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11" r:id="rId2"/>
    <p:sldId id="330" r:id="rId3"/>
    <p:sldId id="332" r:id="rId4"/>
    <p:sldId id="331" r:id="rId5"/>
    <p:sldId id="305" r:id="rId6"/>
    <p:sldId id="307" r:id="rId7"/>
    <p:sldId id="312" r:id="rId8"/>
    <p:sldId id="315" r:id="rId9"/>
    <p:sldId id="287" r:id="rId10"/>
    <p:sldId id="314" r:id="rId11"/>
    <p:sldId id="316" r:id="rId12"/>
    <p:sldId id="318" r:id="rId13"/>
    <p:sldId id="288" r:id="rId14"/>
    <p:sldId id="319" r:id="rId15"/>
    <p:sldId id="320" r:id="rId16"/>
    <p:sldId id="321" r:id="rId17"/>
    <p:sldId id="324" r:id="rId18"/>
    <p:sldId id="326" r:id="rId19"/>
    <p:sldId id="32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88" d="100"/>
          <a:sy n="88" d="100"/>
        </p:scale>
        <p:origin x="403" y="110"/>
      </p:cViewPr>
      <p:guideLst/>
    </p:cSldViewPr>
  </p:slideViewPr>
  <p:notesTextViewPr>
    <p:cViewPr>
      <p:scale>
        <a:sx n="1" d="1"/>
        <a:sy n="1" d="1"/>
      </p:scale>
      <p:origin x="0" y="0"/>
    </p:cViewPr>
  </p:notesTextViewPr>
  <p:sorterViewPr>
    <p:cViewPr>
      <p:scale>
        <a:sx n="100" d="100"/>
        <a:sy n="100" d="100"/>
      </p:scale>
      <p:origin x="0" y="-223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0727D-ACFB-44F2-B14E-FA3CA655DBF6}" type="datetimeFigureOut">
              <a:rPr lang="en-US" smtClean="0"/>
              <a:t>4/25/2020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B6ACA-6E24-47F3-9DC5-87F3D022B471}" type="slidenum">
              <a:rPr lang="en-US" smtClean="0"/>
              <a:t>‹#›</a:t>
            </a:fld>
            <a:endParaRPr lang="en-US"/>
          </a:p>
        </p:txBody>
      </p:sp>
    </p:spTree>
    <p:extLst>
      <p:ext uri="{BB962C8B-B14F-4D97-AF65-F5344CB8AC3E}">
        <p14:creationId xmlns:p14="http://schemas.microsoft.com/office/powerpoint/2010/main" val="322190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FE0816-BD3C-4A40-A831-1587DF042AB9}" type="datetimeFigureOut">
              <a:rPr lang="en-US" smtClean="0"/>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247CD-2194-494A-BEDA-B421B7851FDF}" type="slidenum">
              <a:rPr lang="en-US" smtClean="0"/>
              <a:t>‹#›</a:t>
            </a:fld>
            <a:endParaRPr lang="en-US"/>
          </a:p>
        </p:txBody>
      </p:sp>
    </p:spTree>
    <p:extLst>
      <p:ext uri="{BB962C8B-B14F-4D97-AF65-F5344CB8AC3E}">
        <p14:creationId xmlns:p14="http://schemas.microsoft.com/office/powerpoint/2010/main" val="217589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FE0816-BD3C-4A40-A831-1587DF042AB9}" type="datetimeFigureOut">
              <a:rPr lang="en-US" smtClean="0"/>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247CD-2194-494A-BEDA-B421B7851FDF}" type="slidenum">
              <a:rPr lang="en-US" smtClean="0"/>
              <a:t>‹#›</a:t>
            </a:fld>
            <a:endParaRPr lang="en-US"/>
          </a:p>
        </p:txBody>
      </p:sp>
    </p:spTree>
    <p:extLst>
      <p:ext uri="{BB962C8B-B14F-4D97-AF65-F5344CB8AC3E}">
        <p14:creationId xmlns:p14="http://schemas.microsoft.com/office/powerpoint/2010/main" val="234963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FE0816-BD3C-4A40-A831-1587DF042AB9}" type="datetimeFigureOut">
              <a:rPr lang="en-US" smtClean="0"/>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247CD-2194-494A-BEDA-B421B7851FDF}" type="slidenum">
              <a:rPr lang="en-US" smtClean="0"/>
              <a:t>‹#›</a:t>
            </a:fld>
            <a:endParaRPr lang="en-US"/>
          </a:p>
        </p:txBody>
      </p:sp>
    </p:spTree>
    <p:extLst>
      <p:ext uri="{BB962C8B-B14F-4D97-AF65-F5344CB8AC3E}">
        <p14:creationId xmlns:p14="http://schemas.microsoft.com/office/powerpoint/2010/main" val="958545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563100" y="6448425"/>
            <a:ext cx="15135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altLang="en-US" sz="1100" b="1" dirty="0" smtClean="0"/>
              <a:t>maynoothuniversity.ie</a:t>
            </a:r>
            <a:endParaRPr lang="en-GB" altLang="en-US" sz="1800" b="1" dirty="0" smtClean="0"/>
          </a:p>
        </p:txBody>
      </p:sp>
      <p:sp>
        <p:nvSpPr>
          <p:cNvPr id="5" name="Rectangle 4"/>
          <p:cNvSpPr/>
          <p:nvPr/>
        </p:nvSpPr>
        <p:spPr>
          <a:xfrm flipV="1">
            <a:off x="527051" y="5884864"/>
            <a:ext cx="11089216" cy="71437"/>
          </a:xfrm>
          <a:prstGeom prst="rect">
            <a:avLst/>
          </a:prstGeom>
          <a:solidFill>
            <a:srgbClr val="006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pic>
        <p:nvPicPr>
          <p:cNvPr id="6" name="Picture 3" descr="C:\Users\Rowan\Desktop\K7384 Maynooth University Logo_RGB_300dp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051" y="6092826"/>
            <a:ext cx="19685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2"/>
          </p:nvPr>
        </p:nvSpPr>
        <p:spPr>
          <a:xfrm>
            <a:off x="995081" y="620688"/>
            <a:ext cx="10081187" cy="1008112"/>
          </a:xfrm>
          <a:prstGeom prst="rect">
            <a:avLst/>
          </a:prstGeom>
        </p:spPr>
        <p:txBody>
          <a:bodyPr/>
          <a:lstStyle>
            <a:lvl1pPr marL="0" indent="0">
              <a:buNone/>
              <a:defRPr sz="4000" b="1">
                <a:solidFill>
                  <a:srgbClr val="006778"/>
                </a:solidFill>
                <a:latin typeface="+mn-lt"/>
              </a:defRPr>
            </a:lvl1pPr>
            <a:lvl3pPr>
              <a:defRPr>
                <a:solidFill>
                  <a:schemeClr val="bg1"/>
                </a:solidFill>
              </a:defRPr>
            </a:lvl3pPr>
          </a:lstStyle>
          <a:p>
            <a:pPr lvl="0"/>
            <a:r>
              <a:rPr lang="en-US" dirty="0" smtClean="0"/>
              <a:t>Click to edit Master text styles</a:t>
            </a:r>
          </a:p>
        </p:txBody>
      </p:sp>
      <p:sp>
        <p:nvSpPr>
          <p:cNvPr id="7" name="Content Placeholder 2"/>
          <p:cNvSpPr>
            <a:spLocks noGrp="1"/>
          </p:cNvSpPr>
          <p:nvPr>
            <p:ph sz="quarter" idx="11"/>
          </p:nvPr>
        </p:nvSpPr>
        <p:spPr>
          <a:xfrm>
            <a:off x="1007534" y="1844675"/>
            <a:ext cx="10081684" cy="3816350"/>
          </a:xfrm>
          <a:prstGeom prst="rect">
            <a:avLst/>
          </a:prstGeom>
        </p:spPr>
        <p:txBody>
          <a:bodyPr/>
          <a:lstStyle>
            <a:lvl1pPr marL="342900" indent="-342900">
              <a:buFont typeface="Arial" panose="020B0604020202020204" pitchFamily="34" charset="0"/>
              <a:buChar char="•"/>
              <a:defRPr sz="240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70168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5" name="Rectangle 4"/>
          <p:cNvSpPr/>
          <p:nvPr/>
        </p:nvSpPr>
        <p:spPr>
          <a:xfrm flipV="1">
            <a:off x="527051" y="5884864"/>
            <a:ext cx="11089216" cy="71437"/>
          </a:xfrm>
          <a:prstGeom prst="rect">
            <a:avLst/>
          </a:prstGeom>
          <a:solidFill>
            <a:srgbClr val="006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pic>
        <p:nvPicPr>
          <p:cNvPr id="6" name="Picture 3" descr="C:\Users\Rowan\Desktop\K7384 Maynooth University Logo_RGB_300dp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051" y="6092826"/>
            <a:ext cx="19685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2"/>
          </p:nvPr>
        </p:nvSpPr>
        <p:spPr>
          <a:xfrm>
            <a:off x="995081" y="620688"/>
            <a:ext cx="10081187" cy="1008112"/>
          </a:xfrm>
          <a:prstGeom prst="rect">
            <a:avLst/>
          </a:prstGeom>
        </p:spPr>
        <p:txBody>
          <a:bodyPr/>
          <a:lstStyle>
            <a:lvl1pPr marL="0" indent="0">
              <a:buNone/>
              <a:defRPr sz="4000" b="1">
                <a:solidFill>
                  <a:srgbClr val="006778"/>
                </a:solidFill>
                <a:latin typeface="+mn-lt"/>
              </a:defRPr>
            </a:lvl1pPr>
            <a:lvl3pPr>
              <a:defRPr>
                <a:solidFill>
                  <a:schemeClr val="bg1"/>
                </a:solidFill>
              </a:defRPr>
            </a:lvl3pPr>
          </a:lstStyle>
          <a:p>
            <a:pPr lvl="0"/>
            <a:r>
              <a:rPr lang="en-US" dirty="0" smtClean="0"/>
              <a:t>Click to edit Master text styles</a:t>
            </a:r>
          </a:p>
        </p:txBody>
      </p:sp>
      <p:sp>
        <p:nvSpPr>
          <p:cNvPr id="7" name="Content Placeholder 2"/>
          <p:cNvSpPr>
            <a:spLocks noGrp="1"/>
          </p:cNvSpPr>
          <p:nvPr>
            <p:ph sz="quarter" idx="11"/>
          </p:nvPr>
        </p:nvSpPr>
        <p:spPr>
          <a:xfrm>
            <a:off x="1007534" y="1844675"/>
            <a:ext cx="10081684" cy="3816350"/>
          </a:xfrm>
          <a:prstGeom prst="rect">
            <a:avLst/>
          </a:prstGeom>
        </p:spPr>
        <p:txBody>
          <a:bodyPr/>
          <a:lstStyle>
            <a:lvl1pPr marL="342900" indent="-342900">
              <a:buFont typeface="Arial" panose="020B0604020202020204" pitchFamily="34" charset="0"/>
              <a:buChar char="•"/>
              <a:defRPr sz="2400">
                <a:solidFill>
                  <a:schemeClr val="tx1"/>
                </a:solidFill>
              </a:defRPr>
            </a:lvl1pPr>
          </a:lstStyle>
          <a:p>
            <a:pPr lvl="0"/>
            <a:r>
              <a:rPr lang="en-US" dirty="0" smtClean="0"/>
              <a:t>Click to edit Master text styles</a:t>
            </a:r>
          </a:p>
        </p:txBody>
      </p:sp>
      <p:sp>
        <p:nvSpPr>
          <p:cNvPr id="10" name="Text Placeholder 2"/>
          <p:cNvSpPr>
            <a:spLocks noGrp="1"/>
          </p:cNvSpPr>
          <p:nvPr>
            <p:ph type="body" sz="quarter" idx="13" hasCustomPrompt="1"/>
          </p:nvPr>
        </p:nvSpPr>
        <p:spPr>
          <a:xfrm>
            <a:off x="4943872" y="6427788"/>
            <a:ext cx="6816757" cy="334962"/>
          </a:xfrm>
          <a:prstGeom prst="rect">
            <a:avLst/>
          </a:prstGeom>
        </p:spPr>
        <p:txBody>
          <a:bodyPr/>
          <a:lstStyle>
            <a:lvl1pPr marL="0" indent="0" algn="r">
              <a:buNone/>
              <a:defRPr sz="1400" b="1" baseline="0"/>
            </a:lvl1pPr>
          </a:lstStyle>
          <a:p>
            <a:pPr lvl="0"/>
            <a:r>
              <a:rPr lang="en-US" dirty="0" smtClean="0"/>
              <a:t>Insert Department/Office name here</a:t>
            </a:r>
            <a:endParaRPr lang="en-IE" dirty="0"/>
          </a:p>
        </p:txBody>
      </p:sp>
    </p:spTree>
    <p:extLst>
      <p:ext uri="{BB962C8B-B14F-4D97-AF65-F5344CB8AC3E}">
        <p14:creationId xmlns:p14="http://schemas.microsoft.com/office/powerpoint/2010/main" val="376496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FE0816-BD3C-4A40-A831-1587DF042AB9}" type="datetimeFigureOut">
              <a:rPr lang="en-US" smtClean="0"/>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247CD-2194-494A-BEDA-B421B7851FDF}" type="slidenum">
              <a:rPr lang="en-US" smtClean="0"/>
              <a:t>‹#›</a:t>
            </a:fld>
            <a:endParaRPr lang="en-US"/>
          </a:p>
        </p:txBody>
      </p:sp>
    </p:spTree>
    <p:extLst>
      <p:ext uri="{BB962C8B-B14F-4D97-AF65-F5344CB8AC3E}">
        <p14:creationId xmlns:p14="http://schemas.microsoft.com/office/powerpoint/2010/main" val="998816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CFE0816-BD3C-4A40-A831-1587DF042AB9}" type="datetimeFigureOut">
              <a:rPr lang="en-US" smtClean="0"/>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247CD-2194-494A-BEDA-B421B7851FDF}" type="slidenum">
              <a:rPr lang="en-US" smtClean="0"/>
              <a:t>‹#›</a:t>
            </a:fld>
            <a:endParaRPr lang="en-US"/>
          </a:p>
        </p:txBody>
      </p:sp>
    </p:spTree>
    <p:extLst>
      <p:ext uri="{BB962C8B-B14F-4D97-AF65-F5344CB8AC3E}">
        <p14:creationId xmlns:p14="http://schemas.microsoft.com/office/powerpoint/2010/main" val="1458273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FE0816-BD3C-4A40-A831-1587DF042AB9}" type="datetimeFigureOut">
              <a:rPr lang="en-US" smtClean="0"/>
              <a:t>4/25/2020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247CD-2194-494A-BEDA-B421B7851FDF}" type="slidenum">
              <a:rPr lang="en-US" smtClean="0"/>
              <a:t>‹#›</a:t>
            </a:fld>
            <a:endParaRPr lang="en-US"/>
          </a:p>
        </p:txBody>
      </p:sp>
    </p:spTree>
    <p:extLst>
      <p:ext uri="{BB962C8B-B14F-4D97-AF65-F5344CB8AC3E}">
        <p14:creationId xmlns:p14="http://schemas.microsoft.com/office/powerpoint/2010/main" val="2871171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FE0816-BD3C-4A40-A831-1587DF042AB9}" type="datetimeFigureOut">
              <a:rPr lang="en-US" smtClean="0"/>
              <a:t>4/25/2020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D247CD-2194-494A-BEDA-B421B7851FDF}" type="slidenum">
              <a:rPr lang="en-US" smtClean="0"/>
              <a:t>‹#›</a:t>
            </a:fld>
            <a:endParaRPr lang="en-US"/>
          </a:p>
        </p:txBody>
      </p:sp>
    </p:spTree>
    <p:extLst>
      <p:ext uri="{BB962C8B-B14F-4D97-AF65-F5344CB8AC3E}">
        <p14:creationId xmlns:p14="http://schemas.microsoft.com/office/powerpoint/2010/main" val="195107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FE0816-BD3C-4A40-A831-1587DF042AB9}" type="datetimeFigureOut">
              <a:rPr lang="en-US" smtClean="0"/>
              <a:t>4/25/2020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D247CD-2194-494A-BEDA-B421B7851FDF}" type="slidenum">
              <a:rPr lang="en-US" smtClean="0"/>
              <a:t>‹#›</a:t>
            </a:fld>
            <a:endParaRPr lang="en-US"/>
          </a:p>
        </p:txBody>
      </p:sp>
    </p:spTree>
    <p:extLst>
      <p:ext uri="{BB962C8B-B14F-4D97-AF65-F5344CB8AC3E}">
        <p14:creationId xmlns:p14="http://schemas.microsoft.com/office/powerpoint/2010/main" val="2927840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FE0816-BD3C-4A40-A831-1587DF042AB9}" type="datetimeFigureOut">
              <a:rPr lang="en-US" smtClean="0"/>
              <a:t>4/25/2020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D247CD-2194-494A-BEDA-B421B7851FDF}" type="slidenum">
              <a:rPr lang="en-US" smtClean="0"/>
              <a:t>‹#›</a:t>
            </a:fld>
            <a:endParaRPr lang="en-US"/>
          </a:p>
        </p:txBody>
      </p:sp>
    </p:spTree>
    <p:extLst>
      <p:ext uri="{BB962C8B-B14F-4D97-AF65-F5344CB8AC3E}">
        <p14:creationId xmlns:p14="http://schemas.microsoft.com/office/powerpoint/2010/main" val="4190897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CFE0816-BD3C-4A40-A831-1587DF042AB9}" type="datetimeFigureOut">
              <a:rPr lang="en-US" smtClean="0"/>
              <a:t>4/25/2020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247CD-2194-494A-BEDA-B421B7851FDF}" type="slidenum">
              <a:rPr lang="en-US" smtClean="0"/>
              <a:t>‹#›</a:t>
            </a:fld>
            <a:endParaRPr lang="en-US"/>
          </a:p>
        </p:txBody>
      </p:sp>
    </p:spTree>
    <p:extLst>
      <p:ext uri="{BB962C8B-B14F-4D97-AF65-F5344CB8AC3E}">
        <p14:creationId xmlns:p14="http://schemas.microsoft.com/office/powerpoint/2010/main" val="3386899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CFE0816-BD3C-4A40-A831-1587DF042AB9}" type="datetimeFigureOut">
              <a:rPr lang="en-US" smtClean="0"/>
              <a:t>4/25/2020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247CD-2194-494A-BEDA-B421B7851FDF}" type="slidenum">
              <a:rPr lang="en-US" smtClean="0"/>
              <a:t>‹#›</a:t>
            </a:fld>
            <a:endParaRPr lang="en-US"/>
          </a:p>
        </p:txBody>
      </p:sp>
    </p:spTree>
    <p:extLst>
      <p:ext uri="{BB962C8B-B14F-4D97-AF65-F5344CB8AC3E}">
        <p14:creationId xmlns:p14="http://schemas.microsoft.com/office/powerpoint/2010/main" val="4032562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E0816-BD3C-4A40-A831-1587DF042AB9}" type="datetimeFigureOut">
              <a:rPr lang="en-US" smtClean="0"/>
              <a:t>4/25/2020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247CD-2194-494A-BEDA-B421B7851FDF}" type="slidenum">
              <a:rPr lang="en-US" smtClean="0"/>
              <a:t>‹#›</a:t>
            </a:fld>
            <a:endParaRPr lang="en-US"/>
          </a:p>
        </p:txBody>
      </p:sp>
    </p:spTree>
    <p:extLst>
      <p:ext uri="{BB962C8B-B14F-4D97-AF65-F5344CB8AC3E}">
        <p14:creationId xmlns:p14="http://schemas.microsoft.com/office/powerpoint/2010/main" val="270055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conor.muphy@mu.ie"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hyperlink" Target="https://rmets.onlinelibrary.wiley.com/doi/full/10.1002/joc.652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hyperlink" Target="https://rmets.onlinelibrary.wiley.com/doi/full/10.1002/joc.652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hyperlink" Target="https://rmets.onlinelibrary.wiley.com/doi/full/10.1002/joc.652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3.xml"/><Relationship Id="rId4" Type="http://schemas.openxmlformats.org/officeDocument/2006/relationships/hyperlink" Target="https://rmets.onlinelibrary.wiley.com/doi/full/10.1002/joc.6521"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rmets.onlinelibrary.wiley.com/doi/full/10.1002/joc.6521" TargetMode="External"/><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rmets.onlinelibrary.wiley.com/doi/full/10.1002/joc.6521" TargetMode="External"/><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emf"/><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hyperlink" Target="https://rmets.onlinelibrary.wiley.com/doi/full/10.1002/joc.652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hyperlink" Target="https://www.metoffice.gov.uk/research/library-and-archive/archive/ten-year-rainfall-book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hyperlink" Target="https://www.metoffice.gov.uk/research/library-and-archive/archive/ten-year-rainfall-book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mets.onlinelibrary.wiley.com/doi/full/10.1002/joc.6521" TargetMode="External"/><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hyperlink" Target="https://rmets.onlinelibrary.wiley.com/doi/full/10.1002/joc.6208" TargetMode="External"/><Relationship Id="rId5" Type="http://schemas.openxmlformats.org/officeDocument/2006/relationships/image" Target="../media/image5.pn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hyperlink" Target="https://rmets.onlinelibrary.wiley.com/doi/full/10.1002/joc.6521" TargetMode="External"/><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hyperlink" Target="https://rmets.onlinelibrary.wiley.com/doi/abs/10.1002/joc.3370040102" TargetMode="External"/><Relationship Id="rId5" Type="http://schemas.openxmlformats.org/officeDocument/2006/relationships/image" Target="../media/image12.png"/><Relationship Id="rId10" Type="http://schemas.openxmlformats.org/officeDocument/2006/relationships/image" Target="../media/image17.emf"/><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https://www.clim-past.net/14/413/2018/" TargetMode="External"/><Relationship Id="rId4" Type="http://schemas.openxmlformats.org/officeDocument/2006/relationships/image" Target="../media/image20.tiff"/></Relationships>
</file>

<file path=ppt/slides/_rels/slide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hyperlink" Target="https://www.clim-past.net/14/413/201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emf"/><Relationship Id="rId1" Type="http://schemas.openxmlformats.org/officeDocument/2006/relationships/slideLayout" Target="../slideLayouts/slideLayout13.xml"/><Relationship Id="rId6" Type="http://schemas.openxmlformats.org/officeDocument/2006/relationships/hyperlink" Target="https://www.metoffice.gov.uk/hadobs/hadukp/" TargetMode="External"/><Relationship Id="rId5" Type="http://schemas.openxmlformats.org/officeDocument/2006/relationships/image" Target="../media/image5.png"/><Relationship Id="rId4" Type="http://schemas.openxmlformats.org/officeDocument/2006/relationships/hyperlink" Target="https://rmets.onlinelibrary.wiley.com/doi/abs/10.1002/joc.337015050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3.xml"/><Relationship Id="rId5" Type="http://schemas.openxmlformats.org/officeDocument/2006/relationships/hyperlink" Target="https://rmets.onlinelibrary.wiley.com/doi/full/10.1002/joc.6521"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hyperlink" Target="https://rmets.onlinelibrary.wiley.com/doi/full/10.1002/joc.652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48640" y="811192"/>
            <a:ext cx="11059886" cy="2387600"/>
          </a:xfrm>
        </p:spPr>
        <p:txBody>
          <a:bodyPr>
            <a:normAutofit fontScale="90000"/>
          </a:bodyPr>
          <a:lstStyle/>
          <a:p>
            <a:r>
              <a:rPr lang="en-US" b="1" dirty="0"/>
              <a:t>The forgotten drought of 1765-1768: Reconstructing and re-evaluating historical droughts in the British and Irish Isles</a:t>
            </a:r>
          </a:p>
        </p:txBody>
      </p:sp>
      <p:sp>
        <p:nvSpPr>
          <p:cNvPr id="2" name="Subtitle 1"/>
          <p:cNvSpPr>
            <a:spLocks noGrp="1" noChangeArrowheads="1"/>
          </p:cNvSpPr>
          <p:nvPr>
            <p:ph type="subTitle" idx="1"/>
          </p:nvPr>
        </p:nvSpPr>
        <p:spPr bwMode="auto">
          <a:xfrm>
            <a:off x="1130065" y="3263742"/>
            <a:ext cx="9897035"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mn-lt"/>
              </a:rPr>
              <a:t>Conor Murphy</a:t>
            </a:r>
            <a:r>
              <a:rPr kumimoji="0" lang="en-US" altLang="en-US" sz="1600" b="0" i="0" u="none" strike="noStrike" cap="none" normalizeH="0" baseline="30000" dirty="0" smtClean="0">
                <a:ln>
                  <a:noFill/>
                </a:ln>
                <a:solidFill>
                  <a:schemeClr val="tx1"/>
                </a:solidFill>
                <a:effectLst/>
                <a:latin typeface="+mn-lt"/>
              </a:rPr>
              <a:t>1</a:t>
            </a:r>
            <a:r>
              <a:rPr kumimoji="0" lang="en-US" altLang="en-US" sz="1600" b="0" i="0" u="none" strike="noStrike" cap="none" normalizeH="0" baseline="0" dirty="0" smtClean="0">
                <a:ln>
                  <a:noFill/>
                </a:ln>
                <a:solidFill>
                  <a:schemeClr val="tx1"/>
                </a:solidFill>
                <a:effectLst/>
                <a:latin typeface="+mn-lt"/>
              </a:rPr>
              <a:t>, Robert Wilby</a:t>
            </a:r>
            <a:r>
              <a:rPr kumimoji="0" lang="en-US" altLang="en-US" sz="1600" b="0" i="0" u="none" strike="noStrike" cap="none" normalizeH="0" baseline="30000" dirty="0" smtClean="0">
                <a:ln>
                  <a:noFill/>
                </a:ln>
                <a:solidFill>
                  <a:schemeClr val="tx1"/>
                </a:solidFill>
                <a:effectLst/>
                <a:latin typeface="+mn-lt"/>
              </a:rPr>
              <a:t>2</a:t>
            </a:r>
            <a:r>
              <a:rPr kumimoji="0" lang="en-US" altLang="en-US" sz="1600" b="0" i="0" u="none" strike="noStrike" cap="none" normalizeH="0" baseline="0" dirty="0" smtClean="0">
                <a:ln>
                  <a:noFill/>
                </a:ln>
                <a:solidFill>
                  <a:schemeClr val="tx1"/>
                </a:solidFill>
                <a:effectLst/>
                <a:latin typeface="+mn-lt"/>
              </a:rPr>
              <a:t>, Tom Matthews</a:t>
            </a:r>
            <a:r>
              <a:rPr kumimoji="0" lang="en-US" altLang="en-US" sz="1600" b="0" i="0" u="none" strike="noStrike" cap="none" normalizeH="0" baseline="30000" dirty="0" smtClean="0">
                <a:ln>
                  <a:noFill/>
                </a:ln>
                <a:solidFill>
                  <a:schemeClr val="tx1"/>
                </a:solidFill>
                <a:effectLst/>
                <a:latin typeface="+mn-lt"/>
              </a:rPr>
              <a:t>2</a:t>
            </a:r>
            <a:r>
              <a:rPr kumimoji="0" lang="en-US" altLang="en-US" sz="1600" b="0" i="0" u="none" strike="noStrike" cap="none" normalizeH="0" baseline="0" dirty="0" smtClean="0">
                <a:ln>
                  <a:noFill/>
                </a:ln>
                <a:solidFill>
                  <a:schemeClr val="tx1"/>
                </a:solidFill>
                <a:effectLst/>
                <a:latin typeface="+mn-lt"/>
              </a:rPr>
              <a:t>, </a:t>
            </a:r>
            <a:r>
              <a:rPr kumimoji="0" lang="en-US" altLang="en-US" sz="1600" b="0" i="0" u="none" strike="noStrike" cap="none" normalizeH="0" baseline="0" dirty="0" err="1" smtClean="0">
                <a:ln>
                  <a:noFill/>
                </a:ln>
                <a:solidFill>
                  <a:schemeClr val="tx1"/>
                </a:solidFill>
                <a:effectLst/>
                <a:latin typeface="+mn-lt"/>
              </a:rPr>
              <a:t>Csaba</a:t>
            </a:r>
            <a:r>
              <a:rPr kumimoji="0" lang="en-US" altLang="en-US" sz="1600" b="0" i="0" u="none" strike="noStrike" cap="none" normalizeH="0" baseline="0" dirty="0" smtClean="0">
                <a:ln>
                  <a:noFill/>
                </a:ln>
                <a:solidFill>
                  <a:schemeClr val="tx1"/>
                </a:solidFill>
                <a:effectLst/>
                <a:latin typeface="+mn-lt"/>
              </a:rPr>
              <a:t> Horvath</a:t>
            </a:r>
            <a:r>
              <a:rPr kumimoji="0" lang="en-US" altLang="en-US" sz="1600" b="0" i="0" u="none" strike="noStrike" cap="none" normalizeH="0" baseline="30000" dirty="0" smtClean="0">
                <a:ln>
                  <a:noFill/>
                </a:ln>
                <a:solidFill>
                  <a:schemeClr val="tx1"/>
                </a:solidFill>
                <a:effectLst/>
                <a:latin typeface="+mn-lt"/>
              </a:rPr>
              <a:t>1</a:t>
            </a:r>
            <a:r>
              <a:rPr kumimoji="0" lang="en-US" altLang="en-US" sz="1600" b="0" i="0" u="none" strike="noStrike" cap="none" normalizeH="0" baseline="0" dirty="0" smtClean="0">
                <a:ln>
                  <a:noFill/>
                </a:ln>
                <a:solidFill>
                  <a:schemeClr val="tx1"/>
                </a:solidFill>
                <a:effectLst/>
                <a:latin typeface="+mn-lt"/>
              </a:rPr>
              <a:t>, Arlene Crampsie</a:t>
            </a:r>
            <a:r>
              <a:rPr kumimoji="0" lang="en-US" altLang="en-US" sz="1600" b="0" i="0" u="none" strike="noStrike" cap="none" normalizeH="0" baseline="30000" dirty="0" smtClean="0">
                <a:ln>
                  <a:noFill/>
                </a:ln>
                <a:solidFill>
                  <a:schemeClr val="tx1"/>
                </a:solidFill>
                <a:effectLst/>
                <a:latin typeface="+mn-lt"/>
              </a:rPr>
              <a:t>3</a:t>
            </a:r>
            <a:r>
              <a:rPr kumimoji="0" lang="en-US" altLang="en-US" sz="1600" b="0" i="0" u="none" strike="noStrike" cap="none" normalizeH="0" baseline="0" dirty="0" smtClean="0">
                <a:ln>
                  <a:noFill/>
                </a:ln>
                <a:solidFill>
                  <a:schemeClr val="tx1"/>
                </a:solidFill>
                <a:effectLst/>
                <a:latin typeface="+mn-lt"/>
              </a:rPr>
              <a:t>, Francis Ludlow</a:t>
            </a:r>
            <a:r>
              <a:rPr kumimoji="0" lang="en-US" altLang="en-US" sz="1600" b="0" i="0" u="none" strike="noStrike" cap="none" normalizeH="0" baseline="30000" dirty="0" smtClean="0">
                <a:ln>
                  <a:noFill/>
                </a:ln>
                <a:solidFill>
                  <a:schemeClr val="tx1"/>
                </a:solidFill>
                <a:effectLst/>
                <a:latin typeface="+mn-lt"/>
              </a:rPr>
              <a:t>4</a:t>
            </a:r>
            <a:r>
              <a:rPr kumimoji="0" lang="en-US" altLang="en-US" sz="1600" b="0" i="0" u="none" strike="noStrike" cap="none" normalizeH="0" baseline="0" dirty="0" smtClean="0">
                <a:ln>
                  <a:noFill/>
                </a:ln>
                <a:solidFill>
                  <a:schemeClr val="tx1"/>
                </a:solidFill>
                <a:effectLst/>
                <a:latin typeface="+mn-lt"/>
              </a:rPr>
              <a:t>, Simon Noone</a:t>
            </a:r>
            <a:r>
              <a:rPr kumimoji="0" lang="en-US" altLang="en-US" sz="1600" b="0" i="0" u="none" strike="noStrike" cap="none" normalizeH="0" baseline="30000" dirty="0" smtClean="0">
                <a:ln>
                  <a:noFill/>
                </a:ln>
                <a:solidFill>
                  <a:schemeClr val="tx1"/>
                </a:solidFill>
                <a:effectLst/>
                <a:latin typeface="+mn-lt"/>
              </a:rPr>
              <a:t>1</a:t>
            </a:r>
            <a:r>
              <a:rPr kumimoji="0" lang="en-US" altLang="en-US" sz="1600" b="0" i="0" u="none" strike="noStrike" cap="none" normalizeH="0" baseline="0" dirty="0" smtClean="0">
                <a:ln>
                  <a:noFill/>
                </a:ln>
                <a:solidFill>
                  <a:schemeClr val="tx1"/>
                </a:solidFill>
                <a:effectLst/>
                <a:latin typeface="+mn-lt"/>
              </a:rPr>
              <a:t>, Jordan Brannigan</a:t>
            </a:r>
            <a:r>
              <a:rPr kumimoji="0" lang="en-US" altLang="en-US" sz="1600" b="0" i="0" u="none" strike="noStrike" cap="none" normalizeH="0" baseline="30000" dirty="0" smtClean="0">
                <a:ln>
                  <a:noFill/>
                </a:ln>
                <a:solidFill>
                  <a:schemeClr val="tx1"/>
                </a:solidFill>
                <a:effectLst/>
                <a:latin typeface="+mn-lt"/>
              </a:rPr>
              <a:t>1</a:t>
            </a:r>
            <a:r>
              <a:rPr kumimoji="0" lang="en-US" altLang="en-US" sz="1600" b="0" i="0" u="none" strike="noStrike" cap="none" normalizeH="0" baseline="0" dirty="0" smtClean="0">
                <a:ln>
                  <a:noFill/>
                </a:ln>
                <a:solidFill>
                  <a:schemeClr val="tx1"/>
                </a:solidFill>
                <a:effectLst/>
                <a:latin typeface="+mn-lt"/>
              </a:rPr>
              <a:t>, Jamie Hannaford</a:t>
            </a:r>
            <a:r>
              <a:rPr kumimoji="0" lang="en-US" altLang="en-US" sz="1600" b="0" i="0" u="none" strike="noStrike" cap="none" normalizeH="0" baseline="30000" dirty="0" smtClean="0">
                <a:ln>
                  <a:noFill/>
                </a:ln>
                <a:solidFill>
                  <a:schemeClr val="tx1"/>
                </a:solidFill>
                <a:effectLst/>
                <a:latin typeface="+mn-lt"/>
              </a:rPr>
              <a:t>5</a:t>
            </a:r>
            <a:r>
              <a:rPr kumimoji="0" lang="en-US" altLang="en-US" sz="1600" b="0" i="0" u="none" strike="noStrike" cap="none" normalizeH="0" baseline="0" dirty="0" smtClean="0">
                <a:ln>
                  <a:noFill/>
                </a:ln>
                <a:solidFill>
                  <a:schemeClr val="tx1"/>
                </a:solidFill>
                <a:effectLst/>
                <a:latin typeface="+mn-lt"/>
              </a:rPr>
              <a:t>, Robert MacLeman</a:t>
            </a:r>
            <a:r>
              <a:rPr kumimoji="0" lang="en-US" altLang="en-US" sz="1600" b="0" i="0" u="none" strike="noStrike" cap="none" normalizeH="0" baseline="30000" dirty="0" smtClean="0">
                <a:ln>
                  <a:noFill/>
                </a:ln>
                <a:solidFill>
                  <a:schemeClr val="tx1"/>
                </a:solidFill>
                <a:effectLst/>
                <a:latin typeface="+mn-lt"/>
              </a:rPr>
              <a:t>6</a:t>
            </a:r>
            <a:r>
              <a:rPr kumimoji="0" lang="en-US" altLang="en-US" sz="1600" b="0" i="0" u="none" strike="noStrike" cap="none" normalizeH="0" baseline="0" dirty="0" smtClean="0">
                <a:ln>
                  <a:noFill/>
                </a:ln>
                <a:solidFill>
                  <a:schemeClr val="tx1"/>
                </a:solidFill>
                <a:effectLst/>
                <a:latin typeface="+mn-lt"/>
              </a:rPr>
              <a:t>, and Eva Jobbova</a:t>
            </a:r>
            <a:r>
              <a:rPr kumimoji="0" lang="en-US" altLang="en-US" sz="1600" b="0" i="0" u="none" strike="noStrike" cap="none" normalizeH="0" baseline="30000" dirty="0" smtClean="0">
                <a:ln>
                  <a:noFill/>
                </a:ln>
                <a:solidFill>
                  <a:schemeClr val="tx1"/>
                </a:solidFill>
                <a:effectLst/>
                <a:latin typeface="+mn-lt"/>
              </a:rPr>
              <a:t>3</a:t>
            </a:r>
            <a:r>
              <a:rPr kumimoji="0" lang="en-US" altLang="en-US" sz="1600" b="0" i="0" u="none" strike="noStrike" cap="none" normalizeH="0" baseline="0" dirty="0" smtClean="0">
                <a:ln>
                  <a:noFill/>
                </a:ln>
                <a:solidFill>
                  <a:schemeClr val="tx1"/>
                </a:solidFill>
                <a:effectLst/>
                <a:latin typeface="+mn-lt"/>
              </a:rPr>
              <a:t> </a:t>
            </a:r>
          </a:p>
          <a:p>
            <a:pPr marL="0" marR="0" lvl="0" indent="0" defTabSz="914400" rtl="0" eaLnBrk="0" fontAlgn="base" latinLnBrk="0" hangingPunct="0">
              <a:lnSpc>
                <a:spcPct val="100000"/>
              </a:lnSpc>
              <a:spcBef>
                <a:spcPct val="0"/>
              </a:spcBef>
              <a:spcAft>
                <a:spcPct val="0"/>
              </a:spcAft>
              <a:buClrTx/>
              <a:buSzTx/>
              <a:buFontTx/>
              <a:buNone/>
              <a:tabLst/>
            </a:pPr>
            <a:endParaRPr lang="en-GB" altLang="en-US" sz="1600" dirty="0" smtClean="0">
              <a:latin typeface="+mn-lt"/>
            </a:endParaRPr>
          </a:p>
          <a:p>
            <a:pPr marL="0" marR="0" lvl="0" indent="0" defTabSz="914400" rtl="0" eaLnBrk="0" fontAlgn="base" latinLnBrk="0" hangingPunct="0">
              <a:lnSpc>
                <a:spcPct val="100000"/>
              </a:lnSpc>
              <a:spcBef>
                <a:spcPct val="0"/>
              </a:spcBef>
              <a:spcAft>
                <a:spcPct val="0"/>
              </a:spcAft>
              <a:buClrTx/>
              <a:buSzTx/>
              <a:buFontTx/>
              <a:buNone/>
              <a:tabLst/>
            </a:pPr>
            <a:r>
              <a:rPr lang="en-GB" altLang="en-US" sz="1600" dirty="0" smtClean="0">
                <a:latin typeface="+mn-lt"/>
              </a:rPr>
              <a:t>Corresponding author: </a:t>
            </a:r>
            <a:r>
              <a:rPr lang="en-GB" altLang="en-US" sz="1600" dirty="0" smtClean="0">
                <a:latin typeface="+mn-lt"/>
                <a:hlinkClick r:id="rId2"/>
              </a:rPr>
              <a:t>conor.muphy@mu.ie</a:t>
            </a:r>
            <a:r>
              <a:rPr lang="en-GB" altLang="en-US" sz="1600" dirty="0" smtClean="0">
                <a:latin typeface="+mn-lt"/>
              </a:rPr>
              <a:t> </a:t>
            </a:r>
          </a:p>
          <a:p>
            <a:pPr marL="0" marR="0" lvl="0" indent="0" defTabSz="914400" rtl="0" eaLnBrk="0" fontAlgn="base" latinLnBrk="0" hangingPunct="0">
              <a:lnSpc>
                <a:spcPct val="100000"/>
              </a:lnSpc>
              <a:spcBef>
                <a:spcPct val="0"/>
              </a:spcBef>
              <a:spcAft>
                <a:spcPct val="0"/>
              </a:spcAft>
              <a:buClrTx/>
              <a:buSzTx/>
              <a:buFontTx/>
              <a:buNone/>
              <a:tabLst/>
            </a:pPr>
            <a:endParaRPr lang="en-GB" altLang="en-US" sz="1600" dirty="0">
              <a:latin typeface="+mn-lt"/>
            </a:endParaRPr>
          </a:p>
          <a:p>
            <a:pPr lvl="0">
              <a:lnSpc>
                <a:spcPct val="100000"/>
              </a:lnSpc>
            </a:pPr>
            <a:r>
              <a:rPr kumimoji="0" lang="en-GB" altLang="en-US" sz="1600" i="0" strike="noStrike" cap="none" normalizeH="0" baseline="0" dirty="0" smtClean="0">
                <a:ln>
                  <a:noFill/>
                </a:ln>
                <a:solidFill>
                  <a:schemeClr val="tx1"/>
                </a:solidFill>
                <a:effectLst/>
                <a:latin typeface="+mn-lt"/>
              </a:rPr>
              <a:t>EGU 2020 Session CL1.20:</a:t>
            </a:r>
            <a:r>
              <a:rPr kumimoji="0" lang="en-GB" altLang="en-US" sz="1600" i="0" strike="noStrike" cap="none" normalizeH="0" dirty="0" smtClean="0">
                <a:ln>
                  <a:noFill/>
                </a:ln>
                <a:solidFill>
                  <a:schemeClr val="tx1"/>
                </a:solidFill>
                <a:effectLst/>
                <a:latin typeface="+mn-lt"/>
              </a:rPr>
              <a:t> </a:t>
            </a:r>
            <a:r>
              <a:rPr lang="en-US" sz="1600" dirty="0">
                <a:latin typeface="+mn-lt"/>
              </a:rPr>
              <a:t>Historical climatology and hydrology: the role of documentary evidence in the reconstruction of past (hydro)climate and its </a:t>
            </a:r>
            <a:r>
              <a:rPr lang="en-US" sz="1600" dirty="0" smtClean="0">
                <a:latin typeface="+mn-lt"/>
              </a:rPr>
              <a:t>variabilities</a:t>
            </a:r>
          </a:p>
          <a:p>
            <a:pPr lvl="0">
              <a:lnSpc>
                <a:spcPct val="100000"/>
              </a:lnSpc>
            </a:pPr>
            <a:endParaRPr kumimoji="0" lang="en-GB" altLang="en-US" sz="1600" i="0" strike="noStrike" cap="none" normalizeH="0" baseline="0" dirty="0">
              <a:ln>
                <a:noFill/>
              </a:ln>
              <a:solidFill>
                <a:schemeClr val="tx1"/>
              </a:solidFill>
              <a:effectLst/>
              <a:latin typeface="+mn-lt"/>
            </a:endParaRPr>
          </a:p>
          <a:p>
            <a:pPr lvl="0">
              <a:lnSpc>
                <a:spcPct val="100000"/>
              </a:lnSpc>
            </a:pPr>
            <a:r>
              <a:rPr lang="en-US" dirty="0"/>
              <a:t>Chat Mon, 04 May, 16:15–18:00</a:t>
            </a:r>
            <a:endParaRPr kumimoji="0" lang="en-US" altLang="en-US" sz="1600" i="0" strike="noStrike" cap="none" normalizeH="0" baseline="0" dirty="0" smtClean="0">
              <a:ln>
                <a:noFill/>
              </a:ln>
              <a:solidFill>
                <a:schemeClr val="tx1"/>
              </a:solidFill>
              <a:effectLst/>
              <a:latin typeface="+mn-lt"/>
            </a:endParaRPr>
          </a:p>
        </p:txBody>
      </p:sp>
      <p:pic>
        <p:nvPicPr>
          <p:cNvPr id="7" name="Picture 6"/>
          <p:cNvPicPr>
            <a:picLocks noChangeAspect="1"/>
          </p:cNvPicPr>
          <p:nvPr/>
        </p:nvPicPr>
        <p:blipFill>
          <a:blip r:embed="rId3"/>
          <a:stretch>
            <a:fillRect/>
          </a:stretch>
        </p:blipFill>
        <p:spPr>
          <a:xfrm>
            <a:off x="206458" y="5949538"/>
            <a:ext cx="1979934" cy="889192"/>
          </a:xfrm>
          <a:prstGeom prst="rect">
            <a:avLst/>
          </a:prstGeom>
        </p:spPr>
      </p:pic>
      <p:pic>
        <p:nvPicPr>
          <p:cNvPr id="8" name="Picture 7"/>
          <p:cNvPicPr>
            <a:picLocks noChangeAspect="1"/>
          </p:cNvPicPr>
          <p:nvPr/>
        </p:nvPicPr>
        <p:blipFill rotWithShape="1">
          <a:blip r:embed="rId4"/>
          <a:srcRect t="27682" b="20122"/>
          <a:stretch/>
        </p:blipFill>
        <p:spPr>
          <a:xfrm>
            <a:off x="2661248" y="5825078"/>
            <a:ext cx="1774186" cy="926045"/>
          </a:xfrm>
          <a:prstGeom prst="rect">
            <a:avLst/>
          </a:prstGeom>
        </p:spPr>
      </p:pic>
      <p:pic>
        <p:nvPicPr>
          <p:cNvPr id="9" name="Picture 6" descr="Image result for irish research council"/>
          <p:cNvPicPr>
            <a:picLocks noChangeAspect="1" noChangeArrowheads="1"/>
          </p:cNvPicPr>
          <p:nvPr/>
        </p:nvPicPr>
        <p:blipFill rotWithShape="1">
          <a:blip r:embed="rId5">
            <a:extLst>
              <a:ext uri="{28A0092B-C50C-407E-A947-70E740481C1C}">
                <a14:useLocalDpi xmlns:a14="http://schemas.microsoft.com/office/drawing/2010/main" val="0"/>
              </a:ext>
            </a:extLst>
          </a:blip>
          <a:srcRect t="36626" r="-2857" b="36101"/>
          <a:stretch/>
        </p:blipFill>
        <p:spPr bwMode="auto">
          <a:xfrm>
            <a:off x="4781014" y="5949538"/>
            <a:ext cx="2977816" cy="7895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8104410" y="5706498"/>
            <a:ext cx="3504116" cy="1032614"/>
          </a:xfrm>
          <a:prstGeom prst="rect">
            <a:avLst/>
          </a:prstGeom>
        </p:spPr>
      </p:pic>
    </p:spTree>
    <p:extLst>
      <p:ext uri="{BB962C8B-B14F-4D97-AF65-F5344CB8AC3E}">
        <p14:creationId xmlns:p14="http://schemas.microsoft.com/office/powerpoint/2010/main" val="2325656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1790" y="92598"/>
            <a:ext cx="3977389" cy="5568427"/>
          </a:xfrm>
          <a:prstGeom prst="rect">
            <a:avLst/>
          </a:prstGeom>
        </p:spPr>
      </p:pic>
      <p:sp>
        <p:nvSpPr>
          <p:cNvPr id="8" name="TextBox 7"/>
          <p:cNvSpPr txBox="1"/>
          <p:nvPr/>
        </p:nvSpPr>
        <p:spPr>
          <a:xfrm>
            <a:off x="4423559" y="540327"/>
            <a:ext cx="630301" cy="369332"/>
          </a:xfrm>
          <a:prstGeom prst="rect">
            <a:avLst/>
          </a:prstGeom>
          <a:noFill/>
        </p:spPr>
        <p:txBody>
          <a:bodyPr wrap="none" rtlCol="0">
            <a:spAutoFit/>
          </a:bodyPr>
          <a:lstStyle/>
          <a:p>
            <a:r>
              <a:rPr lang="en-GB" b="1" dirty="0" smtClean="0"/>
              <a:t>EWP</a:t>
            </a:r>
            <a:endParaRPr lang="en-US" b="1" dirty="0"/>
          </a:p>
        </p:txBody>
      </p:sp>
      <p:pic>
        <p:nvPicPr>
          <p:cNvPr id="11" name="Picture 10"/>
          <p:cNvPicPr>
            <a:picLocks noChangeAspect="1"/>
          </p:cNvPicPr>
          <p:nvPr/>
        </p:nvPicPr>
        <p:blipFill>
          <a:blip r:embed="rId3"/>
          <a:stretch>
            <a:fillRect/>
          </a:stretch>
        </p:blipFill>
        <p:spPr>
          <a:xfrm>
            <a:off x="5053860" y="2573161"/>
            <a:ext cx="6362202" cy="2538685"/>
          </a:xfrm>
          <a:prstGeom prst="rect">
            <a:avLst/>
          </a:prstGeom>
        </p:spPr>
      </p:pic>
      <p:sp>
        <p:nvSpPr>
          <p:cNvPr id="2" name="Rectangle 1"/>
          <p:cNvSpPr/>
          <p:nvPr/>
        </p:nvSpPr>
        <p:spPr>
          <a:xfrm>
            <a:off x="4841966" y="5111846"/>
            <a:ext cx="7058244" cy="646331"/>
          </a:xfrm>
          <a:prstGeom prst="rect">
            <a:avLst/>
          </a:prstGeom>
        </p:spPr>
        <p:txBody>
          <a:bodyPr wrap="square">
            <a:spAutoFit/>
          </a:bodyPr>
          <a:lstStyle/>
          <a:p>
            <a:r>
              <a:rPr lang="en-GB" sz="1200" i="1" dirty="0" smtClean="0">
                <a:ea typeface="Calibri" panose="020F0502020204030204" pitchFamily="34" charset="0"/>
              </a:rPr>
              <a:t>Comparison </a:t>
            </a:r>
            <a:r>
              <a:rPr lang="en-GB" sz="1200" i="1" dirty="0">
                <a:ea typeface="Calibri" panose="020F0502020204030204" pitchFamily="34" charset="0"/>
              </a:rPr>
              <a:t>of standardised (1900-1970) MJJA precipitation for the derived </a:t>
            </a:r>
            <a:r>
              <a:rPr lang="en-GB" sz="1200" i="1" dirty="0" err="1">
                <a:ea typeface="Calibri" panose="020F0502020204030204" pitchFamily="34" charset="0"/>
              </a:rPr>
              <a:t>Avg</a:t>
            </a:r>
            <a:r>
              <a:rPr lang="en-GB" sz="1200" i="1" dirty="0">
                <a:ea typeface="Calibri" panose="020F0502020204030204" pitchFamily="34" charset="0"/>
              </a:rPr>
              <a:t> (brown) series (composite of 7 </a:t>
            </a:r>
            <a:r>
              <a:rPr lang="en-GB" sz="1200" i="1" dirty="0" smtClean="0">
                <a:ea typeface="Calibri" panose="020F0502020204030204" pitchFamily="34" charset="0"/>
              </a:rPr>
              <a:t>quality assured long </a:t>
            </a:r>
            <a:r>
              <a:rPr lang="en-GB" sz="1200" i="1" dirty="0">
                <a:ea typeface="Calibri" panose="020F0502020204030204" pitchFamily="34" charset="0"/>
              </a:rPr>
              <a:t>term precipitation stations from across </a:t>
            </a:r>
            <a:r>
              <a:rPr lang="en-GB" sz="1200" i="1" dirty="0" smtClean="0">
                <a:ea typeface="Calibri" panose="020F0502020204030204" pitchFamily="34" charset="0"/>
              </a:rPr>
              <a:t>UK: Carlisle, Manchester, Kew, Oxford, Spalding, Edinburgh, Chatsworth) </a:t>
            </a:r>
            <a:r>
              <a:rPr lang="en-GB" sz="1200" i="1" dirty="0">
                <a:ea typeface="Calibri" panose="020F0502020204030204" pitchFamily="34" charset="0"/>
              </a:rPr>
              <a:t>with observed EWP (black), statistically reconstructed </a:t>
            </a:r>
            <a:r>
              <a:rPr lang="en-GB" sz="1200" i="1" dirty="0" err="1">
                <a:ea typeface="Calibri" panose="020F0502020204030204" pitchFamily="34" charset="0"/>
              </a:rPr>
              <a:t>EWP.ext</a:t>
            </a:r>
            <a:r>
              <a:rPr lang="en-GB" sz="1200" i="1" dirty="0">
                <a:ea typeface="Calibri" panose="020F0502020204030204" pitchFamily="34" charset="0"/>
              </a:rPr>
              <a:t> (red) </a:t>
            </a:r>
            <a:endParaRPr lang="en-US" sz="1200" i="1" dirty="0"/>
          </a:p>
        </p:txBody>
      </p:sp>
      <p:sp>
        <p:nvSpPr>
          <p:cNvPr id="3" name="TextBox 2"/>
          <p:cNvSpPr txBox="1"/>
          <p:nvPr/>
        </p:nvSpPr>
        <p:spPr>
          <a:xfrm>
            <a:off x="5077740" y="1210259"/>
            <a:ext cx="6682889" cy="1200329"/>
          </a:xfrm>
          <a:prstGeom prst="rect">
            <a:avLst/>
          </a:prstGeom>
          <a:noFill/>
        </p:spPr>
        <p:txBody>
          <a:bodyPr wrap="square" rtlCol="0">
            <a:spAutoFit/>
          </a:bodyPr>
          <a:lstStyle/>
          <a:p>
            <a:r>
              <a:rPr lang="en-GB" dirty="0" smtClean="0"/>
              <a:t>Same </a:t>
            </a:r>
            <a:r>
              <a:rPr lang="en-GB" dirty="0" smtClean="0"/>
              <a:t>finding as </a:t>
            </a:r>
            <a:r>
              <a:rPr lang="en-GB" dirty="0" err="1" smtClean="0"/>
              <a:t>Muphy</a:t>
            </a:r>
            <a:r>
              <a:rPr lang="en-GB" dirty="0" smtClean="0"/>
              <a:t> et al. (2019) EWP winter too </a:t>
            </a:r>
            <a:r>
              <a:rPr lang="en-GB" dirty="0" smtClean="0"/>
              <a:t>dry pre 1870</a:t>
            </a:r>
          </a:p>
          <a:p>
            <a:r>
              <a:rPr lang="en-GB" dirty="0" smtClean="0"/>
              <a:t>Summer – July and August too wet in early records. </a:t>
            </a:r>
          </a:p>
          <a:p>
            <a:r>
              <a:rPr lang="en-GB" dirty="0" smtClean="0"/>
              <a:t>Other months v. good. </a:t>
            </a:r>
            <a:r>
              <a:rPr lang="en-GB" dirty="0"/>
              <a:t> </a:t>
            </a:r>
            <a:r>
              <a:rPr lang="en-GB" dirty="0" smtClean="0"/>
              <a:t>Additional verification below for MJJA precipitation using additional observations </a:t>
            </a:r>
            <a:endParaRPr lang="en-GB" dirty="0"/>
          </a:p>
        </p:txBody>
      </p:sp>
      <p:sp>
        <p:nvSpPr>
          <p:cNvPr id="9" name="Text Placeholder 1"/>
          <p:cNvSpPr>
            <a:spLocks noGrp="1"/>
          </p:cNvSpPr>
          <p:nvPr>
            <p:ph type="body" sz="quarter" idx="12"/>
          </p:nvPr>
        </p:nvSpPr>
        <p:spPr>
          <a:xfrm>
            <a:off x="5208240" y="120861"/>
            <a:ext cx="6532768" cy="1008112"/>
          </a:xfrm>
        </p:spPr>
        <p:txBody>
          <a:bodyPr>
            <a:normAutofit fontScale="70000" lnSpcReduction="20000"/>
          </a:bodyPr>
          <a:lstStyle/>
          <a:p>
            <a:r>
              <a:rPr lang="en-GB" dirty="0" smtClean="0"/>
              <a:t>Comparison of obs</a:t>
            </a:r>
            <a:r>
              <a:rPr lang="en-GB" dirty="0" smtClean="0"/>
              <a:t>erved and reconstructed running decadal monthly mean series</a:t>
            </a:r>
            <a:endParaRPr lang="en-US" dirty="0"/>
          </a:p>
        </p:txBody>
      </p:sp>
      <p:sp>
        <p:nvSpPr>
          <p:cNvPr id="10" name="Rectangle 9"/>
          <p:cNvSpPr/>
          <p:nvPr/>
        </p:nvSpPr>
        <p:spPr>
          <a:xfrm>
            <a:off x="2716306" y="6173862"/>
            <a:ext cx="6275294" cy="369332"/>
          </a:xfrm>
          <a:prstGeom prst="rect">
            <a:avLst/>
          </a:prstGeom>
        </p:spPr>
        <p:txBody>
          <a:bodyPr wrap="square">
            <a:spAutoFit/>
          </a:bodyPr>
          <a:lstStyle/>
          <a:p>
            <a:r>
              <a:rPr lang="en-US" dirty="0">
                <a:hlinkClick r:id="rId4"/>
              </a:rPr>
              <a:t>https://rmets.onlinelibrary.wiley.com/doi/full/10.1002/joc.6521</a:t>
            </a:r>
            <a:endParaRPr lang="en-US" dirty="0"/>
          </a:p>
        </p:txBody>
      </p:sp>
      <p:pic>
        <p:nvPicPr>
          <p:cNvPr id="12" name="Picture 11"/>
          <p:cNvPicPr>
            <a:picLocks noChangeAspect="1"/>
          </p:cNvPicPr>
          <p:nvPr/>
        </p:nvPicPr>
        <p:blipFill>
          <a:blip r:embed="rId5"/>
          <a:stretch>
            <a:fillRect/>
          </a:stretch>
        </p:blipFill>
        <p:spPr>
          <a:xfrm>
            <a:off x="9080950" y="5963696"/>
            <a:ext cx="2679679" cy="789664"/>
          </a:xfrm>
          <a:prstGeom prst="rect">
            <a:avLst/>
          </a:prstGeom>
        </p:spPr>
      </p:pic>
    </p:spTree>
    <p:extLst>
      <p:ext uri="{BB962C8B-B14F-4D97-AF65-F5344CB8AC3E}">
        <p14:creationId xmlns:p14="http://schemas.microsoft.com/office/powerpoint/2010/main" val="157749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sp>
        <p:nvSpPr>
          <p:cNvPr id="3" name="Content Placeholder 2"/>
          <p:cNvSpPr>
            <a:spLocks noGrp="1"/>
          </p:cNvSpPr>
          <p:nvPr>
            <p:ph sz="quarter" idx="11"/>
          </p:nvPr>
        </p:nvSpPr>
        <p:spPr/>
        <p:txBody>
          <a:bodyPr/>
          <a:lstStyle/>
          <a:p>
            <a:endParaRPr lang="en-US" dirty="0"/>
          </a:p>
        </p:txBody>
      </p:sp>
      <p:pic>
        <p:nvPicPr>
          <p:cNvPr id="5" name="Picture 4"/>
          <p:cNvPicPr>
            <a:picLocks noChangeAspect="1"/>
          </p:cNvPicPr>
          <p:nvPr/>
        </p:nvPicPr>
        <p:blipFill>
          <a:blip r:embed="rId2"/>
          <a:stretch>
            <a:fillRect/>
          </a:stretch>
        </p:blipFill>
        <p:spPr>
          <a:xfrm>
            <a:off x="731987" y="65314"/>
            <a:ext cx="4211885" cy="5802322"/>
          </a:xfrm>
          <a:prstGeom prst="rect">
            <a:avLst/>
          </a:prstGeom>
        </p:spPr>
      </p:pic>
      <p:sp>
        <p:nvSpPr>
          <p:cNvPr id="6" name="TextBox 5"/>
          <p:cNvSpPr txBox="1"/>
          <p:nvPr/>
        </p:nvSpPr>
        <p:spPr>
          <a:xfrm>
            <a:off x="4987637" y="229411"/>
            <a:ext cx="856966" cy="369332"/>
          </a:xfrm>
          <a:prstGeom prst="rect">
            <a:avLst/>
          </a:prstGeom>
          <a:noFill/>
        </p:spPr>
        <p:txBody>
          <a:bodyPr wrap="none" rtlCol="0">
            <a:spAutoFit/>
          </a:bodyPr>
          <a:lstStyle/>
          <a:p>
            <a:r>
              <a:rPr lang="en-GB" b="1" dirty="0" smtClean="0"/>
              <a:t>Ireland</a:t>
            </a:r>
            <a:endParaRPr lang="en-US" b="1" dirty="0"/>
          </a:p>
        </p:txBody>
      </p:sp>
      <p:pic>
        <p:nvPicPr>
          <p:cNvPr id="7" name="Picture 6"/>
          <p:cNvPicPr>
            <a:picLocks noChangeAspect="1"/>
          </p:cNvPicPr>
          <p:nvPr/>
        </p:nvPicPr>
        <p:blipFill>
          <a:blip r:embed="rId3"/>
          <a:stretch>
            <a:fillRect/>
          </a:stretch>
        </p:blipFill>
        <p:spPr>
          <a:xfrm>
            <a:off x="7718961" y="178129"/>
            <a:ext cx="4117307" cy="5435591"/>
          </a:xfrm>
          <a:prstGeom prst="rect">
            <a:avLst/>
          </a:prstGeom>
        </p:spPr>
      </p:pic>
      <p:sp>
        <p:nvSpPr>
          <p:cNvPr id="8" name="TextBox 7"/>
          <p:cNvSpPr txBox="1"/>
          <p:nvPr/>
        </p:nvSpPr>
        <p:spPr>
          <a:xfrm>
            <a:off x="6781154" y="5015345"/>
            <a:ext cx="1009059" cy="369332"/>
          </a:xfrm>
          <a:prstGeom prst="rect">
            <a:avLst/>
          </a:prstGeom>
          <a:noFill/>
        </p:spPr>
        <p:txBody>
          <a:bodyPr wrap="none" rtlCol="0">
            <a:spAutoFit/>
          </a:bodyPr>
          <a:lstStyle/>
          <a:p>
            <a:r>
              <a:rPr lang="en-GB" b="1" dirty="0" smtClean="0"/>
              <a:t>Scotland</a:t>
            </a:r>
            <a:endParaRPr lang="en-US" b="1" dirty="0"/>
          </a:p>
        </p:txBody>
      </p:sp>
      <p:sp>
        <p:nvSpPr>
          <p:cNvPr id="9" name="TextBox 8"/>
          <p:cNvSpPr txBox="1"/>
          <p:nvPr/>
        </p:nvSpPr>
        <p:spPr>
          <a:xfrm>
            <a:off x="5004309" y="1814842"/>
            <a:ext cx="2661214" cy="923330"/>
          </a:xfrm>
          <a:prstGeom prst="rect">
            <a:avLst/>
          </a:prstGeom>
          <a:noFill/>
        </p:spPr>
        <p:txBody>
          <a:bodyPr wrap="square" rtlCol="0">
            <a:spAutoFit/>
          </a:bodyPr>
          <a:lstStyle/>
          <a:p>
            <a:pPr algn="ctr"/>
            <a:r>
              <a:rPr lang="en-GB" b="1" dirty="0" smtClean="0"/>
              <a:t>Similar biases in Irish and Scottish reconstructions but subtle differences</a:t>
            </a:r>
            <a:endParaRPr lang="en-US" b="1" dirty="0"/>
          </a:p>
        </p:txBody>
      </p:sp>
      <p:sp>
        <p:nvSpPr>
          <p:cNvPr id="11" name="Rectangle 10"/>
          <p:cNvSpPr/>
          <p:nvPr/>
        </p:nvSpPr>
        <p:spPr>
          <a:xfrm>
            <a:off x="2716306" y="6173862"/>
            <a:ext cx="6275294" cy="369332"/>
          </a:xfrm>
          <a:prstGeom prst="rect">
            <a:avLst/>
          </a:prstGeom>
        </p:spPr>
        <p:txBody>
          <a:bodyPr wrap="square">
            <a:spAutoFit/>
          </a:bodyPr>
          <a:lstStyle/>
          <a:p>
            <a:r>
              <a:rPr lang="en-US" dirty="0">
                <a:hlinkClick r:id="rId4"/>
              </a:rPr>
              <a:t>https://rmets.onlinelibrary.wiley.com/doi/full/10.1002/joc.6521</a:t>
            </a:r>
            <a:endParaRPr lang="en-US" dirty="0"/>
          </a:p>
        </p:txBody>
      </p:sp>
      <p:pic>
        <p:nvPicPr>
          <p:cNvPr id="12" name="Picture 11"/>
          <p:cNvPicPr>
            <a:picLocks noChangeAspect="1"/>
          </p:cNvPicPr>
          <p:nvPr/>
        </p:nvPicPr>
        <p:blipFill>
          <a:blip r:embed="rId5"/>
          <a:stretch>
            <a:fillRect/>
          </a:stretch>
        </p:blipFill>
        <p:spPr>
          <a:xfrm>
            <a:off x="9080950" y="5963696"/>
            <a:ext cx="2679679" cy="789664"/>
          </a:xfrm>
          <a:prstGeom prst="rect">
            <a:avLst/>
          </a:prstGeom>
        </p:spPr>
      </p:pic>
    </p:spTree>
    <p:extLst>
      <p:ext uri="{BB962C8B-B14F-4D97-AF65-F5344CB8AC3E}">
        <p14:creationId xmlns:p14="http://schemas.microsoft.com/office/powerpoint/2010/main" val="3526652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188640"/>
            <a:ext cx="4211960" cy="403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6"/>
          <p:cNvSpPr>
            <a:spLocks noGrp="1"/>
          </p:cNvSpPr>
          <p:nvPr>
            <p:ph sz="quarter" idx="11"/>
          </p:nvPr>
        </p:nvSpPr>
        <p:spPr>
          <a:xfrm>
            <a:off x="6317206" y="710266"/>
            <a:ext cx="3961309" cy="4230902"/>
          </a:xfrm>
          <a:prstGeom prst="rect">
            <a:avLst/>
          </a:prstGeom>
        </p:spPr>
        <p:txBody>
          <a:bodyPr wrap="square">
            <a:spAutoFit/>
          </a:bodyPr>
          <a:lstStyle/>
          <a:p>
            <a:pPr>
              <a:buFont typeface="Arial" pitchFamily="34" charset="0"/>
              <a:buChar char="•"/>
            </a:pPr>
            <a:r>
              <a:rPr lang="en-IE" sz="1800" b="1" dirty="0"/>
              <a:t>Drought start  </a:t>
            </a:r>
            <a:r>
              <a:rPr lang="en-IE" sz="1800" dirty="0"/>
              <a:t>SPI values of  -1</a:t>
            </a:r>
          </a:p>
          <a:p>
            <a:pPr>
              <a:buFont typeface="Arial" pitchFamily="34" charset="0"/>
              <a:buChar char="•"/>
            </a:pPr>
            <a:r>
              <a:rPr lang="en-IE" sz="1800" b="1" dirty="0"/>
              <a:t>Drought termination  </a:t>
            </a:r>
            <a:r>
              <a:rPr lang="en-IE" sz="1800" dirty="0"/>
              <a:t>SPI values return to positive values</a:t>
            </a:r>
          </a:p>
          <a:p>
            <a:pPr fontAlgn="base">
              <a:buFont typeface="Arial" pitchFamily="34" charset="0"/>
              <a:buChar char="•"/>
            </a:pPr>
            <a:r>
              <a:rPr lang="en-IE" sz="1800" b="1" dirty="0"/>
              <a:t>Moderate Drought </a:t>
            </a:r>
            <a:r>
              <a:rPr lang="en-IE" sz="1800" dirty="0"/>
              <a:t>SPI values  -1 to  -1.5</a:t>
            </a:r>
          </a:p>
          <a:p>
            <a:pPr fontAlgn="base">
              <a:buFont typeface="Arial" pitchFamily="34" charset="0"/>
              <a:buChar char="•"/>
            </a:pPr>
            <a:r>
              <a:rPr lang="en-IE" sz="1800" b="1" dirty="0"/>
              <a:t>Severe Drought  </a:t>
            </a:r>
            <a:r>
              <a:rPr lang="en-IE" sz="1800" dirty="0"/>
              <a:t>SPI values  -1.5 to   -2.00</a:t>
            </a:r>
          </a:p>
          <a:p>
            <a:pPr fontAlgn="base">
              <a:buFont typeface="Arial" pitchFamily="34" charset="0"/>
              <a:buChar char="•"/>
            </a:pPr>
            <a:r>
              <a:rPr lang="en-IE" sz="1800" b="1" dirty="0"/>
              <a:t>Extreme Drought  </a:t>
            </a:r>
            <a:r>
              <a:rPr lang="en-IE" sz="1800" dirty="0"/>
              <a:t>SPI values  -2.00</a:t>
            </a:r>
          </a:p>
          <a:p>
            <a:pPr fontAlgn="base">
              <a:buFont typeface="Arial" pitchFamily="34" charset="0"/>
              <a:buChar char="•"/>
            </a:pPr>
            <a:r>
              <a:rPr lang="en-IE" sz="1800" b="1" dirty="0"/>
              <a:t>Drought Duration  </a:t>
            </a:r>
            <a:r>
              <a:rPr lang="en-IE" sz="1800" dirty="0"/>
              <a:t>number of months drought persist</a:t>
            </a:r>
          </a:p>
          <a:p>
            <a:pPr fontAlgn="base">
              <a:buFont typeface="Arial" pitchFamily="34" charset="0"/>
              <a:buChar char="•"/>
            </a:pPr>
            <a:r>
              <a:rPr lang="en-IE" sz="1800" b="1" dirty="0"/>
              <a:t>Drought peak intensity  </a:t>
            </a:r>
            <a:r>
              <a:rPr lang="en-IE" sz="1800" dirty="0"/>
              <a:t>maximum SPI value reached over drought</a:t>
            </a:r>
          </a:p>
          <a:p>
            <a:pPr fontAlgn="base">
              <a:buFont typeface="Arial" pitchFamily="34" charset="0"/>
              <a:buChar char="•"/>
            </a:pPr>
            <a:endParaRPr lang="en-IE" sz="1800" dirty="0"/>
          </a:p>
        </p:txBody>
      </p:sp>
      <p:sp>
        <p:nvSpPr>
          <p:cNvPr id="8" name="Text Placeholder 1"/>
          <p:cNvSpPr>
            <a:spLocks noGrp="1"/>
          </p:cNvSpPr>
          <p:nvPr>
            <p:ph type="body" sz="quarter" idx="12"/>
          </p:nvPr>
        </p:nvSpPr>
        <p:spPr>
          <a:xfrm>
            <a:off x="1057061" y="4502426"/>
            <a:ext cx="8502995" cy="1008112"/>
          </a:xfrm>
        </p:spPr>
        <p:txBody>
          <a:bodyPr>
            <a:normAutofit fontScale="92500" lnSpcReduction="10000"/>
          </a:bodyPr>
          <a:lstStyle/>
          <a:p>
            <a:r>
              <a:rPr lang="en-IE" dirty="0" smtClean="0"/>
              <a:t>Application of the Standardised Precipitation </a:t>
            </a:r>
            <a:r>
              <a:rPr lang="en-IE" dirty="0" smtClean="0"/>
              <a:t>Index – We focus on SPI-12</a:t>
            </a:r>
            <a:endParaRPr lang="en-IE" dirty="0"/>
          </a:p>
        </p:txBody>
      </p:sp>
      <p:pic>
        <p:nvPicPr>
          <p:cNvPr id="10" name="Picture 9"/>
          <p:cNvPicPr>
            <a:picLocks noChangeAspect="1"/>
          </p:cNvPicPr>
          <p:nvPr/>
        </p:nvPicPr>
        <p:blipFill>
          <a:blip r:embed="rId3"/>
          <a:stretch>
            <a:fillRect/>
          </a:stretch>
        </p:blipFill>
        <p:spPr>
          <a:xfrm>
            <a:off x="9080950" y="5963696"/>
            <a:ext cx="2679679" cy="789664"/>
          </a:xfrm>
          <a:prstGeom prst="rect">
            <a:avLst/>
          </a:prstGeom>
        </p:spPr>
      </p:pic>
      <p:sp>
        <p:nvSpPr>
          <p:cNvPr id="11" name="Rectangle 10"/>
          <p:cNvSpPr/>
          <p:nvPr/>
        </p:nvSpPr>
        <p:spPr>
          <a:xfrm>
            <a:off x="2716306" y="6173862"/>
            <a:ext cx="6275294" cy="369332"/>
          </a:xfrm>
          <a:prstGeom prst="rect">
            <a:avLst/>
          </a:prstGeom>
        </p:spPr>
        <p:txBody>
          <a:bodyPr wrap="square">
            <a:spAutoFit/>
          </a:bodyPr>
          <a:lstStyle/>
          <a:p>
            <a:r>
              <a:rPr lang="en-US" dirty="0">
                <a:hlinkClick r:id="rId4"/>
              </a:rPr>
              <a:t>https://rmets.onlinelibrary.wiley.com/doi/full/10.1002/joc.6521</a:t>
            </a:r>
            <a:endParaRPr lang="en-US" dirty="0"/>
          </a:p>
        </p:txBody>
      </p:sp>
    </p:spTree>
    <p:extLst>
      <p:ext uri="{BB962C8B-B14F-4D97-AF65-F5344CB8AC3E}">
        <p14:creationId xmlns:p14="http://schemas.microsoft.com/office/powerpoint/2010/main" val="39151534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356845" y="169426"/>
            <a:ext cx="5732372" cy="1008112"/>
          </a:xfrm>
        </p:spPr>
        <p:txBody>
          <a:bodyPr/>
          <a:lstStyle/>
          <a:p>
            <a:r>
              <a:rPr lang="en-GB" dirty="0" smtClean="0"/>
              <a:t>EWP: Evaluation of SPI12</a:t>
            </a:r>
            <a:endParaRPr lang="en-US" dirty="0"/>
          </a:p>
        </p:txBody>
      </p:sp>
      <p:sp>
        <p:nvSpPr>
          <p:cNvPr id="3" name="Content Placeholder 2"/>
          <p:cNvSpPr>
            <a:spLocks noGrp="1"/>
          </p:cNvSpPr>
          <p:nvPr>
            <p:ph sz="quarter" idx="11"/>
          </p:nvPr>
        </p:nvSpPr>
        <p:spPr>
          <a:xfrm>
            <a:off x="5231080" y="770217"/>
            <a:ext cx="5858137" cy="1426977"/>
          </a:xfrm>
        </p:spPr>
        <p:txBody>
          <a:bodyPr>
            <a:normAutofit fontScale="62500" lnSpcReduction="20000"/>
          </a:bodyPr>
          <a:lstStyle/>
          <a:p>
            <a:r>
              <a:rPr lang="en-GB" b="1" dirty="0" smtClean="0"/>
              <a:t>Black = Reconstructed/Red =Observed</a:t>
            </a:r>
          </a:p>
          <a:p>
            <a:r>
              <a:rPr lang="en-GB" b="1" dirty="0" smtClean="0"/>
              <a:t>Orange = Severe Drought</a:t>
            </a:r>
          </a:p>
          <a:p>
            <a:r>
              <a:rPr lang="en-GB" b="1" dirty="0" smtClean="0"/>
              <a:t>Blue = Extreme Drought</a:t>
            </a:r>
          </a:p>
          <a:p>
            <a:r>
              <a:rPr lang="en-GB" dirty="0" smtClean="0"/>
              <a:t>Strong agreement after 1870</a:t>
            </a:r>
          </a:p>
          <a:p>
            <a:r>
              <a:rPr lang="en-GB" dirty="0" smtClean="0"/>
              <a:t>Key differences – 1850s, 1800s, 1834-36, 1788-89, 1765-68</a:t>
            </a:r>
          </a:p>
        </p:txBody>
      </p:sp>
      <p:pic>
        <p:nvPicPr>
          <p:cNvPr id="5" name="Picture 4"/>
          <p:cNvPicPr>
            <a:picLocks noChangeAspect="1"/>
          </p:cNvPicPr>
          <p:nvPr/>
        </p:nvPicPr>
        <p:blipFill>
          <a:blip r:embed="rId2"/>
          <a:stretch>
            <a:fillRect/>
          </a:stretch>
        </p:blipFill>
        <p:spPr>
          <a:xfrm>
            <a:off x="391886" y="0"/>
            <a:ext cx="4696917" cy="6762750"/>
          </a:xfrm>
          <a:prstGeom prst="rect">
            <a:avLst/>
          </a:prstGeom>
        </p:spPr>
      </p:pic>
      <p:pic>
        <p:nvPicPr>
          <p:cNvPr id="7" name="Picture 6"/>
          <p:cNvPicPr>
            <a:picLocks noChangeAspect="1"/>
          </p:cNvPicPr>
          <p:nvPr/>
        </p:nvPicPr>
        <p:blipFill>
          <a:blip r:embed="rId3"/>
          <a:stretch>
            <a:fillRect/>
          </a:stretch>
        </p:blipFill>
        <p:spPr>
          <a:xfrm>
            <a:off x="5785386" y="2216737"/>
            <a:ext cx="4315121" cy="3586089"/>
          </a:xfrm>
          <a:prstGeom prst="rect">
            <a:avLst/>
          </a:prstGeom>
        </p:spPr>
      </p:pic>
      <p:sp>
        <p:nvSpPr>
          <p:cNvPr id="9" name="Rectangle 8"/>
          <p:cNvSpPr/>
          <p:nvPr/>
        </p:nvSpPr>
        <p:spPr>
          <a:xfrm>
            <a:off x="5356845" y="6180376"/>
            <a:ext cx="6275294" cy="369332"/>
          </a:xfrm>
          <a:prstGeom prst="rect">
            <a:avLst/>
          </a:prstGeom>
        </p:spPr>
        <p:txBody>
          <a:bodyPr wrap="square">
            <a:spAutoFit/>
          </a:bodyPr>
          <a:lstStyle/>
          <a:p>
            <a:r>
              <a:rPr lang="en-US" dirty="0">
                <a:hlinkClick r:id="rId4"/>
              </a:rPr>
              <a:t>https://rmets.onlinelibrary.wiley.com/doi/full/10.1002/joc.6521</a:t>
            </a:r>
            <a:endParaRPr lang="en-US" dirty="0"/>
          </a:p>
        </p:txBody>
      </p:sp>
      <p:sp>
        <p:nvSpPr>
          <p:cNvPr id="6" name="TextBox 5"/>
          <p:cNvSpPr txBox="1"/>
          <p:nvPr/>
        </p:nvSpPr>
        <p:spPr>
          <a:xfrm>
            <a:off x="9931272" y="5160720"/>
            <a:ext cx="2315890" cy="369332"/>
          </a:xfrm>
          <a:prstGeom prst="rect">
            <a:avLst/>
          </a:prstGeom>
          <a:noFill/>
        </p:spPr>
        <p:txBody>
          <a:bodyPr wrap="none" rtlCol="0">
            <a:spAutoFit/>
          </a:bodyPr>
          <a:lstStyle/>
          <a:p>
            <a:r>
              <a:rPr lang="en-GB" dirty="0" smtClean="0"/>
              <a:t>Cole and Marsh (2006)</a:t>
            </a:r>
            <a:endParaRPr lang="en-US" dirty="0"/>
          </a:p>
        </p:txBody>
      </p:sp>
    </p:spTree>
    <p:extLst>
      <p:ext uri="{BB962C8B-B14F-4D97-AF65-F5344CB8AC3E}">
        <p14:creationId xmlns:p14="http://schemas.microsoft.com/office/powerpoint/2010/main" val="888069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00020" y="275981"/>
            <a:ext cx="4501225" cy="6582019"/>
          </a:xfrm>
          <a:prstGeom prst="rect">
            <a:avLst/>
          </a:prstGeom>
        </p:spPr>
      </p:pic>
      <p:sp>
        <p:nvSpPr>
          <p:cNvPr id="6" name="Text Placeholder 1"/>
          <p:cNvSpPr txBox="1">
            <a:spLocks/>
          </p:cNvSpPr>
          <p:nvPr/>
        </p:nvSpPr>
        <p:spPr>
          <a:xfrm>
            <a:off x="5343896" y="143778"/>
            <a:ext cx="5732372" cy="1008112"/>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67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Ireland: Evaluation of SPI12</a:t>
            </a:r>
            <a:endParaRPr lang="en-US" dirty="0"/>
          </a:p>
        </p:txBody>
      </p:sp>
      <p:sp>
        <p:nvSpPr>
          <p:cNvPr id="7" name="Content Placeholder 2"/>
          <p:cNvSpPr txBox="1">
            <a:spLocks/>
          </p:cNvSpPr>
          <p:nvPr/>
        </p:nvSpPr>
        <p:spPr>
          <a:xfrm>
            <a:off x="5423181" y="1379328"/>
            <a:ext cx="5858137" cy="4075175"/>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smtClean="0"/>
              <a:t>Black = Reconstructed/Red =Observed</a:t>
            </a:r>
          </a:p>
          <a:p>
            <a:r>
              <a:rPr lang="en-GB" b="1" dirty="0" smtClean="0"/>
              <a:t>Orange = Severe Drought</a:t>
            </a:r>
          </a:p>
          <a:p>
            <a:r>
              <a:rPr lang="en-GB" b="1" dirty="0" smtClean="0"/>
              <a:t>Blue = Extreme Drought</a:t>
            </a:r>
          </a:p>
          <a:p>
            <a:r>
              <a:rPr lang="en-GB" dirty="0" smtClean="0"/>
              <a:t>Strong agreement after 1870s</a:t>
            </a:r>
          </a:p>
          <a:p>
            <a:r>
              <a:rPr lang="en-GB" dirty="0" smtClean="0"/>
              <a:t>Key differences – Many extreme droughts in </a:t>
            </a:r>
            <a:r>
              <a:rPr lang="en-GB" dirty="0" err="1" smtClean="0"/>
              <a:t>obs</a:t>
            </a:r>
            <a:r>
              <a:rPr lang="en-GB" dirty="0" smtClean="0"/>
              <a:t> series not in reconstruction – winters too dry in early IoI_1711 series</a:t>
            </a:r>
          </a:p>
          <a:p>
            <a:r>
              <a:rPr lang="en-US" dirty="0"/>
              <a:t>Extreme droughts are identified in the reconstructions for 1834-1836, 1783-1786, 1781-1782 and 1765-1768. </a:t>
            </a:r>
            <a:endParaRPr lang="en-US" dirty="0" smtClean="0"/>
          </a:p>
          <a:p>
            <a:r>
              <a:rPr lang="en-US" dirty="0" smtClean="0"/>
              <a:t>Both </a:t>
            </a:r>
            <a:r>
              <a:rPr lang="en-US" dirty="0"/>
              <a:t>the 1834-1836 and 1765-1768 events are also evident in the observed series</a:t>
            </a:r>
            <a:r>
              <a:rPr lang="en-US" dirty="0" smtClean="0"/>
              <a:t>.</a:t>
            </a:r>
          </a:p>
          <a:p>
            <a:r>
              <a:rPr lang="en-GB" dirty="0" smtClean="0"/>
              <a:t>1765-68 is the stand out event in terms of intensity, duration and accumulated deficits – very dry spring and summer 1765 and a succession of dry winters. </a:t>
            </a:r>
            <a:endParaRPr lang="en-US" dirty="0" smtClean="0"/>
          </a:p>
          <a:p>
            <a:endParaRPr lang="en-GB" dirty="0" smtClean="0"/>
          </a:p>
          <a:p>
            <a:endParaRPr lang="en-GB" dirty="0" smtClean="0"/>
          </a:p>
        </p:txBody>
      </p:sp>
      <p:sp>
        <p:nvSpPr>
          <p:cNvPr id="9" name="Rectangle 8"/>
          <p:cNvSpPr/>
          <p:nvPr/>
        </p:nvSpPr>
        <p:spPr>
          <a:xfrm>
            <a:off x="5356845" y="6180376"/>
            <a:ext cx="6275294" cy="369332"/>
          </a:xfrm>
          <a:prstGeom prst="rect">
            <a:avLst/>
          </a:prstGeom>
        </p:spPr>
        <p:txBody>
          <a:bodyPr wrap="square">
            <a:spAutoFit/>
          </a:bodyPr>
          <a:lstStyle/>
          <a:p>
            <a:r>
              <a:rPr lang="en-US" dirty="0">
                <a:hlinkClick r:id="rId3"/>
              </a:rPr>
              <a:t>https://rmets.onlinelibrary.wiley.com/doi/full/10.1002/joc.6521</a:t>
            </a:r>
            <a:endParaRPr lang="en-US" dirty="0"/>
          </a:p>
        </p:txBody>
      </p:sp>
    </p:spTree>
    <p:extLst>
      <p:ext uri="{BB962C8B-B14F-4D97-AF65-F5344CB8AC3E}">
        <p14:creationId xmlns:p14="http://schemas.microsoft.com/office/powerpoint/2010/main" val="1223521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030388" y="444910"/>
            <a:ext cx="5998378" cy="1008112"/>
          </a:xfrm>
        </p:spPr>
        <p:txBody>
          <a:bodyPr>
            <a:normAutofit fontScale="92500"/>
          </a:bodyPr>
          <a:lstStyle/>
          <a:p>
            <a:r>
              <a:rPr lang="en-GB" dirty="0" smtClean="0"/>
              <a:t>Scotland: Evaluation of SPI12 </a:t>
            </a:r>
            <a:endParaRPr lang="en-US" dirty="0"/>
          </a:p>
        </p:txBody>
      </p:sp>
      <p:sp>
        <p:nvSpPr>
          <p:cNvPr id="5" name="Content Placeholder 2"/>
          <p:cNvSpPr txBox="1">
            <a:spLocks/>
          </p:cNvSpPr>
          <p:nvPr/>
        </p:nvSpPr>
        <p:spPr>
          <a:xfrm>
            <a:off x="5170629" y="1453022"/>
            <a:ext cx="5858137" cy="407517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smtClean="0"/>
              <a:t>Black = Reconstructed/Red =Observed</a:t>
            </a:r>
          </a:p>
          <a:p>
            <a:r>
              <a:rPr lang="en-GB" b="1" dirty="0" smtClean="0"/>
              <a:t>Orange = Severe Drought</a:t>
            </a:r>
          </a:p>
          <a:p>
            <a:r>
              <a:rPr lang="en-GB" b="1" dirty="0" smtClean="0"/>
              <a:t>Blue = Extreme Drought</a:t>
            </a:r>
          </a:p>
          <a:p>
            <a:r>
              <a:rPr lang="en-GB" dirty="0" smtClean="0"/>
              <a:t>First assessment of historical droughts in Scotland</a:t>
            </a:r>
          </a:p>
          <a:p>
            <a:r>
              <a:rPr lang="en-GB" dirty="0" smtClean="0"/>
              <a:t>Strong agreement after 1870s</a:t>
            </a:r>
          </a:p>
          <a:p>
            <a:r>
              <a:rPr lang="en-GB" dirty="0" smtClean="0"/>
              <a:t>1800s not particularly drought rich</a:t>
            </a:r>
          </a:p>
          <a:p>
            <a:r>
              <a:rPr lang="en-US" dirty="0" smtClean="0"/>
              <a:t>Extreme </a:t>
            </a:r>
            <a:r>
              <a:rPr lang="en-US" dirty="0"/>
              <a:t>droughts in the late 1780s and 1790s in the observations, are only present as severe or moderate droughts in the reconstructions</a:t>
            </a:r>
            <a:r>
              <a:rPr lang="en-US" dirty="0" smtClean="0"/>
              <a:t>.</a:t>
            </a:r>
            <a:endParaRPr lang="en-GB" dirty="0" smtClean="0"/>
          </a:p>
          <a:p>
            <a:r>
              <a:rPr lang="en-US" dirty="0"/>
              <a:t>Of note from the Scottish SPI-12 reconstructions are the protracted extreme droughts, in excess of 40 months duration, in the early records. These include 1854-1859 (53 months), 1780-1784 (47 months), 1765-1769 (47 months). Each of these events are also evident in the </a:t>
            </a:r>
            <a:r>
              <a:rPr lang="en-US" dirty="0" smtClean="0"/>
              <a:t>observations</a:t>
            </a:r>
          </a:p>
          <a:p>
            <a:r>
              <a:rPr lang="en-GB" dirty="0" smtClean="0"/>
              <a:t>1765-68 is the stand out event in terms of intensity, duration and accumulated deficits</a:t>
            </a:r>
            <a:endParaRPr lang="en-US" dirty="0" smtClean="0"/>
          </a:p>
          <a:p>
            <a:endParaRPr lang="en-GB" dirty="0" smtClean="0"/>
          </a:p>
          <a:p>
            <a:endParaRPr lang="en-GB" dirty="0" smtClean="0"/>
          </a:p>
        </p:txBody>
      </p:sp>
      <p:pic>
        <p:nvPicPr>
          <p:cNvPr id="6" name="Picture 5"/>
          <p:cNvPicPr>
            <a:picLocks noChangeAspect="1"/>
          </p:cNvPicPr>
          <p:nvPr/>
        </p:nvPicPr>
        <p:blipFill>
          <a:blip r:embed="rId2"/>
          <a:stretch>
            <a:fillRect/>
          </a:stretch>
        </p:blipFill>
        <p:spPr>
          <a:xfrm>
            <a:off x="512028" y="218471"/>
            <a:ext cx="4196537" cy="6544279"/>
          </a:xfrm>
          <a:prstGeom prst="rect">
            <a:avLst/>
          </a:prstGeom>
        </p:spPr>
      </p:pic>
      <p:sp>
        <p:nvSpPr>
          <p:cNvPr id="8" name="Rectangle 7"/>
          <p:cNvSpPr/>
          <p:nvPr/>
        </p:nvSpPr>
        <p:spPr>
          <a:xfrm>
            <a:off x="5356845" y="6180376"/>
            <a:ext cx="6275294" cy="369332"/>
          </a:xfrm>
          <a:prstGeom prst="rect">
            <a:avLst/>
          </a:prstGeom>
        </p:spPr>
        <p:txBody>
          <a:bodyPr wrap="square">
            <a:spAutoFit/>
          </a:bodyPr>
          <a:lstStyle/>
          <a:p>
            <a:r>
              <a:rPr lang="en-US" dirty="0">
                <a:hlinkClick r:id="rId3"/>
              </a:rPr>
              <a:t>https://rmets.onlinelibrary.wiley.com/doi/full/10.1002/joc.6521</a:t>
            </a:r>
            <a:endParaRPr lang="en-US" dirty="0"/>
          </a:p>
        </p:txBody>
      </p:sp>
    </p:spTree>
    <p:extLst>
      <p:ext uri="{BB962C8B-B14F-4D97-AF65-F5344CB8AC3E}">
        <p14:creationId xmlns:p14="http://schemas.microsoft.com/office/powerpoint/2010/main" val="3002033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12345" y="248775"/>
            <a:ext cx="7264112" cy="1008112"/>
          </a:xfrm>
        </p:spPr>
        <p:txBody>
          <a:bodyPr>
            <a:normAutofit fontScale="92500" lnSpcReduction="10000"/>
          </a:bodyPr>
          <a:lstStyle/>
          <a:p>
            <a:r>
              <a:rPr lang="en-GB" dirty="0" smtClean="0"/>
              <a:t>Documentary evidence for 1765-68 drought?</a:t>
            </a:r>
            <a:endParaRPr lang="en-US" dirty="0"/>
          </a:p>
        </p:txBody>
      </p:sp>
      <p:sp>
        <p:nvSpPr>
          <p:cNvPr id="5" name="Rectangle 4"/>
          <p:cNvSpPr/>
          <p:nvPr/>
        </p:nvSpPr>
        <p:spPr>
          <a:xfrm>
            <a:off x="7636797" y="4771355"/>
            <a:ext cx="4209781" cy="954107"/>
          </a:xfrm>
          <a:prstGeom prst="rect">
            <a:avLst/>
          </a:prstGeom>
        </p:spPr>
        <p:txBody>
          <a:bodyPr wrap="square">
            <a:spAutoFit/>
          </a:bodyPr>
          <a:lstStyle/>
          <a:p>
            <a:r>
              <a:rPr lang="en-US" sz="1400" dirty="0">
                <a:solidFill>
                  <a:srgbClr val="333333"/>
                </a:solidFill>
                <a:latin typeface="Lato"/>
              </a:rPr>
              <a:t>The </a:t>
            </a:r>
            <a:r>
              <a:rPr lang="en-US" sz="1400" dirty="0" err="1">
                <a:solidFill>
                  <a:srgbClr val="333333"/>
                </a:solidFill>
                <a:latin typeface="Lato"/>
              </a:rPr>
              <a:t>Whiteboys</a:t>
            </a:r>
            <a:r>
              <a:rPr lang="en-US" sz="1400" dirty="0">
                <a:solidFill>
                  <a:srgbClr val="333333"/>
                </a:solidFill>
                <a:latin typeface="Lato"/>
              </a:rPr>
              <a:t> were a secret Irish agrarian organization in 18th-century Ireland which took vigilante action to defend tenants’ land rights to subsistence farming</a:t>
            </a:r>
            <a:endParaRPr lang="en-US" sz="1400" dirty="0"/>
          </a:p>
        </p:txBody>
      </p:sp>
      <p:pic>
        <p:nvPicPr>
          <p:cNvPr id="6" name="Picture 5"/>
          <p:cNvPicPr>
            <a:picLocks noChangeAspect="1"/>
          </p:cNvPicPr>
          <p:nvPr/>
        </p:nvPicPr>
        <p:blipFill>
          <a:blip r:embed="rId2"/>
          <a:stretch>
            <a:fillRect/>
          </a:stretch>
        </p:blipFill>
        <p:spPr>
          <a:xfrm>
            <a:off x="7428069" y="469380"/>
            <a:ext cx="4418509" cy="2088232"/>
          </a:xfrm>
          <a:prstGeom prst="rect">
            <a:avLst/>
          </a:prstGeom>
        </p:spPr>
      </p:pic>
      <p:sp>
        <p:nvSpPr>
          <p:cNvPr id="7" name="TextBox 6"/>
          <p:cNvSpPr txBox="1"/>
          <p:nvPr/>
        </p:nvSpPr>
        <p:spPr>
          <a:xfrm>
            <a:off x="9146885" y="2557612"/>
            <a:ext cx="2435090" cy="369332"/>
          </a:xfrm>
          <a:prstGeom prst="rect">
            <a:avLst/>
          </a:prstGeom>
          <a:noFill/>
        </p:spPr>
        <p:txBody>
          <a:bodyPr wrap="none" rtlCol="0">
            <a:spAutoFit/>
          </a:bodyPr>
          <a:lstStyle/>
          <a:p>
            <a:r>
              <a:rPr lang="en-GB" dirty="0" smtClean="0"/>
              <a:t>Source; Donnelly (1978)</a:t>
            </a:r>
            <a:endParaRPr lang="en-US" dirty="0"/>
          </a:p>
        </p:txBody>
      </p:sp>
      <p:pic>
        <p:nvPicPr>
          <p:cNvPr id="8" name="Picture 2" descr="https://irishmediaman.files.wordpress.com/2012/04/whiteboy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516" y="2926944"/>
            <a:ext cx="2952681" cy="19155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40348" y="4113860"/>
            <a:ext cx="6096000" cy="1569660"/>
          </a:xfrm>
          <a:prstGeom prst="rect">
            <a:avLst/>
          </a:prstGeom>
        </p:spPr>
        <p:txBody>
          <a:bodyPr>
            <a:spAutoFit/>
          </a:bodyPr>
          <a:lstStyle/>
          <a:p>
            <a:r>
              <a:rPr lang="en-US" sz="1600" dirty="0">
                <a:solidFill>
                  <a:srgbClr val="000000"/>
                </a:solidFill>
                <a:latin typeface="Times New Roman" panose="02020603050405020304" pitchFamily="18" charset="0"/>
              </a:rPr>
              <a:t>In response to the drought conditions The Freeman’s </a:t>
            </a:r>
            <a:r>
              <a:rPr lang="en-US" sz="1600" dirty="0" smtClean="0">
                <a:solidFill>
                  <a:srgbClr val="000000"/>
                </a:solidFill>
                <a:latin typeface="Times New Roman" panose="02020603050405020304" pitchFamily="18" charset="0"/>
              </a:rPr>
              <a:t>Journal on </a:t>
            </a:r>
            <a:r>
              <a:rPr lang="en-US" sz="1600" dirty="0">
                <a:solidFill>
                  <a:srgbClr val="000000"/>
                </a:solidFill>
                <a:latin typeface="Times New Roman" panose="02020603050405020304" pitchFamily="18" charset="0"/>
              </a:rPr>
              <a:t>3 August reported that </a:t>
            </a:r>
            <a:r>
              <a:rPr lang="en-US" sz="1600" i="1" dirty="0">
                <a:solidFill>
                  <a:srgbClr val="000000"/>
                </a:solidFill>
                <a:latin typeface="Times New Roman" panose="02020603050405020304" pitchFamily="18" charset="0"/>
              </a:rPr>
              <a:t>“on account of the present long succession of dry weather, orders will speedily be issued for prayers to be read for rain, in all churches and chapels throughout England and Wales. Prayers have already been said on the above account in several churches in this metropolis”.</a:t>
            </a:r>
            <a:endParaRPr lang="en-US" sz="1600" i="1" dirty="0"/>
          </a:p>
        </p:txBody>
      </p:sp>
      <p:sp>
        <p:nvSpPr>
          <p:cNvPr id="10" name="Rectangle 9"/>
          <p:cNvSpPr/>
          <p:nvPr/>
        </p:nvSpPr>
        <p:spPr>
          <a:xfrm>
            <a:off x="540348" y="3335736"/>
            <a:ext cx="6096000" cy="584775"/>
          </a:xfrm>
          <a:prstGeom prst="rect">
            <a:avLst/>
          </a:prstGeom>
        </p:spPr>
        <p:txBody>
          <a:bodyPr>
            <a:spAutoFit/>
          </a:bodyPr>
          <a:lstStyle/>
          <a:p>
            <a:r>
              <a:rPr lang="en-US" sz="1600" dirty="0">
                <a:solidFill>
                  <a:srgbClr val="000000"/>
                </a:solidFill>
                <a:latin typeface="Times New Roman" panose="02020603050405020304" pitchFamily="18" charset="0"/>
              </a:rPr>
              <a:t>Sinclair (1794) in his statistical account of Scotland notes that “</a:t>
            </a:r>
            <a:r>
              <a:rPr lang="en-US" sz="1600" i="1" dirty="0">
                <a:solidFill>
                  <a:srgbClr val="000000"/>
                </a:solidFill>
                <a:latin typeface="Times New Roman" panose="02020603050405020304" pitchFamily="18" charset="0"/>
              </a:rPr>
              <a:t>In 1765, both sheep and black cattle suffered greatly from another </a:t>
            </a:r>
            <a:r>
              <a:rPr lang="en-US" sz="1600" i="1" dirty="0" smtClean="0">
                <a:solidFill>
                  <a:srgbClr val="000000"/>
                </a:solidFill>
                <a:latin typeface="Times New Roman" panose="02020603050405020304" pitchFamily="18" charset="0"/>
              </a:rPr>
              <a:t>drought..”</a:t>
            </a:r>
            <a:endParaRPr lang="en-US" sz="1600" i="1" dirty="0"/>
          </a:p>
        </p:txBody>
      </p:sp>
      <p:sp>
        <p:nvSpPr>
          <p:cNvPr id="11" name="Rectangle 10"/>
          <p:cNvSpPr/>
          <p:nvPr/>
        </p:nvSpPr>
        <p:spPr>
          <a:xfrm>
            <a:off x="540348" y="2557612"/>
            <a:ext cx="6096000" cy="584775"/>
          </a:xfrm>
          <a:prstGeom prst="rect">
            <a:avLst/>
          </a:prstGeom>
        </p:spPr>
        <p:txBody>
          <a:bodyPr>
            <a:spAutoFit/>
          </a:bodyPr>
          <a:lstStyle/>
          <a:p>
            <a:r>
              <a:rPr lang="en-US" sz="1600" dirty="0" smtClean="0">
                <a:solidFill>
                  <a:srgbClr val="000000"/>
                </a:solidFill>
                <a:latin typeface="Times New Roman" panose="02020603050405020304" pitchFamily="18" charset="0"/>
              </a:rPr>
              <a:t>William Wilde notes </a:t>
            </a:r>
            <a:r>
              <a:rPr lang="en-US" sz="1600" dirty="0">
                <a:solidFill>
                  <a:srgbClr val="000000"/>
                </a:solidFill>
                <a:latin typeface="Times New Roman" panose="02020603050405020304" pitchFamily="18" charset="0"/>
              </a:rPr>
              <a:t>of 1765 “</a:t>
            </a:r>
            <a:r>
              <a:rPr lang="en-US" sz="1600" i="1" dirty="0">
                <a:solidFill>
                  <a:srgbClr val="000000"/>
                </a:solidFill>
                <a:latin typeface="Times New Roman" panose="02020603050405020304" pitchFamily="18" charset="0"/>
              </a:rPr>
              <a:t>Very dry summer, with parching northeast winds. Extreme drought in Ireland in summer</a:t>
            </a:r>
            <a:r>
              <a:rPr lang="en-US" sz="1600" dirty="0">
                <a:solidFill>
                  <a:srgbClr val="000000"/>
                </a:solidFill>
                <a:latin typeface="Times New Roman" panose="02020603050405020304" pitchFamily="18" charset="0"/>
              </a:rPr>
              <a:t>”</a:t>
            </a:r>
            <a:endParaRPr lang="en-US" sz="1600" dirty="0"/>
          </a:p>
        </p:txBody>
      </p:sp>
      <p:sp>
        <p:nvSpPr>
          <p:cNvPr id="12" name="Rectangle 11"/>
          <p:cNvSpPr/>
          <p:nvPr/>
        </p:nvSpPr>
        <p:spPr>
          <a:xfrm>
            <a:off x="540348" y="1375452"/>
            <a:ext cx="6096000" cy="830997"/>
          </a:xfrm>
          <a:prstGeom prst="rect">
            <a:avLst/>
          </a:prstGeom>
        </p:spPr>
        <p:txBody>
          <a:bodyPr>
            <a:spAutoFit/>
          </a:bodyPr>
          <a:lstStyle/>
          <a:p>
            <a:r>
              <a:rPr lang="en-US" sz="1600" dirty="0" smtClean="0">
                <a:solidFill>
                  <a:srgbClr val="000000"/>
                </a:solidFill>
                <a:latin typeface="Times New Roman" panose="02020603050405020304" pitchFamily="18" charset="0"/>
              </a:rPr>
              <a:t>Dr. John Rutty notes of 1765: “</a:t>
            </a:r>
            <a:r>
              <a:rPr lang="en-US" sz="1600" i="1" dirty="0" smtClean="0">
                <a:solidFill>
                  <a:srgbClr val="000000"/>
                </a:solidFill>
                <a:latin typeface="Times New Roman" panose="02020603050405020304" pitchFamily="18" charset="0"/>
              </a:rPr>
              <a:t>The </a:t>
            </a:r>
            <a:r>
              <a:rPr lang="en-US" sz="1600" i="1" dirty="0">
                <a:solidFill>
                  <a:srgbClr val="000000"/>
                </a:solidFill>
                <a:latin typeface="Times New Roman" panose="02020603050405020304" pitchFamily="18" charset="0"/>
              </a:rPr>
              <a:t>extreme drought of summer was such that some </a:t>
            </a:r>
            <a:r>
              <a:rPr lang="en-US" sz="1600" i="1" dirty="0" err="1">
                <a:solidFill>
                  <a:srgbClr val="000000"/>
                </a:solidFill>
                <a:latin typeface="Times New Roman" panose="02020603050405020304" pitchFamily="18" charset="0"/>
              </a:rPr>
              <a:t>treesdropt</a:t>
            </a:r>
            <a:r>
              <a:rPr lang="en-US" sz="1600" i="1" dirty="0">
                <a:solidFill>
                  <a:srgbClr val="000000"/>
                </a:solidFill>
                <a:latin typeface="Times New Roman" panose="02020603050405020304" pitchFamily="18" charset="0"/>
              </a:rPr>
              <a:t> their leaves for want of moisture, and the cattle wanted grass to supply milk and butter for the </a:t>
            </a:r>
            <a:r>
              <a:rPr lang="en-US" sz="1600" i="1" dirty="0" smtClean="0">
                <a:solidFill>
                  <a:srgbClr val="000000"/>
                </a:solidFill>
                <a:latin typeface="Times New Roman" panose="02020603050405020304" pitchFamily="18" charset="0"/>
              </a:rPr>
              <a:t>poor</a:t>
            </a:r>
            <a:r>
              <a:rPr lang="en-US" sz="1600" dirty="0" smtClean="0">
                <a:solidFill>
                  <a:srgbClr val="000000"/>
                </a:solidFill>
                <a:latin typeface="Times New Roman" panose="02020603050405020304" pitchFamily="18" charset="0"/>
              </a:rPr>
              <a:t>..”</a:t>
            </a:r>
            <a:endParaRPr lang="en-US" sz="1600" dirty="0"/>
          </a:p>
        </p:txBody>
      </p:sp>
      <p:sp>
        <p:nvSpPr>
          <p:cNvPr id="13" name="Rectangle 12"/>
          <p:cNvSpPr/>
          <p:nvPr/>
        </p:nvSpPr>
        <p:spPr>
          <a:xfrm>
            <a:off x="2871591" y="6201180"/>
            <a:ext cx="6275294" cy="369332"/>
          </a:xfrm>
          <a:prstGeom prst="rect">
            <a:avLst/>
          </a:prstGeom>
        </p:spPr>
        <p:txBody>
          <a:bodyPr wrap="square">
            <a:spAutoFit/>
          </a:bodyPr>
          <a:lstStyle/>
          <a:p>
            <a:r>
              <a:rPr lang="en-US" dirty="0">
                <a:hlinkClick r:id="rId4"/>
              </a:rPr>
              <a:t>https://rmets.onlinelibrary.wiley.com/doi/full/10.1002/joc.6521</a:t>
            </a:r>
            <a:endParaRPr lang="en-US" dirty="0"/>
          </a:p>
        </p:txBody>
      </p:sp>
      <p:pic>
        <p:nvPicPr>
          <p:cNvPr id="14" name="Picture 13"/>
          <p:cNvPicPr>
            <a:picLocks noChangeAspect="1"/>
          </p:cNvPicPr>
          <p:nvPr/>
        </p:nvPicPr>
        <p:blipFill>
          <a:blip r:embed="rId5"/>
          <a:stretch>
            <a:fillRect/>
          </a:stretch>
        </p:blipFill>
        <p:spPr>
          <a:xfrm>
            <a:off x="9263830" y="5991014"/>
            <a:ext cx="2679679" cy="789664"/>
          </a:xfrm>
          <a:prstGeom prst="rect">
            <a:avLst/>
          </a:prstGeom>
        </p:spPr>
      </p:pic>
    </p:spTree>
    <p:extLst>
      <p:ext uri="{BB962C8B-B14F-4D97-AF65-F5344CB8AC3E}">
        <p14:creationId xmlns:p14="http://schemas.microsoft.com/office/powerpoint/2010/main" val="25502912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1"/>
          <p:cNvSpPr txBox="1">
            <a:spLocks/>
          </p:cNvSpPr>
          <p:nvPr/>
        </p:nvSpPr>
        <p:spPr>
          <a:xfrm>
            <a:off x="5172891" y="167901"/>
            <a:ext cx="6470469" cy="1364807"/>
          </a:xfrm>
          <a:prstGeom prst="rect">
            <a:avLst/>
          </a:prstGeom>
        </p:spPr>
        <p:txBody>
          <a:bodyPr vert="horz" lIns="91440" tIns="45720" rIns="91440" bIns="45720" rtlCol="0" anchor="ctr">
            <a:normAutofit fontScale="85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smtClean="0">
                <a:solidFill>
                  <a:schemeClr val="bg1"/>
                </a:solidFill>
              </a:rPr>
              <a:t>Since publication precipitation records from the 10-year books held at UKMO have become available. They show exceptionally </a:t>
            </a:r>
            <a:r>
              <a:rPr lang="en-GB" sz="2800" dirty="0">
                <a:solidFill>
                  <a:schemeClr val="bg1"/>
                </a:solidFill>
              </a:rPr>
              <a:t>d</a:t>
            </a:r>
            <a:r>
              <a:rPr lang="en-GB" sz="2800" dirty="0" smtClean="0">
                <a:solidFill>
                  <a:schemeClr val="bg1"/>
                </a:solidFill>
              </a:rPr>
              <a:t>ry </a:t>
            </a:r>
            <a:r>
              <a:rPr lang="en-GB" sz="2800" dirty="0">
                <a:solidFill>
                  <a:schemeClr val="bg1"/>
                </a:solidFill>
              </a:rPr>
              <a:t>s</a:t>
            </a:r>
            <a:r>
              <a:rPr lang="en-GB" sz="2800" dirty="0" smtClean="0">
                <a:solidFill>
                  <a:schemeClr val="bg1"/>
                </a:solidFill>
              </a:rPr>
              <a:t>pring </a:t>
            </a:r>
            <a:r>
              <a:rPr lang="en-GB" sz="2800" dirty="0" smtClean="0">
                <a:solidFill>
                  <a:schemeClr val="bg1"/>
                </a:solidFill>
              </a:rPr>
              <a:t>and </a:t>
            </a:r>
            <a:r>
              <a:rPr lang="en-GB" sz="2800" dirty="0" smtClean="0">
                <a:solidFill>
                  <a:schemeClr val="bg1"/>
                </a:solidFill>
              </a:rPr>
              <a:t>summer </a:t>
            </a:r>
            <a:r>
              <a:rPr lang="en-GB" sz="2800" dirty="0" smtClean="0">
                <a:solidFill>
                  <a:schemeClr val="bg1"/>
                </a:solidFill>
              </a:rPr>
              <a:t>1765 and succession of dry </a:t>
            </a:r>
            <a:r>
              <a:rPr lang="en-GB" sz="2800" dirty="0" smtClean="0">
                <a:solidFill>
                  <a:schemeClr val="bg1"/>
                </a:solidFill>
              </a:rPr>
              <a:t>winters</a:t>
            </a:r>
            <a:endParaRPr lang="en-US" sz="2800" dirty="0">
              <a:solidFill>
                <a:schemeClr val="bg1"/>
              </a:solidFill>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35676" y="167901"/>
            <a:ext cx="4254336" cy="6154585"/>
          </a:xfrm>
          <a:prstGeom prst="rect">
            <a:avLst/>
          </a:prstGeom>
          <a:noFill/>
          <a:ln>
            <a:noFill/>
          </a:ln>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6368" y="1701981"/>
            <a:ext cx="5048534" cy="4542064"/>
          </a:xfrm>
          <a:prstGeom prst="rect">
            <a:avLst/>
          </a:prstGeom>
          <a:noFill/>
          <a:ln>
            <a:noFill/>
          </a:ln>
        </p:spPr>
      </p:pic>
      <p:sp>
        <p:nvSpPr>
          <p:cNvPr id="2" name="Rectangle 1"/>
          <p:cNvSpPr/>
          <p:nvPr/>
        </p:nvSpPr>
        <p:spPr>
          <a:xfrm>
            <a:off x="1637212" y="6413318"/>
            <a:ext cx="8752114" cy="369332"/>
          </a:xfrm>
          <a:prstGeom prst="rect">
            <a:avLst/>
          </a:prstGeom>
        </p:spPr>
        <p:txBody>
          <a:bodyPr wrap="square">
            <a:spAutoFit/>
          </a:bodyPr>
          <a:lstStyle/>
          <a:p>
            <a:r>
              <a:rPr lang="en-US">
                <a:hlinkClick r:id="rId4"/>
              </a:rPr>
              <a:t>https://www.metoffice.gov.uk/research/library-and-archive/archive/ten-year-rainfall-books</a:t>
            </a:r>
            <a:endParaRPr lang="en-US"/>
          </a:p>
        </p:txBody>
      </p:sp>
      <p:sp>
        <p:nvSpPr>
          <p:cNvPr id="3" name="Rectangle 2"/>
          <p:cNvSpPr/>
          <p:nvPr/>
        </p:nvSpPr>
        <p:spPr>
          <a:xfrm>
            <a:off x="2917371" y="1593669"/>
            <a:ext cx="1114698" cy="310025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634829" y="2984933"/>
            <a:ext cx="1114698" cy="310025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773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67470" y="114176"/>
            <a:ext cx="4000028" cy="6295333"/>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467995" y="285641"/>
            <a:ext cx="5557057" cy="5978407"/>
          </a:xfrm>
          <a:prstGeom prst="rect">
            <a:avLst/>
          </a:prstGeom>
          <a:noFill/>
          <a:ln>
            <a:noFill/>
          </a:ln>
        </p:spPr>
      </p:pic>
      <p:sp>
        <p:nvSpPr>
          <p:cNvPr id="6" name="Rectangle 5"/>
          <p:cNvSpPr/>
          <p:nvPr/>
        </p:nvSpPr>
        <p:spPr>
          <a:xfrm>
            <a:off x="1793965" y="6409509"/>
            <a:ext cx="8969829" cy="369332"/>
          </a:xfrm>
          <a:prstGeom prst="rect">
            <a:avLst/>
          </a:prstGeom>
        </p:spPr>
        <p:txBody>
          <a:bodyPr wrap="square">
            <a:spAutoFit/>
          </a:bodyPr>
          <a:lstStyle/>
          <a:p>
            <a:r>
              <a:rPr lang="en-US" dirty="0">
                <a:hlinkClick r:id="rId4"/>
              </a:rPr>
              <a:t>https://www.metoffice.gov.uk/research/library-and-archive/archive/ten-year-rainfall-books</a:t>
            </a:r>
            <a:endParaRPr lang="en-US" dirty="0"/>
          </a:p>
        </p:txBody>
      </p:sp>
      <p:sp>
        <p:nvSpPr>
          <p:cNvPr id="7" name="Rectangle 6"/>
          <p:cNvSpPr/>
          <p:nvPr/>
        </p:nvSpPr>
        <p:spPr>
          <a:xfrm>
            <a:off x="2467484" y="1524843"/>
            <a:ext cx="1114698" cy="310025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72596" y="2085282"/>
            <a:ext cx="1575972" cy="38239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722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Conclusions</a:t>
            </a:r>
            <a:endParaRPr lang="en-US" dirty="0"/>
          </a:p>
        </p:txBody>
      </p:sp>
      <p:sp>
        <p:nvSpPr>
          <p:cNvPr id="3" name="Content Placeholder 2"/>
          <p:cNvSpPr>
            <a:spLocks noGrp="1"/>
          </p:cNvSpPr>
          <p:nvPr>
            <p:ph sz="quarter" idx="11"/>
          </p:nvPr>
        </p:nvSpPr>
        <p:spPr>
          <a:xfrm>
            <a:off x="994584" y="1309714"/>
            <a:ext cx="10081684" cy="4314338"/>
          </a:xfrm>
        </p:spPr>
        <p:txBody>
          <a:bodyPr>
            <a:normAutofit fontScale="92500" lnSpcReduction="10000"/>
          </a:bodyPr>
          <a:lstStyle/>
          <a:p>
            <a:pPr marL="457200" indent="-457200">
              <a:buFont typeface="+mj-lt"/>
              <a:buAutoNum type="arabicPeriod"/>
            </a:pPr>
            <a:r>
              <a:rPr lang="en-US" dirty="0"/>
              <a:t>We reconstructed monthly precipitation for </a:t>
            </a:r>
            <a:r>
              <a:rPr lang="en-US" dirty="0" smtClean="0"/>
              <a:t>three regional </a:t>
            </a:r>
            <a:r>
              <a:rPr lang="en-US" dirty="0"/>
              <a:t>precipitation series representing the </a:t>
            </a:r>
            <a:r>
              <a:rPr lang="en-US" dirty="0" smtClean="0"/>
              <a:t>British-Irish Isles </a:t>
            </a:r>
            <a:r>
              <a:rPr lang="en-US" dirty="0"/>
              <a:t>(England and Wales, Scotland and Ireland) and </a:t>
            </a:r>
            <a:r>
              <a:rPr lang="en-US" dirty="0" smtClean="0"/>
              <a:t>re-evaluated </a:t>
            </a:r>
            <a:r>
              <a:rPr lang="en-US" dirty="0"/>
              <a:t>historical droughts for the period </a:t>
            </a:r>
            <a:r>
              <a:rPr lang="en-US" dirty="0" smtClean="0"/>
              <a:t>1748–2000.</a:t>
            </a:r>
          </a:p>
          <a:p>
            <a:pPr marL="457200" indent="-457200">
              <a:buFont typeface="+mj-lt"/>
              <a:buAutoNum type="arabicPeriod"/>
            </a:pPr>
            <a:r>
              <a:rPr lang="en-US" dirty="0" smtClean="0"/>
              <a:t>In line with Murphy et al. (2019) we </a:t>
            </a:r>
            <a:r>
              <a:rPr lang="en-US" dirty="0"/>
              <a:t>found that observed pre-1870 winter </a:t>
            </a:r>
            <a:r>
              <a:rPr lang="en-US" dirty="0" smtClean="0"/>
              <a:t>precipitation totals </a:t>
            </a:r>
            <a:r>
              <a:rPr lang="en-US" dirty="0"/>
              <a:t>are too low across each series. </a:t>
            </a:r>
            <a:r>
              <a:rPr lang="en-US" dirty="0" smtClean="0"/>
              <a:t>For summer </a:t>
            </a:r>
            <a:r>
              <a:rPr lang="en-US" dirty="0"/>
              <a:t>months, observed pre-1850 totals across each </a:t>
            </a:r>
            <a:r>
              <a:rPr lang="en-US" dirty="0" smtClean="0"/>
              <a:t>series are </a:t>
            </a:r>
            <a:r>
              <a:rPr lang="en-US" dirty="0"/>
              <a:t>too high, especially in </a:t>
            </a:r>
            <a:r>
              <a:rPr lang="en-US" dirty="0" smtClean="0"/>
              <a:t>July.</a:t>
            </a:r>
          </a:p>
          <a:p>
            <a:pPr marL="457200" indent="-457200">
              <a:buFont typeface="+mj-lt"/>
              <a:buAutoNum type="arabicPeriod"/>
            </a:pPr>
            <a:r>
              <a:rPr lang="en-US" dirty="0" smtClean="0"/>
              <a:t>After 1870 </a:t>
            </a:r>
            <a:r>
              <a:rPr lang="en-US" dirty="0"/>
              <a:t>we found strong agreement in the occurrence </a:t>
            </a:r>
            <a:r>
              <a:rPr lang="en-US" dirty="0" smtClean="0"/>
              <a:t>and severity </a:t>
            </a:r>
            <a:r>
              <a:rPr lang="en-US" dirty="0"/>
              <a:t>of drought events. Prior to 1870, </a:t>
            </a:r>
            <a:r>
              <a:rPr lang="en-US" dirty="0" smtClean="0"/>
              <a:t>differences were </a:t>
            </a:r>
            <a:r>
              <a:rPr lang="en-US" dirty="0"/>
              <a:t>identified across each regional series, even </a:t>
            </a:r>
            <a:r>
              <a:rPr lang="en-US" dirty="0" smtClean="0"/>
              <a:t>for some </a:t>
            </a:r>
            <a:r>
              <a:rPr lang="en-US" dirty="0"/>
              <a:t>well-established drought events in the 1850 s </a:t>
            </a:r>
            <a:r>
              <a:rPr lang="en-US" dirty="0" smtClean="0"/>
              <a:t>and 1800s.</a:t>
            </a:r>
          </a:p>
          <a:p>
            <a:pPr marL="457200" indent="-457200">
              <a:buFont typeface="+mj-lt"/>
              <a:buAutoNum type="arabicPeriod"/>
            </a:pPr>
            <a:r>
              <a:rPr lang="en-US" dirty="0"/>
              <a:t>The most notable event in our reconstructions </a:t>
            </a:r>
            <a:r>
              <a:rPr lang="en-US" dirty="0" smtClean="0"/>
              <a:t>is the </a:t>
            </a:r>
            <a:r>
              <a:rPr lang="en-US" dirty="0"/>
              <a:t>drought of 1765–1768. This ‘forgotten’ </a:t>
            </a:r>
            <a:r>
              <a:rPr lang="en-US" dirty="0" smtClean="0"/>
              <a:t>drought ranks </a:t>
            </a:r>
            <a:r>
              <a:rPr lang="en-US" dirty="0"/>
              <a:t>as the most severe event, in terms of </a:t>
            </a:r>
            <a:r>
              <a:rPr lang="en-US" dirty="0" smtClean="0"/>
              <a:t>accumulated </a:t>
            </a:r>
            <a:r>
              <a:rPr lang="en-US" dirty="0"/>
              <a:t>deficits across all three regional series, and </a:t>
            </a:r>
            <a:r>
              <a:rPr lang="en-US" dirty="0" smtClean="0"/>
              <a:t>the most </a:t>
            </a:r>
            <a:r>
              <a:rPr lang="en-US" dirty="0"/>
              <a:t>intense event in Ireland and Scotland. </a:t>
            </a:r>
            <a:r>
              <a:rPr lang="en-US" dirty="0" smtClean="0"/>
              <a:t>Documentary </a:t>
            </a:r>
            <a:r>
              <a:rPr lang="en-US" dirty="0"/>
              <a:t>evidence, predominantly from </a:t>
            </a:r>
            <a:r>
              <a:rPr lang="en-US" dirty="0" smtClean="0"/>
              <a:t>newspaper articles</a:t>
            </a:r>
            <a:r>
              <a:rPr lang="en-US" dirty="0"/>
              <a:t>, confirms its existence and provides </a:t>
            </a:r>
            <a:r>
              <a:rPr lang="en-US" dirty="0" smtClean="0"/>
              <a:t>initial insight </a:t>
            </a:r>
            <a:r>
              <a:rPr lang="en-US" dirty="0"/>
              <a:t>into its socio-economic impact.</a:t>
            </a:r>
          </a:p>
          <a:p>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9263830" y="5991014"/>
            <a:ext cx="2679679" cy="789664"/>
          </a:xfrm>
          <a:prstGeom prst="rect">
            <a:avLst/>
          </a:prstGeom>
        </p:spPr>
      </p:pic>
      <p:sp>
        <p:nvSpPr>
          <p:cNvPr id="6" name="Rectangle 5"/>
          <p:cNvSpPr/>
          <p:nvPr/>
        </p:nvSpPr>
        <p:spPr>
          <a:xfrm>
            <a:off x="2871591" y="6201180"/>
            <a:ext cx="6275294" cy="369332"/>
          </a:xfrm>
          <a:prstGeom prst="rect">
            <a:avLst/>
          </a:prstGeom>
        </p:spPr>
        <p:txBody>
          <a:bodyPr wrap="square">
            <a:spAutoFit/>
          </a:bodyPr>
          <a:lstStyle/>
          <a:p>
            <a:r>
              <a:rPr lang="en-US" dirty="0">
                <a:hlinkClick r:id="rId3"/>
              </a:rPr>
              <a:t>https://rmets.onlinelibrary.wiley.com/doi/full/10.1002/joc.6521</a:t>
            </a:r>
            <a:endParaRPr lang="en-US" dirty="0"/>
          </a:p>
        </p:txBody>
      </p:sp>
    </p:spTree>
    <p:extLst>
      <p:ext uri="{BB962C8B-B14F-4D97-AF65-F5344CB8AC3E}">
        <p14:creationId xmlns:p14="http://schemas.microsoft.com/office/powerpoint/2010/main" val="343555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24224" y="268991"/>
            <a:ext cx="9054611" cy="1008112"/>
          </a:xfrm>
        </p:spPr>
        <p:txBody>
          <a:bodyPr/>
          <a:lstStyle/>
          <a:p>
            <a:r>
              <a:rPr lang="en-GB" dirty="0" smtClean="0"/>
              <a:t>Early winter and summer in EWP?</a:t>
            </a:r>
            <a:endParaRPr lang="en-US" dirty="0"/>
          </a:p>
        </p:txBody>
      </p:sp>
      <p:sp>
        <p:nvSpPr>
          <p:cNvPr id="6" name="Content Placeholder 5"/>
          <p:cNvSpPr>
            <a:spLocks noGrp="1"/>
          </p:cNvSpPr>
          <p:nvPr>
            <p:ph sz="quarter" idx="11"/>
          </p:nvPr>
        </p:nvSpPr>
        <p:spPr>
          <a:xfrm>
            <a:off x="1055440" y="1916832"/>
            <a:ext cx="10081684" cy="3816351"/>
          </a:xfrm>
        </p:spPr>
        <p:txBody>
          <a:bodyPr/>
          <a:lstStyle/>
          <a:p>
            <a:endParaRPr lang="en-US" dirty="0"/>
          </a:p>
        </p:txBody>
      </p:sp>
      <p:pic>
        <p:nvPicPr>
          <p:cNvPr id="8"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1887" t="5661" r="3772" b="64150"/>
          <a:stretch/>
        </p:blipFill>
        <p:spPr>
          <a:xfrm>
            <a:off x="273495" y="1081202"/>
            <a:ext cx="6596130" cy="2110762"/>
          </a:xfrm>
          <a:prstGeom prst="rect">
            <a:avLst/>
          </a:prstGeom>
        </p:spPr>
      </p:pic>
      <p:pic>
        <p:nvPicPr>
          <p:cNvPr id="9"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t="2281" b="74263"/>
          <a:stretch/>
        </p:blipFill>
        <p:spPr>
          <a:xfrm>
            <a:off x="386674" y="3241480"/>
            <a:ext cx="6447091" cy="1819251"/>
          </a:xfrm>
          <a:prstGeom prst="rect">
            <a:avLst/>
          </a:prstGeom>
        </p:spPr>
      </p:pic>
      <p:pic>
        <p:nvPicPr>
          <p:cNvPr id="5" name="Picture 4"/>
          <p:cNvPicPr>
            <a:picLocks noChangeAspect="1"/>
          </p:cNvPicPr>
          <p:nvPr/>
        </p:nvPicPr>
        <p:blipFill>
          <a:blip r:embed="rId4"/>
          <a:stretch>
            <a:fillRect/>
          </a:stretch>
        </p:blipFill>
        <p:spPr>
          <a:xfrm>
            <a:off x="7384870" y="268991"/>
            <a:ext cx="4421020" cy="5484723"/>
          </a:xfrm>
          <a:prstGeom prst="rect">
            <a:avLst/>
          </a:prstGeom>
        </p:spPr>
      </p:pic>
      <p:sp>
        <p:nvSpPr>
          <p:cNvPr id="10" name="TextBox 9"/>
          <p:cNvSpPr txBox="1"/>
          <p:nvPr/>
        </p:nvSpPr>
        <p:spPr>
          <a:xfrm>
            <a:off x="589221" y="5192167"/>
            <a:ext cx="6280404" cy="430887"/>
          </a:xfrm>
          <a:prstGeom prst="rect">
            <a:avLst/>
          </a:prstGeom>
          <a:noFill/>
        </p:spPr>
        <p:txBody>
          <a:bodyPr wrap="square" rtlCol="0">
            <a:spAutoFit/>
          </a:bodyPr>
          <a:lstStyle/>
          <a:p>
            <a:pPr algn="ctr"/>
            <a:r>
              <a:rPr lang="en-GB" sz="1100" i="1" dirty="0" smtClean="0"/>
              <a:t>EWP Winter (top) and summer (bottom) decadal mean precipitation 1766-2002. Red is </a:t>
            </a:r>
            <a:r>
              <a:rPr lang="en-GB" sz="1100" i="1" dirty="0" err="1" smtClean="0"/>
              <a:t>obs</a:t>
            </a:r>
            <a:r>
              <a:rPr lang="en-GB" sz="1100" i="1" dirty="0" smtClean="0"/>
              <a:t>, black is reconstructed median for individual models (grey) . </a:t>
            </a:r>
            <a:endParaRPr lang="en-US" sz="1100" i="1" dirty="0"/>
          </a:p>
        </p:txBody>
      </p:sp>
      <p:pic>
        <p:nvPicPr>
          <p:cNvPr id="11" name="Picture 10"/>
          <p:cNvPicPr>
            <a:picLocks noChangeAspect="1"/>
          </p:cNvPicPr>
          <p:nvPr/>
        </p:nvPicPr>
        <p:blipFill>
          <a:blip r:embed="rId5"/>
          <a:stretch>
            <a:fillRect/>
          </a:stretch>
        </p:blipFill>
        <p:spPr>
          <a:xfrm>
            <a:off x="9080950" y="5963696"/>
            <a:ext cx="2679679" cy="789664"/>
          </a:xfrm>
          <a:prstGeom prst="rect">
            <a:avLst/>
          </a:prstGeom>
        </p:spPr>
      </p:pic>
      <p:sp>
        <p:nvSpPr>
          <p:cNvPr id="12" name="Rectangle 11"/>
          <p:cNvSpPr/>
          <p:nvPr/>
        </p:nvSpPr>
        <p:spPr>
          <a:xfrm>
            <a:off x="2716306" y="6208777"/>
            <a:ext cx="6364644" cy="369332"/>
          </a:xfrm>
          <a:prstGeom prst="rect">
            <a:avLst/>
          </a:prstGeom>
        </p:spPr>
        <p:txBody>
          <a:bodyPr wrap="square">
            <a:spAutoFit/>
          </a:bodyPr>
          <a:lstStyle/>
          <a:p>
            <a:r>
              <a:rPr lang="en-US" dirty="0">
                <a:hlinkClick r:id="rId6"/>
              </a:rPr>
              <a:t>https://rmets.onlinelibrary.wiley.com/doi/full/10.1002/joc.6208</a:t>
            </a:r>
            <a:endParaRPr lang="en-US" dirty="0"/>
          </a:p>
        </p:txBody>
      </p:sp>
    </p:spTree>
    <p:extLst>
      <p:ext uri="{BB962C8B-B14F-4D97-AF65-F5344CB8AC3E}">
        <p14:creationId xmlns:p14="http://schemas.microsoft.com/office/powerpoint/2010/main" val="2542280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Research Questions (approach)</a:t>
            </a:r>
            <a:endParaRPr lang="en-US" dirty="0"/>
          </a:p>
        </p:txBody>
      </p:sp>
      <p:sp>
        <p:nvSpPr>
          <p:cNvPr id="3" name="Content Placeholder 2"/>
          <p:cNvSpPr>
            <a:spLocks noGrp="1"/>
          </p:cNvSpPr>
          <p:nvPr>
            <p:ph sz="quarter" idx="11"/>
          </p:nvPr>
        </p:nvSpPr>
        <p:spPr>
          <a:xfrm>
            <a:off x="994584" y="1628800"/>
            <a:ext cx="10081684" cy="3816350"/>
          </a:xfrm>
        </p:spPr>
        <p:txBody>
          <a:bodyPr>
            <a:normAutofit lnSpcReduction="10000"/>
          </a:bodyPr>
          <a:lstStyle/>
          <a:p>
            <a:r>
              <a:rPr lang="en-GB" b="1" dirty="0" smtClean="0"/>
              <a:t>Are the biases in early winter and summer series in EWP identified by Murphy et al. (2019) evident in other long-term precipitation series in the British Irish Isles?</a:t>
            </a:r>
          </a:p>
          <a:p>
            <a:pPr lvl="1"/>
            <a:r>
              <a:rPr lang="en-GB" dirty="0" smtClean="0"/>
              <a:t>Reconstruct the following long-term monthly series using multiple linear regression: EWP; Island of Ireland (1711) series, Scottish series to evaluate early records.</a:t>
            </a:r>
          </a:p>
          <a:p>
            <a:pPr lvl="1"/>
            <a:endParaRPr lang="en-US" dirty="0" smtClean="0"/>
          </a:p>
          <a:p>
            <a:r>
              <a:rPr lang="en-GB" b="1" dirty="0" smtClean="0"/>
              <a:t>What impact may early record precipitation errors have on our understanding of historical drought?</a:t>
            </a:r>
          </a:p>
          <a:p>
            <a:pPr lvl="1"/>
            <a:r>
              <a:rPr lang="en-GB" dirty="0" smtClean="0"/>
              <a:t>Extract and analyse Standardised Precipitation Index (SPI) for observed and reconstructed series and compare</a:t>
            </a:r>
          </a:p>
          <a:p>
            <a:endParaRPr lang="en-GB" dirty="0"/>
          </a:p>
        </p:txBody>
      </p:sp>
      <p:pic>
        <p:nvPicPr>
          <p:cNvPr id="5" name="Picture 4"/>
          <p:cNvPicPr>
            <a:picLocks noChangeAspect="1"/>
          </p:cNvPicPr>
          <p:nvPr/>
        </p:nvPicPr>
        <p:blipFill>
          <a:blip r:embed="rId2"/>
          <a:stretch>
            <a:fillRect/>
          </a:stretch>
        </p:blipFill>
        <p:spPr>
          <a:xfrm>
            <a:off x="9080950" y="5963696"/>
            <a:ext cx="2679679" cy="789664"/>
          </a:xfrm>
          <a:prstGeom prst="rect">
            <a:avLst/>
          </a:prstGeom>
        </p:spPr>
      </p:pic>
      <p:sp>
        <p:nvSpPr>
          <p:cNvPr id="6" name="Rectangle 5"/>
          <p:cNvSpPr/>
          <p:nvPr/>
        </p:nvSpPr>
        <p:spPr>
          <a:xfrm>
            <a:off x="2716306" y="6173862"/>
            <a:ext cx="6275294" cy="369332"/>
          </a:xfrm>
          <a:prstGeom prst="rect">
            <a:avLst/>
          </a:prstGeom>
        </p:spPr>
        <p:txBody>
          <a:bodyPr wrap="square">
            <a:spAutoFit/>
          </a:bodyPr>
          <a:lstStyle/>
          <a:p>
            <a:r>
              <a:rPr lang="en-US" dirty="0">
                <a:hlinkClick r:id="rId3"/>
              </a:rPr>
              <a:t>https://rmets.onlinelibrary.wiley.com/doi/full/10.1002/joc.6521</a:t>
            </a:r>
            <a:endParaRPr lang="en-US" dirty="0"/>
          </a:p>
        </p:txBody>
      </p:sp>
    </p:spTree>
    <p:extLst>
      <p:ext uri="{BB962C8B-B14F-4D97-AF65-F5344CB8AC3E}">
        <p14:creationId xmlns:p14="http://schemas.microsoft.com/office/powerpoint/2010/main" val="1567107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61725" y="63835"/>
            <a:ext cx="6438241" cy="1008112"/>
          </a:xfrm>
        </p:spPr>
        <p:txBody>
          <a:bodyPr>
            <a:normAutofit/>
          </a:bodyPr>
          <a:lstStyle/>
          <a:p>
            <a:r>
              <a:rPr lang="en-GB" sz="2800" dirty="0">
                <a:solidFill>
                  <a:srgbClr val="7030A0"/>
                </a:solidFill>
              </a:rPr>
              <a:t>England and Wales Precipitation (EWP)</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6607"/>
          <a:stretch/>
        </p:blipFill>
        <p:spPr bwMode="auto">
          <a:xfrm>
            <a:off x="983432" y="736196"/>
            <a:ext cx="4194305" cy="1271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30" r="27828" b="6008"/>
          <a:stretch/>
        </p:blipFill>
        <p:spPr bwMode="auto">
          <a:xfrm>
            <a:off x="25410" y="1931198"/>
            <a:ext cx="3073180" cy="3728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085" y="91754"/>
            <a:ext cx="4896544" cy="1194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6864085" y="1273109"/>
            <a:ext cx="4242420" cy="1271046"/>
            <a:chOff x="4262264" y="1257097"/>
            <a:chExt cx="4242420" cy="1271046"/>
          </a:xfrm>
        </p:grpSpPr>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2264" y="1257097"/>
              <a:ext cx="3790950"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2061418"/>
              <a:ext cx="407670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9966" y="2495098"/>
            <a:ext cx="4741587" cy="122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4085" y="3716146"/>
            <a:ext cx="47244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4741" y="5049855"/>
            <a:ext cx="51720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10"/>
          <a:stretch>
            <a:fillRect/>
          </a:stretch>
        </p:blipFill>
        <p:spPr>
          <a:xfrm>
            <a:off x="3057594" y="2011496"/>
            <a:ext cx="3883369" cy="3567659"/>
          </a:xfrm>
          <a:prstGeom prst="rect">
            <a:avLst/>
          </a:prstGeom>
        </p:spPr>
      </p:pic>
      <p:sp>
        <p:nvSpPr>
          <p:cNvPr id="3" name="Rectangle 2"/>
          <p:cNvSpPr/>
          <p:nvPr/>
        </p:nvSpPr>
        <p:spPr>
          <a:xfrm>
            <a:off x="4150831" y="2636912"/>
            <a:ext cx="1224136" cy="288032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86744" y="6347253"/>
            <a:ext cx="6932022" cy="338554"/>
          </a:xfrm>
          <a:prstGeom prst="rect">
            <a:avLst/>
          </a:prstGeom>
        </p:spPr>
        <p:txBody>
          <a:bodyPr wrap="square">
            <a:spAutoFit/>
          </a:bodyPr>
          <a:lstStyle/>
          <a:p>
            <a:r>
              <a:rPr lang="en-US" sz="1600" dirty="0">
                <a:hlinkClick r:id="rId11"/>
              </a:rPr>
              <a:t>https://rmets.onlinelibrary.wiley.com/doi/abs/10.1002/joc.3370040102</a:t>
            </a:r>
            <a:endParaRPr lang="en-US" sz="1600" dirty="0"/>
          </a:p>
        </p:txBody>
      </p:sp>
    </p:spTree>
    <p:extLst>
      <p:ext uri="{BB962C8B-B14F-4D97-AF65-F5344CB8AC3E}">
        <p14:creationId xmlns:p14="http://schemas.microsoft.com/office/powerpoint/2010/main" val="2051117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body" sz="quarter" idx="12"/>
          </p:nvPr>
        </p:nvSpPr>
        <p:spPr>
          <a:xfrm>
            <a:off x="233607" y="164637"/>
            <a:ext cx="11821604" cy="1440659"/>
          </a:xfrm>
        </p:spPr>
        <p:txBody>
          <a:bodyPr>
            <a:noAutofit/>
          </a:bodyPr>
          <a:lstStyle/>
          <a:p>
            <a:pPr algn="ctr"/>
            <a:r>
              <a:rPr lang="en-IE" sz="3733" dirty="0" smtClean="0">
                <a:solidFill>
                  <a:schemeClr val="tx1"/>
                </a:solidFill>
              </a:rPr>
              <a:t>The Island of Ireland (</a:t>
            </a:r>
            <a:r>
              <a:rPr lang="en-IE" sz="3733" dirty="0" err="1" smtClean="0">
                <a:solidFill>
                  <a:schemeClr val="tx1"/>
                </a:solidFill>
              </a:rPr>
              <a:t>IoI</a:t>
            </a:r>
            <a:r>
              <a:rPr lang="en-IE" sz="3733" dirty="0" smtClean="0">
                <a:solidFill>
                  <a:schemeClr val="tx1"/>
                </a:solidFill>
              </a:rPr>
              <a:t>) rainfall record (1711-2016</a:t>
            </a:r>
            <a:r>
              <a:rPr lang="en-IE" sz="3733" dirty="0">
                <a:solidFill>
                  <a:schemeClr val="tx1"/>
                </a:solidFill>
              </a:rPr>
              <a:t>)</a:t>
            </a:r>
          </a:p>
        </p:txBody>
      </p:sp>
      <p:pic>
        <p:nvPicPr>
          <p:cNvPr id="5" name="Picture 4"/>
          <p:cNvPicPr>
            <a:picLocks noChangeAspect="1"/>
          </p:cNvPicPr>
          <p:nvPr/>
        </p:nvPicPr>
        <p:blipFill rotWithShape="1">
          <a:blip r:embed="rId2"/>
          <a:srcRect l="-655" t="4709" r="655" b="47292"/>
          <a:stretch/>
        </p:blipFill>
        <p:spPr>
          <a:xfrm>
            <a:off x="5452648" y="884966"/>
            <a:ext cx="6343051" cy="2416628"/>
          </a:xfrm>
          <a:prstGeom prst="rect">
            <a:avLst/>
          </a:prstGeom>
        </p:spPr>
      </p:pic>
      <p:pic>
        <p:nvPicPr>
          <p:cNvPr id="7" name="Picture 6"/>
          <p:cNvPicPr>
            <a:picLocks noChangeAspect="1"/>
          </p:cNvPicPr>
          <p:nvPr/>
        </p:nvPicPr>
        <p:blipFill>
          <a:blip r:embed="rId3"/>
          <a:stretch>
            <a:fillRect/>
          </a:stretch>
        </p:blipFill>
        <p:spPr>
          <a:xfrm>
            <a:off x="396301" y="926530"/>
            <a:ext cx="5023807" cy="4835508"/>
          </a:xfrm>
          <a:prstGeom prst="rect">
            <a:avLst/>
          </a:prstGeom>
        </p:spPr>
      </p:pic>
      <p:pic>
        <p:nvPicPr>
          <p:cNvPr id="8" name="Picture 2" descr="C:\Users\cmmurphy\Downloads\fig1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4737" y="3614580"/>
            <a:ext cx="5378871" cy="20162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37824" y="6203062"/>
            <a:ext cx="5413169" cy="338554"/>
          </a:xfrm>
          <a:prstGeom prst="rect">
            <a:avLst/>
          </a:prstGeom>
        </p:spPr>
        <p:txBody>
          <a:bodyPr wrap="square">
            <a:spAutoFit/>
          </a:bodyPr>
          <a:lstStyle/>
          <a:p>
            <a:r>
              <a:rPr lang="en-US" sz="1600" dirty="0">
                <a:hlinkClick r:id="rId5"/>
              </a:rPr>
              <a:t>https://www.clim-past.net/14/413/2018/</a:t>
            </a:r>
            <a:endParaRPr lang="en-US" sz="1600" dirty="0"/>
          </a:p>
        </p:txBody>
      </p:sp>
      <p:pic>
        <p:nvPicPr>
          <p:cNvPr id="9" name="Picture 8"/>
          <p:cNvPicPr>
            <a:picLocks noChangeAspect="1"/>
          </p:cNvPicPr>
          <p:nvPr/>
        </p:nvPicPr>
        <p:blipFill>
          <a:blip r:embed="rId6"/>
          <a:stretch>
            <a:fillRect/>
          </a:stretch>
        </p:blipFill>
        <p:spPr>
          <a:xfrm>
            <a:off x="9080950" y="5963696"/>
            <a:ext cx="2679679" cy="789664"/>
          </a:xfrm>
          <a:prstGeom prst="rect">
            <a:avLst/>
          </a:prstGeom>
        </p:spPr>
      </p:pic>
    </p:spTree>
    <p:extLst>
      <p:ext uri="{BB962C8B-B14F-4D97-AF65-F5344CB8AC3E}">
        <p14:creationId xmlns:p14="http://schemas.microsoft.com/office/powerpoint/2010/main" val="11456837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www.clim-past.net/14/413/2018/cp-14-413-2018-avatar-we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07" y="172625"/>
            <a:ext cx="4977587" cy="55927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93625" y="4241950"/>
            <a:ext cx="4339008" cy="1200329"/>
          </a:xfrm>
          <a:prstGeom prst="rect">
            <a:avLst/>
          </a:prstGeom>
          <a:noFill/>
        </p:spPr>
        <p:txBody>
          <a:bodyPr wrap="none" rtlCol="0">
            <a:spAutoFit/>
          </a:bodyPr>
          <a:lstStyle/>
          <a:p>
            <a:r>
              <a:rPr lang="en-GB" sz="2400" dirty="0" smtClean="0"/>
              <a:t>Murphy et al. (2018) suspect that</a:t>
            </a:r>
          </a:p>
          <a:p>
            <a:r>
              <a:rPr lang="en-GB" sz="2400" dirty="0" smtClean="0"/>
              <a:t>early </a:t>
            </a:r>
            <a:r>
              <a:rPr lang="en-GB" sz="2400" dirty="0" smtClean="0"/>
              <a:t>winters – too dry</a:t>
            </a:r>
            <a:r>
              <a:rPr lang="en-GB" sz="2400" dirty="0" smtClean="0"/>
              <a:t>?</a:t>
            </a:r>
            <a:endParaRPr lang="en-GB" sz="2400" dirty="0"/>
          </a:p>
          <a:p>
            <a:r>
              <a:rPr lang="en-GB" sz="2400" dirty="0" smtClean="0"/>
              <a:t>Summer 1760-1800 – too wet</a:t>
            </a:r>
            <a:r>
              <a:rPr lang="en-GB" sz="2400" dirty="0" smtClean="0"/>
              <a:t>?</a:t>
            </a:r>
          </a:p>
        </p:txBody>
      </p:sp>
      <p:pic>
        <p:nvPicPr>
          <p:cNvPr id="6" name="Picture 2" descr="C:\Users\cmmurphy\Dropbox\My publicatons\Brainstorm\IoI_171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3293" y="320534"/>
            <a:ext cx="5915013" cy="34498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437824" y="6203062"/>
            <a:ext cx="5413169" cy="338554"/>
          </a:xfrm>
          <a:prstGeom prst="rect">
            <a:avLst/>
          </a:prstGeom>
        </p:spPr>
        <p:txBody>
          <a:bodyPr wrap="square">
            <a:spAutoFit/>
          </a:bodyPr>
          <a:lstStyle/>
          <a:p>
            <a:r>
              <a:rPr lang="en-US" sz="1600" dirty="0">
                <a:hlinkClick r:id="rId4"/>
              </a:rPr>
              <a:t>https://www.clim-past.net/14/413/2018/</a:t>
            </a:r>
            <a:endParaRPr lang="en-US" sz="1600" dirty="0"/>
          </a:p>
        </p:txBody>
      </p:sp>
      <p:pic>
        <p:nvPicPr>
          <p:cNvPr id="9" name="Picture 8"/>
          <p:cNvPicPr>
            <a:picLocks noChangeAspect="1"/>
          </p:cNvPicPr>
          <p:nvPr/>
        </p:nvPicPr>
        <p:blipFill>
          <a:blip r:embed="rId5"/>
          <a:stretch>
            <a:fillRect/>
          </a:stretch>
        </p:blipFill>
        <p:spPr>
          <a:xfrm>
            <a:off x="9080950" y="5963696"/>
            <a:ext cx="2679679" cy="789664"/>
          </a:xfrm>
          <a:prstGeom prst="rect">
            <a:avLst/>
          </a:prstGeom>
        </p:spPr>
      </p:pic>
    </p:spTree>
    <p:extLst>
      <p:ext uri="{BB962C8B-B14F-4D97-AF65-F5344CB8AC3E}">
        <p14:creationId xmlns:p14="http://schemas.microsoft.com/office/powerpoint/2010/main" val="3400042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679442" y="293782"/>
            <a:ext cx="10081187" cy="1008112"/>
          </a:xfrm>
        </p:spPr>
        <p:txBody>
          <a:bodyPr/>
          <a:lstStyle/>
          <a:p>
            <a:r>
              <a:rPr lang="en-GB" dirty="0" smtClean="0"/>
              <a:t>Scottish Precipitation 1752 onwards</a:t>
            </a:r>
            <a:endParaRPr lang="en-US" dirty="0"/>
          </a:p>
        </p:txBody>
      </p:sp>
      <p:sp>
        <p:nvSpPr>
          <p:cNvPr id="3" name="Content Placeholder 2"/>
          <p:cNvSpPr>
            <a:spLocks noGrp="1"/>
          </p:cNvSpPr>
          <p:nvPr>
            <p:ph sz="quarter" idx="11"/>
          </p:nvPr>
        </p:nvSpPr>
        <p:spPr/>
        <p:txBody>
          <a:bodyPr/>
          <a:lstStyle/>
          <a:p>
            <a:endParaRPr lang="en-US" dirty="0"/>
          </a:p>
        </p:txBody>
      </p:sp>
      <p:pic>
        <p:nvPicPr>
          <p:cNvPr id="5" name="Picture 4"/>
          <p:cNvPicPr>
            <a:picLocks noChangeAspect="1"/>
          </p:cNvPicPr>
          <p:nvPr/>
        </p:nvPicPr>
        <p:blipFill>
          <a:blip r:embed="rId2"/>
          <a:stretch>
            <a:fillRect/>
          </a:stretch>
        </p:blipFill>
        <p:spPr>
          <a:xfrm>
            <a:off x="506297" y="1015127"/>
            <a:ext cx="7078396" cy="4762516"/>
          </a:xfrm>
          <a:prstGeom prst="rect">
            <a:avLst/>
          </a:prstGeom>
        </p:spPr>
      </p:pic>
      <p:pic>
        <p:nvPicPr>
          <p:cNvPr id="2050" name="Picture 2" descr="Region definitions for EW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926" y="1015127"/>
            <a:ext cx="2807495" cy="42238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07843" y="2429411"/>
            <a:ext cx="696024" cy="1323439"/>
          </a:xfrm>
          <a:prstGeom prst="rect">
            <a:avLst/>
          </a:prstGeom>
          <a:noFill/>
        </p:spPr>
        <p:txBody>
          <a:bodyPr wrap="none" rtlCol="0">
            <a:spAutoFit/>
          </a:bodyPr>
          <a:lstStyle/>
          <a:p>
            <a:r>
              <a:rPr lang="en-GB" sz="8000" dirty="0" smtClean="0"/>
              <a:t>+</a:t>
            </a:r>
            <a:endParaRPr lang="en-US" sz="8000" dirty="0"/>
          </a:p>
        </p:txBody>
      </p:sp>
      <p:sp>
        <p:nvSpPr>
          <p:cNvPr id="7" name="Rectangle 6"/>
          <p:cNvSpPr/>
          <p:nvPr/>
        </p:nvSpPr>
        <p:spPr>
          <a:xfrm>
            <a:off x="2664823" y="6039213"/>
            <a:ext cx="6096000" cy="646331"/>
          </a:xfrm>
          <a:prstGeom prst="rect">
            <a:avLst/>
          </a:prstGeom>
        </p:spPr>
        <p:txBody>
          <a:bodyPr>
            <a:spAutoFit/>
          </a:bodyPr>
          <a:lstStyle/>
          <a:p>
            <a:r>
              <a:rPr lang="en-US" dirty="0">
                <a:hlinkClick r:id="rId4"/>
              </a:rPr>
              <a:t>https://rmets.onlinelibrary.wiley.com/doi/abs/10.1002/joc.3370150506</a:t>
            </a:r>
            <a:endParaRPr lang="en-US" dirty="0"/>
          </a:p>
        </p:txBody>
      </p:sp>
      <p:pic>
        <p:nvPicPr>
          <p:cNvPr id="9" name="Picture 8"/>
          <p:cNvPicPr>
            <a:picLocks noChangeAspect="1"/>
          </p:cNvPicPr>
          <p:nvPr/>
        </p:nvPicPr>
        <p:blipFill>
          <a:blip r:embed="rId5"/>
          <a:stretch>
            <a:fillRect/>
          </a:stretch>
        </p:blipFill>
        <p:spPr>
          <a:xfrm>
            <a:off x="9080950" y="5963696"/>
            <a:ext cx="2679679" cy="789664"/>
          </a:xfrm>
          <a:prstGeom prst="rect">
            <a:avLst/>
          </a:prstGeom>
        </p:spPr>
      </p:pic>
      <p:sp>
        <p:nvSpPr>
          <p:cNvPr id="8" name="Rectangle 7"/>
          <p:cNvSpPr/>
          <p:nvPr/>
        </p:nvSpPr>
        <p:spPr>
          <a:xfrm>
            <a:off x="7407843" y="5315845"/>
            <a:ext cx="4662943" cy="369332"/>
          </a:xfrm>
          <a:prstGeom prst="rect">
            <a:avLst/>
          </a:prstGeom>
        </p:spPr>
        <p:txBody>
          <a:bodyPr wrap="none">
            <a:spAutoFit/>
          </a:bodyPr>
          <a:lstStyle/>
          <a:p>
            <a:r>
              <a:rPr lang="en-US" dirty="0">
                <a:hlinkClick r:id="rId6"/>
              </a:rPr>
              <a:t>https://www.metoffice.gov.uk/hadobs/hadukp/</a:t>
            </a:r>
            <a:endParaRPr lang="en-US" dirty="0"/>
          </a:p>
        </p:txBody>
      </p:sp>
    </p:spTree>
    <p:extLst>
      <p:ext uri="{BB962C8B-B14F-4D97-AF65-F5344CB8AC3E}">
        <p14:creationId xmlns:p14="http://schemas.microsoft.com/office/powerpoint/2010/main" val="2444362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971330" y="281618"/>
            <a:ext cx="10081187" cy="1008112"/>
          </a:xfrm>
        </p:spPr>
        <p:txBody>
          <a:bodyPr/>
          <a:lstStyle/>
          <a:p>
            <a:r>
              <a:rPr lang="en-GB" dirty="0" smtClean="0"/>
              <a:t>Predictors for reconstructing monthly series</a:t>
            </a:r>
            <a:endParaRPr lang="en-US" dirty="0"/>
          </a:p>
        </p:txBody>
      </p:sp>
      <p:sp>
        <p:nvSpPr>
          <p:cNvPr id="3" name="Content Placeholder 2"/>
          <p:cNvSpPr>
            <a:spLocks noGrp="1"/>
          </p:cNvSpPr>
          <p:nvPr>
            <p:ph sz="quarter" idx="11"/>
          </p:nvPr>
        </p:nvSpPr>
        <p:spPr>
          <a:xfrm>
            <a:off x="170324" y="1124059"/>
            <a:ext cx="5458580" cy="4649212"/>
          </a:xfrm>
        </p:spPr>
        <p:txBody>
          <a:bodyPr>
            <a:normAutofit fontScale="85000" lnSpcReduction="10000"/>
          </a:bodyPr>
          <a:lstStyle/>
          <a:p>
            <a:r>
              <a:rPr lang="da-DK" b="1" dirty="0"/>
              <a:t>Central England Temperature (CET) </a:t>
            </a:r>
            <a:r>
              <a:rPr lang="da-DK" dirty="0"/>
              <a:t>(Manley, 1974; Parker et al., 1992</a:t>
            </a:r>
            <a:r>
              <a:rPr lang="da-DK" dirty="0" smtClean="0"/>
              <a:t>).</a:t>
            </a:r>
          </a:p>
          <a:p>
            <a:r>
              <a:rPr lang="en-US" b="1" dirty="0"/>
              <a:t>London Sea Level Pressure (LSLP): </a:t>
            </a:r>
            <a:r>
              <a:rPr lang="en-US" dirty="0"/>
              <a:t>A 315-year (1692–2007) daily series of mean SLP (MSLP) for the city of London (</a:t>
            </a:r>
            <a:r>
              <a:rPr lang="en-US" dirty="0" err="1"/>
              <a:t>Cornes</a:t>
            </a:r>
            <a:r>
              <a:rPr lang="en-US" dirty="0"/>
              <a:t> et al., 2012a</a:t>
            </a:r>
            <a:r>
              <a:rPr lang="en-US" dirty="0" smtClean="0"/>
              <a:t>). Data is </a:t>
            </a:r>
            <a:r>
              <a:rPr lang="en-US" dirty="0"/>
              <a:t>quality controlled, corrected and homogenized to represent daily means of MSLP at standard modern-day </a:t>
            </a:r>
            <a:r>
              <a:rPr lang="en-US" dirty="0" smtClean="0"/>
              <a:t>conditions.</a:t>
            </a:r>
          </a:p>
          <a:p>
            <a:r>
              <a:rPr lang="en-US" b="1" dirty="0"/>
              <a:t>Dublin (DSLP) and Edinburgh (ESLP) </a:t>
            </a:r>
            <a:r>
              <a:rPr lang="en-US" dirty="0"/>
              <a:t>Sea Level Pressure: monthly MSLP data for Dublin and Edinburgh were derived from the ADVICE database (Jones et al.,1999; Jones et al., 1987</a:t>
            </a:r>
            <a:r>
              <a:rPr lang="en-US" dirty="0" smtClean="0"/>
              <a:t>).</a:t>
            </a:r>
          </a:p>
          <a:p>
            <a:r>
              <a:rPr lang="en-GB" b="1" dirty="0" smtClean="0"/>
              <a:t>Paris London Index (PL): </a:t>
            </a:r>
            <a:r>
              <a:rPr lang="en-GB" dirty="0" smtClean="0"/>
              <a:t>Measure of westerly air flow over NW Europe. Used as indictor of the state of the NAO (</a:t>
            </a:r>
            <a:r>
              <a:rPr lang="en-GB" dirty="0" err="1" smtClean="0"/>
              <a:t>Cornes</a:t>
            </a:r>
            <a:r>
              <a:rPr lang="en-GB" dirty="0" smtClean="0"/>
              <a:t> et al., 2013)</a:t>
            </a:r>
            <a:endParaRPr lang="en-US" dirty="0"/>
          </a:p>
        </p:txBody>
      </p:sp>
      <p:pic>
        <p:nvPicPr>
          <p:cNvPr id="5" name="Picture 4"/>
          <p:cNvPicPr>
            <a:picLocks noChangeAspect="1"/>
          </p:cNvPicPr>
          <p:nvPr/>
        </p:nvPicPr>
        <p:blipFill>
          <a:blip r:embed="rId2"/>
          <a:stretch>
            <a:fillRect/>
          </a:stretch>
        </p:blipFill>
        <p:spPr>
          <a:xfrm>
            <a:off x="5717969" y="1239902"/>
            <a:ext cx="2940123" cy="4360877"/>
          </a:xfrm>
          <a:prstGeom prst="rect">
            <a:avLst/>
          </a:prstGeom>
        </p:spPr>
      </p:pic>
      <p:pic>
        <p:nvPicPr>
          <p:cNvPr id="6" name="Picture 5"/>
          <p:cNvPicPr>
            <a:picLocks noChangeAspect="1"/>
          </p:cNvPicPr>
          <p:nvPr/>
        </p:nvPicPr>
        <p:blipFill>
          <a:blip r:embed="rId3"/>
          <a:stretch>
            <a:fillRect/>
          </a:stretch>
        </p:blipFill>
        <p:spPr>
          <a:xfrm>
            <a:off x="8747157" y="1336286"/>
            <a:ext cx="3374718" cy="4061049"/>
          </a:xfrm>
          <a:prstGeom prst="rect">
            <a:avLst/>
          </a:prstGeom>
        </p:spPr>
      </p:pic>
      <p:pic>
        <p:nvPicPr>
          <p:cNvPr id="10" name="Picture 9"/>
          <p:cNvPicPr>
            <a:picLocks noChangeAspect="1"/>
          </p:cNvPicPr>
          <p:nvPr/>
        </p:nvPicPr>
        <p:blipFill>
          <a:blip r:embed="rId4"/>
          <a:stretch>
            <a:fillRect/>
          </a:stretch>
        </p:blipFill>
        <p:spPr>
          <a:xfrm>
            <a:off x="9080950" y="5963696"/>
            <a:ext cx="2679679" cy="789664"/>
          </a:xfrm>
          <a:prstGeom prst="rect">
            <a:avLst/>
          </a:prstGeom>
        </p:spPr>
      </p:pic>
      <p:sp>
        <p:nvSpPr>
          <p:cNvPr id="11" name="Rectangle 10"/>
          <p:cNvSpPr/>
          <p:nvPr/>
        </p:nvSpPr>
        <p:spPr>
          <a:xfrm>
            <a:off x="2716306" y="6173862"/>
            <a:ext cx="6275294" cy="369332"/>
          </a:xfrm>
          <a:prstGeom prst="rect">
            <a:avLst/>
          </a:prstGeom>
        </p:spPr>
        <p:txBody>
          <a:bodyPr wrap="square">
            <a:spAutoFit/>
          </a:bodyPr>
          <a:lstStyle/>
          <a:p>
            <a:r>
              <a:rPr lang="en-US" dirty="0">
                <a:hlinkClick r:id="rId5"/>
              </a:rPr>
              <a:t>https://rmets.onlinelibrary.wiley.com/doi/full/10.1002/joc.6521</a:t>
            </a:r>
            <a:endParaRPr lang="en-US" dirty="0"/>
          </a:p>
        </p:txBody>
      </p:sp>
    </p:spTree>
    <p:extLst>
      <p:ext uri="{BB962C8B-B14F-4D97-AF65-F5344CB8AC3E}">
        <p14:creationId xmlns:p14="http://schemas.microsoft.com/office/powerpoint/2010/main" val="2539356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6207" y="700644"/>
            <a:ext cx="3849025" cy="5168203"/>
          </a:xfrm>
          <a:prstGeom prst="rect">
            <a:avLst/>
          </a:prstGeom>
        </p:spPr>
      </p:pic>
      <p:pic>
        <p:nvPicPr>
          <p:cNvPr id="6" name="Picture 5"/>
          <p:cNvPicPr>
            <a:picLocks noChangeAspect="1"/>
          </p:cNvPicPr>
          <p:nvPr/>
        </p:nvPicPr>
        <p:blipFill rotWithShape="1">
          <a:blip r:embed="rId3"/>
          <a:srcRect b="3128"/>
          <a:stretch/>
        </p:blipFill>
        <p:spPr>
          <a:xfrm>
            <a:off x="7505303" y="639097"/>
            <a:ext cx="3889885" cy="5157732"/>
          </a:xfrm>
          <a:prstGeom prst="rect">
            <a:avLst/>
          </a:prstGeom>
        </p:spPr>
      </p:pic>
      <p:sp>
        <p:nvSpPr>
          <p:cNvPr id="7" name="TextBox 6"/>
          <p:cNvSpPr txBox="1"/>
          <p:nvPr/>
        </p:nvSpPr>
        <p:spPr>
          <a:xfrm>
            <a:off x="5341883" y="1006259"/>
            <a:ext cx="1346138" cy="369332"/>
          </a:xfrm>
          <a:prstGeom prst="rect">
            <a:avLst/>
          </a:prstGeom>
          <a:noFill/>
        </p:spPr>
        <p:txBody>
          <a:bodyPr wrap="none" rtlCol="0">
            <a:spAutoFit/>
          </a:bodyPr>
          <a:lstStyle/>
          <a:p>
            <a:r>
              <a:rPr lang="en-GB" dirty="0" smtClean="0"/>
              <a:t>Winter [DJF]</a:t>
            </a:r>
            <a:endParaRPr lang="en-US" dirty="0"/>
          </a:p>
        </p:txBody>
      </p:sp>
      <p:sp>
        <p:nvSpPr>
          <p:cNvPr id="8" name="TextBox 7"/>
          <p:cNvSpPr txBox="1"/>
          <p:nvPr/>
        </p:nvSpPr>
        <p:spPr>
          <a:xfrm>
            <a:off x="5302514" y="2168715"/>
            <a:ext cx="1497526" cy="369332"/>
          </a:xfrm>
          <a:prstGeom prst="rect">
            <a:avLst/>
          </a:prstGeom>
          <a:noFill/>
        </p:spPr>
        <p:txBody>
          <a:bodyPr wrap="none" rtlCol="0">
            <a:spAutoFit/>
          </a:bodyPr>
          <a:lstStyle/>
          <a:p>
            <a:r>
              <a:rPr lang="en-GB" dirty="0" smtClean="0"/>
              <a:t>Spring [MAM]</a:t>
            </a:r>
            <a:endParaRPr lang="en-US" dirty="0"/>
          </a:p>
        </p:txBody>
      </p:sp>
      <p:sp>
        <p:nvSpPr>
          <p:cNvPr id="9" name="TextBox 8"/>
          <p:cNvSpPr txBox="1"/>
          <p:nvPr/>
        </p:nvSpPr>
        <p:spPr>
          <a:xfrm>
            <a:off x="5352977" y="3469430"/>
            <a:ext cx="1447063" cy="369332"/>
          </a:xfrm>
          <a:prstGeom prst="rect">
            <a:avLst/>
          </a:prstGeom>
          <a:noFill/>
        </p:spPr>
        <p:txBody>
          <a:bodyPr wrap="none" rtlCol="0">
            <a:spAutoFit/>
          </a:bodyPr>
          <a:lstStyle/>
          <a:p>
            <a:r>
              <a:rPr lang="en-GB" dirty="0" smtClean="0"/>
              <a:t>Summer [JJA]</a:t>
            </a:r>
            <a:endParaRPr lang="en-US" dirty="0"/>
          </a:p>
        </p:txBody>
      </p:sp>
      <p:sp>
        <p:nvSpPr>
          <p:cNvPr id="10" name="TextBox 9"/>
          <p:cNvSpPr txBox="1"/>
          <p:nvPr/>
        </p:nvSpPr>
        <p:spPr>
          <a:xfrm>
            <a:off x="5341883" y="4709076"/>
            <a:ext cx="1545616" cy="369332"/>
          </a:xfrm>
          <a:prstGeom prst="rect">
            <a:avLst/>
          </a:prstGeom>
          <a:noFill/>
        </p:spPr>
        <p:txBody>
          <a:bodyPr wrap="none" rtlCol="0">
            <a:spAutoFit/>
          </a:bodyPr>
          <a:lstStyle/>
          <a:p>
            <a:r>
              <a:rPr lang="en-GB" dirty="0" smtClean="0"/>
              <a:t>Autumn [SON]</a:t>
            </a:r>
            <a:endParaRPr lang="en-US" dirty="0"/>
          </a:p>
        </p:txBody>
      </p:sp>
      <p:sp>
        <p:nvSpPr>
          <p:cNvPr id="2" name="TextBox 1"/>
          <p:cNvSpPr txBox="1"/>
          <p:nvPr/>
        </p:nvSpPr>
        <p:spPr>
          <a:xfrm>
            <a:off x="1009557" y="331312"/>
            <a:ext cx="3102324" cy="369332"/>
          </a:xfrm>
          <a:prstGeom prst="rect">
            <a:avLst/>
          </a:prstGeom>
          <a:noFill/>
        </p:spPr>
        <p:txBody>
          <a:bodyPr wrap="none" rtlCol="0">
            <a:spAutoFit/>
          </a:bodyPr>
          <a:lstStyle/>
          <a:p>
            <a:r>
              <a:rPr lang="en-GB" dirty="0" smtClean="0"/>
              <a:t>Training our models 1900-2000</a:t>
            </a:r>
            <a:endParaRPr lang="en-US" dirty="0"/>
          </a:p>
        </p:txBody>
      </p:sp>
      <p:sp>
        <p:nvSpPr>
          <p:cNvPr id="11" name="TextBox 10"/>
          <p:cNvSpPr txBox="1"/>
          <p:nvPr/>
        </p:nvSpPr>
        <p:spPr>
          <a:xfrm>
            <a:off x="7878654" y="331312"/>
            <a:ext cx="3322063" cy="369332"/>
          </a:xfrm>
          <a:prstGeom prst="rect">
            <a:avLst/>
          </a:prstGeom>
          <a:noFill/>
        </p:spPr>
        <p:txBody>
          <a:bodyPr wrap="none" rtlCol="0">
            <a:spAutoFit/>
          </a:bodyPr>
          <a:lstStyle/>
          <a:p>
            <a:r>
              <a:rPr lang="en-GB" dirty="0" smtClean="0"/>
              <a:t>Evaluating our models 1870-1899</a:t>
            </a:r>
            <a:endParaRPr lang="en-US" dirty="0"/>
          </a:p>
        </p:txBody>
      </p:sp>
      <p:sp>
        <p:nvSpPr>
          <p:cNvPr id="13" name="Rectangle 12"/>
          <p:cNvSpPr/>
          <p:nvPr/>
        </p:nvSpPr>
        <p:spPr>
          <a:xfrm>
            <a:off x="2716306" y="6173862"/>
            <a:ext cx="6275294" cy="369332"/>
          </a:xfrm>
          <a:prstGeom prst="rect">
            <a:avLst/>
          </a:prstGeom>
        </p:spPr>
        <p:txBody>
          <a:bodyPr wrap="square">
            <a:spAutoFit/>
          </a:bodyPr>
          <a:lstStyle/>
          <a:p>
            <a:r>
              <a:rPr lang="en-US" dirty="0">
                <a:hlinkClick r:id="rId4"/>
              </a:rPr>
              <a:t>https://rmets.onlinelibrary.wiley.com/doi/full/10.1002/joc.6521</a:t>
            </a:r>
            <a:endParaRPr lang="en-US" dirty="0"/>
          </a:p>
        </p:txBody>
      </p:sp>
      <p:pic>
        <p:nvPicPr>
          <p:cNvPr id="14" name="Picture 13"/>
          <p:cNvPicPr>
            <a:picLocks noChangeAspect="1"/>
          </p:cNvPicPr>
          <p:nvPr/>
        </p:nvPicPr>
        <p:blipFill>
          <a:blip r:embed="rId5"/>
          <a:stretch>
            <a:fillRect/>
          </a:stretch>
        </p:blipFill>
        <p:spPr>
          <a:xfrm>
            <a:off x="9080950" y="5963696"/>
            <a:ext cx="2679679" cy="789664"/>
          </a:xfrm>
          <a:prstGeom prst="rect">
            <a:avLst/>
          </a:prstGeom>
        </p:spPr>
      </p:pic>
    </p:spTree>
    <p:extLst>
      <p:ext uri="{BB962C8B-B14F-4D97-AF65-F5344CB8AC3E}">
        <p14:creationId xmlns:p14="http://schemas.microsoft.com/office/powerpoint/2010/main" val="4504904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2136</TotalTime>
  <Words>1354</Words>
  <Application>Microsoft Office PowerPoint</Application>
  <PresentationFormat>Widescreen</PresentationFormat>
  <Paragraphs>110</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Lato</vt:lpstr>
      <vt:lpstr>Times New Roman</vt:lpstr>
      <vt:lpstr>Office Theme</vt:lpstr>
      <vt:lpstr>The forgotten drought of 1765-1768: Reconstructing and re-evaluating historical droughts in the British and Irish Isles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Maynooth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Looking back to see ahead: confidence and change in multi-centennial rainfall records.</dc:title>
  <dc:creator>Conor Murphy</dc:creator>
  <cp:lastModifiedBy>Conor Murphy</cp:lastModifiedBy>
  <cp:revision>51</cp:revision>
  <dcterms:created xsi:type="dcterms:W3CDTF">2020-02-17T10:54:12Z</dcterms:created>
  <dcterms:modified xsi:type="dcterms:W3CDTF">2020-04-25T12:43:00Z</dcterms:modified>
</cp:coreProperties>
</file>