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1"/>
  </p:sldMasterIdLst>
  <p:notesMasterIdLst>
    <p:notesMasterId r:id="rId14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E7FB-C6B6-47F7-BC64-F15968A06D2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30B3-989C-4FC3-A875-6BFCE89126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06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D67A-37B8-4713-A132-4636EF89D8B7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9DC-2DA0-4F98-BE09-E89B5F43431F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61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2AA-AE56-4CE3-8684-A8C3F939A58F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9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67156" y="6445983"/>
            <a:ext cx="2472271" cy="365125"/>
          </a:xfrm>
        </p:spPr>
        <p:txBody>
          <a:bodyPr/>
          <a:lstStyle/>
          <a:p>
            <a:fld id="{25AFA80F-0C4F-4898-9D1B-1C95F73BB094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7816" y="6448062"/>
            <a:ext cx="4215169" cy="36512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547188-566B-4991-AF9A-E43E9B7AB6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5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AB98-A10A-4F04-ADE2-1D161CA1A737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0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C1D4-C76D-41C7-BB52-9C65785E3D7F}" type="datetime1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1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9C2C-0925-429F-AC0A-E09D80E17BAB}" type="datetime1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4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D69-171F-4BE2-B225-2B93F509A766}" type="datetime1">
              <a:rPr lang="el-GR" smtClean="0"/>
              <a:t>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79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D1B6-C134-44B5-A531-462312BF8F5D}" type="datetime1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62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E48BAE-119C-4D6F-AEF5-CEF565B19EB3}" type="datetime1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5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EE9E-204B-4ED6-99FB-3AA0979EC668}" type="datetime1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08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0D9027-AFB4-47CB-B6C0-6F4995E4DCAC}" type="datetime1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99" y="642253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rgbClr val="FFFFFF"/>
                </a:solidFill>
              </a:defRPr>
            </a:lvl1pPr>
          </a:lstStyle>
          <a:p>
            <a:fld id="{23547188-566B-4991-AF9A-E43E9B7AB6A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AFD882-4EFE-4ABC-968D-4AB4BC76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4" y="2248513"/>
            <a:ext cx="10959152" cy="1627449"/>
          </a:xfrm>
        </p:spPr>
        <p:txBody>
          <a:bodyPr>
            <a:noAutofit/>
          </a:bodyPr>
          <a:lstStyle/>
          <a:p>
            <a:pPr lvl="0" algn="ctr">
              <a:lnSpc>
                <a:spcPct val="114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Production of upgraded recycled aggregates from construction and demolition waste for replacement of primary sand in cement mortars</a:t>
            </a:r>
            <a:endParaRPr lang="el-GR" sz="3200" dirty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9250CD-68D1-4F40-9AFA-5BEC02EF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10" y="4407041"/>
            <a:ext cx="10627290" cy="18434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Michael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Galetakis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Athanasia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Soultana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Theodoros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Daskalakis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                     Professor                PhD Candidate          Dipl. Mineral Resources Engineer</a:t>
            </a:r>
            <a:endParaRPr lang="en-US" i="1" dirty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School of Mineral Resources Engineering, Technical University of Crete</a:t>
            </a:r>
          </a:p>
        </p:txBody>
      </p:sp>
      <p:pic>
        <p:nvPicPr>
          <p:cNvPr id="1026" name="Picture 2" descr="EGU 2020 | SGIS">
            <a:extLst>
              <a:ext uri="{FF2B5EF4-FFF2-40B4-BE49-F238E27FC236}">
                <a16:creationId xmlns="" xmlns:a16="http://schemas.microsoft.com/office/drawing/2014/main" id="{E960C179-3E6B-45E6-9C28-A67EEDD4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2" y="459849"/>
            <a:ext cx="39433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chnical University of Crete: IENE's Executive Director Presents ...">
            <a:extLst>
              <a:ext uri="{FF2B5EF4-FFF2-40B4-BE49-F238E27FC236}">
                <a16:creationId xmlns="" xmlns:a16="http://schemas.microsoft.com/office/drawing/2014/main" id="{1F7DA71E-93A7-425C-92CE-B22F02D6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818" y="89985"/>
            <a:ext cx="2021982" cy="1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458" y="177427"/>
            <a:ext cx="9236599" cy="63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Conclusions - Suggestions for future research</a:t>
            </a:r>
            <a:endParaRPr lang="el-G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7D453C-77A4-4221-9C15-D2ED3A1508E8}"/>
              </a:ext>
            </a:extLst>
          </p:cNvPr>
          <p:cNvSpPr/>
          <p:nvPr/>
        </p:nvSpPr>
        <p:spPr>
          <a:xfrm>
            <a:off x="442458" y="1193484"/>
            <a:ext cx="11076252" cy="45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The first upgrading stage is sufficient to improve the quality of the recycled aggregates. The second stage did not provoke any further improvement.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Upgraded recycled concrete sands had an improved quality compared to the simple recycled concrete sand. Although, the quality of the primary limestone sand was higher than the upgraded sand</a:t>
            </a:r>
            <a:r>
              <a:rPr lang="en-US" sz="2000" dirty="0">
                <a:solidFill>
                  <a:srgbClr val="000000"/>
                </a:solidFill>
                <a:latin typeface="Roboto Slab" panose="020B0604020202020204"/>
              </a:rPr>
              <a:t>. </a:t>
            </a:r>
            <a:endParaRPr lang="el-GR" sz="200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Further investigation of autogenous grinding process by altering the granulometry of feed material.</a:t>
            </a:r>
          </a:p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Investigation of the use of other selective aggregate-cement paste liberation technologies.</a:t>
            </a:r>
          </a:p>
          <a:p>
            <a:pPr marL="285750" lvl="0" indent="-285750" algn="just">
              <a:lnSpc>
                <a:spcPct val="114000"/>
              </a:lnSpc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Recycling of concrete fines produced during crushing and grinding processes through thermal treatment for the production of activated cementitious material (formation of </a:t>
            </a:r>
            <a:r>
              <a:rPr lang="en-US" sz="2000" dirty="0" err="1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unhydrated</a:t>
            </a:r>
            <a:r>
              <a:rPr lang="en-US" sz="2000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 compounds which have cementitious properties). 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TUC - EGU 2020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2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880" y="678468"/>
            <a:ext cx="9236599" cy="63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Acknowledgments</a:t>
            </a:r>
            <a:endParaRPr lang="el-G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TUC - EGU 2020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11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8619" y="1753644"/>
            <a:ext cx="10033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work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was performed within the framework of the funded project “National Contribution to European competitive projects – BEWEXMIN” managed by the Research Committee of the Technical University of Crete (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ΚΑΕ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81281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9250CD-68D1-4F40-9AFA-5BEC02EF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257" y="800100"/>
            <a:ext cx="6492240" cy="5257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3200" dirty="0">
              <a:solidFill>
                <a:schemeClr val="tx1"/>
              </a:solidFill>
              <a:latin typeface="Roboto Slab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 smtClean="0">
              <a:solidFill>
                <a:schemeClr val="tx1"/>
              </a:solidFill>
              <a:latin typeface="Roboto Slab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 smtClean="0">
              <a:solidFill>
                <a:schemeClr val="tx1"/>
              </a:solidFill>
              <a:latin typeface="Roboto Slab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Roboto Slab" panose="020B0604020202020204"/>
                <a:ea typeface="Verdana" panose="020B0604030504040204" pitchFamily="34" charset="0"/>
                <a:cs typeface="Arial" panose="020B0604020202020204" pitchFamily="34" charset="0"/>
              </a:rPr>
              <a:t>Thank </a:t>
            </a:r>
            <a:r>
              <a:rPr lang="en-US" sz="4400" b="1" dirty="0">
                <a:solidFill>
                  <a:schemeClr val="tx1"/>
                </a:solidFill>
                <a:latin typeface="Roboto Slab" panose="020B0604020202020204"/>
                <a:ea typeface="Verdana" panose="020B0604030504040204" pitchFamily="34" charset="0"/>
                <a:cs typeface="Arial" panose="020B0604020202020204" pitchFamily="34" charset="0"/>
              </a:rPr>
              <a:t>you!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278704" y="6397155"/>
            <a:ext cx="1712934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TUC - EGU 2020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797" y="185300"/>
            <a:ext cx="10058400" cy="804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Aim of the study</a:t>
            </a:r>
            <a:endParaRPr lang="el-GR" sz="2800" dirty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A87423F-8E40-4D61-86FA-2BF369A9E061}"/>
              </a:ext>
            </a:extLst>
          </p:cNvPr>
          <p:cNvSpPr txBox="1">
            <a:spLocks/>
          </p:cNvSpPr>
          <p:nvPr/>
        </p:nvSpPr>
        <p:spPr>
          <a:xfrm>
            <a:off x="518615" y="1651539"/>
            <a:ext cx="10617958" cy="355492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65760" algn="just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Production of upgraded recycled concrete sand by means of selective crushing and autogenous grinding of waste concrete.</a:t>
            </a:r>
          </a:p>
          <a:p>
            <a:pPr lvl="1" indent="-365760" algn="just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Cement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mortars production with the use of upgraded recycled concrete sand for total replacement of natural aggregates.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Roboto Slab" panose="020B0604020202020204" charset="0"/>
              <a:cs typeface="Arial" pitchFamily="34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TUC - EGU 2020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4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797" y="185300"/>
            <a:ext cx="10058400" cy="8044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Contents</a:t>
            </a:r>
            <a:endParaRPr lang="el-GR" sz="2800" dirty="0">
              <a:solidFill>
                <a:schemeClr val="tx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A87423F-8E40-4D61-86FA-2BF369A9E061}"/>
              </a:ext>
            </a:extLst>
          </p:cNvPr>
          <p:cNvSpPr txBox="1">
            <a:spLocks/>
          </p:cNvSpPr>
          <p:nvPr/>
        </p:nvSpPr>
        <p:spPr>
          <a:xfrm>
            <a:off x="627797" y="1208147"/>
            <a:ext cx="9239534" cy="489240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Introduction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Waste concrete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Recycled concrete aggregates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and methods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 concrete characterization and sand production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Mortars production and laboratory tests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Results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Recycled sands characterization</a:t>
            </a:r>
          </a:p>
          <a:p>
            <a:pPr marL="72694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Cement mortars testing results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Roboto Slab" panose="020B0604020202020204" charset="0"/>
                <a:cs typeface="Arial" pitchFamily="34" charset="0"/>
              </a:rPr>
              <a:t>Conclusions - Suggestions for future research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8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458" y="177427"/>
            <a:ext cx="9236599" cy="63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Waste concrete - Recycled concrete aggregates (RCA)</a:t>
            </a:r>
            <a:endParaRPr lang="el-G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7D453C-77A4-4221-9C15-D2ED3A1508E8}"/>
              </a:ext>
            </a:extLst>
          </p:cNvPr>
          <p:cNvSpPr/>
          <p:nvPr/>
        </p:nvSpPr>
        <p:spPr>
          <a:xfrm>
            <a:off x="442458" y="1004868"/>
            <a:ext cx="6681673" cy="495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Roboto Slab" panose="020B0604020202020204"/>
                <a:ea typeface="Calibri" panose="020F0502020204030204" pitchFamily="34" charset="0"/>
              </a:rPr>
              <a:t>Waste concrete </a:t>
            </a: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derives from construction and demolition activities. 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Recycling could minimize landfilled waste and mineral resources depletion. Current recycling is limited to the use of the coarser </a:t>
            </a:r>
            <a:r>
              <a:rPr lang="en-US" b="1" dirty="0">
                <a:latin typeface="Roboto Slab" panose="020B0604020202020204"/>
                <a:ea typeface="Calibri" panose="020F0502020204030204" pitchFamily="34" charset="0"/>
              </a:rPr>
              <a:t>RCA</a:t>
            </a: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 fraction.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Roboto Slab" panose="020B0604020202020204"/>
                <a:ea typeface="Calibri" panose="020F0502020204030204" pitchFamily="34" charset="0"/>
              </a:rPr>
              <a:t>RCA</a:t>
            </a: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 quality is lower than that of natural aggregates due to the adhered porous cement mortar. </a:t>
            </a:r>
            <a:r>
              <a:rPr lang="en-US" dirty="0">
                <a:latin typeface="Roboto Slab" panose="020B0604020202020204"/>
              </a:rPr>
              <a:t>In order to produce </a:t>
            </a:r>
            <a:r>
              <a:rPr lang="en-US" b="1" dirty="0">
                <a:latin typeface="Roboto Slab" panose="020B0604020202020204"/>
              </a:rPr>
              <a:t>RCA</a:t>
            </a:r>
            <a:r>
              <a:rPr lang="en-US" dirty="0">
                <a:latin typeface="Roboto Slab" panose="020B0604020202020204"/>
              </a:rPr>
              <a:t> of higher quality, </a:t>
            </a:r>
            <a:r>
              <a:rPr lang="en-US" b="1" dirty="0">
                <a:latin typeface="Roboto Slab" panose="020B0604020202020204"/>
              </a:rPr>
              <a:t>waste concrete </a:t>
            </a:r>
            <a:r>
              <a:rPr lang="en-US" dirty="0">
                <a:latin typeface="Roboto Slab" panose="020B0604020202020204"/>
              </a:rPr>
              <a:t>is subjected to a number of crushing stages (selective size reduction).</a:t>
            </a:r>
          </a:p>
          <a:p>
            <a:pPr marL="285750" indent="-285750" algn="just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Roboto Slab" panose="020B0604020202020204"/>
              </a:rPr>
              <a:t>Ordinary crushers cannot separate effectively concrete to its constituents (hydrated cement paste and aggregates coexist). </a:t>
            </a:r>
            <a:r>
              <a:rPr lang="en-US" b="1" dirty="0">
                <a:latin typeface="Roboto Slab" panose="020B0604020202020204"/>
              </a:rPr>
              <a:t>Selective crushing </a:t>
            </a:r>
            <a:r>
              <a:rPr lang="en-US" dirty="0">
                <a:latin typeface="Roboto Slab" panose="020B0604020202020204"/>
              </a:rPr>
              <a:t>and </a:t>
            </a:r>
            <a:r>
              <a:rPr lang="en-US" b="1" dirty="0">
                <a:latin typeface="Roboto Slab" panose="020B0604020202020204"/>
              </a:rPr>
              <a:t>autogenous grinding </a:t>
            </a:r>
            <a:r>
              <a:rPr lang="en-US" dirty="0">
                <a:latin typeface="Roboto Slab" panose="020B0604020202020204"/>
              </a:rPr>
              <a:t>of concrete can remove more hydrated cement paste and liberate aggregates. 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FFAC74-EE84-4FD7-974D-DF70AEA9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612" y="982002"/>
            <a:ext cx="4382323" cy="216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87424F-84C6-4A2D-997A-B79B062A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612" y="3535403"/>
            <a:ext cx="4382323" cy="23831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1F2FEC-7924-4D27-9687-7226394D1B08}"/>
              </a:ext>
            </a:extLst>
          </p:cNvPr>
          <p:cNvSpPr/>
          <p:nvPr/>
        </p:nvSpPr>
        <p:spPr>
          <a:xfrm>
            <a:off x="8974961" y="3143948"/>
            <a:ext cx="16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Roboto Slab" panose="020B0604020202020204"/>
              </a:rPr>
              <a:t>Waste concrete</a:t>
            </a:r>
            <a:endParaRPr lang="el-G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BCF0AD-395E-4037-9DAA-632BFA6EA31F}"/>
              </a:ext>
            </a:extLst>
          </p:cNvPr>
          <p:cNvSpPr/>
          <p:nvPr/>
        </p:nvSpPr>
        <p:spPr>
          <a:xfrm>
            <a:off x="8168394" y="5912330"/>
            <a:ext cx="3310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Roboto Slab" panose="020B0604020202020204"/>
              </a:rPr>
              <a:t>Piles of crushed concrete waste</a:t>
            </a:r>
            <a:endParaRPr lang="el-G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924" y="152090"/>
            <a:ext cx="8551415" cy="535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Waste concrete characterization and sand production</a:t>
            </a:r>
            <a:endParaRPr lang="el-GR" sz="2800" spc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7D453C-77A4-4221-9C15-D2ED3A1508E8}"/>
              </a:ext>
            </a:extLst>
          </p:cNvPr>
          <p:cNvSpPr/>
          <p:nvPr/>
        </p:nvSpPr>
        <p:spPr>
          <a:xfrm>
            <a:off x="346924" y="951871"/>
            <a:ext cx="5943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Waste concrete derived from a construction and demolition processing plant located in Crete (Greece).</a:t>
            </a:r>
          </a:p>
          <a:p>
            <a:pPr marL="285750" lvl="0" indent="-285750" algn="just">
              <a:spcAft>
                <a:spcPts val="1200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Initial sample </a:t>
            </a:r>
            <a:r>
              <a:rPr lang="en-US" b="1" dirty="0">
                <a:latin typeface="Roboto Slab" panose="020B0604020202020204"/>
                <a:ea typeface="Calibri" panose="020F0502020204030204" pitchFamily="34" charset="0"/>
              </a:rPr>
              <a:t>+32 mm</a:t>
            </a: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 crushed to </a:t>
            </a:r>
            <a:r>
              <a:rPr lang="en-US" b="1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-16 mm</a:t>
            </a: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. </a:t>
            </a:r>
            <a:endParaRPr kumimoji="0" lang="el-GR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982DA5-FB4F-401C-8C5C-A8BFC024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17" y="904499"/>
            <a:ext cx="5474226" cy="34905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8B1DA2-CFC5-4F73-A6E8-B205BAE4EF89}"/>
              </a:ext>
            </a:extLst>
          </p:cNvPr>
          <p:cNvSpPr/>
          <p:nvPr/>
        </p:nvSpPr>
        <p:spPr>
          <a:xfrm>
            <a:off x="6320507" y="4978174"/>
            <a:ext cx="543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Mineralogical composition is associated with the origin of the concrete aggregates (extracted from limestone deposits).</a:t>
            </a:r>
            <a:endParaRPr lang="el-GR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950F988-07F1-424C-B710-43210A6AD83E}"/>
              </a:ext>
            </a:extLst>
          </p:cNvPr>
          <p:cNvGrpSpPr/>
          <p:nvPr/>
        </p:nvGrpSpPr>
        <p:grpSpPr>
          <a:xfrm>
            <a:off x="940832" y="2293770"/>
            <a:ext cx="4679167" cy="3467155"/>
            <a:chOff x="1066542" y="2265644"/>
            <a:chExt cx="4499726" cy="33805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404C0BB-4032-4818-9BF0-3DA6B1909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543" y="2265644"/>
              <a:ext cx="4499725" cy="337934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C5F1305B-B1F1-4EF5-8F6A-2DE02E7AC060}"/>
                </a:ext>
              </a:extLst>
            </p:cNvPr>
            <p:cNvCxnSpPr/>
            <p:nvPr/>
          </p:nvCxnSpPr>
          <p:spPr>
            <a:xfrm flipH="1">
              <a:off x="2702257" y="2662156"/>
              <a:ext cx="409433" cy="76684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6C21F6D5-C8A1-45DB-8412-19339EF88704}"/>
                </a:ext>
              </a:extLst>
            </p:cNvPr>
            <p:cNvCxnSpPr/>
            <p:nvPr/>
          </p:nvCxnSpPr>
          <p:spPr>
            <a:xfrm flipH="1">
              <a:off x="2047164" y="2662156"/>
              <a:ext cx="928048" cy="121380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3A07AEE-3321-408F-B040-DCAE3A30E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1188" y="4290418"/>
              <a:ext cx="1610436" cy="99770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8EE7138-41F6-42C9-A8C6-AD426E039A2C}"/>
                </a:ext>
              </a:extLst>
            </p:cNvPr>
            <p:cNvSpPr txBox="1"/>
            <p:nvPr/>
          </p:nvSpPr>
          <p:spPr>
            <a:xfrm>
              <a:off x="2702257" y="2290184"/>
              <a:ext cx="16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Aggregates</a:t>
              </a:r>
              <a:endParaRPr lang="el-G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8678A86-DB43-40BC-B458-880E8E7DA6C5}"/>
                </a:ext>
              </a:extLst>
            </p:cNvPr>
            <p:cNvSpPr txBox="1"/>
            <p:nvPr/>
          </p:nvSpPr>
          <p:spPr>
            <a:xfrm>
              <a:off x="1066542" y="5276874"/>
              <a:ext cx="3055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Hydrated cement paste</a:t>
              </a:r>
              <a:endParaRPr lang="el-G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031C1A0-A64C-42AE-BB09-78D350CA8332}"/>
              </a:ext>
            </a:extLst>
          </p:cNvPr>
          <p:cNvSpPr/>
          <p:nvPr/>
        </p:nvSpPr>
        <p:spPr>
          <a:xfrm>
            <a:off x="9491253" y="1179189"/>
            <a:ext cx="2069910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it-IT" dirty="0">
                <a:solidFill>
                  <a:srgbClr val="C00000"/>
                </a:solidFill>
                <a:latin typeface="Roboto Slab" panose="020B0604020202020204"/>
                <a:ea typeface="Calibri" panose="020F0502020204030204" pitchFamily="34" charset="0"/>
              </a:rPr>
              <a:t>Calcite (84.5%)</a:t>
            </a:r>
          </a:p>
          <a:p>
            <a:pPr lvl="0">
              <a:lnSpc>
                <a:spcPct val="114000"/>
              </a:lnSpc>
            </a:pPr>
            <a:r>
              <a:rPr lang="it-IT" dirty="0">
                <a:solidFill>
                  <a:srgbClr val="C00000"/>
                </a:solidFill>
                <a:latin typeface="Roboto Slab" panose="020B0604020202020204"/>
                <a:ea typeface="Calibri" panose="020F0502020204030204" pitchFamily="34" charset="0"/>
              </a:rPr>
              <a:t>Dolomite (13%)</a:t>
            </a:r>
          </a:p>
          <a:p>
            <a:pPr lvl="0">
              <a:lnSpc>
                <a:spcPct val="114000"/>
              </a:lnSpc>
            </a:pPr>
            <a:r>
              <a:rPr lang="it-IT" dirty="0">
                <a:solidFill>
                  <a:srgbClr val="C00000"/>
                </a:solidFill>
                <a:latin typeface="Roboto Slab" panose="020B0604020202020204"/>
                <a:ea typeface="Calibri" panose="020F0502020204030204" pitchFamily="34" charset="0"/>
              </a:rPr>
              <a:t>Quartz (1.5%) </a:t>
            </a:r>
          </a:p>
          <a:p>
            <a:pPr lvl="0">
              <a:lnSpc>
                <a:spcPct val="114000"/>
              </a:lnSpc>
            </a:pPr>
            <a:r>
              <a:rPr lang="it-IT" dirty="0">
                <a:solidFill>
                  <a:srgbClr val="C00000"/>
                </a:solidFill>
                <a:latin typeface="Roboto Slab" panose="020B0604020202020204"/>
                <a:ea typeface="Calibri" panose="020F0502020204030204" pitchFamily="34" charset="0"/>
              </a:rPr>
              <a:t>Brucite (1.0%)</a:t>
            </a:r>
            <a:endParaRPr lang="en-US" dirty="0">
              <a:solidFill>
                <a:srgbClr val="C00000"/>
              </a:solidFill>
              <a:latin typeface="Roboto Slab" panose="020B0604020202020204"/>
              <a:ea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CB4FF87-FBDB-45C0-8401-BCEBED6DCBC2}"/>
              </a:ext>
            </a:extLst>
          </p:cNvPr>
          <p:cNvSpPr/>
          <p:nvPr/>
        </p:nvSpPr>
        <p:spPr>
          <a:xfrm>
            <a:off x="8316070" y="4395009"/>
            <a:ext cx="1483098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4000"/>
              </a:lnSpc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Roboto Slab" panose="020B0604020202020204"/>
                <a:ea typeface="Calibri" panose="020F0502020204030204" pitchFamily="34" charset="0"/>
              </a:rPr>
              <a:t>XRD analysis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6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9C83EB-0828-4DBF-9F07-B34B5F2C98B0}"/>
              </a:ext>
            </a:extLst>
          </p:cNvPr>
          <p:cNvSpPr/>
          <p:nvPr/>
        </p:nvSpPr>
        <p:spPr>
          <a:xfrm>
            <a:off x="0" y="6197514"/>
            <a:ext cx="1190142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500" b="1" i="1" dirty="0">
                <a:latin typeface="Roboto Slab" panose="020B0604020202020204"/>
                <a:ea typeface="Calibri" panose="020F0502020204030204" pitchFamily="34" charset="0"/>
              </a:rPr>
              <a:t>RCS:</a:t>
            </a:r>
            <a:r>
              <a:rPr lang="en-US" sz="1500" i="1" dirty="0">
                <a:latin typeface="Roboto Slab" panose="020B0604020202020204"/>
                <a:ea typeface="Calibri" panose="020F0502020204030204" pitchFamily="34" charset="0"/>
              </a:rPr>
              <a:t> </a:t>
            </a:r>
            <a:r>
              <a:rPr lang="en-US" sz="1500" i="1" dirty="0" smtClean="0">
                <a:latin typeface="Roboto Slab" panose="020B0604020202020204"/>
                <a:ea typeface="Calibri" panose="020F0502020204030204" pitchFamily="34" charset="0"/>
              </a:rPr>
              <a:t>simple recycled </a:t>
            </a:r>
            <a:r>
              <a:rPr lang="en-US" sz="1500" i="1" dirty="0">
                <a:latin typeface="Roboto Slab" panose="020B0604020202020204"/>
                <a:ea typeface="Calibri" panose="020F0502020204030204" pitchFamily="34" charset="0"/>
              </a:rPr>
              <a:t>concrete sand, </a:t>
            </a:r>
            <a:r>
              <a:rPr lang="en-US" sz="1500" b="1" i="1" dirty="0">
                <a:latin typeface="Roboto Slab" panose="020B0604020202020204"/>
              </a:rPr>
              <a:t>URCS1:</a:t>
            </a:r>
            <a:r>
              <a:rPr lang="en-US" sz="1500" i="1" dirty="0">
                <a:latin typeface="Roboto Slab" panose="020B0604020202020204"/>
              </a:rPr>
              <a:t> 1</a:t>
            </a:r>
            <a:r>
              <a:rPr lang="en-US" sz="1500" i="1" baseline="30000" dirty="0">
                <a:latin typeface="Roboto Slab" panose="020B0604020202020204"/>
              </a:rPr>
              <a:t>st</a:t>
            </a:r>
            <a:r>
              <a:rPr lang="en-US" sz="1500" i="1" dirty="0">
                <a:latin typeface="Roboto Slab" panose="020B0604020202020204"/>
              </a:rPr>
              <a:t> stage upgraded recycled concrete sand</a:t>
            </a:r>
          </a:p>
          <a:p>
            <a:pPr algn="just"/>
            <a:r>
              <a:rPr lang="en-US" sz="1500" b="1" i="1" dirty="0">
                <a:latin typeface="Roboto Slab" panose="020B0604020202020204"/>
              </a:rPr>
              <a:t>URCS2:</a:t>
            </a:r>
            <a:r>
              <a:rPr lang="en-US" sz="1500" i="1" dirty="0">
                <a:latin typeface="Roboto Slab" panose="020B0604020202020204"/>
              </a:rPr>
              <a:t> 2</a:t>
            </a:r>
            <a:r>
              <a:rPr lang="en-US" sz="1500" i="1" baseline="30000" dirty="0">
                <a:latin typeface="Roboto Slab" panose="020B0604020202020204"/>
              </a:rPr>
              <a:t>nd</a:t>
            </a:r>
            <a:r>
              <a:rPr lang="en-US" sz="1500" i="1" dirty="0">
                <a:latin typeface="Roboto Slab" panose="020B0604020202020204"/>
              </a:rPr>
              <a:t> stage upgraded recycled concrete sand, </a:t>
            </a:r>
            <a:r>
              <a:rPr lang="en-US" sz="1500" b="1" i="1" dirty="0">
                <a:latin typeface="Roboto Slab" panose="020B0604020202020204"/>
              </a:rPr>
              <a:t>CF:</a:t>
            </a:r>
            <a:r>
              <a:rPr lang="en-US" sz="1500" i="1" dirty="0">
                <a:latin typeface="Roboto Slab" panose="020B0604020202020204"/>
              </a:rPr>
              <a:t> concrete fines derived from crushing and grinding procedures </a:t>
            </a:r>
            <a:endParaRPr lang="el-GR" sz="1500" i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67208C-5ACA-455A-A556-FB164F467EF4}"/>
              </a:ext>
            </a:extLst>
          </p:cNvPr>
          <p:cNvSpPr/>
          <p:nvPr/>
        </p:nvSpPr>
        <p:spPr>
          <a:xfrm>
            <a:off x="7520881" y="374589"/>
            <a:ext cx="4380541" cy="16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>
                <a:latin typeface="Roboto Slab" panose="020B0604020202020204"/>
              </a:rPr>
              <a:t>Autogenous grinding time (</a:t>
            </a:r>
            <a:r>
              <a:rPr lang="en-US" b="1" dirty="0">
                <a:latin typeface="Roboto Slab" panose="020B0604020202020204"/>
              </a:rPr>
              <a:t>32 min</a:t>
            </a:r>
            <a:r>
              <a:rPr lang="en-US" dirty="0">
                <a:latin typeface="Roboto Slab" panose="020B0604020202020204"/>
              </a:rPr>
              <a:t>) was calculated based on the change in the amount of liberated aggregates with varying grinding duration (0, 2, 4, 8, 16, 32 and 64 min). </a:t>
            </a:r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E101EA-1356-4C88-8B66-BD1992D3887B}"/>
              </a:ext>
            </a:extLst>
          </p:cNvPr>
          <p:cNvSpPr/>
          <p:nvPr/>
        </p:nvSpPr>
        <p:spPr>
          <a:xfrm>
            <a:off x="7723465" y="2487652"/>
            <a:ext cx="3975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SzPct val="120000"/>
            </a:pPr>
            <a:r>
              <a:rPr lang="en-US" b="1" u="sng" dirty="0">
                <a:latin typeface="Roboto Slab" panose="020B0604020202020204"/>
              </a:rPr>
              <a:t>Sand characterization</a:t>
            </a:r>
            <a:r>
              <a:rPr lang="en-US" b="1" dirty="0">
                <a:latin typeface="Roboto Slab" panose="020B0604020202020204"/>
              </a:rPr>
              <a:t>: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Roboto Slab" panose="020B0604020202020204"/>
              </a:rPr>
              <a:t>Particle size analysis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Roboto Slab" panose="020B0604020202020204"/>
              </a:rPr>
              <a:t>Water absorption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Roboto Slab" panose="020B0604020202020204"/>
              </a:rPr>
              <a:t>Grain angularity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Roboto Slab" panose="020B0604020202020204"/>
              </a:rPr>
              <a:t>Morphology examination using a stereo-microscope</a:t>
            </a:r>
            <a:endParaRPr lang="el-GR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8A8AAB5-E07F-40C6-A642-3157195721EF}"/>
              </a:ext>
            </a:extLst>
          </p:cNvPr>
          <p:cNvSpPr/>
          <p:nvPr/>
        </p:nvSpPr>
        <p:spPr>
          <a:xfrm>
            <a:off x="7520881" y="5011340"/>
            <a:ext cx="447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Sand meets the requirements of EN 13139 standard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04E57D6-B274-482B-BC2F-43B53D37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" r="4269" b="454"/>
          <a:stretch/>
        </p:blipFill>
        <p:spPr>
          <a:xfrm>
            <a:off x="87994" y="0"/>
            <a:ext cx="7432887" cy="6111924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6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924" y="152090"/>
            <a:ext cx="8551415" cy="535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Mortars production and laboratory tests</a:t>
            </a:r>
            <a:endParaRPr lang="el-GR" sz="2800" spc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7D453C-77A4-4221-9C15-D2ED3A1508E8}"/>
              </a:ext>
            </a:extLst>
          </p:cNvPr>
          <p:cNvSpPr/>
          <p:nvPr/>
        </p:nvSpPr>
        <p:spPr>
          <a:xfrm>
            <a:off x="346923" y="967304"/>
            <a:ext cx="11005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Mortars were manufactured and tested according to EN 196-1 (40x40x160 mm³ specimens cured for 28 days in a curing chamber at 20 ± 2 °C and a relative humidity of at least 95%).</a:t>
            </a:r>
          </a:p>
          <a:p>
            <a:pPr marL="285750" indent="-285750" algn="just"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Crushed primary limestone sand (CPLS) was used for comparison reasons.</a:t>
            </a:r>
          </a:p>
          <a:p>
            <a:pPr marL="285750" lvl="0" indent="-285750" algn="just"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Roboto Slab" panose="020B0604020202020204"/>
                <a:ea typeface="Calibri" panose="020F0502020204030204" pitchFamily="34" charset="0"/>
              </a:rPr>
              <a:t>Laboratory testing included measurement of compressive and flexural strength, density and water absorption.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24276EE-F41F-4EFB-9118-EC3146B29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11440"/>
              </p:ext>
            </p:extLst>
          </p:nvPr>
        </p:nvGraphicFramePr>
        <p:xfrm>
          <a:off x="438402" y="2741810"/>
          <a:ext cx="10822745" cy="3043098"/>
        </p:xfrm>
        <a:graphic>
          <a:graphicData uri="http://schemas.openxmlformats.org/drawingml/2006/table">
            <a:tbl>
              <a:tblPr firstRow="1" firstCol="1" bandRow="1"/>
              <a:tblGrid>
                <a:gridCol w="5339944">
                  <a:extLst>
                    <a:ext uri="{9D8B030D-6E8A-4147-A177-3AD203B41FA5}">
                      <a16:colId xmlns="" xmlns:a16="http://schemas.microsoft.com/office/drawing/2014/main" val="182112082"/>
                    </a:ext>
                  </a:extLst>
                </a:gridCol>
                <a:gridCol w="1370159">
                  <a:extLst>
                    <a:ext uri="{9D8B030D-6E8A-4147-A177-3AD203B41FA5}">
                      <a16:colId xmlns="" xmlns:a16="http://schemas.microsoft.com/office/drawing/2014/main" val="209288933"/>
                    </a:ext>
                  </a:extLst>
                </a:gridCol>
                <a:gridCol w="1370159">
                  <a:extLst>
                    <a:ext uri="{9D8B030D-6E8A-4147-A177-3AD203B41FA5}">
                      <a16:colId xmlns="" xmlns:a16="http://schemas.microsoft.com/office/drawing/2014/main" val="2462279403"/>
                    </a:ext>
                  </a:extLst>
                </a:gridCol>
                <a:gridCol w="1372324">
                  <a:extLst>
                    <a:ext uri="{9D8B030D-6E8A-4147-A177-3AD203B41FA5}">
                      <a16:colId xmlns="" xmlns:a16="http://schemas.microsoft.com/office/drawing/2014/main" val="1335437287"/>
                    </a:ext>
                  </a:extLst>
                </a:gridCol>
                <a:gridCol w="1370159">
                  <a:extLst>
                    <a:ext uri="{9D8B030D-6E8A-4147-A177-3AD203B41FA5}">
                      <a16:colId xmlns="" xmlns:a16="http://schemas.microsoft.com/office/drawing/2014/main" val="1698523745"/>
                    </a:ext>
                  </a:extLst>
                </a:gridCol>
              </a:tblGrid>
              <a:tr h="7290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Compositions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1110180"/>
                  </a:ext>
                </a:extLst>
              </a:tr>
              <a:tr h="30701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RCS</a:t>
                      </a:r>
                      <a:endParaRPr lang="el-GR" sz="1800" b="1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URCS1</a:t>
                      </a:r>
                      <a:endParaRPr lang="el-GR" sz="1800" b="1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URCS2</a:t>
                      </a:r>
                      <a:endParaRPr lang="el-GR" sz="1800" b="1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CPLS</a:t>
                      </a:r>
                      <a:endParaRPr lang="el-GR" sz="1800" b="1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9467269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CEM I </a:t>
                      </a: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42.5N,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1857148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RCS,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1319239"/>
                  </a:ext>
                </a:extLst>
              </a:tr>
              <a:tr h="2616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URCS1,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1758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0518168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URCS2,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9687487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CPLS,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0556217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Water, g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9666073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Water-to-binder ratio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337004"/>
                  </a:ext>
                </a:extLst>
              </a:tr>
              <a:tr h="307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Corrected water-to-binder ratio*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l-GR" sz="1800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boto Slab" panose="020B0604020202020204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l-GR" sz="1800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426066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21FD56-47AC-4FAC-BCEC-4423E4580030}"/>
              </a:ext>
            </a:extLst>
          </p:cNvPr>
          <p:cNvSpPr/>
          <p:nvPr/>
        </p:nvSpPr>
        <p:spPr>
          <a:xfrm>
            <a:off x="346923" y="5777152"/>
            <a:ext cx="6771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 Slab" panose="020B0604020202020204"/>
              </a:rPr>
              <a:t>*Calculated after subtracting the water absorbed by the aggregates </a:t>
            </a:r>
            <a:endParaRPr lang="el-GR" sz="1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925" y="152090"/>
            <a:ext cx="5749076" cy="535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Recycled sands characterization</a:t>
            </a:r>
            <a:endParaRPr lang="el-GR" sz="2800" spc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100946-EA6C-4B0F-91D0-ABCC4261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8" y="1151928"/>
            <a:ext cx="6091327" cy="3512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F8F0C9-0B00-4D9A-94E3-B30F9AD3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26" y="436700"/>
            <a:ext cx="5778026" cy="434746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1FD930D0-0E53-4FCF-9FAE-C4D34C07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786"/>
              </p:ext>
            </p:extLst>
          </p:nvPr>
        </p:nvGraphicFramePr>
        <p:xfrm>
          <a:off x="321949" y="5128782"/>
          <a:ext cx="5799027" cy="880491"/>
        </p:xfrm>
        <a:graphic>
          <a:graphicData uri="http://schemas.openxmlformats.org/drawingml/2006/table">
            <a:tbl>
              <a:tblPr firstRow="1" firstCol="1" bandRow="1"/>
              <a:tblGrid>
                <a:gridCol w="2320320">
                  <a:extLst>
                    <a:ext uri="{9D8B030D-6E8A-4147-A177-3AD203B41FA5}">
                      <a16:colId xmlns="" xmlns:a16="http://schemas.microsoft.com/office/drawing/2014/main" val="2208027341"/>
                    </a:ext>
                  </a:extLst>
                </a:gridCol>
                <a:gridCol w="751180">
                  <a:extLst>
                    <a:ext uri="{9D8B030D-6E8A-4147-A177-3AD203B41FA5}">
                      <a16:colId xmlns="" xmlns:a16="http://schemas.microsoft.com/office/drawing/2014/main" val="2146958909"/>
                    </a:ext>
                  </a:extLst>
                </a:gridCol>
                <a:gridCol w="971515">
                  <a:extLst>
                    <a:ext uri="{9D8B030D-6E8A-4147-A177-3AD203B41FA5}">
                      <a16:colId xmlns="" xmlns:a16="http://schemas.microsoft.com/office/drawing/2014/main" val="3241620616"/>
                    </a:ext>
                  </a:extLst>
                </a:gridCol>
                <a:gridCol w="955343">
                  <a:extLst>
                    <a:ext uri="{9D8B030D-6E8A-4147-A177-3AD203B41FA5}">
                      <a16:colId xmlns="" xmlns:a16="http://schemas.microsoft.com/office/drawing/2014/main" val="3864573118"/>
                    </a:ext>
                  </a:extLst>
                </a:gridCol>
                <a:gridCol w="800669">
                  <a:extLst>
                    <a:ext uri="{9D8B030D-6E8A-4147-A177-3AD203B41FA5}">
                      <a16:colId xmlns="" xmlns:a16="http://schemas.microsoft.com/office/drawing/2014/main" val="3125447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RCS</a:t>
                      </a:r>
                      <a:endParaRPr lang="el-G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URCS1</a:t>
                      </a:r>
                      <a:endParaRPr lang="el-G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URCS2</a:t>
                      </a:r>
                      <a:endParaRPr lang="el-G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CPLS</a:t>
                      </a:r>
                      <a:endParaRPr lang="el-G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287421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time (s)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3875320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Water absorption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</a:t>
                      </a:r>
                      <a:endParaRPr lang="el-G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</a:t>
                      </a:r>
                      <a:endParaRPr lang="el-G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715531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1FB84E-0416-4FCB-BF95-1CC079B47E0C}"/>
              </a:ext>
            </a:extLst>
          </p:cNvPr>
          <p:cNvSpPr/>
          <p:nvPr/>
        </p:nvSpPr>
        <p:spPr>
          <a:xfrm>
            <a:off x="6542879" y="4992288"/>
            <a:ext cx="52265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All recycled concrete sands’ grains are more angular than those of CPLS.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Roboto Slab" panose="020B0604020202020204"/>
                <a:ea typeface="Calibri" panose="020F0502020204030204" pitchFamily="34" charset="0"/>
              </a:rPr>
              <a:t>Several grains of recycled concrete sand have adhered cement paste.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3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0C91BDD0-0834-40B4-BDA3-B1CB198AA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978" y="92954"/>
            <a:ext cx="5749076" cy="535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rgbClr val="000000"/>
                </a:solidFill>
                <a:latin typeface="Roboto Slab" panose="020B0604020202020204" charset="0"/>
                <a:ea typeface="Verdana" panose="020B0604030504040204" pitchFamily="34" charset="0"/>
              </a:rPr>
              <a:t>Cement mortars testing results</a:t>
            </a:r>
            <a:endParaRPr lang="el-GR" sz="2800" spc="0" dirty="0">
              <a:solidFill>
                <a:srgbClr val="000000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A59F41D-0FA1-487E-A99D-5EF0747EF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82398"/>
              </p:ext>
            </p:extLst>
          </p:nvPr>
        </p:nvGraphicFramePr>
        <p:xfrm>
          <a:off x="837946" y="707980"/>
          <a:ext cx="10326215" cy="1767742"/>
        </p:xfrm>
        <a:graphic>
          <a:graphicData uri="http://schemas.openxmlformats.org/drawingml/2006/table">
            <a:tbl>
              <a:tblPr firstRow="1" firstCol="1" bandRow="1"/>
              <a:tblGrid>
                <a:gridCol w="2065243">
                  <a:extLst>
                    <a:ext uri="{9D8B030D-6E8A-4147-A177-3AD203B41FA5}">
                      <a16:colId xmlns="" xmlns:a16="http://schemas.microsoft.com/office/drawing/2014/main" val="1987441299"/>
                    </a:ext>
                  </a:extLst>
                </a:gridCol>
                <a:gridCol w="2065243">
                  <a:extLst>
                    <a:ext uri="{9D8B030D-6E8A-4147-A177-3AD203B41FA5}">
                      <a16:colId xmlns="" xmlns:a16="http://schemas.microsoft.com/office/drawing/2014/main" val="628849084"/>
                    </a:ext>
                  </a:extLst>
                </a:gridCol>
                <a:gridCol w="2065243">
                  <a:extLst>
                    <a:ext uri="{9D8B030D-6E8A-4147-A177-3AD203B41FA5}">
                      <a16:colId xmlns="" xmlns:a16="http://schemas.microsoft.com/office/drawing/2014/main" val="2286556695"/>
                    </a:ext>
                  </a:extLst>
                </a:gridCol>
                <a:gridCol w="1664586">
                  <a:extLst>
                    <a:ext uri="{9D8B030D-6E8A-4147-A177-3AD203B41FA5}">
                      <a16:colId xmlns="" xmlns:a16="http://schemas.microsoft.com/office/drawing/2014/main" val="686845341"/>
                    </a:ext>
                  </a:extLst>
                </a:gridCol>
                <a:gridCol w="2465900">
                  <a:extLst>
                    <a:ext uri="{9D8B030D-6E8A-4147-A177-3AD203B41FA5}">
                      <a16:colId xmlns="" xmlns:a16="http://schemas.microsoft.com/office/drawing/2014/main" val="297172563"/>
                    </a:ext>
                  </a:extLst>
                </a:gridCol>
              </a:tblGrid>
              <a:tr h="604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Compositions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Compressive strength (MPa)</a:t>
                      </a:r>
                      <a:endParaRPr lang="el-G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Flexural strength (MPa)</a:t>
                      </a:r>
                      <a:endParaRPr lang="el-G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Density (kg/m</a:t>
                      </a:r>
                      <a:r>
                        <a:rPr lang="en-US" sz="1600" b="1" i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l-GR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 absorption (%)</a:t>
                      </a:r>
                      <a:endParaRPr lang="el-G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8798219"/>
                  </a:ext>
                </a:extLst>
              </a:tr>
              <a:tr h="290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RCS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2135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7704712"/>
                  </a:ext>
                </a:extLst>
              </a:tr>
              <a:tr h="290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URCS</a:t>
                      </a:r>
                      <a:r>
                        <a:rPr lang="el-GR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52.4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2146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0111812"/>
                  </a:ext>
                </a:extLst>
              </a:tr>
              <a:tr h="290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URCS</a:t>
                      </a:r>
                      <a:r>
                        <a:rPr lang="el-GR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51.8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2168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7277140"/>
                  </a:ext>
                </a:extLst>
              </a:tr>
              <a:tr h="2908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CPLS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64.9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2540</a:t>
                      </a:r>
                      <a:endParaRPr lang="el-G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l-G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59381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6CE81D-611E-4C70-B53D-8CD2195831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6" y="2572946"/>
            <a:ext cx="5384547" cy="342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10B743-DF23-4959-9B10-EC9004FDA1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89" y="2635576"/>
            <a:ext cx="5384547" cy="3422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C7B5D4-8661-44B6-9FFB-33B9C2C21E76}"/>
              </a:ext>
            </a:extLst>
          </p:cNvPr>
          <p:cNvSpPr/>
          <p:nvPr/>
        </p:nvSpPr>
        <p:spPr>
          <a:xfrm>
            <a:off x="230622" y="6217500"/>
            <a:ext cx="11730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C00000"/>
                </a:solidFill>
                <a:latin typeface="Roboto Slab" panose="020B0604020202020204"/>
              </a:rPr>
              <a:t>The first upgrading stage is sufficient to improve the quality of the RCA and enhance the properties of the produced mortars.</a:t>
            </a:r>
            <a:endParaRPr lang="el-GR" sz="1600" dirty="0">
              <a:solidFill>
                <a:srgbClr val="C0000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TUC - EGU 2020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7188-566B-4991-AF9A-E43E9B7AB6A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9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Προσαρμοσμένο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585</TotalTime>
  <Words>879</Words>
  <Application>Microsoft Office PowerPoint</Application>
  <PresentationFormat>Ευρεία οθόνη</PresentationFormat>
  <Paragraphs>172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 Slab</vt:lpstr>
      <vt:lpstr>Tahoma</vt:lpstr>
      <vt:lpstr>Times New Roman</vt:lpstr>
      <vt:lpstr>Verdana</vt:lpstr>
      <vt:lpstr>Wingdings</vt:lpstr>
      <vt:lpstr>Retrospect</vt:lpstr>
      <vt:lpstr>Production of upgraded recycled aggregates from construction and demolition waste for replacement of primary sand in cement mortars</vt:lpstr>
      <vt:lpstr>Aim of the study</vt:lpstr>
      <vt:lpstr>Contents</vt:lpstr>
      <vt:lpstr>Waste concrete - Recycled concrete aggregates (RCA)</vt:lpstr>
      <vt:lpstr>Waste concrete characterization and sand production</vt:lpstr>
      <vt:lpstr>Παρουσίαση του PowerPoint</vt:lpstr>
      <vt:lpstr>Mortars production and laboratory tests</vt:lpstr>
      <vt:lpstr>Recycled sands characterization</vt:lpstr>
      <vt:lpstr>Cement mortars testing results</vt:lpstr>
      <vt:lpstr>Conclusions - Suggestions for future research</vt:lpstr>
      <vt:lpstr>Acknowledgments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upgraded recycled aggregates from construction and demolition waste for replacement of primary sand in cement mortars</dc:title>
  <dc:creator>Nansy</dc:creator>
  <cp:lastModifiedBy>Nansy</cp:lastModifiedBy>
  <cp:revision>47</cp:revision>
  <dcterms:created xsi:type="dcterms:W3CDTF">2020-04-27T16:31:36Z</dcterms:created>
  <dcterms:modified xsi:type="dcterms:W3CDTF">2020-05-04T08:08:52Z</dcterms:modified>
</cp:coreProperties>
</file>