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 id="2147483687" r:id="rId5"/>
    <p:sldMasterId id="2147483715" r:id="rId6"/>
  </p:sldMasterIdLst>
  <p:notesMasterIdLst>
    <p:notesMasterId r:id="rId16"/>
  </p:notesMasterIdLst>
  <p:handoutMasterIdLst>
    <p:handoutMasterId r:id="rId17"/>
  </p:handoutMasterIdLst>
  <p:sldIdLst>
    <p:sldId id="287" r:id="rId7"/>
    <p:sldId id="301" r:id="rId8"/>
    <p:sldId id="308" r:id="rId9"/>
    <p:sldId id="292" r:id="rId10"/>
    <p:sldId id="307" r:id="rId11"/>
    <p:sldId id="289" r:id="rId12"/>
    <p:sldId id="309" r:id="rId13"/>
    <p:sldId id="296" r:id="rId14"/>
    <p:sldId id="302"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nden, Jessica" initials="SJ" lastIdx="18" clrIdx="0">
    <p:extLst>
      <p:ext uri="{19B8F6BF-5375-455C-9EA6-DF929625EA0E}">
        <p15:presenceInfo xmlns:p15="http://schemas.microsoft.com/office/powerpoint/2012/main" userId="S::jessica.standen@metoffice.gov.uk::d5fddc26-ce9b-4228-9fdf-2345c0f44a9b" providerId="AD"/>
      </p:ext>
    </p:extLst>
  </p:cmAuthor>
  <p:cmAuthor id="2" name="Lanyon, Andre" initials="LA" lastIdx="1" clrIdx="1">
    <p:extLst>
      <p:ext uri="{19B8F6BF-5375-455C-9EA6-DF929625EA0E}">
        <p15:presenceInfo xmlns:p15="http://schemas.microsoft.com/office/powerpoint/2012/main" userId="S-1-5-21-2128879824-1264389938-942999124-577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96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323CD0-CFB0-783C-92F1-BB752EDAD4CF}" v="4" dt="2020-01-20T15:48:34.9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107" autoAdjust="0"/>
  </p:normalViewPr>
  <p:slideViewPr>
    <p:cSldViewPr snapToGrid="0">
      <p:cViewPr varScale="1">
        <p:scale>
          <a:sx n="125" d="100"/>
          <a:sy n="125" d="100"/>
        </p:scale>
        <p:origin x="672" y="8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36897AF-D489-4C72-A6CD-99FD874DAC9C}" type="datetimeFigureOut">
              <a:rPr lang="en-GB" smtClean="0"/>
              <a:t>23/04/2020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752904-F29E-407D-A293-A49D20449EF1}" type="slidenum">
              <a:rPr lang="en-GB" smtClean="0"/>
              <a:t>‹#›</a:t>
            </a:fld>
            <a:endParaRPr lang="en-GB"/>
          </a:p>
        </p:txBody>
      </p:sp>
    </p:spTree>
    <p:extLst>
      <p:ext uri="{BB962C8B-B14F-4D97-AF65-F5344CB8AC3E}">
        <p14:creationId xmlns:p14="http://schemas.microsoft.com/office/powerpoint/2010/main" val="3017135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7B4C97-B0AB-415A-87C7-A72C5EB9248F}" type="datetimeFigureOut">
              <a:rPr lang="en-GB" smtClean="0"/>
              <a:t>23/04/2020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62B7FA-AB46-4993-BA79-F306F77A2046}" type="slidenum">
              <a:rPr lang="en-GB" smtClean="0"/>
              <a:t>‹#›</a:t>
            </a:fld>
            <a:endParaRPr lang="en-GB"/>
          </a:p>
        </p:txBody>
      </p:sp>
    </p:spTree>
    <p:extLst>
      <p:ext uri="{BB962C8B-B14F-4D97-AF65-F5344CB8AC3E}">
        <p14:creationId xmlns:p14="http://schemas.microsoft.com/office/powerpoint/2010/main" val="144932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D262B7FA-AB46-4993-BA79-F306F77A2046}" type="slidenum">
              <a:rPr lang="en-GB" smtClean="0"/>
              <a:t>1</a:t>
            </a:fld>
            <a:endParaRPr lang="en-GB"/>
          </a:p>
        </p:txBody>
      </p:sp>
    </p:spTree>
    <p:extLst>
      <p:ext uri="{BB962C8B-B14F-4D97-AF65-F5344CB8AC3E}">
        <p14:creationId xmlns:p14="http://schemas.microsoft.com/office/powerpoint/2010/main" val="1695337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aseline="0" dirty="0"/>
          </a:p>
        </p:txBody>
      </p:sp>
      <p:sp>
        <p:nvSpPr>
          <p:cNvPr id="4" name="Slide Number Placeholder 3"/>
          <p:cNvSpPr>
            <a:spLocks noGrp="1"/>
          </p:cNvSpPr>
          <p:nvPr>
            <p:ph type="sldNum" sz="quarter" idx="10"/>
          </p:nvPr>
        </p:nvSpPr>
        <p:spPr/>
        <p:txBody>
          <a:bodyPr/>
          <a:lstStyle/>
          <a:p>
            <a:fld id="{D262B7FA-AB46-4993-BA79-F306F77A2046}" type="slidenum">
              <a:rPr lang="en-GB" smtClean="0"/>
              <a:t>2</a:t>
            </a:fld>
            <a:endParaRPr lang="en-GB"/>
          </a:p>
        </p:txBody>
      </p:sp>
    </p:spTree>
    <p:extLst>
      <p:ext uri="{BB962C8B-B14F-4D97-AF65-F5344CB8AC3E}">
        <p14:creationId xmlns:p14="http://schemas.microsoft.com/office/powerpoint/2010/main" val="808170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aseline="0" dirty="0"/>
          </a:p>
        </p:txBody>
      </p:sp>
      <p:sp>
        <p:nvSpPr>
          <p:cNvPr id="4" name="Slide Number Placeholder 3"/>
          <p:cNvSpPr>
            <a:spLocks noGrp="1"/>
          </p:cNvSpPr>
          <p:nvPr>
            <p:ph type="sldNum" sz="quarter" idx="10"/>
          </p:nvPr>
        </p:nvSpPr>
        <p:spPr/>
        <p:txBody>
          <a:bodyPr/>
          <a:lstStyle/>
          <a:p>
            <a:fld id="{D262B7FA-AB46-4993-BA79-F306F77A2046}" type="slidenum">
              <a:rPr lang="en-GB" smtClean="0"/>
              <a:t>3</a:t>
            </a:fld>
            <a:endParaRPr lang="en-GB"/>
          </a:p>
        </p:txBody>
      </p:sp>
    </p:spTree>
    <p:extLst>
      <p:ext uri="{BB962C8B-B14F-4D97-AF65-F5344CB8AC3E}">
        <p14:creationId xmlns:p14="http://schemas.microsoft.com/office/powerpoint/2010/main" val="381416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D262B7FA-AB46-4993-BA79-F306F77A2046}" type="slidenum">
              <a:rPr lang="en-GB" smtClean="0"/>
              <a:t>4</a:t>
            </a:fld>
            <a:endParaRPr lang="en-GB"/>
          </a:p>
        </p:txBody>
      </p:sp>
    </p:spTree>
    <p:extLst>
      <p:ext uri="{BB962C8B-B14F-4D97-AF65-F5344CB8AC3E}">
        <p14:creationId xmlns:p14="http://schemas.microsoft.com/office/powerpoint/2010/main" val="3149729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D262B7FA-AB46-4993-BA79-F306F77A2046}" type="slidenum">
              <a:rPr lang="en-GB" smtClean="0"/>
              <a:t>5</a:t>
            </a:fld>
            <a:endParaRPr lang="en-GB"/>
          </a:p>
        </p:txBody>
      </p:sp>
    </p:spTree>
    <p:extLst>
      <p:ext uri="{BB962C8B-B14F-4D97-AF65-F5344CB8AC3E}">
        <p14:creationId xmlns:p14="http://schemas.microsoft.com/office/powerpoint/2010/main" val="3252692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D262B7FA-AB46-4993-BA79-F306F77A2046}" type="slidenum">
              <a:rPr lang="en-GB" smtClean="0"/>
              <a:t>6</a:t>
            </a:fld>
            <a:endParaRPr lang="en-GB"/>
          </a:p>
        </p:txBody>
      </p:sp>
    </p:spTree>
    <p:extLst>
      <p:ext uri="{BB962C8B-B14F-4D97-AF65-F5344CB8AC3E}">
        <p14:creationId xmlns:p14="http://schemas.microsoft.com/office/powerpoint/2010/main" val="1494903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D262B7FA-AB46-4993-BA79-F306F77A2046}" type="slidenum">
              <a:rPr lang="en-GB" smtClean="0"/>
              <a:t>7</a:t>
            </a:fld>
            <a:endParaRPr lang="en-GB"/>
          </a:p>
        </p:txBody>
      </p:sp>
    </p:spTree>
    <p:extLst>
      <p:ext uri="{BB962C8B-B14F-4D97-AF65-F5344CB8AC3E}">
        <p14:creationId xmlns:p14="http://schemas.microsoft.com/office/powerpoint/2010/main" val="1970591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D262B7FA-AB46-4993-BA79-F306F77A2046}" type="slidenum">
              <a:rPr lang="en-GB" smtClean="0"/>
              <a:t>8</a:t>
            </a:fld>
            <a:endParaRPr lang="en-GB"/>
          </a:p>
        </p:txBody>
      </p:sp>
    </p:spTree>
    <p:extLst>
      <p:ext uri="{BB962C8B-B14F-4D97-AF65-F5344CB8AC3E}">
        <p14:creationId xmlns:p14="http://schemas.microsoft.com/office/powerpoint/2010/main" val="609357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D262B7FA-AB46-4993-BA79-F306F77A2046}" type="slidenum">
              <a:rPr lang="en-GB" smtClean="0"/>
              <a:t>9</a:t>
            </a:fld>
            <a:endParaRPr lang="en-GB"/>
          </a:p>
        </p:txBody>
      </p:sp>
    </p:spTree>
    <p:extLst>
      <p:ext uri="{BB962C8B-B14F-4D97-AF65-F5344CB8AC3E}">
        <p14:creationId xmlns:p14="http://schemas.microsoft.com/office/powerpoint/2010/main" val="34064639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option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65377" cy="5150942"/>
          </a:xfrm>
          <a:prstGeom prst="rect">
            <a:avLst/>
          </a:prstGeom>
        </p:spPr>
      </p:pic>
      <p:sp>
        <p:nvSpPr>
          <p:cNvPr id="2" name="Title 1"/>
          <p:cNvSpPr>
            <a:spLocks noGrp="1"/>
          </p:cNvSpPr>
          <p:nvPr>
            <p:ph type="ctrTitle"/>
          </p:nvPr>
        </p:nvSpPr>
        <p:spPr>
          <a:xfrm>
            <a:off x="252000" y="698400"/>
            <a:ext cx="5016036" cy="1157696"/>
          </a:xfrm>
        </p:spPr>
        <p:txBody>
          <a:bodyPr anchor="b">
            <a:normAutofit/>
          </a:bodyPr>
          <a:lstStyle>
            <a:lvl1pPr algn="l">
              <a:defRPr sz="32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4333648" cy="1814299"/>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Rectangle 7"/>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bg2"/>
                </a:solidFill>
              </a:rPr>
              <a:t>www.metoffice.gov.uk	</a:t>
            </a:r>
            <a:endParaRPr lang="en-GB" sz="800" dirty="0">
              <a:solidFill>
                <a:schemeClr val="bg2"/>
              </a:solidFill>
            </a:endParaRPr>
          </a:p>
        </p:txBody>
      </p:sp>
      <p:sp>
        <p:nvSpPr>
          <p:cNvPr id="9" name="Rectangle 8"/>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bg2"/>
                </a:solidFill>
              </a:rPr>
              <a:t>© Crown Copyright</a:t>
            </a:r>
            <a:r>
              <a:rPr lang="fr-BE" sz="800" baseline="0" dirty="0">
                <a:solidFill>
                  <a:schemeClr val="bg2"/>
                </a:solidFill>
              </a:rPr>
              <a:t> 2018, Met Office</a:t>
            </a:r>
            <a:endParaRPr lang="en-GB" sz="800" dirty="0">
              <a:solidFill>
                <a:schemeClr val="bg2"/>
              </a:solidFill>
            </a:endParaRPr>
          </a:p>
        </p:txBody>
      </p:sp>
      <p:pic>
        <p:nvPicPr>
          <p:cNvPr id="10" name="MO_MASTER_for_dark_backg_RBG.png"/>
          <p:cNvPicPr>
            <a:picLocks noChangeAspect="1"/>
          </p:cNvPicPr>
          <p:nvPr userDrawn="1"/>
        </p:nvPicPr>
        <p:blipFill>
          <a:blip r:embed="rId3" cstate="print"/>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1936347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2000" y="1548000"/>
            <a:ext cx="4087988"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2400" y="1548000"/>
            <a:ext cx="40896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4567473"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2871592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2 columns third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2000" y="1548000"/>
            <a:ext cx="567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6057352"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219481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3093513"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6" name="Content Placeholder 3"/>
          <p:cNvSpPr>
            <a:spLocks noGrp="1"/>
          </p:cNvSpPr>
          <p:nvPr>
            <p:ph sz="half" idx="10"/>
          </p:nvPr>
        </p:nvSpPr>
        <p:spPr>
          <a:xfrm>
            <a:off x="322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6057352"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1"/>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770483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1 column + image">
    <p:spTree>
      <p:nvGrpSpPr>
        <p:cNvPr id="1" name=""/>
        <p:cNvGrpSpPr/>
        <p:nvPr/>
      </p:nvGrpSpPr>
      <p:grpSpPr>
        <a:xfrm>
          <a:off x="0" y="0"/>
          <a:ext cx="0" cy="0"/>
          <a:chOff x="0" y="0"/>
          <a:chExt cx="0" cy="0"/>
        </a:xfrm>
      </p:grpSpPr>
      <p:sp>
        <p:nvSpPr>
          <p:cNvPr id="2" name="Title 1"/>
          <p:cNvSpPr>
            <a:spLocks noGrp="1"/>
          </p:cNvSpPr>
          <p:nvPr>
            <p:ph type="title"/>
          </p:nvPr>
        </p:nvSpPr>
        <p:spPr>
          <a:xfrm>
            <a:off x="252000" y="699740"/>
            <a:ext cx="4087988" cy="576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2000" y="1548000"/>
            <a:ext cx="4087988"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p:nvPr userDrawn="1"/>
        </p:nvSpPr>
        <p:spPr>
          <a:xfrm>
            <a:off x="4562272" y="1"/>
            <a:ext cx="4572000" cy="4716780"/>
          </a:xfrm>
          <a:prstGeom prst="rect">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055971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Content -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2504347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full image">
    <p:spTree>
      <p:nvGrpSpPr>
        <p:cNvPr id="1" name=""/>
        <p:cNvGrpSpPr/>
        <p:nvPr/>
      </p:nvGrpSpPr>
      <p:grpSpPr>
        <a:xfrm>
          <a:off x="0" y="0"/>
          <a:ext cx="0" cy="0"/>
          <a:chOff x="0" y="0"/>
          <a:chExt cx="0" cy="0"/>
        </a:xfrm>
      </p:grpSpPr>
      <p:sp>
        <p:nvSpPr>
          <p:cNvPr id="5" name="Rectangle 4"/>
          <p:cNvSpPr/>
          <p:nvPr userDrawn="1"/>
        </p:nvSpPr>
        <p:spPr>
          <a:xfrm>
            <a:off x="0" y="709468"/>
            <a:ext cx="9144000" cy="4022385"/>
          </a:xfrm>
          <a:prstGeom prst="rect">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0"/>
          </p:nvPr>
        </p:nvSpPr>
        <p:spPr>
          <a:xfrm>
            <a:off x="252413" y="818866"/>
            <a:ext cx="8639175" cy="3789647"/>
          </a:xfrm>
        </p:spPr>
        <p:txBody>
          <a:bodyPr/>
          <a:lstStyle/>
          <a:p>
            <a:r>
              <a:rPr lang="en-US"/>
              <a:t>Click icon to add picture</a:t>
            </a:r>
            <a:endParaRPr lang="en-GB" dirty="0"/>
          </a:p>
        </p:txBody>
      </p:sp>
      <p:sp>
        <p:nvSpPr>
          <p:cNvPr id="2" name="Slide Number Placeholder 1"/>
          <p:cNvSpPr>
            <a:spLocks noGrp="1"/>
          </p:cNvSpPr>
          <p:nvPr>
            <p:ph type="sldNum" sz="quarter" idx="11"/>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2532173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Content - 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704017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Content - really blank">
    <p:spTree>
      <p:nvGrpSpPr>
        <p:cNvPr id="1" name=""/>
        <p:cNvGrpSpPr/>
        <p:nvPr/>
      </p:nvGrpSpPr>
      <p:grpSpPr>
        <a:xfrm>
          <a:off x="0" y="0"/>
          <a:ext cx="0" cy="0"/>
          <a:chOff x="0" y="0"/>
          <a:chExt cx="0" cy="0"/>
        </a:xfrm>
      </p:grpSpPr>
      <p:sp>
        <p:nvSpPr>
          <p:cNvPr id="2" name="Rectangle 1"/>
          <p:cNvSpPr/>
          <p:nvPr userDrawn="1"/>
        </p:nvSpPr>
        <p:spPr>
          <a:xfrm>
            <a:off x="0" y="4735773"/>
            <a:ext cx="9144000" cy="40772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4031038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Divider - green">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39"/>
            <a:ext cx="8640000" cy="900487"/>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52000" y="1975480"/>
            <a:ext cx="8640000" cy="263252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5588747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Divider - grey">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40"/>
            <a:ext cx="8640000" cy="900000"/>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461375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option 2">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stretch>
            <a:fillRect/>
          </a:stretch>
        </p:blipFill>
        <p:spPr>
          <a:xfrm>
            <a:off x="0" y="0"/>
            <a:ext cx="9161294" cy="5153228"/>
          </a:xfrm>
          <a:prstGeom prst="rect">
            <a:avLst/>
          </a:prstGeom>
        </p:spPr>
      </p:pic>
      <p:sp>
        <p:nvSpPr>
          <p:cNvPr id="2" name="Title 1"/>
          <p:cNvSpPr>
            <a:spLocks noGrp="1"/>
          </p:cNvSpPr>
          <p:nvPr>
            <p:ph type="ctrTitle"/>
          </p:nvPr>
        </p:nvSpPr>
        <p:spPr>
          <a:xfrm>
            <a:off x="252000" y="698400"/>
            <a:ext cx="5016036" cy="1157696"/>
          </a:xfrm>
        </p:spPr>
        <p:txBody>
          <a:bodyPr anchor="b">
            <a:normAutofit/>
          </a:bodyPr>
          <a:lstStyle>
            <a:lvl1pPr algn="l">
              <a:defRPr sz="32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4333648" cy="1814299"/>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Rectangle 7"/>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bg2"/>
                </a:solidFill>
              </a:rPr>
              <a:t>www.metoffice.gov.uk	</a:t>
            </a:r>
            <a:endParaRPr lang="en-GB" sz="800" dirty="0">
              <a:solidFill>
                <a:schemeClr val="bg2"/>
              </a:solidFill>
            </a:endParaRPr>
          </a:p>
        </p:txBody>
      </p:sp>
      <p:sp>
        <p:nvSpPr>
          <p:cNvPr id="9" name="Rectangle 8"/>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bg2"/>
                </a:solidFill>
              </a:rPr>
              <a:t>© Crown Copyright</a:t>
            </a:r>
            <a:r>
              <a:rPr lang="fr-BE" sz="800" baseline="0" dirty="0">
                <a:solidFill>
                  <a:schemeClr val="bg2"/>
                </a:solidFill>
              </a:rPr>
              <a:t> 2018 Met Office</a:t>
            </a:r>
            <a:endParaRPr lang="en-GB" sz="800" dirty="0">
              <a:solidFill>
                <a:schemeClr val="bg2"/>
              </a:solidFill>
            </a:endParaRPr>
          </a:p>
        </p:txBody>
      </p:sp>
      <p:pic>
        <p:nvPicPr>
          <p:cNvPr id="10" name="MO_MASTER_for_dark_backg_RBG.png"/>
          <p:cNvPicPr>
            <a:picLocks noChangeAspect="1"/>
          </p:cNvPicPr>
          <p:nvPr userDrawn="1"/>
        </p:nvPicPr>
        <p:blipFill>
          <a:blip r:embed="rId3" cstate="print"/>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38743792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Divider - blue">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40"/>
            <a:ext cx="8640000" cy="900000"/>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bg2"/>
                </a:solidFill>
              </a:rPr>
              <a:t>	</a:t>
            </a:r>
            <a:endParaRPr lang="en-GB" sz="800" dirty="0">
              <a:solidFill>
                <a:schemeClr val="bg2"/>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552118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Divider - red">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40"/>
            <a:ext cx="8640000" cy="900000"/>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109154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Divider - teal">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40"/>
            <a:ext cx="8640000" cy="900000"/>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8613338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estion Contact">
    <p:spTree>
      <p:nvGrpSpPr>
        <p:cNvPr id="1" name=""/>
        <p:cNvGrpSpPr/>
        <p:nvPr/>
      </p:nvGrpSpPr>
      <p:grpSpPr>
        <a:xfrm>
          <a:off x="0" y="0"/>
          <a:ext cx="0" cy="0"/>
          <a:chOff x="0" y="0"/>
          <a:chExt cx="0" cy="0"/>
        </a:xfrm>
      </p:grpSpPr>
      <p:sp>
        <p:nvSpPr>
          <p:cNvPr id="6" name="Rectangle 5"/>
          <p:cNvSpPr/>
          <p:nvPr userDrawn="1"/>
        </p:nvSpPr>
        <p:spPr>
          <a:xfrm>
            <a:off x="0" y="1822593"/>
            <a:ext cx="9144000" cy="3415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GB" sz="2000"/>
          </a:p>
        </p:txBody>
      </p:sp>
      <p:sp>
        <p:nvSpPr>
          <p:cNvPr id="2" name="Title 1"/>
          <p:cNvSpPr>
            <a:spLocks noGrp="1"/>
          </p:cNvSpPr>
          <p:nvPr>
            <p:ph type="title" hasCustomPrompt="1"/>
          </p:nvPr>
        </p:nvSpPr>
        <p:spPr>
          <a:xfrm>
            <a:off x="252000" y="699739"/>
            <a:ext cx="8640000" cy="900487"/>
          </a:xfrm>
        </p:spPr>
        <p:txBody>
          <a:bodyPr/>
          <a:lstStyle>
            <a:lvl1pPr>
              <a:defRPr/>
            </a:lvl1pPr>
          </a:lstStyle>
          <a:p>
            <a:r>
              <a:rPr lang="en-US" dirty="0"/>
              <a:t>Questions?</a:t>
            </a:r>
          </a:p>
        </p:txBody>
      </p:sp>
      <p:sp>
        <p:nvSpPr>
          <p:cNvPr id="7" name="Rectangle 6"/>
          <p:cNvSpPr/>
          <p:nvPr userDrawn="1"/>
        </p:nvSpPr>
        <p:spPr>
          <a:xfrm>
            <a:off x="0" y="482721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	</a:t>
            </a:r>
            <a:endParaRPr lang="en-GB" sz="800" dirty="0">
              <a:solidFill>
                <a:schemeClr val="tx1"/>
              </a:solidFill>
            </a:endParaRPr>
          </a:p>
        </p:txBody>
      </p:sp>
      <p:sp>
        <p:nvSpPr>
          <p:cNvPr id="8" name="Rectangle 7"/>
          <p:cNvSpPr/>
          <p:nvPr userDrawn="1"/>
        </p:nvSpPr>
        <p:spPr>
          <a:xfrm>
            <a:off x="4217158" y="482721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2018, Met Office</a:t>
            </a:r>
            <a:endParaRPr lang="en-GB" sz="800" dirty="0">
              <a:solidFill>
                <a:schemeClr val="tx1"/>
              </a:solidFill>
            </a:endParaRPr>
          </a:p>
        </p:txBody>
      </p:sp>
      <p:sp>
        <p:nvSpPr>
          <p:cNvPr id="4" name="TextBox 3"/>
          <p:cNvSpPr txBox="1"/>
          <p:nvPr userDrawn="1"/>
        </p:nvSpPr>
        <p:spPr>
          <a:xfrm>
            <a:off x="246704" y="2004607"/>
            <a:ext cx="8640000" cy="338554"/>
          </a:xfrm>
          <a:prstGeom prst="rect">
            <a:avLst/>
          </a:prstGeom>
          <a:noFill/>
        </p:spPr>
        <p:txBody>
          <a:bodyPr wrap="square" rtlCol="0" anchor="ctr">
            <a:spAutoFit/>
          </a:bodyPr>
          <a:lstStyle/>
          <a:p>
            <a:r>
              <a:rPr lang="fr-BE" sz="1600" dirty="0"/>
              <a:t>For more information </a:t>
            </a:r>
            <a:r>
              <a:rPr lang="fr-BE" sz="1600" dirty="0" err="1"/>
              <a:t>please</a:t>
            </a:r>
            <a:r>
              <a:rPr lang="fr-BE" sz="1600" dirty="0"/>
              <a:t> contact</a:t>
            </a:r>
            <a:endParaRPr lang="en-GB" sz="1600" dirty="0"/>
          </a:p>
        </p:txBody>
      </p:sp>
      <p:sp>
        <p:nvSpPr>
          <p:cNvPr id="9" name="TextBox 8"/>
          <p:cNvSpPr txBox="1"/>
          <p:nvPr userDrawn="1"/>
        </p:nvSpPr>
        <p:spPr>
          <a:xfrm>
            <a:off x="786704" y="2616442"/>
            <a:ext cx="8100000" cy="360000"/>
          </a:xfrm>
          <a:prstGeom prst="rect">
            <a:avLst/>
          </a:prstGeom>
          <a:noFill/>
        </p:spPr>
        <p:txBody>
          <a:bodyPr wrap="square" rtlCol="0" anchor="ctr">
            <a:spAutoFit/>
          </a:bodyPr>
          <a:lstStyle/>
          <a:p>
            <a:pPr marL="0" indent="0">
              <a:buFont typeface="Arial" panose="020B0604020202020204" pitchFamily="34" charset="0"/>
              <a:buNone/>
            </a:pPr>
            <a:r>
              <a:rPr lang="fr-BE" sz="1600" dirty="0"/>
              <a:t>www.metoffice.gov.uk</a:t>
            </a:r>
            <a:endParaRPr lang="en-GB" sz="1600" dirty="0"/>
          </a:p>
        </p:txBody>
      </p:sp>
      <p:sp>
        <p:nvSpPr>
          <p:cNvPr id="10" name="Text Placeholder 9"/>
          <p:cNvSpPr>
            <a:spLocks noGrp="1"/>
          </p:cNvSpPr>
          <p:nvPr>
            <p:ph type="body" sz="quarter" idx="10" hasCustomPrompt="1"/>
          </p:nvPr>
        </p:nvSpPr>
        <p:spPr>
          <a:xfrm>
            <a:off x="786704" y="3994278"/>
            <a:ext cx="8100000" cy="360000"/>
          </a:xfrm>
        </p:spPr>
        <p:txBody>
          <a:bodyPr anchor="ctr">
            <a:normAutofit/>
          </a:bodyPr>
          <a:lstStyle>
            <a:lvl1pPr marL="0" indent="0">
              <a:buNone/>
              <a:defRPr sz="1600" baseline="0"/>
            </a:lvl1pPr>
          </a:lstStyle>
          <a:p>
            <a:pPr lvl="0"/>
            <a:r>
              <a:rPr lang="en-US" dirty="0"/>
              <a:t>Insert phone number here</a:t>
            </a:r>
            <a:endParaRPr lang="en-GB" dirty="0"/>
          </a:p>
        </p:txBody>
      </p:sp>
      <p:sp>
        <p:nvSpPr>
          <p:cNvPr id="14" name="Text Placeholder 9"/>
          <p:cNvSpPr>
            <a:spLocks noGrp="1"/>
          </p:cNvSpPr>
          <p:nvPr>
            <p:ph type="body" sz="quarter" idx="11" hasCustomPrompt="1"/>
          </p:nvPr>
        </p:nvSpPr>
        <p:spPr>
          <a:xfrm>
            <a:off x="786704" y="3308732"/>
            <a:ext cx="8100000" cy="360000"/>
          </a:xfrm>
        </p:spPr>
        <p:txBody>
          <a:bodyPr anchor="ctr">
            <a:normAutofit/>
          </a:bodyPr>
          <a:lstStyle>
            <a:lvl1pPr marL="0" indent="0">
              <a:buNone/>
              <a:defRPr sz="1600"/>
            </a:lvl1pPr>
          </a:lstStyle>
          <a:p>
            <a:pPr lvl="0"/>
            <a:r>
              <a:rPr lang="en-US" dirty="0"/>
              <a:t>Insert e-mail here</a:t>
            </a:r>
            <a:endParaRPr lang="en-GB" dirty="0"/>
          </a:p>
        </p:txBody>
      </p:sp>
      <p:pic>
        <p:nvPicPr>
          <p:cNvPr id="16" name="email-icon.png"/>
          <p:cNvPicPr>
            <a:picLocks noChangeAspect="1"/>
          </p:cNvPicPr>
          <p:nvPr userDrawn="1"/>
        </p:nvPicPr>
        <p:blipFill>
          <a:blip r:embed="rId2" cstate="print"/>
          <a:stretch>
            <a:fillRect/>
          </a:stretch>
        </p:blipFill>
        <p:spPr>
          <a:xfrm>
            <a:off x="379161" y="3293168"/>
            <a:ext cx="357677" cy="396000"/>
          </a:xfrm>
          <a:prstGeom prst="rect">
            <a:avLst/>
          </a:prstGeom>
          <a:ln w="12700">
            <a:miter lim="400000"/>
          </a:ln>
        </p:spPr>
      </p:pic>
      <p:pic>
        <p:nvPicPr>
          <p:cNvPr id="17" name="phone-icon.png"/>
          <p:cNvPicPr>
            <a:picLocks noChangeAspect="1"/>
          </p:cNvPicPr>
          <p:nvPr userDrawn="1"/>
        </p:nvPicPr>
        <p:blipFill>
          <a:blip r:embed="rId3" cstate="print"/>
          <a:stretch>
            <a:fillRect/>
          </a:stretch>
        </p:blipFill>
        <p:spPr>
          <a:xfrm>
            <a:off x="350419" y="3969028"/>
            <a:ext cx="415161" cy="396000"/>
          </a:xfrm>
          <a:prstGeom prst="rect">
            <a:avLst/>
          </a:prstGeom>
          <a:ln w="12700">
            <a:miter lim="400000"/>
          </a:ln>
        </p:spPr>
      </p:pic>
      <p:pic>
        <p:nvPicPr>
          <p:cNvPr id="18" name="web-icon.png"/>
          <p:cNvPicPr>
            <a:picLocks noChangeAspect="1"/>
          </p:cNvPicPr>
          <p:nvPr userDrawn="1"/>
        </p:nvPicPr>
        <p:blipFill>
          <a:blip r:embed="rId4" cstate="print"/>
          <a:stretch>
            <a:fillRect/>
          </a:stretch>
        </p:blipFill>
        <p:spPr>
          <a:xfrm>
            <a:off x="324000" y="2617307"/>
            <a:ext cx="467999" cy="396000"/>
          </a:xfrm>
          <a:prstGeom prst="rect">
            <a:avLst/>
          </a:prstGeom>
          <a:ln w="12700">
            <a:miter lim="400000"/>
          </a:ln>
        </p:spPr>
      </p:pic>
    </p:spTree>
    <p:extLst>
      <p:ext uri="{BB962C8B-B14F-4D97-AF65-F5344CB8AC3E}">
        <p14:creationId xmlns:p14="http://schemas.microsoft.com/office/powerpoint/2010/main" val="7202516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 full image">
    <p:bg>
      <p:bgRef idx="1001">
        <a:schemeClr val="bg2"/>
      </p:bgRef>
    </p:bg>
    <p:spTree>
      <p:nvGrpSpPr>
        <p:cNvPr id="1" name=""/>
        <p:cNvGrpSpPr/>
        <p:nvPr/>
      </p:nvGrpSpPr>
      <p:grpSpPr>
        <a:xfrm>
          <a:off x="0" y="0"/>
          <a:ext cx="0" cy="0"/>
          <a:chOff x="0" y="0"/>
          <a:chExt cx="0" cy="0"/>
        </a:xfrm>
      </p:grpSpPr>
      <p:pic>
        <p:nvPicPr>
          <p:cNvPr id="15" name="cover-backg-2.jpg"/>
          <p:cNvPicPr>
            <a:picLocks noChangeAspect="1"/>
          </p:cNvPicPr>
          <p:nvPr userDrawn="1"/>
        </p:nvPicPr>
        <p:blipFill>
          <a:blip r:embed="rId2" cstate="print"/>
          <a:stretch>
            <a:fillRect/>
          </a:stretch>
        </p:blipFill>
        <p:spPr>
          <a:xfrm>
            <a:off x="0" y="0"/>
            <a:ext cx="9144000" cy="5143500"/>
          </a:xfrm>
          <a:prstGeom prst="rect">
            <a:avLst/>
          </a:prstGeom>
          <a:ln w="12700">
            <a:miter lim="400000"/>
          </a:ln>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1761530"/>
            <a:ext cx="8438555"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a:solidFill>
                  <a:srgbClr val="FFFFFF"/>
                </a:solidFill>
                <a:sym typeface="Helvetica Light"/>
              </a:rPr>
              <a:t>www.metoffice.gov.uk																									                      © Crown Copyright 2017, Met Office</a:t>
            </a:r>
          </a:p>
        </p:txBody>
      </p:sp>
    </p:spTree>
    <p:extLst>
      <p:ext uri="{BB962C8B-B14F-4D97-AF65-F5344CB8AC3E}">
        <p14:creationId xmlns:p14="http://schemas.microsoft.com/office/powerpoint/2010/main" val="40414052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 full image al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0" y="0"/>
            <a:ext cx="9144000" cy="5143500"/>
          </a:xfrm>
          <a:prstGeom prst="rect">
            <a:avLst/>
          </a:prstGeom>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1761530"/>
            <a:ext cx="8437500"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smtClean="0">
                <a:solidFill>
                  <a:srgbClr val="FFFFFF"/>
                </a:solidFill>
                <a:sym typeface="Helvetica Light"/>
              </a:rPr>
              <a:t>www.metoffice.gov.uk																									                      © Crown Copyright 2017, Met Office</a:t>
            </a:r>
            <a:endParaRPr lang="en-GB" kern="0" dirty="0">
              <a:solidFill>
                <a:srgbClr val="FFFFFF"/>
              </a:solidFill>
              <a:sym typeface="Helvetica Light"/>
            </a:endParaRPr>
          </a:p>
        </p:txBody>
      </p:sp>
      <p:pic>
        <p:nvPicPr>
          <p:cNvPr id="1026" name="Picture 2" descr="https://egu2020.eu/cc_by_logo_pn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428024" y="4757820"/>
            <a:ext cx="1028935"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1052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 whi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noFill/>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3400233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2764226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 partnerships">
    <p:spTree>
      <p:nvGrpSpPr>
        <p:cNvPr id="1" name=""/>
        <p:cNvGrpSpPr/>
        <p:nvPr/>
      </p:nvGrpSpPr>
      <p:grpSpPr>
        <a:xfrm>
          <a:off x="0" y="0"/>
          <a:ext cx="0" cy="0"/>
          <a:chOff x="0" y="0"/>
          <a:chExt cx="0" cy="0"/>
        </a:xfrm>
      </p:grpSpPr>
      <p:sp>
        <p:nvSpPr>
          <p:cNvPr id="64" name="Shape 64"/>
          <p:cNvSpPr/>
          <p:nvPr/>
        </p:nvSpPr>
        <p:spPr>
          <a:xfrm flipV="1">
            <a:off x="2141935"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68" name="Shape 68"/>
          <p:cNvSpPr/>
          <p:nvPr/>
        </p:nvSpPr>
        <p:spPr>
          <a:xfrm>
            <a:off x="7531089" y="240515"/>
            <a:ext cx="1594673" cy="202500"/>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2A2A2A"/>
                </a:solidFill>
                <a:effectLst/>
                <a:uLnTx/>
                <a:uFillTx/>
                <a:latin typeface="Arial"/>
                <a:cs typeface="Arial"/>
                <a:sym typeface="Arial"/>
              </a:rPr>
              <a:t>Working together </a:t>
            </a:r>
            <a:br>
              <a:rPr kumimoji="0" sz="800" b="0" i="0" u="none" strike="noStrike" kern="0" cap="none" spc="0" normalizeH="0" baseline="0" noProof="0" dirty="0">
                <a:ln>
                  <a:noFill/>
                </a:ln>
                <a:solidFill>
                  <a:srgbClr val="2A2A2A"/>
                </a:solidFill>
                <a:effectLst/>
                <a:uLnTx/>
                <a:uFillTx/>
                <a:latin typeface="Arial"/>
                <a:cs typeface="Arial"/>
                <a:sym typeface="Arial"/>
              </a:rPr>
            </a:br>
            <a:r>
              <a:rPr kumimoji="0" sz="800" b="0" i="0" u="none" strike="noStrike" kern="0" cap="none" spc="0" normalizeH="0" baseline="0" noProof="0" dirty="0">
                <a:ln>
                  <a:noFill/>
                </a:ln>
                <a:solidFill>
                  <a:srgbClr val="2A2A2A"/>
                </a:solidFill>
                <a:effectLst/>
                <a:uLnTx/>
                <a:uFillTx/>
                <a:latin typeface="Arial"/>
                <a:cs typeface="Arial"/>
                <a:sym typeface="Arial"/>
              </a:rPr>
              <a:t>(enter working relationship)</a:t>
            </a:r>
          </a:p>
        </p:txBody>
      </p:sp>
      <p:sp>
        <p:nvSpPr>
          <p:cNvPr id="69"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dirty="0"/>
          </a:p>
        </p:txBody>
      </p:sp>
      <p:sp>
        <p:nvSpPr>
          <p:cNvPr id="70"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71"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2" name="Footer Placeholder 1"/>
          <p:cNvSpPr>
            <a:spLocks noGrp="1"/>
          </p:cNvSpPr>
          <p:nvPr>
            <p:ph type="ftr" sz="quarter" idx="16"/>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14" name="Shape 64"/>
          <p:cNvSpPr/>
          <p:nvPr userDrawn="1"/>
        </p:nvSpPr>
        <p:spPr>
          <a:xfrm flipV="1">
            <a:off x="3490913"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5" name="Shape 64"/>
          <p:cNvSpPr/>
          <p:nvPr userDrawn="1"/>
        </p:nvSpPr>
        <p:spPr>
          <a:xfrm flipV="1">
            <a:off x="4842272"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6" name="Shape 64"/>
          <p:cNvSpPr/>
          <p:nvPr userDrawn="1"/>
        </p:nvSpPr>
        <p:spPr>
          <a:xfrm flipV="1">
            <a:off x="6192441"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8"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17"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1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3027486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0"/>
            <a:ext cx="9144000" cy="411361"/>
          </a:xfrm>
          <a:prstGeom prst="rect">
            <a:avLst/>
          </a:prstGeom>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pic>
        <p:nvPicPr>
          <p:cNvPr id="14" name="MO_MASTER_for_dark_backg_RBG.png"/>
          <p:cNvPicPr>
            <a:picLocks noChangeAspect="1"/>
          </p:cNvPicPr>
          <p:nvPr userDrawn="1"/>
        </p:nvPicPr>
        <p:blipFill>
          <a:blip r:embed="rId3" cstate="print"/>
          <a:stretch>
            <a:fillRect/>
          </a:stretch>
        </p:blipFill>
        <p:spPr>
          <a:xfrm>
            <a:off x="67307" y="40500"/>
            <a:ext cx="1803780" cy="565650"/>
          </a:xfrm>
          <a:prstGeom prst="rect">
            <a:avLst/>
          </a:prstGeom>
          <a:ln w="12700">
            <a:miter lim="400000"/>
          </a:ln>
        </p:spPr>
      </p:pic>
      <p:sp>
        <p:nvSpPr>
          <p:cNvPr id="8"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3115870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 option 3">
    <p:spTree>
      <p:nvGrpSpPr>
        <p:cNvPr id="1" name=""/>
        <p:cNvGrpSpPr/>
        <p:nvPr/>
      </p:nvGrpSpPr>
      <p:grpSpPr>
        <a:xfrm>
          <a:off x="0" y="0"/>
          <a:ext cx="0" cy="0"/>
          <a:chOff x="0" y="0"/>
          <a:chExt cx="0" cy="0"/>
        </a:xfrm>
      </p:grpSpPr>
      <p:pic>
        <p:nvPicPr>
          <p:cNvPr id="7" name="cover-backg-2.jpg"/>
          <p:cNvPicPr>
            <a:picLocks noChangeAspect="1"/>
          </p:cNvPicPr>
          <p:nvPr userDrawn="1"/>
        </p:nvPicPr>
        <p:blipFill>
          <a:blip r:embed="rId2" cstate="print"/>
          <a:stretch>
            <a:fillRect/>
          </a:stretch>
        </p:blipFill>
        <p:spPr>
          <a:xfrm>
            <a:off x="0" y="0"/>
            <a:ext cx="9161294" cy="5153228"/>
          </a:xfrm>
          <a:prstGeom prst="rect">
            <a:avLst/>
          </a:prstGeom>
          <a:ln w="12700">
            <a:miter lim="400000"/>
          </a:ln>
        </p:spPr>
      </p:pic>
      <p:sp>
        <p:nvSpPr>
          <p:cNvPr id="2" name="Title 1"/>
          <p:cNvSpPr>
            <a:spLocks noGrp="1"/>
          </p:cNvSpPr>
          <p:nvPr>
            <p:ph type="ctrTitle"/>
          </p:nvPr>
        </p:nvSpPr>
        <p:spPr>
          <a:xfrm>
            <a:off x="252000" y="698400"/>
            <a:ext cx="8640000" cy="1157696"/>
          </a:xfrm>
        </p:spPr>
        <p:txBody>
          <a:bodyPr anchor="b">
            <a:normAutofit/>
          </a:bodyPr>
          <a:lstStyle>
            <a:lvl1pPr algn="l">
              <a:defRPr sz="32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Rectangle 7"/>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bg2"/>
                </a:solidFill>
              </a:rPr>
              <a:t>www.metoffice.gov.uk	</a:t>
            </a:r>
            <a:endParaRPr lang="en-GB" sz="800" dirty="0">
              <a:solidFill>
                <a:schemeClr val="bg2"/>
              </a:solidFill>
            </a:endParaRPr>
          </a:p>
        </p:txBody>
      </p:sp>
      <p:sp>
        <p:nvSpPr>
          <p:cNvPr id="9" name="Rectangle 8"/>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bg2"/>
                </a:solidFill>
              </a:rPr>
              <a:t>© Crown Copyright</a:t>
            </a:r>
            <a:r>
              <a:rPr lang="fr-BE" sz="800" baseline="0" dirty="0">
                <a:solidFill>
                  <a:schemeClr val="bg2"/>
                </a:solidFill>
              </a:rPr>
              <a:t> 2018, Met Office</a:t>
            </a:r>
            <a:endParaRPr lang="en-GB" sz="800" dirty="0">
              <a:solidFill>
                <a:schemeClr val="bg2"/>
              </a:solidFill>
            </a:endParaRPr>
          </a:p>
        </p:txBody>
      </p:sp>
      <p:pic>
        <p:nvPicPr>
          <p:cNvPr id="10" name="MO_MASTER_for_dark_backg_RBG.png"/>
          <p:cNvPicPr>
            <a:picLocks noChangeAspect="1"/>
          </p:cNvPicPr>
          <p:nvPr userDrawn="1"/>
        </p:nvPicPr>
        <p:blipFill>
          <a:blip r:embed="rId3" cstate="print"/>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13450832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 partnerships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0"/>
            <a:ext cx="9144000" cy="411361"/>
          </a:xfrm>
          <a:prstGeom prst="rect">
            <a:avLst/>
          </a:prstGeom>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9" name="Shape 64"/>
          <p:cNvSpPr/>
          <p:nvPr userDrawn="1"/>
        </p:nvSpPr>
        <p:spPr>
          <a:xfrm flipV="1">
            <a:off x="2141935"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0" name="Shape 68"/>
          <p:cNvSpPr/>
          <p:nvPr userDrawn="1"/>
        </p:nvSpPr>
        <p:spPr>
          <a:xfrm>
            <a:off x="7531089" y="240515"/>
            <a:ext cx="1594673" cy="202500"/>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FFFFFF"/>
                </a:solidFill>
                <a:effectLst/>
                <a:uLnTx/>
                <a:uFillTx/>
                <a:latin typeface="Arial"/>
                <a:cs typeface="Arial"/>
                <a:sym typeface="Arial"/>
              </a:rPr>
              <a:t>Working together </a:t>
            </a:r>
            <a:br>
              <a:rPr kumimoji="0" sz="800" b="0" i="0" u="none" strike="noStrike" kern="0" cap="none" spc="0" normalizeH="0" baseline="0" noProof="0" dirty="0">
                <a:ln>
                  <a:noFill/>
                </a:ln>
                <a:solidFill>
                  <a:srgbClr val="FFFFFF"/>
                </a:solidFill>
                <a:effectLst/>
                <a:uLnTx/>
                <a:uFillTx/>
                <a:latin typeface="Arial"/>
                <a:cs typeface="Arial"/>
                <a:sym typeface="Arial"/>
              </a:rPr>
            </a:br>
            <a:r>
              <a:rPr kumimoji="0" sz="800" b="0" i="0" u="none" strike="noStrike" kern="0" cap="none" spc="0" normalizeH="0" baseline="0" noProof="0" dirty="0">
                <a:ln>
                  <a:noFill/>
                </a:ln>
                <a:solidFill>
                  <a:srgbClr val="FFFFFF"/>
                </a:solidFill>
                <a:effectLst/>
                <a:uLnTx/>
                <a:uFillTx/>
                <a:latin typeface="Arial"/>
                <a:cs typeface="Arial"/>
                <a:sym typeface="Arial"/>
              </a:rPr>
              <a:t>(enter working relationship)</a:t>
            </a:r>
          </a:p>
        </p:txBody>
      </p:sp>
      <p:sp>
        <p:nvSpPr>
          <p:cNvPr id="11"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dirty="0"/>
          </a:p>
        </p:txBody>
      </p:sp>
      <p:sp>
        <p:nvSpPr>
          <p:cNvPr id="14"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15"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16" name="Shape 64"/>
          <p:cNvSpPr/>
          <p:nvPr userDrawn="1"/>
        </p:nvSpPr>
        <p:spPr>
          <a:xfrm flipV="1">
            <a:off x="3490913"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7" name="Shape 64"/>
          <p:cNvSpPr/>
          <p:nvPr userDrawn="1"/>
        </p:nvSpPr>
        <p:spPr>
          <a:xfrm flipV="1">
            <a:off x="4842272"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8" name="Shape 64"/>
          <p:cNvSpPr/>
          <p:nvPr userDrawn="1"/>
        </p:nvSpPr>
        <p:spPr>
          <a:xfrm flipV="1">
            <a:off x="6192441"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9"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pic>
        <p:nvPicPr>
          <p:cNvPr id="23" name="MO_MASTER_for_dark_backg_RBG.png"/>
          <p:cNvPicPr>
            <a:picLocks noChangeAspect="1"/>
          </p:cNvPicPr>
          <p:nvPr userDrawn="1"/>
        </p:nvPicPr>
        <p:blipFill>
          <a:blip r:embed="rId3" cstate="print"/>
          <a:stretch>
            <a:fillRect/>
          </a:stretch>
        </p:blipFill>
        <p:spPr>
          <a:xfrm>
            <a:off x="67307" y="40500"/>
            <a:ext cx="1803780" cy="565650"/>
          </a:xfrm>
          <a:prstGeom prst="rect">
            <a:avLst/>
          </a:prstGeom>
          <a:ln w="12700">
            <a:miter lim="400000"/>
          </a:ln>
        </p:spPr>
      </p:pic>
      <p:sp>
        <p:nvSpPr>
          <p:cNvPr id="20"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24"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352597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slide - 1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4" y="1770460"/>
            <a:ext cx="8424863" cy="270510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 snow squall stable/stability </a:t>
            </a:r>
            <a:r>
              <a:rPr lang="en-GB" dirty="0" err="1"/>
              <a:t>stratiform</a:t>
            </a:r>
            <a:r>
              <a:rPr lang="en-GB" dirty="0"/>
              <a:t> summation layer amount sun pillar </a:t>
            </a:r>
            <a:r>
              <a:rPr lang="en-GB" dirty="0" err="1"/>
              <a:t>updraught</a:t>
            </a:r>
            <a:r>
              <a:rPr lang="en-GB" dirty="0"/>
              <a:t> upslope effect warning waterspout wind vane. </a:t>
            </a:r>
          </a:p>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a:t>
            </a:r>
          </a:p>
          <a:p>
            <a:pPr lvl="0"/>
            <a:endParaRPr lang="en-US" dirty="0"/>
          </a:p>
        </p:txBody>
      </p:sp>
    </p:spTree>
    <p:extLst>
      <p:ext uri="{BB962C8B-B14F-4D97-AF65-F5344CB8AC3E}">
        <p14:creationId xmlns:p14="http://schemas.microsoft.com/office/powerpoint/2010/main" val="2666320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lide - 2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5" y="1770460"/>
            <a:ext cx="4050506"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a:t>
            </a:r>
            <a:endParaRPr lang="en-US" dirty="0"/>
          </a:p>
        </p:txBody>
      </p:sp>
      <p:sp>
        <p:nvSpPr>
          <p:cNvPr id="6" name="Text Placeholder 4"/>
          <p:cNvSpPr>
            <a:spLocks noGrp="1"/>
          </p:cNvSpPr>
          <p:nvPr>
            <p:ph type="body" sz="quarter" idx="13" hasCustomPrompt="1"/>
          </p:nvPr>
        </p:nvSpPr>
        <p:spPr>
          <a:xfrm>
            <a:off x="4585693" y="1770460"/>
            <a:ext cx="4050506"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a:t>
            </a:r>
            <a:endParaRPr lang="en-US" dirty="0"/>
          </a:p>
        </p:txBody>
      </p:sp>
    </p:spTree>
    <p:extLst>
      <p:ext uri="{BB962C8B-B14F-4D97-AF65-F5344CB8AC3E}">
        <p14:creationId xmlns:p14="http://schemas.microsoft.com/office/powerpoint/2010/main" val="2503929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 - 3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5"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6" name="Text Placeholder 4"/>
          <p:cNvSpPr>
            <a:spLocks noGrp="1"/>
          </p:cNvSpPr>
          <p:nvPr>
            <p:ph type="body" sz="quarter" idx="13" hasCustomPrompt="1"/>
          </p:nvPr>
        </p:nvSpPr>
        <p:spPr>
          <a:xfrm>
            <a:off x="3127178"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8" name="Text Placeholder 4"/>
          <p:cNvSpPr>
            <a:spLocks noGrp="1"/>
          </p:cNvSpPr>
          <p:nvPr>
            <p:ph type="body" sz="quarter" idx="14" hasCustomPrompt="1"/>
          </p:nvPr>
        </p:nvSpPr>
        <p:spPr>
          <a:xfrm>
            <a:off x="6057306" y="176153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Tree>
    <p:extLst>
      <p:ext uri="{BB962C8B-B14F-4D97-AF65-F5344CB8AC3E}">
        <p14:creationId xmlns:p14="http://schemas.microsoft.com/office/powerpoint/2010/main" val="416826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 - 1 column text &amp; image">
    <p:spTree>
      <p:nvGrpSpPr>
        <p:cNvPr id="1" name=""/>
        <p:cNvGrpSpPr/>
        <p:nvPr/>
      </p:nvGrpSpPr>
      <p:grpSpPr>
        <a:xfrm>
          <a:off x="0" y="0"/>
          <a:ext cx="0" cy="0"/>
          <a:chOff x="0" y="0"/>
          <a:chExt cx="0" cy="0"/>
        </a:xfrm>
      </p:grpSpPr>
      <p:sp>
        <p:nvSpPr>
          <p:cNvPr id="5" name="Picture Placeholder 4"/>
          <p:cNvSpPr>
            <a:spLocks noGrp="1"/>
          </p:cNvSpPr>
          <p:nvPr>
            <p:ph type="pic" sz="quarter" idx="16" hasCustomPrompt="1"/>
          </p:nvPr>
        </p:nvSpPr>
        <p:spPr>
          <a:xfrm>
            <a:off x="4572000" y="1"/>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2" name="Footer Placeholder 1"/>
          <p:cNvSpPr>
            <a:spLocks noGrp="1"/>
          </p:cNvSpPr>
          <p:nvPr>
            <p:ph type="ftr" sz="quarter" idx="15"/>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15" name="Text Placeholder 4"/>
          <p:cNvSpPr>
            <a:spLocks noGrp="1"/>
          </p:cNvSpPr>
          <p:nvPr>
            <p:ph type="body" sz="quarter" idx="11" hasCustomPrompt="1"/>
          </p:nvPr>
        </p:nvSpPr>
        <p:spPr>
          <a:xfrm>
            <a:off x="197645" y="1773777"/>
            <a:ext cx="4050506" cy="271403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a:t>
            </a:r>
            <a:endParaRPr lang="en-US" dirty="0"/>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951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ntent slide - 1 column text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15" name="Text Placeholder 4"/>
          <p:cNvSpPr>
            <a:spLocks noGrp="1"/>
          </p:cNvSpPr>
          <p:nvPr>
            <p:ph type="body" sz="quarter" idx="11" hasCustomPrompt="1"/>
          </p:nvPr>
        </p:nvSpPr>
        <p:spPr>
          <a:xfrm>
            <a:off x="197645" y="1773777"/>
            <a:ext cx="4050506" cy="271403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a:t>
            </a:r>
            <a:endParaRPr lang="en-US" dirty="0"/>
          </a:p>
        </p:txBody>
      </p:sp>
      <p:sp>
        <p:nvSpPr>
          <p:cNvPr id="6" name="Table Placeholder 5"/>
          <p:cNvSpPr>
            <a:spLocks noGrp="1"/>
          </p:cNvSpPr>
          <p:nvPr>
            <p:ph type="tbl" sz="quarter" idx="17" hasCustomPrompt="1"/>
          </p:nvPr>
        </p:nvSpPr>
        <p:spPr>
          <a:xfrm>
            <a:off x="4572000" y="1761530"/>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29417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slide - full imag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6" name="Picture Placeholder 4"/>
          <p:cNvSpPr>
            <a:spLocks noGrp="1"/>
          </p:cNvSpPr>
          <p:nvPr>
            <p:ph type="pic" sz="quarter" idx="16" hasCustomPrompt="1"/>
          </p:nvPr>
        </p:nvSpPr>
        <p:spPr>
          <a:xfrm>
            <a:off x="0" y="748904"/>
            <a:ext cx="9144000" cy="3983236"/>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Tree>
    <p:extLst>
      <p:ext uri="{BB962C8B-B14F-4D97-AF65-F5344CB8AC3E}">
        <p14:creationId xmlns:p14="http://schemas.microsoft.com/office/powerpoint/2010/main" val="2080650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slide - 1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4" y="1761530"/>
            <a:ext cx="8437364"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139015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 - 2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cxnSp>
        <p:nvCxnSpPr>
          <p:cNvPr id="7" name="Straight Connector 6"/>
          <p:cNvCxnSpPr/>
          <p:nvPr userDrawn="1"/>
        </p:nvCxnSpPr>
        <p:spPr>
          <a:xfrm>
            <a:off x="4403700" y="1770459"/>
            <a:ext cx="0" cy="2719072"/>
          </a:xfrm>
          <a:prstGeom prst="line">
            <a:avLst/>
          </a:prstGeom>
        </p:spPr>
        <p:style>
          <a:lnRef idx="1">
            <a:schemeClr val="dk1"/>
          </a:lnRef>
          <a:fillRef idx="0">
            <a:schemeClr val="dk1"/>
          </a:fillRef>
          <a:effectRef idx="0">
            <a:schemeClr val="dk1"/>
          </a:effectRef>
          <a:fontRef idx="minor">
            <a:schemeClr val="tx1"/>
          </a:fontRef>
        </p:style>
      </p:cxn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ext Placeholder 4"/>
          <p:cNvSpPr>
            <a:spLocks noGrp="1"/>
          </p:cNvSpPr>
          <p:nvPr>
            <p:ph type="body" sz="quarter" idx="12" hasCustomPrompt="1"/>
          </p:nvPr>
        </p:nvSpPr>
        <p:spPr>
          <a:xfrm>
            <a:off x="4585693"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216211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imag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7" name="Picture Placeholder 4"/>
          <p:cNvSpPr>
            <a:spLocks noGrp="1"/>
          </p:cNvSpPr>
          <p:nvPr>
            <p:ph type="pic" sz="quarter" idx="16" hasCustomPrompt="1"/>
          </p:nvPr>
        </p:nvSpPr>
        <p:spPr>
          <a:xfrm>
            <a:off x="4572000" y="1"/>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4134092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 option 3">
    <p:spTree>
      <p:nvGrpSpPr>
        <p:cNvPr id="1" name=""/>
        <p:cNvGrpSpPr/>
        <p:nvPr/>
      </p:nvGrpSpPr>
      <p:grpSpPr>
        <a:xfrm>
          <a:off x="0" y="0"/>
          <a:ext cx="0" cy="0"/>
          <a:chOff x="0" y="0"/>
          <a:chExt cx="0" cy="0"/>
        </a:xfrm>
      </p:grpSpPr>
      <p:pic>
        <p:nvPicPr>
          <p:cNvPr id="7" name="cover-backg-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3" y="0"/>
            <a:ext cx="9155568" cy="5153228"/>
          </a:xfrm>
          <a:prstGeom prst="rect">
            <a:avLst/>
          </a:prstGeom>
          <a:ln w="12700">
            <a:miter lim="400000"/>
          </a:ln>
        </p:spPr>
      </p:pic>
      <p:sp>
        <p:nvSpPr>
          <p:cNvPr id="2" name="Title 1"/>
          <p:cNvSpPr>
            <a:spLocks noGrp="1"/>
          </p:cNvSpPr>
          <p:nvPr>
            <p:ph type="ctrTitle"/>
          </p:nvPr>
        </p:nvSpPr>
        <p:spPr>
          <a:xfrm>
            <a:off x="252000" y="698400"/>
            <a:ext cx="8640000" cy="1157696"/>
          </a:xfrm>
        </p:spPr>
        <p:txBody>
          <a:bodyPr anchor="b">
            <a:normAutofit/>
          </a:bodyPr>
          <a:lstStyle>
            <a:lvl1pPr algn="l">
              <a:defRPr sz="32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Rectangle 7"/>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a:t>
            </a:r>
            <a:r>
              <a:rPr lang="fr-BE" sz="800" dirty="0">
                <a:solidFill>
                  <a:schemeClr val="bg2"/>
                </a:solidFill>
              </a:rPr>
              <a:t>	</a:t>
            </a:r>
            <a:endParaRPr lang="en-GB" sz="800" dirty="0">
              <a:solidFill>
                <a:schemeClr val="bg2"/>
              </a:solidFill>
            </a:endParaRPr>
          </a:p>
        </p:txBody>
      </p:sp>
      <p:sp>
        <p:nvSpPr>
          <p:cNvPr id="9" name="Rectangle 8"/>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2018, Met Office</a:t>
            </a:r>
            <a:endParaRPr lang="en-GB" sz="800" dirty="0">
              <a:solidFill>
                <a:schemeClr val="tx1"/>
              </a:solidFill>
            </a:endParaRPr>
          </a:p>
        </p:txBody>
      </p:sp>
      <p:pic>
        <p:nvPicPr>
          <p:cNvPr id="11" name="MO_MASTER_black_mono_for_light_backg_RBG.png"/>
          <p:cNvPicPr>
            <a:picLocks noChangeAspect="1"/>
          </p:cNvPicPr>
          <p:nvPr userDrawn="1"/>
        </p:nvPicPr>
        <p:blipFill>
          <a:blip r:embed="rId3" cstate="print"/>
          <a:stretch>
            <a:fillRect/>
          </a:stretch>
        </p:blipFill>
        <p:spPr>
          <a:xfrm>
            <a:off x="183946" y="54592"/>
            <a:ext cx="1802343" cy="565200"/>
          </a:xfrm>
          <a:prstGeom prst="rect">
            <a:avLst/>
          </a:prstGeom>
          <a:ln w="12700">
            <a:miter lim="400000"/>
          </a:ln>
        </p:spPr>
      </p:pic>
    </p:spTree>
    <p:extLst>
      <p:ext uri="{BB962C8B-B14F-4D97-AF65-F5344CB8AC3E}">
        <p14:creationId xmlns:p14="http://schemas.microsoft.com/office/powerpoint/2010/main" val="23195104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6" name="Table Placeholder 5"/>
          <p:cNvSpPr>
            <a:spLocks noGrp="1"/>
          </p:cNvSpPr>
          <p:nvPr>
            <p:ph type="tbl" sz="quarter" idx="17" hasCustomPrompt="1"/>
          </p:nvPr>
        </p:nvSpPr>
        <p:spPr>
          <a:xfrm>
            <a:off x="4572000" y="1761530"/>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27509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slide - 3 colum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cxnSp>
        <p:nvCxnSpPr>
          <p:cNvPr id="7" name="Straight Connector 6"/>
          <p:cNvCxnSpPr/>
          <p:nvPr userDrawn="1"/>
        </p:nvCxnSpPr>
        <p:spPr>
          <a:xfrm>
            <a:off x="2937600" y="1756488"/>
            <a:ext cx="0" cy="2719072"/>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1" hasCustomPrompt="1"/>
          </p:nvPr>
        </p:nvSpPr>
        <p:spPr>
          <a:xfrm>
            <a:off x="197644" y="1761530"/>
            <a:ext cx="2578894"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8" name="Text Placeholder 4"/>
          <p:cNvSpPr>
            <a:spLocks noGrp="1"/>
          </p:cNvSpPr>
          <p:nvPr>
            <p:ph type="body" sz="quarter" idx="12" hasCustomPrompt="1"/>
          </p:nvPr>
        </p:nvSpPr>
        <p:spPr>
          <a:xfrm>
            <a:off x="3118107" y="1761530"/>
            <a:ext cx="2594681"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9"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390493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slide - 2 column bullets &amp; tex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baseline="0"/>
            </a:lvl1pPr>
          </a:lstStyle>
          <a:p>
            <a:r>
              <a:rPr lang="en-US" dirty="0"/>
              <a:t>Slide title</a:t>
            </a:r>
            <a:endParaRPr lang="en-GB" dirty="0"/>
          </a:p>
        </p:txBody>
      </p:sp>
      <p:sp>
        <p:nvSpPr>
          <p:cNvPr id="14" name="Text Placeholder 4"/>
          <p:cNvSpPr>
            <a:spLocks noGrp="1"/>
          </p:cNvSpPr>
          <p:nvPr>
            <p:ph type="body" sz="quarter" idx="11" hasCustomPrompt="1"/>
          </p:nvPr>
        </p:nvSpPr>
        <p:spPr>
          <a:xfrm>
            <a:off x="197645"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cxnSp>
        <p:nvCxnSpPr>
          <p:cNvPr id="15" name="Straight Connector 14"/>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2" hasCustomPrompt="1"/>
          </p:nvPr>
        </p:nvSpPr>
        <p:spPr>
          <a:xfrm>
            <a:off x="3118107" y="1761530"/>
            <a:ext cx="2594681"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1200555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21"/>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6" name="Text Placeholder 4"/>
          <p:cNvSpPr>
            <a:spLocks noGrp="1"/>
          </p:cNvSpPr>
          <p:nvPr>
            <p:ph type="body" sz="quarter" idx="11" hasCustomPrompt="1"/>
          </p:nvPr>
        </p:nvSpPr>
        <p:spPr>
          <a:xfrm>
            <a:off x="197645" y="1770460"/>
            <a:ext cx="5508427"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a:t>
            </a:r>
            <a:endParaRPr lang="en-US" dirty="0"/>
          </a:p>
        </p:txBody>
      </p:sp>
      <p:sp>
        <p:nvSpPr>
          <p:cNvPr id="7"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149323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vider - Green">
    <p:spTree>
      <p:nvGrpSpPr>
        <p:cNvPr id="1" name=""/>
        <p:cNvGrpSpPr/>
        <p:nvPr/>
      </p:nvGrpSpPr>
      <p:grpSpPr>
        <a:xfrm>
          <a:off x="0" y="0"/>
          <a:ext cx="0" cy="0"/>
          <a:chOff x="0" y="0"/>
          <a:chExt cx="0" cy="0"/>
        </a:xfrm>
      </p:grpSpPr>
      <p:sp>
        <p:nvSpPr>
          <p:cNvPr id="157" name="Shape 157"/>
          <p:cNvSpPr/>
          <p:nvPr/>
        </p:nvSpPr>
        <p:spPr>
          <a:xfrm>
            <a:off x="-1" y="1761531"/>
            <a:ext cx="9144002" cy="3393665"/>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baseline="0"/>
            </a:lvl1pPr>
          </a:lstStyle>
          <a:p>
            <a:r>
              <a:rPr lang="en-US" dirty="0"/>
              <a:t>Divider title (if required)</a:t>
            </a:r>
            <a:endParaRPr lang="en-GB" dirty="0"/>
          </a:p>
        </p:txBody>
      </p:sp>
    </p:spTree>
    <p:extLst>
      <p:ext uri="{BB962C8B-B14F-4D97-AF65-F5344CB8AC3E}">
        <p14:creationId xmlns:p14="http://schemas.microsoft.com/office/powerpoint/2010/main" val="417605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ider - Teal">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1"/>
          </a:solid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1"/>
          </a:solidFill>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413550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2"/>
          </a:solid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2"/>
          </a:solidFill>
        </p:spPr>
        <p:txBody>
          <a:bodyPr/>
          <a:lstStyle>
            <a:lvl1pPr defTabSz="219075" hangingPunct="0">
              <a:defRPr>
                <a:solidFill>
                  <a:schemeClr val="bg2"/>
                </a:solidFill>
              </a:defRPr>
            </a:lvl1pPr>
          </a:lstStyle>
          <a:p>
            <a:r>
              <a:rPr lang="en-GB" kern="0" dirty="0">
                <a:solidFill>
                  <a:srgbClr val="FFFFFF"/>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689081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vider - Red">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3"/>
          </a:solid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3"/>
          </a:solidFill>
        </p:spPr>
        <p:txBody>
          <a:bodyPr/>
          <a:lstStyle>
            <a:lvl1pPr defTabSz="219075" hangingPunct="0">
              <a:defRPr>
                <a:solidFill>
                  <a:schemeClr val="tx1"/>
                </a:solidFill>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183247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vider - Grey">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4"/>
          </a:solid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4"/>
          </a:solidFill>
        </p:spPr>
        <p:txBody>
          <a:bodyPr/>
          <a:lstStyle>
            <a:lvl1pPr defTabSz="219075" hangingPunct="0">
              <a:defRPr>
                <a:solidFill>
                  <a:schemeClr val="tx1"/>
                </a:solidFill>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3351757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estions &amp; Contact">
    <p:spTree>
      <p:nvGrpSpPr>
        <p:cNvPr id="1" name=""/>
        <p:cNvGrpSpPr/>
        <p:nvPr/>
      </p:nvGrpSpPr>
      <p:grpSpPr>
        <a:xfrm>
          <a:off x="0" y="0"/>
          <a:ext cx="0" cy="0"/>
          <a:chOff x="0" y="0"/>
          <a:chExt cx="0" cy="0"/>
        </a:xfrm>
      </p:grpSpPr>
      <p:sp>
        <p:nvSpPr>
          <p:cNvPr id="198" name="Shape 198"/>
          <p:cNvSpPr/>
          <p:nvPr/>
        </p:nvSpPr>
        <p:spPr>
          <a:xfrm>
            <a:off x="0" y="1761530"/>
            <a:ext cx="9144002" cy="3115575"/>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t" anchorCtr="0"/>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14" name="Text Placeholder 4"/>
          <p:cNvSpPr>
            <a:spLocks noGrp="1"/>
          </p:cNvSpPr>
          <p:nvPr>
            <p:ph type="body" sz="quarter" idx="12" hasCustomPrompt="1"/>
          </p:nvPr>
        </p:nvSpPr>
        <p:spPr>
          <a:xfrm>
            <a:off x="107157" y="2021681"/>
            <a:ext cx="7975402" cy="270063"/>
          </a:xfrm>
          <a:prstGeom prst="rect">
            <a:avLst/>
          </a:prstGeom>
        </p:spPr>
        <p:txBody>
          <a:bodyPr lIns="270000" rIns="270000">
            <a:noAutofit/>
          </a:bodyPr>
          <a:lstStyle>
            <a:lvl1pPr>
              <a:defRPr>
                <a:latin typeface="+mn-lt"/>
              </a:defRPr>
            </a:lvl1pPr>
            <a:lvl5pPr>
              <a:defRPr baseline="0"/>
            </a:lvl5pPr>
          </a:lstStyle>
          <a:p>
            <a:pPr lvl="0"/>
            <a:r>
              <a:rPr lang="en-GB" dirty="0"/>
              <a:t>For more information please contact:</a:t>
            </a:r>
          </a:p>
        </p:txBody>
      </p:sp>
      <p:pic>
        <p:nvPicPr>
          <p:cNvPr id="202" name="email-icon.png"/>
          <p:cNvPicPr>
            <a:picLocks noChangeAspect="1"/>
          </p:cNvPicPr>
          <p:nvPr/>
        </p:nvPicPr>
        <p:blipFill>
          <a:blip r:embed="rId3" cstate="print"/>
          <a:stretch>
            <a:fillRect/>
          </a:stretch>
        </p:blipFill>
        <p:spPr>
          <a:xfrm>
            <a:off x="224460" y="3131815"/>
            <a:ext cx="350571" cy="386900"/>
          </a:xfrm>
          <a:prstGeom prst="rect">
            <a:avLst/>
          </a:prstGeom>
          <a:ln w="12700">
            <a:miter lim="400000"/>
          </a:ln>
        </p:spPr>
      </p:pic>
      <p:pic>
        <p:nvPicPr>
          <p:cNvPr id="203" name="phone-icon.png"/>
          <p:cNvPicPr>
            <a:picLocks noChangeAspect="1"/>
          </p:cNvPicPr>
          <p:nvPr/>
        </p:nvPicPr>
        <p:blipFill>
          <a:blip r:embed="rId4" cstate="print"/>
          <a:stretch>
            <a:fillRect/>
          </a:stretch>
        </p:blipFill>
        <p:spPr>
          <a:xfrm>
            <a:off x="197503" y="3675571"/>
            <a:ext cx="404486" cy="386900"/>
          </a:xfrm>
          <a:prstGeom prst="rect">
            <a:avLst/>
          </a:prstGeom>
          <a:ln w="12700">
            <a:miter lim="400000"/>
          </a:ln>
        </p:spPr>
      </p:pic>
      <p:pic>
        <p:nvPicPr>
          <p:cNvPr id="205" name="web-icon.png"/>
          <p:cNvPicPr>
            <a:picLocks noChangeAspect="1"/>
          </p:cNvPicPr>
          <p:nvPr/>
        </p:nvPicPr>
        <p:blipFill>
          <a:blip r:embed="rId5" cstate="print"/>
          <a:stretch>
            <a:fillRect/>
          </a:stretch>
        </p:blipFill>
        <p:spPr>
          <a:xfrm>
            <a:off x="197503" y="2617307"/>
            <a:ext cx="404486" cy="343364"/>
          </a:xfrm>
          <a:prstGeom prst="rect">
            <a:avLst/>
          </a:prstGeom>
          <a:ln w="12700">
            <a:miter lim="400000"/>
          </a:ln>
        </p:spPr>
      </p:pic>
      <p:sp>
        <p:nvSpPr>
          <p:cNvPr id="2" name="Footer Placeholder 1"/>
          <p:cNvSpPr>
            <a:spLocks noGrp="1"/>
          </p:cNvSpPr>
          <p:nvPr>
            <p:ph type="ftr" sz="quarter" idx="17"/>
          </p:nvPr>
        </p:nvSpPr>
        <p:spPr/>
        <p:txBody>
          <a:bodyPr/>
          <a:lstStyle>
            <a:lvl1pPr algn="l"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Questions?</a:t>
            </a:r>
            <a:endParaRPr lang="en-GB" dirty="0"/>
          </a:p>
        </p:txBody>
      </p:sp>
      <p:sp>
        <p:nvSpPr>
          <p:cNvPr id="22" name="Shape 201"/>
          <p:cNvSpPr>
            <a:spLocks noGrp="1"/>
          </p:cNvSpPr>
          <p:nvPr>
            <p:ph type="body" sz="quarter" idx="18" hasCustomPrompt="1"/>
          </p:nvPr>
        </p:nvSpPr>
        <p:spPr>
          <a:xfrm>
            <a:off x="527593" y="2571741"/>
            <a:ext cx="7837739" cy="415499"/>
          </a:xfrm>
          <a:prstGeom prst="rect">
            <a:avLst/>
          </a:prstGeom>
        </p:spPr>
        <p:txBody>
          <a:bodyPr lIns="270000" anchor="t">
            <a:spAutoFit/>
          </a:bodyPr>
          <a:lstStyle>
            <a:lvl1pPr marL="0" indent="0" defTabSz="342900">
              <a:lnSpc>
                <a:spcPct val="150000"/>
              </a:lnSpc>
              <a:spcBef>
                <a:spcPts val="300"/>
              </a:spcBef>
              <a:buSzTx/>
              <a:buNone/>
              <a:defRPr sz="1500" b="1">
                <a:latin typeface="+mj-lt"/>
                <a:ea typeface="Arial"/>
                <a:cs typeface="Arial"/>
                <a:sym typeface="Arial"/>
              </a:defRPr>
            </a:lvl1pPr>
          </a:lstStyle>
          <a:p>
            <a:r>
              <a:rPr lang="en-GB" dirty="0"/>
              <a:t>www.metoffice.gov.uk</a:t>
            </a:r>
            <a:endParaRPr dirty="0"/>
          </a:p>
        </p:txBody>
      </p:sp>
      <p:sp>
        <p:nvSpPr>
          <p:cNvPr id="24" name="Shape 201"/>
          <p:cNvSpPr>
            <a:spLocks noGrp="1"/>
          </p:cNvSpPr>
          <p:nvPr>
            <p:ph type="body" sz="quarter" idx="20" hasCustomPrompt="1"/>
          </p:nvPr>
        </p:nvSpPr>
        <p:spPr>
          <a:xfrm>
            <a:off x="534591" y="3107335"/>
            <a:ext cx="7830741" cy="415499"/>
          </a:xfrm>
          <a:prstGeom prst="rect">
            <a:avLst/>
          </a:prstGeom>
        </p:spPr>
        <p:txBody>
          <a:bodyPr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Insert email here</a:t>
            </a:r>
            <a:endParaRPr dirty="0"/>
          </a:p>
        </p:txBody>
      </p:sp>
      <p:sp>
        <p:nvSpPr>
          <p:cNvPr id="28" name="Shape 201"/>
          <p:cNvSpPr>
            <a:spLocks noGrp="1"/>
          </p:cNvSpPr>
          <p:nvPr>
            <p:ph type="body" sz="quarter" idx="22" hasCustomPrompt="1"/>
          </p:nvPr>
        </p:nvSpPr>
        <p:spPr>
          <a:xfrm>
            <a:off x="527593" y="3663112"/>
            <a:ext cx="1330302"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dirty="0"/>
              <a:t>From the UK:</a:t>
            </a:r>
            <a:endParaRPr dirty="0"/>
          </a:p>
        </p:txBody>
      </p:sp>
      <p:sp>
        <p:nvSpPr>
          <p:cNvPr id="12" name="Shape 201"/>
          <p:cNvSpPr>
            <a:spLocks noGrp="1"/>
          </p:cNvSpPr>
          <p:nvPr>
            <p:ph type="body" sz="quarter" idx="23" hasCustomPrompt="1"/>
          </p:nvPr>
        </p:nvSpPr>
        <p:spPr>
          <a:xfrm>
            <a:off x="1733114" y="3663112"/>
            <a:ext cx="1691733" cy="415499"/>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0370 900 0100</a:t>
            </a:r>
            <a:endParaRPr dirty="0"/>
          </a:p>
        </p:txBody>
      </p:sp>
      <p:sp>
        <p:nvSpPr>
          <p:cNvPr id="13" name="Shape 201"/>
          <p:cNvSpPr>
            <a:spLocks noGrp="1"/>
          </p:cNvSpPr>
          <p:nvPr>
            <p:ph type="body" sz="quarter" idx="24" hasCustomPrompt="1"/>
          </p:nvPr>
        </p:nvSpPr>
        <p:spPr>
          <a:xfrm>
            <a:off x="3588088" y="3663112"/>
            <a:ext cx="1984929"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dirty="0"/>
              <a:t>From outside the UK:</a:t>
            </a:r>
            <a:endParaRPr dirty="0"/>
          </a:p>
        </p:txBody>
      </p:sp>
      <p:sp>
        <p:nvSpPr>
          <p:cNvPr id="15" name="Shape 201"/>
          <p:cNvSpPr>
            <a:spLocks noGrp="1"/>
          </p:cNvSpPr>
          <p:nvPr>
            <p:ph type="body" sz="quarter" idx="25" hasCustomPrompt="1"/>
          </p:nvPr>
        </p:nvSpPr>
        <p:spPr>
          <a:xfrm>
            <a:off x="5429622" y="3663112"/>
            <a:ext cx="1691733" cy="761747"/>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+44 1392 885680</a:t>
            </a:r>
            <a:endParaRPr dirty="0"/>
          </a:p>
        </p:txBody>
      </p:sp>
    </p:spTree>
    <p:extLst>
      <p:ext uri="{BB962C8B-B14F-4D97-AF65-F5344CB8AC3E}">
        <p14:creationId xmlns:p14="http://schemas.microsoft.com/office/powerpoint/2010/main" val="110406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 option 4">
    <p:spTree>
      <p:nvGrpSpPr>
        <p:cNvPr id="1" name=""/>
        <p:cNvGrpSpPr/>
        <p:nvPr/>
      </p:nvGrpSpPr>
      <p:grpSpPr>
        <a:xfrm>
          <a:off x="0" y="0"/>
          <a:ext cx="0" cy="0"/>
          <a:chOff x="0" y="0"/>
          <a:chExt cx="0" cy="0"/>
        </a:xfrm>
      </p:grpSpPr>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Rectangle 4"/>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2018, Met Office</a:t>
            </a:r>
            <a:endParaRPr lang="en-GB" sz="800" dirty="0">
              <a:solidFill>
                <a:schemeClr val="tx1"/>
              </a:solidFill>
            </a:endParaRPr>
          </a:p>
        </p:txBody>
      </p:sp>
      <p:sp>
        <p:nvSpPr>
          <p:cNvPr id="6" name="Rectangle 5"/>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a:t>
            </a:r>
            <a:r>
              <a:rPr lang="fr-BE" sz="800" dirty="0">
                <a:solidFill>
                  <a:schemeClr val="bg2"/>
                </a:solidFill>
              </a:rPr>
              <a:t>	</a:t>
            </a:r>
            <a:endParaRPr lang="en-GB" sz="800" dirty="0">
              <a:solidFill>
                <a:schemeClr val="bg2"/>
              </a:solidFill>
            </a:endParaRPr>
          </a:p>
        </p:txBody>
      </p:sp>
    </p:spTree>
    <p:extLst>
      <p:ext uri="{BB962C8B-B14F-4D97-AF65-F5344CB8AC3E}">
        <p14:creationId xmlns:p14="http://schemas.microsoft.com/office/powerpoint/2010/main" val="36093621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solidFill>
            <a:schemeClr val="accent6"/>
          </a:solidFill>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Tree>
    <p:extLst>
      <p:ext uri="{BB962C8B-B14F-4D97-AF65-F5344CB8AC3E}">
        <p14:creationId xmlns:p14="http://schemas.microsoft.com/office/powerpoint/2010/main" val="215622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 full image">
    <p:bg>
      <p:bgRef idx="1001">
        <a:schemeClr val="bg2"/>
      </p:bgRef>
    </p:bg>
    <p:spTree>
      <p:nvGrpSpPr>
        <p:cNvPr id="1" name=""/>
        <p:cNvGrpSpPr/>
        <p:nvPr/>
      </p:nvGrpSpPr>
      <p:grpSpPr>
        <a:xfrm>
          <a:off x="0" y="0"/>
          <a:ext cx="0" cy="0"/>
          <a:chOff x="0" y="0"/>
          <a:chExt cx="0" cy="0"/>
        </a:xfrm>
      </p:grpSpPr>
      <p:pic>
        <p:nvPicPr>
          <p:cNvPr id="15" name="cover-backg-2.jpg"/>
          <p:cNvPicPr>
            <a:picLocks noChangeAspect="1"/>
          </p:cNvPicPr>
          <p:nvPr userDrawn="1"/>
        </p:nvPicPr>
        <p:blipFill>
          <a:blip r:embed="rId2" cstate="print"/>
          <a:stretch>
            <a:fillRect/>
          </a:stretch>
        </p:blipFill>
        <p:spPr>
          <a:xfrm>
            <a:off x="0" y="0"/>
            <a:ext cx="9144000" cy="5143500"/>
          </a:xfrm>
          <a:prstGeom prst="rect">
            <a:avLst/>
          </a:prstGeom>
          <a:ln w="12700">
            <a:miter lim="400000"/>
          </a:ln>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1761530"/>
            <a:ext cx="8438555"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a:solidFill>
                  <a:srgbClr val="FFFFFF"/>
                </a:solidFill>
                <a:sym typeface="Helvetica Light"/>
              </a:rPr>
              <a:t>www.metoffice.gov.uk																									                      © Crown Copyright 2017, Met Office</a:t>
            </a:r>
          </a:p>
        </p:txBody>
      </p:sp>
    </p:spTree>
    <p:extLst>
      <p:ext uri="{BB962C8B-B14F-4D97-AF65-F5344CB8AC3E}">
        <p14:creationId xmlns:p14="http://schemas.microsoft.com/office/powerpoint/2010/main" val="21794751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 full image al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0" y="0"/>
            <a:ext cx="9144000" cy="5143500"/>
          </a:xfrm>
          <a:prstGeom prst="rect">
            <a:avLst/>
          </a:prstGeom>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1761530"/>
            <a:ext cx="8437500"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a:solidFill>
                  <a:srgbClr val="FFFFFF"/>
                </a:solidFill>
                <a:sym typeface="Helvetica Light"/>
              </a:rPr>
              <a:t>www.metoffice.gov.uk																									                      © Crown Copyright 2017, Met Office</a:t>
            </a:r>
          </a:p>
        </p:txBody>
      </p:sp>
    </p:spTree>
    <p:extLst>
      <p:ext uri="{BB962C8B-B14F-4D97-AF65-F5344CB8AC3E}">
        <p14:creationId xmlns:p14="http://schemas.microsoft.com/office/powerpoint/2010/main" val="30094830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slide - full image 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1761530"/>
            <a:ext cx="8437500"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a:solidFill>
                  <a:srgbClr val="FFFFFF"/>
                </a:solidFill>
                <a:sym typeface="Helvetica Light"/>
              </a:rPr>
              <a:t>www.metoffice.gov.uk																									                      © Crown Copyright 2017, Met Office</a:t>
            </a:r>
          </a:p>
        </p:txBody>
      </p:sp>
    </p:spTree>
    <p:extLst>
      <p:ext uri="{BB962C8B-B14F-4D97-AF65-F5344CB8AC3E}">
        <p14:creationId xmlns:p14="http://schemas.microsoft.com/office/powerpoint/2010/main" val="40536542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noFill/>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39343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41729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 partnerships">
    <p:spTree>
      <p:nvGrpSpPr>
        <p:cNvPr id="1" name=""/>
        <p:cNvGrpSpPr/>
        <p:nvPr/>
      </p:nvGrpSpPr>
      <p:grpSpPr>
        <a:xfrm>
          <a:off x="0" y="0"/>
          <a:ext cx="0" cy="0"/>
          <a:chOff x="0" y="0"/>
          <a:chExt cx="0" cy="0"/>
        </a:xfrm>
      </p:grpSpPr>
      <p:sp>
        <p:nvSpPr>
          <p:cNvPr id="64" name="Shape 64"/>
          <p:cNvSpPr/>
          <p:nvPr/>
        </p:nvSpPr>
        <p:spPr>
          <a:xfrm flipV="1">
            <a:off x="2141935"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68" name="Shape 68"/>
          <p:cNvSpPr/>
          <p:nvPr/>
        </p:nvSpPr>
        <p:spPr>
          <a:xfrm>
            <a:off x="7531089" y="240515"/>
            <a:ext cx="1594673" cy="2025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2A2A2A"/>
                </a:solidFill>
                <a:effectLst/>
                <a:uLnTx/>
                <a:uFillTx/>
                <a:latin typeface="Arial"/>
                <a:cs typeface="Arial"/>
                <a:sym typeface="Arial"/>
              </a:rPr>
              <a:t>Working together </a:t>
            </a:r>
            <a:br>
              <a:rPr kumimoji="0" sz="800" b="0" i="0" u="none" strike="noStrike" kern="0" cap="none" spc="0" normalizeH="0" baseline="0" noProof="0" dirty="0">
                <a:ln>
                  <a:noFill/>
                </a:ln>
                <a:solidFill>
                  <a:srgbClr val="2A2A2A"/>
                </a:solidFill>
                <a:effectLst/>
                <a:uLnTx/>
                <a:uFillTx/>
                <a:latin typeface="Arial"/>
                <a:cs typeface="Arial"/>
                <a:sym typeface="Arial"/>
              </a:rPr>
            </a:br>
            <a:r>
              <a:rPr kumimoji="0" sz="800" b="0" i="0" u="none" strike="noStrike" kern="0" cap="none" spc="0" normalizeH="0" baseline="0" noProof="0" dirty="0">
                <a:ln>
                  <a:noFill/>
                </a:ln>
                <a:solidFill>
                  <a:srgbClr val="2A2A2A"/>
                </a:solidFill>
                <a:effectLst/>
                <a:uLnTx/>
                <a:uFillTx/>
                <a:latin typeface="Arial"/>
                <a:cs typeface="Arial"/>
                <a:sym typeface="Arial"/>
              </a:rPr>
              <a:t>(enter working relationship)</a:t>
            </a:r>
          </a:p>
        </p:txBody>
      </p:sp>
      <p:sp>
        <p:nvSpPr>
          <p:cNvPr id="69"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dirty="0"/>
          </a:p>
        </p:txBody>
      </p:sp>
      <p:sp>
        <p:nvSpPr>
          <p:cNvPr id="70"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71"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2" name="Footer Placeholder 1"/>
          <p:cNvSpPr>
            <a:spLocks noGrp="1"/>
          </p:cNvSpPr>
          <p:nvPr>
            <p:ph type="ftr" sz="quarter" idx="16"/>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14" name="Shape 64"/>
          <p:cNvSpPr/>
          <p:nvPr userDrawn="1"/>
        </p:nvSpPr>
        <p:spPr>
          <a:xfrm flipV="1">
            <a:off x="3490913"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5" name="Shape 64"/>
          <p:cNvSpPr/>
          <p:nvPr userDrawn="1"/>
        </p:nvSpPr>
        <p:spPr>
          <a:xfrm flipV="1">
            <a:off x="4842272"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6" name="Shape 64"/>
          <p:cNvSpPr/>
          <p:nvPr userDrawn="1"/>
        </p:nvSpPr>
        <p:spPr>
          <a:xfrm flipV="1">
            <a:off x="6192441"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8"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17"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1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75547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0"/>
            <a:ext cx="9144000" cy="411361"/>
          </a:xfrm>
          <a:prstGeom prst="rect">
            <a:avLst/>
          </a:prstGeom>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pic>
        <p:nvPicPr>
          <p:cNvPr id="14" name="MO_MASTER_for_dark_backg_RBG.png"/>
          <p:cNvPicPr>
            <a:picLocks noChangeAspect="1"/>
          </p:cNvPicPr>
          <p:nvPr userDrawn="1"/>
        </p:nvPicPr>
        <p:blipFill>
          <a:blip r:embed="rId3" cstate="print"/>
          <a:stretch>
            <a:fillRect/>
          </a:stretch>
        </p:blipFill>
        <p:spPr>
          <a:xfrm>
            <a:off x="67307" y="40500"/>
            <a:ext cx="1803780" cy="565650"/>
          </a:xfrm>
          <a:prstGeom prst="rect">
            <a:avLst/>
          </a:prstGeom>
          <a:ln w="12700">
            <a:miter lim="400000"/>
          </a:ln>
        </p:spPr>
      </p:pic>
      <p:sp>
        <p:nvSpPr>
          <p:cNvPr id="8"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2246673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 partnerships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0"/>
            <a:ext cx="9144000" cy="411361"/>
          </a:xfrm>
          <a:prstGeom prst="rect">
            <a:avLst/>
          </a:prstGeom>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9" name="Shape 64"/>
          <p:cNvSpPr/>
          <p:nvPr userDrawn="1"/>
        </p:nvSpPr>
        <p:spPr>
          <a:xfrm flipV="1">
            <a:off x="2141935"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0" name="Shape 68"/>
          <p:cNvSpPr/>
          <p:nvPr userDrawn="1"/>
        </p:nvSpPr>
        <p:spPr>
          <a:xfrm>
            <a:off x="7531089" y="240515"/>
            <a:ext cx="1594673" cy="2025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FFFFFF"/>
                </a:solidFill>
                <a:effectLst/>
                <a:uLnTx/>
                <a:uFillTx/>
                <a:latin typeface="Arial"/>
                <a:cs typeface="Arial"/>
                <a:sym typeface="Arial"/>
              </a:rPr>
              <a:t>Working together </a:t>
            </a:r>
            <a:br>
              <a:rPr kumimoji="0" sz="800" b="0" i="0" u="none" strike="noStrike" kern="0" cap="none" spc="0" normalizeH="0" baseline="0" noProof="0" dirty="0">
                <a:ln>
                  <a:noFill/>
                </a:ln>
                <a:solidFill>
                  <a:srgbClr val="FFFFFF"/>
                </a:solidFill>
                <a:effectLst/>
                <a:uLnTx/>
                <a:uFillTx/>
                <a:latin typeface="Arial"/>
                <a:cs typeface="Arial"/>
                <a:sym typeface="Arial"/>
              </a:rPr>
            </a:br>
            <a:r>
              <a:rPr kumimoji="0" sz="800" b="0" i="0" u="none" strike="noStrike" kern="0" cap="none" spc="0" normalizeH="0" baseline="0" noProof="0" dirty="0">
                <a:ln>
                  <a:noFill/>
                </a:ln>
                <a:solidFill>
                  <a:srgbClr val="FFFFFF"/>
                </a:solidFill>
                <a:effectLst/>
                <a:uLnTx/>
                <a:uFillTx/>
                <a:latin typeface="Arial"/>
                <a:cs typeface="Arial"/>
                <a:sym typeface="Arial"/>
              </a:rPr>
              <a:t>(enter working relationship)</a:t>
            </a:r>
          </a:p>
        </p:txBody>
      </p:sp>
      <p:sp>
        <p:nvSpPr>
          <p:cNvPr id="11"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dirty="0"/>
          </a:p>
        </p:txBody>
      </p:sp>
      <p:sp>
        <p:nvSpPr>
          <p:cNvPr id="14"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15"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16" name="Shape 64"/>
          <p:cNvSpPr/>
          <p:nvPr userDrawn="1"/>
        </p:nvSpPr>
        <p:spPr>
          <a:xfrm flipV="1">
            <a:off x="3490913"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7" name="Shape 64"/>
          <p:cNvSpPr/>
          <p:nvPr userDrawn="1"/>
        </p:nvSpPr>
        <p:spPr>
          <a:xfrm flipV="1">
            <a:off x="4842272"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8" name="Shape 64"/>
          <p:cNvSpPr/>
          <p:nvPr userDrawn="1"/>
        </p:nvSpPr>
        <p:spPr>
          <a:xfrm flipV="1">
            <a:off x="6192441"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9"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pic>
        <p:nvPicPr>
          <p:cNvPr id="23" name="MO_MASTER_for_dark_backg_RBG.png"/>
          <p:cNvPicPr>
            <a:picLocks noChangeAspect="1"/>
          </p:cNvPicPr>
          <p:nvPr userDrawn="1"/>
        </p:nvPicPr>
        <p:blipFill>
          <a:blip r:embed="rId3" cstate="print"/>
          <a:stretch>
            <a:fillRect/>
          </a:stretch>
        </p:blipFill>
        <p:spPr>
          <a:xfrm>
            <a:off x="67307" y="40500"/>
            <a:ext cx="1803780" cy="565650"/>
          </a:xfrm>
          <a:prstGeom prst="rect">
            <a:avLst/>
          </a:prstGeom>
          <a:ln w="12700">
            <a:miter lim="400000"/>
          </a:ln>
        </p:spPr>
      </p:pic>
      <p:sp>
        <p:nvSpPr>
          <p:cNvPr id="20"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24"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3401261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slide - 1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4" y="1770460"/>
            <a:ext cx="8424863" cy="270510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 snow squall stable/stability </a:t>
            </a:r>
            <a:r>
              <a:rPr lang="en-GB" dirty="0" err="1"/>
              <a:t>stratiform</a:t>
            </a:r>
            <a:r>
              <a:rPr lang="en-GB" dirty="0"/>
              <a:t> summation layer amount sun pillar </a:t>
            </a:r>
            <a:r>
              <a:rPr lang="en-GB" dirty="0" err="1"/>
              <a:t>updraught</a:t>
            </a:r>
            <a:r>
              <a:rPr lang="en-GB" dirty="0"/>
              <a:t> upslope effect warning waterspout wind vane. </a:t>
            </a:r>
          </a:p>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a:t>
            </a:r>
          </a:p>
          <a:p>
            <a:pPr lvl="0"/>
            <a:endParaRPr lang="en-US" dirty="0"/>
          </a:p>
        </p:txBody>
      </p:sp>
    </p:spTree>
    <p:extLst>
      <p:ext uri="{BB962C8B-B14F-4D97-AF65-F5344CB8AC3E}">
        <p14:creationId xmlns:p14="http://schemas.microsoft.com/office/powerpoint/2010/main" val="816494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 option 4">
    <p:spTree>
      <p:nvGrpSpPr>
        <p:cNvPr id="1" name=""/>
        <p:cNvGrpSpPr/>
        <p:nvPr/>
      </p:nvGrpSpPr>
      <p:grpSpPr>
        <a:xfrm>
          <a:off x="0" y="0"/>
          <a:ext cx="0" cy="0"/>
          <a:chOff x="0" y="0"/>
          <a:chExt cx="0" cy="0"/>
        </a:xfrm>
      </p:grpSpPr>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Rectangle 4"/>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2018, Met Office</a:t>
            </a:r>
            <a:endParaRPr lang="en-GB" sz="800" dirty="0">
              <a:solidFill>
                <a:schemeClr val="tx1"/>
              </a:solidFill>
            </a:endParaRPr>
          </a:p>
        </p:txBody>
      </p:sp>
      <p:sp>
        <p:nvSpPr>
          <p:cNvPr id="6" name="Rectangle 5"/>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a:t>
            </a:r>
            <a:r>
              <a:rPr lang="fr-BE" sz="800" dirty="0">
                <a:solidFill>
                  <a:schemeClr val="bg2"/>
                </a:solidFill>
              </a:rPr>
              <a:t>	</a:t>
            </a:r>
            <a:endParaRPr lang="en-GB" sz="800" dirty="0">
              <a:solidFill>
                <a:schemeClr val="bg2"/>
              </a:solidFill>
            </a:endParaRP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pic>
        <p:nvPicPr>
          <p:cNvPr id="9" name="MO_MASTER_for_dark_backg_RBG.png"/>
          <p:cNvPicPr>
            <a:picLocks noChangeAspect="1"/>
          </p:cNvPicPr>
          <p:nvPr userDrawn="1"/>
        </p:nvPicPr>
        <p:blipFill>
          <a:blip r:embed="rId3" cstate="print"/>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32848699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slide - 2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5" y="1770460"/>
            <a:ext cx="4050506"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a:t>
            </a:r>
            <a:endParaRPr lang="en-US" dirty="0"/>
          </a:p>
        </p:txBody>
      </p:sp>
      <p:sp>
        <p:nvSpPr>
          <p:cNvPr id="6" name="Text Placeholder 4"/>
          <p:cNvSpPr>
            <a:spLocks noGrp="1"/>
          </p:cNvSpPr>
          <p:nvPr>
            <p:ph type="body" sz="quarter" idx="13" hasCustomPrompt="1"/>
          </p:nvPr>
        </p:nvSpPr>
        <p:spPr>
          <a:xfrm>
            <a:off x="4585693" y="1770460"/>
            <a:ext cx="4050506"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a:t>
            </a:r>
            <a:endParaRPr lang="en-US" dirty="0"/>
          </a:p>
        </p:txBody>
      </p:sp>
    </p:spTree>
    <p:extLst>
      <p:ext uri="{BB962C8B-B14F-4D97-AF65-F5344CB8AC3E}">
        <p14:creationId xmlns:p14="http://schemas.microsoft.com/office/powerpoint/2010/main" val="15145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slide - 3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5"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6" name="Text Placeholder 4"/>
          <p:cNvSpPr>
            <a:spLocks noGrp="1"/>
          </p:cNvSpPr>
          <p:nvPr>
            <p:ph type="body" sz="quarter" idx="13" hasCustomPrompt="1"/>
          </p:nvPr>
        </p:nvSpPr>
        <p:spPr>
          <a:xfrm>
            <a:off x="3127178"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8" name="Text Placeholder 4"/>
          <p:cNvSpPr>
            <a:spLocks noGrp="1"/>
          </p:cNvSpPr>
          <p:nvPr>
            <p:ph type="body" sz="quarter" idx="14" hasCustomPrompt="1"/>
          </p:nvPr>
        </p:nvSpPr>
        <p:spPr>
          <a:xfrm>
            <a:off x="6057306" y="176153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Tree>
    <p:extLst>
      <p:ext uri="{BB962C8B-B14F-4D97-AF65-F5344CB8AC3E}">
        <p14:creationId xmlns:p14="http://schemas.microsoft.com/office/powerpoint/2010/main" val="138744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slide - 1 column text &amp; image">
    <p:spTree>
      <p:nvGrpSpPr>
        <p:cNvPr id="1" name=""/>
        <p:cNvGrpSpPr/>
        <p:nvPr/>
      </p:nvGrpSpPr>
      <p:grpSpPr>
        <a:xfrm>
          <a:off x="0" y="0"/>
          <a:ext cx="0" cy="0"/>
          <a:chOff x="0" y="0"/>
          <a:chExt cx="0" cy="0"/>
        </a:xfrm>
      </p:grpSpPr>
      <p:sp>
        <p:nvSpPr>
          <p:cNvPr id="5" name="Picture Placeholder 4"/>
          <p:cNvSpPr>
            <a:spLocks noGrp="1"/>
          </p:cNvSpPr>
          <p:nvPr>
            <p:ph type="pic" sz="quarter" idx="16" hasCustomPrompt="1"/>
          </p:nvPr>
        </p:nvSpPr>
        <p:spPr>
          <a:xfrm>
            <a:off x="4572000" y="1"/>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2" name="Footer Placeholder 1"/>
          <p:cNvSpPr>
            <a:spLocks noGrp="1"/>
          </p:cNvSpPr>
          <p:nvPr>
            <p:ph type="ftr" sz="quarter" idx="15"/>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15" name="Text Placeholder 4"/>
          <p:cNvSpPr>
            <a:spLocks noGrp="1"/>
          </p:cNvSpPr>
          <p:nvPr>
            <p:ph type="body" sz="quarter" idx="11" hasCustomPrompt="1"/>
          </p:nvPr>
        </p:nvSpPr>
        <p:spPr>
          <a:xfrm>
            <a:off x="197645" y="1773777"/>
            <a:ext cx="4050506" cy="271403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a:t>
            </a:r>
            <a:endParaRPr lang="en-US" dirty="0"/>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2578085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Content slide - 1 column text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15" name="Text Placeholder 4"/>
          <p:cNvSpPr>
            <a:spLocks noGrp="1"/>
          </p:cNvSpPr>
          <p:nvPr>
            <p:ph type="body" sz="quarter" idx="11" hasCustomPrompt="1"/>
          </p:nvPr>
        </p:nvSpPr>
        <p:spPr>
          <a:xfrm>
            <a:off x="197645" y="1773777"/>
            <a:ext cx="4050506" cy="271403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a:t>
            </a:r>
            <a:endParaRPr lang="en-US" dirty="0"/>
          </a:p>
        </p:txBody>
      </p:sp>
      <p:sp>
        <p:nvSpPr>
          <p:cNvPr id="6" name="Table Placeholder 5"/>
          <p:cNvSpPr>
            <a:spLocks noGrp="1"/>
          </p:cNvSpPr>
          <p:nvPr>
            <p:ph type="tbl" sz="quarter" idx="17" hasCustomPrompt="1"/>
          </p:nvPr>
        </p:nvSpPr>
        <p:spPr>
          <a:xfrm>
            <a:off x="4572000" y="1761530"/>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55312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slide - full imag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6" name="Picture Placeholder 4"/>
          <p:cNvSpPr>
            <a:spLocks noGrp="1"/>
          </p:cNvSpPr>
          <p:nvPr>
            <p:ph type="pic" sz="quarter" idx="16" hasCustomPrompt="1"/>
          </p:nvPr>
        </p:nvSpPr>
        <p:spPr>
          <a:xfrm>
            <a:off x="0" y="748904"/>
            <a:ext cx="9144000" cy="3983236"/>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Tree>
    <p:extLst>
      <p:ext uri="{BB962C8B-B14F-4D97-AF65-F5344CB8AC3E}">
        <p14:creationId xmlns:p14="http://schemas.microsoft.com/office/powerpoint/2010/main" val="2878653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slide - 1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4" y="1761530"/>
            <a:ext cx="8437364"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363818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slide - 2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cxnSp>
        <p:nvCxnSpPr>
          <p:cNvPr id="7" name="Straight Connector 6"/>
          <p:cNvCxnSpPr/>
          <p:nvPr userDrawn="1"/>
        </p:nvCxnSpPr>
        <p:spPr>
          <a:xfrm>
            <a:off x="4403700" y="1770459"/>
            <a:ext cx="0" cy="2719072"/>
          </a:xfrm>
          <a:prstGeom prst="line">
            <a:avLst/>
          </a:prstGeom>
        </p:spPr>
        <p:style>
          <a:lnRef idx="1">
            <a:schemeClr val="dk1"/>
          </a:lnRef>
          <a:fillRef idx="0">
            <a:schemeClr val="dk1"/>
          </a:fillRef>
          <a:effectRef idx="0">
            <a:schemeClr val="dk1"/>
          </a:effectRef>
          <a:fontRef idx="minor">
            <a:schemeClr val="tx1"/>
          </a:fontRef>
        </p:style>
      </p:cxn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ext Placeholder 4"/>
          <p:cNvSpPr>
            <a:spLocks noGrp="1"/>
          </p:cNvSpPr>
          <p:nvPr>
            <p:ph type="body" sz="quarter" idx="12" hasCustomPrompt="1"/>
          </p:nvPr>
        </p:nvSpPr>
        <p:spPr>
          <a:xfrm>
            <a:off x="4585693"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2472007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imag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7" name="Picture Placeholder 4"/>
          <p:cNvSpPr>
            <a:spLocks noGrp="1"/>
          </p:cNvSpPr>
          <p:nvPr>
            <p:ph type="pic" sz="quarter" idx="16" hasCustomPrompt="1"/>
          </p:nvPr>
        </p:nvSpPr>
        <p:spPr>
          <a:xfrm>
            <a:off x="4572000" y="1"/>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317077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6" name="Table Placeholder 5"/>
          <p:cNvSpPr>
            <a:spLocks noGrp="1"/>
          </p:cNvSpPr>
          <p:nvPr>
            <p:ph type="tbl" sz="quarter" idx="17" hasCustomPrompt="1"/>
          </p:nvPr>
        </p:nvSpPr>
        <p:spPr>
          <a:xfrm>
            <a:off x="4572000" y="1761530"/>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209333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slide - 3 colum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cxnSp>
        <p:nvCxnSpPr>
          <p:cNvPr id="7" name="Straight Connector 6"/>
          <p:cNvCxnSpPr/>
          <p:nvPr userDrawn="1"/>
        </p:nvCxnSpPr>
        <p:spPr>
          <a:xfrm>
            <a:off x="2937600" y="1756488"/>
            <a:ext cx="0" cy="2719072"/>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1" hasCustomPrompt="1"/>
          </p:nvPr>
        </p:nvSpPr>
        <p:spPr>
          <a:xfrm>
            <a:off x="197644" y="1761530"/>
            <a:ext cx="2578894"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8" name="Text Placeholder 4"/>
          <p:cNvSpPr>
            <a:spLocks noGrp="1"/>
          </p:cNvSpPr>
          <p:nvPr>
            <p:ph type="body" sz="quarter" idx="12" hasCustomPrompt="1"/>
          </p:nvPr>
        </p:nvSpPr>
        <p:spPr>
          <a:xfrm>
            <a:off x="3118107" y="1761530"/>
            <a:ext cx="2594681"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9"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3325143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option 5">
    <p:spTree>
      <p:nvGrpSpPr>
        <p:cNvPr id="1" name=""/>
        <p:cNvGrpSpPr/>
        <p:nvPr/>
      </p:nvGrpSpPr>
      <p:grpSpPr>
        <a:xfrm>
          <a:off x="0" y="0"/>
          <a:ext cx="0" cy="0"/>
          <a:chOff x="0" y="0"/>
          <a:chExt cx="0" cy="0"/>
        </a:xfrm>
      </p:grpSpPr>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Shape 64"/>
          <p:cNvSpPr/>
          <p:nvPr userDrawn="1"/>
        </p:nvSpPr>
        <p:spPr>
          <a:xfrm flipV="1">
            <a:off x="2141935"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5" name="Shape 68"/>
          <p:cNvSpPr/>
          <p:nvPr userDrawn="1"/>
        </p:nvSpPr>
        <p:spPr>
          <a:xfrm>
            <a:off x="7531089" y="204551"/>
            <a:ext cx="1360911" cy="2700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2A2A2A"/>
                </a:solidFill>
                <a:effectLst/>
                <a:uLnTx/>
                <a:uFillTx/>
                <a:latin typeface="Arial"/>
                <a:cs typeface="Arial"/>
                <a:sym typeface="Arial"/>
              </a:rPr>
              <a:t>Working together </a:t>
            </a:r>
            <a:br>
              <a:rPr kumimoji="0" sz="800" b="0" i="0" u="none" strike="noStrike" kern="0" cap="none" spc="0" normalizeH="0" baseline="0" noProof="0" dirty="0">
                <a:ln>
                  <a:noFill/>
                </a:ln>
                <a:solidFill>
                  <a:srgbClr val="2A2A2A"/>
                </a:solidFill>
                <a:effectLst/>
                <a:uLnTx/>
                <a:uFillTx/>
                <a:latin typeface="Arial"/>
                <a:cs typeface="Arial"/>
                <a:sym typeface="Arial"/>
              </a:rPr>
            </a:br>
            <a:r>
              <a:rPr kumimoji="0" sz="800" b="0" i="0" u="none" strike="noStrike" kern="0" cap="none" spc="0" normalizeH="0" baseline="0" noProof="0" dirty="0">
                <a:ln>
                  <a:noFill/>
                </a:ln>
                <a:solidFill>
                  <a:srgbClr val="2A2A2A"/>
                </a:solidFill>
                <a:effectLst/>
                <a:uLnTx/>
                <a:uFillTx/>
                <a:latin typeface="Arial"/>
                <a:cs typeface="Arial"/>
                <a:sym typeface="Arial"/>
              </a:rPr>
              <a:t>(enter working relationship)</a:t>
            </a:r>
          </a:p>
        </p:txBody>
      </p:sp>
      <p:sp>
        <p:nvSpPr>
          <p:cNvPr id="6"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dirty="0"/>
          </a:p>
        </p:txBody>
      </p:sp>
      <p:sp>
        <p:nvSpPr>
          <p:cNvPr id="7"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8"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9" name="Shape 64"/>
          <p:cNvSpPr/>
          <p:nvPr userDrawn="1"/>
        </p:nvSpPr>
        <p:spPr>
          <a:xfrm flipV="1">
            <a:off x="3490913"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0" name="Shape 64"/>
          <p:cNvSpPr/>
          <p:nvPr userDrawn="1"/>
        </p:nvSpPr>
        <p:spPr>
          <a:xfrm flipV="1">
            <a:off x="4842272"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1" name="Shape 64"/>
          <p:cNvSpPr/>
          <p:nvPr userDrawn="1"/>
        </p:nvSpPr>
        <p:spPr>
          <a:xfrm flipV="1">
            <a:off x="6192441"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2"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13" name="Rectangle 12"/>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a:t>
            </a:r>
            <a:r>
              <a:rPr lang="fr-BE" sz="800" dirty="0">
                <a:solidFill>
                  <a:schemeClr val="bg2"/>
                </a:solidFill>
              </a:rPr>
              <a:t>	</a:t>
            </a:r>
            <a:endParaRPr lang="en-GB" sz="800" dirty="0">
              <a:solidFill>
                <a:schemeClr val="bg2"/>
              </a:solidFill>
            </a:endParaRPr>
          </a:p>
        </p:txBody>
      </p:sp>
      <p:sp>
        <p:nvSpPr>
          <p:cNvPr id="14" name="Rectangle 13"/>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2018, Met Office</a:t>
            </a:r>
            <a:endParaRPr lang="en-GB" sz="800" dirty="0">
              <a:solidFill>
                <a:schemeClr val="tx1"/>
              </a:solidFill>
            </a:endParaRPr>
          </a:p>
        </p:txBody>
      </p:sp>
    </p:spTree>
    <p:extLst>
      <p:ext uri="{BB962C8B-B14F-4D97-AF65-F5344CB8AC3E}">
        <p14:creationId xmlns:p14="http://schemas.microsoft.com/office/powerpoint/2010/main" val="23199797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 slide - 2 column bullets &amp; tex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baseline="0"/>
            </a:lvl1pPr>
          </a:lstStyle>
          <a:p>
            <a:r>
              <a:rPr lang="en-US" dirty="0"/>
              <a:t>Slide title</a:t>
            </a:r>
            <a:endParaRPr lang="en-GB" dirty="0"/>
          </a:p>
        </p:txBody>
      </p:sp>
      <p:sp>
        <p:nvSpPr>
          <p:cNvPr id="14" name="Text Placeholder 4"/>
          <p:cNvSpPr>
            <a:spLocks noGrp="1"/>
          </p:cNvSpPr>
          <p:nvPr>
            <p:ph type="body" sz="quarter" idx="11" hasCustomPrompt="1"/>
          </p:nvPr>
        </p:nvSpPr>
        <p:spPr>
          <a:xfrm>
            <a:off x="197645"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cxnSp>
        <p:nvCxnSpPr>
          <p:cNvPr id="15" name="Straight Connector 14"/>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2" hasCustomPrompt="1"/>
          </p:nvPr>
        </p:nvSpPr>
        <p:spPr>
          <a:xfrm>
            <a:off x="3118107" y="1761530"/>
            <a:ext cx="2594681"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185818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21"/>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6" name="Text Placeholder 4"/>
          <p:cNvSpPr>
            <a:spLocks noGrp="1"/>
          </p:cNvSpPr>
          <p:nvPr>
            <p:ph type="body" sz="quarter" idx="11" hasCustomPrompt="1"/>
          </p:nvPr>
        </p:nvSpPr>
        <p:spPr>
          <a:xfrm>
            <a:off x="197645" y="1770460"/>
            <a:ext cx="5508427"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a:t>
            </a:r>
            <a:endParaRPr lang="en-US" dirty="0"/>
          </a:p>
        </p:txBody>
      </p:sp>
      <p:sp>
        <p:nvSpPr>
          <p:cNvPr id="7"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32176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ivider - Green">
    <p:spTree>
      <p:nvGrpSpPr>
        <p:cNvPr id="1" name=""/>
        <p:cNvGrpSpPr/>
        <p:nvPr/>
      </p:nvGrpSpPr>
      <p:grpSpPr>
        <a:xfrm>
          <a:off x="0" y="0"/>
          <a:ext cx="0" cy="0"/>
          <a:chOff x="0" y="0"/>
          <a:chExt cx="0" cy="0"/>
        </a:xfrm>
      </p:grpSpPr>
      <p:sp>
        <p:nvSpPr>
          <p:cNvPr id="157" name="Shape 157"/>
          <p:cNvSpPr/>
          <p:nvPr/>
        </p:nvSpPr>
        <p:spPr>
          <a:xfrm>
            <a:off x="-1" y="1761531"/>
            <a:ext cx="9144002" cy="3393665"/>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baseline="0"/>
            </a:lvl1pPr>
          </a:lstStyle>
          <a:p>
            <a:r>
              <a:rPr lang="en-US" dirty="0"/>
              <a:t>Divider title (if required)</a:t>
            </a:r>
            <a:endParaRPr lang="en-GB" dirty="0"/>
          </a:p>
        </p:txBody>
      </p:sp>
    </p:spTree>
    <p:extLst>
      <p:ext uri="{BB962C8B-B14F-4D97-AF65-F5344CB8AC3E}">
        <p14:creationId xmlns:p14="http://schemas.microsoft.com/office/powerpoint/2010/main" val="136845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ivider - Teal">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1"/>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1"/>
          </a:solidFill>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4287058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2"/>
          </a:solidFill>
        </p:spPr>
        <p:txBody>
          <a:bodyPr/>
          <a:lstStyle>
            <a:lvl1pPr defTabSz="219075" hangingPunct="0">
              <a:defRPr>
                <a:solidFill>
                  <a:schemeClr val="bg2"/>
                </a:solidFill>
              </a:defRPr>
            </a:lvl1pPr>
          </a:lstStyle>
          <a:p>
            <a:r>
              <a:rPr lang="en-GB" kern="0" dirty="0">
                <a:solidFill>
                  <a:srgbClr val="FFFFFF"/>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344248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ivider - Red">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3"/>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3"/>
          </a:solidFill>
        </p:spPr>
        <p:txBody>
          <a:bodyPr/>
          <a:lstStyle>
            <a:lvl1pPr defTabSz="219075" hangingPunct="0">
              <a:defRPr>
                <a:solidFill>
                  <a:schemeClr val="tx1"/>
                </a:solidFill>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3568313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ivider - Grey">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4"/>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4"/>
          </a:solidFill>
        </p:spPr>
        <p:txBody>
          <a:bodyPr/>
          <a:lstStyle>
            <a:lvl1pPr defTabSz="219075" hangingPunct="0">
              <a:defRPr>
                <a:solidFill>
                  <a:schemeClr val="tx1"/>
                </a:solidFill>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205286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Questions &amp; Contact">
    <p:spTree>
      <p:nvGrpSpPr>
        <p:cNvPr id="1" name=""/>
        <p:cNvGrpSpPr/>
        <p:nvPr/>
      </p:nvGrpSpPr>
      <p:grpSpPr>
        <a:xfrm>
          <a:off x="0" y="0"/>
          <a:ext cx="0" cy="0"/>
          <a:chOff x="0" y="0"/>
          <a:chExt cx="0" cy="0"/>
        </a:xfrm>
      </p:grpSpPr>
      <p:sp>
        <p:nvSpPr>
          <p:cNvPr id="198" name="Shape 198"/>
          <p:cNvSpPr/>
          <p:nvPr/>
        </p:nvSpPr>
        <p:spPr>
          <a:xfrm>
            <a:off x="0" y="1761530"/>
            <a:ext cx="9144002" cy="3115575"/>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t" anchorCtr="0"/>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14" name="Text Placeholder 4"/>
          <p:cNvSpPr>
            <a:spLocks noGrp="1"/>
          </p:cNvSpPr>
          <p:nvPr>
            <p:ph type="body" sz="quarter" idx="12" hasCustomPrompt="1"/>
          </p:nvPr>
        </p:nvSpPr>
        <p:spPr>
          <a:xfrm>
            <a:off x="107157" y="2021681"/>
            <a:ext cx="7975402" cy="270063"/>
          </a:xfrm>
          <a:prstGeom prst="rect">
            <a:avLst/>
          </a:prstGeom>
        </p:spPr>
        <p:txBody>
          <a:bodyPr lIns="270000" rIns="270000">
            <a:noAutofit/>
          </a:bodyPr>
          <a:lstStyle>
            <a:lvl1pPr>
              <a:defRPr>
                <a:latin typeface="+mn-lt"/>
              </a:defRPr>
            </a:lvl1pPr>
            <a:lvl5pPr>
              <a:defRPr baseline="0"/>
            </a:lvl5pPr>
          </a:lstStyle>
          <a:p>
            <a:pPr lvl="0"/>
            <a:r>
              <a:rPr lang="en-GB" dirty="0"/>
              <a:t>For more information please contact:</a:t>
            </a:r>
          </a:p>
        </p:txBody>
      </p:sp>
      <p:pic>
        <p:nvPicPr>
          <p:cNvPr id="202" name="email-icon.png"/>
          <p:cNvPicPr>
            <a:picLocks noChangeAspect="1"/>
          </p:cNvPicPr>
          <p:nvPr/>
        </p:nvPicPr>
        <p:blipFill>
          <a:blip r:embed="rId3" cstate="print"/>
          <a:stretch>
            <a:fillRect/>
          </a:stretch>
        </p:blipFill>
        <p:spPr>
          <a:xfrm>
            <a:off x="224460" y="3131815"/>
            <a:ext cx="350571" cy="386900"/>
          </a:xfrm>
          <a:prstGeom prst="rect">
            <a:avLst/>
          </a:prstGeom>
          <a:ln w="12700">
            <a:miter lim="400000"/>
          </a:ln>
        </p:spPr>
      </p:pic>
      <p:pic>
        <p:nvPicPr>
          <p:cNvPr id="203" name="phone-icon.png"/>
          <p:cNvPicPr>
            <a:picLocks noChangeAspect="1"/>
          </p:cNvPicPr>
          <p:nvPr/>
        </p:nvPicPr>
        <p:blipFill>
          <a:blip r:embed="rId4" cstate="print"/>
          <a:stretch>
            <a:fillRect/>
          </a:stretch>
        </p:blipFill>
        <p:spPr>
          <a:xfrm>
            <a:off x="197503" y="3675571"/>
            <a:ext cx="404486" cy="386900"/>
          </a:xfrm>
          <a:prstGeom prst="rect">
            <a:avLst/>
          </a:prstGeom>
          <a:ln w="12700">
            <a:miter lim="400000"/>
          </a:ln>
        </p:spPr>
      </p:pic>
      <p:pic>
        <p:nvPicPr>
          <p:cNvPr id="205" name="web-icon.png"/>
          <p:cNvPicPr>
            <a:picLocks noChangeAspect="1"/>
          </p:cNvPicPr>
          <p:nvPr/>
        </p:nvPicPr>
        <p:blipFill>
          <a:blip r:embed="rId5" cstate="print"/>
          <a:stretch>
            <a:fillRect/>
          </a:stretch>
        </p:blipFill>
        <p:spPr>
          <a:xfrm>
            <a:off x="197503" y="2617307"/>
            <a:ext cx="404486" cy="343364"/>
          </a:xfrm>
          <a:prstGeom prst="rect">
            <a:avLst/>
          </a:prstGeom>
          <a:ln w="12700">
            <a:miter lim="400000"/>
          </a:ln>
        </p:spPr>
      </p:pic>
      <p:sp>
        <p:nvSpPr>
          <p:cNvPr id="2" name="Footer Placeholder 1"/>
          <p:cNvSpPr>
            <a:spLocks noGrp="1"/>
          </p:cNvSpPr>
          <p:nvPr>
            <p:ph type="ftr" sz="quarter" idx="17"/>
          </p:nvPr>
        </p:nvSpPr>
        <p:spPr/>
        <p:txBody>
          <a:bodyPr/>
          <a:lstStyle>
            <a:lvl1pPr algn="l"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Questions?</a:t>
            </a:r>
            <a:endParaRPr lang="en-GB" dirty="0"/>
          </a:p>
        </p:txBody>
      </p:sp>
      <p:sp>
        <p:nvSpPr>
          <p:cNvPr id="22" name="Shape 201"/>
          <p:cNvSpPr>
            <a:spLocks noGrp="1"/>
          </p:cNvSpPr>
          <p:nvPr>
            <p:ph type="body" sz="quarter" idx="18" hasCustomPrompt="1"/>
          </p:nvPr>
        </p:nvSpPr>
        <p:spPr>
          <a:xfrm>
            <a:off x="527593" y="2571741"/>
            <a:ext cx="7837739" cy="415499"/>
          </a:xfrm>
          <a:prstGeom prst="rect">
            <a:avLst/>
          </a:prstGeom>
        </p:spPr>
        <p:txBody>
          <a:bodyPr lIns="270000" anchor="t">
            <a:spAutoFit/>
          </a:bodyPr>
          <a:lstStyle>
            <a:lvl1pPr marL="0" indent="0" defTabSz="342900">
              <a:lnSpc>
                <a:spcPct val="150000"/>
              </a:lnSpc>
              <a:spcBef>
                <a:spcPts val="300"/>
              </a:spcBef>
              <a:buSzTx/>
              <a:buNone/>
              <a:defRPr sz="1500" b="1">
                <a:latin typeface="+mj-lt"/>
                <a:ea typeface="Arial"/>
                <a:cs typeface="Arial"/>
                <a:sym typeface="Arial"/>
              </a:defRPr>
            </a:lvl1pPr>
          </a:lstStyle>
          <a:p>
            <a:r>
              <a:rPr lang="en-GB" dirty="0"/>
              <a:t>www.metoffice.gov.uk</a:t>
            </a:r>
            <a:endParaRPr dirty="0"/>
          </a:p>
        </p:txBody>
      </p:sp>
      <p:sp>
        <p:nvSpPr>
          <p:cNvPr id="24" name="Shape 201"/>
          <p:cNvSpPr>
            <a:spLocks noGrp="1"/>
          </p:cNvSpPr>
          <p:nvPr>
            <p:ph type="body" sz="quarter" idx="20" hasCustomPrompt="1"/>
          </p:nvPr>
        </p:nvSpPr>
        <p:spPr>
          <a:xfrm>
            <a:off x="534591" y="3107335"/>
            <a:ext cx="7830741" cy="415499"/>
          </a:xfrm>
          <a:prstGeom prst="rect">
            <a:avLst/>
          </a:prstGeom>
        </p:spPr>
        <p:txBody>
          <a:bodyPr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Insert email here</a:t>
            </a:r>
            <a:endParaRPr dirty="0"/>
          </a:p>
        </p:txBody>
      </p:sp>
      <p:sp>
        <p:nvSpPr>
          <p:cNvPr id="28" name="Shape 201"/>
          <p:cNvSpPr>
            <a:spLocks noGrp="1"/>
          </p:cNvSpPr>
          <p:nvPr>
            <p:ph type="body" sz="quarter" idx="22" hasCustomPrompt="1"/>
          </p:nvPr>
        </p:nvSpPr>
        <p:spPr>
          <a:xfrm>
            <a:off x="527593" y="3663112"/>
            <a:ext cx="1330302"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dirty="0"/>
              <a:t>From the UK:</a:t>
            </a:r>
            <a:endParaRPr dirty="0"/>
          </a:p>
        </p:txBody>
      </p:sp>
      <p:sp>
        <p:nvSpPr>
          <p:cNvPr id="12" name="Shape 201"/>
          <p:cNvSpPr>
            <a:spLocks noGrp="1"/>
          </p:cNvSpPr>
          <p:nvPr>
            <p:ph type="body" sz="quarter" idx="23" hasCustomPrompt="1"/>
          </p:nvPr>
        </p:nvSpPr>
        <p:spPr>
          <a:xfrm>
            <a:off x="1733114" y="3663112"/>
            <a:ext cx="1691733" cy="415499"/>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0370 900 0100</a:t>
            </a:r>
            <a:endParaRPr dirty="0"/>
          </a:p>
        </p:txBody>
      </p:sp>
      <p:sp>
        <p:nvSpPr>
          <p:cNvPr id="13" name="Shape 201"/>
          <p:cNvSpPr>
            <a:spLocks noGrp="1"/>
          </p:cNvSpPr>
          <p:nvPr>
            <p:ph type="body" sz="quarter" idx="24" hasCustomPrompt="1"/>
          </p:nvPr>
        </p:nvSpPr>
        <p:spPr>
          <a:xfrm>
            <a:off x="3588088" y="3663112"/>
            <a:ext cx="1984929"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dirty="0"/>
              <a:t>From outside the UK:</a:t>
            </a:r>
            <a:endParaRPr dirty="0"/>
          </a:p>
        </p:txBody>
      </p:sp>
      <p:sp>
        <p:nvSpPr>
          <p:cNvPr id="15" name="Shape 201"/>
          <p:cNvSpPr>
            <a:spLocks noGrp="1"/>
          </p:cNvSpPr>
          <p:nvPr>
            <p:ph type="body" sz="quarter" idx="25" hasCustomPrompt="1"/>
          </p:nvPr>
        </p:nvSpPr>
        <p:spPr>
          <a:xfrm>
            <a:off x="5429622" y="3663112"/>
            <a:ext cx="1691733" cy="761747"/>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+44 1392 885680</a:t>
            </a:r>
            <a:endParaRPr dirty="0"/>
          </a:p>
        </p:txBody>
      </p:sp>
    </p:spTree>
    <p:extLst>
      <p:ext uri="{BB962C8B-B14F-4D97-AF65-F5344CB8AC3E}">
        <p14:creationId xmlns:p14="http://schemas.microsoft.com/office/powerpoint/2010/main" val="2180212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solidFill>
            <a:schemeClr val="accent6"/>
          </a:solidFill>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Tree>
    <p:extLst>
      <p:ext uri="{BB962C8B-B14F-4D97-AF65-F5344CB8AC3E}">
        <p14:creationId xmlns:p14="http://schemas.microsoft.com/office/powerpoint/2010/main" val="3872092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 option 5">
    <p:spTree>
      <p:nvGrpSpPr>
        <p:cNvPr id="1" name=""/>
        <p:cNvGrpSpPr/>
        <p:nvPr/>
      </p:nvGrpSpPr>
      <p:grpSpPr>
        <a:xfrm>
          <a:off x="0" y="0"/>
          <a:ext cx="0" cy="0"/>
          <a:chOff x="0" y="0"/>
          <a:chExt cx="0" cy="0"/>
        </a:xfrm>
      </p:grpSpPr>
      <p:sp>
        <p:nvSpPr>
          <p:cNvPr id="15"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Shape 64"/>
          <p:cNvSpPr/>
          <p:nvPr userDrawn="1"/>
        </p:nvSpPr>
        <p:spPr>
          <a:xfrm flipV="1">
            <a:off x="2141935"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6"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dirty="0"/>
          </a:p>
        </p:txBody>
      </p:sp>
      <p:sp>
        <p:nvSpPr>
          <p:cNvPr id="7"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8"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9" name="Shape 64"/>
          <p:cNvSpPr/>
          <p:nvPr userDrawn="1"/>
        </p:nvSpPr>
        <p:spPr>
          <a:xfrm flipV="1">
            <a:off x="3490913"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0" name="Shape 64"/>
          <p:cNvSpPr/>
          <p:nvPr userDrawn="1"/>
        </p:nvSpPr>
        <p:spPr>
          <a:xfrm flipV="1">
            <a:off x="4842272"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1" name="Shape 64"/>
          <p:cNvSpPr/>
          <p:nvPr userDrawn="1"/>
        </p:nvSpPr>
        <p:spPr>
          <a:xfrm flipV="1">
            <a:off x="6192441"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2"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13" name="Rectangle 12"/>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a:t>
            </a:r>
            <a:r>
              <a:rPr lang="fr-BE" sz="800" dirty="0">
                <a:solidFill>
                  <a:schemeClr val="bg2"/>
                </a:solidFill>
              </a:rPr>
              <a:t>	</a:t>
            </a:r>
            <a:endParaRPr lang="en-GB" sz="800" dirty="0">
              <a:solidFill>
                <a:schemeClr val="bg2"/>
              </a:solidFill>
            </a:endParaRPr>
          </a:p>
        </p:txBody>
      </p:sp>
      <p:sp>
        <p:nvSpPr>
          <p:cNvPr id="14" name="Rectangle 13"/>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2018, Met Office</a:t>
            </a:r>
            <a:endParaRPr lang="en-GB" sz="800" dirty="0">
              <a:solidFill>
                <a:schemeClr val="tx1"/>
              </a:solidFill>
            </a:endParaRPr>
          </a:p>
        </p:txBody>
      </p:sp>
      <p:sp>
        <p:nvSpPr>
          <p:cNvPr id="5" name="Shape 68"/>
          <p:cNvSpPr/>
          <p:nvPr userDrawn="1"/>
        </p:nvSpPr>
        <p:spPr>
          <a:xfrm>
            <a:off x="7531089" y="204551"/>
            <a:ext cx="1360911" cy="2700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chemeClr val="accent6"/>
                </a:solidFill>
                <a:effectLst/>
                <a:uLnTx/>
                <a:uFillTx/>
                <a:latin typeface="Arial"/>
                <a:cs typeface="Arial"/>
                <a:sym typeface="Arial"/>
              </a:rPr>
              <a:t>Working together </a:t>
            </a:r>
            <a:br>
              <a:rPr kumimoji="0" sz="800" b="0" i="0" u="none" strike="noStrike" kern="0" cap="none" spc="0" normalizeH="0" baseline="0" noProof="0" dirty="0">
                <a:ln>
                  <a:noFill/>
                </a:ln>
                <a:solidFill>
                  <a:schemeClr val="accent6"/>
                </a:solidFill>
                <a:effectLst/>
                <a:uLnTx/>
                <a:uFillTx/>
                <a:latin typeface="Arial"/>
                <a:cs typeface="Arial"/>
                <a:sym typeface="Arial"/>
              </a:rPr>
            </a:br>
            <a:r>
              <a:rPr kumimoji="0" sz="800" b="0" i="0" u="none" strike="noStrike" kern="0" cap="none" spc="0" normalizeH="0" baseline="0" noProof="0" dirty="0">
                <a:ln>
                  <a:noFill/>
                </a:ln>
                <a:solidFill>
                  <a:schemeClr val="accent6"/>
                </a:solidFill>
                <a:effectLst/>
                <a:uLnTx/>
                <a:uFillTx/>
                <a:latin typeface="Arial"/>
                <a:cs typeface="Arial"/>
                <a:sym typeface="Arial"/>
              </a:rPr>
              <a:t>(enter working relationship)</a:t>
            </a:r>
          </a:p>
        </p:txBody>
      </p:sp>
      <p:pic>
        <p:nvPicPr>
          <p:cNvPr id="18" name="MO_MASTER_for_dark_backg_RBG.png"/>
          <p:cNvPicPr>
            <a:picLocks noChangeAspect="1"/>
          </p:cNvPicPr>
          <p:nvPr userDrawn="1"/>
        </p:nvPicPr>
        <p:blipFill>
          <a:blip r:embed="rId3" cstate="print"/>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2047208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endParaRPr lang="en-GB"/>
          </a:p>
        </p:txBody>
      </p:sp>
      <p:sp>
        <p:nvSpPr>
          <p:cNvPr id="11" name="Slide Number Placeholder 10"/>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012625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image" Target="../media/image1.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theme" Target="../theme/theme2.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theme" Target="../theme/theme3.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00" y="699740"/>
            <a:ext cx="8640000" cy="576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252000" y="1548000"/>
            <a:ext cx="8640000" cy="30600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MO_MASTER_black_mono_for_light_backg_RBG.png"/>
          <p:cNvPicPr>
            <a:picLocks noChangeAspect="1"/>
          </p:cNvPicPr>
          <p:nvPr userDrawn="1"/>
        </p:nvPicPr>
        <p:blipFill>
          <a:blip r:embed="rId25" cstate="print"/>
          <a:stretch>
            <a:fillRect/>
          </a:stretch>
        </p:blipFill>
        <p:spPr>
          <a:xfrm>
            <a:off x="183946" y="54592"/>
            <a:ext cx="1802343" cy="565200"/>
          </a:xfrm>
          <a:prstGeom prst="rect">
            <a:avLst/>
          </a:prstGeom>
          <a:ln w="12700">
            <a:miter lim="400000"/>
          </a:ln>
        </p:spPr>
      </p:pic>
      <p:sp>
        <p:nvSpPr>
          <p:cNvPr id="9" name="Rectangle 8"/>
          <p:cNvSpPr/>
          <p:nvPr userDrawn="1"/>
        </p:nvSpPr>
        <p:spPr>
          <a:xfrm>
            <a:off x="0" y="4735773"/>
            <a:ext cx="9144000" cy="407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4"/>
          </p:nvPr>
        </p:nvSpPr>
        <p:spPr>
          <a:xfrm>
            <a:off x="3851910" y="4802317"/>
            <a:ext cx="1436370" cy="274637"/>
          </a:xfrm>
          <a:prstGeom prst="rect">
            <a:avLst/>
          </a:prstGeom>
        </p:spPr>
        <p:txBody>
          <a:bodyPr vert="horz" lIns="91440" tIns="45720" rIns="91440" bIns="45720" rtlCol="0" anchor="ctr"/>
          <a:lstStyle>
            <a:lvl1pPr algn="ctr">
              <a:defRPr sz="1200">
                <a:solidFill>
                  <a:schemeClr val="tx1"/>
                </a:solidFill>
              </a:defRPr>
            </a:lvl1p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098655942"/>
      </p:ext>
    </p:extLst>
  </p:cSld>
  <p:clrMap bg1="lt1" tx1="dk1" bg2="lt2" tx2="dk2" accent1="accent1" accent2="accent2" accent3="accent3" accent4="accent4" accent5="accent5" accent6="accent6" hlink="hlink" folHlink="folHlink"/>
  <p:sldLayoutIdLst>
    <p:sldLayoutId id="2147483679" r:id="rId1"/>
    <p:sldLayoutId id="2147483678" r:id="rId2"/>
    <p:sldLayoutId id="2147483659" r:id="rId3"/>
    <p:sldLayoutId id="2147483686" r:id="rId4"/>
    <p:sldLayoutId id="2147483681" r:id="rId5"/>
    <p:sldLayoutId id="2147483684" r:id="rId6"/>
    <p:sldLayoutId id="2147483682" r:id="rId7"/>
    <p:sldLayoutId id="2147483685" r:id="rId8"/>
    <p:sldLayoutId id="2147483660" r:id="rId9"/>
    <p:sldLayoutId id="2147483662" r:id="rId10"/>
    <p:sldLayoutId id="2147483670" r:id="rId11"/>
    <p:sldLayoutId id="2147483669" r:id="rId12"/>
    <p:sldLayoutId id="2147483668" r:id="rId13"/>
    <p:sldLayoutId id="2147483664" r:id="rId14"/>
    <p:sldLayoutId id="2147483671" r:id="rId15"/>
    <p:sldLayoutId id="2147483665" r:id="rId16"/>
    <p:sldLayoutId id="2147483677" r:id="rId17"/>
    <p:sldLayoutId id="2147483672" r:id="rId18"/>
    <p:sldLayoutId id="2147483676" r:id="rId19"/>
    <p:sldLayoutId id="2147483674" r:id="rId20"/>
    <p:sldLayoutId id="2147483675" r:id="rId21"/>
    <p:sldLayoutId id="2147483673" r:id="rId22"/>
    <p:sldLayoutId id="2147483683" r:id="rId23"/>
  </p:sldLayoutIdLst>
  <p:hf sldNum="0" hdr="0" ftr="0" dt="0"/>
  <p:txStyles>
    <p:titleStyle>
      <a:lvl1pPr algn="l" defTabSz="6858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MO_MASTER_black_mono_for_light_backg_RBG.png"/>
          <p:cNvPicPr>
            <a:picLocks noChangeAspect="1"/>
          </p:cNvPicPr>
          <p:nvPr/>
        </p:nvPicPr>
        <p:blipFill>
          <a:blip r:embed="rId29" cstate="print"/>
          <a:stretch>
            <a:fillRect/>
          </a:stretch>
        </p:blipFill>
        <p:spPr>
          <a:xfrm>
            <a:off x="65664" y="40425"/>
            <a:ext cx="1805643" cy="566234"/>
          </a:xfrm>
          <a:prstGeom prst="rect">
            <a:avLst/>
          </a:prstGeom>
          <a:ln w="12700">
            <a:miter lim="400000"/>
          </a:ln>
        </p:spPr>
      </p:pic>
      <p:sp>
        <p:nvSpPr>
          <p:cNvPr id="4" name="Footer Placeholder 5"/>
          <p:cNvSpPr>
            <a:spLocks noGrp="1"/>
          </p:cNvSpPr>
          <p:nvPr>
            <p:ph type="ftr" sz="quarter" idx="3"/>
          </p:nvPr>
        </p:nvSpPr>
        <p:spPr>
          <a:xfrm>
            <a:off x="0" y="4732140"/>
            <a:ext cx="9144000" cy="411361"/>
          </a:xfrm>
          <a:prstGeom prst="rect">
            <a:avLst/>
          </a:prstGeom>
          <a:solidFill>
            <a:schemeClr val="bg1"/>
          </a:solidFill>
        </p:spPr>
        <p:txBody>
          <a:bodyPr vert="horz" lIns="252000" tIns="36000" rIns="68580" bIns="27000" rtlCol="0" anchor="ctr"/>
          <a:lstStyle>
            <a:lvl1pPr algn="l" defTabSz="219075" hangingPunct="0">
              <a:defRPr sz="800">
                <a:solidFill>
                  <a:schemeClr val="tx1"/>
                </a:solidFill>
                <a:latin typeface="+mn-lt"/>
              </a:defRPr>
            </a:lvl1pPr>
          </a:lstStyle>
          <a:p>
            <a:r>
              <a:rPr lang="en-GB" kern="0" dirty="0">
                <a:solidFill>
                  <a:srgbClr val="2A2A2A"/>
                </a:solidFill>
                <a:sym typeface="Helvetica Light"/>
              </a:rPr>
              <a:t>www.metoffice.gov.uk																									             	       © Crown Copyright 2017, Met Office</a:t>
            </a:r>
          </a:p>
        </p:txBody>
      </p:sp>
      <p:sp>
        <p:nvSpPr>
          <p:cNvPr id="5" name="Title Placeholder 4"/>
          <p:cNvSpPr>
            <a:spLocks noGrp="1"/>
          </p:cNvSpPr>
          <p:nvPr>
            <p:ph type="title"/>
          </p:nvPr>
        </p:nvSpPr>
        <p:spPr>
          <a:xfrm>
            <a:off x="197644" y="1039783"/>
            <a:ext cx="8437500" cy="623248"/>
          </a:xfrm>
          <a:prstGeom prst="rect">
            <a:avLst/>
          </a:prstGeom>
        </p:spPr>
        <p:txBody>
          <a:bodyPr vert="horz" wrap="square" lIns="68580" tIns="34290" rIns="68580" bIns="34290" rtlCol="0" anchor="t" anchorCtr="0">
            <a:spAutoFit/>
          </a:bodyPr>
          <a:lstStyle/>
          <a:p>
            <a:r>
              <a:rPr lang="en-US"/>
              <a:t>Click to edit Master title style</a:t>
            </a:r>
            <a:endParaRPr lang="en-GB" dirty="0"/>
          </a:p>
        </p:txBody>
      </p:sp>
      <p:sp>
        <p:nvSpPr>
          <p:cNvPr id="2" name="Text Placeholder 1"/>
          <p:cNvSpPr>
            <a:spLocks noGrp="1"/>
          </p:cNvSpPr>
          <p:nvPr>
            <p:ph type="body" idx="1"/>
          </p:nvPr>
        </p:nvSpPr>
        <p:spPr>
          <a:xfrm>
            <a:off x="197644" y="1761531"/>
            <a:ext cx="4050507" cy="2704360"/>
          </a:xfrm>
          <a:prstGeom prst="rect">
            <a:avLst/>
          </a:prstGeom>
        </p:spPr>
        <p:txBody>
          <a:bodyPr vert="horz" lIns="68580" tIns="34290" rIns="68580" bIns="34290" rtlCol="0">
            <a:noAutofit/>
          </a:bodyPr>
          <a:lstStyle/>
          <a:p>
            <a:pPr lvl="0"/>
            <a:r>
              <a:rPr lang="en-US" dirty="0"/>
              <a:t>Edit Master text styles</a:t>
            </a:r>
          </a:p>
          <a:p>
            <a:pPr lvl="1"/>
            <a:r>
              <a:rPr lang="en-US" dirty="0"/>
              <a:t>Second level</a:t>
            </a:r>
          </a:p>
          <a:p>
            <a:pPr lvl="5"/>
            <a:r>
              <a:rPr lang="en-US" dirty="0"/>
              <a:t>Third level</a:t>
            </a:r>
          </a:p>
          <a:p>
            <a:pPr lvl="6"/>
            <a:r>
              <a:rPr lang="en-US" dirty="0"/>
              <a:t>Fourth level</a:t>
            </a:r>
          </a:p>
          <a:p>
            <a:pPr lvl="7"/>
            <a:r>
              <a:rPr lang="en-US" dirty="0"/>
              <a:t>Fifth level</a:t>
            </a:r>
            <a:endParaRPr lang="en-GB" dirty="0"/>
          </a:p>
        </p:txBody>
      </p:sp>
    </p:spTree>
    <p:extLst>
      <p:ext uri="{BB962C8B-B14F-4D97-AF65-F5344CB8AC3E}">
        <p14:creationId xmlns:p14="http://schemas.microsoft.com/office/powerpoint/2010/main" val="100052311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marR="0" indent="0" algn="l" defTabSz="219075" rtl="0" eaLnBrk="1" latinLnBrk="0" hangingPunct="1">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j-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p:titleStyle>
    <p:bodyStyle>
      <a:lvl1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80000" marR="0" indent="-180000" algn="l" defTabSz="219075"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50" marR="0" indent="-285750" algn="l" defTabSz="21907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25" marR="0" indent="-285750" algn="l" defTabSz="67500"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500" algn="l"/>
        </a:tabLst>
        <a:defRPr sz="1500" b="0" i="0" u="none" strike="noStrike" cap="none" spc="0" baseline="0">
          <a:ln>
            <a:noFill/>
          </a:ln>
          <a:solidFill>
            <a:schemeClr val="tx1"/>
          </a:solidFill>
          <a:uFillTx/>
          <a:latin typeface="+mn-lt"/>
          <a:ea typeface="+mn-ea"/>
          <a:cs typeface="+mn-cs"/>
          <a:sym typeface="Helvetica Light"/>
        </a:defRPr>
      </a:lvl4pPr>
      <a:lvl5pPr marL="285750" marR="0" indent="-285750" algn="l" defTabSz="21907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40000" marR="0" indent="-180000" algn="l" defTabSz="219075"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90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6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5011"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9pPr>
    </p:otherStyle>
  </p:txStyles>
  <p:extLst>
    <p:ext uri="{27BBF7A9-308A-43DC-89C8-2F10F3537804}">
      <p15:sldGuideLst xmlns:p15="http://schemas.microsoft.com/office/powerpoint/2012/main">
        <p15:guide id="4" pos="332">
          <p15:clr>
            <a:srgbClr val="F26B43"/>
          </p15:clr>
        </p15:guide>
        <p15:guide id="5" pos="423">
          <p15:clr>
            <a:srgbClr val="F26B43"/>
          </p15:clr>
        </p15:guide>
        <p15:guide id="14" pos="14507">
          <p15:clr>
            <a:srgbClr val="F26B43"/>
          </p15:clr>
        </p15:guide>
        <p15:guide id="15" orient="horz" pos="7949">
          <p15:clr>
            <a:srgbClr val="F26B43"/>
          </p15:clr>
        </p15:guide>
        <p15:guide id="16" orient="horz" pos="7518">
          <p15:clr>
            <a:srgbClr val="F26B43"/>
          </p15:clr>
        </p15:guide>
        <p15:guide id="17" orient="horz" pos="1735">
          <p15:clr>
            <a:srgbClr val="F26B43"/>
          </p15:clr>
        </p15:guide>
        <p15:guide id="18" orient="horz" pos="2959">
          <p15:clr>
            <a:srgbClr val="F26B43"/>
          </p15:clr>
        </p15:guide>
        <p15:guide id="19" orient="horz" pos="2506">
          <p15:clr>
            <a:srgbClr val="F26B43"/>
          </p15:clr>
        </p15:guide>
        <p15:guide id="20" pos="4664">
          <p15:clr>
            <a:srgbClr val="F26B43"/>
          </p15:clr>
        </p15:guide>
        <p15:guide id="21" pos="9585">
          <p15:clr>
            <a:srgbClr val="F26B43"/>
          </p15:clr>
        </p15:guide>
        <p15:guide id="22" pos="5231">
          <p15:clr>
            <a:srgbClr val="F26B43"/>
          </p15:clr>
        </p15:guide>
        <p15:guide id="23" pos="10152">
          <p15:clr>
            <a:srgbClr val="F26B43"/>
          </p15:clr>
        </p15:guide>
        <p15:guide id="24" pos="7136">
          <p15:clr>
            <a:srgbClr val="F26B43"/>
          </p15:clr>
        </p15:guide>
        <p15:guide id="25" pos="76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MO_MASTER_black_mono_for_light_backg_RBG.png"/>
          <p:cNvPicPr>
            <a:picLocks noChangeAspect="1"/>
          </p:cNvPicPr>
          <p:nvPr/>
        </p:nvPicPr>
        <p:blipFill>
          <a:blip r:embed="rId30" cstate="print"/>
          <a:stretch>
            <a:fillRect/>
          </a:stretch>
        </p:blipFill>
        <p:spPr>
          <a:xfrm>
            <a:off x="65664" y="40425"/>
            <a:ext cx="1805643" cy="566234"/>
          </a:xfrm>
          <a:prstGeom prst="rect">
            <a:avLst/>
          </a:prstGeom>
          <a:ln w="12700">
            <a:miter lim="400000"/>
          </a:ln>
        </p:spPr>
      </p:pic>
      <p:sp>
        <p:nvSpPr>
          <p:cNvPr id="4" name="Footer Placeholder 5"/>
          <p:cNvSpPr>
            <a:spLocks noGrp="1"/>
          </p:cNvSpPr>
          <p:nvPr>
            <p:ph type="ftr" sz="quarter" idx="3"/>
          </p:nvPr>
        </p:nvSpPr>
        <p:spPr>
          <a:xfrm>
            <a:off x="0" y="4732140"/>
            <a:ext cx="9144000" cy="411361"/>
          </a:xfrm>
          <a:prstGeom prst="rect">
            <a:avLst/>
          </a:prstGeom>
          <a:solidFill>
            <a:schemeClr val="bg1"/>
          </a:solidFill>
        </p:spPr>
        <p:txBody>
          <a:bodyPr vert="horz" lIns="252000" tIns="36000" rIns="68580" bIns="27000" rtlCol="0" anchor="ctr"/>
          <a:lstStyle>
            <a:lvl1pPr algn="l" defTabSz="219075" hangingPunct="0">
              <a:defRPr sz="800">
                <a:solidFill>
                  <a:schemeClr val="tx1"/>
                </a:solidFill>
                <a:latin typeface="+mn-lt"/>
              </a:defRPr>
            </a:lvl1pPr>
          </a:lstStyle>
          <a:p>
            <a:r>
              <a:rPr lang="en-GB" kern="0" dirty="0">
                <a:solidFill>
                  <a:srgbClr val="2A2A2A"/>
                </a:solidFill>
                <a:sym typeface="Helvetica Light"/>
              </a:rPr>
              <a:t>www.metoffice.gov.uk																									             	       © Crown Copyright 2017, Met Office</a:t>
            </a:r>
          </a:p>
        </p:txBody>
      </p:sp>
      <p:sp>
        <p:nvSpPr>
          <p:cNvPr id="5" name="Title Placeholder 4"/>
          <p:cNvSpPr>
            <a:spLocks noGrp="1"/>
          </p:cNvSpPr>
          <p:nvPr>
            <p:ph type="title"/>
          </p:nvPr>
        </p:nvSpPr>
        <p:spPr>
          <a:xfrm>
            <a:off x="197644" y="1039783"/>
            <a:ext cx="8437500" cy="623248"/>
          </a:xfrm>
          <a:prstGeom prst="rect">
            <a:avLst/>
          </a:prstGeom>
        </p:spPr>
        <p:txBody>
          <a:bodyPr vert="horz" wrap="square" lIns="68580" tIns="34290" rIns="68580" bIns="34290" rtlCol="0" anchor="t" anchorCtr="0">
            <a:spAutoFit/>
          </a:bodyPr>
          <a:lstStyle/>
          <a:p>
            <a:r>
              <a:rPr lang="en-US"/>
              <a:t>Click to edit Master title style</a:t>
            </a:r>
            <a:endParaRPr lang="en-GB" dirty="0"/>
          </a:p>
        </p:txBody>
      </p:sp>
      <p:sp>
        <p:nvSpPr>
          <p:cNvPr id="2" name="Text Placeholder 1"/>
          <p:cNvSpPr>
            <a:spLocks noGrp="1"/>
          </p:cNvSpPr>
          <p:nvPr>
            <p:ph type="body" idx="1"/>
          </p:nvPr>
        </p:nvSpPr>
        <p:spPr>
          <a:xfrm>
            <a:off x="197644" y="1761531"/>
            <a:ext cx="4050507" cy="2704360"/>
          </a:xfrm>
          <a:prstGeom prst="rect">
            <a:avLst/>
          </a:prstGeom>
        </p:spPr>
        <p:txBody>
          <a:bodyPr vert="horz" lIns="68580" tIns="34290" rIns="68580" bIns="34290" rtlCol="0">
            <a:noAutofit/>
          </a:bodyPr>
          <a:lstStyle/>
          <a:p>
            <a:pPr lvl="0"/>
            <a:r>
              <a:rPr lang="en-US" dirty="0"/>
              <a:t>Edit Master text styles</a:t>
            </a:r>
          </a:p>
          <a:p>
            <a:pPr lvl="1"/>
            <a:r>
              <a:rPr lang="en-US" dirty="0"/>
              <a:t>Second level</a:t>
            </a:r>
          </a:p>
          <a:p>
            <a:pPr lvl="5"/>
            <a:r>
              <a:rPr lang="en-US" dirty="0"/>
              <a:t>Third level</a:t>
            </a:r>
          </a:p>
          <a:p>
            <a:pPr lvl="6"/>
            <a:r>
              <a:rPr lang="en-US" dirty="0"/>
              <a:t>Fourth level</a:t>
            </a:r>
          </a:p>
          <a:p>
            <a:pPr lvl="7"/>
            <a:r>
              <a:rPr lang="en-US" dirty="0"/>
              <a:t>Fifth level</a:t>
            </a:r>
            <a:endParaRPr lang="en-GB" dirty="0"/>
          </a:p>
        </p:txBody>
      </p:sp>
    </p:spTree>
    <p:extLst>
      <p:ext uri="{BB962C8B-B14F-4D97-AF65-F5344CB8AC3E}">
        <p14:creationId xmlns:p14="http://schemas.microsoft.com/office/powerpoint/2010/main" val="339634611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marR="0" indent="0" algn="l" defTabSz="219075" rtl="0" eaLnBrk="1" latinLnBrk="0" hangingPunct="1">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j-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p:titleStyle>
    <p:bodyStyle>
      <a:lvl1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80000" marR="0" indent="-180000" algn="l" defTabSz="219075"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50" marR="0" indent="-285750" algn="l" defTabSz="21907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25" marR="0" indent="-285750" algn="l" defTabSz="67500"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500" algn="l"/>
        </a:tabLst>
        <a:defRPr sz="1500" b="0" i="0" u="none" strike="noStrike" cap="none" spc="0" baseline="0">
          <a:ln>
            <a:noFill/>
          </a:ln>
          <a:solidFill>
            <a:schemeClr val="tx1"/>
          </a:solidFill>
          <a:uFillTx/>
          <a:latin typeface="+mn-lt"/>
          <a:ea typeface="+mn-ea"/>
          <a:cs typeface="+mn-cs"/>
          <a:sym typeface="Helvetica Light"/>
        </a:defRPr>
      </a:lvl4pPr>
      <a:lvl5pPr marL="285750" marR="0" indent="-285750" algn="l" defTabSz="21907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40000" marR="0" indent="-180000" algn="l" defTabSz="219075"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90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6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5011"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9pPr>
    </p:otherStyle>
  </p:txStyles>
  <p:extLst>
    <p:ext uri="{27BBF7A9-308A-43DC-89C8-2F10F3537804}">
      <p15:sldGuideLst xmlns:p15="http://schemas.microsoft.com/office/powerpoint/2012/main">
        <p15:guide id="4" pos="332">
          <p15:clr>
            <a:srgbClr val="F26B43"/>
          </p15:clr>
        </p15:guide>
        <p15:guide id="5" pos="423">
          <p15:clr>
            <a:srgbClr val="F26B43"/>
          </p15:clr>
        </p15:guide>
        <p15:guide id="14" pos="14507">
          <p15:clr>
            <a:srgbClr val="F26B43"/>
          </p15:clr>
        </p15:guide>
        <p15:guide id="15" orient="horz" pos="7949">
          <p15:clr>
            <a:srgbClr val="F26B43"/>
          </p15:clr>
        </p15:guide>
        <p15:guide id="16" orient="horz" pos="7518">
          <p15:clr>
            <a:srgbClr val="F26B43"/>
          </p15:clr>
        </p15:guide>
        <p15:guide id="17" orient="horz" pos="1735">
          <p15:clr>
            <a:srgbClr val="F26B43"/>
          </p15:clr>
        </p15:guide>
        <p15:guide id="18" orient="horz" pos="2959">
          <p15:clr>
            <a:srgbClr val="F26B43"/>
          </p15:clr>
        </p15:guide>
        <p15:guide id="19" orient="horz" pos="2506">
          <p15:clr>
            <a:srgbClr val="F26B43"/>
          </p15:clr>
        </p15:guide>
        <p15:guide id="20" pos="4664">
          <p15:clr>
            <a:srgbClr val="F26B43"/>
          </p15:clr>
        </p15:guide>
        <p15:guide id="21" pos="9585">
          <p15:clr>
            <a:srgbClr val="F26B43"/>
          </p15:clr>
        </p15:guide>
        <p15:guide id="22" pos="5231">
          <p15:clr>
            <a:srgbClr val="F26B43"/>
          </p15:clr>
        </p15:guide>
        <p15:guide id="23" pos="10152">
          <p15:clr>
            <a:srgbClr val="F26B43"/>
          </p15:clr>
        </p15:guide>
        <p15:guide id="24" pos="7136">
          <p15:clr>
            <a:srgbClr val="F26B43"/>
          </p15:clr>
        </p15:guide>
        <p15:guide id="25" pos="76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metoffice.gov.uk/" TargetMode="External"/><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97643" y="1039783"/>
            <a:ext cx="4998671" cy="1054135"/>
          </a:xfrm>
        </p:spPr>
        <p:txBody>
          <a:bodyPr/>
          <a:lstStyle/>
          <a:p>
            <a:r>
              <a:rPr lang="en-GB" sz="3200" dirty="0"/>
              <a:t>Automated First Guess TAFs</a:t>
            </a:r>
            <a:endParaRPr lang="en-GB" sz="3100" dirty="0"/>
          </a:p>
        </p:txBody>
      </p:sp>
      <p:sp>
        <p:nvSpPr>
          <p:cNvPr id="14" name="Text Placeholder 13"/>
          <p:cNvSpPr>
            <a:spLocks noGrp="1"/>
          </p:cNvSpPr>
          <p:nvPr>
            <p:ph type="body" sz="quarter" idx="10"/>
          </p:nvPr>
        </p:nvSpPr>
        <p:spPr>
          <a:xfrm>
            <a:off x="197643" y="2432267"/>
            <a:ext cx="3415814" cy="611706"/>
          </a:xfrm>
        </p:spPr>
        <p:txBody>
          <a:bodyPr/>
          <a:lstStyle/>
          <a:p>
            <a:r>
              <a:rPr lang="en-GB" sz="1600" dirty="0"/>
              <a:t>Andre Lanyon, Jessica Standen, Piers Buchanan</a:t>
            </a:r>
          </a:p>
          <a:p>
            <a:endParaRPr lang="en-GB" sz="1600" dirty="0"/>
          </a:p>
          <a:p>
            <a:pPr defTabSz="584200" hangingPunct="0"/>
            <a:r>
              <a:rPr lang="en-GB" altLang="en-US" dirty="0">
                <a:latin typeface="Arial" panose="020B0604020202020204" pitchFamily="34" charset="0"/>
                <a:ea typeface="ＭＳ Ｐゴシック" panose="020B0600070205080204" pitchFamily="34" charset="-128"/>
                <a:cs typeface="Arial" panose="020B0604020202020204" pitchFamily="34" charset="0"/>
              </a:rPr>
              <a:t>EGU General Assembly 2020 </a:t>
            </a:r>
            <a:endParaRPr lang="en-GB" dirty="0"/>
          </a:p>
        </p:txBody>
      </p:sp>
      <p:sp>
        <p:nvSpPr>
          <p:cNvPr id="4" name="Footer Placeholder 3"/>
          <p:cNvSpPr>
            <a:spLocks noGrp="1"/>
          </p:cNvSpPr>
          <p:nvPr>
            <p:ph type="ftr" sz="quarter" idx="11"/>
          </p:nvPr>
        </p:nvSpPr>
        <p:spPr/>
        <p:txBody>
          <a:bodyPr/>
          <a:lstStyle/>
          <a:p>
            <a:pPr marL="0" marR="0" lvl="0" indent="0" algn="l" defTabSz="219075" rtl="0" eaLnBrk="1" fontAlgn="auto" latinLnBrk="0" hangingPunct="0">
              <a:lnSpc>
                <a:spcPct val="100000"/>
              </a:lnSpc>
              <a:spcBef>
                <a:spcPts val="0"/>
              </a:spcBef>
              <a:spcAft>
                <a:spcPts val="0"/>
              </a:spcAft>
              <a:buClrTx/>
              <a:buSzTx/>
              <a:buFontTx/>
              <a:buNone/>
              <a:tabLst/>
              <a:defRPr/>
            </a:pPr>
            <a:r>
              <a:rPr kumimoji="0" lang="en-GB" sz="800" b="0" i="0" u="none" strike="noStrike" kern="0" cap="none" spc="0" normalizeH="0" baseline="0" noProof="0" dirty="0" smtClean="0">
                <a:ln>
                  <a:noFill/>
                </a:ln>
                <a:solidFill>
                  <a:srgbClr val="FFFFFF"/>
                </a:solidFill>
                <a:effectLst/>
                <a:uLnTx/>
                <a:uFillTx/>
                <a:latin typeface="Arial"/>
                <a:sym typeface="Helvetica Light"/>
                <a:hlinkClick r:id="rId3"/>
              </a:rPr>
              <a:t>www.metoffice.gov.uk</a:t>
            </a:r>
            <a:r>
              <a:rPr kumimoji="0" lang="en-GB" sz="800" b="0" i="0" u="none" strike="noStrike" kern="0" cap="none" spc="0" normalizeH="0" baseline="0" noProof="0" dirty="0" smtClean="0">
                <a:ln>
                  <a:noFill/>
                </a:ln>
                <a:solidFill>
                  <a:srgbClr val="FFFFFF"/>
                </a:solidFill>
                <a:effectLst/>
                <a:uLnTx/>
                <a:uFillTx/>
                <a:latin typeface="Arial"/>
                <a:sym typeface="Helvetica Light"/>
              </a:rPr>
              <a:t> </a:t>
            </a:r>
            <a:r>
              <a:rPr kumimoji="0" lang="en-GB" sz="800" b="0" i="0" u="none" strike="noStrike" kern="0" cap="none" spc="0" normalizeH="0" baseline="0" noProof="0" dirty="0">
                <a:ln>
                  <a:noFill/>
                </a:ln>
                <a:solidFill>
                  <a:srgbClr val="FFFFFF"/>
                </a:solidFill>
                <a:effectLst/>
                <a:uLnTx/>
                <a:uFillTx/>
                <a:latin typeface="Arial"/>
                <a:sym typeface="Helvetica Light"/>
              </a:rPr>
              <a:t>																									                       © Crown Copyright 2020, Met Office</a:t>
            </a:r>
          </a:p>
        </p:txBody>
      </p:sp>
    </p:spTree>
    <p:extLst>
      <p:ext uri="{BB962C8B-B14F-4D97-AF65-F5344CB8AC3E}">
        <p14:creationId xmlns:p14="http://schemas.microsoft.com/office/powerpoint/2010/main" val="172670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6632" y="1183903"/>
            <a:ext cx="4895090" cy="2990016"/>
          </a:xfrm>
        </p:spPr>
        <p:txBody>
          <a:bodyPr>
            <a:noAutofit/>
          </a:bodyPr>
          <a:lstStyle/>
          <a:p>
            <a:pPr lvl="1">
              <a:lnSpc>
                <a:spcPct val="100000"/>
              </a:lnSpc>
              <a:spcBef>
                <a:spcPts val="1200"/>
              </a:spcBef>
            </a:pPr>
            <a:r>
              <a:rPr lang="en-GB" sz="1400" dirty="0" smtClean="0"/>
              <a:t>TAFs </a:t>
            </a:r>
            <a:r>
              <a:rPr lang="en-GB" sz="1400" dirty="0"/>
              <a:t>(Terminal Aerodrome Forecasts</a:t>
            </a:r>
            <a:r>
              <a:rPr lang="en-GB" sz="1400" dirty="0" smtClean="0"/>
              <a:t>) are the format </a:t>
            </a:r>
            <a:r>
              <a:rPr lang="en-GB" sz="1400" dirty="0"/>
              <a:t>for reporting aviation weather forecast </a:t>
            </a:r>
            <a:r>
              <a:rPr lang="en-GB" sz="1400" dirty="0" smtClean="0"/>
              <a:t>information</a:t>
            </a:r>
            <a:endParaRPr lang="en-GB" sz="1400" dirty="0"/>
          </a:p>
          <a:p>
            <a:pPr lvl="1">
              <a:lnSpc>
                <a:spcPct val="100000"/>
              </a:lnSpc>
              <a:spcBef>
                <a:spcPts val="1200"/>
              </a:spcBef>
            </a:pPr>
            <a:r>
              <a:rPr lang="en-GB" sz="1400" dirty="0" smtClean="0"/>
              <a:t>They are manually </a:t>
            </a:r>
            <a:r>
              <a:rPr lang="en-GB" sz="1400" dirty="0"/>
              <a:t>produced and issued by Operational Meteorologists (in the UK</a:t>
            </a:r>
            <a:r>
              <a:rPr lang="en-GB" sz="1400" dirty="0" smtClean="0"/>
              <a:t>)</a:t>
            </a:r>
            <a:endParaRPr lang="en-GB" sz="1400" dirty="0"/>
          </a:p>
          <a:p>
            <a:pPr lvl="1">
              <a:lnSpc>
                <a:spcPct val="100000"/>
              </a:lnSpc>
              <a:spcBef>
                <a:spcPts val="1200"/>
              </a:spcBef>
            </a:pPr>
            <a:r>
              <a:rPr lang="en-GB" sz="1400" dirty="0" smtClean="0"/>
              <a:t>A </a:t>
            </a:r>
            <a:r>
              <a:rPr lang="en-GB" sz="1400" dirty="0"/>
              <a:t>variety of deterministic and probabilistic </a:t>
            </a:r>
            <a:r>
              <a:rPr lang="en-GB" sz="1400" dirty="0" smtClean="0"/>
              <a:t>terms are used, </a:t>
            </a:r>
            <a:r>
              <a:rPr lang="en-GB" sz="1400" dirty="0"/>
              <a:t>with some </a:t>
            </a:r>
            <a:r>
              <a:rPr lang="en-GB" sz="1400" dirty="0" smtClean="0"/>
              <a:t>terms containing </a:t>
            </a:r>
            <a:r>
              <a:rPr lang="en-GB" sz="1400" dirty="0"/>
              <a:t>temporal </a:t>
            </a:r>
            <a:r>
              <a:rPr lang="en-GB" sz="1400" dirty="0" smtClean="0"/>
              <a:t>uncertainty</a:t>
            </a:r>
            <a:endParaRPr lang="en-GB" sz="1400" dirty="0"/>
          </a:p>
          <a:p>
            <a:pPr lvl="1">
              <a:lnSpc>
                <a:spcPct val="100000"/>
              </a:lnSpc>
              <a:spcBef>
                <a:spcPts val="1200"/>
              </a:spcBef>
            </a:pPr>
            <a:r>
              <a:rPr lang="en-GB" sz="1400" dirty="0" smtClean="0"/>
              <a:t>For example, a TEMPO group indicates that </a:t>
            </a:r>
            <a:r>
              <a:rPr lang="en-GB" sz="1400" dirty="0"/>
              <a:t>an alternative category is forecast with 100% probability (deterministic) to occur at least once and for up to </a:t>
            </a:r>
            <a:r>
              <a:rPr lang="en-GB" sz="1400" dirty="0" smtClean="0"/>
              <a:t>half of </a:t>
            </a:r>
            <a:r>
              <a:rPr lang="en-GB" sz="1400" dirty="0"/>
              <a:t>the TEMPO period (temporal uncertainty)</a:t>
            </a:r>
          </a:p>
          <a:p>
            <a:pPr marL="342900" lvl="1" indent="0">
              <a:buNone/>
            </a:pPr>
            <a:endParaRPr lang="en-GB" sz="1400" dirty="0"/>
          </a:p>
          <a:p>
            <a:pPr marL="342900" lvl="1" indent="0">
              <a:buNone/>
            </a:pPr>
            <a:endParaRPr lang="en-GB" sz="1200" dirty="0"/>
          </a:p>
        </p:txBody>
      </p:sp>
      <p:sp>
        <p:nvSpPr>
          <p:cNvPr id="3" name="Title 2"/>
          <p:cNvSpPr>
            <a:spLocks noGrp="1"/>
          </p:cNvSpPr>
          <p:nvPr>
            <p:ph type="title"/>
          </p:nvPr>
        </p:nvSpPr>
        <p:spPr>
          <a:xfrm>
            <a:off x="3386659" y="73152"/>
            <a:ext cx="2370681" cy="408453"/>
          </a:xfrm>
        </p:spPr>
        <p:txBody>
          <a:bodyPr>
            <a:noAutofit/>
          </a:bodyPr>
          <a:lstStyle/>
          <a:p>
            <a:r>
              <a:rPr lang="en-GB" sz="2400" b="1" dirty="0" smtClean="0"/>
              <a:t>TAFs Overview</a:t>
            </a:r>
            <a:endParaRPr lang="en-GB" sz="2800" b="1" dirty="0"/>
          </a:p>
        </p:txBody>
      </p:sp>
      <p:sp>
        <p:nvSpPr>
          <p:cNvPr id="6" name="Footer Placeholder 2">
            <a:extLst>
              <a:ext uri="{FF2B5EF4-FFF2-40B4-BE49-F238E27FC236}">
                <a16:creationId xmlns:a16="http://schemas.microsoft.com/office/drawing/2014/main" id="{D31EF84D-E0D4-42B1-AB0E-FA73EDDC4FFF}"/>
              </a:ext>
            </a:extLst>
          </p:cNvPr>
          <p:cNvSpPr txBox="1">
            <a:spLocks/>
          </p:cNvSpPr>
          <p:nvPr/>
        </p:nvSpPr>
        <p:spPr>
          <a:xfrm>
            <a:off x="0" y="4732140"/>
            <a:ext cx="9144000" cy="41136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219075" hangingPunct="0">
              <a:defRPr/>
            </a:pPr>
            <a:r>
              <a:rPr lang="en-GB" sz="800" kern="0" dirty="0">
                <a:solidFill>
                  <a:srgbClr val="2A2A2A"/>
                </a:solidFill>
                <a:latin typeface="Arial"/>
                <a:sym typeface="Helvetica Light"/>
              </a:rPr>
              <a:t>www.metoffice.gov.uk																									                       © Crown Copyright 2020, Met Office</a:t>
            </a:r>
          </a:p>
        </p:txBody>
      </p:sp>
      <p:graphicFrame>
        <p:nvGraphicFramePr>
          <p:cNvPr id="4" name="Table 3"/>
          <p:cNvGraphicFramePr>
            <a:graphicFrameLocks noGrp="1"/>
          </p:cNvGraphicFramePr>
          <p:nvPr>
            <p:extLst>
              <p:ext uri="{D42A27DB-BD31-4B8C-83A1-F6EECF244321}">
                <p14:modId xmlns:p14="http://schemas.microsoft.com/office/powerpoint/2010/main" val="3053574922"/>
              </p:ext>
            </p:extLst>
          </p:nvPr>
        </p:nvGraphicFramePr>
        <p:xfrm>
          <a:off x="5454593" y="842913"/>
          <a:ext cx="3529584" cy="3671997"/>
        </p:xfrm>
        <a:graphic>
          <a:graphicData uri="http://schemas.openxmlformats.org/drawingml/2006/table">
            <a:tbl>
              <a:tblPr firstRow="1" bandRow="1">
                <a:tableStyleId>{21E4AEA4-8DFA-4A89-87EB-49C32662AFE0}</a:tableStyleId>
              </a:tblPr>
              <a:tblGrid>
                <a:gridCol w="816864">
                  <a:extLst>
                    <a:ext uri="{9D8B030D-6E8A-4147-A177-3AD203B41FA5}">
                      <a16:colId xmlns:a16="http://schemas.microsoft.com/office/drawing/2014/main" val="958433834"/>
                    </a:ext>
                  </a:extLst>
                </a:gridCol>
                <a:gridCol w="908304">
                  <a:extLst>
                    <a:ext uri="{9D8B030D-6E8A-4147-A177-3AD203B41FA5}">
                      <a16:colId xmlns:a16="http://schemas.microsoft.com/office/drawing/2014/main" val="1858501745"/>
                    </a:ext>
                  </a:extLst>
                </a:gridCol>
                <a:gridCol w="922020">
                  <a:extLst>
                    <a:ext uri="{9D8B030D-6E8A-4147-A177-3AD203B41FA5}">
                      <a16:colId xmlns:a16="http://schemas.microsoft.com/office/drawing/2014/main" val="328316318"/>
                    </a:ext>
                  </a:extLst>
                </a:gridCol>
                <a:gridCol w="882396">
                  <a:extLst>
                    <a:ext uri="{9D8B030D-6E8A-4147-A177-3AD203B41FA5}">
                      <a16:colId xmlns:a16="http://schemas.microsoft.com/office/drawing/2014/main" val="4140385009"/>
                    </a:ext>
                  </a:extLst>
                </a:gridCol>
              </a:tblGrid>
              <a:tr h="524571">
                <a:tc>
                  <a:txBody>
                    <a:bodyPr/>
                    <a:lstStyle/>
                    <a:p>
                      <a:pPr algn="ctr"/>
                      <a:r>
                        <a:rPr lang="en-GB" sz="900" dirty="0"/>
                        <a:t>TAF term</a:t>
                      </a:r>
                    </a:p>
                  </a:txBody>
                  <a:tcPr anchor="ctr"/>
                </a:tc>
                <a:tc>
                  <a:txBody>
                    <a:bodyPr/>
                    <a:lstStyle/>
                    <a:p>
                      <a:pPr algn="ctr"/>
                      <a:r>
                        <a:rPr lang="en-GB" sz="900" dirty="0"/>
                        <a:t>Deterministic</a:t>
                      </a:r>
                    </a:p>
                  </a:txBody>
                  <a:tcPr anchor="ctr"/>
                </a:tc>
                <a:tc>
                  <a:txBody>
                    <a:bodyPr/>
                    <a:lstStyle/>
                    <a:p>
                      <a:pPr algn="ctr"/>
                      <a:r>
                        <a:rPr lang="en-GB" sz="900" dirty="0"/>
                        <a:t>Probabilistic</a:t>
                      </a:r>
                    </a:p>
                  </a:txBody>
                  <a:tcPr anchor="ctr"/>
                </a:tc>
                <a:tc>
                  <a:txBody>
                    <a:bodyPr/>
                    <a:lstStyle/>
                    <a:p>
                      <a:pPr algn="ctr"/>
                      <a:r>
                        <a:rPr lang="en-GB" sz="900" dirty="0"/>
                        <a:t>Temporal uncertainty</a:t>
                      </a:r>
                    </a:p>
                  </a:txBody>
                  <a:tcPr anchor="ctr"/>
                </a:tc>
                <a:extLst>
                  <a:ext uri="{0D108BD9-81ED-4DB2-BD59-A6C34878D82A}">
                    <a16:rowId xmlns:a16="http://schemas.microsoft.com/office/drawing/2014/main" val="1293011184"/>
                  </a:ext>
                </a:extLst>
              </a:tr>
              <a:tr h="524571">
                <a:tc>
                  <a:txBody>
                    <a:bodyPr/>
                    <a:lstStyle/>
                    <a:p>
                      <a:pPr algn="ctr"/>
                      <a:r>
                        <a:rPr lang="en-GB" sz="1100" dirty="0"/>
                        <a:t>BECMG</a:t>
                      </a:r>
                    </a:p>
                  </a:txBody>
                  <a:tcPr anchor="ctr"/>
                </a:tc>
                <a:tc>
                  <a:txBody>
                    <a:bodyPr/>
                    <a:lstStyle/>
                    <a:p>
                      <a:pPr algn="ctr"/>
                      <a:r>
                        <a:rPr lang="en-GB" dirty="0">
                          <a:solidFill>
                            <a:srgbClr val="00B050"/>
                          </a:solidFill>
                          <a:sym typeface="Wingdings" panose="05000000000000000000" pitchFamily="2" charset="2"/>
                        </a:rPr>
                        <a:t></a:t>
                      </a:r>
                      <a:endParaRPr lang="en-GB" dirty="0">
                        <a:solidFill>
                          <a:srgbClr val="00B050"/>
                        </a:solidFill>
                      </a:endParaRPr>
                    </a:p>
                  </a:txBody>
                  <a:tcPr anchor="ctr"/>
                </a:tc>
                <a:tc>
                  <a:txBody>
                    <a:bodyPr/>
                    <a:lstStyle/>
                    <a:p>
                      <a:pPr algn="ctr"/>
                      <a:r>
                        <a:rPr lang="en-GB" dirty="0">
                          <a:solidFill>
                            <a:srgbClr val="FF0000"/>
                          </a:solidFill>
                          <a:sym typeface="Wingdings" panose="05000000000000000000" pitchFamily="2" charset="2"/>
                        </a:rPr>
                        <a:t></a:t>
                      </a:r>
                      <a:endParaRPr lang="en-GB" dirty="0">
                        <a:solidFill>
                          <a:srgbClr val="FF0000"/>
                        </a:solidFill>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dirty="0">
                          <a:solidFill>
                            <a:srgbClr val="00B050"/>
                          </a:solidFill>
                          <a:sym typeface="Wingdings" panose="05000000000000000000" pitchFamily="2" charset="2"/>
                        </a:rPr>
                        <a:t></a:t>
                      </a:r>
                      <a:endParaRPr lang="en-GB" dirty="0">
                        <a:solidFill>
                          <a:srgbClr val="00B050"/>
                        </a:solidFill>
                      </a:endParaRPr>
                    </a:p>
                  </a:txBody>
                  <a:tcPr anchor="ctr"/>
                </a:tc>
                <a:extLst>
                  <a:ext uri="{0D108BD9-81ED-4DB2-BD59-A6C34878D82A}">
                    <a16:rowId xmlns:a16="http://schemas.microsoft.com/office/drawing/2014/main" val="16186906"/>
                  </a:ext>
                </a:extLst>
              </a:tr>
              <a:tr h="524571">
                <a:tc>
                  <a:txBody>
                    <a:bodyPr/>
                    <a:lstStyle/>
                    <a:p>
                      <a:pPr algn="ctr"/>
                      <a:r>
                        <a:rPr lang="en-GB" sz="1100" dirty="0"/>
                        <a:t>TEMPO</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dirty="0">
                          <a:solidFill>
                            <a:srgbClr val="00B050"/>
                          </a:solidFill>
                          <a:sym typeface="Wingdings" panose="05000000000000000000" pitchFamily="2" charset="2"/>
                        </a:rPr>
                        <a:t></a:t>
                      </a:r>
                      <a:endParaRPr lang="en-GB" dirty="0">
                        <a:solidFill>
                          <a:srgbClr val="00B050"/>
                        </a:solidFill>
                      </a:endParaRPr>
                    </a:p>
                  </a:txBody>
                  <a:tcPr anchor="ctr"/>
                </a:tc>
                <a:tc>
                  <a:txBody>
                    <a:bodyPr/>
                    <a:lstStyle/>
                    <a:p>
                      <a:pPr algn="ctr"/>
                      <a:r>
                        <a:rPr lang="en-GB" dirty="0">
                          <a:solidFill>
                            <a:srgbClr val="FF0000"/>
                          </a:solidFill>
                          <a:sym typeface="Wingdings" panose="05000000000000000000" pitchFamily="2" charset="2"/>
                        </a:rPr>
                        <a:t></a:t>
                      </a:r>
                      <a:endParaRPr lang="en-GB" dirty="0">
                        <a:solidFill>
                          <a:srgbClr val="FF0000"/>
                        </a:solidFill>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dirty="0">
                          <a:solidFill>
                            <a:srgbClr val="00B050"/>
                          </a:solidFill>
                          <a:sym typeface="Wingdings" panose="05000000000000000000" pitchFamily="2" charset="2"/>
                        </a:rPr>
                        <a:t></a:t>
                      </a:r>
                      <a:endParaRPr lang="en-GB" dirty="0">
                        <a:solidFill>
                          <a:srgbClr val="00B050"/>
                        </a:solidFill>
                      </a:endParaRPr>
                    </a:p>
                  </a:txBody>
                  <a:tcPr anchor="ctr"/>
                </a:tc>
                <a:extLst>
                  <a:ext uri="{0D108BD9-81ED-4DB2-BD59-A6C34878D82A}">
                    <a16:rowId xmlns:a16="http://schemas.microsoft.com/office/drawing/2014/main" val="45449118"/>
                  </a:ext>
                </a:extLst>
              </a:tr>
              <a:tr h="524571">
                <a:tc>
                  <a:txBody>
                    <a:bodyPr/>
                    <a:lstStyle/>
                    <a:p>
                      <a:pPr algn="ctr"/>
                      <a:r>
                        <a:rPr lang="en-GB" sz="1100" dirty="0"/>
                        <a:t>PROB30</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dirty="0">
                          <a:solidFill>
                            <a:srgbClr val="FF0000"/>
                          </a:solidFill>
                          <a:sym typeface="Wingdings" panose="05000000000000000000" pitchFamily="2" charset="2"/>
                        </a:rPr>
                        <a:t></a:t>
                      </a:r>
                      <a:endParaRPr lang="en-GB" dirty="0">
                        <a:solidFill>
                          <a:srgbClr val="FF0000"/>
                        </a:solidFill>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dirty="0">
                          <a:solidFill>
                            <a:srgbClr val="00B050"/>
                          </a:solidFill>
                          <a:sym typeface="Wingdings" panose="05000000000000000000" pitchFamily="2" charset="2"/>
                        </a:rPr>
                        <a:t></a:t>
                      </a:r>
                      <a:endParaRPr lang="en-GB" dirty="0">
                        <a:solidFill>
                          <a:srgbClr val="00B050"/>
                        </a:solidFill>
                      </a:endParaRPr>
                    </a:p>
                  </a:txBody>
                  <a:tcPr anchor="ctr"/>
                </a:tc>
                <a:tc>
                  <a:txBody>
                    <a:bodyPr/>
                    <a:lstStyle/>
                    <a:p>
                      <a:pPr algn="ctr"/>
                      <a:r>
                        <a:rPr lang="en-GB" dirty="0">
                          <a:solidFill>
                            <a:srgbClr val="FF0000"/>
                          </a:solidFill>
                          <a:sym typeface="Wingdings" panose="05000000000000000000" pitchFamily="2" charset="2"/>
                        </a:rPr>
                        <a:t></a:t>
                      </a:r>
                      <a:endParaRPr lang="en-GB" dirty="0">
                        <a:solidFill>
                          <a:srgbClr val="FF0000"/>
                        </a:solidFill>
                      </a:endParaRPr>
                    </a:p>
                  </a:txBody>
                  <a:tcPr anchor="ctr"/>
                </a:tc>
                <a:extLst>
                  <a:ext uri="{0D108BD9-81ED-4DB2-BD59-A6C34878D82A}">
                    <a16:rowId xmlns:a16="http://schemas.microsoft.com/office/drawing/2014/main" val="2872366485"/>
                  </a:ext>
                </a:extLst>
              </a:tr>
              <a:tr h="524571">
                <a:tc>
                  <a:txBody>
                    <a:bodyPr/>
                    <a:lstStyle/>
                    <a:p>
                      <a:pPr algn="ctr"/>
                      <a:r>
                        <a:rPr lang="en-GB" sz="1100" dirty="0"/>
                        <a:t>PROB40</a:t>
                      </a:r>
                    </a:p>
                  </a:txBody>
                  <a:tcPr anchor="ctr"/>
                </a:tc>
                <a:tc>
                  <a:txBody>
                    <a:bodyPr/>
                    <a:lstStyle/>
                    <a:p>
                      <a:pPr algn="ctr"/>
                      <a:r>
                        <a:rPr lang="en-GB" dirty="0">
                          <a:solidFill>
                            <a:srgbClr val="FF0000"/>
                          </a:solidFill>
                          <a:sym typeface="Wingdings" panose="05000000000000000000" pitchFamily="2" charset="2"/>
                        </a:rPr>
                        <a:t></a:t>
                      </a:r>
                      <a:endParaRPr lang="en-GB" dirty="0">
                        <a:solidFill>
                          <a:srgbClr val="FF0000"/>
                        </a:solidFill>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dirty="0">
                          <a:solidFill>
                            <a:srgbClr val="00B050"/>
                          </a:solidFill>
                          <a:sym typeface="Wingdings" panose="05000000000000000000" pitchFamily="2" charset="2"/>
                        </a:rPr>
                        <a:t></a:t>
                      </a:r>
                      <a:endParaRPr lang="en-GB" dirty="0">
                        <a:solidFill>
                          <a:srgbClr val="00B050"/>
                        </a:solidFill>
                      </a:endParaRPr>
                    </a:p>
                  </a:txBody>
                  <a:tcPr anchor="ctr"/>
                </a:tc>
                <a:tc>
                  <a:txBody>
                    <a:bodyPr/>
                    <a:lstStyle/>
                    <a:p>
                      <a:pPr algn="ctr"/>
                      <a:r>
                        <a:rPr lang="en-GB" dirty="0">
                          <a:solidFill>
                            <a:srgbClr val="FF0000"/>
                          </a:solidFill>
                          <a:sym typeface="Wingdings" panose="05000000000000000000" pitchFamily="2" charset="2"/>
                        </a:rPr>
                        <a:t></a:t>
                      </a:r>
                      <a:endParaRPr lang="en-GB" dirty="0">
                        <a:solidFill>
                          <a:srgbClr val="FF0000"/>
                        </a:solidFill>
                      </a:endParaRPr>
                    </a:p>
                  </a:txBody>
                  <a:tcPr anchor="ctr"/>
                </a:tc>
                <a:extLst>
                  <a:ext uri="{0D108BD9-81ED-4DB2-BD59-A6C34878D82A}">
                    <a16:rowId xmlns:a16="http://schemas.microsoft.com/office/drawing/2014/main" val="84380666"/>
                  </a:ext>
                </a:extLst>
              </a:tr>
              <a:tr h="524571">
                <a:tc>
                  <a:txBody>
                    <a:bodyPr/>
                    <a:lstStyle/>
                    <a:p>
                      <a:pPr algn="ctr"/>
                      <a:r>
                        <a:rPr lang="en-GB" sz="1100" dirty="0"/>
                        <a:t>PROB30</a:t>
                      </a:r>
                      <a:r>
                        <a:rPr lang="en-GB" sz="1100" baseline="0" dirty="0"/>
                        <a:t> TEMPO</a:t>
                      </a:r>
                      <a:endParaRPr lang="en-GB" sz="1100" dirty="0"/>
                    </a:p>
                  </a:txBody>
                  <a:tcPr anchor="ctr"/>
                </a:tc>
                <a:tc>
                  <a:txBody>
                    <a:bodyPr/>
                    <a:lstStyle/>
                    <a:p>
                      <a:pPr algn="ctr"/>
                      <a:r>
                        <a:rPr lang="en-GB" dirty="0">
                          <a:solidFill>
                            <a:srgbClr val="FF0000"/>
                          </a:solidFill>
                          <a:sym typeface="Wingdings" panose="05000000000000000000" pitchFamily="2" charset="2"/>
                        </a:rPr>
                        <a:t></a:t>
                      </a:r>
                      <a:endParaRPr lang="en-GB" dirty="0">
                        <a:solidFill>
                          <a:srgbClr val="FF0000"/>
                        </a:solidFill>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dirty="0">
                          <a:solidFill>
                            <a:srgbClr val="00B050"/>
                          </a:solidFill>
                          <a:sym typeface="Wingdings" panose="05000000000000000000" pitchFamily="2" charset="2"/>
                        </a:rPr>
                        <a:t></a:t>
                      </a:r>
                      <a:endParaRPr lang="en-GB" dirty="0">
                        <a:solidFill>
                          <a:srgbClr val="00B050"/>
                        </a:solidFill>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dirty="0">
                          <a:solidFill>
                            <a:srgbClr val="00B050"/>
                          </a:solidFill>
                          <a:sym typeface="Wingdings" panose="05000000000000000000" pitchFamily="2" charset="2"/>
                        </a:rPr>
                        <a:t></a:t>
                      </a:r>
                      <a:endParaRPr lang="en-GB" dirty="0">
                        <a:solidFill>
                          <a:srgbClr val="00B050"/>
                        </a:solidFill>
                      </a:endParaRPr>
                    </a:p>
                  </a:txBody>
                  <a:tcPr anchor="ctr"/>
                </a:tc>
                <a:extLst>
                  <a:ext uri="{0D108BD9-81ED-4DB2-BD59-A6C34878D82A}">
                    <a16:rowId xmlns:a16="http://schemas.microsoft.com/office/drawing/2014/main" val="596094077"/>
                  </a:ext>
                </a:extLst>
              </a:tr>
              <a:tr h="524571">
                <a:tc>
                  <a:txBody>
                    <a:bodyPr/>
                    <a:lstStyle/>
                    <a:p>
                      <a:pPr algn="ctr"/>
                      <a:r>
                        <a:rPr lang="en-GB" sz="1100" dirty="0"/>
                        <a:t>PROB40 TEMPO</a:t>
                      </a:r>
                    </a:p>
                  </a:txBody>
                  <a:tcPr anchor="ctr"/>
                </a:tc>
                <a:tc>
                  <a:txBody>
                    <a:bodyPr/>
                    <a:lstStyle/>
                    <a:p>
                      <a:pPr algn="ctr"/>
                      <a:r>
                        <a:rPr lang="en-GB" dirty="0">
                          <a:solidFill>
                            <a:srgbClr val="FF0000"/>
                          </a:solidFill>
                          <a:sym typeface="Wingdings" panose="05000000000000000000" pitchFamily="2" charset="2"/>
                        </a:rPr>
                        <a:t></a:t>
                      </a:r>
                      <a:endParaRPr lang="en-GB" dirty="0">
                        <a:solidFill>
                          <a:srgbClr val="FF0000"/>
                        </a:solidFill>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dirty="0">
                          <a:solidFill>
                            <a:srgbClr val="00B050"/>
                          </a:solidFill>
                          <a:sym typeface="Wingdings" panose="05000000000000000000" pitchFamily="2" charset="2"/>
                        </a:rPr>
                        <a:t></a:t>
                      </a:r>
                      <a:endParaRPr lang="en-GB" dirty="0">
                        <a:solidFill>
                          <a:srgbClr val="00B050"/>
                        </a:solidFill>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dirty="0">
                          <a:solidFill>
                            <a:srgbClr val="00B050"/>
                          </a:solidFill>
                          <a:sym typeface="Wingdings" panose="05000000000000000000" pitchFamily="2" charset="2"/>
                        </a:rPr>
                        <a:t></a:t>
                      </a:r>
                      <a:endParaRPr lang="en-GB" dirty="0">
                        <a:solidFill>
                          <a:srgbClr val="00B050"/>
                        </a:solidFill>
                      </a:endParaRPr>
                    </a:p>
                  </a:txBody>
                  <a:tcPr anchor="ctr"/>
                </a:tc>
                <a:extLst>
                  <a:ext uri="{0D108BD9-81ED-4DB2-BD59-A6C34878D82A}">
                    <a16:rowId xmlns:a16="http://schemas.microsoft.com/office/drawing/2014/main" val="805785741"/>
                  </a:ext>
                </a:extLst>
              </a:tr>
            </a:tbl>
          </a:graphicData>
        </a:graphic>
      </p:graphicFrame>
      <p:sp>
        <p:nvSpPr>
          <p:cNvPr id="5" name="Rectangle 4"/>
          <p:cNvSpPr/>
          <p:nvPr/>
        </p:nvSpPr>
        <p:spPr>
          <a:xfrm>
            <a:off x="5454593" y="1898168"/>
            <a:ext cx="3529584" cy="510803"/>
          </a:xfrm>
          <a:prstGeom prst="rect">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descr="https://egu2020.eu/cc_by_logo_p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024" y="4757820"/>
            <a:ext cx="1028935"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12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125" y="958503"/>
            <a:ext cx="8321040" cy="3291880"/>
          </a:xfrm>
        </p:spPr>
        <p:txBody>
          <a:bodyPr>
            <a:noAutofit/>
          </a:bodyPr>
          <a:lstStyle/>
          <a:p>
            <a:pPr lvl="1">
              <a:lnSpc>
                <a:spcPct val="100000"/>
              </a:lnSpc>
              <a:spcBef>
                <a:spcPts val="1200"/>
              </a:spcBef>
            </a:pPr>
            <a:r>
              <a:rPr lang="en-GB" sz="1400" dirty="0" smtClean="0"/>
              <a:t>Automated first guess TAFs are being developed in the Met Office, with the research funded by the Civil Aviation Authority</a:t>
            </a:r>
          </a:p>
          <a:p>
            <a:pPr lvl="1">
              <a:lnSpc>
                <a:spcPct val="100000"/>
              </a:lnSpc>
              <a:spcBef>
                <a:spcPts val="1200"/>
              </a:spcBef>
            </a:pPr>
            <a:r>
              <a:rPr lang="en-GB" sz="1400" dirty="0" smtClean="0"/>
              <a:t>They </a:t>
            </a:r>
            <a:r>
              <a:rPr lang="en-GB" sz="1400" dirty="0"/>
              <a:t>use site-specific numerical weather prediction (NWP) model data to </a:t>
            </a:r>
            <a:r>
              <a:rPr lang="en-GB" sz="1400" dirty="0" smtClean="0"/>
              <a:t>routinely </a:t>
            </a:r>
            <a:r>
              <a:rPr lang="en-GB" sz="1400" dirty="0"/>
              <a:t>produce TAFs in the same </a:t>
            </a:r>
            <a:r>
              <a:rPr lang="en-GB" sz="1400" dirty="0" smtClean="0"/>
              <a:t>format as that </a:t>
            </a:r>
            <a:r>
              <a:rPr lang="en-GB" sz="1400" dirty="0"/>
              <a:t>issued by Operational </a:t>
            </a:r>
            <a:r>
              <a:rPr lang="en-GB" sz="1400" dirty="0" smtClean="0"/>
              <a:t>Meteorologists</a:t>
            </a:r>
          </a:p>
          <a:p>
            <a:pPr lvl="1">
              <a:lnSpc>
                <a:spcPct val="100000"/>
              </a:lnSpc>
              <a:spcBef>
                <a:spcPts val="1200"/>
              </a:spcBef>
            </a:pPr>
            <a:r>
              <a:rPr lang="en-GB" sz="1400" dirty="0"/>
              <a:t>They are intended to provide a first guess solution for Operational Meteorologists to start the writing of TAFs </a:t>
            </a:r>
            <a:r>
              <a:rPr lang="en-GB" sz="1400" dirty="0" smtClean="0"/>
              <a:t>from</a:t>
            </a:r>
          </a:p>
          <a:p>
            <a:pPr lvl="1">
              <a:lnSpc>
                <a:spcPct val="100000"/>
              </a:lnSpc>
              <a:spcBef>
                <a:spcPts val="1200"/>
              </a:spcBef>
            </a:pPr>
            <a:r>
              <a:rPr lang="en-GB" sz="1400" dirty="0"/>
              <a:t>The logic encoding the model data into </a:t>
            </a:r>
            <a:r>
              <a:rPr lang="en-GB" sz="1400" dirty="0" smtClean="0"/>
              <a:t>the TAF </a:t>
            </a:r>
            <a:r>
              <a:rPr lang="en-GB" sz="1400" dirty="0"/>
              <a:t>format is based on practical experience </a:t>
            </a:r>
            <a:r>
              <a:rPr lang="en-GB" sz="1400" dirty="0" smtClean="0"/>
              <a:t>of writing TAFs as an Operational Meteorologist - the intention of this approach is to produce </a:t>
            </a:r>
            <a:r>
              <a:rPr lang="en-GB" sz="1400" dirty="0"/>
              <a:t>readable, sensible and usable </a:t>
            </a:r>
            <a:r>
              <a:rPr lang="en-GB" sz="1400" dirty="0" smtClean="0"/>
              <a:t>TAFs that would require minimal intervention in most situations </a:t>
            </a:r>
          </a:p>
          <a:p>
            <a:pPr lvl="1">
              <a:lnSpc>
                <a:spcPct val="100000"/>
              </a:lnSpc>
              <a:spcBef>
                <a:spcPts val="1200"/>
              </a:spcBef>
            </a:pPr>
            <a:r>
              <a:rPr lang="en-GB" sz="1400" dirty="0" smtClean="0"/>
              <a:t>It </a:t>
            </a:r>
            <a:r>
              <a:rPr lang="en-GB" sz="1400" dirty="0"/>
              <a:t>is hoped that the use of automated first guess TAFs </a:t>
            </a:r>
            <a:r>
              <a:rPr lang="en-GB" sz="1400" dirty="0" smtClean="0"/>
              <a:t>will </a:t>
            </a:r>
            <a:r>
              <a:rPr lang="en-GB" sz="1400" dirty="0"/>
              <a:t>improve </a:t>
            </a:r>
            <a:r>
              <a:rPr lang="en-GB" sz="1400" dirty="0" smtClean="0"/>
              <a:t>the efficiency </a:t>
            </a:r>
            <a:r>
              <a:rPr lang="en-GB" sz="1400" dirty="0"/>
              <a:t>of TAF production, </a:t>
            </a:r>
            <a:r>
              <a:rPr lang="en-GB" sz="1400" dirty="0" smtClean="0"/>
              <a:t>allowing </a:t>
            </a:r>
            <a:r>
              <a:rPr lang="en-GB" sz="1400" dirty="0"/>
              <a:t>Operational </a:t>
            </a:r>
            <a:r>
              <a:rPr lang="en-GB" sz="1400" dirty="0" smtClean="0"/>
              <a:t>Meteorologists to use their expertise more effectively - for example, by adding value to model output or providing extra </a:t>
            </a:r>
            <a:r>
              <a:rPr lang="en-GB" sz="1400" dirty="0"/>
              <a:t>consultancy services</a:t>
            </a:r>
          </a:p>
          <a:p>
            <a:pPr marL="342900" lvl="1" indent="0">
              <a:lnSpc>
                <a:spcPct val="150000"/>
              </a:lnSpc>
              <a:buNone/>
            </a:pPr>
            <a:endParaRPr lang="en-GB" sz="1400" dirty="0"/>
          </a:p>
          <a:p>
            <a:pPr lvl="1">
              <a:lnSpc>
                <a:spcPct val="150000"/>
              </a:lnSpc>
            </a:pPr>
            <a:endParaRPr lang="en-GB" sz="1400" dirty="0"/>
          </a:p>
          <a:p>
            <a:pPr lvl="1">
              <a:lnSpc>
                <a:spcPct val="150000"/>
              </a:lnSpc>
            </a:pPr>
            <a:endParaRPr lang="en-GB" sz="1400" dirty="0" smtClean="0"/>
          </a:p>
        </p:txBody>
      </p:sp>
      <p:sp>
        <p:nvSpPr>
          <p:cNvPr id="3" name="Title 2"/>
          <p:cNvSpPr>
            <a:spLocks noGrp="1"/>
          </p:cNvSpPr>
          <p:nvPr>
            <p:ph type="title"/>
          </p:nvPr>
        </p:nvSpPr>
        <p:spPr>
          <a:xfrm>
            <a:off x="2373198" y="176784"/>
            <a:ext cx="4391506" cy="371856"/>
          </a:xfrm>
        </p:spPr>
        <p:txBody>
          <a:bodyPr>
            <a:noAutofit/>
          </a:bodyPr>
          <a:lstStyle/>
          <a:p>
            <a:r>
              <a:rPr lang="en-GB" sz="2400" b="1" dirty="0">
                <a:solidFill>
                  <a:srgbClr val="2A2A2A"/>
                </a:solidFill>
              </a:rPr>
              <a:t>Automated First Guess </a:t>
            </a:r>
            <a:r>
              <a:rPr lang="en-GB" sz="2400" b="1" dirty="0" smtClean="0">
                <a:solidFill>
                  <a:srgbClr val="2A2A2A"/>
                </a:solidFill>
              </a:rPr>
              <a:t>TAFs</a:t>
            </a:r>
            <a:endParaRPr lang="en-GB" sz="2800" b="1" dirty="0"/>
          </a:p>
        </p:txBody>
      </p:sp>
      <p:sp>
        <p:nvSpPr>
          <p:cNvPr id="6" name="Footer Placeholder 2">
            <a:extLst>
              <a:ext uri="{FF2B5EF4-FFF2-40B4-BE49-F238E27FC236}">
                <a16:creationId xmlns:a16="http://schemas.microsoft.com/office/drawing/2014/main" id="{D31EF84D-E0D4-42B1-AB0E-FA73EDDC4FFF}"/>
              </a:ext>
            </a:extLst>
          </p:cNvPr>
          <p:cNvSpPr txBox="1">
            <a:spLocks/>
          </p:cNvSpPr>
          <p:nvPr/>
        </p:nvSpPr>
        <p:spPr>
          <a:xfrm>
            <a:off x="0" y="4732140"/>
            <a:ext cx="9144000" cy="41136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219075" hangingPunct="0">
              <a:defRPr/>
            </a:pPr>
            <a:r>
              <a:rPr lang="en-GB" sz="800" kern="0" dirty="0">
                <a:solidFill>
                  <a:srgbClr val="2A2A2A"/>
                </a:solidFill>
                <a:latin typeface="Arial"/>
                <a:sym typeface="Helvetica Light"/>
              </a:rPr>
              <a:t>www.metoffice.gov.uk																									                       © Crown Copyright 2020, Met Office</a:t>
            </a:r>
          </a:p>
        </p:txBody>
      </p:sp>
      <p:pic>
        <p:nvPicPr>
          <p:cNvPr id="5" name="Picture 2" descr="https://egu2020.eu/cc_by_logo_p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024" y="4757820"/>
            <a:ext cx="1028935"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31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18629" y="127704"/>
            <a:ext cx="4706742" cy="384048"/>
          </a:xfrm>
        </p:spPr>
        <p:txBody>
          <a:bodyPr>
            <a:noAutofit/>
          </a:bodyPr>
          <a:lstStyle/>
          <a:p>
            <a:pPr algn="ctr"/>
            <a:r>
              <a:rPr lang="en-GB" sz="2400" b="1" dirty="0"/>
              <a:t>Comparisons with Issued TAFs</a:t>
            </a:r>
          </a:p>
        </p:txBody>
      </p:sp>
      <p:sp>
        <p:nvSpPr>
          <p:cNvPr id="6" name="Footer Placeholder 2">
            <a:extLst>
              <a:ext uri="{FF2B5EF4-FFF2-40B4-BE49-F238E27FC236}">
                <a16:creationId xmlns:a16="http://schemas.microsoft.com/office/drawing/2014/main" id="{D31EF84D-E0D4-42B1-AB0E-FA73EDDC4FFF}"/>
              </a:ext>
            </a:extLst>
          </p:cNvPr>
          <p:cNvSpPr txBox="1">
            <a:spLocks/>
          </p:cNvSpPr>
          <p:nvPr/>
        </p:nvSpPr>
        <p:spPr>
          <a:xfrm>
            <a:off x="0" y="4732140"/>
            <a:ext cx="9144000" cy="41136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219075" hangingPunct="0">
              <a:defRPr/>
            </a:pPr>
            <a:r>
              <a:rPr lang="en-GB" sz="800" kern="0" dirty="0">
                <a:solidFill>
                  <a:srgbClr val="2A2A2A"/>
                </a:solidFill>
                <a:latin typeface="Arial"/>
                <a:sym typeface="Helvetica Light"/>
              </a:rPr>
              <a:t>www.metoffice.gov.uk																									                       © Crown Copyright 2020, Met Office</a:t>
            </a:r>
          </a:p>
        </p:txBody>
      </p:sp>
      <p:pic>
        <p:nvPicPr>
          <p:cNvPr id="5" name="Picture 4"/>
          <p:cNvPicPr>
            <a:picLocks noChangeAspect="1"/>
          </p:cNvPicPr>
          <p:nvPr/>
        </p:nvPicPr>
        <p:blipFill>
          <a:blip r:embed="rId3"/>
          <a:stretch>
            <a:fillRect/>
          </a:stretch>
        </p:blipFill>
        <p:spPr>
          <a:xfrm>
            <a:off x="139704" y="623455"/>
            <a:ext cx="8864592" cy="2689581"/>
          </a:xfrm>
          <a:prstGeom prst="rect">
            <a:avLst/>
          </a:prstGeom>
        </p:spPr>
      </p:pic>
      <p:sp>
        <p:nvSpPr>
          <p:cNvPr id="7" name="TextBox 6"/>
          <p:cNvSpPr txBox="1"/>
          <p:nvPr/>
        </p:nvSpPr>
        <p:spPr>
          <a:xfrm>
            <a:off x="182880" y="3028184"/>
            <a:ext cx="8729472" cy="1692771"/>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1400" dirty="0" smtClean="0"/>
              <a:t>The table above compares 3 first guess TAFs to the equivalent operationally issued TAFs</a:t>
            </a:r>
          </a:p>
          <a:p>
            <a:pPr marL="285750" indent="-285750">
              <a:spcBef>
                <a:spcPts val="600"/>
              </a:spcBef>
              <a:buFont typeface="Arial" panose="020B0604020202020204" pitchFamily="34" charset="0"/>
              <a:buChar char="•"/>
            </a:pPr>
            <a:r>
              <a:rPr lang="en-GB" sz="1400" dirty="0" smtClean="0"/>
              <a:t>In all 3 examples, base conditions in first guess TAFs were similar to those in operationally issued TAFs</a:t>
            </a:r>
          </a:p>
          <a:p>
            <a:pPr marL="285750" indent="-285750">
              <a:spcBef>
                <a:spcPts val="600"/>
              </a:spcBef>
              <a:buFont typeface="Arial" panose="020B0604020202020204" pitchFamily="34" charset="0"/>
              <a:buChar char="•"/>
            </a:pPr>
            <a:r>
              <a:rPr lang="en-GB" sz="1400" dirty="0" smtClean="0"/>
              <a:t>Change group values were also similar</a:t>
            </a:r>
            <a:endParaRPr lang="en-GB" sz="1400" b="1" dirty="0" smtClean="0"/>
          </a:p>
          <a:p>
            <a:pPr marL="285750" indent="-285750">
              <a:spcBef>
                <a:spcPts val="600"/>
              </a:spcBef>
              <a:buFont typeface="Arial" panose="020B0604020202020204" pitchFamily="34" charset="0"/>
              <a:buChar char="•"/>
            </a:pPr>
            <a:r>
              <a:rPr lang="en-GB" sz="1400" dirty="0" smtClean="0"/>
              <a:t>There were differences in timings and the types of change groups used</a:t>
            </a:r>
          </a:p>
          <a:p>
            <a:pPr marL="285750" indent="-285750">
              <a:spcBef>
                <a:spcPts val="600"/>
              </a:spcBef>
              <a:buFont typeface="Arial" panose="020B0604020202020204" pitchFamily="34" charset="0"/>
              <a:buChar char="•"/>
            </a:pPr>
            <a:r>
              <a:rPr lang="en-GB" sz="1400" dirty="0" smtClean="0"/>
              <a:t>Note that these are all examples of simple weather situations – differences become more apparent as weather becomes more complex</a:t>
            </a:r>
          </a:p>
        </p:txBody>
      </p:sp>
      <p:sp>
        <p:nvSpPr>
          <p:cNvPr id="8" name="Rectangle 7"/>
          <p:cNvSpPr/>
          <p:nvPr/>
        </p:nvSpPr>
        <p:spPr>
          <a:xfrm>
            <a:off x="2962656" y="885260"/>
            <a:ext cx="1383792" cy="19507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363968" y="869975"/>
            <a:ext cx="1383792" cy="19507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7363968" y="2239770"/>
            <a:ext cx="1383792" cy="19507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962656" y="2239770"/>
            <a:ext cx="1383792" cy="19507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363968" y="1641088"/>
            <a:ext cx="1383792" cy="19507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2962656" y="1646590"/>
            <a:ext cx="1383792" cy="19507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2310384" y="1073327"/>
            <a:ext cx="1107580" cy="175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6706861" y="1080332"/>
            <a:ext cx="1107580" cy="175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7485468" y="1273132"/>
            <a:ext cx="1048932" cy="17751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3056618" y="1848869"/>
            <a:ext cx="1107580" cy="175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6702656" y="1848869"/>
            <a:ext cx="1107580" cy="175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2327304" y="2434842"/>
            <a:ext cx="1107580" cy="175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6703549" y="2445461"/>
            <a:ext cx="1107580" cy="175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676340" y="1065267"/>
            <a:ext cx="1634044" cy="19022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Rectangle 24"/>
          <p:cNvSpPr/>
          <p:nvPr/>
        </p:nvSpPr>
        <p:spPr>
          <a:xfrm>
            <a:off x="5052008" y="1080332"/>
            <a:ext cx="1634044" cy="175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5052007" y="1257716"/>
            <a:ext cx="2364091" cy="18821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676340" y="1855937"/>
            <a:ext cx="2380278" cy="16808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5052007" y="1842821"/>
            <a:ext cx="1650649" cy="18120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676655" y="2434842"/>
            <a:ext cx="1650649" cy="18120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676655" y="2620616"/>
            <a:ext cx="2379963" cy="18445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5052007" y="2431592"/>
            <a:ext cx="1634045" cy="1890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2" descr="https://egu2020.eu/cc_by_logo_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8024" y="4757820"/>
            <a:ext cx="1028935"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84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4"/>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3"/>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1"/>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6"/>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8"/>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9"/>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20"/>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21"/>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22"/>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23"/>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7">
                                            <p:txEl>
                                              <p:pRg st="3" end="3"/>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24"/>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25"/>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26"/>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27"/>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28"/>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29"/>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30"/>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31"/>
                                        </p:tgtEl>
                                        <p:attrNameLst>
                                          <p:attrName>style.visibility</p:attrName>
                                        </p:attrNameLst>
                                      </p:cBhvr>
                                      <p:to>
                                        <p:strVal val="hidden"/>
                                      </p:to>
                                    </p:set>
                                  </p:childTnLst>
                                </p:cTn>
                              </p:par>
                              <p:par>
                                <p:cTn id="101" presetID="1" presetClass="entr" presetSubtype="0" fill="hold" nodeType="withEffect">
                                  <p:stCondLst>
                                    <p:cond delay="0"/>
                                  </p:stCondLst>
                                  <p:childTnLst>
                                    <p:set>
                                      <p:cBhvr>
                                        <p:cTn id="10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P spid="10" grpId="1" animBg="1"/>
      <p:bldP spid="11" grpId="0" animBg="1"/>
      <p:bldP spid="11" grpId="1" animBg="1"/>
      <p:bldP spid="13" grpId="0" animBg="1"/>
      <p:bldP spid="13" grpId="1" animBg="1"/>
      <p:bldP spid="14" grpId="0" animBg="1"/>
      <p:bldP spid="14" grpId="1" animBg="1"/>
      <p:bldP spid="15" grpId="0" animBg="1"/>
      <p:bldP spid="15" grpId="1" animBg="1"/>
      <p:bldP spid="16" grpId="0" animBg="1"/>
      <p:bldP spid="16"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31720" y="99335"/>
            <a:ext cx="5280560" cy="406961"/>
          </a:xfrm>
        </p:spPr>
        <p:txBody>
          <a:bodyPr>
            <a:noAutofit/>
          </a:bodyPr>
          <a:lstStyle/>
          <a:p>
            <a:pPr algn="ctr"/>
            <a:r>
              <a:rPr lang="en-GB" sz="2400" b="1" dirty="0"/>
              <a:t>Comparison of TAFs with METARS</a:t>
            </a:r>
          </a:p>
        </p:txBody>
      </p:sp>
      <p:sp>
        <p:nvSpPr>
          <p:cNvPr id="6" name="Footer Placeholder 2">
            <a:extLst>
              <a:ext uri="{FF2B5EF4-FFF2-40B4-BE49-F238E27FC236}">
                <a16:creationId xmlns:a16="http://schemas.microsoft.com/office/drawing/2014/main" id="{D31EF84D-E0D4-42B1-AB0E-FA73EDDC4FFF}"/>
              </a:ext>
            </a:extLst>
          </p:cNvPr>
          <p:cNvSpPr txBox="1">
            <a:spLocks/>
          </p:cNvSpPr>
          <p:nvPr/>
        </p:nvSpPr>
        <p:spPr>
          <a:xfrm>
            <a:off x="0" y="4732140"/>
            <a:ext cx="9144000" cy="41136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219075" hangingPunct="0">
              <a:defRPr/>
            </a:pPr>
            <a:r>
              <a:rPr lang="en-GB" sz="800" kern="0">
                <a:solidFill>
                  <a:srgbClr val="2A2A2A"/>
                </a:solidFill>
                <a:latin typeface="Arial"/>
                <a:sym typeface="Helvetica Light"/>
              </a:rPr>
              <a:t>www.metoffice.gov.uk																									                       © Crown Copyright 2020, Met Office</a:t>
            </a:r>
            <a:endParaRPr lang="en-GB" sz="800" kern="0" dirty="0">
              <a:solidFill>
                <a:srgbClr val="2A2A2A"/>
              </a:solidFill>
              <a:latin typeface="Arial"/>
              <a:sym typeface="Helvetica Light"/>
            </a:endParaRPr>
          </a:p>
        </p:txBody>
      </p:sp>
      <p:pic>
        <p:nvPicPr>
          <p:cNvPr id="13" name="Picture 12"/>
          <p:cNvPicPr>
            <a:picLocks noChangeAspect="1"/>
          </p:cNvPicPr>
          <p:nvPr/>
        </p:nvPicPr>
        <p:blipFill>
          <a:blip r:embed="rId3"/>
          <a:stretch>
            <a:fillRect/>
          </a:stretch>
        </p:blipFill>
        <p:spPr>
          <a:xfrm>
            <a:off x="67056" y="651246"/>
            <a:ext cx="6229251" cy="3960000"/>
          </a:xfrm>
          <a:prstGeom prst="rect">
            <a:avLst/>
          </a:prstGeom>
        </p:spPr>
      </p:pic>
      <p:sp>
        <p:nvSpPr>
          <p:cNvPr id="15" name="TextBox 14"/>
          <p:cNvSpPr txBox="1"/>
          <p:nvPr/>
        </p:nvSpPr>
        <p:spPr>
          <a:xfrm>
            <a:off x="6219396" y="584011"/>
            <a:ext cx="2914749" cy="4216539"/>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1100" dirty="0" smtClean="0"/>
              <a:t>The table on the left shows a first guess TAF and the equivalent operationally issued TAF (left column) and the METARs (</a:t>
            </a:r>
            <a:r>
              <a:rPr lang="en-US" sz="1100" dirty="0"/>
              <a:t>Meteorological Terminal Aviation Routine Weather </a:t>
            </a:r>
            <a:r>
              <a:rPr lang="en-US" sz="1100" dirty="0" smtClean="0"/>
              <a:t>Reports)</a:t>
            </a:r>
            <a:r>
              <a:rPr lang="en-GB" sz="1100" dirty="0" smtClean="0"/>
              <a:t> issued for the TAF forecast period (right column) </a:t>
            </a:r>
            <a:endParaRPr lang="en-GB" sz="1100" dirty="0"/>
          </a:p>
          <a:p>
            <a:pPr marL="285750" indent="-285750">
              <a:spcBef>
                <a:spcPts val="600"/>
              </a:spcBef>
              <a:buFont typeface="Arial" panose="020B0604020202020204" pitchFamily="34" charset="0"/>
              <a:buChar char="•"/>
            </a:pPr>
            <a:r>
              <a:rPr lang="en-GB" sz="1100" dirty="0" smtClean="0"/>
              <a:t>The first guess TAF indicates a risk of much lower visibility (100m in freezing fog) than the operationally issued TAF (6000m)</a:t>
            </a:r>
            <a:endParaRPr lang="en-GB" sz="1100" dirty="0"/>
          </a:p>
          <a:p>
            <a:pPr marL="285750" indent="-285750">
              <a:spcBef>
                <a:spcPts val="600"/>
              </a:spcBef>
              <a:buFont typeface="Arial" panose="020B0604020202020204" pitchFamily="34" charset="0"/>
              <a:buChar char="•"/>
            </a:pPr>
            <a:r>
              <a:rPr lang="en-GB" sz="1100" dirty="0" smtClean="0"/>
              <a:t>METARS show visibility generally stayed above 10,000m, although it did drop to 7000m at 0420Z, justifying the risk given in the operational TAF (although this occurred just outside of the PROB30 TEMPO period)</a:t>
            </a:r>
            <a:endParaRPr lang="en-GB" sz="1100" dirty="0"/>
          </a:p>
          <a:p>
            <a:pPr marL="285750" indent="-285750">
              <a:spcBef>
                <a:spcPts val="600"/>
              </a:spcBef>
              <a:buFont typeface="Arial" panose="020B0604020202020204" pitchFamily="34" charset="0"/>
              <a:buChar char="•"/>
            </a:pPr>
            <a:r>
              <a:rPr lang="en-GB" sz="1100" dirty="0" smtClean="0"/>
              <a:t>Very low visibility and freezing fog in first guess TAF appears pessimistic – however, screen temperature was below freezing and close to dew point for much of the night, so it could be argued that the 30% risk was justified</a:t>
            </a:r>
            <a:endParaRPr lang="en-GB" sz="1100" dirty="0"/>
          </a:p>
        </p:txBody>
      </p:sp>
      <p:sp>
        <p:nvSpPr>
          <p:cNvPr id="16" name="Rectangle 15"/>
          <p:cNvSpPr/>
          <p:nvPr/>
        </p:nvSpPr>
        <p:spPr>
          <a:xfrm>
            <a:off x="1385053" y="1305385"/>
            <a:ext cx="599090" cy="1261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1739252" y="1842464"/>
            <a:ext cx="314259" cy="1187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384468" y="1842464"/>
            <a:ext cx="1669043" cy="1187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3340389" y="2591999"/>
            <a:ext cx="439132" cy="13900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398930" y="1293077"/>
            <a:ext cx="1585213" cy="1384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5071056" y="1236168"/>
            <a:ext cx="467963" cy="218810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544669" y="2591999"/>
            <a:ext cx="295555" cy="13900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2" descr="https://egu2020.eu/cc_by_logo_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8024" y="4757820"/>
            <a:ext cx="1028935"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69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6"/>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7"/>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2"/>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9"/>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8"/>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15">
                                            <p:txEl>
                                              <p:pRg st="3" end="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P spid="19" grpId="0" animBg="1"/>
      <p:bldP spid="19" grpId="1" animBg="1"/>
      <p:bldP spid="20" grpId="0" animBg="1"/>
      <p:bldP spid="21" grpId="0" animBg="1"/>
      <p:bldP spid="12" grpId="0" animBg="1"/>
      <p:bldP spid="1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87129" y="103632"/>
            <a:ext cx="3182024" cy="424984"/>
          </a:xfrm>
        </p:spPr>
        <p:txBody>
          <a:bodyPr>
            <a:noAutofit/>
          </a:bodyPr>
          <a:lstStyle/>
          <a:p>
            <a:r>
              <a:rPr lang="en-GB" sz="2400" b="1" dirty="0"/>
              <a:t>Verification - Method</a:t>
            </a:r>
            <a:endParaRPr lang="en-GB" sz="2800" b="1" dirty="0"/>
          </a:p>
        </p:txBody>
      </p:sp>
      <p:sp>
        <p:nvSpPr>
          <p:cNvPr id="6" name="Footer Placeholder 2">
            <a:extLst>
              <a:ext uri="{FF2B5EF4-FFF2-40B4-BE49-F238E27FC236}">
                <a16:creationId xmlns:a16="http://schemas.microsoft.com/office/drawing/2014/main" id="{D31EF84D-E0D4-42B1-AB0E-FA73EDDC4FFF}"/>
              </a:ext>
            </a:extLst>
          </p:cNvPr>
          <p:cNvSpPr txBox="1">
            <a:spLocks/>
          </p:cNvSpPr>
          <p:nvPr/>
        </p:nvSpPr>
        <p:spPr>
          <a:xfrm>
            <a:off x="0" y="4732140"/>
            <a:ext cx="9144000" cy="41136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219075" hangingPunct="0">
              <a:defRPr/>
            </a:pPr>
            <a:r>
              <a:rPr lang="en-GB" sz="800" kern="0">
                <a:solidFill>
                  <a:srgbClr val="2A2A2A"/>
                </a:solidFill>
                <a:latin typeface="Arial"/>
                <a:sym typeface="Helvetica Light"/>
              </a:rPr>
              <a:t>www.metoffice.gov.uk																									                       © Crown Copyright 2020, Met Office</a:t>
            </a:r>
            <a:endParaRPr lang="en-GB" sz="800" kern="0" dirty="0">
              <a:solidFill>
                <a:srgbClr val="2A2A2A"/>
              </a:solidFill>
              <a:latin typeface="Arial"/>
              <a:sym typeface="Helvetica Light"/>
            </a:endParaRPr>
          </a:p>
        </p:txBody>
      </p:sp>
      <p:sp>
        <p:nvSpPr>
          <p:cNvPr id="14" name="Content Placeholder 1"/>
          <p:cNvSpPr>
            <a:spLocks noGrp="1"/>
          </p:cNvSpPr>
          <p:nvPr>
            <p:ph idx="1"/>
          </p:nvPr>
        </p:nvSpPr>
        <p:spPr>
          <a:xfrm>
            <a:off x="253352" y="654740"/>
            <a:ext cx="8637296" cy="3758764"/>
          </a:xfrm>
        </p:spPr>
        <p:txBody>
          <a:bodyPr>
            <a:noAutofit/>
          </a:bodyPr>
          <a:lstStyle/>
          <a:p>
            <a:pPr>
              <a:lnSpc>
                <a:spcPct val="100000"/>
              </a:lnSpc>
              <a:spcBef>
                <a:spcPts val="1200"/>
              </a:spcBef>
            </a:pPr>
            <a:r>
              <a:rPr lang="en-GB" sz="1400" dirty="0"/>
              <a:t>Verification scores for first guess </a:t>
            </a:r>
            <a:r>
              <a:rPr lang="en-GB" sz="1400" dirty="0" smtClean="0"/>
              <a:t>TAFs were </a:t>
            </a:r>
            <a:r>
              <a:rPr lang="en-GB" sz="1400" dirty="0"/>
              <a:t>compared to equivalent scores for operationally issued </a:t>
            </a:r>
            <a:r>
              <a:rPr lang="en-GB" sz="1400" dirty="0" smtClean="0"/>
              <a:t>TAFs</a:t>
            </a:r>
          </a:p>
          <a:p>
            <a:pPr>
              <a:lnSpc>
                <a:spcPct val="100000"/>
              </a:lnSpc>
              <a:spcBef>
                <a:spcPts val="1200"/>
              </a:spcBef>
            </a:pPr>
            <a:r>
              <a:rPr lang="en-GB" sz="1400" dirty="0" smtClean="0"/>
              <a:t>The verification </a:t>
            </a:r>
            <a:r>
              <a:rPr lang="en-GB" sz="1400" dirty="0"/>
              <a:t>method </a:t>
            </a:r>
            <a:r>
              <a:rPr lang="en-GB" sz="1400" dirty="0" smtClean="0"/>
              <a:t>used was </a:t>
            </a:r>
            <a:r>
              <a:rPr lang="en-GB" sz="1400" dirty="0"/>
              <a:t>Sharpe et </a:t>
            </a:r>
            <a:r>
              <a:rPr lang="en-GB" sz="1400" dirty="0" smtClean="0"/>
              <a:t>al</a:t>
            </a:r>
            <a:r>
              <a:rPr lang="en-GB" sz="1400" baseline="30000" dirty="0" smtClean="0"/>
              <a:t>1 </a:t>
            </a:r>
            <a:r>
              <a:rPr lang="en-GB" sz="1400" dirty="0" smtClean="0"/>
              <a:t>as this is the TAF verification method currently in use at the Met Office</a:t>
            </a:r>
            <a:endParaRPr lang="en-GB" sz="1400" dirty="0"/>
          </a:p>
          <a:p>
            <a:pPr>
              <a:lnSpc>
                <a:spcPct val="100000"/>
              </a:lnSpc>
              <a:spcBef>
                <a:spcPts val="1200"/>
              </a:spcBef>
            </a:pPr>
            <a:r>
              <a:rPr lang="en-GB" sz="1400" dirty="0" smtClean="0"/>
              <a:t>3 </a:t>
            </a:r>
            <a:r>
              <a:rPr lang="en-GB" sz="1400" dirty="0"/>
              <a:t>years of </a:t>
            </a:r>
            <a:r>
              <a:rPr lang="en-GB" sz="1400" dirty="0" smtClean="0"/>
              <a:t>data were </a:t>
            </a:r>
            <a:r>
              <a:rPr lang="en-GB" sz="1400" dirty="0"/>
              <a:t>used between 01/11/2016 and </a:t>
            </a:r>
            <a:r>
              <a:rPr lang="en-GB" sz="1400" dirty="0" smtClean="0"/>
              <a:t>01/11/2019, with 4 </a:t>
            </a:r>
            <a:r>
              <a:rPr lang="en-GB" sz="1400" dirty="0"/>
              <a:t>TAFs per </a:t>
            </a:r>
            <a:r>
              <a:rPr lang="en-GB" sz="1400" dirty="0" smtClean="0"/>
              <a:t>day produced </a:t>
            </a:r>
            <a:r>
              <a:rPr lang="en-GB" sz="1400" dirty="0"/>
              <a:t>for 28 UK civil </a:t>
            </a:r>
            <a:r>
              <a:rPr lang="en-GB" sz="1400" dirty="0" smtClean="0"/>
              <a:t>airports</a:t>
            </a:r>
            <a:endParaRPr lang="en-GB" sz="1400" dirty="0"/>
          </a:p>
          <a:p>
            <a:pPr>
              <a:lnSpc>
                <a:spcPct val="100000"/>
              </a:lnSpc>
              <a:spcBef>
                <a:spcPts val="1200"/>
              </a:spcBef>
            </a:pPr>
            <a:r>
              <a:rPr lang="en-GB" sz="1400" dirty="0" smtClean="0"/>
              <a:t>Only visibility </a:t>
            </a:r>
            <a:r>
              <a:rPr lang="en-GB" sz="1400" dirty="0"/>
              <a:t>and cloud </a:t>
            </a:r>
            <a:r>
              <a:rPr lang="en-GB" sz="1400" dirty="0" smtClean="0"/>
              <a:t>base were verified, as wind </a:t>
            </a:r>
            <a:r>
              <a:rPr lang="en-GB" sz="1400" dirty="0"/>
              <a:t>and significant weather </a:t>
            </a:r>
            <a:r>
              <a:rPr lang="en-GB" sz="1400" dirty="0" smtClean="0"/>
              <a:t>are not </a:t>
            </a:r>
            <a:r>
              <a:rPr lang="en-GB" sz="1400" dirty="0"/>
              <a:t>currently verified at the Met </a:t>
            </a:r>
            <a:r>
              <a:rPr lang="en-GB" sz="1400" dirty="0" smtClean="0"/>
              <a:t>Office</a:t>
            </a:r>
          </a:p>
          <a:p>
            <a:pPr>
              <a:lnSpc>
                <a:spcPct val="100000"/>
              </a:lnSpc>
              <a:spcBef>
                <a:spcPts val="1200"/>
              </a:spcBef>
            </a:pPr>
            <a:r>
              <a:rPr lang="en-GB" sz="1400" dirty="0"/>
              <a:t>The results shown on the next slide are based on the Gerrity score, which was </a:t>
            </a:r>
            <a:r>
              <a:rPr lang="en-GB" sz="1400" dirty="0" smtClean="0"/>
              <a:t>chosen as a good overall performance measure </a:t>
            </a:r>
            <a:r>
              <a:rPr lang="en-GB" sz="1400" dirty="0"/>
              <a:t>for the following reasons:</a:t>
            </a:r>
          </a:p>
          <a:p>
            <a:pPr lvl="1">
              <a:lnSpc>
                <a:spcPct val="100000"/>
              </a:lnSpc>
              <a:spcBef>
                <a:spcPts val="600"/>
              </a:spcBef>
            </a:pPr>
            <a:r>
              <a:rPr lang="en-GB" sz="1400" dirty="0"/>
              <a:t>It is the main score to be used in TAF verification at the Met Office </a:t>
            </a:r>
          </a:p>
          <a:p>
            <a:pPr lvl="1">
              <a:lnSpc>
                <a:spcPct val="100000"/>
              </a:lnSpc>
              <a:spcBef>
                <a:spcPts val="600"/>
              </a:spcBef>
            </a:pPr>
            <a:r>
              <a:rPr lang="en-GB" sz="1400" dirty="0"/>
              <a:t>It is a multi-category verification score</a:t>
            </a:r>
          </a:p>
          <a:p>
            <a:pPr lvl="1">
              <a:lnSpc>
                <a:spcPct val="100000"/>
              </a:lnSpc>
              <a:spcBef>
                <a:spcPts val="600"/>
              </a:spcBef>
            </a:pPr>
            <a:r>
              <a:rPr lang="en-GB" sz="1400" dirty="0"/>
              <a:t>It penalises large errors more than small errors</a:t>
            </a:r>
          </a:p>
          <a:p>
            <a:pPr lvl="1">
              <a:lnSpc>
                <a:spcPct val="100000"/>
              </a:lnSpc>
              <a:spcBef>
                <a:spcPts val="600"/>
              </a:spcBef>
            </a:pPr>
            <a:r>
              <a:rPr lang="en-GB" sz="1400" dirty="0"/>
              <a:t>It rewards correct forecasting of rare </a:t>
            </a:r>
            <a:r>
              <a:rPr lang="en-GB" sz="1400" dirty="0" smtClean="0"/>
              <a:t>events</a:t>
            </a:r>
            <a:endParaRPr lang="en-GB" sz="1400" dirty="0"/>
          </a:p>
          <a:p>
            <a:pPr marL="0" indent="0">
              <a:buNone/>
            </a:pPr>
            <a:endParaRPr lang="en-GB" sz="1400" dirty="0"/>
          </a:p>
          <a:p>
            <a:pPr marL="0" indent="0">
              <a:buNone/>
            </a:pPr>
            <a:endParaRPr lang="en-GB" sz="1400" dirty="0"/>
          </a:p>
        </p:txBody>
      </p:sp>
      <p:sp>
        <p:nvSpPr>
          <p:cNvPr id="2" name="TextBox 1"/>
          <p:cNvSpPr txBox="1"/>
          <p:nvPr/>
        </p:nvSpPr>
        <p:spPr>
          <a:xfrm>
            <a:off x="253352" y="4478224"/>
            <a:ext cx="8820912" cy="507831"/>
          </a:xfrm>
          <a:prstGeom prst="rect">
            <a:avLst/>
          </a:prstGeom>
          <a:noFill/>
        </p:spPr>
        <p:txBody>
          <a:bodyPr wrap="square" rtlCol="0">
            <a:spAutoFit/>
          </a:bodyPr>
          <a:lstStyle/>
          <a:p>
            <a:r>
              <a:rPr lang="en-GB" sz="900" baseline="30000" dirty="0" smtClean="0"/>
              <a:t>1</a:t>
            </a:r>
            <a:r>
              <a:rPr lang="en-GB" sz="900" dirty="0" smtClean="0"/>
              <a:t>M</a:t>
            </a:r>
            <a:r>
              <a:rPr lang="en-GB" sz="900" dirty="0"/>
              <a:t>. A. Sharpe, C. E. Bysouth and M. </a:t>
            </a:r>
            <a:r>
              <a:rPr lang="en-GB" sz="900" dirty="0" err="1"/>
              <a:t>Trueman</a:t>
            </a:r>
            <a:r>
              <a:rPr lang="en-GB" sz="900" dirty="0"/>
              <a:t>, “Towards an improved analysis of Terminal Aerodrome Forecasts,” </a:t>
            </a:r>
            <a:r>
              <a:rPr lang="en-GB" sz="900" i="1" dirty="0"/>
              <a:t>Meteorological Applications, </a:t>
            </a:r>
            <a:r>
              <a:rPr lang="en-GB" sz="900" dirty="0"/>
              <a:t>vol. 23, pp. 698-704, 2016</a:t>
            </a:r>
          </a:p>
          <a:p>
            <a:endParaRPr lang="en-GB" dirty="0"/>
          </a:p>
        </p:txBody>
      </p:sp>
      <p:pic>
        <p:nvPicPr>
          <p:cNvPr id="7" name="Picture 2" descr="https://egu2020.eu/cc_by_logo_p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024" y="4757820"/>
            <a:ext cx="1028935"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19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11783" y="63579"/>
            <a:ext cx="3120433" cy="474295"/>
          </a:xfrm>
        </p:spPr>
        <p:txBody>
          <a:bodyPr>
            <a:noAutofit/>
          </a:bodyPr>
          <a:lstStyle/>
          <a:p>
            <a:r>
              <a:rPr lang="en-GB" sz="2400" b="1" dirty="0"/>
              <a:t>Verification- Results</a:t>
            </a:r>
          </a:p>
        </p:txBody>
      </p:sp>
      <p:sp>
        <p:nvSpPr>
          <p:cNvPr id="6" name="Footer Placeholder 2">
            <a:extLst>
              <a:ext uri="{FF2B5EF4-FFF2-40B4-BE49-F238E27FC236}">
                <a16:creationId xmlns:a16="http://schemas.microsoft.com/office/drawing/2014/main" id="{D31EF84D-E0D4-42B1-AB0E-FA73EDDC4FFF}"/>
              </a:ext>
            </a:extLst>
          </p:cNvPr>
          <p:cNvSpPr txBox="1">
            <a:spLocks/>
          </p:cNvSpPr>
          <p:nvPr/>
        </p:nvSpPr>
        <p:spPr>
          <a:xfrm>
            <a:off x="0" y="4732140"/>
            <a:ext cx="9144000" cy="41136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219075" hangingPunct="0">
              <a:defRPr/>
            </a:pPr>
            <a:r>
              <a:rPr lang="en-GB" sz="800" kern="0">
                <a:solidFill>
                  <a:srgbClr val="2A2A2A"/>
                </a:solidFill>
                <a:latin typeface="Arial"/>
                <a:sym typeface="Helvetica Light"/>
              </a:rPr>
              <a:t>www.metoffice.gov.uk																									                       © Crown Copyright 2020, Met Office</a:t>
            </a:r>
            <a:endParaRPr lang="en-GB" sz="800" kern="0" dirty="0">
              <a:solidFill>
                <a:srgbClr val="2A2A2A"/>
              </a:solidFill>
              <a:latin typeface="Arial"/>
              <a:sym typeface="Helvetica Light"/>
            </a:endParaRPr>
          </a:p>
        </p:txBody>
      </p:sp>
      <p:sp>
        <p:nvSpPr>
          <p:cNvPr id="16" name="TextBox 15"/>
          <p:cNvSpPr txBox="1"/>
          <p:nvPr/>
        </p:nvSpPr>
        <p:spPr>
          <a:xfrm>
            <a:off x="3692522" y="685717"/>
            <a:ext cx="5338844" cy="3662541"/>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GB" sz="1400" dirty="0"/>
              <a:t>I</a:t>
            </a:r>
            <a:r>
              <a:rPr lang="en-GB" sz="1400" dirty="0" smtClean="0"/>
              <a:t>n </a:t>
            </a:r>
            <a:r>
              <a:rPr lang="en-GB" sz="1400" dirty="0"/>
              <a:t>both plots, Gerrity scores based on first guess TAFs are compared to those based on operational </a:t>
            </a:r>
            <a:r>
              <a:rPr lang="en-GB" sz="1400" dirty="0" smtClean="0"/>
              <a:t>TAFs</a:t>
            </a:r>
            <a:endParaRPr lang="en-GB" sz="1400" dirty="0"/>
          </a:p>
          <a:p>
            <a:pPr marL="285750" indent="-285750">
              <a:spcBef>
                <a:spcPts val="1200"/>
              </a:spcBef>
              <a:buFont typeface="Arial" panose="020B0604020202020204" pitchFamily="34" charset="0"/>
              <a:buChar char="•"/>
            </a:pPr>
            <a:r>
              <a:rPr lang="en-GB" sz="1400" dirty="0"/>
              <a:t>Each dot represents the scores of one </a:t>
            </a:r>
            <a:r>
              <a:rPr lang="en-GB" sz="1400" dirty="0" smtClean="0"/>
              <a:t>airport</a:t>
            </a:r>
            <a:endParaRPr lang="en-GB" sz="1400" dirty="0"/>
          </a:p>
          <a:p>
            <a:pPr marL="285750" indent="-285750">
              <a:spcBef>
                <a:spcPts val="1200"/>
              </a:spcBef>
              <a:buFont typeface="Arial" panose="020B0604020202020204" pitchFamily="34" charset="0"/>
              <a:buChar char="•"/>
            </a:pPr>
            <a:r>
              <a:rPr lang="en-GB" sz="1400" dirty="0"/>
              <a:t>Blue diagonal lines indicate where scores would be </a:t>
            </a:r>
            <a:r>
              <a:rPr lang="en-GB" sz="1400" dirty="0" smtClean="0"/>
              <a:t>equal -</a:t>
            </a:r>
            <a:r>
              <a:rPr lang="en-US" sz="1400" dirty="0" smtClean="0"/>
              <a:t> </a:t>
            </a:r>
            <a:r>
              <a:rPr lang="en-US" sz="1400" dirty="0"/>
              <a:t>if the dot is below the line the </a:t>
            </a:r>
            <a:r>
              <a:rPr lang="en-US" sz="1400" dirty="0" smtClean="0"/>
              <a:t>operationally issued </a:t>
            </a:r>
            <a:r>
              <a:rPr lang="en-US" sz="1400" dirty="0"/>
              <a:t>TAF </a:t>
            </a:r>
            <a:r>
              <a:rPr lang="en-US" sz="1400" dirty="0" smtClean="0"/>
              <a:t>scored </a:t>
            </a:r>
            <a:r>
              <a:rPr lang="en-US" sz="1400" dirty="0"/>
              <a:t>higher and if above the line the first </a:t>
            </a:r>
            <a:r>
              <a:rPr lang="en-US" sz="1400" dirty="0" smtClean="0"/>
              <a:t>guess </a:t>
            </a:r>
            <a:r>
              <a:rPr lang="en-US" sz="1400" dirty="0"/>
              <a:t>TAF </a:t>
            </a:r>
            <a:r>
              <a:rPr lang="en-US" sz="1400" dirty="0" smtClean="0"/>
              <a:t>scored </a:t>
            </a:r>
            <a:r>
              <a:rPr lang="en-US" sz="1400" dirty="0"/>
              <a:t>higher</a:t>
            </a:r>
            <a:r>
              <a:rPr lang="en-GB" sz="1400" dirty="0" smtClean="0"/>
              <a:t> </a:t>
            </a:r>
            <a:endParaRPr lang="en-GB" sz="1400" dirty="0"/>
          </a:p>
          <a:p>
            <a:pPr marL="285750" indent="-285750">
              <a:spcBef>
                <a:spcPts val="1200"/>
              </a:spcBef>
              <a:buFont typeface="Arial" panose="020B0604020202020204" pitchFamily="34" charset="0"/>
              <a:buChar char="•"/>
            </a:pPr>
            <a:r>
              <a:rPr lang="en-GB" sz="1400" dirty="0"/>
              <a:t>Visibility scores </a:t>
            </a:r>
            <a:r>
              <a:rPr lang="en-GB" sz="1400" dirty="0" smtClean="0"/>
              <a:t>were generally </a:t>
            </a:r>
            <a:r>
              <a:rPr lang="en-GB" sz="1400" dirty="0"/>
              <a:t>better for operationally issued TAFs </a:t>
            </a:r>
          </a:p>
          <a:p>
            <a:pPr marL="285750" indent="-285750">
              <a:spcBef>
                <a:spcPts val="1200"/>
              </a:spcBef>
              <a:buFont typeface="Arial" panose="020B0604020202020204" pitchFamily="34" charset="0"/>
              <a:buChar char="•"/>
            </a:pPr>
            <a:r>
              <a:rPr lang="en-GB" sz="1400" dirty="0"/>
              <a:t>Cloud base scores </a:t>
            </a:r>
            <a:r>
              <a:rPr lang="en-GB" sz="1400" dirty="0" smtClean="0"/>
              <a:t>were generally </a:t>
            </a:r>
            <a:r>
              <a:rPr lang="en-GB" sz="1400" dirty="0"/>
              <a:t>better for first guess </a:t>
            </a:r>
            <a:r>
              <a:rPr lang="en-GB" sz="1400" dirty="0" smtClean="0"/>
              <a:t>TAFs</a:t>
            </a:r>
            <a:endParaRPr lang="en-GB" sz="1400" dirty="0"/>
          </a:p>
          <a:p>
            <a:pPr marL="285750" indent="-285750">
              <a:spcBef>
                <a:spcPts val="1200"/>
              </a:spcBef>
              <a:buFont typeface="Arial" panose="020B0604020202020204" pitchFamily="34" charset="0"/>
              <a:buChar char="•"/>
            </a:pPr>
            <a:r>
              <a:rPr lang="en-GB" sz="1400" dirty="0" smtClean="0"/>
              <a:t>The differences in the scores seem </a:t>
            </a:r>
            <a:r>
              <a:rPr lang="en-GB" sz="1400" dirty="0"/>
              <a:t>to be mainly </a:t>
            </a:r>
            <a:r>
              <a:rPr lang="en-GB" sz="1400" dirty="0" smtClean="0"/>
              <a:t>attributed </a:t>
            </a:r>
            <a:r>
              <a:rPr lang="en-GB" sz="1400" dirty="0"/>
              <a:t>to </a:t>
            </a:r>
            <a:r>
              <a:rPr lang="en-GB" sz="1400" dirty="0" smtClean="0"/>
              <a:t>the </a:t>
            </a:r>
            <a:r>
              <a:rPr lang="en-GB" sz="1400" dirty="0"/>
              <a:t>forecasting of rare events (i.e. </a:t>
            </a:r>
            <a:r>
              <a:rPr lang="en-GB" sz="1400" dirty="0" smtClean="0"/>
              <a:t>very low visibility </a:t>
            </a:r>
            <a:r>
              <a:rPr lang="en-GB" sz="1400" dirty="0"/>
              <a:t>and very low cloud</a:t>
            </a:r>
            <a:r>
              <a:rPr lang="en-GB" sz="1400" dirty="0" smtClean="0"/>
              <a:t>) – these are better captured in operationally issued TAFs for visibility, and in first guess TAFs for cloud base</a:t>
            </a:r>
            <a:endParaRPr lang="en-GB" sz="1400" dirty="0"/>
          </a:p>
        </p:txBody>
      </p:sp>
      <p:grpSp>
        <p:nvGrpSpPr>
          <p:cNvPr id="14" name="Group 13"/>
          <p:cNvGrpSpPr/>
          <p:nvPr/>
        </p:nvGrpSpPr>
        <p:grpSpPr>
          <a:xfrm>
            <a:off x="0" y="477008"/>
            <a:ext cx="3523893" cy="4296284"/>
            <a:chOff x="-31482" y="518160"/>
            <a:chExt cx="3523893" cy="4296284"/>
          </a:xfrm>
        </p:grpSpPr>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23" y="2758706"/>
              <a:ext cx="3391788" cy="1980000"/>
            </a:xfrm>
            <a:prstGeom prst="rect">
              <a:avLst/>
            </a:prstGeom>
          </p:spPr>
        </p:pic>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23" y="613612"/>
              <a:ext cx="3391788" cy="1980000"/>
            </a:xfrm>
            <a:prstGeom prst="rect">
              <a:avLst/>
            </a:prstGeom>
          </p:spPr>
        </p:pic>
        <p:sp>
          <p:nvSpPr>
            <p:cNvPr id="4" name="Rectangle 3"/>
            <p:cNvSpPr/>
            <p:nvPr/>
          </p:nvSpPr>
          <p:spPr>
            <a:xfrm>
              <a:off x="538609" y="518160"/>
              <a:ext cx="1603248" cy="216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71311" y="538470"/>
              <a:ext cx="2310384" cy="230832"/>
            </a:xfrm>
            <a:prstGeom prst="rect">
              <a:avLst/>
            </a:prstGeom>
            <a:noFill/>
          </p:spPr>
          <p:txBody>
            <a:bodyPr wrap="square" rtlCol="0">
              <a:spAutoFit/>
            </a:bodyPr>
            <a:lstStyle/>
            <a:p>
              <a:r>
                <a:rPr lang="en-GB" sz="900" b="1" dirty="0" smtClean="0"/>
                <a:t>Comparison of Visibility Gerrity Scores</a:t>
              </a:r>
              <a:endParaRPr lang="en-GB" sz="900" b="1" dirty="0"/>
            </a:p>
          </p:txBody>
        </p:sp>
        <p:sp>
          <p:nvSpPr>
            <p:cNvPr id="10" name="Rectangle 9"/>
            <p:cNvSpPr/>
            <p:nvPr/>
          </p:nvSpPr>
          <p:spPr>
            <a:xfrm>
              <a:off x="581627" y="2650140"/>
              <a:ext cx="1603248" cy="216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291683" y="2689064"/>
              <a:ext cx="2394434" cy="223138"/>
            </a:xfrm>
            <a:prstGeom prst="rect">
              <a:avLst/>
            </a:prstGeom>
            <a:noFill/>
          </p:spPr>
          <p:txBody>
            <a:bodyPr wrap="square" rtlCol="0">
              <a:spAutoFit/>
            </a:bodyPr>
            <a:lstStyle/>
            <a:p>
              <a:r>
                <a:rPr lang="en-GB" sz="850" b="1" dirty="0" smtClean="0"/>
                <a:t>Comparison of Cloud Base Gerrity Scores</a:t>
              </a:r>
              <a:endParaRPr lang="en-GB" sz="850" b="1" dirty="0"/>
            </a:p>
          </p:txBody>
        </p:sp>
        <p:sp>
          <p:nvSpPr>
            <p:cNvPr id="7" name="Rectangle 6"/>
            <p:cNvSpPr/>
            <p:nvPr/>
          </p:nvSpPr>
          <p:spPr>
            <a:xfrm>
              <a:off x="100623" y="1108414"/>
              <a:ext cx="121920" cy="85953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100623" y="3255443"/>
              <a:ext cx="121920" cy="85953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1482" y="593648"/>
              <a:ext cx="323165" cy="1772878"/>
            </a:xfrm>
            <a:prstGeom prst="rect">
              <a:avLst/>
            </a:prstGeom>
            <a:noFill/>
          </p:spPr>
          <p:txBody>
            <a:bodyPr vert="vert270" wrap="square" rtlCol="0">
              <a:spAutoFit/>
            </a:bodyPr>
            <a:lstStyle/>
            <a:p>
              <a:r>
                <a:rPr lang="en-GB" sz="900" dirty="0" smtClean="0"/>
                <a:t>First Guess TAF Gerrity score</a:t>
              </a:r>
              <a:endParaRPr lang="en-GB" sz="900" dirty="0"/>
            </a:p>
          </p:txBody>
        </p:sp>
        <p:sp>
          <p:nvSpPr>
            <p:cNvPr id="15" name="TextBox 14"/>
            <p:cNvSpPr txBox="1"/>
            <p:nvPr/>
          </p:nvSpPr>
          <p:spPr>
            <a:xfrm>
              <a:off x="-31482" y="2694285"/>
              <a:ext cx="323165" cy="1772878"/>
            </a:xfrm>
            <a:prstGeom prst="rect">
              <a:avLst/>
            </a:prstGeom>
            <a:noFill/>
          </p:spPr>
          <p:txBody>
            <a:bodyPr vert="vert270" wrap="square" rtlCol="0">
              <a:spAutoFit/>
            </a:bodyPr>
            <a:lstStyle/>
            <a:p>
              <a:r>
                <a:rPr lang="en-GB" sz="900" dirty="0" smtClean="0"/>
                <a:t>First Guess TAF Gerrity score</a:t>
              </a:r>
              <a:endParaRPr lang="en-GB" sz="900" dirty="0"/>
            </a:p>
          </p:txBody>
        </p:sp>
        <p:sp>
          <p:nvSpPr>
            <p:cNvPr id="9" name="Rectangle 8"/>
            <p:cNvSpPr/>
            <p:nvPr/>
          </p:nvSpPr>
          <p:spPr>
            <a:xfrm>
              <a:off x="990639" y="2474760"/>
              <a:ext cx="896112" cy="9901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1069170" y="4625702"/>
              <a:ext cx="896112" cy="9901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659926" y="2442724"/>
              <a:ext cx="1714599" cy="230832"/>
            </a:xfrm>
            <a:prstGeom prst="rect">
              <a:avLst/>
            </a:prstGeom>
            <a:noFill/>
          </p:spPr>
          <p:txBody>
            <a:bodyPr vert="horz" wrap="square" rtlCol="0">
              <a:spAutoFit/>
            </a:bodyPr>
            <a:lstStyle/>
            <a:p>
              <a:r>
                <a:rPr lang="en-GB" sz="900" dirty="0" smtClean="0"/>
                <a:t>Operational TAF Gerrity score</a:t>
              </a:r>
              <a:endParaRPr lang="en-GB" sz="900" dirty="0"/>
            </a:p>
          </p:txBody>
        </p:sp>
        <p:sp>
          <p:nvSpPr>
            <p:cNvPr id="19" name="TextBox 18"/>
            <p:cNvSpPr txBox="1"/>
            <p:nvPr/>
          </p:nvSpPr>
          <p:spPr>
            <a:xfrm>
              <a:off x="569203" y="4583612"/>
              <a:ext cx="1714599" cy="230832"/>
            </a:xfrm>
            <a:prstGeom prst="rect">
              <a:avLst/>
            </a:prstGeom>
            <a:noFill/>
          </p:spPr>
          <p:txBody>
            <a:bodyPr vert="horz" wrap="square" rtlCol="0">
              <a:spAutoFit/>
            </a:bodyPr>
            <a:lstStyle/>
            <a:p>
              <a:r>
                <a:rPr lang="en-GB" sz="900" dirty="0" smtClean="0"/>
                <a:t>Operational TAF Gerrity score</a:t>
              </a:r>
              <a:endParaRPr lang="en-GB" sz="900" dirty="0"/>
            </a:p>
          </p:txBody>
        </p:sp>
      </p:grpSp>
      <p:sp>
        <p:nvSpPr>
          <p:cNvPr id="21" name="Right Triangle 20"/>
          <p:cNvSpPr/>
          <p:nvPr/>
        </p:nvSpPr>
        <p:spPr>
          <a:xfrm rot="16200000">
            <a:off x="671463" y="429023"/>
            <a:ext cx="1620000" cy="2160000"/>
          </a:xfrm>
          <a:prstGeom prst="rtTriangle">
            <a:avLst/>
          </a:prstGeom>
          <a:solidFill>
            <a:srgbClr val="FF0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ight Triangle 23"/>
          <p:cNvSpPr/>
          <p:nvPr/>
        </p:nvSpPr>
        <p:spPr>
          <a:xfrm rot="5400000">
            <a:off x="660177" y="2580693"/>
            <a:ext cx="1620000" cy="2160000"/>
          </a:xfrm>
          <a:prstGeom prst="rtTriangle">
            <a:avLst/>
          </a:prstGeom>
          <a:solidFill>
            <a:srgbClr val="FF0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 descr="https://egu2020.eu/cc_by_logo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28024" y="4757820"/>
            <a:ext cx="1028935"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36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21"/>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24"/>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4" grpId="0" animBg="1"/>
      <p:bldP spid="2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58508" y="1028219"/>
            <a:ext cx="6425184" cy="3352800"/>
          </a:xfrm>
        </p:spPr>
        <p:txBody>
          <a:bodyPr>
            <a:noAutofit/>
          </a:bodyPr>
          <a:lstStyle/>
          <a:p>
            <a:pPr>
              <a:lnSpc>
                <a:spcPct val="100000"/>
              </a:lnSpc>
            </a:pPr>
            <a:r>
              <a:rPr lang="en-GB" sz="1400" dirty="0" smtClean="0"/>
              <a:t>Operational Meteorologists will be consulted with in order to identify any potential improvements </a:t>
            </a:r>
            <a:endParaRPr lang="en-GB" sz="1400" dirty="0"/>
          </a:p>
          <a:p>
            <a:pPr>
              <a:lnSpc>
                <a:spcPct val="100000"/>
              </a:lnSpc>
            </a:pPr>
            <a:endParaRPr lang="en-GB" sz="1400" dirty="0"/>
          </a:p>
          <a:p>
            <a:pPr>
              <a:lnSpc>
                <a:spcPct val="100000"/>
              </a:lnSpc>
            </a:pPr>
            <a:r>
              <a:rPr lang="en-GB" sz="1400" dirty="0" smtClean="0"/>
              <a:t>Real-time observations will be incorporated in order to improve the forecasts in the </a:t>
            </a:r>
            <a:r>
              <a:rPr lang="en-GB" sz="1400" dirty="0"/>
              <a:t>first few hours of </a:t>
            </a:r>
            <a:r>
              <a:rPr lang="en-GB" sz="1400" dirty="0" smtClean="0"/>
              <a:t>the TAF periods</a:t>
            </a:r>
            <a:endParaRPr lang="en-GB" sz="1400" dirty="0"/>
          </a:p>
          <a:p>
            <a:pPr>
              <a:lnSpc>
                <a:spcPct val="100000"/>
              </a:lnSpc>
            </a:pPr>
            <a:endParaRPr lang="en-GB" sz="1400" dirty="0"/>
          </a:p>
          <a:p>
            <a:pPr>
              <a:lnSpc>
                <a:spcPct val="100000"/>
              </a:lnSpc>
            </a:pPr>
            <a:r>
              <a:rPr lang="en-GB" sz="1400" dirty="0" smtClean="0"/>
              <a:t>Verification results will be analysed further, which could lead to changes in how model data is interpreted – by correcting </a:t>
            </a:r>
            <a:r>
              <a:rPr lang="en-GB" sz="1400" dirty="0"/>
              <a:t>for </a:t>
            </a:r>
            <a:r>
              <a:rPr lang="en-GB" sz="1400" dirty="0" smtClean="0"/>
              <a:t>any biases for example</a:t>
            </a:r>
            <a:endParaRPr lang="en-GB" sz="1400" dirty="0"/>
          </a:p>
          <a:p>
            <a:pPr>
              <a:lnSpc>
                <a:spcPct val="100000"/>
              </a:lnSpc>
            </a:pPr>
            <a:endParaRPr lang="en-GB" sz="1400" dirty="0"/>
          </a:p>
          <a:p>
            <a:pPr>
              <a:lnSpc>
                <a:spcPct val="100000"/>
              </a:lnSpc>
            </a:pPr>
            <a:r>
              <a:rPr lang="en-GB" sz="1400" dirty="0" smtClean="0"/>
              <a:t>As changes are made, further </a:t>
            </a:r>
            <a:r>
              <a:rPr lang="en-GB" sz="1400" dirty="0"/>
              <a:t>verification </a:t>
            </a:r>
            <a:r>
              <a:rPr lang="en-GB" sz="1400" dirty="0" smtClean="0"/>
              <a:t>will be necessary to ensure performance has improved</a:t>
            </a:r>
            <a:endParaRPr lang="en-GB" sz="1400" dirty="0"/>
          </a:p>
        </p:txBody>
      </p:sp>
      <p:sp>
        <p:nvSpPr>
          <p:cNvPr id="3" name="Title 2"/>
          <p:cNvSpPr>
            <a:spLocks noGrp="1"/>
          </p:cNvSpPr>
          <p:nvPr>
            <p:ph type="title"/>
          </p:nvPr>
        </p:nvSpPr>
        <p:spPr>
          <a:xfrm>
            <a:off x="3681026" y="119818"/>
            <a:ext cx="1780149" cy="422769"/>
          </a:xfrm>
        </p:spPr>
        <p:txBody>
          <a:bodyPr>
            <a:noAutofit/>
          </a:bodyPr>
          <a:lstStyle/>
          <a:p>
            <a:r>
              <a:rPr lang="en-GB" sz="2400" b="1" dirty="0"/>
              <a:t>Next Steps</a:t>
            </a:r>
            <a:endParaRPr lang="en-GB" sz="2800" b="1" dirty="0"/>
          </a:p>
        </p:txBody>
      </p:sp>
      <p:sp>
        <p:nvSpPr>
          <p:cNvPr id="6" name="Footer Placeholder 2">
            <a:extLst>
              <a:ext uri="{FF2B5EF4-FFF2-40B4-BE49-F238E27FC236}">
                <a16:creationId xmlns:a16="http://schemas.microsoft.com/office/drawing/2014/main" id="{D31EF84D-E0D4-42B1-AB0E-FA73EDDC4FFF}"/>
              </a:ext>
            </a:extLst>
          </p:cNvPr>
          <p:cNvSpPr txBox="1">
            <a:spLocks/>
          </p:cNvSpPr>
          <p:nvPr/>
        </p:nvSpPr>
        <p:spPr>
          <a:xfrm>
            <a:off x="0" y="4732140"/>
            <a:ext cx="9144000" cy="41136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219075" hangingPunct="0">
              <a:defRPr/>
            </a:pPr>
            <a:r>
              <a:rPr lang="en-GB" sz="800" kern="0">
                <a:solidFill>
                  <a:srgbClr val="2A2A2A"/>
                </a:solidFill>
                <a:latin typeface="Arial"/>
                <a:sym typeface="Helvetica Light"/>
              </a:rPr>
              <a:t>www.metoffice.gov.uk																									                       © Crown Copyright 2020, Met Office</a:t>
            </a:r>
            <a:endParaRPr lang="en-GB" sz="800" kern="0" dirty="0">
              <a:solidFill>
                <a:srgbClr val="2A2A2A"/>
              </a:solidFill>
              <a:latin typeface="Arial"/>
              <a:sym typeface="Helvetica Light"/>
            </a:endParaRPr>
          </a:p>
        </p:txBody>
      </p:sp>
      <p:pic>
        <p:nvPicPr>
          <p:cNvPr id="5" name="Picture 2" descr="https://egu2020.eu/cc_by_logo_p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024" y="4757820"/>
            <a:ext cx="1028935"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3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64813" y="1391989"/>
            <a:ext cx="6425184" cy="2297141"/>
          </a:xfrm>
        </p:spPr>
        <p:txBody>
          <a:bodyPr>
            <a:noAutofit/>
          </a:bodyPr>
          <a:lstStyle/>
          <a:p>
            <a:pPr>
              <a:lnSpc>
                <a:spcPct val="100000"/>
              </a:lnSpc>
              <a:spcBef>
                <a:spcPts val="1200"/>
              </a:spcBef>
            </a:pPr>
            <a:r>
              <a:rPr lang="en-GB" sz="1400" dirty="0"/>
              <a:t>If successful, first guess TAFs could improve </a:t>
            </a:r>
            <a:r>
              <a:rPr lang="en-GB" sz="1400" dirty="0" smtClean="0"/>
              <a:t>the efficiency </a:t>
            </a:r>
            <a:r>
              <a:rPr lang="en-GB" sz="1400" dirty="0"/>
              <a:t>of TAF production, allowing Operational Meteorologists to use their time more </a:t>
            </a:r>
            <a:r>
              <a:rPr lang="en-GB" sz="1400" dirty="0" smtClean="0"/>
              <a:t>effectively</a:t>
            </a:r>
            <a:endParaRPr lang="en-GB" sz="1400" dirty="0"/>
          </a:p>
          <a:p>
            <a:pPr>
              <a:lnSpc>
                <a:spcPct val="100000"/>
              </a:lnSpc>
              <a:spcBef>
                <a:spcPts val="1200"/>
              </a:spcBef>
            </a:pPr>
            <a:r>
              <a:rPr lang="en-GB" sz="1400" dirty="0"/>
              <a:t>Subjective comparisons to </a:t>
            </a:r>
            <a:r>
              <a:rPr lang="en-GB" sz="1400" dirty="0" smtClean="0"/>
              <a:t>operationally issued TAFs indicate </a:t>
            </a:r>
            <a:r>
              <a:rPr lang="en-GB" sz="1400" dirty="0"/>
              <a:t>first guess TAFs generally provide sensible, legal and useable </a:t>
            </a:r>
            <a:r>
              <a:rPr lang="en-GB" sz="1400" dirty="0" smtClean="0"/>
              <a:t>TAFs</a:t>
            </a:r>
            <a:r>
              <a:rPr lang="en-GB" sz="1400" dirty="0"/>
              <a:t> </a:t>
            </a:r>
            <a:r>
              <a:rPr lang="en-GB" sz="1400" dirty="0" smtClean="0"/>
              <a:t>– there are differences, as should be expected, and these are more apparent in complex weather situations</a:t>
            </a:r>
            <a:endParaRPr lang="en-GB" sz="1400" dirty="0"/>
          </a:p>
          <a:p>
            <a:pPr>
              <a:lnSpc>
                <a:spcPct val="100000"/>
              </a:lnSpc>
              <a:spcBef>
                <a:spcPts val="1200"/>
              </a:spcBef>
            </a:pPr>
            <a:r>
              <a:rPr lang="en-GB" sz="1400" dirty="0" smtClean="0"/>
              <a:t>Initial </a:t>
            </a:r>
            <a:r>
              <a:rPr lang="en-GB" sz="1400" dirty="0"/>
              <a:t>verification results are </a:t>
            </a:r>
            <a:r>
              <a:rPr lang="en-GB" sz="1400" dirty="0" smtClean="0"/>
              <a:t>encouraging, but also indicate where the </a:t>
            </a:r>
            <a:r>
              <a:rPr lang="en-GB" sz="1400" dirty="0"/>
              <a:t>first guess TAFs </a:t>
            </a:r>
            <a:r>
              <a:rPr lang="en-GB" sz="1400" dirty="0" smtClean="0"/>
              <a:t>should </a:t>
            </a:r>
            <a:r>
              <a:rPr lang="en-GB" sz="1400" dirty="0"/>
              <a:t>be improved (e.g. for low visibility forecasts)  </a:t>
            </a:r>
          </a:p>
        </p:txBody>
      </p:sp>
      <p:sp>
        <p:nvSpPr>
          <p:cNvPr id="3" name="Title 2"/>
          <p:cNvSpPr>
            <a:spLocks noGrp="1"/>
          </p:cNvSpPr>
          <p:nvPr>
            <p:ph type="title"/>
          </p:nvPr>
        </p:nvSpPr>
        <p:spPr>
          <a:xfrm>
            <a:off x="3750394" y="134316"/>
            <a:ext cx="1641411" cy="435382"/>
          </a:xfrm>
        </p:spPr>
        <p:txBody>
          <a:bodyPr>
            <a:noAutofit/>
          </a:bodyPr>
          <a:lstStyle/>
          <a:p>
            <a:r>
              <a:rPr lang="en-GB" sz="2400" b="1" dirty="0"/>
              <a:t>Summary</a:t>
            </a:r>
            <a:endParaRPr lang="en-GB" sz="3600" b="1" dirty="0"/>
          </a:p>
        </p:txBody>
      </p:sp>
      <p:sp>
        <p:nvSpPr>
          <p:cNvPr id="6" name="Footer Placeholder 2">
            <a:extLst>
              <a:ext uri="{FF2B5EF4-FFF2-40B4-BE49-F238E27FC236}">
                <a16:creationId xmlns:a16="http://schemas.microsoft.com/office/drawing/2014/main" id="{D31EF84D-E0D4-42B1-AB0E-FA73EDDC4FFF}"/>
              </a:ext>
            </a:extLst>
          </p:cNvPr>
          <p:cNvSpPr txBox="1">
            <a:spLocks/>
          </p:cNvSpPr>
          <p:nvPr/>
        </p:nvSpPr>
        <p:spPr>
          <a:xfrm>
            <a:off x="0" y="4732140"/>
            <a:ext cx="9144000" cy="41136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219075" hangingPunct="0">
              <a:defRPr/>
            </a:pPr>
            <a:r>
              <a:rPr lang="en-GB" sz="800" kern="0">
                <a:solidFill>
                  <a:srgbClr val="2A2A2A"/>
                </a:solidFill>
                <a:latin typeface="Arial"/>
                <a:sym typeface="Helvetica Light"/>
              </a:rPr>
              <a:t>www.metoffice.gov.uk																									                       © Crown Copyright 2020, Met Office</a:t>
            </a:r>
            <a:endParaRPr lang="en-GB" sz="800" kern="0" dirty="0">
              <a:solidFill>
                <a:srgbClr val="2A2A2A"/>
              </a:solidFill>
              <a:latin typeface="Arial"/>
              <a:sym typeface="Helvetica Light"/>
            </a:endParaRPr>
          </a:p>
        </p:txBody>
      </p:sp>
      <p:pic>
        <p:nvPicPr>
          <p:cNvPr id="5" name="Picture 2" descr="https://egu2020.eu/cc_by_logo_p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024" y="4757820"/>
            <a:ext cx="1028935"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97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C19B062-023A-40C9-A3F4-13BE4308F963}" vid="{E3889E12-D829-4549-AA70-6F580A5BA266}"/>
    </a:ext>
  </a:extLst>
</a:theme>
</file>

<file path=ppt/theme/theme2.xml><?xml version="1.0" encoding="utf-8"?>
<a:theme xmlns:a="http://schemas.openxmlformats.org/drawingml/2006/main" name="Met Office PowerPoint Templat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Helvetica Light"/>
        <a:cs typeface="Helvetica Light"/>
      </a:majorFont>
      <a:minorFont>
        <a:latin typeface="Arial"/>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6"/>
        </a:lnRef>
        <a:fillRef idx="1">
          <a:schemeClr val="lt1"/>
        </a:fillRef>
        <a:effectRef idx="0">
          <a:schemeClr val="accent6"/>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dirty="0" smtClean="0">
            <a:ln>
              <a:noFill/>
            </a:ln>
            <a:solidFill>
              <a:schemeClr val="tx1"/>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2" id="{3686B8A7-2420-4936-BD49-A1DDADD3263A}" vid="{10DDDDFA-9F36-4D18-8046-A8B18DFE850B}"/>
    </a:ext>
  </a:extLst>
</a:theme>
</file>

<file path=ppt/theme/theme3.xml><?xml version="1.0" encoding="utf-8"?>
<a:theme xmlns:a="http://schemas.openxmlformats.org/drawingml/2006/main" name="1_Met Office PowerPoint Templat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Helvetica Light"/>
        <a:cs typeface="Helvetica Light"/>
      </a:majorFont>
      <a:minorFont>
        <a:latin typeface="Arial"/>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6"/>
        </a:lnRef>
        <a:fillRef idx="1">
          <a:schemeClr val="lt1"/>
        </a:fillRef>
        <a:effectRef idx="0">
          <a:schemeClr val="accent6"/>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dirty="0" smtClean="0">
            <a:ln>
              <a:noFill/>
            </a:ln>
            <a:solidFill>
              <a:schemeClr val="tx1"/>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1" id="{EFBAB944-C165-4542-A929-048686EA3298}" vid="{7DC6A347-3C3B-48AF-9301-4842630749A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E929D3C7B92654E91E0BACE58CAB3FC" ma:contentTypeVersion="11" ma:contentTypeDescription="Create a new document." ma:contentTypeScope="" ma:versionID="d48e1c41d345a86c0df7a57426a44043">
  <xsd:schema xmlns:xsd="http://www.w3.org/2001/XMLSchema" xmlns:xs="http://www.w3.org/2001/XMLSchema" xmlns:p="http://schemas.microsoft.com/office/2006/metadata/properties" xmlns:ns3="39e328b5-fd55-4aa2-9335-b42da031234f" xmlns:ns4="d5f456a8-998e-4615-8aa7-08c9413f4944" targetNamespace="http://schemas.microsoft.com/office/2006/metadata/properties" ma:root="true" ma:fieldsID="995aebb7d6018c4c7724627254f23457" ns3:_="" ns4:_="">
    <xsd:import namespace="39e328b5-fd55-4aa2-9335-b42da031234f"/>
    <xsd:import namespace="d5f456a8-998e-4615-8aa7-08c9413f494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e328b5-fd55-4aa2-9335-b42da03123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f456a8-998e-4615-8aa7-08c9413f494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53BC55-4320-4565-848F-0711198CB49F}">
  <ds:schemaRefs>
    <ds:schemaRef ds:uri="http://schemas.microsoft.com/sharepoint/v3/contenttype/forms"/>
  </ds:schemaRefs>
</ds:datastoreItem>
</file>

<file path=customXml/itemProps2.xml><?xml version="1.0" encoding="utf-8"?>
<ds:datastoreItem xmlns:ds="http://schemas.openxmlformats.org/officeDocument/2006/customXml" ds:itemID="{8DB551DE-C89C-49C9-B1FD-54CF563C2DCE}">
  <ds:schemaRefs>
    <ds:schemaRef ds:uri="http://purl.org/dc/terms/"/>
    <ds:schemaRef ds:uri="http://schemas.microsoft.com/office/2006/documentManagement/types"/>
    <ds:schemaRef ds:uri="http://purl.org/dc/dcmitype/"/>
    <ds:schemaRef ds:uri="http://schemas.microsoft.com/office/infopath/2007/PartnerControls"/>
    <ds:schemaRef ds:uri="39e328b5-fd55-4aa2-9335-b42da031234f"/>
    <ds:schemaRef ds:uri="http://purl.org/dc/elements/1.1/"/>
    <ds:schemaRef ds:uri="http://schemas.microsoft.com/office/2006/metadata/properties"/>
    <ds:schemaRef ds:uri="http://schemas.openxmlformats.org/package/2006/metadata/core-properties"/>
    <ds:schemaRef ds:uri="d5f456a8-998e-4615-8aa7-08c9413f4944"/>
    <ds:schemaRef ds:uri="http://www.w3.org/XML/1998/namespace"/>
  </ds:schemaRefs>
</ds:datastoreItem>
</file>

<file path=customXml/itemProps3.xml><?xml version="1.0" encoding="utf-8"?>
<ds:datastoreItem xmlns:ds="http://schemas.openxmlformats.org/officeDocument/2006/customXml" ds:itemID="{4DD4D532-81EC-413D-9D35-8F87DCC0C6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e328b5-fd55-4aa2-9335-b42da031234f"/>
    <ds:schemaRef ds:uri="d5f456a8-998e-4615-8aa7-08c9413f49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1.Met Office PowerPoint Template</Template>
  <TotalTime>9376</TotalTime>
  <Words>1336</Words>
  <Application>Microsoft Office PowerPoint</Application>
  <PresentationFormat>On-screen Show (16:9)</PresentationFormat>
  <Paragraphs>109</Paragraphs>
  <Slides>9</Slides>
  <Notes>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9</vt:i4>
      </vt:variant>
    </vt:vector>
  </HeadingPairs>
  <TitlesOfParts>
    <vt:vector size="17" baseType="lpstr">
      <vt:lpstr>ＭＳ Ｐゴシック</vt:lpstr>
      <vt:lpstr>Arial</vt:lpstr>
      <vt:lpstr>Calibri</vt:lpstr>
      <vt:lpstr>Helvetica Light</vt:lpstr>
      <vt:lpstr>Wingdings</vt:lpstr>
      <vt:lpstr>Office Theme</vt:lpstr>
      <vt:lpstr>Met Office PowerPoint Template</vt:lpstr>
      <vt:lpstr>1_Met Office PowerPoint Template</vt:lpstr>
      <vt:lpstr>Automated First Guess TAFs</vt:lpstr>
      <vt:lpstr>TAFs Overview</vt:lpstr>
      <vt:lpstr>Automated First Guess TAFs</vt:lpstr>
      <vt:lpstr>Comparisons with Issued TAFs</vt:lpstr>
      <vt:lpstr>Comparison of TAFs with METARS</vt:lpstr>
      <vt:lpstr>Verification - Method</vt:lpstr>
      <vt:lpstr>Verification- Results</vt:lpstr>
      <vt:lpstr>Next Steps</vt:lpstr>
      <vt:lpstr>Summary</vt:lpstr>
    </vt:vector>
  </TitlesOfParts>
  <Company>Met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Satellite Detection</dc:title>
  <dc:creator>Lanyon, Andre</dc:creator>
  <cp:lastModifiedBy>Lanyon, Andre</cp:lastModifiedBy>
  <cp:revision>228</cp:revision>
  <dcterms:created xsi:type="dcterms:W3CDTF">2020-01-09T08:33:53Z</dcterms:created>
  <dcterms:modified xsi:type="dcterms:W3CDTF">2020-04-23T18:07:55Z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0x0101006E929D3C7B92654E91E0BACE58CAB3FC</vt:lpwstr>
  </property>
</Properties>
</file>