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2"/>
  </p:notesMasterIdLst>
  <p:handoutMasterIdLst>
    <p:handoutMasterId r:id="rId13"/>
  </p:handoutMasterIdLst>
  <p:sldIdLst>
    <p:sldId id="339" r:id="rId2"/>
    <p:sldId id="853" r:id="rId3"/>
    <p:sldId id="854" r:id="rId4"/>
    <p:sldId id="855" r:id="rId5"/>
    <p:sldId id="857" r:id="rId6"/>
    <p:sldId id="858" r:id="rId7"/>
    <p:sldId id="859" r:id="rId8"/>
    <p:sldId id="863" r:id="rId9"/>
    <p:sldId id="861" r:id="rId10"/>
    <p:sldId id="862" r:id="rId11"/>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15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6FD"/>
    <a:srgbClr val="FF871F"/>
    <a:srgbClr val="FF6609"/>
    <a:srgbClr val="13F2FF"/>
    <a:srgbClr val="F2FC68"/>
    <a:srgbClr val="F4FD9F"/>
    <a:srgbClr val="6C9A5D"/>
    <a:srgbClr val="829A55"/>
    <a:srgbClr val="669900"/>
    <a:srgbClr val="00F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1" autoAdjust="0"/>
    <p:restoredTop sz="94928" autoAdjust="0"/>
  </p:normalViewPr>
  <p:slideViewPr>
    <p:cSldViewPr snapToGrid="0">
      <p:cViewPr varScale="1">
        <p:scale>
          <a:sx n="109" d="100"/>
          <a:sy n="109" d="100"/>
        </p:scale>
        <p:origin x="1824" y="108"/>
      </p:cViewPr>
      <p:guideLst>
        <p:guide orient="horz" pos="153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2DBD70-0FD6-0A49-98F9-79F2610ACF21}" type="datetimeFigureOut">
              <a:rPr lang="fr-FR" smtClean="0"/>
              <a:t>07/05/2020</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1280231-BCF3-C54E-ABEF-11177B5CAEC9}" type="slidenum">
              <a:rPr lang="fr-FR" smtClean="0"/>
              <a:t>‹N›</a:t>
            </a:fld>
            <a:endParaRPr lang="fr-FR"/>
          </a:p>
        </p:txBody>
      </p:sp>
    </p:spTree>
    <p:extLst>
      <p:ext uri="{BB962C8B-B14F-4D97-AF65-F5344CB8AC3E}">
        <p14:creationId xmlns:p14="http://schemas.microsoft.com/office/powerpoint/2010/main" val="32003907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pPr>
              <a:defRPr/>
            </a:pPr>
            <a:fld id="{C3851576-1539-3C45-A740-2C485104DEC6}" type="slidenum">
              <a:rPr lang="fr-FR"/>
              <a:pPr>
                <a:defRPr/>
              </a:pPr>
              <a:t>‹N›</a:t>
            </a:fld>
            <a:endParaRPr lang="fr-FR" dirty="0"/>
          </a:p>
        </p:txBody>
      </p:sp>
    </p:spTree>
    <p:extLst>
      <p:ext uri="{BB962C8B-B14F-4D97-AF65-F5344CB8AC3E}">
        <p14:creationId xmlns:p14="http://schemas.microsoft.com/office/powerpoint/2010/main" val="2357990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08A4B2E-2B0B-1F42-8887-B805EFCFA632}" type="slidenum">
              <a:rPr lang="fr-FR" sz="1200"/>
              <a:pPr/>
              <a:t>1</a:t>
            </a:fld>
            <a:endParaRPr lang="fr-FR" sz="1200" dirty="0"/>
          </a:p>
        </p:txBody>
      </p:sp>
      <p:sp>
        <p:nvSpPr>
          <p:cNvPr id="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363" name="Rectangle 3"/>
          <p:cNvSpPr>
            <a:spLocks noGrp="1" noChangeArrowheads="1"/>
          </p:cNvSpPr>
          <p:nvPr>
            <p:ph type="body" idx="1"/>
          </p:nvPr>
        </p:nvSpPr>
        <p:spPr>
          <a:noFill/>
        </p:spPr>
        <p:txBody>
          <a:bodyPr/>
          <a:lstStyle/>
          <a:p>
            <a:pPr eaLnBrk="1" hangingPunct="1"/>
            <a:endParaRPr lang="fr-FR" dirty="0"/>
          </a:p>
        </p:txBody>
      </p:sp>
    </p:spTree>
    <p:extLst>
      <p:ext uri="{BB962C8B-B14F-4D97-AF65-F5344CB8AC3E}">
        <p14:creationId xmlns:p14="http://schemas.microsoft.com/office/powerpoint/2010/main" val="186639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jgrosse/Documents/1474_Event_Accueil_prof_2005/PresentationPPT_MDP/CAV-CAM-01771-HQ.jpg"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3124200" y="0"/>
            <a:ext cx="5995988" cy="6858000"/>
          </a:xfrm>
          <a:prstGeom prst="rect">
            <a:avLst/>
          </a:prstGeom>
          <a:solidFill>
            <a:srgbClr val="BE599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fr-FR"/>
          </a:p>
        </p:txBody>
      </p:sp>
      <p:pic>
        <p:nvPicPr>
          <p:cNvPr id="5" name="Picture 11" descr="Macintosh HD:Users:jgrosse:Documents:1474_Event_Accueil_prof_2005:PresentationPPT_MDP:CAV-CAM-01771-HQ.jpg"/>
          <p:cNvPicPr>
            <a:picLocks noChangeAspect="1" noChangeArrowheads="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819400" y="0"/>
            <a:ext cx="6781800" cy="441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a:spLocks noChangeArrowheads="1"/>
          </p:cNvSpPr>
          <p:nvPr userDrawn="1"/>
        </p:nvSpPr>
        <p:spPr bwMode="auto">
          <a:xfrm>
            <a:off x="0" y="0"/>
            <a:ext cx="3124200" cy="6858000"/>
          </a:xfrm>
          <a:prstGeom prst="rect">
            <a:avLst/>
          </a:prstGeom>
          <a:solidFill>
            <a:srgbClr val="0099CC"/>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fr-FR"/>
          </a:p>
        </p:txBody>
      </p:sp>
      <p:pic>
        <p:nvPicPr>
          <p:cNvPr id="7" name="Picture 13" descr="&#10;ppt1final.png                                                  05D47BE1Macintosh HD                   BBA3E16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5" name="Rectangle 5"/>
          <p:cNvSpPr>
            <a:spLocks noGrp="1" noChangeArrowheads="1"/>
          </p:cNvSpPr>
          <p:nvPr>
            <p:ph type="ctrTitle"/>
          </p:nvPr>
        </p:nvSpPr>
        <p:spPr>
          <a:xfrm>
            <a:off x="1371600" y="3657600"/>
            <a:ext cx="7391400" cy="1905000"/>
          </a:xfrm>
        </p:spPr>
        <p:txBody>
          <a:bodyPr anchor="t"/>
          <a:lstStyle>
            <a:lvl1pPr algn="l">
              <a:defRPr sz="3600"/>
            </a:lvl1pPr>
          </a:lstStyle>
          <a:p>
            <a:pPr lvl="0"/>
            <a:r>
              <a:rPr lang="fr-FR" noProof="0"/>
              <a:t>Cliquez et modifiez le titre</a:t>
            </a:r>
          </a:p>
        </p:txBody>
      </p:sp>
      <p:sp>
        <p:nvSpPr>
          <p:cNvPr id="5126" name="Rectangle 6"/>
          <p:cNvSpPr>
            <a:spLocks noGrp="1" noChangeArrowheads="1"/>
          </p:cNvSpPr>
          <p:nvPr>
            <p:ph type="subTitle" idx="1"/>
          </p:nvPr>
        </p:nvSpPr>
        <p:spPr>
          <a:xfrm>
            <a:off x="1371600" y="2895600"/>
            <a:ext cx="7391400" cy="533400"/>
          </a:xfrm>
        </p:spPr>
        <p:txBody>
          <a:bodyPr/>
          <a:lstStyle>
            <a:lvl1pPr marL="0" indent="0">
              <a:buFontTx/>
              <a:buNone/>
              <a:defRPr sz="1800">
                <a:solidFill>
                  <a:srgbClr val="BE5993"/>
                </a:solidFill>
              </a:defRPr>
            </a:lvl1pPr>
          </a:lstStyle>
          <a:p>
            <a:pPr lvl="0"/>
            <a:r>
              <a:rPr lang="fr-FR" noProof="0"/>
              <a:t>Cliquez pour modifier le style des sous-titres du masque</a:t>
            </a:r>
          </a:p>
        </p:txBody>
      </p:sp>
      <p:sp>
        <p:nvSpPr>
          <p:cNvPr id="8" name="Rectangle 7"/>
          <p:cNvSpPr>
            <a:spLocks noGrp="1" noChangeArrowheads="1"/>
          </p:cNvSpPr>
          <p:nvPr>
            <p:ph type="dt" sz="half" idx="10"/>
          </p:nvPr>
        </p:nvSpPr>
        <p:spPr>
          <a:xfrm>
            <a:off x="7908925" y="6229350"/>
            <a:ext cx="1006475" cy="246063"/>
          </a:xfrm>
        </p:spPr>
        <p:txBody>
          <a:bodyPr wrap="none" anchor="ctr">
            <a:spAutoFit/>
          </a:bodyPr>
          <a:lstStyle>
            <a:lvl1pPr>
              <a:defRPr>
                <a:solidFill>
                  <a:schemeClr val="tx1"/>
                </a:solidFill>
              </a:defRPr>
            </a:lvl1pPr>
          </a:lstStyle>
          <a:p>
            <a:pPr>
              <a:defRPr/>
            </a:pPr>
            <a:fld id="{BC690CCD-D639-C243-AEF9-9703B2F20FB1}" type="datetime2">
              <a:rPr lang="fr-CH" smtClean="0"/>
              <a:t>jeudi, 7 mai 2020</a:t>
            </a:fld>
            <a:endParaRPr lang="fr-FR" dirty="0"/>
          </a:p>
        </p:txBody>
      </p:sp>
    </p:spTree>
    <p:extLst>
      <p:ext uri="{BB962C8B-B14F-4D97-AF65-F5344CB8AC3E}">
        <p14:creationId xmlns:p14="http://schemas.microsoft.com/office/powerpoint/2010/main" val="330038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872E642D-BC2D-CA43-A6EA-3D58466CC805}" type="datetime2">
              <a:rPr lang="fr-CH" smtClean="0"/>
              <a:t>jeudi, 7 mai 2020</a:t>
            </a:fld>
            <a:endParaRPr lang="fr-FR" sz="1400" dirty="0"/>
          </a:p>
        </p:txBody>
      </p:sp>
      <p:sp>
        <p:nvSpPr>
          <p:cNvPr id="5" name="Rectangle 5"/>
          <p:cNvSpPr>
            <a:spLocks noGrp="1" noChangeArrowheads="1"/>
          </p:cNvSpPr>
          <p:nvPr>
            <p:ph type="ftr" sz="quarter" idx="11"/>
          </p:nvPr>
        </p:nvSpPr>
        <p:spPr>
          <a:ln/>
        </p:spPr>
        <p:txBody>
          <a:bodyPr/>
          <a:lstStyle>
            <a:lvl1pPr>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6" name="Rectangle 6"/>
          <p:cNvSpPr>
            <a:spLocks noGrp="1" noChangeArrowheads="1"/>
          </p:cNvSpPr>
          <p:nvPr>
            <p:ph type="sldNum" sz="quarter" idx="12"/>
          </p:nvPr>
        </p:nvSpPr>
        <p:spPr>
          <a:ln/>
        </p:spPr>
        <p:txBody>
          <a:bodyPr/>
          <a:lstStyle>
            <a:lvl1pPr>
              <a:defRPr/>
            </a:lvl1pPr>
          </a:lstStyle>
          <a:p>
            <a:pPr>
              <a:defRPr/>
            </a:pPr>
            <a:fld id="{C7FB1D2D-E4A9-F743-9E7A-5C7D869A338D}" type="slidenum">
              <a:rPr lang="fr-FR"/>
              <a:pPr>
                <a:defRPr/>
              </a:pPr>
              <a:t>‹N›</a:t>
            </a:fld>
            <a:endParaRPr lang="fr-FR" dirty="0"/>
          </a:p>
        </p:txBody>
      </p:sp>
    </p:spTree>
    <p:extLst>
      <p:ext uri="{BB962C8B-B14F-4D97-AF65-F5344CB8AC3E}">
        <p14:creationId xmlns:p14="http://schemas.microsoft.com/office/powerpoint/2010/main" val="132316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43700" y="457200"/>
            <a:ext cx="2171700" cy="5410200"/>
          </a:xfrm>
        </p:spPr>
        <p:txBody>
          <a:bodyPr vert="eaVert"/>
          <a:lstStyle/>
          <a:p>
            <a:r>
              <a:rPr lang="fr-CH"/>
              <a:t>Cliquez et modifiez le titre</a:t>
            </a:r>
            <a:endParaRPr lang="fr-FR"/>
          </a:p>
        </p:txBody>
      </p:sp>
      <p:sp>
        <p:nvSpPr>
          <p:cNvPr id="3" name="Espace réservé du texte vertical 2"/>
          <p:cNvSpPr>
            <a:spLocks noGrp="1"/>
          </p:cNvSpPr>
          <p:nvPr>
            <p:ph type="body" orient="vert" idx="1"/>
          </p:nvPr>
        </p:nvSpPr>
        <p:spPr>
          <a:xfrm>
            <a:off x="228600" y="457200"/>
            <a:ext cx="6362700" cy="5410200"/>
          </a:xfrm>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6A264200-535F-4B45-8495-A9ED5C5BC204}" type="datetime2">
              <a:rPr lang="fr-CH" smtClean="0"/>
              <a:t>jeudi, 7 mai 2020</a:t>
            </a:fld>
            <a:endParaRPr lang="fr-FR" sz="1400" dirty="0"/>
          </a:p>
        </p:txBody>
      </p:sp>
      <p:sp>
        <p:nvSpPr>
          <p:cNvPr id="5" name="Rectangle 5"/>
          <p:cNvSpPr>
            <a:spLocks noGrp="1" noChangeArrowheads="1"/>
          </p:cNvSpPr>
          <p:nvPr>
            <p:ph type="ftr" sz="quarter" idx="11"/>
          </p:nvPr>
        </p:nvSpPr>
        <p:spPr>
          <a:ln/>
        </p:spPr>
        <p:txBody>
          <a:bodyPr/>
          <a:lstStyle>
            <a:lvl1pPr>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6" name="Rectangle 6"/>
          <p:cNvSpPr>
            <a:spLocks noGrp="1" noChangeArrowheads="1"/>
          </p:cNvSpPr>
          <p:nvPr>
            <p:ph type="sldNum" sz="quarter" idx="12"/>
          </p:nvPr>
        </p:nvSpPr>
        <p:spPr>
          <a:ln/>
        </p:spPr>
        <p:txBody>
          <a:bodyPr/>
          <a:lstStyle>
            <a:lvl1pPr>
              <a:defRPr/>
            </a:lvl1pPr>
          </a:lstStyle>
          <a:p>
            <a:pPr>
              <a:defRPr/>
            </a:pPr>
            <a:fld id="{48973A29-C3F1-EA4B-9110-5E288A71F94F}" type="slidenum">
              <a:rPr lang="fr-FR"/>
              <a:pPr>
                <a:defRPr/>
              </a:pPr>
              <a:t>‹N›</a:t>
            </a:fld>
            <a:endParaRPr lang="fr-FR" dirty="0"/>
          </a:p>
        </p:txBody>
      </p:sp>
    </p:spTree>
    <p:extLst>
      <p:ext uri="{BB962C8B-B14F-4D97-AF65-F5344CB8AC3E}">
        <p14:creationId xmlns:p14="http://schemas.microsoft.com/office/powerpoint/2010/main" val="1171891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contenu 2"/>
          <p:cNvSpPr>
            <a:spLocks noGrp="1"/>
          </p:cNvSpPr>
          <p:nvPr>
            <p:ph idx="1"/>
          </p:nvPr>
        </p:nvSpPr>
        <p:spPr/>
        <p:txBody>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3B043A03-8577-AB45-9100-DE61F71EF219}" type="datetime2">
              <a:rPr lang="fr-CH" smtClean="0"/>
              <a:t>jeudi, 7 mai 2020</a:t>
            </a:fld>
            <a:endParaRPr lang="fr-FR" sz="1400" dirty="0"/>
          </a:p>
        </p:txBody>
      </p:sp>
      <p:sp>
        <p:nvSpPr>
          <p:cNvPr id="5" name="Rectangle 5"/>
          <p:cNvSpPr>
            <a:spLocks noGrp="1" noChangeArrowheads="1"/>
          </p:cNvSpPr>
          <p:nvPr>
            <p:ph type="ftr" sz="quarter" idx="11"/>
          </p:nvPr>
        </p:nvSpPr>
        <p:spPr>
          <a:ln/>
        </p:spPr>
        <p:txBody>
          <a:bodyPr/>
          <a:lstStyle>
            <a:lvl1pPr>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6" name="Rectangle 6"/>
          <p:cNvSpPr>
            <a:spLocks noGrp="1" noChangeArrowheads="1"/>
          </p:cNvSpPr>
          <p:nvPr>
            <p:ph type="sldNum" sz="quarter" idx="12"/>
          </p:nvPr>
        </p:nvSpPr>
        <p:spPr>
          <a:ln/>
        </p:spPr>
        <p:txBody>
          <a:bodyPr/>
          <a:lstStyle>
            <a:lvl1pPr>
              <a:defRPr/>
            </a:lvl1pPr>
          </a:lstStyle>
          <a:p>
            <a:pPr>
              <a:defRPr/>
            </a:pPr>
            <a:fld id="{E32BC1EB-9DD4-8A48-9C2B-023D3F0AF73E}" type="slidenum">
              <a:rPr lang="fr-FR"/>
              <a:pPr>
                <a:defRPr/>
              </a:pPr>
              <a:t>‹N›</a:t>
            </a:fld>
            <a:endParaRPr lang="fr-FR" dirty="0"/>
          </a:p>
        </p:txBody>
      </p:sp>
    </p:spTree>
    <p:extLst>
      <p:ext uri="{BB962C8B-B14F-4D97-AF65-F5344CB8AC3E}">
        <p14:creationId xmlns:p14="http://schemas.microsoft.com/office/powerpoint/2010/main" val="2640420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H"/>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H"/>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5DD7E27E-8C9B-FF45-9082-91CDAE966688}" type="datetime2">
              <a:rPr lang="fr-CH" smtClean="0"/>
              <a:t>jeudi, 7 mai 2020</a:t>
            </a:fld>
            <a:endParaRPr lang="fr-FR" sz="1400" dirty="0"/>
          </a:p>
        </p:txBody>
      </p:sp>
      <p:sp>
        <p:nvSpPr>
          <p:cNvPr id="5" name="Rectangle 5"/>
          <p:cNvSpPr>
            <a:spLocks noGrp="1" noChangeArrowheads="1"/>
          </p:cNvSpPr>
          <p:nvPr>
            <p:ph type="ftr" sz="quarter" idx="11"/>
          </p:nvPr>
        </p:nvSpPr>
        <p:spPr>
          <a:ln/>
        </p:spPr>
        <p:txBody>
          <a:bodyPr/>
          <a:lstStyle>
            <a:lvl1pPr>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6" name="Rectangle 6"/>
          <p:cNvSpPr>
            <a:spLocks noGrp="1" noChangeArrowheads="1"/>
          </p:cNvSpPr>
          <p:nvPr>
            <p:ph type="sldNum" sz="quarter" idx="12"/>
          </p:nvPr>
        </p:nvSpPr>
        <p:spPr>
          <a:ln/>
        </p:spPr>
        <p:txBody>
          <a:bodyPr/>
          <a:lstStyle>
            <a:lvl1pPr>
              <a:defRPr/>
            </a:lvl1pPr>
          </a:lstStyle>
          <a:p>
            <a:pPr>
              <a:defRPr/>
            </a:pPr>
            <a:fld id="{AAA5A8B1-4A33-D14A-8E76-776D40F1968F}" type="slidenum">
              <a:rPr lang="fr-FR"/>
              <a:pPr>
                <a:defRPr/>
              </a:pPr>
              <a:t>‹N›</a:t>
            </a:fld>
            <a:endParaRPr lang="fr-FR" dirty="0"/>
          </a:p>
        </p:txBody>
      </p:sp>
    </p:spTree>
    <p:extLst>
      <p:ext uri="{BB962C8B-B14F-4D97-AF65-F5344CB8AC3E}">
        <p14:creationId xmlns:p14="http://schemas.microsoft.com/office/powerpoint/2010/main" val="1454968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contenu 2"/>
          <p:cNvSpPr>
            <a:spLocks noGrp="1"/>
          </p:cNvSpPr>
          <p:nvPr>
            <p:ph sz="half" idx="1"/>
          </p:nvPr>
        </p:nvSpPr>
        <p:spPr>
          <a:xfrm>
            <a:off x="2286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contenu 3"/>
          <p:cNvSpPr>
            <a:spLocks noGrp="1"/>
          </p:cNvSpPr>
          <p:nvPr>
            <p:ph sz="half" idx="2"/>
          </p:nvPr>
        </p:nvSpPr>
        <p:spPr>
          <a:xfrm>
            <a:off x="46482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fld id="{BC47CFAB-368E-3249-B207-470FCB64D318}" type="datetime2">
              <a:rPr lang="fr-CH" smtClean="0"/>
              <a:t>jeudi, 7 mai 2020</a:t>
            </a:fld>
            <a:endParaRPr lang="fr-FR" sz="1400" dirty="0"/>
          </a:p>
        </p:txBody>
      </p:sp>
      <p:sp>
        <p:nvSpPr>
          <p:cNvPr id="6" name="Rectangle 5"/>
          <p:cNvSpPr>
            <a:spLocks noGrp="1" noChangeArrowheads="1"/>
          </p:cNvSpPr>
          <p:nvPr>
            <p:ph type="ftr" sz="quarter" idx="11"/>
          </p:nvPr>
        </p:nvSpPr>
        <p:spPr>
          <a:ln/>
        </p:spPr>
        <p:txBody>
          <a:bodyPr/>
          <a:lstStyle>
            <a:lvl1pPr>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7" name="Rectangle 6"/>
          <p:cNvSpPr>
            <a:spLocks noGrp="1" noChangeArrowheads="1"/>
          </p:cNvSpPr>
          <p:nvPr>
            <p:ph type="sldNum" sz="quarter" idx="12"/>
          </p:nvPr>
        </p:nvSpPr>
        <p:spPr>
          <a:ln/>
        </p:spPr>
        <p:txBody>
          <a:bodyPr/>
          <a:lstStyle>
            <a:lvl1pPr>
              <a:defRPr/>
            </a:lvl1pPr>
          </a:lstStyle>
          <a:p>
            <a:pPr>
              <a:defRPr/>
            </a:pPr>
            <a:fld id="{BEC03AD7-6FA9-0741-BC5B-9CB98388566F}" type="slidenum">
              <a:rPr lang="fr-FR"/>
              <a:pPr>
                <a:defRPr/>
              </a:pPr>
              <a:t>‹N›</a:t>
            </a:fld>
            <a:endParaRPr lang="fr-FR" dirty="0"/>
          </a:p>
        </p:txBody>
      </p:sp>
    </p:spTree>
    <p:extLst>
      <p:ext uri="{BB962C8B-B14F-4D97-AF65-F5344CB8AC3E}">
        <p14:creationId xmlns:p14="http://schemas.microsoft.com/office/powerpoint/2010/main" val="378443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CH"/>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fld id="{D091F060-63A6-B345-B96C-D06F2FA767E2}" type="datetime2">
              <a:rPr lang="fr-CH" smtClean="0"/>
              <a:t>jeudi, 7 mai 2020</a:t>
            </a:fld>
            <a:endParaRPr lang="fr-FR" sz="1400" dirty="0"/>
          </a:p>
        </p:txBody>
      </p:sp>
      <p:sp>
        <p:nvSpPr>
          <p:cNvPr id="8" name="Rectangle 5"/>
          <p:cNvSpPr>
            <a:spLocks noGrp="1" noChangeArrowheads="1"/>
          </p:cNvSpPr>
          <p:nvPr>
            <p:ph type="ftr" sz="quarter" idx="11"/>
          </p:nvPr>
        </p:nvSpPr>
        <p:spPr>
          <a:ln/>
        </p:spPr>
        <p:txBody>
          <a:bodyPr/>
          <a:lstStyle>
            <a:lvl1pPr>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9" name="Rectangle 6"/>
          <p:cNvSpPr>
            <a:spLocks noGrp="1" noChangeArrowheads="1"/>
          </p:cNvSpPr>
          <p:nvPr>
            <p:ph type="sldNum" sz="quarter" idx="12"/>
          </p:nvPr>
        </p:nvSpPr>
        <p:spPr>
          <a:ln/>
        </p:spPr>
        <p:txBody>
          <a:bodyPr/>
          <a:lstStyle>
            <a:lvl1pPr>
              <a:defRPr/>
            </a:lvl1pPr>
          </a:lstStyle>
          <a:p>
            <a:pPr>
              <a:defRPr/>
            </a:pPr>
            <a:fld id="{8D2B273C-4255-4E41-880C-5A3CC65D8C6D}" type="slidenum">
              <a:rPr lang="fr-FR"/>
              <a:pPr>
                <a:defRPr/>
              </a:pPr>
              <a:t>‹N›</a:t>
            </a:fld>
            <a:endParaRPr lang="fr-FR" dirty="0"/>
          </a:p>
        </p:txBody>
      </p:sp>
    </p:spTree>
    <p:extLst>
      <p:ext uri="{BB962C8B-B14F-4D97-AF65-F5344CB8AC3E}">
        <p14:creationId xmlns:p14="http://schemas.microsoft.com/office/powerpoint/2010/main" val="4193697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fld id="{7A7853D6-2CF8-354F-82C8-305DBFE2C1F0}" type="datetime2">
              <a:rPr lang="fr-CH" smtClean="0"/>
              <a:t>jeudi, 7 mai 2020</a:t>
            </a:fld>
            <a:endParaRPr lang="fr-FR" sz="1400" dirty="0"/>
          </a:p>
        </p:txBody>
      </p:sp>
      <p:sp>
        <p:nvSpPr>
          <p:cNvPr id="4" name="Rectangle 5"/>
          <p:cNvSpPr>
            <a:spLocks noGrp="1" noChangeArrowheads="1"/>
          </p:cNvSpPr>
          <p:nvPr>
            <p:ph type="ftr" sz="quarter" idx="11"/>
          </p:nvPr>
        </p:nvSpPr>
        <p:spPr>
          <a:ln/>
        </p:spPr>
        <p:txBody>
          <a:bodyPr/>
          <a:lstStyle>
            <a:lvl1pPr>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5" name="Rectangle 6"/>
          <p:cNvSpPr>
            <a:spLocks noGrp="1" noChangeArrowheads="1"/>
          </p:cNvSpPr>
          <p:nvPr>
            <p:ph type="sldNum" sz="quarter" idx="12"/>
          </p:nvPr>
        </p:nvSpPr>
        <p:spPr>
          <a:ln/>
        </p:spPr>
        <p:txBody>
          <a:bodyPr/>
          <a:lstStyle>
            <a:lvl1pPr>
              <a:defRPr/>
            </a:lvl1pPr>
          </a:lstStyle>
          <a:p>
            <a:pPr>
              <a:defRPr/>
            </a:pPr>
            <a:fld id="{F2810B0D-2BD6-664D-B127-1F9FEAC212A6}" type="slidenum">
              <a:rPr lang="fr-FR"/>
              <a:pPr>
                <a:defRPr/>
              </a:pPr>
              <a:t>‹N›</a:t>
            </a:fld>
            <a:endParaRPr lang="fr-FR" dirty="0"/>
          </a:p>
        </p:txBody>
      </p:sp>
    </p:spTree>
    <p:extLst>
      <p:ext uri="{BB962C8B-B14F-4D97-AF65-F5344CB8AC3E}">
        <p14:creationId xmlns:p14="http://schemas.microsoft.com/office/powerpoint/2010/main" val="1594985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DD28CFC-43D3-1F42-9EBE-62A1ED3BDB58}" type="datetime2">
              <a:rPr lang="fr-CH" smtClean="0"/>
              <a:t>jeudi, 7 mai 2020</a:t>
            </a:fld>
            <a:endParaRPr lang="fr-FR" sz="1400" dirty="0"/>
          </a:p>
        </p:txBody>
      </p:sp>
      <p:sp>
        <p:nvSpPr>
          <p:cNvPr id="3" name="Rectangle 5"/>
          <p:cNvSpPr>
            <a:spLocks noGrp="1" noChangeArrowheads="1"/>
          </p:cNvSpPr>
          <p:nvPr>
            <p:ph type="ftr" sz="quarter" idx="11"/>
          </p:nvPr>
        </p:nvSpPr>
        <p:spPr>
          <a:ln/>
        </p:spPr>
        <p:txBody>
          <a:bodyPr/>
          <a:lstStyle>
            <a:lvl1pPr>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4" name="Rectangle 6"/>
          <p:cNvSpPr>
            <a:spLocks noGrp="1" noChangeArrowheads="1"/>
          </p:cNvSpPr>
          <p:nvPr>
            <p:ph type="sldNum" sz="quarter" idx="12"/>
          </p:nvPr>
        </p:nvSpPr>
        <p:spPr>
          <a:ln/>
        </p:spPr>
        <p:txBody>
          <a:bodyPr/>
          <a:lstStyle>
            <a:lvl1pPr>
              <a:defRPr/>
            </a:lvl1pPr>
          </a:lstStyle>
          <a:p>
            <a:pPr>
              <a:defRPr/>
            </a:pPr>
            <a:fld id="{477A84E8-98C3-AC40-957A-2F26349E568B}" type="slidenum">
              <a:rPr lang="fr-FR"/>
              <a:pPr>
                <a:defRPr/>
              </a:pPr>
              <a:t>‹N›</a:t>
            </a:fld>
            <a:endParaRPr lang="fr-FR" dirty="0"/>
          </a:p>
        </p:txBody>
      </p:sp>
    </p:spTree>
    <p:extLst>
      <p:ext uri="{BB962C8B-B14F-4D97-AF65-F5344CB8AC3E}">
        <p14:creationId xmlns:p14="http://schemas.microsoft.com/office/powerpoint/2010/main" val="25969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H"/>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D3D33682-E520-C846-A4D5-45F77C00BEAB}" type="datetime2">
              <a:rPr lang="fr-CH" smtClean="0"/>
              <a:t>jeudi, 7 mai 2020</a:t>
            </a:fld>
            <a:endParaRPr lang="fr-FR" sz="1400" dirty="0"/>
          </a:p>
        </p:txBody>
      </p:sp>
      <p:sp>
        <p:nvSpPr>
          <p:cNvPr id="6" name="Rectangle 5"/>
          <p:cNvSpPr>
            <a:spLocks noGrp="1" noChangeArrowheads="1"/>
          </p:cNvSpPr>
          <p:nvPr>
            <p:ph type="ftr" sz="quarter" idx="11"/>
          </p:nvPr>
        </p:nvSpPr>
        <p:spPr>
          <a:ln/>
        </p:spPr>
        <p:txBody>
          <a:bodyPr/>
          <a:lstStyle>
            <a:lvl1pPr>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7" name="Rectangle 6"/>
          <p:cNvSpPr>
            <a:spLocks noGrp="1" noChangeArrowheads="1"/>
          </p:cNvSpPr>
          <p:nvPr>
            <p:ph type="sldNum" sz="quarter" idx="12"/>
          </p:nvPr>
        </p:nvSpPr>
        <p:spPr>
          <a:ln/>
        </p:spPr>
        <p:txBody>
          <a:bodyPr/>
          <a:lstStyle>
            <a:lvl1pPr>
              <a:defRPr/>
            </a:lvl1pPr>
          </a:lstStyle>
          <a:p>
            <a:pPr>
              <a:defRPr/>
            </a:pPr>
            <a:fld id="{83C10A37-6680-E049-953E-A8E5FF9611CB}" type="slidenum">
              <a:rPr lang="fr-FR"/>
              <a:pPr>
                <a:defRPr/>
              </a:pPr>
              <a:t>‹N›</a:t>
            </a:fld>
            <a:endParaRPr lang="fr-FR" dirty="0"/>
          </a:p>
        </p:txBody>
      </p:sp>
    </p:spTree>
    <p:extLst>
      <p:ext uri="{BB962C8B-B14F-4D97-AF65-F5344CB8AC3E}">
        <p14:creationId xmlns:p14="http://schemas.microsoft.com/office/powerpoint/2010/main" val="2154786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H"/>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D5FCF5BB-0A6D-6D4E-93C9-E4AEE4A45935}" type="datetime2">
              <a:rPr lang="fr-CH" smtClean="0"/>
              <a:t>jeudi, 7 mai 2020</a:t>
            </a:fld>
            <a:endParaRPr lang="fr-FR" sz="1400" dirty="0"/>
          </a:p>
        </p:txBody>
      </p:sp>
      <p:sp>
        <p:nvSpPr>
          <p:cNvPr id="6" name="Rectangle 5"/>
          <p:cNvSpPr>
            <a:spLocks noGrp="1" noChangeArrowheads="1"/>
          </p:cNvSpPr>
          <p:nvPr>
            <p:ph type="ftr" sz="quarter" idx="11"/>
          </p:nvPr>
        </p:nvSpPr>
        <p:spPr>
          <a:ln/>
        </p:spPr>
        <p:txBody>
          <a:bodyPr/>
          <a:lstStyle>
            <a:lvl1pPr>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7" name="Rectangle 6"/>
          <p:cNvSpPr>
            <a:spLocks noGrp="1" noChangeArrowheads="1"/>
          </p:cNvSpPr>
          <p:nvPr>
            <p:ph type="sldNum" sz="quarter" idx="12"/>
          </p:nvPr>
        </p:nvSpPr>
        <p:spPr>
          <a:ln/>
        </p:spPr>
        <p:txBody>
          <a:bodyPr/>
          <a:lstStyle>
            <a:lvl1pPr>
              <a:defRPr/>
            </a:lvl1pPr>
          </a:lstStyle>
          <a:p>
            <a:pPr>
              <a:defRPr/>
            </a:pPr>
            <a:fld id="{C7182915-BAA7-0D4A-A91C-4F315940ED0D}" type="slidenum">
              <a:rPr lang="fr-FR"/>
              <a:pPr>
                <a:defRPr/>
              </a:pPr>
              <a:t>‹N›</a:t>
            </a:fld>
            <a:endParaRPr lang="fr-FR" dirty="0"/>
          </a:p>
        </p:txBody>
      </p:sp>
    </p:spTree>
    <p:extLst>
      <p:ext uri="{BB962C8B-B14F-4D97-AF65-F5344CB8AC3E}">
        <p14:creationId xmlns:p14="http://schemas.microsoft.com/office/powerpoint/2010/main" val="2206073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file://localhost/Users/jgrosse/Desktop/logoUNIL.pn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userDrawn="1"/>
        </p:nvSpPr>
        <p:spPr bwMode="auto">
          <a:xfrm>
            <a:off x="0" y="6019800"/>
            <a:ext cx="3111500" cy="838200"/>
          </a:xfrm>
          <a:prstGeom prst="rect">
            <a:avLst/>
          </a:prstGeom>
          <a:solidFill>
            <a:srgbClr val="0099CC"/>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fr-FR"/>
          </a:p>
        </p:txBody>
      </p:sp>
      <p:sp>
        <p:nvSpPr>
          <p:cNvPr id="1027" name="Rectangle 9"/>
          <p:cNvSpPr>
            <a:spLocks noChangeArrowheads="1"/>
          </p:cNvSpPr>
          <p:nvPr userDrawn="1"/>
        </p:nvSpPr>
        <p:spPr bwMode="auto">
          <a:xfrm>
            <a:off x="3111500" y="6019800"/>
            <a:ext cx="6032500" cy="838200"/>
          </a:xfrm>
          <a:prstGeom prst="rect">
            <a:avLst/>
          </a:prstGeom>
          <a:solidFill>
            <a:srgbClr val="BE599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fr-FR"/>
          </a:p>
        </p:txBody>
      </p:sp>
      <p:pic>
        <p:nvPicPr>
          <p:cNvPr id="1028" name="Picture 15" descr="ppt2final3.png                                                 05D47BE1Macintosh HD                   BBA3E16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007100"/>
            <a:ext cx="9144000"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9" name="Rectangle 13"/>
          <p:cNvSpPr>
            <a:spLocks noChangeArrowheads="1"/>
          </p:cNvSpPr>
          <p:nvPr userDrawn="1"/>
        </p:nvSpPr>
        <p:spPr bwMode="auto">
          <a:xfrm>
            <a:off x="381000" y="6019800"/>
            <a:ext cx="2209800" cy="533400"/>
          </a:xfrm>
          <a:prstGeom prst="rect">
            <a:avLst/>
          </a:prstGeom>
          <a:solidFill>
            <a:srgbClr val="0099CC"/>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fr-FR"/>
          </a:p>
        </p:txBody>
      </p:sp>
      <p:sp>
        <p:nvSpPr>
          <p:cNvPr id="1030" name="Rectangle 2"/>
          <p:cNvSpPr>
            <a:spLocks noGrp="1" noChangeArrowheads="1"/>
          </p:cNvSpPr>
          <p:nvPr>
            <p:ph type="title"/>
          </p:nvPr>
        </p:nvSpPr>
        <p:spPr bwMode="auto">
          <a:xfrm>
            <a:off x="228600" y="457200"/>
            <a:ext cx="8686800" cy="9906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31" name="Rectangle 3"/>
          <p:cNvSpPr>
            <a:spLocks noGrp="1" noChangeArrowheads="1"/>
          </p:cNvSpPr>
          <p:nvPr>
            <p:ph type="body" idx="1"/>
          </p:nvPr>
        </p:nvSpPr>
        <p:spPr bwMode="auto">
          <a:xfrm>
            <a:off x="228600" y="1524000"/>
            <a:ext cx="8686800" cy="4343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Rectangle 4"/>
          <p:cNvSpPr>
            <a:spLocks noGrp="1" noChangeArrowheads="1"/>
          </p:cNvSpPr>
          <p:nvPr>
            <p:ph type="dt" sz="half" idx="2"/>
          </p:nvPr>
        </p:nvSpPr>
        <p:spPr bwMode="auto">
          <a:xfrm>
            <a:off x="7315200" y="6210300"/>
            <a:ext cx="16764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000">
                <a:solidFill>
                  <a:schemeClr val="bg1"/>
                </a:solidFill>
                <a:latin typeface="+mn-lt"/>
              </a:defRPr>
            </a:lvl1pPr>
          </a:lstStyle>
          <a:p>
            <a:pPr>
              <a:defRPr/>
            </a:pPr>
            <a:fld id="{A4428BA4-DD36-4241-AE36-0064A60E7BD9}" type="datetime2">
              <a:rPr lang="fr-CH" smtClean="0"/>
              <a:t>jeudi, 7 mai 2020</a:t>
            </a:fld>
            <a:endParaRPr lang="fr-FR" sz="1400" dirty="0"/>
          </a:p>
        </p:txBody>
      </p:sp>
      <p:sp>
        <p:nvSpPr>
          <p:cNvPr id="3" name="Rectangle 5"/>
          <p:cNvSpPr>
            <a:spLocks noGrp="1" noChangeArrowheads="1"/>
          </p:cNvSpPr>
          <p:nvPr>
            <p:ph type="ftr" sz="quarter" idx="3"/>
          </p:nvPr>
        </p:nvSpPr>
        <p:spPr bwMode="auto">
          <a:xfrm>
            <a:off x="3276600" y="6210300"/>
            <a:ext cx="40386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chemeClr val="bg1"/>
                </a:solidFill>
                <a:latin typeface="+mn-lt"/>
              </a:defRPr>
            </a:lvl1pPr>
          </a:lstStyle>
          <a:p>
            <a:pPr>
              <a:defRPr/>
            </a:pPr>
            <a:r>
              <a:rPr lang="fr-FR" dirty="0"/>
              <a:t>125th </a:t>
            </a:r>
            <a:r>
              <a:rPr lang="fr-FR" dirty="0" err="1"/>
              <a:t>Anniversary</a:t>
            </a:r>
            <a:r>
              <a:rPr lang="fr-FR" dirty="0"/>
              <a:t> Lecture, </a:t>
            </a:r>
            <a:r>
              <a:rPr lang="fr-FR" dirty="0" err="1"/>
              <a:t>Geography</a:t>
            </a:r>
            <a:r>
              <a:rPr lang="fr-FR" dirty="0"/>
              <a:t>, </a:t>
            </a:r>
            <a:r>
              <a:rPr lang="fr-FR" dirty="0" err="1"/>
              <a:t>University</a:t>
            </a:r>
            <a:r>
              <a:rPr lang="fr-FR" dirty="0"/>
              <a:t> of Manchester</a:t>
            </a:r>
          </a:p>
        </p:txBody>
      </p:sp>
      <p:sp>
        <p:nvSpPr>
          <p:cNvPr id="4" name="Rectangle 6"/>
          <p:cNvSpPr>
            <a:spLocks noGrp="1" noChangeArrowheads="1"/>
          </p:cNvSpPr>
          <p:nvPr>
            <p:ph type="sldNum" sz="quarter" idx="4"/>
          </p:nvPr>
        </p:nvSpPr>
        <p:spPr bwMode="auto">
          <a:xfrm>
            <a:off x="2819400" y="6200775"/>
            <a:ext cx="565150" cy="3095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a:defRPr sz="1400">
                <a:latin typeface="+mn-lt"/>
              </a:defRPr>
            </a:lvl1pPr>
          </a:lstStyle>
          <a:p>
            <a:pPr>
              <a:defRPr/>
            </a:pPr>
            <a:fld id="{9590C4A3-ECC7-B048-9191-571221EF1D54}" type="slidenum">
              <a:rPr lang="fr-FR"/>
              <a:pPr>
                <a:defRPr/>
              </a:pPr>
              <a:t>‹N›</a:t>
            </a:fld>
            <a:endParaRPr lang="fr-FR" dirty="0"/>
          </a:p>
        </p:txBody>
      </p:sp>
      <p:pic>
        <p:nvPicPr>
          <p:cNvPr id="1035" name="Picture 12" descr="Macintosh HD:Users:jgrosse:Desktop:logoUNIL.png"/>
          <p:cNvPicPr>
            <a:picLocks noChangeAspect="1" noChangeArrowheads="1"/>
          </p:cNvPicPr>
          <p:nvPr userDrawn="1"/>
        </p:nvPicPr>
        <p:blipFill>
          <a:blip r:embed="rId14" r:link="rId15">
            <a:extLst>
              <a:ext uri="{28A0092B-C50C-407E-A947-70E740481C1C}">
                <a14:useLocalDpi xmlns:a14="http://schemas.microsoft.com/office/drawing/2010/main" val="0"/>
              </a:ext>
            </a:extLst>
          </a:blip>
          <a:srcRect/>
          <a:stretch>
            <a:fillRect/>
          </a:stretch>
        </p:blipFill>
        <p:spPr bwMode="auto">
          <a:xfrm>
            <a:off x="825500" y="6096000"/>
            <a:ext cx="1460500"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5"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dt="0"/>
  <p:txStyles>
    <p:titleStyle>
      <a:lvl1pPr algn="ctr" rtl="0" eaLnBrk="0" fontAlgn="base" hangingPunct="0">
        <a:spcBef>
          <a:spcPct val="0"/>
        </a:spcBef>
        <a:spcAft>
          <a:spcPct val="0"/>
        </a:spcAft>
        <a:defRPr sz="3000" b="1">
          <a:solidFill>
            <a:srgbClr val="0099CC"/>
          </a:solidFill>
          <a:latin typeface="+mj-lt"/>
          <a:ea typeface="+mj-ea"/>
          <a:cs typeface="+mj-cs"/>
        </a:defRPr>
      </a:lvl1pPr>
      <a:lvl2pPr algn="ctr" rtl="0" eaLnBrk="0" fontAlgn="base" hangingPunct="0">
        <a:spcBef>
          <a:spcPct val="0"/>
        </a:spcBef>
        <a:spcAft>
          <a:spcPct val="0"/>
        </a:spcAft>
        <a:defRPr sz="3000" b="1">
          <a:solidFill>
            <a:srgbClr val="0099CC"/>
          </a:solidFill>
          <a:latin typeface="Verdana" charset="0"/>
          <a:ea typeface="ヒラギノ角ゴ Pro W3" charset="0"/>
          <a:cs typeface="ヒラギノ角ゴ Pro W3" charset="0"/>
        </a:defRPr>
      </a:lvl2pPr>
      <a:lvl3pPr algn="ctr" rtl="0" eaLnBrk="0" fontAlgn="base" hangingPunct="0">
        <a:spcBef>
          <a:spcPct val="0"/>
        </a:spcBef>
        <a:spcAft>
          <a:spcPct val="0"/>
        </a:spcAft>
        <a:defRPr sz="3000" b="1">
          <a:solidFill>
            <a:srgbClr val="0099CC"/>
          </a:solidFill>
          <a:latin typeface="Verdana" charset="0"/>
          <a:ea typeface="ヒラギノ角ゴ Pro W3" charset="0"/>
          <a:cs typeface="ヒラギノ角ゴ Pro W3" charset="0"/>
        </a:defRPr>
      </a:lvl3pPr>
      <a:lvl4pPr algn="ctr" rtl="0" eaLnBrk="0" fontAlgn="base" hangingPunct="0">
        <a:spcBef>
          <a:spcPct val="0"/>
        </a:spcBef>
        <a:spcAft>
          <a:spcPct val="0"/>
        </a:spcAft>
        <a:defRPr sz="3000" b="1">
          <a:solidFill>
            <a:srgbClr val="0099CC"/>
          </a:solidFill>
          <a:latin typeface="Verdana" charset="0"/>
          <a:ea typeface="ヒラギノ角ゴ Pro W3" charset="0"/>
          <a:cs typeface="ヒラギノ角ゴ Pro W3" charset="0"/>
        </a:defRPr>
      </a:lvl4pPr>
      <a:lvl5pPr algn="ctr" rtl="0" eaLnBrk="0" fontAlgn="base" hangingPunct="0">
        <a:spcBef>
          <a:spcPct val="0"/>
        </a:spcBef>
        <a:spcAft>
          <a:spcPct val="0"/>
        </a:spcAft>
        <a:defRPr sz="3000" b="1">
          <a:solidFill>
            <a:srgbClr val="0099CC"/>
          </a:solidFill>
          <a:latin typeface="Verdana" charset="0"/>
          <a:ea typeface="ヒラギノ角ゴ Pro W3" charset="0"/>
          <a:cs typeface="ヒラギノ角ゴ Pro W3" charset="0"/>
        </a:defRPr>
      </a:lvl5pPr>
      <a:lvl6pPr marL="457200" algn="ctr" rtl="0" fontAlgn="base">
        <a:spcBef>
          <a:spcPct val="0"/>
        </a:spcBef>
        <a:spcAft>
          <a:spcPct val="0"/>
        </a:spcAft>
        <a:defRPr sz="3000" b="1">
          <a:solidFill>
            <a:srgbClr val="0099CC"/>
          </a:solidFill>
          <a:latin typeface="Verdana" charset="0"/>
          <a:ea typeface="ヒラギノ角ゴ Pro W3" charset="0"/>
          <a:cs typeface="ヒラギノ角ゴ Pro W3" charset="0"/>
        </a:defRPr>
      </a:lvl6pPr>
      <a:lvl7pPr marL="914400" algn="ctr" rtl="0" fontAlgn="base">
        <a:spcBef>
          <a:spcPct val="0"/>
        </a:spcBef>
        <a:spcAft>
          <a:spcPct val="0"/>
        </a:spcAft>
        <a:defRPr sz="3000" b="1">
          <a:solidFill>
            <a:srgbClr val="0099CC"/>
          </a:solidFill>
          <a:latin typeface="Verdana" charset="0"/>
          <a:ea typeface="ヒラギノ角ゴ Pro W3" charset="0"/>
          <a:cs typeface="ヒラギノ角ゴ Pro W3" charset="0"/>
        </a:defRPr>
      </a:lvl7pPr>
      <a:lvl8pPr marL="1371600" algn="ctr" rtl="0" fontAlgn="base">
        <a:spcBef>
          <a:spcPct val="0"/>
        </a:spcBef>
        <a:spcAft>
          <a:spcPct val="0"/>
        </a:spcAft>
        <a:defRPr sz="3000" b="1">
          <a:solidFill>
            <a:srgbClr val="0099CC"/>
          </a:solidFill>
          <a:latin typeface="Verdana" charset="0"/>
          <a:ea typeface="ヒラギノ角ゴ Pro W3" charset="0"/>
          <a:cs typeface="ヒラギノ角ゴ Pro W3" charset="0"/>
        </a:defRPr>
      </a:lvl8pPr>
      <a:lvl9pPr marL="1828800" algn="ctr" rtl="0" fontAlgn="base">
        <a:spcBef>
          <a:spcPct val="0"/>
        </a:spcBef>
        <a:spcAft>
          <a:spcPct val="0"/>
        </a:spcAft>
        <a:defRPr sz="3000" b="1">
          <a:solidFill>
            <a:srgbClr val="0099CC"/>
          </a:solidFill>
          <a:latin typeface="Verdana" charset="0"/>
          <a:ea typeface="ヒラギノ角ゴ Pro W3" charset="0"/>
          <a:cs typeface="ヒラギノ角ゴ Pro W3" charset="0"/>
        </a:defRPr>
      </a:lvl9pPr>
    </p:titleStyle>
    <p:body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har char="•"/>
        <a:defRPr sz="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a:solidFill>
            <a:schemeClr val="tx1"/>
          </a:solidFill>
          <a:latin typeface="+mn-lt"/>
          <a:ea typeface="+mn-ea"/>
          <a:cs typeface="+mn-cs"/>
        </a:defRPr>
      </a:lvl5pPr>
      <a:lvl6pPr marL="2438400" indent="-228600" algn="l" rtl="0" fontAlgn="base">
        <a:spcBef>
          <a:spcPct val="20000"/>
        </a:spcBef>
        <a:spcAft>
          <a:spcPct val="0"/>
        </a:spcAft>
        <a:buChar char="»"/>
        <a:defRPr sz="2000">
          <a:solidFill>
            <a:schemeClr val="tx1"/>
          </a:solidFill>
          <a:latin typeface="+mn-lt"/>
          <a:ea typeface="+mn-ea"/>
          <a:cs typeface="+mn-cs"/>
        </a:defRPr>
      </a:lvl6pPr>
      <a:lvl7pPr marL="2895600" indent="-228600" algn="l" rtl="0" fontAlgn="base">
        <a:spcBef>
          <a:spcPct val="20000"/>
        </a:spcBef>
        <a:spcAft>
          <a:spcPct val="0"/>
        </a:spcAft>
        <a:buChar char="»"/>
        <a:defRPr sz="2000">
          <a:solidFill>
            <a:schemeClr val="tx1"/>
          </a:solidFill>
          <a:latin typeface="+mn-lt"/>
          <a:ea typeface="+mn-ea"/>
          <a:cs typeface="+mn-cs"/>
        </a:defRPr>
      </a:lvl7pPr>
      <a:lvl8pPr marL="3352800" indent="-228600" algn="l" rtl="0" fontAlgn="base">
        <a:spcBef>
          <a:spcPct val="20000"/>
        </a:spcBef>
        <a:spcAft>
          <a:spcPct val="0"/>
        </a:spcAft>
        <a:buChar char="»"/>
        <a:defRPr sz="2000">
          <a:solidFill>
            <a:schemeClr val="tx1"/>
          </a:solidFill>
          <a:latin typeface="+mn-lt"/>
          <a:ea typeface="+mn-ea"/>
          <a:cs typeface="+mn-cs"/>
        </a:defRPr>
      </a:lvl8pPr>
      <a:lvl9pPr marL="38100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177/0309133318816536" TargetMode="External"/><Relationship Id="rId2" Type="http://schemas.openxmlformats.org/officeDocument/2006/relationships/hyperlink" Target="https://doi.org/10.1029/2018JF004811"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doi.org/10.1002/wat2.1390" TargetMode="External"/><Relationship Id="rId4" Type="http://schemas.openxmlformats.org/officeDocument/2006/relationships/hyperlink" Target="https://doi.org/10.1002/hyp.719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900113" y="2768227"/>
            <a:ext cx="8101011" cy="2920395"/>
          </a:xfrm>
        </p:spPr>
        <p:txBody>
          <a:bodyPr/>
          <a:lstStyle/>
          <a:p>
            <a:pPr eaLnBrk="1" hangingPunct="1"/>
            <a:r>
              <a:rPr lang="en-US" sz="1600" dirty="0"/>
              <a:t>A better appreciation of glacial floodplain </a:t>
            </a:r>
            <a:r>
              <a:rPr lang="en-US" sz="1600" dirty="0" err="1"/>
              <a:t>morphodynamics</a:t>
            </a:r>
            <a:r>
              <a:rPr lang="en-US" sz="1600" dirty="0"/>
              <a:t> reveals that disturbances are not spatially homogenous: implications for biofilm development</a:t>
            </a:r>
            <a:r>
              <a:rPr lang="fr-FR" sz="1600" dirty="0" smtClean="0"/>
              <a:t/>
            </a:r>
            <a:br>
              <a:rPr lang="fr-FR" sz="1600" dirty="0" smtClean="0"/>
            </a:br>
            <a:r>
              <a:rPr lang="fr-FR" sz="2000" dirty="0" smtClean="0"/>
              <a:t/>
            </a:r>
            <a:br>
              <a:rPr lang="fr-FR" sz="2000" dirty="0" smtClean="0"/>
            </a:br>
            <a:r>
              <a:rPr lang="fr-FR" sz="1200" b="0" dirty="0" smtClean="0">
                <a:solidFill>
                  <a:schemeClr val="tx1"/>
                </a:solidFill>
              </a:rPr>
              <a:t>¹</a:t>
            </a:r>
            <a:r>
              <a:rPr lang="fr-FR" sz="1200" b="0" dirty="0" smtClean="0">
                <a:solidFill>
                  <a:schemeClr val="tx1"/>
                </a:solidFill>
                <a:latin typeface="Verdana" charset="0"/>
                <a:ea typeface="ヒラギノ角ゴ Pro W3" charset="0"/>
                <a:cs typeface="ヒラギノ角ゴ Pro W3" charset="0"/>
              </a:rPr>
              <a:t>Roncoroni M</a:t>
            </a:r>
            <a:r>
              <a:rPr lang="fr-FR" sz="1200" b="0" dirty="0">
                <a:solidFill>
                  <a:schemeClr val="tx1"/>
                </a:solidFill>
                <a:latin typeface="Verdana" charset="0"/>
                <a:ea typeface="ヒラギノ角ゴ Pro W3" charset="0"/>
                <a:cs typeface="ヒラギノ角ゴ Pro W3" charset="0"/>
              </a:rPr>
              <a:t>., ¹Clémençon </a:t>
            </a:r>
            <a:r>
              <a:rPr lang="fr-FR" sz="1200" b="0" dirty="0" smtClean="0">
                <a:solidFill>
                  <a:schemeClr val="tx1"/>
                </a:solidFill>
                <a:latin typeface="Verdana" charset="0"/>
                <a:ea typeface="ヒラギノ角ゴ Pro W3" charset="0"/>
                <a:cs typeface="ヒラギノ角ゴ Pro W3" charset="0"/>
              </a:rPr>
              <a:t>M., ²Brandani J</a:t>
            </a:r>
            <a:r>
              <a:rPr lang="fr-FR" sz="1200" b="0" dirty="0">
                <a:solidFill>
                  <a:schemeClr val="tx1"/>
                </a:solidFill>
                <a:latin typeface="Verdana" charset="0"/>
                <a:ea typeface="ヒラギノ角ゴ Pro W3" charset="0"/>
                <a:cs typeface="ヒラギノ角ゴ Pro W3" charset="0"/>
              </a:rPr>
              <a:t>., </a:t>
            </a:r>
            <a:r>
              <a:rPr lang="fr-FR" sz="1200" b="0" dirty="0" smtClean="0">
                <a:solidFill>
                  <a:schemeClr val="tx1"/>
                </a:solidFill>
                <a:latin typeface="Verdana" charset="0"/>
                <a:ea typeface="ヒラギノ角ゴ Pro W3" charset="0"/>
                <a:cs typeface="ヒラギノ角ゴ Pro W3" charset="0"/>
              </a:rPr>
              <a:t>²Battin T.I., </a:t>
            </a:r>
            <a:r>
              <a:rPr lang="fr-FR" sz="1200" b="0" dirty="0">
                <a:solidFill>
                  <a:schemeClr val="tx1"/>
                </a:solidFill>
              </a:rPr>
              <a:t>¹</a:t>
            </a:r>
            <a:r>
              <a:rPr lang="fr-FR" sz="1200" b="0" dirty="0" smtClean="0">
                <a:solidFill>
                  <a:schemeClr val="tx1"/>
                </a:solidFill>
                <a:latin typeface="Verdana" charset="0"/>
                <a:ea typeface="ヒラギノ角ゴ Pro W3" charset="0"/>
                <a:cs typeface="ヒラギノ角ゴ Pro W3" charset="0"/>
              </a:rPr>
              <a:t>Lane S.N.</a:t>
            </a:r>
            <a:r>
              <a:rPr lang="fr-FR" sz="1200" b="0" dirty="0">
                <a:solidFill>
                  <a:schemeClr val="tx1"/>
                </a:solidFill>
                <a:latin typeface="Verdana" charset="0"/>
                <a:ea typeface="ヒラギノ角ゴ Pro W3" charset="0"/>
                <a:cs typeface="ヒラギノ角ゴ Pro W3" charset="0"/>
              </a:rPr>
              <a:t/>
            </a:r>
            <a:br>
              <a:rPr lang="fr-FR" sz="1200" b="0" dirty="0">
                <a:solidFill>
                  <a:schemeClr val="tx1"/>
                </a:solidFill>
                <a:latin typeface="Verdana" charset="0"/>
                <a:ea typeface="ヒラギノ角ゴ Pro W3" charset="0"/>
                <a:cs typeface="ヒラギノ角ゴ Pro W3" charset="0"/>
              </a:rPr>
            </a:br>
            <a:r>
              <a:rPr lang="en-GB" sz="900" b="0" dirty="0" smtClean="0">
                <a:solidFill>
                  <a:schemeClr val="tx1"/>
                </a:solidFill>
                <a:latin typeface="Verdana" charset="0"/>
                <a:ea typeface="ヒラギノ角ゴ Pro W3" charset="0"/>
                <a:cs typeface="ヒラギノ角ゴ Pro W3" charset="0"/>
              </a:rPr>
              <a:t>¹Institute of Earth Surface Dynamics (IDYST), University of Lausanne </a:t>
            </a:r>
            <a:br>
              <a:rPr lang="en-GB" sz="900" b="0" dirty="0" smtClean="0">
                <a:solidFill>
                  <a:schemeClr val="tx1"/>
                </a:solidFill>
                <a:latin typeface="Verdana" charset="0"/>
                <a:ea typeface="ヒラギノ角ゴ Pro W3" charset="0"/>
                <a:cs typeface="ヒラギノ角ゴ Pro W3" charset="0"/>
              </a:rPr>
            </a:br>
            <a:r>
              <a:rPr lang="fr-FR" sz="900" b="0" dirty="0" smtClean="0">
                <a:solidFill>
                  <a:schemeClr val="tx1"/>
                </a:solidFill>
                <a:latin typeface="Verdana" charset="0"/>
                <a:ea typeface="ヒラギノ角ゴ Pro W3" charset="0"/>
                <a:cs typeface="ヒラギノ角ゴ Pro W3" charset="0"/>
              </a:rPr>
              <a:t>²Stream Biofilm </a:t>
            </a:r>
            <a:r>
              <a:rPr lang="fr-FR" sz="900" b="0" dirty="0">
                <a:solidFill>
                  <a:schemeClr val="tx1"/>
                </a:solidFill>
                <a:latin typeface="Verdana" charset="0"/>
                <a:ea typeface="ヒラギノ角ゴ Pro W3" charset="0"/>
                <a:cs typeface="ヒラギノ角ゴ Pro W3" charset="0"/>
              </a:rPr>
              <a:t>and </a:t>
            </a:r>
            <a:r>
              <a:rPr lang="fr-FR" sz="900" b="0" dirty="0" err="1">
                <a:solidFill>
                  <a:schemeClr val="tx1"/>
                </a:solidFill>
                <a:latin typeface="Verdana" charset="0"/>
                <a:ea typeface="ヒラギノ角ゴ Pro W3" charset="0"/>
                <a:cs typeface="ヒラギノ角ゴ Pro W3" charset="0"/>
              </a:rPr>
              <a:t>Ecosystem</a:t>
            </a:r>
            <a:r>
              <a:rPr lang="fr-FR" sz="900" b="0" dirty="0">
                <a:solidFill>
                  <a:schemeClr val="tx1"/>
                </a:solidFill>
                <a:latin typeface="Verdana" charset="0"/>
                <a:ea typeface="ヒラギノ角ゴ Pro W3" charset="0"/>
                <a:cs typeface="ヒラギノ角ゴ Pro W3" charset="0"/>
              </a:rPr>
              <a:t> </a:t>
            </a:r>
            <a:r>
              <a:rPr lang="fr-FR" sz="900" b="0" dirty="0" err="1">
                <a:solidFill>
                  <a:schemeClr val="tx1"/>
                </a:solidFill>
                <a:latin typeface="Verdana" charset="0"/>
                <a:ea typeface="ヒラギノ角ゴ Pro W3" charset="0"/>
                <a:cs typeface="ヒラギノ角ゴ Pro W3" charset="0"/>
              </a:rPr>
              <a:t>Research</a:t>
            </a:r>
            <a:r>
              <a:rPr lang="fr-FR" sz="900" b="0" dirty="0">
                <a:solidFill>
                  <a:schemeClr val="tx1"/>
                </a:solidFill>
                <a:latin typeface="Verdana" charset="0"/>
                <a:ea typeface="ヒラギノ角ゴ Pro W3" charset="0"/>
                <a:cs typeface="ヒラギノ角ゴ Pro W3" charset="0"/>
              </a:rPr>
              <a:t> </a:t>
            </a:r>
            <a:r>
              <a:rPr lang="fr-FR" sz="900" b="0" dirty="0" err="1">
                <a:solidFill>
                  <a:schemeClr val="tx1"/>
                </a:solidFill>
                <a:latin typeface="Verdana" charset="0"/>
                <a:ea typeface="ヒラギノ角ゴ Pro W3" charset="0"/>
                <a:cs typeface="ヒラギノ角ゴ Pro W3" charset="0"/>
              </a:rPr>
              <a:t>Laboratory</a:t>
            </a:r>
            <a:r>
              <a:rPr lang="fr-FR" sz="900" b="0" dirty="0">
                <a:solidFill>
                  <a:schemeClr val="tx1"/>
                </a:solidFill>
                <a:latin typeface="Verdana" charset="0"/>
                <a:ea typeface="ヒラギノ角ゴ Pro W3" charset="0"/>
                <a:cs typeface="ヒラギノ角ゴ Pro W3" charset="0"/>
              </a:rPr>
              <a:t> (SBER), </a:t>
            </a:r>
            <a:r>
              <a:rPr lang="fr-CH" sz="900" b="0" dirty="0">
                <a:solidFill>
                  <a:schemeClr val="tx1"/>
                </a:solidFill>
                <a:latin typeface="Verdana" charset="0"/>
                <a:ea typeface="ヒラギノ角ゴ Pro W3" charset="0"/>
                <a:cs typeface="ヒラギノ角ゴ Pro W3" charset="0"/>
              </a:rPr>
              <a:t>École Polytechnique Fédérale de Lausanne</a:t>
            </a:r>
            <a:r>
              <a:rPr lang="fr-FR" sz="1600" b="0" dirty="0" smtClean="0">
                <a:solidFill>
                  <a:schemeClr val="tx1"/>
                </a:solidFill>
                <a:latin typeface="Verdana" charset="0"/>
                <a:ea typeface="ヒラギノ角ゴ Pro W3" charset="0"/>
                <a:cs typeface="ヒラギノ角ゴ Pro W3" charset="0"/>
              </a:rPr>
              <a:t/>
            </a:r>
            <a:br>
              <a:rPr lang="fr-FR" sz="1600" b="0" dirty="0" smtClean="0">
                <a:solidFill>
                  <a:schemeClr val="tx1"/>
                </a:solidFill>
                <a:latin typeface="Verdana" charset="0"/>
                <a:ea typeface="ヒラギノ角ゴ Pro W3" charset="0"/>
                <a:cs typeface="ヒラギノ角ゴ Pro W3" charset="0"/>
              </a:rPr>
            </a:br>
            <a:r>
              <a:rPr lang="fr-FR" sz="1600" b="0" dirty="0" smtClean="0">
                <a:solidFill>
                  <a:schemeClr val="tx1"/>
                </a:solidFill>
                <a:latin typeface="Verdana" charset="0"/>
                <a:ea typeface="ヒラギノ角ゴ Pro W3" charset="0"/>
                <a:cs typeface="ヒラギノ角ゴ Pro W3" charset="0"/>
              </a:rPr>
              <a:t/>
            </a:r>
            <a:br>
              <a:rPr lang="fr-FR" sz="1600" b="0" dirty="0" smtClean="0">
                <a:solidFill>
                  <a:schemeClr val="tx1"/>
                </a:solidFill>
                <a:latin typeface="Verdana" charset="0"/>
                <a:ea typeface="ヒラギノ角ゴ Pro W3" charset="0"/>
                <a:cs typeface="ヒラギノ角ゴ Pro W3" charset="0"/>
              </a:rPr>
            </a:br>
            <a:r>
              <a:rPr lang="fr-FR" sz="1600" b="0" dirty="0" smtClean="0">
                <a:solidFill>
                  <a:schemeClr val="tx1"/>
                </a:solidFill>
                <a:latin typeface="Verdana" charset="0"/>
                <a:ea typeface="ヒラギノ角ゴ Pro W3" charset="0"/>
                <a:cs typeface="ヒラギノ角ゴ Pro W3" charset="0"/>
              </a:rPr>
              <a:t/>
            </a:r>
            <a:br>
              <a:rPr lang="fr-FR" sz="1600" b="0" dirty="0" smtClean="0">
                <a:solidFill>
                  <a:schemeClr val="tx1"/>
                </a:solidFill>
                <a:latin typeface="Verdana" charset="0"/>
                <a:ea typeface="ヒラギノ角ゴ Pro W3" charset="0"/>
                <a:cs typeface="ヒラギノ角ゴ Pro W3" charset="0"/>
              </a:rPr>
            </a:br>
            <a:r>
              <a:rPr lang="fr-FR" sz="1600" b="0" dirty="0">
                <a:solidFill>
                  <a:schemeClr val="tx1"/>
                </a:solidFill>
                <a:latin typeface="Verdana" charset="0"/>
                <a:ea typeface="ヒラギノ角ゴ Pro W3" charset="0"/>
                <a:cs typeface="ヒラギノ角ゴ Pro W3" charset="0"/>
              </a:rPr>
              <a:t/>
            </a:r>
            <a:br>
              <a:rPr lang="fr-FR" sz="1600" b="0" dirty="0">
                <a:solidFill>
                  <a:schemeClr val="tx1"/>
                </a:solidFill>
                <a:latin typeface="Verdana" charset="0"/>
                <a:ea typeface="ヒラギノ角ゴ Pro W3" charset="0"/>
                <a:cs typeface="ヒラギノ角ゴ Pro W3" charset="0"/>
              </a:rPr>
            </a:br>
            <a:r>
              <a:rPr lang="fr-FR" sz="1600" b="0" dirty="0" smtClean="0">
                <a:solidFill>
                  <a:schemeClr val="tx1"/>
                </a:solidFill>
                <a:latin typeface="Verdana" charset="0"/>
                <a:ea typeface="ヒラギノ角ゴ Pro W3" charset="0"/>
                <a:cs typeface="ヒラギノ角ゴ Pro W3" charset="0"/>
              </a:rPr>
              <a:t/>
            </a:r>
            <a:br>
              <a:rPr lang="fr-FR" sz="1600" b="0" dirty="0" smtClean="0">
                <a:solidFill>
                  <a:schemeClr val="tx1"/>
                </a:solidFill>
                <a:latin typeface="Verdana" charset="0"/>
                <a:ea typeface="ヒラギノ角ゴ Pro W3" charset="0"/>
                <a:cs typeface="ヒラギノ角ゴ Pro W3" charset="0"/>
              </a:rPr>
            </a:br>
            <a:r>
              <a:rPr lang="fr-FR" sz="1600" b="0" dirty="0" smtClean="0">
                <a:solidFill>
                  <a:schemeClr val="tx1"/>
                </a:solidFill>
                <a:latin typeface="Verdana" charset="0"/>
                <a:ea typeface="ヒラギノ角ゴ Pro W3" charset="0"/>
                <a:cs typeface="ヒラギノ角ゴ Pro W3" charset="0"/>
              </a:rPr>
              <a:t>matteo.roncoroni@unil.ch</a:t>
            </a:r>
            <a:endParaRPr lang="fr-FR" sz="1400" b="0" dirty="0">
              <a:solidFill>
                <a:schemeClr val="tx1"/>
              </a:solidFill>
              <a:latin typeface="Verdana" charset="0"/>
              <a:ea typeface="ヒラギノ角ゴ Pro W3" charset="0"/>
              <a:cs typeface="ヒラギノ角ゴ Pro W3" charset="0"/>
            </a:endParaRPr>
          </a:p>
        </p:txBody>
      </p:sp>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t="5200" b="19958"/>
          <a:stretch/>
        </p:blipFill>
        <p:spPr>
          <a:xfrm>
            <a:off x="7255397" y="4545623"/>
            <a:ext cx="1745727" cy="1142999"/>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233" y="6186079"/>
            <a:ext cx="1227411" cy="429442"/>
          </a:xfrm>
          <a:prstGeom prst="rect">
            <a:avLst/>
          </a:prstGeom>
        </p:spPr>
      </p:pic>
    </p:spTree>
    <p:extLst>
      <p:ext uri="{BB962C8B-B14F-4D97-AF65-F5344CB8AC3E}">
        <p14:creationId xmlns:p14="http://schemas.microsoft.com/office/powerpoint/2010/main" val="3128887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E32BC1EB-9DD4-8A48-9C2B-023D3F0AF73E}" type="slidenum">
              <a:rPr lang="fr-FR" smtClean="0"/>
              <a:pPr>
                <a:defRPr/>
              </a:pPr>
              <a:t>10</a:t>
            </a:fld>
            <a:endParaRPr lang="fr-FR" dirty="0"/>
          </a:p>
        </p:txBody>
      </p:sp>
      <p:sp>
        <p:nvSpPr>
          <p:cNvPr id="18" name="Titre 7"/>
          <p:cNvSpPr>
            <a:spLocks noGrp="1"/>
          </p:cNvSpPr>
          <p:nvPr>
            <p:ph type="title"/>
          </p:nvPr>
        </p:nvSpPr>
        <p:spPr>
          <a:xfrm>
            <a:off x="228599" y="228599"/>
            <a:ext cx="8686800" cy="1310054"/>
          </a:xfrm>
        </p:spPr>
        <p:txBody>
          <a:bodyPr/>
          <a:lstStyle/>
          <a:p>
            <a:r>
              <a:rPr lang="en-GB" dirty="0" smtClean="0"/>
              <a:t>References</a:t>
            </a:r>
            <a:endParaRPr lang="en-GB" sz="2400" dirty="0"/>
          </a:p>
        </p:txBody>
      </p:sp>
      <p:sp>
        <p:nvSpPr>
          <p:cNvPr id="6" name="Espace réservé du texte 8"/>
          <p:cNvSpPr>
            <a:spLocks noGrp="1"/>
          </p:cNvSpPr>
          <p:nvPr>
            <p:ph idx="1"/>
          </p:nvPr>
        </p:nvSpPr>
        <p:spPr>
          <a:xfrm>
            <a:off x="228600" y="1524000"/>
            <a:ext cx="8686800" cy="4419600"/>
          </a:xfrm>
        </p:spPr>
        <p:txBody>
          <a:bodyPr/>
          <a:lstStyle/>
          <a:p>
            <a:pPr marL="0" indent="0">
              <a:buNone/>
            </a:pPr>
            <a:endParaRPr lang="en-US" sz="1200" dirty="0">
              <a:sym typeface="Wingdings" panose="05000000000000000000" pitchFamily="2" charset="2"/>
            </a:endParaRPr>
          </a:p>
          <a:p>
            <a:pPr marL="0" indent="0">
              <a:buNone/>
            </a:pPr>
            <a:r>
              <a:rPr lang="en-US" sz="1100" dirty="0">
                <a:sym typeface="Wingdings" panose="05000000000000000000" pitchFamily="2" charset="2"/>
              </a:rPr>
              <a:t>Bakker, M., </a:t>
            </a:r>
            <a:r>
              <a:rPr lang="en-US" sz="1100" dirty="0" err="1">
                <a:sym typeface="Wingdings" panose="05000000000000000000" pitchFamily="2" charset="2"/>
              </a:rPr>
              <a:t>Antoniazza</a:t>
            </a:r>
            <a:r>
              <a:rPr lang="en-US" sz="1100" dirty="0">
                <a:sym typeface="Wingdings" panose="05000000000000000000" pitchFamily="2" charset="2"/>
              </a:rPr>
              <a:t>, G., </a:t>
            </a:r>
            <a:r>
              <a:rPr lang="en-US" sz="1100" dirty="0" err="1">
                <a:sym typeface="Wingdings" panose="05000000000000000000" pitchFamily="2" charset="2"/>
              </a:rPr>
              <a:t>Odermatt</a:t>
            </a:r>
            <a:r>
              <a:rPr lang="en-US" sz="1100" dirty="0">
                <a:sym typeface="Wingdings" panose="05000000000000000000" pitchFamily="2" charset="2"/>
              </a:rPr>
              <a:t>, E., &amp; Lane, S. N. (2019). Morphological Response of an Alpine Braided Reach to Sediment‐Laden Flow Events. Journal of Geophysical Research: Earth Surface. </a:t>
            </a:r>
            <a:r>
              <a:rPr lang="en-US" sz="1100" dirty="0">
                <a:sym typeface="Wingdings" panose="05000000000000000000" pitchFamily="2" charset="2"/>
                <a:hlinkClick r:id="rId2"/>
              </a:rPr>
              <a:t>https://</a:t>
            </a:r>
            <a:r>
              <a:rPr lang="en-US" sz="1100" dirty="0" smtClean="0">
                <a:sym typeface="Wingdings" panose="05000000000000000000" pitchFamily="2" charset="2"/>
                <a:hlinkClick r:id="rId2"/>
              </a:rPr>
              <a:t>doi.org/10.1029/2018JF004811</a:t>
            </a:r>
            <a:endParaRPr lang="en-US" sz="1100" dirty="0" smtClean="0">
              <a:sym typeface="Wingdings" panose="05000000000000000000" pitchFamily="2" charset="2"/>
            </a:endParaRPr>
          </a:p>
          <a:p>
            <a:pPr marL="0" indent="0">
              <a:buNone/>
            </a:pPr>
            <a:endParaRPr lang="en-US" sz="1100" dirty="0" smtClean="0">
              <a:sym typeface="Wingdings" panose="05000000000000000000" pitchFamily="2" charset="2"/>
            </a:endParaRPr>
          </a:p>
          <a:p>
            <a:pPr marL="0" indent="0">
              <a:buNone/>
            </a:pPr>
            <a:r>
              <a:rPr lang="en-US" sz="1100" dirty="0">
                <a:sym typeface="Wingdings" panose="05000000000000000000" pitchFamily="2" charset="2"/>
              </a:rPr>
              <a:t>Miller, H. R., &amp; Lane, S. N. (2019). </a:t>
            </a:r>
            <a:r>
              <a:rPr lang="en-US" sz="1100" dirty="0" err="1">
                <a:sym typeface="Wingdings" panose="05000000000000000000" pitchFamily="2" charset="2"/>
              </a:rPr>
              <a:t>Biogeomorphic</a:t>
            </a:r>
            <a:r>
              <a:rPr lang="en-US" sz="1100" dirty="0">
                <a:sym typeface="Wingdings" panose="05000000000000000000" pitchFamily="2" charset="2"/>
              </a:rPr>
              <a:t> feedbacks and the ecosystem engineering of recently </a:t>
            </a:r>
            <a:r>
              <a:rPr lang="en-US" sz="1100" dirty="0" err="1">
                <a:sym typeface="Wingdings" panose="05000000000000000000" pitchFamily="2" charset="2"/>
              </a:rPr>
              <a:t>deglaciated</a:t>
            </a:r>
            <a:r>
              <a:rPr lang="en-US" sz="1100" dirty="0">
                <a:sym typeface="Wingdings" panose="05000000000000000000" pitchFamily="2" charset="2"/>
              </a:rPr>
              <a:t> terrain. Progress in Physical Geography: Earth and Environment, 43(1), 24–45. </a:t>
            </a:r>
            <a:r>
              <a:rPr lang="en-US" sz="1100" dirty="0">
                <a:sym typeface="Wingdings" panose="05000000000000000000" pitchFamily="2" charset="2"/>
                <a:hlinkClick r:id="rId3"/>
              </a:rPr>
              <a:t>https://</a:t>
            </a:r>
            <a:r>
              <a:rPr lang="en-US" sz="1100" dirty="0" smtClean="0">
                <a:sym typeface="Wingdings" panose="05000000000000000000" pitchFamily="2" charset="2"/>
                <a:hlinkClick r:id="rId3"/>
              </a:rPr>
              <a:t>doi.org/10.1177/0309133318816536</a:t>
            </a:r>
            <a:endParaRPr lang="en-US" sz="1100" dirty="0" smtClean="0">
              <a:sym typeface="Wingdings" panose="05000000000000000000" pitchFamily="2" charset="2"/>
            </a:endParaRPr>
          </a:p>
          <a:p>
            <a:pPr marL="0" indent="0">
              <a:buNone/>
            </a:pPr>
            <a:endParaRPr lang="en-US" sz="1100" dirty="0">
              <a:sym typeface="Wingdings" panose="05000000000000000000" pitchFamily="2" charset="2"/>
            </a:endParaRPr>
          </a:p>
          <a:p>
            <a:pPr marL="0" indent="0">
              <a:buNone/>
            </a:pPr>
            <a:r>
              <a:rPr lang="en-US" sz="1100" dirty="0"/>
              <a:t>Milner, A. M., Brown, L. E., &amp; Hannah, D. M. (2009). </a:t>
            </a:r>
            <a:r>
              <a:rPr lang="en-US" sz="1100" dirty="0" err="1"/>
              <a:t>Hydroecological</a:t>
            </a:r>
            <a:r>
              <a:rPr lang="en-US" sz="1100" dirty="0"/>
              <a:t> response of river systems to shrinking glaciers. Hydrological Processes, 23(1), 62–77. </a:t>
            </a:r>
            <a:r>
              <a:rPr lang="en-US" sz="1100" dirty="0">
                <a:hlinkClick r:id="rId4"/>
              </a:rPr>
              <a:t>https://</a:t>
            </a:r>
            <a:r>
              <a:rPr lang="en-US" sz="1100" dirty="0" smtClean="0">
                <a:hlinkClick r:id="rId4"/>
              </a:rPr>
              <a:t>doi.org/10.1002/hyp.7197</a:t>
            </a:r>
            <a:endParaRPr lang="en-US" sz="1100" dirty="0" smtClean="0">
              <a:sym typeface="Wingdings" panose="05000000000000000000" pitchFamily="2" charset="2"/>
            </a:endParaRPr>
          </a:p>
          <a:p>
            <a:pPr marL="0" indent="0">
              <a:buNone/>
            </a:pPr>
            <a:endParaRPr lang="en-US" sz="1100" dirty="0">
              <a:sym typeface="Wingdings" panose="05000000000000000000" pitchFamily="2" charset="2"/>
            </a:endParaRPr>
          </a:p>
          <a:p>
            <a:pPr marL="0" indent="0">
              <a:buNone/>
            </a:pPr>
            <a:r>
              <a:rPr lang="en-US" sz="1100" dirty="0" smtClean="0">
                <a:sym typeface="Wingdings" panose="05000000000000000000" pitchFamily="2" charset="2"/>
              </a:rPr>
              <a:t>Roncoroni</a:t>
            </a:r>
            <a:r>
              <a:rPr lang="en-US" sz="1100" dirty="0">
                <a:sym typeface="Wingdings" panose="05000000000000000000" pitchFamily="2" charset="2"/>
              </a:rPr>
              <a:t>, M., </a:t>
            </a:r>
            <a:r>
              <a:rPr lang="en-US" sz="1100" dirty="0" err="1">
                <a:sym typeface="Wingdings" panose="05000000000000000000" pitchFamily="2" charset="2"/>
              </a:rPr>
              <a:t>Brandani</a:t>
            </a:r>
            <a:r>
              <a:rPr lang="en-US" sz="1100" dirty="0">
                <a:sym typeface="Wingdings" panose="05000000000000000000" pitchFamily="2" charset="2"/>
              </a:rPr>
              <a:t>, J., </a:t>
            </a:r>
            <a:r>
              <a:rPr lang="en-US" sz="1100" dirty="0" err="1">
                <a:sym typeface="Wingdings" panose="05000000000000000000" pitchFamily="2" charset="2"/>
              </a:rPr>
              <a:t>Battin</a:t>
            </a:r>
            <a:r>
              <a:rPr lang="en-US" sz="1100" dirty="0">
                <a:sym typeface="Wingdings" panose="05000000000000000000" pitchFamily="2" charset="2"/>
              </a:rPr>
              <a:t>, T. I., &amp; Lane, S. N. (2019). Ecosystem engineers: Biofilms and the ontogeny of glacier floodplain ecosystems. Wiley Interdisciplinary Reviews: Water, 6(6). </a:t>
            </a:r>
            <a:r>
              <a:rPr lang="en-US" sz="1100" dirty="0">
                <a:sym typeface="Wingdings" panose="05000000000000000000" pitchFamily="2" charset="2"/>
                <a:hlinkClick r:id="rId5"/>
              </a:rPr>
              <a:t>https://</a:t>
            </a:r>
            <a:r>
              <a:rPr lang="en-US" sz="1100" dirty="0" smtClean="0">
                <a:sym typeface="Wingdings" panose="05000000000000000000" pitchFamily="2" charset="2"/>
                <a:hlinkClick r:id="rId5"/>
              </a:rPr>
              <a:t>doi.org/10.1002/wat2.1390</a:t>
            </a:r>
            <a:endParaRPr lang="en-US" sz="1100" dirty="0" smtClean="0">
              <a:sym typeface="Wingdings" panose="05000000000000000000" pitchFamily="2" charset="2"/>
            </a:endParaRPr>
          </a:p>
          <a:p>
            <a:pPr marL="0" indent="0">
              <a:buNone/>
            </a:pPr>
            <a:endParaRPr lang="en-US" sz="1100" dirty="0">
              <a:sym typeface="Wingdings" panose="05000000000000000000" pitchFamily="2" charset="2"/>
            </a:endParaRPr>
          </a:p>
          <a:p>
            <a:pPr marL="0" indent="0">
              <a:buNone/>
            </a:pPr>
            <a:endParaRPr lang="en-US" sz="1100" dirty="0">
              <a:sym typeface="Wingdings" panose="05000000000000000000" pitchFamily="2" charset="2"/>
            </a:endParaRPr>
          </a:p>
        </p:txBody>
      </p:sp>
      <p:pic>
        <p:nvPicPr>
          <p:cNvPr id="7" name="Immagin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6233" y="6186079"/>
            <a:ext cx="1227411" cy="429442"/>
          </a:xfrm>
          <a:prstGeom prst="rect">
            <a:avLst/>
          </a:prstGeom>
        </p:spPr>
      </p:pic>
    </p:spTree>
    <p:extLst>
      <p:ext uri="{BB962C8B-B14F-4D97-AF65-F5344CB8AC3E}">
        <p14:creationId xmlns:p14="http://schemas.microsoft.com/office/powerpoint/2010/main" val="4131111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dirty="0" smtClean="0"/>
              <a:t>Introduction</a:t>
            </a:r>
            <a:endParaRPr lang="en-GB" dirty="0"/>
          </a:p>
        </p:txBody>
      </p:sp>
      <p:sp>
        <p:nvSpPr>
          <p:cNvPr id="9" name="Espace réservé du texte 8"/>
          <p:cNvSpPr>
            <a:spLocks noGrp="1"/>
          </p:cNvSpPr>
          <p:nvPr>
            <p:ph idx="1"/>
          </p:nvPr>
        </p:nvSpPr>
        <p:spPr>
          <a:xfrm>
            <a:off x="228600" y="1524000"/>
            <a:ext cx="8686800" cy="792041"/>
          </a:xfrm>
        </p:spPr>
        <p:txBody>
          <a:bodyPr/>
          <a:lstStyle/>
          <a:p>
            <a:pPr marL="0" indent="0">
              <a:buNone/>
            </a:pPr>
            <a:r>
              <a:rPr lang="en-US" sz="2000" dirty="0"/>
              <a:t>The current glacier retreat exposes new terrains to potential ecological colonization (e.g., Milner </a:t>
            </a:r>
            <a:r>
              <a:rPr lang="en-US" sz="2000" i="1" dirty="0"/>
              <a:t>et al</a:t>
            </a:r>
            <a:r>
              <a:rPr lang="en-US" sz="2000" dirty="0"/>
              <a:t>., 2009</a:t>
            </a:r>
            <a:r>
              <a:rPr lang="en-US" sz="2000" dirty="0" smtClean="0"/>
              <a:t>)</a:t>
            </a:r>
          </a:p>
        </p:txBody>
      </p:sp>
      <p:sp>
        <p:nvSpPr>
          <p:cNvPr id="4" name="Espace réservé du pied de page 3"/>
          <p:cNvSpPr>
            <a:spLocks noGrp="1"/>
          </p:cNvSpPr>
          <p:nvPr>
            <p:ph type="ftr" sz="quarter" idx="11"/>
          </p:nvPr>
        </p:nvSpPr>
        <p:spPr/>
        <p:txBody>
          <a:bodyPr/>
          <a:lstStyle/>
          <a:p>
            <a:pPr>
              <a:defRPr/>
            </a:pPr>
            <a:r>
              <a:rPr lang="fr-FR" dirty="0" smtClean="0"/>
              <a:t>Introduction</a:t>
            </a:r>
            <a:endParaRPr lang="fr-FR" dirty="0"/>
          </a:p>
        </p:txBody>
      </p:sp>
      <p:sp>
        <p:nvSpPr>
          <p:cNvPr id="5" name="Espace réservé du numéro de diapositive 4"/>
          <p:cNvSpPr>
            <a:spLocks noGrp="1"/>
          </p:cNvSpPr>
          <p:nvPr>
            <p:ph type="sldNum" sz="quarter" idx="12"/>
          </p:nvPr>
        </p:nvSpPr>
        <p:spPr/>
        <p:txBody>
          <a:bodyPr/>
          <a:lstStyle/>
          <a:p>
            <a:pPr>
              <a:defRPr/>
            </a:pPr>
            <a:fld id="{E32BC1EB-9DD4-8A48-9C2B-023D3F0AF73E}" type="slidenum">
              <a:rPr lang="fr-FR" smtClean="0"/>
              <a:pPr>
                <a:defRPr/>
              </a:pPr>
              <a:t>2</a:t>
            </a:fld>
            <a:endParaRPr lang="fr-FR" dirty="0"/>
          </a:p>
        </p:txBody>
      </p:sp>
      <p:pic>
        <p:nvPicPr>
          <p:cNvPr id="2" name="Immagine 1"/>
          <p:cNvPicPr>
            <a:picLocks noChangeAspect="1"/>
          </p:cNvPicPr>
          <p:nvPr/>
        </p:nvPicPr>
        <p:blipFill rotWithShape="1">
          <a:blip r:embed="rId4">
            <a:extLst>
              <a:ext uri="{28A0092B-C50C-407E-A947-70E740481C1C}">
                <a14:useLocalDpi xmlns:a14="http://schemas.microsoft.com/office/drawing/2010/main" val="0"/>
              </a:ext>
            </a:extLst>
          </a:blip>
          <a:srcRect t="15630" b="27054"/>
          <a:stretch/>
        </p:blipFill>
        <p:spPr>
          <a:xfrm>
            <a:off x="262304" y="2316041"/>
            <a:ext cx="8619392" cy="3293451"/>
          </a:xfrm>
          <a:prstGeom prst="rect">
            <a:avLst/>
          </a:prstGeom>
        </p:spPr>
      </p:pic>
      <p:sp>
        <p:nvSpPr>
          <p:cNvPr id="7" name="Espace réservé du texte 8"/>
          <p:cNvSpPr txBox="1">
            <a:spLocks/>
          </p:cNvSpPr>
          <p:nvPr/>
        </p:nvSpPr>
        <p:spPr bwMode="auto">
          <a:xfrm>
            <a:off x="3842239" y="5619017"/>
            <a:ext cx="5301762" cy="30663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har char="•"/>
              <a:defRPr sz="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a:solidFill>
                  <a:schemeClr val="tx1"/>
                </a:solidFill>
                <a:latin typeface="+mn-lt"/>
                <a:ea typeface="+mn-ea"/>
                <a:cs typeface="+mn-cs"/>
              </a:defRPr>
            </a:lvl5pPr>
            <a:lvl6pPr marL="2438400" indent="-228600" algn="l" rtl="0" fontAlgn="base">
              <a:spcBef>
                <a:spcPct val="20000"/>
              </a:spcBef>
              <a:spcAft>
                <a:spcPct val="0"/>
              </a:spcAft>
              <a:buChar char="»"/>
              <a:defRPr sz="2000">
                <a:solidFill>
                  <a:schemeClr val="tx1"/>
                </a:solidFill>
                <a:latin typeface="+mn-lt"/>
                <a:ea typeface="+mn-ea"/>
                <a:cs typeface="+mn-cs"/>
              </a:defRPr>
            </a:lvl6pPr>
            <a:lvl7pPr marL="2895600" indent="-228600" algn="l" rtl="0" fontAlgn="base">
              <a:spcBef>
                <a:spcPct val="20000"/>
              </a:spcBef>
              <a:spcAft>
                <a:spcPct val="0"/>
              </a:spcAft>
              <a:buChar char="»"/>
              <a:defRPr sz="2000">
                <a:solidFill>
                  <a:schemeClr val="tx1"/>
                </a:solidFill>
                <a:latin typeface="+mn-lt"/>
                <a:ea typeface="+mn-ea"/>
                <a:cs typeface="+mn-cs"/>
              </a:defRPr>
            </a:lvl7pPr>
            <a:lvl8pPr marL="3352800" indent="-228600" algn="l" rtl="0" fontAlgn="base">
              <a:spcBef>
                <a:spcPct val="20000"/>
              </a:spcBef>
              <a:spcAft>
                <a:spcPct val="0"/>
              </a:spcAft>
              <a:buChar char="»"/>
              <a:defRPr sz="2000">
                <a:solidFill>
                  <a:schemeClr val="tx1"/>
                </a:solidFill>
                <a:latin typeface="+mn-lt"/>
                <a:ea typeface="+mn-ea"/>
                <a:cs typeface="+mn-cs"/>
              </a:defRPr>
            </a:lvl8pPr>
            <a:lvl9pPr marL="38100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r>
              <a:rPr lang="en-US" sz="1050" kern="0" dirty="0" smtClean="0"/>
              <a:t>Floodplain of the </a:t>
            </a:r>
            <a:r>
              <a:rPr lang="en-US" sz="1050" kern="0" dirty="0" err="1" smtClean="0"/>
              <a:t>Otemma</a:t>
            </a:r>
            <a:r>
              <a:rPr lang="en-US" sz="1050" kern="0" dirty="0" smtClean="0"/>
              <a:t> Glacier (Valais, Switzerland) </a:t>
            </a:r>
            <a:r>
              <a:rPr lang="en-US" sz="1050" kern="0" dirty="0"/>
              <a:t>- </a:t>
            </a:r>
            <a:r>
              <a:rPr lang="en-US" sz="1050" kern="0" dirty="0" smtClean="0"/>
              <a:t>© Roncoroni M. </a:t>
            </a:r>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6233" y="6186079"/>
            <a:ext cx="1227411" cy="429442"/>
          </a:xfrm>
          <a:prstGeom prst="rect">
            <a:avLst/>
          </a:prstGeom>
        </p:spPr>
      </p:pic>
      <p:pic>
        <p:nvPicPr>
          <p:cNvPr id="11"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38014" y="0"/>
            <a:ext cx="487363" cy="487363"/>
          </a:xfrm>
          <a:prstGeom prst="rect">
            <a:avLst/>
          </a:prstGeom>
        </p:spPr>
      </p:pic>
    </p:spTree>
    <p:extLst>
      <p:ext uri="{BB962C8B-B14F-4D97-AF65-F5344CB8AC3E}">
        <p14:creationId xmlns:p14="http://schemas.microsoft.com/office/powerpoint/2010/main" val="24410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dirty="0" smtClean="0"/>
              <a:t>Introduction</a:t>
            </a:r>
            <a:endParaRPr lang="en-GB" dirty="0"/>
          </a:p>
        </p:txBody>
      </p:sp>
      <p:sp>
        <p:nvSpPr>
          <p:cNvPr id="9" name="Espace réservé du texte 8"/>
          <p:cNvSpPr>
            <a:spLocks noGrp="1"/>
          </p:cNvSpPr>
          <p:nvPr>
            <p:ph idx="1"/>
          </p:nvPr>
        </p:nvSpPr>
        <p:spPr>
          <a:xfrm>
            <a:off x="228600" y="1524000"/>
            <a:ext cx="8686800" cy="1415402"/>
          </a:xfrm>
        </p:spPr>
        <p:txBody>
          <a:bodyPr/>
          <a:lstStyle/>
          <a:p>
            <a:pPr marL="0" indent="0">
              <a:buNone/>
            </a:pPr>
            <a:r>
              <a:rPr lang="en-US" sz="2000" dirty="0" smtClean="0"/>
              <a:t>Highly unstable terrains (</a:t>
            </a:r>
            <a:r>
              <a:rPr lang="en-US" sz="2000" dirty="0" err="1" smtClean="0"/>
              <a:t>Heckmann</a:t>
            </a:r>
            <a:r>
              <a:rPr lang="en-US" sz="2000" dirty="0" smtClean="0"/>
              <a:t> </a:t>
            </a:r>
            <a:r>
              <a:rPr lang="en-US" sz="2000" i="1" dirty="0"/>
              <a:t>et al</a:t>
            </a:r>
            <a:r>
              <a:rPr lang="en-US" sz="2000" dirty="0"/>
              <a:t>., 2016</a:t>
            </a:r>
            <a:r>
              <a:rPr lang="en-US" sz="2000" dirty="0" smtClean="0"/>
              <a:t>) that are </a:t>
            </a:r>
            <a:r>
              <a:rPr lang="en-US" sz="2000" dirty="0"/>
              <a:t>continuously </a:t>
            </a:r>
            <a:r>
              <a:rPr lang="en-US" sz="2000" dirty="0" smtClean="0"/>
              <a:t>reworked (Bakker </a:t>
            </a:r>
            <a:r>
              <a:rPr lang="en-US" sz="2000" i="1" dirty="0"/>
              <a:t>et al</a:t>
            </a:r>
            <a:r>
              <a:rPr lang="en-US" sz="2000" dirty="0"/>
              <a:t>., 2019</a:t>
            </a:r>
            <a:r>
              <a:rPr lang="en-US" sz="2000" dirty="0" smtClean="0"/>
              <a:t>)</a:t>
            </a:r>
          </a:p>
          <a:p>
            <a:pPr marL="0" indent="0">
              <a:buNone/>
            </a:pPr>
            <a:r>
              <a:rPr lang="en-US" sz="1400" dirty="0" smtClean="0">
                <a:sym typeface="Wingdings" panose="05000000000000000000" pitchFamily="2" charset="2"/>
              </a:rPr>
              <a:t> Disturbance-dominated regime</a:t>
            </a:r>
            <a:endParaRPr lang="en-US" sz="1400" dirty="0" smtClean="0"/>
          </a:p>
          <a:p>
            <a:pPr marL="0" indent="0">
              <a:buNone/>
            </a:pPr>
            <a:r>
              <a:rPr lang="en-US" sz="1400" dirty="0" smtClean="0">
                <a:sym typeface="Wingdings" panose="05000000000000000000" pitchFamily="2" charset="2"/>
              </a:rPr>
              <a:t> Biofilm development may </a:t>
            </a:r>
            <a:r>
              <a:rPr lang="en-US" sz="1400" dirty="0">
                <a:sym typeface="Wingdings" panose="05000000000000000000" pitchFamily="2" charset="2"/>
              </a:rPr>
              <a:t>be slowed or even </a:t>
            </a:r>
            <a:r>
              <a:rPr lang="en-US" sz="1400" dirty="0" smtClean="0">
                <a:sym typeface="Wingdings" panose="05000000000000000000" pitchFamily="2" charset="2"/>
              </a:rPr>
              <a:t>precluded, especially during the melt-season</a:t>
            </a:r>
          </a:p>
          <a:p>
            <a:pPr marL="0" indent="0">
              <a:buNone/>
            </a:pPr>
            <a:endParaRPr lang="en-US" sz="1200" dirty="0">
              <a:sym typeface="Wingdings" panose="05000000000000000000" pitchFamily="2" charset="2"/>
            </a:endParaRPr>
          </a:p>
        </p:txBody>
      </p:sp>
      <p:sp>
        <p:nvSpPr>
          <p:cNvPr id="4" name="Espace réservé du pied de page 3"/>
          <p:cNvSpPr>
            <a:spLocks noGrp="1"/>
          </p:cNvSpPr>
          <p:nvPr>
            <p:ph type="ftr" sz="quarter" idx="11"/>
          </p:nvPr>
        </p:nvSpPr>
        <p:spPr/>
        <p:txBody>
          <a:bodyPr/>
          <a:lstStyle/>
          <a:p>
            <a:pPr>
              <a:defRPr/>
            </a:pPr>
            <a:r>
              <a:rPr lang="fr-FR" dirty="0" smtClean="0"/>
              <a:t>Introduction</a:t>
            </a:r>
            <a:endParaRPr lang="fr-FR" dirty="0"/>
          </a:p>
        </p:txBody>
      </p:sp>
      <p:sp>
        <p:nvSpPr>
          <p:cNvPr id="5" name="Espace réservé du numéro de diapositive 4"/>
          <p:cNvSpPr>
            <a:spLocks noGrp="1"/>
          </p:cNvSpPr>
          <p:nvPr>
            <p:ph type="sldNum" sz="quarter" idx="12"/>
          </p:nvPr>
        </p:nvSpPr>
        <p:spPr/>
        <p:txBody>
          <a:bodyPr/>
          <a:lstStyle/>
          <a:p>
            <a:pPr>
              <a:defRPr/>
            </a:pPr>
            <a:fld id="{E32BC1EB-9DD4-8A48-9C2B-023D3F0AF73E}" type="slidenum">
              <a:rPr lang="fr-FR" smtClean="0"/>
              <a:pPr>
                <a:defRPr/>
              </a:pPr>
              <a:t>3</a:t>
            </a:fld>
            <a:endParaRPr lang="fr-FR" dirty="0"/>
          </a:p>
        </p:txBody>
      </p:sp>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t="32981" r="55162" b="21671"/>
          <a:stretch/>
        </p:blipFill>
        <p:spPr>
          <a:xfrm>
            <a:off x="228600" y="2939402"/>
            <a:ext cx="3894992" cy="2626129"/>
          </a:xfrm>
          <a:prstGeom prst="rect">
            <a:avLst/>
          </a:prstGeom>
        </p:spPr>
      </p:pic>
      <p:sp>
        <p:nvSpPr>
          <p:cNvPr id="10" name="Espace réservé du texte 8"/>
          <p:cNvSpPr txBox="1">
            <a:spLocks/>
          </p:cNvSpPr>
          <p:nvPr/>
        </p:nvSpPr>
        <p:spPr bwMode="auto">
          <a:xfrm>
            <a:off x="228600" y="5563333"/>
            <a:ext cx="3894992" cy="38979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har char="•"/>
              <a:defRPr sz="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a:solidFill>
                  <a:schemeClr val="tx1"/>
                </a:solidFill>
                <a:latin typeface="+mn-lt"/>
                <a:ea typeface="+mn-ea"/>
                <a:cs typeface="+mn-cs"/>
              </a:defRPr>
            </a:lvl5pPr>
            <a:lvl6pPr marL="2438400" indent="-228600" algn="l" rtl="0" fontAlgn="base">
              <a:spcBef>
                <a:spcPct val="20000"/>
              </a:spcBef>
              <a:spcAft>
                <a:spcPct val="0"/>
              </a:spcAft>
              <a:buChar char="»"/>
              <a:defRPr sz="2000">
                <a:solidFill>
                  <a:schemeClr val="tx1"/>
                </a:solidFill>
                <a:latin typeface="+mn-lt"/>
                <a:ea typeface="+mn-ea"/>
                <a:cs typeface="+mn-cs"/>
              </a:defRPr>
            </a:lvl6pPr>
            <a:lvl7pPr marL="2895600" indent="-228600" algn="l" rtl="0" fontAlgn="base">
              <a:spcBef>
                <a:spcPct val="20000"/>
              </a:spcBef>
              <a:spcAft>
                <a:spcPct val="0"/>
              </a:spcAft>
              <a:buChar char="»"/>
              <a:defRPr sz="2000">
                <a:solidFill>
                  <a:schemeClr val="tx1"/>
                </a:solidFill>
                <a:latin typeface="+mn-lt"/>
                <a:ea typeface="+mn-ea"/>
                <a:cs typeface="+mn-cs"/>
              </a:defRPr>
            </a:lvl7pPr>
            <a:lvl8pPr marL="3352800" indent="-228600" algn="l" rtl="0" fontAlgn="base">
              <a:spcBef>
                <a:spcPct val="20000"/>
              </a:spcBef>
              <a:spcAft>
                <a:spcPct val="0"/>
              </a:spcAft>
              <a:buChar char="»"/>
              <a:defRPr sz="2000">
                <a:solidFill>
                  <a:schemeClr val="tx1"/>
                </a:solidFill>
                <a:latin typeface="+mn-lt"/>
                <a:ea typeface="+mn-ea"/>
                <a:cs typeface="+mn-cs"/>
              </a:defRPr>
            </a:lvl8pPr>
            <a:lvl9pPr marL="38100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r>
              <a:rPr lang="en-US" sz="1050" kern="0" dirty="0" smtClean="0"/>
              <a:t>Well developed biofilms during the melt-season </a:t>
            </a:r>
            <a:r>
              <a:rPr lang="en-US" sz="1050" kern="0" dirty="0"/>
              <a:t>- © Roncoroni M.</a:t>
            </a:r>
            <a:r>
              <a:rPr lang="en-US" sz="1050" kern="0" dirty="0" smtClean="0"/>
              <a:t> </a:t>
            </a:r>
          </a:p>
        </p:txBody>
      </p:sp>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6233" y="6186079"/>
            <a:ext cx="1227411" cy="429442"/>
          </a:xfrm>
          <a:prstGeom prst="rect">
            <a:avLst/>
          </a:prstGeom>
        </p:spPr>
      </p:pic>
      <p:sp>
        <p:nvSpPr>
          <p:cNvPr id="12" name="Espace réservé du texte 8"/>
          <p:cNvSpPr txBox="1">
            <a:spLocks/>
          </p:cNvSpPr>
          <p:nvPr/>
        </p:nvSpPr>
        <p:spPr bwMode="auto">
          <a:xfrm>
            <a:off x="4123592" y="3710687"/>
            <a:ext cx="4790052" cy="12882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har char="•"/>
              <a:defRPr sz="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a:solidFill>
                  <a:schemeClr val="tx1"/>
                </a:solidFill>
                <a:latin typeface="+mn-lt"/>
                <a:ea typeface="+mn-ea"/>
                <a:cs typeface="+mn-cs"/>
              </a:defRPr>
            </a:lvl5pPr>
            <a:lvl6pPr marL="2438400" indent="-228600" algn="l" rtl="0" fontAlgn="base">
              <a:spcBef>
                <a:spcPct val="20000"/>
              </a:spcBef>
              <a:spcAft>
                <a:spcPct val="0"/>
              </a:spcAft>
              <a:buChar char="»"/>
              <a:defRPr sz="2000">
                <a:solidFill>
                  <a:schemeClr val="tx1"/>
                </a:solidFill>
                <a:latin typeface="+mn-lt"/>
                <a:ea typeface="+mn-ea"/>
                <a:cs typeface="+mn-cs"/>
              </a:defRPr>
            </a:lvl6pPr>
            <a:lvl7pPr marL="2895600" indent="-228600" algn="l" rtl="0" fontAlgn="base">
              <a:spcBef>
                <a:spcPct val="20000"/>
              </a:spcBef>
              <a:spcAft>
                <a:spcPct val="0"/>
              </a:spcAft>
              <a:buChar char="»"/>
              <a:defRPr sz="2000">
                <a:solidFill>
                  <a:schemeClr val="tx1"/>
                </a:solidFill>
                <a:latin typeface="+mn-lt"/>
                <a:ea typeface="+mn-ea"/>
                <a:cs typeface="+mn-cs"/>
              </a:defRPr>
            </a:lvl7pPr>
            <a:lvl8pPr marL="3352800" indent="-228600" algn="l" rtl="0" fontAlgn="base">
              <a:spcBef>
                <a:spcPct val="20000"/>
              </a:spcBef>
              <a:spcAft>
                <a:spcPct val="0"/>
              </a:spcAft>
              <a:buChar char="»"/>
              <a:defRPr sz="2000">
                <a:solidFill>
                  <a:schemeClr val="tx1"/>
                </a:solidFill>
                <a:latin typeface="+mn-lt"/>
                <a:ea typeface="+mn-ea"/>
                <a:cs typeface="+mn-cs"/>
              </a:defRPr>
            </a:lvl8pPr>
            <a:lvl9pPr marL="38100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r>
              <a:rPr lang="en-US" sz="1600" kern="0" dirty="0" smtClean="0">
                <a:sym typeface="Wingdings" panose="05000000000000000000" pitchFamily="2" charset="2"/>
              </a:rPr>
              <a:t>However … </a:t>
            </a:r>
          </a:p>
          <a:p>
            <a:pPr marL="0" indent="0">
              <a:buFontTx/>
              <a:buNone/>
            </a:pPr>
            <a:r>
              <a:rPr lang="en-US" sz="1600" kern="0" dirty="0">
                <a:sym typeface="Wingdings" panose="05000000000000000000" pitchFamily="2" charset="2"/>
              </a:rPr>
              <a:t>s</a:t>
            </a:r>
            <a:r>
              <a:rPr lang="en-US" sz="1600" kern="0" dirty="0" smtClean="0">
                <a:sym typeface="Wingdings" panose="05000000000000000000" pitchFamily="2" charset="2"/>
              </a:rPr>
              <a:t>ome zones may experience habitat stability, hence support biofilm development during the melt-season. </a:t>
            </a:r>
            <a:endParaRPr lang="en-US" sz="1100" kern="0" dirty="0" smtClean="0">
              <a:sym typeface="Wingdings" panose="05000000000000000000" pitchFamily="2" charset="2"/>
            </a:endParaRPr>
          </a:p>
          <a:p>
            <a:pPr marL="0" indent="0">
              <a:buFontTx/>
              <a:buNone/>
            </a:pPr>
            <a:endParaRPr lang="en-US" sz="1200" kern="0" dirty="0">
              <a:sym typeface="Wingdings" panose="05000000000000000000" pitchFamily="2" charset="2"/>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6637" y="68938"/>
            <a:ext cx="487363" cy="487363"/>
          </a:xfrm>
          <a:prstGeom prst="rect">
            <a:avLst/>
          </a:prstGeom>
        </p:spPr>
      </p:pic>
    </p:spTree>
    <p:extLst>
      <p:ext uri="{BB962C8B-B14F-4D97-AF65-F5344CB8AC3E}">
        <p14:creationId xmlns:p14="http://schemas.microsoft.com/office/powerpoint/2010/main" val="63372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dirty="0" smtClean="0"/>
              <a:t>Introduction</a:t>
            </a:r>
            <a:endParaRPr lang="en-GB" dirty="0"/>
          </a:p>
        </p:txBody>
      </p:sp>
      <p:sp>
        <p:nvSpPr>
          <p:cNvPr id="9" name="Espace réservé du texte 8"/>
          <p:cNvSpPr>
            <a:spLocks noGrp="1"/>
          </p:cNvSpPr>
          <p:nvPr>
            <p:ph idx="1"/>
          </p:nvPr>
        </p:nvSpPr>
        <p:spPr>
          <a:xfrm>
            <a:off x="228600" y="1524000"/>
            <a:ext cx="8686800" cy="1887415"/>
          </a:xfrm>
        </p:spPr>
        <p:txBody>
          <a:bodyPr/>
          <a:lstStyle/>
          <a:p>
            <a:pPr marL="0" indent="0">
              <a:buNone/>
            </a:pPr>
            <a:endParaRPr lang="en-US" sz="2000" dirty="0" smtClean="0"/>
          </a:p>
          <a:p>
            <a:pPr marL="0" indent="0">
              <a:buNone/>
            </a:pPr>
            <a:r>
              <a:rPr lang="en-US" sz="2000" dirty="0" smtClean="0"/>
              <a:t>Although </a:t>
            </a:r>
            <a:r>
              <a:rPr lang="en-US" sz="2000" dirty="0"/>
              <a:t>biofilm biomass might not reach </a:t>
            </a:r>
            <a:r>
              <a:rPr lang="en-US" sz="2000" dirty="0" smtClean="0"/>
              <a:t>high levels the </a:t>
            </a:r>
            <a:r>
              <a:rPr lang="en-US" sz="2000" dirty="0"/>
              <a:t>during summer, those biofilms may be important in engineering the environment for vegetation (Miller and Lane, 2018; Roncoroni </a:t>
            </a:r>
            <a:r>
              <a:rPr lang="en-US" sz="2000" i="1" dirty="0"/>
              <a:t>et al</a:t>
            </a:r>
            <a:r>
              <a:rPr lang="en-US" sz="2000" dirty="0"/>
              <a:t>., </a:t>
            </a:r>
            <a:r>
              <a:rPr lang="en-US" sz="2000" dirty="0" smtClean="0"/>
              <a:t>2019)</a:t>
            </a:r>
          </a:p>
          <a:p>
            <a:pPr marL="0" indent="0">
              <a:buNone/>
            </a:pPr>
            <a:endParaRPr lang="en-US" sz="1800" dirty="0">
              <a:sym typeface="Wingdings" panose="05000000000000000000" pitchFamily="2" charset="2"/>
            </a:endParaRPr>
          </a:p>
        </p:txBody>
      </p:sp>
      <p:sp>
        <p:nvSpPr>
          <p:cNvPr id="4" name="Espace réservé du pied de page 3"/>
          <p:cNvSpPr>
            <a:spLocks noGrp="1"/>
          </p:cNvSpPr>
          <p:nvPr>
            <p:ph type="ftr" sz="quarter" idx="11"/>
          </p:nvPr>
        </p:nvSpPr>
        <p:spPr/>
        <p:txBody>
          <a:bodyPr/>
          <a:lstStyle/>
          <a:p>
            <a:pPr>
              <a:defRPr/>
            </a:pPr>
            <a:r>
              <a:rPr lang="fr-FR" dirty="0" smtClean="0"/>
              <a:t>Introduction</a:t>
            </a:r>
            <a:endParaRPr lang="fr-FR" dirty="0"/>
          </a:p>
        </p:txBody>
      </p:sp>
      <p:sp>
        <p:nvSpPr>
          <p:cNvPr id="5" name="Espace réservé du numéro de diapositive 4"/>
          <p:cNvSpPr>
            <a:spLocks noGrp="1"/>
          </p:cNvSpPr>
          <p:nvPr>
            <p:ph type="sldNum" sz="quarter" idx="12"/>
          </p:nvPr>
        </p:nvSpPr>
        <p:spPr/>
        <p:txBody>
          <a:bodyPr/>
          <a:lstStyle/>
          <a:p>
            <a:pPr>
              <a:defRPr/>
            </a:pPr>
            <a:fld id="{E32BC1EB-9DD4-8A48-9C2B-023D3F0AF73E}" type="slidenum">
              <a:rPr lang="fr-FR" smtClean="0"/>
              <a:pPr>
                <a:defRPr/>
              </a:pPr>
              <a:t>4</a:t>
            </a:fld>
            <a:endParaRPr lang="fr-FR" dirty="0"/>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233" y="6186079"/>
            <a:ext cx="1227411" cy="429442"/>
          </a:xfrm>
          <a:prstGeom prst="rect">
            <a:avLst/>
          </a:prstGeom>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6122" y="3487615"/>
            <a:ext cx="2131705" cy="1866258"/>
          </a:xfrm>
          <a:prstGeom prst="rect">
            <a:avLst/>
          </a:prstGeom>
        </p:spPr>
      </p:pic>
      <p:pic>
        <p:nvPicPr>
          <p:cNvPr id="3" name="Immagin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487615"/>
            <a:ext cx="1854607" cy="2063459"/>
          </a:xfrm>
          <a:prstGeom prst="rect">
            <a:avLst/>
          </a:prstGeom>
        </p:spPr>
      </p:pic>
      <p:pic>
        <p:nvPicPr>
          <p:cNvPr id="6"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9485" y="9847"/>
            <a:ext cx="487363" cy="487363"/>
          </a:xfrm>
          <a:prstGeom prst="rect">
            <a:avLst/>
          </a:prstGeom>
        </p:spPr>
      </p:pic>
    </p:spTree>
    <p:extLst>
      <p:ext uri="{BB962C8B-B14F-4D97-AF65-F5344CB8AC3E}">
        <p14:creationId xmlns:p14="http://schemas.microsoft.com/office/powerpoint/2010/main" val="277936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dirty="0" smtClean="0"/>
              <a:t>Method overview</a:t>
            </a:r>
            <a:endParaRPr lang="en-GB" dirty="0"/>
          </a:p>
        </p:txBody>
      </p:sp>
      <p:sp>
        <p:nvSpPr>
          <p:cNvPr id="4" name="Espace réservé du pied de page 3"/>
          <p:cNvSpPr>
            <a:spLocks noGrp="1"/>
          </p:cNvSpPr>
          <p:nvPr>
            <p:ph type="ftr" sz="quarter" idx="11"/>
          </p:nvPr>
        </p:nvSpPr>
        <p:spPr/>
        <p:txBody>
          <a:bodyPr/>
          <a:lstStyle/>
          <a:p>
            <a:pPr>
              <a:defRPr/>
            </a:pPr>
            <a:r>
              <a:rPr lang="fr-FR" dirty="0" smtClean="0"/>
              <a:t>Method </a:t>
            </a:r>
            <a:r>
              <a:rPr lang="fr-FR" dirty="0" err="1" smtClean="0"/>
              <a:t>overview</a:t>
            </a:r>
            <a:endParaRPr lang="fr-FR" dirty="0"/>
          </a:p>
        </p:txBody>
      </p:sp>
      <p:sp>
        <p:nvSpPr>
          <p:cNvPr id="5" name="Espace réservé du numéro de diapositive 4"/>
          <p:cNvSpPr>
            <a:spLocks noGrp="1"/>
          </p:cNvSpPr>
          <p:nvPr>
            <p:ph type="sldNum" sz="quarter" idx="12"/>
          </p:nvPr>
        </p:nvSpPr>
        <p:spPr/>
        <p:txBody>
          <a:bodyPr/>
          <a:lstStyle/>
          <a:p>
            <a:pPr>
              <a:defRPr/>
            </a:pPr>
            <a:fld id="{E32BC1EB-9DD4-8A48-9C2B-023D3F0AF73E}" type="slidenum">
              <a:rPr lang="fr-FR" smtClean="0"/>
              <a:pPr>
                <a:defRPr/>
              </a:pPr>
              <a:t>5</a:t>
            </a:fld>
            <a:endParaRPr lang="fr-FR" dirty="0"/>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10" y="1457325"/>
            <a:ext cx="7616979" cy="4222819"/>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6233" y="6186079"/>
            <a:ext cx="1227411" cy="429442"/>
          </a:xfrm>
          <a:prstGeom prst="rect">
            <a:avLst/>
          </a:prstGeom>
        </p:spPr>
      </p:pic>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6637" y="0"/>
            <a:ext cx="487363" cy="487363"/>
          </a:xfrm>
          <a:prstGeom prst="rect">
            <a:avLst/>
          </a:prstGeom>
        </p:spPr>
      </p:pic>
    </p:spTree>
    <p:extLst>
      <p:ext uri="{BB962C8B-B14F-4D97-AF65-F5344CB8AC3E}">
        <p14:creationId xmlns:p14="http://schemas.microsoft.com/office/powerpoint/2010/main" val="260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228600" y="457200"/>
            <a:ext cx="8686800" cy="1310054"/>
          </a:xfrm>
        </p:spPr>
        <p:txBody>
          <a:bodyPr/>
          <a:lstStyle/>
          <a:p>
            <a:r>
              <a:rPr lang="en-GB" dirty="0" smtClean="0"/>
              <a:t>Preliminary results</a:t>
            </a:r>
            <a:br>
              <a:rPr lang="en-GB" dirty="0" smtClean="0"/>
            </a:br>
            <a:r>
              <a:rPr lang="en-GB" sz="2400" dirty="0" smtClean="0"/>
              <a:t>Biofilm mapping and </a:t>
            </a:r>
            <a:r>
              <a:rPr lang="en-GB" sz="2400" dirty="0" err="1" smtClean="0"/>
              <a:t>Chl</a:t>
            </a:r>
            <a:r>
              <a:rPr lang="en-GB" sz="2400" dirty="0" smtClean="0"/>
              <a:t>-</a:t>
            </a:r>
            <a:r>
              <a:rPr lang="en-GB" sz="2400" i="1" dirty="0" smtClean="0"/>
              <a:t>a</a:t>
            </a:r>
            <a:r>
              <a:rPr lang="en-GB" sz="2400" dirty="0"/>
              <a:t> </a:t>
            </a:r>
            <a:r>
              <a:rPr lang="en-GB" sz="2400" dirty="0" smtClean="0"/>
              <a:t>prediction with visible band (RGB) ratios</a:t>
            </a:r>
            <a:endParaRPr lang="en-GB" sz="2400" dirty="0"/>
          </a:p>
        </p:txBody>
      </p:sp>
      <p:sp>
        <p:nvSpPr>
          <p:cNvPr id="4" name="Espace réservé du pied de page 3"/>
          <p:cNvSpPr>
            <a:spLocks noGrp="1"/>
          </p:cNvSpPr>
          <p:nvPr>
            <p:ph type="ftr" sz="quarter" idx="11"/>
          </p:nvPr>
        </p:nvSpPr>
        <p:spPr/>
        <p:txBody>
          <a:bodyPr/>
          <a:lstStyle/>
          <a:p>
            <a:pPr>
              <a:defRPr/>
            </a:pPr>
            <a:r>
              <a:rPr lang="fr-FR" dirty="0" err="1" smtClean="0"/>
              <a:t>Preliminary</a:t>
            </a:r>
            <a:r>
              <a:rPr lang="fr-FR" dirty="0" smtClean="0"/>
              <a:t> </a:t>
            </a:r>
            <a:r>
              <a:rPr lang="fr-FR" dirty="0" err="1" smtClean="0"/>
              <a:t>results</a:t>
            </a:r>
            <a:endParaRPr lang="fr-FR" dirty="0"/>
          </a:p>
        </p:txBody>
      </p:sp>
      <p:sp>
        <p:nvSpPr>
          <p:cNvPr id="5" name="Espace réservé du numéro de diapositive 4"/>
          <p:cNvSpPr>
            <a:spLocks noGrp="1"/>
          </p:cNvSpPr>
          <p:nvPr>
            <p:ph type="sldNum" sz="quarter" idx="12"/>
          </p:nvPr>
        </p:nvSpPr>
        <p:spPr/>
        <p:txBody>
          <a:bodyPr/>
          <a:lstStyle/>
          <a:p>
            <a:pPr>
              <a:defRPr/>
            </a:pPr>
            <a:fld id="{E32BC1EB-9DD4-8A48-9C2B-023D3F0AF73E}" type="slidenum">
              <a:rPr lang="fr-FR" smtClean="0"/>
              <a:pPr>
                <a:defRPr/>
              </a:pPr>
              <a:t>6</a:t>
            </a:fld>
            <a:endParaRPr lang="fr-FR" dirty="0"/>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4061" y="4305539"/>
            <a:ext cx="1021339" cy="1471007"/>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259" y="2332804"/>
            <a:ext cx="272141" cy="324253"/>
          </a:xfrm>
          <a:prstGeom prst="rect">
            <a:avLst/>
          </a:prstGeom>
        </p:spPr>
      </p:pic>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21" y="2586003"/>
            <a:ext cx="8299938" cy="1700475"/>
          </a:xfrm>
          <a:prstGeom prst="rect">
            <a:avLst/>
          </a:prstGeom>
        </p:spPr>
      </p:pic>
      <p:pic>
        <p:nvPicPr>
          <p:cNvPr id="11" name="Immagin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3167" y="5405570"/>
            <a:ext cx="1971685" cy="380501"/>
          </a:xfrm>
          <a:prstGeom prst="rect">
            <a:avLst/>
          </a:prstGeom>
        </p:spPr>
      </p:pic>
      <p:sp>
        <p:nvSpPr>
          <p:cNvPr id="12" name="Espace réservé du texte 8"/>
          <p:cNvSpPr txBox="1">
            <a:spLocks/>
          </p:cNvSpPr>
          <p:nvPr/>
        </p:nvSpPr>
        <p:spPr bwMode="auto">
          <a:xfrm>
            <a:off x="343321" y="4386077"/>
            <a:ext cx="5301762" cy="30663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har char="•"/>
              <a:defRPr sz="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a:solidFill>
                  <a:schemeClr val="tx1"/>
                </a:solidFill>
                <a:latin typeface="+mn-lt"/>
                <a:ea typeface="+mn-ea"/>
                <a:cs typeface="+mn-cs"/>
              </a:defRPr>
            </a:lvl5pPr>
            <a:lvl6pPr marL="2438400" indent="-228600" algn="l" rtl="0" fontAlgn="base">
              <a:spcBef>
                <a:spcPct val="20000"/>
              </a:spcBef>
              <a:spcAft>
                <a:spcPct val="0"/>
              </a:spcAft>
              <a:buChar char="»"/>
              <a:defRPr sz="2000">
                <a:solidFill>
                  <a:schemeClr val="tx1"/>
                </a:solidFill>
                <a:latin typeface="+mn-lt"/>
                <a:ea typeface="+mn-ea"/>
                <a:cs typeface="+mn-cs"/>
              </a:defRPr>
            </a:lvl6pPr>
            <a:lvl7pPr marL="2895600" indent="-228600" algn="l" rtl="0" fontAlgn="base">
              <a:spcBef>
                <a:spcPct val="20000"/>
              </a:spcBef>
              <a:spcAft>
                <a:spcPct val="0"/>
              </a:spcAft>
              <a:buChar char="»"/>
              <a:defRPr sz="2000">
                <a:solidFill>
                  <a:schemeClr val="tx1"/>
                </a:solidFill>
                <a:latin typeface="+mn-lt"/>
                <a:ea typeface="+mn-ea"/>
                <a:cs typeface="+mn-cs"/>
              </a:defRPr>
            </a:lvl7pPr>
            <a:lvl8pPr marL="3352800" indent="-228600" algn="l" rtl="0" fontAlgn="base">
              <a:spcBef>
                <a:spcPct val="20000"/>
              </a:spcBef>
              <a:spcAft>
                <a:spcPct val="0"/>
              </a:spcAft>
              <a:buChar char="»"/>
              <a:defRPr sz="2000">
                <a:solidFill>
                  <a:schemeClr val="tx1"/>
                </a:solidFill>
                <a:latin typeface="+mn-lt"/>
                <a:ea typeface="+mn-ea"/>
                <a:cs typeface="+mn-cs"/>
              </a:defRPr>
            </a:lvl8pPr>
            <a:lvl9pPr marL="38100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r>
              <a:rPr lang="en-US" sz="900" kern="0" dirty="0" smtClean="0"/>
              <a:t>Prediction </a:t>
            </a:r>
            <a:r>
              <a:rPr lang="en-US" sz="900" kern="0" dirty="0"/>
              <a:t>of the </a:t>
            </a:r>
            <a:r>
              <a:rPr lang="en-US" sz="900" kern="0" dirty="0" err="1"/>
              <a:t>Chl</a:t>
            </a:r>
            <a:r>
              <a:rPr lang="en-US" sz="900" kern="0" dirty="0"/>
              <a:t>-</a:t>
            </a:r>
            <a:r>
              <a:rPr lang="en-US" sz="900" i="1" kern="0" dirty="0"/>
              <a:t>a</a:t>
            </a:r>
            <a:r>
              <a:rPr lang="en-US" sz="900" kern="0" dirty="0"/>
              <a:t> concentration for the </a:t>
            </a:r>
            <a:r>
              <a:rPr lang="en-US" sz="900" kern="0" dirty="0" err="1"/>
              <a:t>Otemma’s</a:t>
            </a:r>
            <a:r>
              <a:rPr lang="en-US" sz="900" kern="0" dirty="0"/>
              <a:t> forefield (</a:t>
            </a:r>
            <a:r>
              <a:rPr lang="en-US" sz="900" kern="0" dirty="0" smtClean="0"/>
              <a:t>10/07/19)</a:t>
            </a:r>
          </a:p>
        </p:txBody>
      </p:sp>
      <p:pic>
        <p:nvPicPr>
          <p:cNvPr id="13" name="Immagin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6233" y="6186079"/>
            <a:ext cx="1227411" cy="429442"/>
          </a:xfrm>
          <a:prstGeom prst="rect">
            <a:avLst/>
          </a:prstGeom>
        </p:spPr>
      </p:pic>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3259" y="47667"/>
            <a:ext cx="487363" cy="487363"/>
          </a:xfrm>
          <a:prstGeom prst="rect">
            <a:avLst/>
          </a:prstGeom>
        </p:spPr>
      </p:pic>
    </p:spTree>
    <p:extLst>
      <p:ext uri="{BB962C8B-B14F-4D97-AF65-F5344CB8AC3E}">
        <p14:creationId xmlns:p14="http://schemas.microsoft.com/office/powerpoint/2010/main" val="408412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dirty="0" err="1" smtClean="0"/>
              <a:t>Preliminary</a:t>
            </a:r>
            <a:r>
              <a:rPr lang="fr-FR" dirty="0" smtClean="0"/>
              <a:t> </a:t>
            </a:r>
            <a:r>
              <a:rPr lang="fr-FR" dirty="0" err="1" smtClean="0"/>
              <a:t>results</a:t>
            </a:r>
            <a:endParaRPr lang="fr-FR" dirty="0"/>
          </a:p>
        </p:txBody>
      </p:sp>
      <p:sp>
        <p:nvSpPr>
          <p:cNvPr id="5" name="Espace réservé du numéro de diapositive 4"/>
          <p:cNvSpPr>
            <a:spLocks noGrp="1"/>
          </p:cNvSpPr>
          <p:nvPr>
            <p:ph type="sldNum" sz="quarter" idx="12"/>
          </p:nvPr>
        </p:nvSpPr>
        <p:spPr/>
        <p:txBody>
          <a:bodyPr/>
          <a:lstStyle/>
          <a:p>
            <a:pPr>
              <a:defRPr/>
            </a:pPr>
            <a:fld id="{E32BC1EB-9DD4-8A48-9C2B-023D3F0AF73E}" type="slidenum">
              <a:rPr lang="fr-FR" smtClean="0"/>
              <a:pPr>
                <a:defRPr/>
              </a:pPr>
              <a:t>7</a:t>
            </a:fld>
            <a:endParaRPr lang="fr-FR" dirty="0"/>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825" y="2148919"/>
            <a:ext cx="999566" cy="1439646"/>
          </a:xfrm>
          <a:prstGeom prst="rect">
            <a:avLst/>
          </a:prstGeom>
        </p:spPr>
      </p:pic>
      <p:pic>
        <p:nvPicPr>
          <p:cNvPr id="15" name="Immagin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1094" y="2164169"/>
            <a:ext cx="1927548" cy="1488290"/>
          </a:xfrm>
          <a:prstGeom prst="rect">
            <a:avLst/>
          </a:prstGeom>
        </p:spPr>
      </p:pic>
      <p:pic>
        <p:nvPicPr>
          <p:cNvPr id="16" name="Immagin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378642" y="2164169"/>
            <a:ext cx="1926183" cy="1488290"/>
          </a:xfrm>
          <a:prstGeom prst="rect">
            <a:avLst/>
          </a:prstGeom>
        </p:spPr>
      </p:pic>
      <p:sp>
        <p:nvSpPr>
          <p:cNvPr id="18" name="Titre 7"/>
          <p:cNvSpPr>
            <a:spLocks noGrp="1"/>
          </p:cNvSpPr>
          <p:nvPr>
            <p:ph type="title"/>
          </p:nvPr>
        </p:nvSpPr>
        <p:spPr>
          <a:xfrm>
            <a:off x="228600" y="457200"/>
            <a:ext cx="8686800" cy="1310054"/>
          </a:xfrm>
        </p:spPr>
        <p:txBody>
          <a:bodyPr/>
          <a:lstStyle/>
          <a:p>
            <a:r>
              <a:rPr lang="en-GB" dirty="0" smtClean="0"/>
              <a:t>Preliminary results</a:t>
            </a:r>
            <a:br>
              <a:rPr lang="en-GB" dirty="0" smtClean="0"/>
            </a:br>
            <a:r>
              <a:rPr lang="en-GB" sz="2400" dirty="0" smtClean="0"/>
              <a:t>Biofilm mapping and </a:t>
            </a:r>
            <a:r>
              <a:rPr lang="en-GB" sz="2400" dirty="0" err="1" smtClean="0"/>
              <a:t>Chl</a:t>
            </a:r>
            <a:r>
              <a:rPr lang="en-GB" sz="2400" dirty="0" smtClean="0"/>
              <a:t>-</a:t>
            </a:r>
            <a:r>
              <a:rPr lang="en-GB" sz="2400" i="1" dirty="0" smtClean="0"/>
              <a:t>a</a:t>
            </a:r>
            <a:r>
              <a:rPr lang="en-GB" sz="2400" dirty="0"/>
              <a:t> </a:t>
            </a:r>
            <a:r>
              <a:rPr lang="en-GB" sz="2400" dirty="0" smtClean="0"/>
              <a:t>prediction with visible band (RGB) ratios</a:t>
            </a:r>
            <a:endParaRPr lang="en-GB" sz="2400" dirty="0"/>
          </a:p>
        </p:txBody>
      </p:sp>
      <p:sp>
        <p:nvSpPr>
          <p:cNvPr id="19" name="Espace réservé du texte 8"/>
          <p:cNvSpPr txBox="1">
            <a:spLocks/>
          </p:cNvSpPr>
          <p:nvPr/>
        </p:nvSpPr>
        <p:spPr bwMode="auto">
          <a:xfrm>
            <a:off x="379175" y="3652459"/>
            <a:ext cx="5301762" cy="30663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har char="•"/>
              <a:defRPr sz="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a:solidFill>
                  <a:schemeClr val="tx1"/>
                </a:solidFill>
                <a:latin typeface="+mn-lt"/>
                <a:ea typeface="+mn-ea"/>
                <a:cs typeface="+mn-cs"/>
              </a:defRPr>
            </a:lvl5pPr>
            <a:lvl6pPr marL="2438400" indent="-228600" algn="l" rtl="0" fontAlgn="base">
              <a:spcBef>
                <a:spcPct val="20000"/>
              </a:spcBef>
              <a:spcAft>
                <a:spcPct val="0"/>
              </a:spcAft>
              <a:buChar char="»"/>
              <a:defRPr sz="2000">
                <a:solidFill>
                  <a:schemeClr val="tx1"/>
                </a:solidFill>
                <a:latin typeface="+mn-lt"/>
                <a:ea typeface="+mn-ea"/>
                <a:cs typeface="+mn-cs"/>
              </a:defRPr>
            </a:lvl6pPr>
            <a:lvl7pPr marL="2895600" indent="-228600" algn="l" rtl="0" fontAlgn="base">
              <a:spcBef>
                <a:spcPct val="20000"/>
              </a:spcBef>
              <a:spcAft>
                <a:spcPct val="0"/>
              </a:spcAft>
              <a:buChar char="»"/>
              <a:defRPr sz="2000">
                <a:solidFill>
                  <a:schemeClr val="tx1"/>
                </a:solidFill>
                <a:latin typeface="+mn-lt"/>
                <a:ea typeface="+mn-ea"/>
                <a:cs typeface="+mn-cs"/>
              </a:defRPr>
            </a:lvl7pPr>
            <a:lvl8pPr marL="3352800" indent="-228600" algn="l" rtl="0" fontAlgn="base">
              <a:spcBef>
                <a:spcPct val="20000"/>
              </a:spcBef>
              <a:spcAft>
                <a:spcPct val="0"/>
              </a:spcAft>
              <a:buChar char="»"/>
              <a:defRPr sz="2000">
                <a:solidFill>
                  <a:schemeClr val="tx1"/>
                </a:solidFill>
                <a:latin typeface="+mn-lt"/>
                <a:ea typeface="+mn-ea"/>
                <a:cs typeface="+mn-cs"/>
              </a:defRPr>
            </a:lvl8pPr>
            <a:lvl9pPr marL="38100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r>
              <a:rPr lang="en-US" sz="900" kern="0" dirty="0" smtClean="0"/>
              <a:t>Prediction </a:t>
            </a:r>
            <a:r>
              <a:rPr lang="en-US" sz="900" kern="0" dirty="0"/>
              <a:t>of the </a:t>
            </a:r>
            <a:r>
              <a:rPr lang="en-US" sz="900" kern="0" dirty="0" err="1"/>
              <a:t>Chl</a:t>
            </a:r>
            <a:r>
              <a:rPr lang="en-US" sz="900" kern="0" dirty="0"/>
              <a:t>-</a:t>
            </a:r>
            <a:r>
              <a:rPr lang="en-US" sz="900" i="1" kern="0" dirty="0"/>
              <a:t>a</a:t>
            </a:r>
            <a:r>
              <a:rPr lang="en-US" sz="900" kern="0" dirty="0"/>
              <a:t> concentration for the </a:t>
            </a:r>
            <a:r>
              <a:rPr lang="en-US" sz="900" kern="0" dirty="0" err="1"/>
              <a:t>Otemma’s</a:t>
            </a:r>
            <a:r>
              <a:rPr lang="en-US" sz="900" kern="0" dirty="0"/>
              <a:t> forefield (</a:t>
            </a:r>
            <a:r>
              <a:rPr lang="en-US" sz="900" kern="0" dirty="0" smtClean="0"/>
              <a:t>10/07/19)</a:t>
            </a:r>
          </a:p>
        </p:txBody>
      </p:sp>
      <p:pic>
        <p:nvPicPr>
          <p:cNvPr id="20" name="Immagin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6233" y="6186079"/>
            <a:ext cx="1227411" cy="429442"/>
          </a:xfrm>
          <a:prstGeom prst="rect">
            <a:avLst/>
          </a:prstGeom>
        </p:spPr>
      </p:pic>
      <p:pic>
        <p:nvPicPr>
          <p:cNvPr id="21" name="Immagin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513" y="3897981"/>
            <a:ext cx="3509130" cy="1791137"/>
          </a:xfrm>
          <a:prstGeom prst="rect">
            <a:avLst/>
          </a:prstGeom>
        </p:spPr>
      </p:pic>
      <p:sp>
        <p:nvSpPr>
          <p:cNvPr id="22" name="Espace réservé du texte 8"/>
          <p:cNvSpPr txBox="1">
            <a:spLocks/>
          </p:cNvSpPr>
          <p:nvPr/>
        </p:nvSpPr>
        <p:spPr bwMode="auto">
          <a:xfrm>
            <a:off x="5387100" y="5662387"/>
            <a:ext cx="3794488" cy="30663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har char="•"/>
              <a:defRPr sz="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a:solidFill>
                  <a:schemeClr val="tx1"/>
                </a:solidFill>
                <a:latin typeface="+mn-lt"/>
                <a:ea typeface="+mn-ea"/>
                <a:cs typeface="+mn-cs"/>
              </a:defRPr>
            </a:lvl5pPr>
            <a:lvl6pPr marL="2438400" indent="-228600" algn="l" rtl="0" fontAlgn="base">
              <a:spcBef>
                <a:spcPct val="20000"/>
              </a:spcBef>
              <a:spcAft>
                <a:spcPct val="0"/>
              </a:spcAft>
              <a:buChar char="»"/>
              <a:defRPr sz="2000">
                <a:solidFill>
                  <a:schemeClr val="tx1"/>
                </a:solidFill>
                <a:latin typeface="+mn-lt"/>
                <a:ea typeface="+mn-ea"/>
                <a:cs typeface="+mn-cs"/>
              </a:defRPr>
            </a:lvl6pPr>
            <a:lvl7pPr marL="2895600" indent="-228600" algn="l" rtl="0" fontAlgn="base">
              <a:spcBef>
                <a:spcPct val="20000"/>
              </a:spcBef>
              <a:spcAft>
                <a:spcPct val="0"/>
              </a:spcAft>
              <a:buChar char="»"/>
              <a:defRPr sz="2000">
                <a:solidFill>
                  <a:schemeClr val="tx1"/>
                </a:solidFill>
                <a:latin typeface="+mn-lt"/>
                <a:ea typeface="+mn-ea"/>
                <a:cs typeface="+mn-cs"/>
              </a:defRPr>
            </a:lvl7pPr>
            <a:lvl8pPr marL="3352800" indent="-228600" algn="l" rtl="0" fontAlgn="base">
              <a:spcBef>
                <a:spcPct val="20000"/>
              </a:spcBef>
              <a:spcAft>
                <a:spcPct val="0"/>
              </a:spcAft>
              <a:buChar char="»"/>
              <a:defRPr sz="2000">
                <a:solidFill>
                  <a:schemeClr val="tx1"/>
                </a:solidFill>
                <a:latin typeface="+mn-lt"/>
                <a:ea typeface="+mn-ea"/>
                <a:cs typeface="+mn-cs"/>
              </a:defRPr>
            </a:lvl8pPr>
            <a:lvl9pPr marL="38100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r>
              <a:rPr lang="en-US" sz="900" kern="0" dirty="0" smtClean="0"/>
              <a:t>Actual </a:t>
            </a:r>
            <a:r>
              <a:rPr lang="en-US" sz="900" kern="0" dirty="0" err="1"/>
              <a:t>Chl</a:t>
            </a:r>
            <a:r>
              <a:rPr lang="en-US" sz="900" kern="0" dirty="0"/>
              <a:t>-</a:t>
            </a:r>
            <a:r>
              <a:rPr lang="en-US" sz="900" i="1" kern="0" dirty="0"/>
              <a:t>a</a:t>
            </a:r>
            <a:r>
              <a:rPr lang="en-US" sz="900" kern="0" dirty="0"/>
              <a:t> concentration versus predicted </a:t>
            </a:r>
            <a:r>
              <a:rPr lang="en-US" sz="900" kern="0" dirty="0" err="1"/>
              <a:t>Chl</a:t>
            </a:r>
            <a:r>
              <a:rPr lang="en-US" sz="900" kern="0" dirty="0"/>
              <a:t>-a concentration </a:t>
            </a:r>
            <a:r>
              <a:rPr lang="en-US" sz="900" kern="0" dirty="0" smtClean="0"/>
              <a:t>(R</a:t>
            </a:r>
            <a:r>
              <a:rPr lang="en-US" sz="900" kern="0" baseline="30000" dirty="0" smtClean="0"/>
              <a:t>2</a:t>
            </a:r>
            <a:r>
              <a:rPr lang="en-US" sz="900" kern="0" smtClean="0"/>
              <a:t>= 0.64)</a:t>
            </a:r>
            <a:endParaRPr lang="en-US" sz="900" kern="0" dirty="0" smtClean="0"/>
          </a:p>
        </p:txBody>
      </p:sp>
      <p:pic>
        <p:nvPicPr>
          <p:cNvPr id="12" name="Immagin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063" y="4843627"/>
            <a:ext cx="4052148" cy="830196"/>
          </a:xfrm>
          <a:prstGeom prst="rect">
            <a:avLst/>
          </a:prstGeom>
        </p:spPr>
      </p:pic>
      <p:sp>
        <p:nvSpPr>
          <p:cNvPr id="2" name="Ovale 1"/>
          <p:cNvSpPr/>
          <p:nvPr/>
        </p:nvSpPr>
        <p:spPr bwMode="auto">
          <a:xfrm>
            <a:off x="1214651" y="5363570"/>
            <a:ext cx="200217" cy="122830"/>
          </a:xfrm>
          <a:prstGeom prst="ellipse">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rgbClr val="000000"/>
              </a:solidFill>
              <a:effectLst/>
              <a:latin typeface="Arial" charset="0"/>
              <a:ea typeface="ヒラギノ角ゴ Pro W3" charset="0"/>
              <a:cs typeface="ヒラギノ角ゴ Pro W3" charset="0"/>
            </a:endParaRPr>
          </a:p>
        </p:txBody>
      </p:sp>
      <p:cxnSp>
        <p:nvCxnSpPr>
          <p:cNvPr id="7" name="Connettore diritto 6"/>
          <p:cNvCxnSpPr>
            <a:stCxn id="2" idx="2"/>
          </p:cNvCxnSpPr>
          <p:nvPr/>
        </p:nvCxnSpPr>
        <p:spPr bwMode="auto">
          <a:xfrm flipV="1">
            <a:off x="1214651" y="4022984"/>
            <a:ext cx="916856" cy="1402001"/>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Connettore diritto 16"/>
          <p:cNvCxnSpPr/>
          <p:nvPr/>
        </p:nvCxnSpPr>
        <p:spPr bwMode="auto">
          <a:xfrm flipV="1">
            <a:off x="1414868" y="4022984"/>
            <a:ext cx="716639" cy="1402002"/>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Rettangolo 12"/>
          <p:cNvSpPr/>
          <p:nvPr/>
        </p:nvSpPr>
        <p:spPr bwMode="auto">
          <a:xfrm>
            <a:off x="379175" y="2060812"/>
            <a:ext cx="4916725" cy="1962172"/>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rgbClr val="000000"/>
              </a:solidFill>
              <a:effectLst/>
              <a:latin typeface="Arial" charset="0"/>
              <a:ea typeface="ヒラギノ角ゴ Pro W3" charset="0"/>
              <a:cs typeface="ヒラギノ角ゴ Pro W3" charset="0"/>
            </a:endParaRPr>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34300" y="75535"/>
            <a:ext cx="487363" cy="487363"/>
          </a:xfrm>
          <a:prstGeom prst="rect">
            <a:avLst/>
          </a:prstGeom>
        </p:spPr>
      </p:pic>
    </p:spTree>
    <p:extLst>
      <p:ext uri="{BB962C8B-B14F-4D97-AF65-F5344CB8AC3E}">
        <p14:creationId xmlns:p14="http://schemas.microsoft.com/office/powerpoint/2010/main" val="169277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dirty="0" smtClean="0"/>
              <a:t>Conclusions</a:t>
            </a:r>
            <a:endParaRPr lang="en-GB" dirty="0"/>
          </a:p>
        </p:txBody>
      </p:sp>
      <p:sp>
        <p:nvSpPr>
          <p:cNvPr id="9" name="Espace réservé du texte 8"/>
          <p:cNvSpPr>
            <a:spLocks noGrp="1"/>
          </p:cNvSpPr>
          <p:nvPr>
            <p:ph idx="1"/>
          </p:nvPr>
        </p:nvSpPr>
        <p:spPr>
          <a:xfrm>
            <a:off x="228600" y="1877173"/>
            <a:ext cx="8686800" cy="4419600"/>
          </a:xfrm>
        </p:spPr>
        <p:txBody>
          <a:bodyPr/>
          <a:lstStyle/>
          <a:p>
            <a:pPr marL="0" indent="0">
              <a:buNone/>
            </a:pPr>
            <a:r>
              <a:rPr lang="en-US" sz="1800" dirty="0" smtClean="0"/>
              <a:t>Our preliminary results might already suggest that well developed biofilms exist in specific zones (i.e., where habitat stability is greater) during the summer, and this is confirmed by visual observations in our study site.</a:t>
            </a:r>
            <a:endParaRPr lang="en-US" sz="1800" dirty="0"/>
          </a:p>
          <a:p>
            <a:pPr marL="0" indent="0">
              <a:buNone/>
            </a:pPr>
            <a:endParaRPr lang="en-US" sz="2000" dirty="0" smtClean="0"/>
          </a:p>
          <a:p>
            <a:pPr marL="0" indent="0">
              <a:buNone/>
            </a:pPr>
            <a:r>
              <a:rPr lang="en-US" sz="1800" dirty="0" smtClean="0">
                <a:sym typeface="Wingdings" panose="05000000000000000000" pitchFamily="2" charset="2"/>
              </a:rPr>
              <a:t>A </a:t>
            </a:r>
            <a:r>
              <a:rPr lang="en-US" sz="1800" dirty="0">
                <a:sym typeface="Wingdings" panose="05000000000000000000" pitchFamily="2" charset="2"/>
              </a:rPr>
              <a:t>better understanding of biofilm development in summer and its relationship with floodplain </a:t>
            </a:r>
            <a:r>
              <a:rPr lang="en-US" sz="1800" dirty="0" err="1">
                <a:sym typeface="Wingdings" panose="05000000000000000000" pitchFamily="2" charset="2"/>
              </a:rPr>
              <a:t>morphodynamics</a:t>
            </a:r>
            <a:r>
              <a:rPr lang="en-US" sz="1800" dirty="0">
                <a:sym typeface="Wingdings" panose="05000000000000000000" pitchFamily="2" charset="2"/>
              </a:rPr>
              <a:t> may reveal new patterns of ecological succession in recent </a:t>
            </a:r>
            <a:r>
              <a:rPr lang="en-US" sz="1800" dirty="0" err="1">
                <a:sym typeface="Wingdings" panose="05000000000000000000" pitchFamily="2" charset="2"/>
              </a:rPr>
              <a:t>deglaciated</a:t>
            </a:r>
            <a:r>
              <a:rPr lang="en-US" sz="1800" dirty="0">
                <a:sym typeface="Wingdings" panose="05000000000000000000" pitchFamily="2" charset="2"/>
              </a:rPr>
              <a:t> terrains.</a:t>
            </a:r>
          </a:p>
          <a:p>
            <a:pPr marL="0" indent="0">
              <a:buNone/>
            </a:pPr>
            <a:endParaRPr lang="en-US" sz="1800" dirty="0">
              <a:sym typeface="Wingdings" panose="05000000000000000000" pitchFamily="2" charset="2"/>
            </a:endParaRPr>
          </a:p>
        </p:txBody>
      </p:sp>
      <p:sp>
        <p:nvSpPr>
          <p:cNvPr id="4" name="Espace réservé du pied de page 3"/>
          <p:cNvSpPr>
            <a:spLocks noGrp="1"/>
          </p:cNvSpPr>
          <p:nvPr>
            <p:ph type="ftr" sz="quarter" idx="11"/>
          </p:nvPr>
        </p:nvSpPr>
        <p:spPr/>
        <p:txBody>
          <a:bodyPr/>
          <a:lstStyle/>
          <a:p>
            <a:pPr>
              <a:defRPr/>
            </a:pPr>
            <a:r>
              <a:rPr lang="fr-FR" dirty="0" smtClean="0"/>
              <a:t>Introduction</a:t>
            </a:r>
            <a:endParaRPr lang="fr-FR" dirty="0"/>
          </a:p>
        </p:txBody>
      </p:sp>
      <p:sp>
        <p:nvSpPr>
          <p:cNvPr id="5" name="Espace réservé du numéro de diapositive 4"/>
          <p:cNvSpPr>
            <a:spLocks noGrp="1"/>
          </p:cNvSpPr>
          <p:nvPr>
            <p:ph type="sldNum" sz="quarter" idx="12"/>
          </p:nvPr>
        </p:nvSpPr>
        <p:spPr/>
        <p:txBody>
          <a:bodyPr/>
          <a:lstStyle/>
          <a:p>
            <a:pPr>
              <a:defRPr/>
            </a:pPr>
            <a:fld id="{E32BC1EB-9DD4-8A48-9C2B-023D3F0AF73E}" type="slidenum">
              <a:rPr lang="fr-FR" smtClean="0"/>
              <a:pPr>
                <a:defRPr/>
              </a:pPr>
              <a:t>8</a:t>
            </a:fld>
            <a:endParaRPr lang="fr-FR" dirty="0"/>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233" y="6186079"/>
            <a:ext cx="1227411" cy="429442"/>
          </a:xfrm>
          <a:prstGeom prst="rect">
            <a:avLst/>
          </a:prstGeom>
        </p:spPr>
      </p:pic>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2053" y="27827"/>
            <a:ext cx="487363" cy="487363"/>
          </a:xfrm>
          <a:prstGeom prst="rect">
            <a:avLst/>
          </a:prstGeom>
        </p:spPr>
      </p:pic>
    </p:spTree>
    <p:extLst>
      <p:ext uri="{BB962C8B-B14F-4D97-AF65-F5344CB8AC3E}">
        <p14:creationId xmlns:p14="http://schemas.microsoft.com/office/powerpoint/2010/main" val="105976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E32BC1EB-9DD4-8A48-9C2B-023D3F0AF73E}" type="slidenum">
              <a:rPr lang="fr-FR" smtClean="0"/>
              <a:pPr>
                <a:defRPr/>
              </a:pPr>
              <a:t>9</a:t>
            </a:fld>
            <a:endParaRPr lang="fr-FR" dirty="0"/>
          </a:p>
        </p:txBody>
      </p:sp>
      <p:sp>
        <p:nvSpPr>
          <p:cNvPr id="18" name="Titre 7"/>
          <p:cNvSpPr>
            <a:spLocks noGrp="1"/>
          </p:cNvSpPr>
          <p:nvPr>
            <p:ph type="title"/>
          </p:nvPr>
        </p:nvSpPr>
        <p:spPr>
          <a:xfrm>
            <a:off x="228599" y="228599"/>
            <a:ext cx="8686800" cy="1310054"/>
          </a:xfrm>
        </p:spPr>
        <p:txBody>
          <a:bodyPr/>
          <a:lstStyle/>
          <a:p>
            <a:r>
              <a:rPr lang="en-GB" dirty="0" smtClean="0"/>
              <a:t>Thank you</a:t>
            </a:r>
            <a:endParaRPr lang="en-GB" sz="2400" dirty="0"/>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b="5882"/>
          <a:stretch/>
        </p:blipFill>
        <p:spPr>
          <a:xfrm>
            <a:off x="1433145" y="1538653"/>
            <a:ext cx="6277708" cy="3938955"/>
          </a:xfrm>
          <a:prstGeom prst="rect">
            <a:avLst/>
          </a:prstGeom>
        </p:spPr>
      </p:pic>
      <p:sp>
        <p:nvSpPr>
          <p:cNvPr id="8" name="Espace réservé du texte 8"/>
          <p:cNvSpPr txBox="1">
            <a:spLocks/>
          </p:cNvSpPr>
          <p:nvPr/>
        </p:nvSpPr>
        <p:spPr bwMode="auto">
          <a:xfrm>
            <a:off x="7121770" y="5249005"/>
            <a:ext cx="1002322" cy="20222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har char="•"/>
              <a:defRPr sz="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a:solidFill>
                  <a:schemeClr val="tx1"/>
                </a:solidFill>
                <a:latin typeface="+mn-lt"/>
                <a:ea typeface="+mn-ea"/>
                <a:cs typeface="+mn-cs"/>
              </a:defRPr>
            </a:lvl5pPr>
            <a:lvl6pPr marL="2438400" indent="-228600" algn="l" rtl="0" fontAlgn="base">
              <a:spcBef>
                <a:spcPct val="20000"/>
              </a:spcBef>
              <a:spcAft>
                <a:spcPct val="0"/>
              </a:spcAft>
              <a:buChar char="»"/>
              <a:defRPr sz="2000">
                <a:solidFill>
                  <a:schemeClr val="tx1"/>
                </a:solidFill>
                <a:latin typeface="+mn-lt"/>
                <a:ea typeface="+mn-ea"/>
                <a:cs typeface="+mn-cs"/>
              </a:defRPr>
            </a:lvl6pPr>
            <a:lvl7pPr marL="2895600" indent="-228600" algn="l" rtl="0" fontAlgn="base">
              <a:spcBef>
                <a:spcPct val="20000"/>
              </a:spcBef>
              <a:spcAft>
                <a:spcPct val="0"/>
              </a:spcAft>
              <a:buChar char="»"/>
              <a:defRPr sz="2000">
                <a:solidFill>
                  <a:schemeClr val="tx1"/>
                </a:solidFill>
                <a:latin typeface="+mn-lt"/>
                <a:ea typeface="+mn-ea"/>
                <a:cs typeface="+mn-cs"/>
              </a:defRPr>
            </a:lvl7pPr>
            <a:lvl8pPr marL="3352800" indent="-228600" algn="l" rtl="0" fontAlgn="base">
              <a:spcBef>
                <a:spcPct val="20000"/>
              </a:spcBef>
              <a:spcAft>
                <a:spcPct val="0"/>
              </a:spcAft>
              <a:buChar char="»"/>
              <a:defRPr sz="2000">
                <a:solidFill>
                  <a:schemeClr val="tx1"/>
                </a:solidFill>
                <a:latin typeface="+mn-lt"/>
                <a:ea typeface="+mn-ea"/>
                <a:cs typeface="+mn-cs"/>
              </a:defRPr>
            </a:lvl8pPr>
            <a:lvl9pPr marL="38100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r>
              <a:rPr lang="en-US" sz="600" kern="0" dirty="0" smtClean="0">
                <a:solidFill>
                  <a:schemeClr val="bg1"/>
                </a:solidFill>
              </a:rPr>
              <a:t>© </a:t>
            </a:r>
            <a:r>
              <a:rPr lang="en-US" sz="600" kern="0" dirty="0" err="1" smtClean="0">
                <a:solidFill>
                  <a:schemeClr val="bg1"/>
                </a:solidFill>
              </a:rPr>
              <a:t>Curato</a:t>
            </a:r>
            <a:r>
              <a:rPr lang="en-US" sz="600" kern="0" dirty="0" smtClean="0">
                <a:solidFill>
                  <a:schemeClr val="bg1"/>
                </a:solidFill>
              </a:rPr>
              <a:t> </a:t>
            </a:r>
            <a:r>
              <a:rPr lang="en-US" sz="600" kern="0" dirty="0">
                <a:solidFill>
                  <a:schemeClr val="bg1"/>
                </a:solidFill>
              </a:rPr>
              <a:t>J</a:t>
            </a:r>
            <a:r>
              <a:rPr lang="en-US" sz="600" kern="0" dirty="0" smtClean="0">
                <a:solidFill>
                  <a:schemeClr val="bg1"/>
                </a:solidFill>
              </a:rPr>
              <a:t>. </a:t>
            </a: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233" y="6186079"/>
            <a:ext cx="1227411" cy="429442"/>
          </a:xfrm>
          <a:prstGeom prst="rect">
            <a:avLst/>
          </a:prstGeom>
        </p:spPr>
      </p:pic>
      <p:sp>
        <p:nvSpPr>
          <p:cNvPr id="7" name="Espace réservé du texte 8"/>
          <p:cNvSpPr txBox="1">
            <a:spLocks/>
          </p:cNvSpPr>
          <p:nvPr/>
        </p:nvSpPr>
        <p:spPr bwMode="auto">
          <a:xfrm>
            <a:off x="1433145" y="5532560"/>
            <a:ext cx="6277708" cy="30663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har char="•"/>
              <a:defRPr sz="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a:solidFill>
                  <a:schemeClr val="tx1"/>
                </a:solidFill>
                <a:latin typeface="+mn-lt"/>
                <a:ea typeface="+mn-ea"/>
                <a:cs typeface="+mn-cs"/>
              </a:defRPr>
            </a:lvl5pPr>
            <a:lvl6pPr marL="2438400" indent="-228600" algn="l" rtl="0" fontAlgn="base">
              <a:spcBef>
                <a:spcPct val="20000"/>
              </a:spcBef>
              <a:spcAft>
                <a:spcPct val="0"/>
              </a:spcAft>
              <a:buChar char="»"/>
              <a:defRPr sz="2000">
                <a:solidFill>
                  <a:schemeClr val="tx1"/>
                </a:solidFill>
                <a:latin typeface="+mn-lt"/>
                <a:ea typeface="+mn-ea"/>
                <a:cs typeface="+mn-cs"/>
              </a:defRPr>
            </a:lvl6pPr>
            <a:lvl7pPr marL="2895600" indent="-228600" algn="l" rtl="0" fontAlgn="base">
              <a:spcBef>
                <a:spcPct val="20000"/>
              </a:spcBef>
              <a:spcAft>
                <a:spcPct val="0"/>
              </a:spcAft>
              <a:buChar char="»"/>
              <a:defRPr sz="2000">
                <a:solidFill>
                  <a:schemeClr val="tx1"/>
                </a:solidFill>
                <a:latin typeface="+mn-lt"/>
                <a:ea typeface="+mn-ea"/>
                <a:cs typeface="+mn-cs"/>
              </a:defRPr>
            </a:lvl7pPr>
            <a:lvl8pPr marL="3352800" indent="-228600" algn="l" rtl="0" fontAlgn="base">
              <a:spcBef>
                <a:spcPct val="20000"/>
              </a:spcBef>
              <a:spcAft>
                <a:spcPct val="0"/>
              </a:spcAft>
              <a:buChar char="»"/>
              <a:defRPr sz="2000">
                <a:solidFill>
                  <a:schemeClr val="tx1"/>
                </a:solidFill>
                <a:latin typeface="+mn-lt"/>
                <a:ea typeface="+mn-ea"/>
                <a:cs typeface="+mn-cs"/>
              </a:defRPr>
            </a:lvl8pPr>
            <a:lvl9pPr marL="3810000" indent="-228600" algn="l" rtl="0" fontAlgn="base">
              <a:spcBef>
                <a:spcPct val="20000"/>
              </a:spcBef>
              <a:spcAft>
                <a:spcPct val="0"/>
              </a:spcAft>
              <a:buChar char="»"/>
              <a:defRPr sz="2000">
                <a:solidFill>
                  <a:schemeClr val="tx1"/>
                </a:solidFill>
                <a:latin typeface="+mn-lt"/>
                <a:ea typeface="+mn-ea"/>
                <a:cs typeface="+mn-cs"/>
              </a:defRPr>
            </a:lvl9pPr>
          </a:lstStyle>
          <a:p>
            <a:pPr marL="0" indent="0" algn="just">
              <a:buFontTx/>
              <a:buNone/>
            </a:pPr>
            <a:r>
              <a:rPr lang="en-US" sz="1050" kern="0" dirty="0"/>
              <a:t>This study is benefited through the financial support from SNF Project CRSII5_180241 ENSEMBLE awarded to T. I. </a:t>
            </a:r>
            <a:r>
              <a:rPr lang="en-US" sz="1050" kern="0" dirty="0" err="1"/>
              <a:t>Battin</a:t>
            </a:r>
            <a:r>
              <a:rPr lang="en-US" sz="1050" kern="0" dirty="0"/>
              <a:t>, S. N. Lane, M. Lever and P. </a:t>
            </a:r>
            <a:r>
              <a:rPr lang="en-US" sz="1050" kern="0" dirty="0" err="1" smtClean="0"/>
              <a:t>Wilmes</a:t>
            </a:r>
            <a:endParaRPr lang="en-US" sz="1050" kern="0" dirty="0" smtClean="0"/>
          </a:p>
        </p:txBody>
      </p:sp>
    </p:spTree>
    <p:extLst>
      <p:ext uri="{BB962C8B-B14F-4D97-AF65-F5344CB8AC3E}">
        <p14:creationId xmlns:p14="http://schemas.microsoft.com/office/powerpoint/2010/main" val="2473198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Verdana"/>
        <a:ea typeface="ヒラギノ角ゴ Pro W3"/>
        <a:cs typeface="ヒラギノ角ゴ Pro W3"/>
      </a:majorFont>
      <a:minorFont>
        <a:latin typeface="Verdana"/>
        <a:ea typeface="ヒラギノ角ゴ Pro W3"/>
        <a:cs typeface="ヒラギノ角ゴ Pro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580</Words>
  <Application>Microsoft Office PowerPoint</Application>
  <PresentationFormat>Presentazione su schermo (4:3)</PresentationFormat>
  <Paragraphs>53</Paragraphs>
  <Slides>10</Slides>
  <Notes>1</Notes>
  <HiddenSlides>0</HiddenSlides>
  <MMClips>7</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10</vt:i4>
      </vt:variant>
    </vt:vector>
  </HeadingPairs>
  <TitlesOfParts>
    <vt:vector size="15" baseType="lpstr">
      <vt:lpstr>Arial</vt:lpstr>
      <vt:lpstr>Verdana</vt:lpstr>
      <vt:lpstr>Wingdings</vt:lpstr>
      <vt:lpstr>ヒラギノ角ゴ Pro W3</vt:lpstr>
      <vt:lpstr>Nouvelle présentation</vt:lpstr>
      <vt:lpstr>A better appreciation of glacial floodplain morphodynamics reveals that disturbances are not spatially homogenous: implications for biofilm development  ¹Roncoroni M., ¹Clémençon M., ²Brandani J., ²Battin T.I., ¹Lane S.N. ¹Institute of Earth Surface Dynamics (IDYST), University of Lausanne  ²Stream Biofilm and Ecosystem Research Laboratory (SBER), École Polytechnique Fédérale de Lausanne     matteo.roncoroni@unil.ch</vt:lpstr>
      <vt:lpstr>Introduction</vt:lpstr>
      <vt:lpstr>Introduction</vt:lpstr>
      <vt:lpstr>Introduction</vt:lpstr>
      <vt:lpstr>Method overview</vt:lpstr>
      <vt:lpstr>Preliminary results Biofilm mapping and Chl-a prediction with visible band (RGB) ratios</vt:lpstr>
      <vt:lpstr>Preliminary results Biofilm mapping and Chl-a prediction with visible band (RGB) ratios</vt:lpstr>
      <vt:lpstr>Conclusions</vt:lpstr>
      <vt:lpstr>Thank you</vt:lpstr>
      <vt:lpstr>References</vt:lpstr>
    </vt:vector>
  </TitlesOfParts>
  <Company>Université de Lausanne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unicom nliechti</dc:creator>
  <cp:lastModifiedBy>Matteo Roncoroni</cp:lastModifiedBy>
  <cp:revision>1169</cp:revision>
  <cp:lastPrinted>2014-04-29T06:45:19Z</cp:lastPrinted>
  <dcterms:created xsi:type="dcterms:W3CDTF">2005-09-30T08:59:37Z</dcterms:created>
  <dcterms:modified xsi:type="dcterms:W3CDTF">2020-05-07T09:09:58Z</dcterms:modified>
</cp:coreProperties>
</file>