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4"/>
  </p:sldMasterIdLst>
  <p:notesMasterIdLst>
    <p:notesMasterId r:id="rId57"/>
  </p:notesMasterIdLst>
  <p:sldIdLst>
    <p:sldId id="256" r:id="rId5"/>
    <p:sldId id="302" r:id="rId6"/>
    <p:sldId id="303" r:id="rId7"/>
    <p:sldId id="312" r:id="rId8"/>
    <p:sldId id="257" r:id="rId9"/>
    <p:sldId id="258" r:id="rId10"/>
    <p:sldId id="259" r:id="rId11"/>
    <p:sldId id="260" r:id="rId12"/>
    <p:sldId id="262" r:id="rId13"/>
    <p:sldId id="263" r:id="rId14"/>
    <p:sldId id="261" r:id="rId15"/>
    <p:sldId id="265" r:id="rId16"/>
    <p:sldId id="266" r:id="rId17"/>
    <p:sldId id="267" r:id="rId18"/>
    <p:sldId id="268" r:id="rId19"/>
    <p:sldId id="269" r:id="rId20"/>
    <p:sldId id="270" r:id="rId21"/>
    <p:sldId id="307" r:id="rId22"/>
    <p:sldId id="271" r:id="rId23"/>
    <p:sldId id="306" r:id="rId24"/>
    <p:sldId id="305" r:id="rId25"/>
    <p:sldId id="272" r:id="rId26"/>
    <p:sldId id="304" r:id="rId27"/>
    <p:sldId id="275" r:id="rId28"/>
    <p:sldId id="276" r:id="rId29"/>
    <p:sldId id="277" r:id="rId30"/>
    <p:sldId id="278" r:id="rId31"/>
    <p:sldId id="279" r:id="rId32"/>
    <p:sldId id="280" r:id="rId33"/>
    <p:sldId id="281" r:id="rId34"/>
    <p:sldId id="282" r:id="rId35"/>
    <p:sldId id="283" r:id="rId36"/>
    <p:sldId id="284" r:id="rId37"/>
    <p:sldId id="285" r:id="rId38"/>
    <p:sldId id="286" r:id="rId39"/>
    <p:sldId id="287" r:id="rId40"/>
    <p:sldId id="288" r:id="rId41"/>
    <p:sldId id="289" r:id="rId42"/>
    <p:sldId id="290" r:id="rId43"/>
    <p:sldId id="291" r:id="rId44"/>
    <p:sldId id="292" r:id="rId45"/>
    <p:sldId id="293" r:id="rId46"/>
    <p:sldId id="294" r:id="rId47"/>
    <p:sldId id="295" r:id="rId48"/>
    <p:sldId id="296" r:id="rId49"/>
    <p:sldId id="298" r:id="rId50"/>
    <p:sldId id="297" r:id="rId51"/>
    <p:sldId id="309" r:id="rId52"/>
    <p:sldId id="311" r:id="rId53"/>
    <p:sldId id="310" r:id="rId54"/>
    <p:sldId id="300" r:id="rId55"/>
    <p:sldId id="301" r:id="rId56"/>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58" roundtripDataSignature="AMtx7mh8cv59ie2dhjh1/XKdyheVk6jqTg=="/>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Sally Rangecroft" initials="" lastIdx="3" clrIdx="0"/>
  <p:cmAuthor id="1" name="Britta Höllermann" initials="" lastIdx="3" clrIdx="1"/>
  <p:cmAuthor id="2" name="Sally Rangecroft" initials="SR" lastIdx="1" clrIdx="2">
    <p:extLst>
      <p:ext uri="{19B8F6BF-5375-455C-9EA6-DF929625EA0E}">
        <p15:presenceInfo xmlns:p15="http://schemas.microsoft.com/office/powerpoint/2012/main" userId="S-1-5-21-299502267-2139871995-725345543-62301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0930" autoAdjust="0"/>
  </p:normalViewPr>
  <p:slideViewPr>
    <p:cSldViewPr snapToGrid="0">
      <p:cViewPr varScale="1">
        <p:scale>
          <a:sx n="105" d="100"/>
          <a:sy n="105" d="100"/>
        </p:scale>
        <p:origin x="798"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customschemas.google.com/relationships/presentationmetadata" Target="metadata"/><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notesMaster" Target="notesMasters/notesMaster1.xml"/><Relationship Id="rId61"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GB"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Google Shape;86;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dirty="0" smtClean="0"/>
              <a:t>Please play</a:t>
            </a:r>
            <a:r>
              <a:rPr lang="en-GB" baseline="0" dirty="0" smtClean="0"/>
              <a:t> the </a:t>
            </a:r>
            <a:r>
              <a:rPr lang="en-GB" baseline="0" dirty="0" err="1" smtClean="0"/>
              <a:t>powerpoint</a:t>
            </a:r>
            <a:r>
              <a:rPr lang="en-GB" baseline="0" smtClean="0"/>
              <a:t> as </a:t>
            </a:r>
            <a:r>
              <a:rPr lang="en-GB" baseline="0" dirty="0" smtClean="0"/>
              <a:t>slideshow to use the PICO interactive navigation as indented </a:t>
            </a:r>
            <a:endParaRPr dirty="0"/>
          </a:p>
        </p:txBody>
      </p:sp>
      <p:sp>
        <p:nvSpPr>
          <p:cNvPr id="87" name="Google Shape;87;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Google Shape;262;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3" name="Google Shape;263;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264" name="Google Shape;264;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13</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
        <p:cNvGrpSpPr/>
        <p:nvPr/>
      </p:nvGrpSpPr>
      <p:grpSpPr>
        <a:xfrm>
          <a:off x="0" y="0"/>
          <a:ext cx="0" cy="0"/>
          <a:chOff x="0" y="0"/>
          <a:chExt cx="0" cy="0"/>
        </a:xfrm>
      </p:grpSpPr>
      <p:sp>
        <p:nvSpPr>
          <p:cNvPr id="274" name="Google Shape;274;p4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75" name="Google Shape;275;p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Google Shape;285;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86" name="Google Shape;286;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99" name="Google Shape;299;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0"/>
        <p:cNvGrpSpPr/>
        <p:nvPr/>
      </p:nvGrpSpPr>
      <p:grpSpPr>
        <a:xfrm>
          <a:off x="0" y="0"/>
          <a:ext cx="0" cy="0"/>
          <a:chOff x="0" y="0"/>
          <a:chExt cx="0" cy="0"/>
        </a:xfrm>
      </p:grpSpPr>
      <p:sp>
        <p:nvSpPr>
          <p:cNvPr id="311" name="Google Shape;311;g72ec738500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2" name="Google Shape;312;g72ec738500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13" name="Google Shape;313;g72ec738500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GB"/>
              <a:t>17</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p:cNvGrpSpPr/>
        <p:nvPr/>
      </p:nvGrpSpPr>
      <p:grpSpPr>
        <a:xfrm>
          <a:off x="0" y="0"/>
          <a:ext cx="0" cy="0"/>
          <a:chOff x="0" y="0"/>
          <a:chExt cx="0" cy="0"/>
        </a:xfrm>
      </p:grpSpPr>
      <p:sp>
        <p:nvSpPr>
          <p:cNvPr id="357" name="Google Shape;357;p5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8" name="Google Shape;358;p5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59" name="Google Shape;359;p5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18</a:t>
            </a:fld>
            <a:endParaRPr/>
          </a:p>
        </p:txBody>
      </p:sp>
    </p:spTree>
    <p:extLst>
      <p:ext uri="{BB962C8B-B14F-4D97-AF65-F5344CB8AC3E}">
        <p14:creationId xmlns:p14="http://schemas.microsoft.com/office/powerpoint/2010/main" val="381482484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2"/>
        <p:cNvGrpSpPr/>
        <p:nvPr/>
      </p:nvGrpSpPr>
      <p:grpSpPr>
        <a:xfrm>
          <a:off x="0" y="0"/>
          <a:ext cx="0" cy="0"/>
          <a:chOff x="0" y="0"/>
          <a:chExt cx="0" cy="0"/>
        </a:xfrm>
      </p:grpSpPr>
      <p:sp>
        <p:nvSpPr>
          <p:cNvPr id="323" name="Google Shape;323;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24" name="Google Shape;324;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4"/>
        <p:cNvGrpSpPr/>
        <p:nvPr/>
      </p:nvGrpSpPr>
      <p:grpSpPr>
        <a:xfrm>
          <a:off x="0" y="0"/>
          <a:ext cx="0" cy="0"/>
          <a:chOff x="0" y="0"/>
          <a:chExt cx="0" cy="0"/>
        </a:xfrm>
      </p:grpSpPr>
      <p:sp>
        <p:nvSpPr>
          <p:cNvPr id="345" name="Google Shape;345;p4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6" name="Google Shape;346;p4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47" name="Google Shape;347;p4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20</a:t>
            </a:fld>
            <a:endParaRPr/>
          </a:p>
        </p:txBody>
      </p:sp>
    </p:spTree>
    <p:extLst>
      <p:ext uri="{BB962C8B-B14F-4D97-AF65-F5344CB8AC3E}">
        <p14:creationId xmlns:p14="http://schemas.microsoft.com/office/powerpoint/2010/main" val="60448387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8"/>
        <p:cNvGrpSpPr/>
        <p:nvPr/>
      </p:nvGrpSpPr>
      <p:grpSpPr>
        <a:xfrm>
          <a:off x="0" y="0"/>
          <a:ext cx="0" cy="0"/>
          <a:chOff x="0" y="0"/>
          <a:chExt cx="0" cy="0"/>
        </a:xfrm>
      </p:grpSpPr>
      <p:sp>
        <p:nvSpPr>
          <p:cNvPr id="369" name="Google Shape;369;g72ec7383ae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0" name="Google Shape;370;g72ec7383ae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371" name="Google Shape;371;g72ec7383ae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GB"/>
              <a:t>21</a:t>
            </a:fld>
            <a:endParaRPr/>
          </a:p>
        </p:txBody>
      </p:sp>
    </p:spTree>
    <p:extLst>
      <p:ext uri="{BB962C8B-B14F-4D97-AF65-F5344CB8AC3E}">
        <p14:creationId xmlns:p14="http://schemas.microsoft.com/office/powerpoint/2010/main" val="311217639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
        <p:cNvGrpSpPr/>
        <p:nvPr/>
      </p:nvGrpSpPr>
      <p:grpSpPr>
        <a:xfrm>
          <a:off x="0" y="0"/>
          <a:ext cx="0" cy="0"/>
          <a:chOff x="0" y="0"/>
          <a:chExt cx="0" cy="0"/>
        </a:xfrm>
      </p:grpSpPr>
      <p:sp>
        <p:nvSpPr>
          <p:cNvPr id="334" name="Google Shape;334;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35" name="Google Shape;335;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5" name="Google Shape;125;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26" name="Google Shape;126;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5</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2"/>
        <p:cNvGrpSpPr/>
        <p:nvPr/>
      </p:nvGrpSpPr>
      <p:grpSpPr>
        <a:xfrm>
          <a:off x="0" y="0"/>
          <a:ext cx="0" cy="0"/>
          <a:chOff x="0" y="0"/>
          <a:chExt cx="0" cy="0"/>
        </a:xfrm>
      </p:grpSpPr>
      <p:sp>
        <p:nvSpPr>
          <p:cNvPr id="323" name="Google Shape;323;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24" name="Google Shape;324;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22202475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8"/>
        <p:cNvGrpSpPr/>
        <p:nvPr/>
      </p:nvGrpSpPr>
      <p:grpSpPr>
        <a:xfrm>
          <a:off x="0" y="0"/>
          <a:ext cx="0" cy="0"/>
          <a:chOff x="0" y="0"/>
          <a:chExt cx="0" cy="0"/>
        </a:xfrm>
      </p:grpSpPr>
      <p:sp>
        <p:nvSpPr>
          <p:cNvPr id="369" name="Google Shape;369;g72ec7383ae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0" name="Google Shape;370;g72ec7383ae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371" name="Google Shape;371;g72ec7383ae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GB"/>
              <a:t>24</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0"/>
        <p:cNvGrpSpPr/>
        <p:nvPr/>
      </p:nvGrpSpPr>
      <p:grpSpPr>
        <a:xfrm>
          <a:off x="0" y="0"/>
          <a:ext cx="0" cy="0"/>
          <a:chOff x="0" y="0"/>
          <a:chExt cx="0" cy="0"/>
        </a:xfrm>
      </p:grpSpPr>
      <p:sp>
        <p:nvSpPr>
          <p:cNvPr id="381" name="Google Shape;381;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82" name="Google Shape;382;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1"/>
        <p:cNvGrpSpPr/>
        <p:nvPr/>
      </p:nvGrpSpPr>
      <p:grpSpPr>
        <a:xfrm>
          <a:off x="0" y="0"/>
          <a:ext cx="0" cy="0"/>
          <a:chOff x="0" y="0"/>
          <a:chExt cx="0" cy="0"/>
        </a:xfrm>
      </p:grpSpPr>
      <p:sp>
        <p:nvSpPr>
          <p:cNvPr id="392" name="Google Shape;392;p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93" name="Google Shape;393;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2"/>
        <p:cNvGrpSpPr/>
        <p:nvPr/>
      </p:nvGrpSpPr>
      <p:grpSpPr>
        <a:xfrm>
          <a:off x="0" y="0"/>
          <a:ext cx="0" cy="0"/>
          <a:chOff x="0" y="0"/>
          <a:chExt cx="0" cy="0"/>
        </a:xfrm>
      </p:grpSpPr>
      <p:sp>
        <p:nvSpPr>
          <p:cNvPr id="403" name="Google Shape;403;p5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4" name="Google Shape;404;p5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405" name="Google Shape;405;p5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27</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Google Shape;415;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6" name="Google Shape;416;p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417" name="Google Shape;417;p1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28</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7"/>
        <p:cNvGrpSpPr/>
        <p:nvPr/>
      </p:nvGrpSpPr>
      <p:grpSpPr>
        <a:xfrm>
          <a:off x="0" y="0"/>
          <a:ext cx="0" cy="0"/>
          <a:chOff x="0" y="0"/>
          <a:chExt cx="0" cy="0"/>
        </a:xfrm>
      </p:grpSpPr>
      <p:sp>
        <p:nvSpPr>
          <p:cNvPr id="428" name="Google Shape;428;p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29" name="Google Shape;429;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8"/>
        <p:cNvGrpSpPr/>
        <p:nvPr/>
      </p:nvGrpSpPr>
      <p:grpSpPr>
        <a:xfrm>
          <a:off x="0" y="0"/>
          <a:ext cx="0" cy="0"/>
          <a:chOff x="0" y="0"/>
          <a:chExt cx="0" cy="0"/>
        </a:xfrm>
      </p:grpSpPr>
      <p:sp>
        <p:nvSpPr>
          <p:cNvPr id="439" name="Google Shape;439;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40" name="Google Shape;440;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9"/>
        <p:cNvGrpSpPr/>
        <p:nvPr/>
      </p:nvGrpSpPr>
      <p:grpSpPr>
        <a:xfrm>
          <a:off x="0" y="0"/>
          <a:ext cx="0" cy="0"/>
          <a:chOff x="0" y="0"/>
          <a:chExt cx="0" cy="0"/>
        </a:xfrm>
      </p:grpSpPr>
      <p:sp>
        <p:nvSpPr>
          <p:cNvPr id="450" name="Google Shape;450;g72f1c9e9ee_1_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1" name="Google Shape;451;g72f1c9e9ee_1_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52" name="Google Shape;452;g72f1c9e9ee_1_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GB"/>
              <a:t>31</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1"/>
        <p:cNvGrpSpPr/>
        <p:nvPr/>
      </p:nvGrpSpPr>
      <p:grpSpPr>
        <a:xfrm>
          <a:off x="0" y="0"/>
          <a:ext cx="0" cy="0"/>
          <a:chOff x="0" y="0"/>
          <a:chExt cx="0" cy="0"/>
        </a:xfrm>
      </p:grpSpPr>
      <p:sp>
        <p:nvSpPr>
          <p:cNvPr id="462" name="Google Shape;462;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3" name="Google Shape;463;p2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64" name="Google Shape;464;p2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32</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5" name="Google Shape;135;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36" name="Google Shape;136;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6</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6"/>
        <p:cNvGrpSpPr/>
        <p:nvPr/>
      </p:nvGrpSpPr>
      <p:grpSpPr>
        <a:xfrm>
          <a:off x="0" y="0"/>
          <a:ext cx="0" cy="0"/>
          <a:chOff x="0" y="0"/>
          <a:chExt cx="0" cy="0"/>
        </a:xfrm>
      </p:grpSpPr>
      <p:sp>
        <p:nvSpPr>
          <p:cNvPr id="477" name="Google Shape;477;p5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8" name="Google Shape;478;p5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79" name="Google Shape;479;p5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33</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9"/>
        <p:cNvGrpSpPr/>
        <p:nvPr/>
      </p:nvGrpSpPr>
      <p:grpSpPr>
        <a:xfrm>
          <a:off x="0" y="0"/>
          <a:ext cx="0" cy="0"/>
          <a:chOff x="0" y="0"/>
          <a:chExt cx="0" cy="0"/>
        </a:xfrm>
      </p:grpSpPr>
      <p:sp>
        <p:nvSpPr>
          <p:cNvPr id="490" name="Google Shape;490;g72ec738500_0_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1" name="Google Shape;491;g72ec738500_0_1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92" name="Google Shape;492;g72ec738500_0_1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GB"/>
              <a:t>34</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1"/>
        <p:cNvGrpSpPr/>
        <p:nvPr/>
      </p:nvGrpSpPr>
      <p:grpSpPr>
        <a:xfrm>
          <a:off x="0" y="0"/>
          <a:ext cx="0" cy="0"/>
          <a:chOff x="0" y="0"/>
          <a:chExt cx="0" cy="0"/>
        </a:xfrm>
      </p:grpSpPr>
      <p:sp>
        <p:nvSpPr>
          <p:cNvPr id="502" name="Google Shape;502;p2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03" name="Google Shape;503;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3"/>
        <p:cNvGrpSpPr/>
        <p:nvPr/>
      </p:nvGrpSpPr>
      <p:grpSpPr>
        <a:xfrm>
          <a:off x="0" y="0"/>
          <a:ext cx="0" cy="0"/>
          <a:chOff x="0" y="0"/>
          <a:chExt cx="0" cy="0"/>
        </a:xfrm>
      </p:grpSpPr>
      <p:sp>
        <p:nvSpPr>
          <p:cNvPr id="514" name="Google Shape;514;g72ec738500_0_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5" name="Google Shape;515;g72ec738500_0_2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16" name="Google Shape;516;g72ec738500_0_2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GB"/>
              <a:t>36</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5"/>
        <p:cNvGrpSpPr/>
        <p:nvPr/>
      </p:nvGrpSpPr>
      <p:grpSpPr>
        <a:xfrm>
          <a:off x="0" y="0"/>
          <a:ext cx="0" cy="0"/>
          <a:chOff x="0" y="0"/>
          <a:chExt cx="0" cy="0"/>
        </a:xfrm>
      </p:grpSpPr>
      <p:sp>
        <p:nvSpPr>
          <p:cNvPr id="526" name="Google Shape;526;p5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27" name="Google Shape;527;p5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9"/>
        <p:cNvGrpSpPr/>
        <p:nvPr/>
      </p:nvGrpSpPr>
      <p:grpSpPr>
        <a:xfrm>
          <a:off x="0" y="0"/>
          <a:ext cx="0" cy="0"/>
          <a:chOff x="0" y="0"/>
          <a:chExt cx="0" cy="0"/>
        </a:xfrm>
      </p:grpSpPr>
      <p:sp>
        <p:nvSpPr>
          <p:cNvPr id="540" name="Google Shape;540;p2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41" name="Google Shape;541;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4"/>
        <p:cNvGrpSpPr/>
        <p:nvPr/>
      </p:nvGrpSpPr>
      <p:grpSpPr>
        <a:xfrm>
          <a:off x="0" y="0"/>
          <a:ext cx="0" cy="0"/>
          <a:chOff x="0" y="0"/>
          <a:chExt cx="0" cy="0"/>
        </a:xfrm>
      </p:grpSpPr>
      <p:sp>
        <p:nvSpPr>
          <p:cNvPr id="555" name="Google Shape;555;p2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56" name="Google Shape;556;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6"/>
        <p:cNvGrpSpPr/>
        <p:nvPr/>
      </p:nvGrpSpPr>
      <p:grpSpPr>
        <a:xfrm>
          <a:off x="0" y="0"/>
          <a:ext cx="0" cy="0"/>
          <a:chOff x="0" y="0"/>
          <a:chExt cx="0" cy="0"/>
        </a:xfrm>
      </p:grpSpPr>
      <p:sp>
        <p:nvSpPr>
          <p:cNvPr id="567" name="Google Shape;567;g72ec738500_0_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68" name="Google Shape;568;g72ec738500_0_4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69" name="Google Shape;569;g72ec738500_0_4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GB"/>
              <a:t>40</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9"/>
        <p:cNvGrpSpPr/>
        <p:nvPr/>
      </p:nvGrpSpPr>
      <p:grpSpPr>
        <a:xfrm>
          <a:off x="0" y="0"/>
          <a:ext cx="0" cy="0"/>
          <a:chOff x="0" y="0"/>
          <a:chExt cx="0" cy="0"/>
        </a:xfrm>
      </p:grpSpPr>
      <p:sp>
        <p:nvSpPr>
          <p:cNvPr id="580" name="Google Shape;580;p2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81" name="Google Shape;581;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1"/>
        <p:cNvGrpSpPr/>
        <p:nvPr/>
      </p:nvGrpSpPr>
      <p:grpSpPr>
        <a:xfrm>
          <a:off x="0" y="0"/>
          <a:ext cx="0" cy="0"/>
          <a:chOff x="0" y="0"/>
          <a:chExt cx="0" cy="0"/>
        </a:xfrm>
      </p:grpSpPr>
      <p:sp>
        <p:nvSpPr>
          <p:cNvPr id="592" name="Google Shape;592;p2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93" name="Google Shape;593;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7" name="Google Shape;147;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48" name="Google Shape;148;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7</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3"/>
        <p:cNvGrpSpPr/>
        <p:nvPr/>
      </p:nvGrpSpPr>
      <p:grpSpPr>
        <a:xfrm>
          <a:off x="0" y="0"/>
          <a:ext cx="0" cy="0"/>
          <a:chOff x="0" y="0"/>
          <a:chExt cx="0" cy="0"/>
        </a:xfrm>
      </p:grpSpPr>
      <p:sp>
        <p:nvSpPr>
          <p:cNvPr id="604" name="Google Shape;604;p2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05" name="Google Shape;605;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3"/>
        <p:cNvGrpSpPr/>
        <p:nvPr/>
      </p:nvGrpSpPr>
      <p:grpSpPr>
        <a:xfrm>
          <a:off x="0" y="0"/>
          <a:ext cx="0" cy="0"/>
          <a:chOff x="0" y="0"/>
          <a:chExt cx="0" cy="0"/>
        </a:xfrm>
      </p:grpSpPr>
      <p:sp>
        <p:nvSpPr>
          <p:cNvPr id="614" name="Google Shape;614;p2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15" name="Google Shape;615;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4"/>
        <p:cNvGrpSpPr/>
        <p:nvPr/>
      </p:nvGrpSpPr>
      <p:grpSpPr>
        <a:xfrm>
          <a:off x="0" y="0"/>
          <a:ext cx="0" cy="0"/>
          <a:chOff x="0" y="0"/>
          <a:chExt cx="0" cy="0"/>
        </a:xfrm>
      </p:grpSpPr>
      <p:sp>
        <p:nvSpPr>
          <p:cNvPr id="625" name="Google Shape;625;p5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26" name="Google Shape;626;p5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8"/>
        <p:cNvGrpSpPr/>
        <p:nvPr/>
      </p:nvGrpSpPr>
      <p:grpSpPr>
        <a:xfrm>
          <a:off x="0" y="0"/>
          <a:ext cx="0" cy="0"/>
          <a:chOff x="0" y="0"/>
          <a:chExt cx="0" cy="0"/>
        </a:xfrm>
      </p:grpSpPr>
      <p:sp>
        <p:nvSpPr>
          <p:cNvPr id="649" name="Google Shape;649;p5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50" name="Google Shape;650;p5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651" name="Google Shape;651;p5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46</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7"/>
        <p:cNvGrpSpPr/>
        <p:nvPr/>
      </p:nvGrpSpPr>
      <p:grpSpPr>
        <a:xfrm>
          <a:off x="0" y="0"/>
          <a:ext cx="0" cy="0"/>
          <a:chOff x="0" y="0"/>
          <a:chExt cx="0" cy="0"/>
        </a:xfrm>
      </p:grpSpPr>
      <p:sp>
        <p:nvSpPr>
          <p:cNvPr id="638" name="Google Shape;638;p3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39" name="Google Shape;639;p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7"/>
        <p:cNvGrpSpPr/>
        <p:nvPr/>
      </p:nvGrpSpPr>
      <p:grpSpPr>
        <a:xfrm>
          <a:off x="0" y="0"/>
          <a:ext cx="0" cy="0"/>
          <a:chOff x="0" y="0"/>
          <a:chExt cx="0" cy="0"/>
        </a:xfrm>
      </p:grpSpPr>
      <p:sp>
        <p:nvSpPr>
          <p:cNvPr id="638" name="Google Shape;638;p3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39" name="Google Shape;639;p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27845910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7"/>
        <p:cNvGrpSpPr/>
        <p:nvPr/>
      </p:nvGrpSpPr>
      <p:grpSpPr>
        <a:xfrm>
          <a:off x="0" y="0"/>
          <a:ext cx="0" cy="0"/>
          <a:chOff x="0" y="0"/>
          <a:chExt cx="0" cy="0"/>
        </a:xfrm>
      </p:grpSpPr>
      <p:sp>
        <p:nvSpPr>
          <p:cNvPr id="638" name="Google Shape;638;p3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39" name="Google Shape;639;p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28760260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9"/>
        <p:cNvGrpSpPr/>
        <p:nvPr/>
      </p:nvGrpSpPr>
      <p:grpSpPr>
        <a:xfrm>
          <a:off x="0" y="0"/>
          <a:ext cx="0" cy="0"/>
          <a:chOff x="0" y="0"/>
          <a:chExt cx="0" cy="0"/>
        </a:xfrm>
      </p:grpSpPr>
      <p:sp>
        <p:nvSpPr>
          <p:cNvPr id="660" name="Google Shape;660;p3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61" name="Google Shape;661;p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59541740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0"/>
        <p:cNvGrpSpPr/>
        <p:nvPr/>
      </p:nvGrpSpPr>
      <p:grpSpPr>
        <a:xfrm>
          <a:off x="0" y="0"/>
          <a:ext cx="0" cy="0"/>
          <a:chOff x="0" y="0"/>
          <a:chExt cx="0" cy="0"/>
        </a:xfrm>
      </p:grpSpPr>
      <p:sp>
        <p:nvSpPr>
          <p:cNvPr id="671" name="Google Shape;671;p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72" name="Google Shape;672;p3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73" name="Google Shape;673;p3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51</a:t>
            </a:fld>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9"/>
        <p:cNvGrpSpPr/>
        <p:nvPr/>
      </p:nvGrpSpPr>
      <p:grpSpPr>
        <a:xfrm>
          <a:off x="0" y="0"/>
          <a:ext cx="0" cy="0"/>
          <a:chOff x="0" y="0"/>
          <a:chExt cx="0" cy="0"/>
        </a:xfrm>
      </p:grpSpPr>
      <p:sp>
        <p:nvSpPr>
          <p:cNvPr id="680" name="Google Shape;680;p3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81" name="Google Shape;681;p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72" name="Google Shape;172;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p4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24" name="Google Shape;224;p4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Google Shape;234;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35" name="Google Shape;235;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85" name="Google Shape;185;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53" name="Google Shape;253;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5"/>
        <p:cNvGrpSpPr/>
        <p:nvPr/>
      </p:nvGrpSpPr>
      <p:grpSpPr>
        <a:xfrm>
          <a:off x="0" y="0"/>
          <a:ext cx="0" cy="0"/>
          <a:chOff x="0" y="0"/>
          <a:chExt cx="0" cy="0"/>
        </a:xfrm>
      </p:grpSpPr>
      <p:sp>
        <p:nvSpPr>
          <p:cNvPr id="16" name="Google Shape;16;p3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36"/>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 name="Google Shape;18;p3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3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3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4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4" name="Google Shape;74;p45"/>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4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4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7" name="Google Shape;77;p4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46"/>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0" name="Google Shape;80;p46"/>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4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2" name="Google Shape;82;p4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3" name="Google Shape;83;p4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1"/>
        <p:cNvGrpSpPr/>
        <p:nvPr/>
      </p:nvGrpSpPr>
      <p:grpSpPr>
        <a:xfrm>
          <a:off x="0" y="0"/>
          <a:ext cx="0" cy="0"/>
          <a:chOff x="0" y="0"/>
          <a:chExt cx="0" cy="0"/>
        </a:xfrm>
      </p:grpSpPr>
      <p:sp>
        <p:nvSpPr>
          <p:cNvPr id="22" name="Google Shape;22;p37"/>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37"/>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24" name="Google Shape;24;p3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p3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 name="Google Shape;26;p3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27"/>
        <p:cNvGrpSpPr/>
        <p:nvPr/>
      </p:nvGrpSpPr>
      <p:grpSpPr>
        <a:xfrm>
          <a:off x="0" y="0"/>
          <a:ext cx="0" cy="0"/>
          <a:chOff x="0" y="0"/>
          <a:chExt cx="0" cy="0"/>
        </a:xfrm>
      </p:grpSpPr>
      <p:sp>
        <p:nvSpPr>
          <p:cNvPr id="28" name="Google Shape;28;p57"/>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57"/>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0" name="Google Shape;30;p57"/>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1" name="Google Shape;31;p57"/>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2" name="Google Shape;32;p57"/>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3" name="Google Shape;33;p5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 name="Google Shape;34;p5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5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6"/>
        <p:cNvGrpSpPr/>
        <p:nvPr/>
      </p:nvGrpSpPr>
      <p:grpSpPr>
        <a:xfrm>
          <a:off x="0" y="0"/>
          <a:ext cx="0" cy="0"/>
          <a:chOff x="0" y="0"/>
          <a:chExt cx="0" cy="0"/>
        </a:xfrm>
      </p:grpSpPr>
      <p:sp>
        <p:nvSpPr>
          <p:cNvPr id="37" name="Google Shape;37;p39"/>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 name="Google Shape;38;p39"/>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9" name="Google Shape;39;p3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0" name="Google Shape;40;p3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1" name="Google Shape;41;p3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42"/>
        <p:cNvGrpSpPr/>
        <p:nvPr/>
      </p:nvGrpSpPr>
      <p:grpSpPr>
        <a:xfrm>
          <a:off x="0" y="0"/>
          <a:ext cx="0" cy="0"/>
          <a:chOff x="0" y="0"/>
          <a:chExt cx="0" cy="0"/>
        </a:xfrm>
      </p:grpSpPr>
      <p:sp>
        <p:nvSpPr>
          <p:cNvPr id="43" name="Google Shape;43;p4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4" name="Google Shape;44;p40"/>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5" name="Google Shape;45;p40"/>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4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 name="Google Shape;47;p4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 name="Google Shape;48;p4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9"/>
        <p:cNvGrpSpPr/>
        <p:nvPr/>
      </p:nvGrpSpPr>
      <p:grpSpPr>
        <a:xfrm>
          <a:off x="0" y="0"/>
          <a:ext cx="0" cy="0"/>
          <a:chOff x="0" y="0"/>
          <a:chExt cx="0" cy="0"/>
        </a:xfrm>
      </p:grpSpPr>
      <p:sp>
        <p:nvSpPr>
          <p:cNvPr id="50" name="Google Shape;50;p4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p4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4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p4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4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4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 name="Google Shape;57;p4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43"/>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43"/>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43"/>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4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4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 name="Google Shape;64;p4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44"/>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44"/>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44"/>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4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4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 name="Google Shape;71;p4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3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35"/>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3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3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3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slide" Target="slide16.xml"/><Relationship Id="rId13" Type="http://schemas.openxmlformats.org/officeDocument/2006/relationships/slide" Target="slide42.xml"/><Relationship Id="rId18" Type="http://schemas.openxmlformats.org/officeDocument/2006/relationships/slide" Target="slide2.xml"/><Relationship Id="rId3" Type="http://schemas.openxmlformats.org/officeDocument/2006/relationships/slide" Target="slide5.xml"/><Relationship Id="rId7" Type="http://schemas.openxmlformats.org/officeDocument/2006/relationships/slide" Target="slide13.xml"/><Relationship Id="rId12" Type="http://schemas.openxmlformats.org/officeDocument/2006/relationships/slide" Target="slide41.xml"/><Relationship Id="rId17" Type="http://schemas.openxmlformats.org/officeDocument/2006/relationships/hyperlink" Target="mailto:sally.rangecroft@plymouth.ac.uk" TargetMode="External"/><Relationship Id="rId2" Type="http://schemas.openxmlformats.org/officeDocument/2006/relationships/notesSlide" Target="../notesSlides/notesSlide1.xml"/><Relationship Id="rId16" Type="http://schemas.openxmlformats.org/officeDocument/2006/relationships/slide" Target="slide29.xml"/><Relationship Id="rId1" Type="http://schemas.openxmlformats.org/officeDocument/2006/relationships/slideLayout" Target="../slideLayouts/slideLayout1.xml"/><Relationship Id="rId6" Type="http://schemas.openxmlformats.org/officeDocument/2006/relationships/slide" Target="slide9.xml"/><Relationship Id="rId11" Type="http://schemas.openxmlformats.org/officeDocument/2006/relationships/slide" Target="slide32.xml"/><Relationship Id="rId5" Type="http://schemas.openxmlformats.org/officeDocument/2006/relationships/image" Target="../media/image2.png"/><Relationship Id="rId15" Type="http://schemas.openxmlformats.org/officeDocument/2006/relationships/slide" Target="slide47.xml"/><Relationship Id="rId10" Type="http://schemas.openxmlformats.org/officeDocument/2006/relationships/slide" Target="slide28.xml"/><Relationship Id="rId4" Type="http://schemas.openxmlformats.org/officeDocument/2006/relationships/image" Target="../media/image1.jpg"/><Relationship Id="rId9" Type="http://schemas.openxmlformats.org/officeDocument/2006/relationships/slide" Target="slide25.xml"/><Relationship Id="rId14" Type="http://schemas.openxmlformats.org/officeDocument/2006/relationships/slide" Target="slide43.xml"/></Relationships>
</file>

<file path=ppt/slides/_rels/slide10.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2.png"/><Relationship Id="rId4" Type="http://schemas.openxmlformats.org/officeDocument/2006/relationships/slide" Target="slide1.xml"/></Relationships>
</file>

<file path=ppt/slides/_rels/slide11.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18" Type="http://schemas.openxmlformats.org/officeDocument/2006/relationships/image" Target="../media/image4.png"/><Relationship Id="rId3" Type="http://schemas.openxmlformats.org/officeDocument/2006/relationships/slide" Target="slide1.xml"/><Relationship Id="rId7" Type="http://schemas.openxmlformats.org/officeDocument/2006/relationships/image" Target="../media/image7.png"/><Relationship Id="rId12" Type="http://schemas.openxmlformats.org/officeDocument/2006/relationships/image" Target="../media/image12.png"/><Relationship Id="rId17" Type="http://schemas.openxmlformats.org/officeDocument/2006/relationships/image" Target="../media/image16.jpg"/><Relationship Id="rId2" Type="http://schemas.openxmlformats.org/officeDocument/2006/relationships/notesSlide" Target="../notesSlides/notesSlide8.xml"/><Relationship Id="rId16" Type="http://schemas.openxmlformats.org/officeDocument/2006/relationships/image" Target="../media/image15.jpg"/><Relationship Id="rId1" Type="http://schemas.openxmlformats.org/officeDocument/2006/relationships/slideLayout" Target="../slideLayouts/slideLayout1.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5" Type="http://schemas.openxmlformats.org/officeDocument/2006/relationships/image" Target="../media/image14.jpg"/><Relationship Id="rId10" Type="http://schemas.openxmlformats.org/officeDocument/2006/relationships/image" Target="../media/image10.jpg"/><Relationship Id="rId19" Type="http://schemas.openxmlformats.org/officeDocument/2006/relationships/image" Target="../media/image17.jpg"/><Relationship Id="rId4" Type="http://schemas.openxmlformats.org/officeDocument/2006/relationships/image" Target="../media/image2.png"/><Relationship Id="rId9" Type="http://schemas.openxmlformats.org/officeDocument/2006/relationships/image" Target="../media/image9.png"/><Relationship Id="rId14" Type="http://schemas.openxmlformats.org/officeDocument/2006/relationships/slide" Target="slide5.xml"/></Relationships>
</file>

<file path=ppt/slides/_rels/slide1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2.png"/><Relationship Id="rId4" Type="http://schemas.openxmlformats.org/officeDocument/2006/relationships/slide" Target="slide1.xml"/></Relationships>
</file>

<file path=ppt/slides/_rels/slide1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2.png"/><Relationship Id="rId4" Type="http://schemas.openxmlformats.org/officeDocument/2006/relationships/slide" Target="slide1.xml"/></Relationships>
</file>

<file path=ppt/slides/_rels/slide1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2.png"/><Relationship Id="rId4" Type="http://schemas.openxmlformats.org/officeDocument/2006/relationships/slide" Target="slide1.xml"/></Relationships>
</file>

<file path=ppt/slides/_rels/slide15.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18.jpg"/><Relationship Id="rId7"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slide" Target="slide1.xml"/><Relationship Id="rId5" Type="http://schemas.openxmlformats.org/officeDocument/2006/relationships/image" Target="../media/image20.jpg"/><Relationship Id="rId4" Type="http://schemas.openxmlformats.org/officeDocument/2006/relationships/image" Target="../media/image19.jpg"/></Relationships>
</file>

<file path=ppt/slides/_rels/slide1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2.png"/><Relationship Id="rId4" Type="http://schemas.openxmlformats.org/officeDocument/2006/relationships/slide" Target="slide1.xml"/></Relationships>
</file>

<file path=ppt/slides/_rels/slide17.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2.png"/><Relationship Id="rId4" Type="http://schemas.openxmlformats.org/officeDocument/2006/relationships/slide" Target="slide1.xml"/></Relationships>
</file>

<file path=ppt/slides/_rels/slide18.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2.png"/><Relationship Id="rId4" Type="http://schemas.openxmlformats.org/officeDocument/2006/relationships/slide" Target="slide1.xml"/></Relationships>
</file>

<file path=ppt/slides/_rels/slide19.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2.png"/><Relationship Id="rId4" Type="http://schemas.openxmlformats.org/officeDocument/2006/relationships/slide" Target="slide1.xml"/></Relationships>
</file>

<file path=ppt/slides/_rels/slide2.xml.rels><?xml version="1.0" encoding="UTF-8" standalone="yes"?>
<Relationships xmlns="http://schemas.openxmlformats.org/package/2006/relationships"><Relationship Id="rId8" Type="http://schemas.openxmlformats.org/officeDocument/2006/relationships/slide" Target="slide5.xml"/><Relationship Id="rId3" Type="http://schemas.openxmlformats.org/officeDocument/2006/relationships/slide" Target="slide1.xml"/><Relationship Id="rId7" Type="http://schemas.openxmlformats.org/officeDocument/2006/relationships/slide" Target="slide9.xml"/><Relationship Id="rId2" Type="http://schemas.openxmlformats.org/officeDocument/2006/relationships/image" Target="../media/image3.jpg"/><Relationship Id="rId1" Type="http://schemas.openxmlformats.org/officeDocument/2006/relationships/slideLayout" Target="../slideLayouts/slideLayout2.xml"/><Relationship Id="rId6" Type="http://schemas.openxmlformats.org/officeDocument/2006/relationships/slide" Target="slide13.xml"/><Relationship Id="rId5" Type="http://schemas.openxmlformats.org/officeDocument/2006/relationships/image" Target="../media/image4.png"/><Relationship Id="rId10" Type="http://schemas.openxmlformats.org/officeDocument/2006/relationships/slide" Target="slide2.xml"/><Relationship Id="rId4" Type="http://schemas.openxmlformats.org/officeDocument/2006/relationships/image" Target="../media/image2.png"/><Relationship Id="rId9" Type="http://schemas.openxmlformats.org/officeDocument/2006/relationships/slide" Target="slide43.xml"/></Relationships>
</file>

<file path=ppt/slides/_rels/slide20.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2.png"/><Relationship Id="rId4" Type="http://schemas.openxmlformats.org/officeDocument/2006/relationships/slide" Target="slide1.xml"/></Relationships>
</file>

<file path=ppt/slides/_rels/slide21.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2.png"/><Relationship Id="rId4" Type="http://schemas.openxmlformats.org/officeDocument/2006/relationships/slide" Target="slide1.xml"/></Relationships>
</file>

<file path=ppt/slides/_rels/slide22.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2.png"/><Relationship Id="rId4" Type="http://schemas.openxmlformats.org/officeDocument/2006/relationships/slide" Target="slide1.xml"/></Relationships>
</file>

<file path=ppt/slides/_rels/slide23.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2.png"/><Relationship Id="rId4" Type="http://schemas.openxmlformats.org/officeDocument/2006/relationships/slide" Target="slide1.xml"/></Relationships>
</file>

<file path=ppt/slides/_rels/slide24.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2.png"/><Relationship Id="rId4" Type="http://schemas.openxmlformats.org/officeDocument/2006/relationships/slide" Target="slide1.xml"/></Relationships>
</file>

<file path=ppt/slides/_rels/slide2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2.png"/><Relationship Id="rId4" Type="http://schemas.openxmlformats.org/officeDocument/2006/relationships/slide" Target="slide1.xml"/></Relationships>
</file>

<file path=ppt/slides/_rels/slide2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2.png"/><Relationship Id="rId4" Type="http://schemas.openxmlformats.org/officeDocument/2006/relationships/slide" Target="slide1.xml"/></Relationships>
</file>

<file path=ppt/slides/_rels/slide27.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2.png"/><Relationship Id="rId4" Type="http://schemas.openxmlformats.org/officeDocument/2006/relationships/slide" Target="slide1.xml"/></Relationships>
</file>

<file path=ppt/slides/_rels/slide28.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2.png"/><Relationship Id="rId4" Type="http://schemas.openxmlformats.org/officeDocument/2006/relationships/slide" Target="slide1.xml"/></Relationships>
</file>

<file path=ppt/slides/_rels/slide29.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6.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2.png"/><Relationship Id="rId4" Type="http://schemas.openxmlformats.org/officeDocument/2006/relationships/slide" Target="slide1.xml"/></Relationships>
</file>

<file path=ppt/slides/_rels/slide3.xml.rels><?xml version="1.0" encoding="UTF-8" standalone="yes"?>
<Relationships xmlns="http://schemas.openxmlformats.org/package/2006/relationships"><Relationship Id="rId3" Type="http://schemas.openxmlformats.org/officeDocument/2006/relationships/slide" Target="slide1.xml"/><Relationship Id="rId7" Type="http://schemas.openxmlformats.org/officeDocument/2006/relationships/slide" Target="slide2.xml"/><Relationship Id="rId2" Type="http://schemas.openxmlformats.org/officeDocument/2006/relationships/image" Target="../media/image3.jp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slide" Target="slide47.xml"/><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27.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2.png"/><Relationship Id="rId4" Type="http://schemas.openxmlformats.org/officeDocument/2006/relationships/slide" Target="slide1.xml"/></Relationships>
</file>

<file path=ppt/slides/_rels/slide31.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28.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2.png"/><Relationship Id="rId4" Type="http://schemas.openxmlformats.org/officeDocument/2006/relationships/slide" Target="slide1.xml"/></Relationships>
</file>

<file path=ppt/slides/_rels/slide32.xml.rels><?xml version="1.0" encoding="UTF-8" standalone="yes"?>
<Relationships xmlns="http://schemas.openxmlformats.org/package/2006/relationships"><Relationship Id="rId8" Type="http://schemas.openxmlformats.org/officeDocument/2006/relationships/slide" Target="slide39.xml"/><Relationship Id="rId3" Type="http://schemas.openxmlformats.org/officeDocument/2006/relationships/image" Target="../media/image3.jpg"/><Relationship Id="rId7" Type="http://schemas.openxmlformats.org/officeDocument/2006/relationships/slide" Target="slide35.xml"/><Relationship Id="rId2" Type="http://schemas.openxmlformats.org/officeDocument/2006/relationships/notesSlide" Target="../notesSlides/notesSlide29.xml"/><Relationship Id="rId1" Type="http://schemas.openxmlformats.org/officeDocument/2006/relationships/slideLayout" Target="../slideLayouts/slideLayout1.xml"/><Relationship Id="rId6" Type="http://schemas.openxmlformats.org/officeDocument/2006/relationships/slide" Target="slide33.xml"/><Relationship Id="rId5" Type="http://schemas.openxmlformats.org/officeDocument/2006/relationships/image" Target="../media/image2.png"/><Relationship Id="rId4" Type="http://schemas.openxmlformats.org/officeDocument/2006/relationships/slide" Target="slide1.xml"/><Relationship Id="rId9" Type="http://schemas.openxmlformats.org/officeDocument/2006/relationships/image" Target="../media/image4.png"/></Relationships>
</file>

<file path=ppt/slides/_rels/slide3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0.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2.png"/><Relationship Id="rId4" Type="http://schemas.openxmlformats.org/officeDocument/2006/relationships/slide" Target="slide1.xml"/></Relationships>
</file>

<file path=ppt/slides/_rels/slide3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2.png"/><Relationship Id="rId4" Type="http://schemas.openxmlformats.org/officeDocument/2006/relationships/slide" Target="slide1.xml"/></Relationships>
</file>

<file path=ppt/slides/_rels/slide3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2.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2.png"/><Relationship Id="rId4" Type="http://schemas.openxmlformats.org/officeDocument/2006/relationships/slide" Target="slide1.xml"/></Relationships>
</file>

<file path=ppt/slides/_rels/slide3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3.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2.png"/><Relationship Id="rId4" Type="http://schemas.openxmlformats.org/officeDocument/2006/relationships/slide" Target="slide1.xml"/></Relationships>
</file>

<file path=ppt/slides/_rels/slide37.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35.jpg"/><Relationship Id="rId7" Type="http://schemas.openxmlformats.org/officeDocument/2006/relationships/image" Target="../media/image39.jp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38.jpg"/><Relationship Id="rId5" Type="http://schemas.openxmlformats.org/officeDocument/2006/relationships/image" Target="../media/image37.jpg"/><Relationship Id="rId4" Type="http://schemas.openxmlformats.org/officeDocument/2006/relationships/image" Target="../media/image36.jpg"/></Relationships>
</file>

<file path=ppt/slides/_rels/slide38.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40.jpg"/><Relationship Id="rId7" Type="http://schemas.openxmlformats.org/officeDocument/2006/relationships/image" Target="../media/image42.jpg"/><Relationship Id="rId2" Type="http://schemas.openxmlformats.org/officeDocument/2006/relationships/notesSlide" Target="../notesSlides/notesSlide35.xml"/><Relationship Id="rId1" Type="http://schemas.openxmlformats.org/officeDocument/2006/relationships/slideLayout" Target="../slideLayouts/slideLayout1.xml"/><Relationship Id="rId6" Type="http://schemas.openxmlformats.org/officeDocument/2006/relationships/image" Target="../media/image41.jpg"/><Relationship Id="rId5" Type="http://schemas.openxmlformats.org/officeDocument/2006/relationships/image" Target="../media/image2.png"/><Relationship Id="rId4" Type="http://schemas.openxmlformats.org/officeDocument/2006/relationships/slide" Target="slide1.xml"/></Relationships>
</file>

<file path=ppt/slides/_rels/slide39.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6.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2.png"/><Relationship Id="rId4" Type="http://schemas.openxmlformats.org/officeDocument/2006/relationships/slide" Target="slide1.xml"/></Relationships>
</file>

<file path=ppt/slides/_rels/slide4.xml.rels><?xml version="1.0" encoding="UTF-8" standalone="yes"?>
<Relationships xmlns="http://schemas.openxmlformats.org/package/2006/relationships"><Relationship Id="rId3" Type="http://schemas.openxmlformats.org/officeDocument/2006/relationships/slide" Target="slide1.xml"/><Relationship Id="rId7" Type="http://schemas.openxmlformats.org/officeDocument/2006/relationships/slide" Target="slide2.xml"/><Relationship Id="rId2" Type="http://schemas.openxmlformats.org/officeDocument/2006/relationships/image" Target="../media/image3.jp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slide" Target="slide51.xml"/><Relationship Id="rId4" Type="http://schemas.openxmlformats.org/officeDocument/2006/relationships/image" Target="../media/image2.png"/></Relationships>
</file>

<file path=ppt/slides/_rels/slide40.xml.rels><?xml version="1.0" encoding="UTF-8" standalone="yes"?>
<Relationships xmlns="http://schemas.openxmlformats.org/package/2006/relationships"><Relationship Id="rId3" Type="http://schemas.openxmlformats.org/officeDocument/2006/relationships/image" Target="../media/image43.jpg"/><Relationship Id="rId7" Type="http://schemas.openxmlformats.org/officeDocument/2006/relationships/image" Target="../media/image4.png"/><Relationship Id="rId2" Type="http://schemas.openxmlformats.org/officeDocument/2006/relationships/notesSlide" Target="../notesSlides/notesSlide37.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slide" Target="slide1.xml"/><Relationship Id="rId4" Type="http://schemas.openxmlformats.org/officeDocument/2006/relationships/image" Target="../media/image44.jpg"/></Relationships>
</file>

<file path=ppt/slides/_rels/slide4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8.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2.png"/><Relationship Id="rId4" Type="http://schemas.openxmlformats.org/officeDocument/2006/relationships/slide" Target="slide1.xml"/></Relationships>
</file>

<file path=ppt/slides/_rels/slide4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9.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2.png"/><Relationship Id="rId4" Type="http://schemas.openxmlformats.org/officeDocument/2006/relationships/slide" Target="slide1.xml"/></Relationships>
</file>

<file path=ppt/slides/_rels/slide4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40.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2.png"/><Relationship Id="rId4" Type="http://schemas.openxmlformats.org/officeDocument/2006/relationships/slide" Target="slide1.xml"/></Relationships>
</file>

<file path=ppt/slides/_rels/slide4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4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2.png"/><Relationship Id="rId4" Type="http://schemas.openxmlformats.org/officeDocument/2006/relationships/slide" Target="slide1.xml"/></Relationships>
</file>

<file path=ppt/slides/_rels/slide4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2.png"/><Relationship Id="rId4" Type="http://schemas.openxmlformats.org/officeDocument/2006/relationships/slide" Target="slide1.xml"/></Relationships>
</file>

<file path=ppt/slides/_rels/slide4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3.xml"/><Relationship Id="rId1" Type="http://schemas.openxmlformats.org/officeDocument/2006/relationships/slideLayout" Target="../slideLayouts/slideLayout3.xml"/><Relationship Id="rId5" Type="http://schemas.openxmlformats.org/officeDocument/2006/relationships/image" Target="../media/image2.png"/><Relationship Id="rId4" Type="http://schemas.openxmlformats.org/officeDocument/2006/relationships/slide" Target="slide1.xml"/></Relationships>
</file>

<file path=ppt/slides/_rels/slide4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4.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2.png"/><Relationship Id="rId4" Type="http://schemas.openxmlformats.org/officeDocument/2006/relationships/slide" Target="slide1.xml"/></Relationships>
</file>

<file path=ppt/slides/_rels/slide4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5.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2.png"/><Relationship Id="rId4" Type="http://schemas.openxmlformats.org/officeDocument/2006/relationships/slide" Target="slide1.xml"/></Relationships>
</file>

<file path=ppt/slides/_rels/slide4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6.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2.png"/><Relationship Id="rId4" Type="http://schemas.openxmlformats.org/officeDocument/2006/relationships/slide" Target="slide1.xml"/></Relationships>
</file>

<file path=ppt/slides/_rels/slide5.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slide" Target="slide1.xml"/><Relationship Id="rId5" Type="http://schemas.openxmlformats.org/officeDocument/2006/relationships/image" Target="../media/image4.png"/><Relationship Id="rId4" Type="http://schemas.openxmlformats.org/officeDocument/2006/relationships/slide" Target="slide11.xml"/></Relationships>
</file>

<file path=ppt/slides/_rels/slide50.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notesSlide" Target="../notesSlides/notesSlide47.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2.png"/></Relationships>
</file>

<file path=ppt/slides/_rels/slide5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48.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slide" Target="slide1.xml"/><Relationship Id="rId4" Type="http://schemas.openxmlformats.org/officeDocument/2006/relationships/image" Target="../media/image4.png"/></Relationships>
</file>

<file path=ppt/slides/_rels/slide5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49.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2.png"/><Relationship Id="rId4" Type="http://schemas.openxmlformats.org/officeDocument/2006/relationships/slide" Target="slide1.xml"/></Relationships>
</file>

<file path=ppt/slides/_rels/slide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2.png"/><Relationship Id="rId4" Type="http://schemas.openxmlformats.org/officeDocument/2006/relationships/slide" Target="slide1.xml"/></Relationships>
</file>

<file path=ppt/slides/_rels/slide7.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2.png"/><Relationship Id="rId4" Type="http://schemas.openxmlformats.org/officeDocument/2006/relationships/slide" Target="slide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sp>
        <p:nvSpPr>
          <p:cNvPr id="89" name="Google Shape;89;p1"/>
          <p:cNvSpPr txBox="1"/>
          <p:nvPr/>
        </p:nvSpPr>
        <p:spPr>
          <a:xfrm>
            <a:off x="0" y="293730"/>
            <a:ext cx="12062689" cy="932462"/>
          </a:xfrm>
          <a:prstGeom prst="rect">
            <a:avLst/>
          </a:prstGeom>
          <a:solidFill>
            <a:srgbClr val="FFFFFF"/>
          </a:solidFill>
          <a:ln>
            <a:noFill/>
          </a:ln>
        </p:spPr>
        <p:txBody>
          <a:bodyPr spcFirstLastPara="1" wrap="square" lIns="91425" tIns="45700" rIns="91425" bIns="45700" anchor="ctr" anchorCtr="0">
            <a:noAutofit/>
          </a:bodyPr>
          <a:lstStyle/>
          <a:p>
            <a:pPr algn="r">
              <a:lnSpc>
                <a:spcPct val="90000"/>
              </a:lnSpc>
              <a:buClr>
                <a:schemeClr val="dk1"/>
              </a:buClr>
              <a:buSzPts val="3200"/>
            </a:pPr>
            <a:r>
              <a:rPr lang="en-GB" sz="3200" b="1" i="0" u="none" strike="noStrike" cap="none" dirty="0">
                <a:solidFill>
                  <a:schemeClr val="dk1"/>
                </a:solidFill>
                <a:latin typeface="Calibri"/>
                <a:ea typeface="Calibri"/>
                <a:cs typeface="Calibri"/>
                <a:sym typeface="Calibri"/>
              </a:rPr>
              <a:t>Social science for hydrologists: considerations when doing fieldwork </a:t>
            </a:r>
            <a:r>
              <a:rPr lang="en-GB" sz="3200" b="1" i="0" u="none" strike="noStrike" cap="none" dirty="0" smtClean="0">
                <a:solidFill>
                  <a:schemeClr val="dk1"/>
                </a:solidFill>
                <a:latin typeface="Calibri"/>
                <a:ea typeface="Calibri"/>
                <a:cs typeface="Calibri"/>
                <a:sym typeface="Calibri"/>
              </a:rPr>
              <a:t>   with </a:t>
            </a:r>
            <a:r>
              <a:rPr lang="en-GB" sz="3200" b="1" i="0" u="none" strike="noStrike" cap="none" dirty="0">
                <a:solidFill>
                  <a:schemeClr val="dk1"/>
                </a:solidFill>
                <a:latin typeface="Calibri"/>
                <a:ea typeface="Calibri"/>
                <a:cs typeface="Calibri"/>
                <a:sym typeface="Calibri"/>
              </a:rPr>
              <a:t>human </a:t>
            </a:r>
            <a:r>
              <a:rPr lang="en-GB" sz="3200" b="1" i="0" u="none" strike="noStrike" cap="none" dirty="0" smtClean="0">
                <a:solidFill>
                  <a:schemeClr val="dk1"/>
                </a:solidFill>
                <a:latin typeface="Calibri"/>
                <a:ea typeface="Calibri"/>
                <a:cs typeface="Calibri"/>
                <a:sym typeface="Calibri"/>
              </a:rPr>
              <a:t>participants,</a:t>
            </a:r>
            <a:r>
              <a:rPr lang="en-GB" sz="3200" b="1" dirty="0">
                <a:solidFill>
                  <a:schemeClr val="dk1"/>
                </a:solidFill>
                <a:latin typeface="Calibri"/>
                <a:ea typeface="Calibri"/>
                <a:cs typeface="Calibri"/>
                <a:sym typeface="Calibri"/>
              </a:rPr>
              <a:t> </a:t>
            </a:r>
            <a:r>
              <a:rPr lang="en-GB" sz="3200" i="1" dirty="0" smtClean="0">
                <a:solidFill>
                  <a:schemeClr val="dk1"/>
                </a:solidFill>
                <a:latin typeface="Calibri"/>
                <a:ea typeface="Calibri"/>
                <a:cs typeface="Calibri"/>
                <a:sym typeface="Calibri"/>
              </a:rPr>
              <a:t>Rangecroft </a:t>
            </a:r>
            <a:r>
              <a:rPr lang="en-GB" sz="3200" i="1" dirty="0">
                <a:solidFill>
                  <a:schemeClr val="dk1"/>
                </a:solidFill>
                <a:latin typeface="Calibri"/>
                <a:ea typeface="Calibri"/>
                <a:cs typeface="Calibri"/>
                <a:sym typeface="Calibri"/>
              </a:rPr>
              <a:t>et al., </a:t>
            </a:r>
            <a:r>
              <a:rPr lang="en-GB" sz="3200" i="1" dirty="0" smtClean="0">
                <a:solidFill>
                  <a:schemeClr val="dk1"/>
                </a:solidFill>
                <a:latin typeface="Calibri"/>
                <a:ea typeface="Calibri"/>
                <a:cs typeface="Calibri"/>
                <a:sym typeface="Calibri"/>
              </a:rPr>
              <a:t>2020</a:t>
            </a:r>
            <a:r>
              <a:rPr lang="en-GB" sz="3200" b="1" i="0" u="none" strike="noStrike" cap="none" dirty="0" smtClean="0">
                <a:solidFill>
                  <a:schemeClr val="dk1"/>
                </a:solidFill>
                <a:latin typeface="Calibri"/>
                <a:ea typeface="Calibri"/>
                <a:cs typeface="Calibri"/>
                <a:sym typeface="Calibri"/>
              </a:rPr>
              <a:t> </a:t>
            </a:r>
            <a:endParaRPr sz="3200" b="0" i="0" u="none" strike="noStrike" cap="none" dirty="0">
              <a:solidFill>
                <a:schemeClr val="dk1"/>
              </a:solidFill>
              <a:latin typeface="Calibri"/>
              <a:ea typeface="Calibri"/>
              <a:cs typeface="Calibri"/>
              <a:sym typeface="Calibri"/>
            </a:endParaRPr>
          </a:p>
        </p:txBody>
      </p:sp>
      <p:sp>
        <p:nvSpPr>
          <p:cNvPr id="90" name="Google Shape;90;p1">
            <a:hlinkClick r:id="rId3" action="ppaction://hlinksldjump"/>
          </p:cNvPr>
          <p:cNvSpPr/>
          <p:nvPr/>
        </p:nvSpPr>
        <p:spPr>
          <a:xfrm>
            <a:off x="538177" y="964990"/>
            <a:ext cx="1862940" cy="560442"/>
          </a:xfrm>
          <a:prstGeom prst="roundRect">
            <a:avLst>
              <a:gd name="adj" fmla="val 16667"/>
            </a:avLst>
          </a:prstGeom>
          <a:solidFill>
            <a:srgbClr val="FFC000"/>
          </a:solidFill>
          <a:ln w="127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GB" sz="2400" b="1" i="0" u="none" strike="noStrike" cap="none" dirty="0">
                <a:solidFill>
                  <a:schemeClr val="dk1"/>
                </a:solidFill>
                <a:latin typeface="Calibri"/>
                <a:ea typeface="Calibri"/>
                <a:cs typeface="Calibri"/>
                <a:sym typeface="Calibri"/>
              </a:rPr>
              <a:t>Introduction</a:t>
            </a:r>
            <a:endParaRPr sz="2400" b="0" i="0" u="none" strike="noStrike" cap="none" dirty="0">
              <a:solidFill>
                <a:schemeClr val="dk1"/>
              </a:solidFill>
              <a:latin typeface="Calibri"/>
              <a:ea typeface="Calibri"/>
              <a:cs typeface="Calibri"/>
              <a:sym typeface="Calibri"/>
            </a:endParaRPr>
          </a:p>
        </p:txBody>
      </p:sp>
      <p:pic>
        <p:nvPicPr>
          <p:cNvPr id="91" name="Google Shape;91;p1"/>
          <p:cNvPicPr preferRelativeResize="0"/>
          <p:nvPr/>
        </p:nvPicPr>
        <p:blipFill rotWithShape="1">
          <a:blip r:embed="rId4">
            <a:alphaModFix/>
          </a:blip>
          <a:srcRect t="10116" b="5062"/>
          <a:stretch/>
        </p:blipFill>
        <p:spPr>
          <a:xfrm>
            <a:off x="4982389" y="2591655"/>
            <a:ext cx="7209611" cy="4266345"/>
          </a:xfrm>
          <a:prstGeom prst="rect">
            <a:avLst/>
          </a:prstGeom>
          <a:noFill/>
          <a:ln>
            <a:noFill/>
          </a:ln>
        </p:spPr>
      </p:pic>
      <p:sp>
        <p:nvSpPr>
          <p:cNvPr id="92" name="Google Shape;92;p1"/>
          <p:cNvSpPr txBox="1">
            <a:spLocks noGrp="1"/>
          </p:cNvSpPr>
          <p:nvPr>
            <p:ph type="body" idx="1"/>
          </p:nvPr>
        </p:nvSpPr>
        <p:spPr>
          <a:xfrm>
            <a:off x="1469835" y="1651352"/>
            <a:ext cx="9529341" cy="475576"/>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400"/>
              <a:buNone/>
            </a:pPr>
            <a:r>
              <a:rPr lang="en-GB" sz="2400"/>
              <a:t>Facilitating collaboration and interdisciplinarity through understanding </a:t>
            </a:r>
            <a:endParaRPr/>
          </a:p>
        </p:txBody>
      </p:sp>
      <p:sp>
        <p:nvSpPr>
          <p:cNvPr id="93" name="Google Shape;93;p1"/>
          <p:cNvSpPr txBox="1"/>
          <p:nvPr/>
        </p:nvSpPr>
        <p:spPr>
          <a:xfrm>
            <a:off x="8857850" y="2790100"/>
            <a:ext cx="3204900" cy="1743300"/>
          </a:xfrm>
          <a:prstGeom prst="rect">
            <a:avLst/>
          </a:prstGeom>
          <a:solidFill>
            <a:schemeClr val="lt1"/>
          </a:solidFill>
          <a:ln w="28575" cap="flat" cmpd="sng">
            <a:solidFill>
              <a:srgbClr val="FFC000"/>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21428"/>
              </a:lnSpc>
              <a:spcBef>
                <a:spcPts val="0"/>
              </a:spcBef>
              <a:spcAft>
                <a:spcPts val="0"/>
              </a:spcAft>
              <a:buClr>
                <a:srgbClr val="000000"/>
              </a:buClr>
              <a:buSzPts val="1400"/>
              <a:buFont typeface="Arial"/>
              <a:buNone/>
            </a:pPr>
            <a:r>
              <a:rPr lang="en-GB" sz="1800" b="1" i="0" u="sng" strike="noStrike" cap="none">
                <a:solidFill>
                  <a:schemeClr val="dk1"/>
                </a:solidFill>
                <a:latin typeface="Calibri"/>
                <a:ea typeface="Calibri"/>
                <a:cs typeface="Calibri"/>
                <a:sym typeface="Calibri"/>
              </a:rPr>
              <a:t>PICO Navigation</a:t>
            </a:r>
            <a:endParaRPr sz="1800" b="0" i="0" u="none" strike="noStrike" cap="none">
              <a:solidFill>
                <a:srgbClr val="000000"/>
              </a:solidFill>
              <a:latin typeface="Arial"/>
              <a:ea typeface="Arial"/>
              <a:cs typeface="Arial"/>
              <a:sym typeface="Arial"/>
            </a:endParaRPr>
          </a:p>
          <a:p>
            <a:pPr marL="0" marR="0" lvl="0" indent="0" algn="l" rtl="0">
              <a:lnSpc>
                <a:spcPct val="135714"/>
              </a:lnSpc>
              <a:spcBef>
                <a:spcPts val="0"/>
              </a:spcBef>
              <a:spcAft>
                <a:spcPts val="0"/>
              </a:spcAft>
              <a:buClr>
                <a:srgbClr val="000000"/>
              </a:buClr>
              <a:buSzPts val="1200"/>
              <a:buFont typeface="Arial"/>
              <a:buNone/>
            </a:pPr>
            <a:r>
              <a:rPr lang="en-GB" sz="1200" b="0" i="0" u="none" strike="noStrike" cap="none">
                <a:solidFill>
                  <a:schemeClr val="dk1"/>
                </a:solidFill>
                <a:latin typeface="Calibri"/>
                <a:ea typeface="Calibri"/>
                <a:cs typeface="Calibri"/>
                <a:sym typeface="Calibri"/>
              </a:rPr>
              <a:t>             </a:t>
            </a:r>
            <a:r>
              <a:rPr lang="en-GB" sz="1600" b="0" i="0" u="none" strike="noStrike" cap="none">
                <a:solidFill>
                  <a:schemeClr val="dk1"/>
                </a:solidFill>
                <a:latin typeface="Calibri"/>
                <a:ea typeface="Calibri"/>
                <a:cs typeface="Calibri"/>
                <a:sym typeface="Calibri"/>
              </a:rPr>
              <a:t>  Click buttons for the section</a:t>
            </a:r>
            <a:endParaRPr sz="1600" b="0" i="0" u="none" strike="noStrike" cap="none">
              <a:solidFill>
                <a:schemeClr val="dk1"/>
              </a:solidFill>
              <a:latin typeface="Calibri"/>
              <a:ea typeface="Calibri"/>
              <a:cs typeface="Calibri"/>
              <a:sym typeface="Calibri"/>
            </a:endParaRPr>
          </a:p>
          <a:p>
            <a:pPr marL="0" marR="0" lvl="0" indent="0" algn="l" rtl="0">
              <a:lnSpc>
                <a:spcPct val="135714"/>
              </a:lnSpc>
              <a:spcBef>
                <a:spcPts val="0"/>
              </a:spcBef>
              <a:spcAft>
                <a:spcPts val="0"/>
              </a:spcAft>
              <a:buClr>
                <a:srgbClr val="000000"/>
              </a:buClr>
              <a:buSzPts val="1400"/>
              <a:buFont typeface="Arial"/>
              <a:buNone/>
            </a:pPr>
            <a:r>
              <a:rPr lang="en-GB" sz="1600" b="0" i="0" u="none" strike="noStrike" cap="none">
                <a:solidFill>
                  <a:schemeClr val="dk1"/>
                </a:solidFill>
                <a:latin typeface="Calibri"/>
                <a:ea typeface="Calibri"/>
                <a:cs typeface="Calibri"/>
                <a:sym typeface="Calibri"/>
              </a:rPr>
              <a:t>             To go back and forth</a:t>
            </a:r>
            <a:endParaRPr sz="1600" b="0" i="0" u="none" strike="noStrike" cap="none">
              <a:solidFill>
                <a:srgbClr val="000000"/>
              </a:solidFill>
              <a:latin typeface="Arial"/>
              <a:ea typeface="Arial"/>
              <a:cs typeface="Arial"/>
              <a:sym typeface="Arial"/>
            </a:endParaRPr>
          </a:p>
          <a:p>
            <a:pPr marL="0" marR="0" lvl="0" indent="0" algn="l" rtl="0">
              <a:lnSpc>
                <a:spcPct val="135714"/>
              </a:lnSpc>
              <a:spcBef>
                <a:spcPts val="0"/>
              </a:spcBef>
              <a:spcAft>
                <a:spcPts val="0"/>
              </a:spcAft>
              <a:buClr>
                <a:srgbClr val="000000"/>
              </a:buClr>
              <a:buSzPts val="1400"/>
              <a:buFont typeface="Arial"/>
              <a:buNone/>
            </a:pPr>
            <a:r>
              <a:rPr lang="en-GB" sz="1600" b="0" i="0" u="none" strike="noStrike" cap="none">
                <a:solidFill>
                  <a:schemeClr val="dk1"/>
                </a:solidFill>
                <a:latin typeface="Calibri"/>
                <a:ea typeface="Calibri"/>
                <a:cs typeface="Calibri"/>
                <a:sym typeface="Calibri"/>
              </a:rPr>
              <a:t>             To go back to this home page</a:t>
            </a:r>
            <a:endParaRPr sz="1600" b="0" i="0" u="none" strike="noStrike" cap="none">
              <a:solidFill>
                <a:srgbClr val="000000"/>
              </a:solidFill>
              <a:latin typeface="Arial"/>
              <a:ea typeface="Arial"/>
              <a:cs typeface="Arial"/>
              <a:sym typeface="Arial"/>
            </a:endParaRPr>
          </a:p>
          <a:p>
            <a:pPr marL="0" marR="0" lvl="0" indent="0" algn="l" rtl="0">
              <a:lnSpc>
                <a:spcPct val="135714"/>
              </a:lnSpc>
              <a:spcBef>
                <a:spcPts val="0"/>
              </a:spcBef>
              <a:spcAft>
                <a:spcPts val="0"/>
              </a:spcAft>
              <a:buClr>
                <a:srgbClr val="000000"/>
              </a:buClr>
              <a:buSzPts val="1400"/>
              <a:buFont typeface="Arial"/>
              <a:buNone/>
            </a:pPr>
            <a:r>
              <a:rPr lang="en-GB" sz="1600" b="0" i="0" u="none" strike="noStrike" cap="none">
                <a:solidFill>
                  <a:schemeClr val="dk1"/>
                </a:solidFill>
                <a:latin typeface="Calibri"/>
                <a:ea typeface="Calibri"/>
                <a:cs typeface="Calibri"/>
                <a:sym typeface="Calibri"/>
              </a:rPr>
              <a:t>             Key information</a:t>
            </a:r>
            <a:endParaRPr sz="1600" b="0" i="0" u="none" strike="noStrike" cap="none">
              <a:solidFill>
                <a:schemeClr val="dk1"/>
              </a:solidFill>
              <a:latin typeface="Calibri"/>
              <a:ea typeface="Calibri"/>
              <a:cs typeface="Calibri"/>
              <a:sym typeface="Calibri"/>
            </a:endParaRPr>
          </a:p>
        </p:txBody>
      </p:sp>
      <p:sp>
        <p:nvSpPr>
          <p:cNvPr id="94" name="Google Shape;94;p1"/>
          <p:cNvSpPr/>
          <p:nvPr/>
        </p:nvSpPr>
        <p:spPr>
          <a:xfrm>
            <a:off x="9001848" y="3278166"/>
            <a:ext cx="405600" cy="152400"/>
          </a:xfrm>
          <a:prstGeom prst="roundRect">
            <a:avLst>
              <a:gd name="adj" fmla="val 16667"/>
            </a:avLst>
          </a:prstGeom>
          <a:solidFill>
            <a:srgbClr val="FFC000"/>
          </a:solidFill>
          <a:ln w="127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5" name="Google Shape;95;p1"/>
          <p:cNvSpPr/>
          <p:nvPr/>
        </p:nvSpPr>
        <p:spPr>
          <a:xfrm>
            <a:off x="9235198" y="3623000"/>
            <a:ext cx="172200" cy="108000"/>
          </a:xfrm>
          <a:prstGeom prst="rightArrow">
            <a:avLst>
              <a:gd name="adj1" fmla="val 50000"/>
              <a:gd name="adj2" fmla="val 50000"/>
            </a:avLst>
          </a:prstGeom>
          <a:solidFill>
            <a:srgbClr val="FFC000"/>
          </a:solidFill>
          <a:ln w="127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6" name="Google Shape;96;p1"/>
          <p:cNvSpPr/>
          <p:nvPr/>
        </p:nvSpPr>
        <p:spPr>
          <a:xfrm rot="10800000">
            <a:off x="8986211" y="3622987"/>
            <a:ext cx="172200" cy="108000"/>
          </a:xfrm>
          <a:prstGeom prst="rightArrow">
            <a:avLst>
              <a:gd name="adj1" fmla="val 50000"/>
              <a:gd name="adj2" fmla="val 50000"/>
            </a:avLst>
          </a:prstGeom>
          <a:solidFill>
            <a:srgbClr val="FFC000"/>
          </a:solidFill>
          <a:ln w="127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97" name="Google Shape;97;p1"/>
          <p:cNvPicPr preferRelativeResize="0"/>
          <p:nvPr/>
        </p:nvPicPr>
        <p:blipFill rotWithShape="1">
          <a:blip r:embed="rId5">
            <a:alphaModFix/>
          </a:blip>
          <a:srcRect/>
          <a:stretch/>
        </p:blipFill>
        <p:spPr>
          <a:xfrm>
            <a:off x="9053618" y="3866258"/>
            <a:ext cx="291698" cy="252000"/>
          </a:xfrm>
          <a:prstGeom prst="rect">
            <a:avLst/>
          </a:prstGeom>
          <a:noFill/>
          <a:ln>
            <a:noFill/>
          </a:ln>
        </p:spPr>
      </p:pic>
      <p:pic>
        <p:nvPicPr>
          <p:cNvPr id="98" name="Google Shape;98;p1"/>
          <p:cNvPicPr preferRelativeResize="0"/>
          <p:nvPr/>
        </p:nvPicPr>
        <p:blipFill rotWithShape="1">
          <a:blip r:embed="rId5">
            <a:alphaModFix/>
          </a:blip>
          <a:srcRect/>
          <a:stretch/>
        </p:blipFill>
        <p:spPr>
          <a:xfrm>
            <a:off x="11288966" y="1625259"/>
            <a:ext cx="780693" cy="674697"/>
          </a:xfrm>
          <a:prstGeom prst="rect">
            <a:avLst/>
          </a:prstGeom>
          <a:solidFill>
            <a:schemeClr val="lt1"/>
          </a:solidFill>
          <a:ln>
            <a:noFill/>
          </a:ln>
        </p:spPr>
      </p:pic>
      <p:sp>
        <p:nvSpPr>
          <p:cNvPr id="99" name="Google Shape;99;p1"/>
          <p:cNvSpPr/>
          <p:nvPr/>
        </p:nvSpPr>
        <p:spPr>
          <a:xfrm>
            <a:off x="428305" y="4724827"/>
            <a:ext cx="3991290" cy="461665"/>
          </a:xfrm>
          <a:prstGeom prst="rect">
            <a:avLst/>
          </a:prstGeom>
          <a:solidFill>
            <a:srgbClr val="FFFFFF"/>
          </a:solidFill>
          <a:ln>
            <a:noFill/>
          </a:ln>
        </p:spPr>
        <p:txBody>
          <a:bodyPr spcFirstLastPara="1" wrap="square" lIns="91425" tIns="45700" rIns="91425" bIns="45700" anchor="t" anchorCtr="0">
            <a:spAutoFit/>
          </a:bodyPr>
          <a:lstStyle/>
          <a:p>
            <a:pPr marL="285750" marR="0" lvl="0" indent="-133350" algn="l" rtl="0">
              <a:lnSpc>
                <a:spcPct val="100000"/>
              </a:lnSpc>
              <a:spcBef>
                <a:spcPts val="0"/>
              </a:spcBef>
              <a:spcAft>
                <a:spcPts val="0"/>
              </a:spcAft>
              <a:buClr>
                <a:schemeClr val="dk1"/>
              </a:buClr>
              <a:buSzPts val="2400"/>
              <a:buFont typeface="Arial"/>
              <a:buNone/>
            </a:pPr>
            <a:endParaRPr sz="2400" b="0" i="0" u="none" strike="noStrike" cap="none">
              <a:solidFill>
                <a:schemeClr val="dk1"/>
              </a:solidFill>
              <a:latin typeface="Calibri"/>
              <a:ea typeface="Calibri"/>
              <a:cs typeface="Calibri"/>
              <a:sym typeface="Calibri"/>
            </a:endParaRPr>
          </a:p>
        </p:txBody>
      </p:sp>
      <p:sp>
        <p:nvSpPr>
          <p:cNvPr id="100" name="Google Shape;100;p1"/>
          <p:cNvSpPr txBox="1"/>
          <p:nvPr/>
        </p:nvSpPr>
        <p:spPr>
          <a:xfrm>
            <a:off x="492358" y="5980225"/>
            <a:ext cx="1862940" cy="523220"/>
          </a:xfrm>
          <a:prstGeom prst="rect">
            <a:avLst/>
          </a:prstGeom>
          <a:solidFill>
            <a:srgbClr val="FFFFFF"/>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800"/>
              <a:buFont typeface="Arial"/>
              <a:buNone/>
            </a:pPr>
            <a:endParaRPr sz="2800" b="1" i="0" u="none" strike="noStrike" cap="none">
              <a:solidFill>
                <a:schemeClr val="dk1"/>
              </a:solidFill>
              <a:latin typeface="Calibri"/>
              <a:ea typeface="Calibri"/>
              <a:cs typeface="Calibri"/>
              <a:sym typeface="Calibri"/>
            </a:endParaRPr>
          </a:p>
        </p:txBody>
      </p:sp>
      <p:sp>
        <p:nvSpPr>
          <p:cNvPr id="101" name="Google Shape;101;p1"/>
          <p:cNvSpPr txBox="1"/>
          <p:nvPr/>
        </p:nvSpPr>
        <p:spPr>
          <a:xfrm>
            <a:off x="538177" y="5601347"/>
            <a:ext cx="5273076" cy="461665"/>
          </a:xfrm>
          <a:prstGeom prst="rect">
            <a:avLst/>
          </a:prstGeom>
          <a:solidFill>
            <a:srgbClr val="FFFFFF"/>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GB" sz="2400" b="0" i="0" u="none" strike="noStrike" cap="none" dirty="0">
                <a:solidFill>
                  <a:schemeClr val="dk1"/>
                </a:solidFill>
                <a:latin typeface="Calibri"/>
                <a:ea typeface="Calibri"/>
                <a:cs typeface="Calibri"/>
                <a:sym typeface="Calibri"/>
              </a:rPr>
              <a:t>Considerations for researching alongside</a:t>
            </a:r>
            <a:endParaRPr sz="2400" b="1" i="0" u="none" strike="noStrike" cap="none" dirty="0">
              <a:solidFill>
                <a:schemeClr val="dk1"/>
              </a:solidFill>
              <a:latin typeface="Calibri"/>
              <a:ea typeface="Calibri"/>
              <a:cs typeface="Calibri"/>
              <a:sym typeface="Calibri"/>
            </a:endParaRPr>
          </a:p>
        </p:txBody>
      </p:sp>
      <p:sp>
        <p:nvSpPr>
          <p:cNvPr id="102" name="Google Shape;102;p1"/>
          <p:cNvSpPr/>
          <p:nvPr/>
        </p:nvSpPr>
        <p:spPr>
          <a:xfrm>
            <a:off x="492358" y="2141338"/>
            <a:ext cx="10376181" cy="461665"/>
          </a:xfrm>
          <a:prstGeom prst="rect">
            <a:avLst/>
          </a:prstGeom>
          <a:solidFill>
            <a:srgbClr val="FFFFFF"/>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GB" sz="2400" b="1" i="0" u="none" strike="noStrike" cap="none" dirty="0">
                <a:solidFill>
                  <a:schemeClr val="dk1"/>
                </a:solidFill>
                <a:latin typeface="Calibri"/>
                <a:ea typeface="Calibri"/>
                <a:cs typeface="Calibri"/>
                <a:sym typeface="Calibri"/>
              </a:rPr>
              <a:t>Key concepts</a:t>
            </a:r>
            <a:r>
              <a:rPr lang="en-GB" sz="2400" b="0" i="0" u="none" strike="noStrike" cap="none" dirty="0">
                <a:solidFill>
                  <a:schemeClr val="dk1"/>
                </a:solidFill>
                <a:latin typeface="Calibri"/>
                <a:ea typeface="Calibri"/>
                <a:cs typeface="Calibri"/>
                <a:sym typeface="Calibri"/>
              </a:rPr>
              <a:t> to consider when planning &amp; conducting fieldwork with participants:</a:t>
            </a:r>
            <a:endParaRPr sz="2400" b="0" i="0" u="none" strike="noStrike" cap="none" dirty="0">
              <a:solidFill>
                <a:schemeClr val="dk1"/>
              </a:solidFill>
              <a:latin typeface="Calibri"/>
              <a:ea typeface="Calibri"/>
              <a:cs typeface="Calibri"/>
              <a:sym typeface="Calibri"/>
            </a:endParaRPr>
          </a:p>
        </p:txBody>
      </p:sp>
      <p:sp>
        <p:nvSpPr>
          <p:cNvPr id="103" name="Google Shape;103;p1"/>
          <p:cNvSpPr txBox="1"/>
          <p:nvPr/>
        </p:nvSpPr>
        <p:spPr>
          <a:xfrm>
            <a:off x="10924789" y="2307306"/>
            <a:ext cx="1255415" cy="27699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GB" sz="1200" b="1" i="0" u="none" strike="noStrike" cap="none">
                <a:solidFill>
                  <a:srgbClr val="FFC000"/>
                </a:solidFill>
                <a:latin typeface="Calibri"/>
                <a:ea typeface="Calibri"/>
                <a:cs typeface="Calibri"/>
                <a:sym typeface="Calibri"/>
              </a:rPr>
              <a:t>HOME PAGE</a:t>
            </a:r>
            <a:endParaRPr sz="1200" b="1" i="0" u="none" strike="noStrike" cap="none">
              <a:solidFill>
                <a:srgbClr val="FFC000"/>
              </a:solidFill>
              <a:latin typeface="Calibri"/>
              <a:ea typeface="Calibri"/>
              <a:cs typeface="Calibri"/>
              <a:sym typeface="Calibri"/>
            </a:endParaRPr>
          </a:p>
        </p:txBody>
      </p:sp>
      <p:sp>
        <p:nvSpPr>
          <p:cNvPr id="105" name="Google Shape;105;p1">
            <a:hlinkClick r:id="rId6" action="ppaction://hlinksldjump"/>
          </p:cNvPr>
          <p:cNvSpPr/>
          <p:nvPr/>
        </p:nvSpPr>
        <p:spPr>
          <a:xfrm>
            <a:off x="538177" y="1559589"/>
            <a:ext cx="951320" cy="560442"/>
          </a:xfrm>
          <a:prstGeom prst="roundRect">
            <a:avLst>
              <a:gd name="adj" fmla="val 16667"/>
            </a:avLst>
          </a:prstGeom>
          <a:solidFill>
            <a:srgbClr val="FFC000"/>
          </a:solidFill>
          <a:ln w="127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GB" sz="2400" b="1" i="0" u="none" strike="noStrike" cap="none">
                <a:solidFill>
                  <a:schemeClr val="dk1"/>
                </a:solidFill>
                <a:latin typeface="Calibri"/>
                <a:ea typeface="Calibri"/>
                <a:cs typeface="Calibri"/>
                <a:sym typeface="Calibri"/>
              </a:rPr>
              <a:t>Aims:</a:t>
            </a:r>
            <a:endParaRPr sz="2400" b="0" i="0" u="none" strike="noStrike" cap="none">
              <a:solidFill>
                <a:schemeClr val="dk1"/>
              </a:solidFill>
              <a:latin typeface="Calibri"/>
              <a:ea typeface="Calibri"/>
              <a:cs typeface="Calibri"/>
              <a:sym typeface="Calibri"/>
            </a:endParaRPr>
          </a:p>
        </p:txBody>
      </p:sp>
      <p:sp>
        <p:nvSpPr>
          <p:cNvPr id="106" name="Google Shape;106;p1">
            <a:hlinkClick r:id="rId7" action="ppaction://hlinksldjump"/>
          </p:cNvPr>
          <p:cNvSpPr/>
          <p:nvPr/>
        </p:nvSpPr>
        <p:spPr>
          <a:xfrm>
            <a:off x="548608" y="2575110"/>
            <a:ext cx="3072047" cy="342142"/>
          </a:xfrm>
          <a:prstGeom prst="roundRect">
            <a:avLst>
              <a:gd name="adj" fmla="val 16667"/>
            </a:avLst>
          </a:prstGeom>
          <a:solidFill>
            <a:srgbClr val="FFC000"/>
          </a:solidFill>
          <a:ln w="127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285750" marR="0" lvl="0" indent="-285750" algn="l" rtl="0">
              <a:lnSpc>
                <a:spcPct val="100000"/>
              </a:lnSpc>
              <a:spcBef>
                <a:spcPts val="0"/>
              </a:spcBef>
              <a:spcAft>
                <a:spcPts val="0"/>
              </a:spcAft>
              <a:buClr>
                <a:schemeClr val="dk1"/>
              </a:buClr>
              <a:buSzPts val="1800"/>
              <a:buFont typeface="Arial"/>
              <a:buChar char="•"/>
            </a:pPr>
            <a:r>
              <a:rPr lang="en-GB" sz="1800" b="1" i="0" u="none" strike="noStrike" cap="none" dirty="0">
                <a:solidFill>
                  <a:schemeClr val="dk1"/>
                </a:solidFill>
                <a:latin typeface="Calibri"/>
                <a:ea typeface="Calibri"/>
                <a:cs typeface="Calibri"/>
                <a:sym typeface="Calibri"/>
              </a:rPr>
              <a:t>Good ethical practice</a:t>
            </a:r>
            <a:endParaRPr sz="1800" b="1" i="0" u="none" strike="noStrike" cap="none" dirty="0">
              <a:solidFill>
                <a:schemeClr val="dk1"/>
              </a:solidFill>
              <a:latin typeface="Calibri"/>
              <a:ea typeface="Calibri"/>
              <a:cs typeface="Calibri"/>
              <a:sym typeface="Calibri"/>
            </a:endParaRPr>
          </a:p>
        </p:txBody>
      </p:sp>
      <p:sp>
        <p:nvSpPr>
          <p:cNvPr id="107" name="Google Shape;107;p1">
            <a:hlinkClick r:id="rId8" action="ppaction://hlinksldjump"/>
          </p:cNvPr>
          <p:cNvSpPr/>
          <p:nvPr/>
        </p:nvSpPr>
        <p:spPr>
          <a:xfrm>
            <a:off x="548604" y="2946986"/>
            <a:ext cx="3072048" cy="331196"/>
          </a:xfrm>
          <a:prstGeom prst="roundRect">
            <a:avLst>
              <a:gd name="adj" fmla="val 16667"/>
            </a:avLst>
          </a:prstGeom>
          <a:solidFill>
            <a:srgbClr val="FFC000"/>
          </a:solidFill>
          <a:ln w="127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285750" marR="0" lvl="0" indent="-285750" algn="l" rtl="0">
              <a:lnSpc>
                <a:spcPct val="100000"/>
              </a:lnSpc>
              <a:spcBef>
                <a:spcPts val="0"/>
              </a:spcBef>
              <a:spcAft>
                <a:spcPts val="0"/>
              </a:spcAft>
              <a:buClr>
                <a:schemeClr val="dk1"/>
              </a:buClr>
              <a:buSzPts val="1800"/>
              <a:buFont typeface="Arial"/>
              <a:buChar char="•"/>
            </a:pPr>
            <a:r>
              <a:rPr lang="en-GB" sz="1800" b="1" i="0" u="none" strike="noStrike" cap="none">
                <a:solidFill>
                  <a:schemeClr val="dk1"/>
                </a:solidFill>
                <a:latin typeface="Calibri"/>
                <a:ea typeface="Calibri"/>
                <a:cs typeface="Calibri"/>
                <a:sym typeface="Calibri"/>
              </a:rPr>
              <a:t>Data collection methods</a:t>
            </a:r>
            <a:endParaRPr sz="1800" b="1" i="0" u="none" strike="noStrike" cap="none">
              <a:solidFill>
                <a:schemeClr val="dk1"/>
              </a:solidFill>
              <a:latin typeface="Calibri"/>
              <a:ea typeface="Calibri"/>
              <a:cs typeface="Calibri"/>
              <a:sym typeface="Calibri"/>
            </a:endParaRPr>
          </a:p>
        </p:txBody>
      </p:sp>
      <p:sp>
        <p:nvSpPr>
          <p:cNvPr id="108" name="Google Shape;108;p1">
            <a:hlinkClick r:id="rId9" action="ppaction://hlinksldjump"/>
          </p:cNvPr>
          <p:cNvSpPr/>
          <p:nvPr/>
        </p:nvSpPr>
        <p:spPr>
          <a:xfrm>
            <a:off x="548602" y="3312339"/>
            <a:ext cx="3072048" cy="317672"/>
          </a:xfrm>
          <a:prstGeom prst="roundRect">
            <a:avLst>
              <a:gd name="adj" fmla="val 16667"/>
            </a:avLst>
          </a:prstGeom>
          <a:solidFill>
            <a:srgbClr val="FFC000"/>
          </a:solidFill>
          <a:ln w="127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285750" marR="0" lvl="0" indent="-285750" algn="l" rtl="0">
              <a:lnSpc>
                <a:spcPct val="100000"/>
              </a:lnSpc>
              <a:spcBef>
                <a:spcPts val="0"/>
              </a:spcBef>
              <a:spcAft>
                <a:spcPts val="0"/>
              </a:spcAft>
              <a:buClr>
                <a:schemeClr val="dk1"/>
              </a:buClr>
              <a:buSzPts val="1800"/>
              <a:buFont typeface="Arial"/>
              <a:buChar char="•"/>
            </a:pPr>
            <a:r>
              <a:rPr lang="en-GB" sz="1800" b="1" i="0" u="none" strike="noStrike" cap="none">
                <a:solidFill>
                  <a:schemeClr val="dk1"/>
                </a:solidFill>
                <a:latin typeface="Calibri"/>
                <a:ea typeface="Calibri"/>
                <a:cs typeface="Calibri"/>
                <a:sym typeface="Calibri"/>
              </a:rPr>
              <a:t>Power dynamics</a:t>
            </a:r>
            <a:endParaRPr sz="1800" b="1" i="0" u="none" strike="noStrike" cap="none">
              <a:solidFill>
                <a:schemeClr val="dk1"/>
              </a:solidFill>
              <a:latin typeface="Calibri"/>
              <a:ea typeface="Calibri"/>
              <a:cs typeface="Calibri"/>
              <a:sym typeface="Calibri"/>
            </a:endParaRPr>
          </a:p>
        </p:txBody>
      </p:sp>
      <p:sp>
        <p:nvSpPr>
          <p:cNvPr id="109" name="Google Shape;109;p1">
            <a:hlinkClick r:id="rId10" action="ppaction://hlinksldjump"/>
          </p:cNvPr>
          <p:cNvSpPr/>
          <p:nvPr/>
        </p:nvSpPr>
        <p:spPr>
          <a:xfrm>
            <a:off x="541790" y="3671120"/>
            <a:ext cx="3072049" cy="314105"/>
          </a:xfrm>
          <a:prstGeom prst="roundRect">
            <a:avLst>
              <a:gd name="adj" fmla="val 16667"/>
            </a:avLst>
          </a:prstGeom>
          <a:solidFill>
            <a:srgbClr val="FFC000"/>
          </a:solidFill>
          <a:ln w="127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285750" marR="0" lvl="0" indent="-285750" algn="l" rtl="0">
              <a:lnSpc>
                <a:spcPct val="100000"/>
              </a:lnSpc>
              <a:spcBef>
                <a:spcPts val="0"/>
              </a:spcBef>
              <a:spcAft>
                <a:spcPts val="0"/>
              </a:spcAft>
              <a:buClr>
                <a:schemeClr val="dk1"/>
              </a:buClr>
              <a:buSzPts val="1800"/>
              <a:buFont typeface="Arial"/>
              <a:buChar char="•"/>
            </a:pPr>
            <a:r>
              <a:rPr lang="en-GB" sz="1800" b="1" i="0" u="none" strike="noStrike" cap="none">
                <a:solidFill>
                  <a:schemeClr val="dk1"/>
                </a:solidFill>
                <a:latin typeface="Calibri"/>
                <a:ea typeface="Calibri"/>
                <a:cs typeface="Calibri"/>
                <a:sym typeface="Calibri"/>
              </a:rPr>
              <a:t>Positionality</a:t>
            </a:r>
            <a:endParaRPr sz="1800" b="1" i="0" u="none" strike="noStrike" cap="none">
              <a:solidFill>
                <a:schemeClr val="dk1"/>
              </a:solidFill>
              <a:latin typeface="Calibri"/>
              <a:ea typeface="Calibri"/>
              <a:cs typeface="Calibri"/>
              <a:sym typeface="Calibri"/>
            </a:endParaRPr>
          </a:p>
        </p:txBody>
      </p:sp>
      <p:sp>
        <p:nvSpPr>
          <p:cNvPr id="110" name="Google Shape;110;p1">
            <a:hlinkClick r:id="rId11" action="ppaction://hlinksldjump"/>
          </p:cNvPr>
          <p:cNvSpPr/>
          <p:nvPr/>
        </p:nvSpPr>
        <p:spPr>
          <a:xfrm>
            <a:off x="541789" y="4417435"/>
            <a:ext cx="3072050" cy="348358"/>
          </a:xfrm>
          <a:prstGeom prst="roundRect">
            <a:avLst>
              <a:gd name="adj" fmla="val 16667"/>
            </a:avLst>
          </a:prstGeom>
          <a:solidFill>
            <a:srgbClr val="FFC000"/>
          </a:solidFill>
          <a:ln w="127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285750" marR="0" lvl="0" indent="-285750" algn="l" rtl="0">
              <a:lnSpc>
                <a:spcPct val="100000"/>
              </a:lnSpc>
              <a:spcBef>
                <a:spcPts val="0"/>
              </a:spcBef>
              <a:spcAft>
                <a:spcPts val="0"/>
              </a:spcAft>
              <a:buClr>
                <a:schemeClr val="dk1"/>
              </a:buClr>
              <a:buSzPts val="1800"/>
              <a:buFont typeface="Arial"/>
              <a:buChar char="•"/>
            </a:pPr>
            <a:r>
              <a:rPr lang="en-GB" sz="1800" b="1" i="0" u="none" strike="noStrike" cap="none">
                <a:solidFill>
                  <a:schemeClr val="dk1"/>
                </a:solidFill>
                <a:latin typeface="Calibri"/>
                <a:ea typeface="Calibri"/>
                <a:cs typeface="Calibri"/>
                <a:sym typeface="Calibri"/>
              </a:rPr>
              <a:t>Communication of science</a:t>
            </a:r>
            <a:endParaRPr sz="1800" b="1" i="0" u="none" strike="noStrike" cap="none">
              <a:solidFill>
                <a:schemeClr val="dk1"/>
              </a:solidFill>
              <a:latin typeface="Calibri"/>
              <a:ea typeface="Calibri"/>
              <a:cs typeface="Calibri"/>
              <a:sym typeface="Calibri"/>
            </a:endParaRPr>
          </a:p>
        </p:txBody>
      </p:sp>
      <p:sp>
        <p:nvSpPr>
          <p:cNvPr id="111" name="Google Shape;111;p1">
            <a:hlinkClick r:id="rId12" action="ppaction://hlinksldjump"/>
          </p:cNvPr>
          <p:cNvSpPr/>
          <p:nvPr/>
        </p:nvSpPr>
        <p:spPr>
          <a:xfrm>
            <a:off x="548602" y="4813960"/>
            <a:ext cx="3072052" cy="357916"/>
          </a:xfrm>
          <a:prstGeom prst="roundRect">
            <a:avLst>
              <a:gd name="adj" fmla="val 16667"/>
            </a:avLst>
          </a:prstGeom>
          <a:solidFill>
            <a:srgbClr val="FFC000"/>
          </a:solidFill>
          <a:ln w="127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285750" marR="0" lvl="0" indent="-285750" algn="l" rtl="0">
              <a:lnSpc>
                <a:spcPct val="100000"/>
              </a:lnSpc>
              <a:spcBef>
                <a:spcPts val="0"/>
              </a:spcBef>
              <a:spcAft>
                <a:spcPts val="0"/>
              </a:spcAft>
              <a:buClr>
                <a:schemeClr val="dk1"/>
              </a:buClr>
              <a:buSzPts val="1800"/>
              <a:buFont typeface="Arial"/>
              <a:buChar char="•"/>
            </a:pPr>
            <a:r>
              <a:rPr lang="en-GB" sz="1800" b="1" i="0" u="none" strike="noStrike" cap="none">
                <a:solidFill>
                  <a:schemeClr val="dk1"/>
                </a:solidFill>
                <a:latin typeface="Calibri"/>
                <a:ea typeface="Calibri"/>
                <a:cs typeface="Calibri"/>
                <a:sym typeface="Calibri"/>
              </a:rPr>
              <a:t>Post-fieldwork reflections</a:t>
            </a:r>
            <a:endParaRPr sz="1800" b="1" i="0" u="none" strike="noStrike" cap="none">
              <a:solidFill>
                <a:schemeClr val="dk1"/>
              </a:solidFill>
              <a:latin typeface="Calibri"/>
              <a:ea typeface="Calibri"/>
              <a:cs typeface="Calibri"/>
              <a:sym typeface="Calibri"/>
            </a:endParaRPr>
          </a:p>
        </p:txBody>
      </p:sp>
      <p:sp>
        <p:nvSpPr>
          <p:cNvPr id="112" name="Google Shape;112;p1">
            <a:hlinkClick r:id="rId13" action="ppaction://hlinksldjump"/>
          </p:cNvPr>
          <p:cNvSpPr/>
          <p:nvPr/>
        </p:nvSpPr>
        <p:spPr>
          <a:xfrm>
            <a:off x="541786" y="5215061"/>
            <a:ext cx="3072053" cy="376520"/>
          </a:xfrm>
          <a:prstGeom prst="roundRect">
            <a:avLst>
              <a:gd name="adj" fmla="val 16667"/>
            </a:avLst>
          </a:prstGeom>
          <a:solidFill>
            <a:srgbClr val="FFC000"/>
          </a:solidFill>
          <a:ln w="127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285750" marR="0" lvl="0" indent="-285750" algn="l" rtl="0">
              <a:lnSpc>
                <a:spcPct val="100000"/>
              </a:lnSpc>
              <a:spcBef>
                <a:spcPts val="0"/>
              </a:spcBef>
              <a:spcAft>
                <a:spcPts val="0"/>
              </a:spcAft>
              <a:buClr>
                <a:schemeClr val="dk1"/>
              </a:buClr>
              <a:buSzPts val="1800"/>
              <a:buFont typeface="Arial"/>
              <a:buChar char="•"/>
            </a:pPr>
            <a:r>
              <a:rPr lang="en-GB" sz="1800" b="1" i="0" u="none" strike="noStrike" cap="none">
                <a:solidFill>
                  <a:schemeClr val="dk1"/>
                </a:solidFill>
                <a:latin typeface="Calibri"/>
                <a:ea typeface="Calibri"/>
                <a:cs typeface="Calibri"/>
                <a:sym typeface="Calibri"/>
              </a:rPr>
              <a:t>Validation</a:t>
            </a:r>
            <a:endParaRPr sz="1800" b="1" i="0" u="none" strike="noStrike" cap="none">
              <a:solidFill>
                <a:schemeClr val="dk1"/>
              </a:solidFill>
              <a:latin typeface="Calibri"/>
              <a:ea typeface="Calibri"/>
              <a:cs typeface="Calibri"/>
              <a:sym typeface="Calibri"/>
            </a:endParaRPr>
          </a:p>
        </p:txBody>
      </p:sp>
      <p:sp>
        <p:nvSpPr>
          <p:cNvPr id="113" name="Google Shape;113;p1">
            <a:hlinkClick r:id="rId14" action="ppaction://hlinksldjump"/>
          </p:cNvPr>
          <p:cNvSpPr/>
          <p:nvPr/>
        </p:nvSpPr>
        <p:spPr>
          <a:xfrm>
            <a:off x="5680448" y="5577283"/>
            <a:ext cx="2785898" cy="516323"/>
          </a:xfrm>
          <a:prstGeom prst="roundRect">
            <a:avLst>
              <a:gd name="adj" fmla="val 16667"/>
            </a:avLst>
          </a:prstGeom>
          <a:solidFill>
            <a:srgbClr val="FFC000"/>
          </a:solidFill>
          <a:ln w="127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400"/>
              <a:buFont typeface="Arial"/>
              <a:buNone/>
            </a:pPr>
            <a:r>
              <a:rPr lang="en-GB" sz="2400" b="1" i="0" u="none" strike="noStrike" cap="none" dirty="0">
                <a:solidFill>
                  <a:schemeClr val="dk1"/>
                </a:solidFill>
                <a:latin typeface="Calibri"/>
                <a:ea typeface="Calibri"/>
                <a:cs typeface="Calibri"/>
                <a:sym typeface="Calibri"/>
              </a:rPr>
              <a:t>different disciplines</a:t>
            </a:r>
            <a:endParaRPr sz="2400" b="0" i="0" u="none" strike="noStrike" cap="none" dirty="0">
              <a:solidFill>
                <a:schemeClr val="dk1"/>
              </a:solidFill>
              <a:latin typeface="Calibri"/>
              <a:ea typeface="Calibri"/>
              <a:cs typeface="Calibri"/>
              <a:sym typeface="Calibri"/>
            </a:endParaRPr>
          </a:p>
        </p:txBody>
      </p:sp>
      <p:sp>
        <p:nvSpPr>
          <p:cNvPr id="114" name="Google Shape;114;p1">
            <a:hlinkClick r:id="rId15" action="ppaction://hlinksldjump"/>
          </p:cNvPr>
          <p:cNvSpPr/>
          <p:nvPr/>
        </p:nvSpPr>
        <p:spPr>
          <a:xfrm>
            <a:off x="548602" y="6063012"/>
            <a:ext cx="4171180" cy="560442"/>
          </a:xfrm>
          <a:prstGeom prst="roundRect">
            <a:avLst>
              <a:gd name="adj" fmla="val 16667"/>
            </a:avLst>
          </a:prstGeom>
          <a:solidFill>
            <a:srgbClr val="FFC000"/>
          </a:solidFill>
          <a:ln w="127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GB" sz="2400" b="1" i="0" u="none" strike="noStrike" cap="none" dirty="0">
                <a:solidFill>
                  <a:schemeClr val="dk1"/>
                </a:solidFill>
                <a:latin typeface="Calibri"/>
                <a:ea typeface="Calibri"/>
                <a:cs typeface="Calibri"/>
                <a:sym typeface="Calibri"/>
              </a:rPr>
              <a:t>Summary &amp; Recommendations</a:t>
            </a:r>
            <a:endParaRPr sz="2400" b="1" i="0" u="none" strike="noStrike" cap="none" dirty="0">
              <a:solidFill>
                <a:schemeClr val="dk1"/>
              </a:solidFill>
              <a:latin typeface="Calibri"/>
              <a:ea typeface="Calibri"/>
              <a:cs typeface="Calibri"/>
              <a:sym typeface="Calibri"/>
            </a:endParaRPr>
          </a:p>
        </p:txBody>
      </p:sp>
      <p:sp>
        <p:nvSpPr>
          <p:cNvPr id="115" name="Google Shape;115;p1">
            <a:hlinkClick r:id="rId16" action="ppaction://hlinksldjump"/>
          </p:cNvPr>
          <p:cNvSpPr/>
          <p:nvPr/>
        </p:nvSpPr>
        <p:spPr>
          <a:xfrm>
            <a:off x="541789" y="4020569"/>
            <a:ext cx="3072050" cy="348358"/>
          </a:xfrm>
          <a:prstGeom prst="roundRect">
            <a:avLst>
              <a:gd name="adj" fmla="val 16667"/>
            </a:avLst>
          </a:prstGeom>
          <a:solidFill>
            <a:srgbClr val="FFC000"/>
          </a:solidFill>
          <a:ln w="127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285750" marR="0" lvl="0" indent="-285750" algn="l" rtl="0">
              <a:lnSpc>
                <a:spcPct val="100000"/>
              </a:lnSpc>
              <a:spcBef>
                <a:spcPts val="0"/>
              </a:spcBef>
              <a:spcAft>
                <a:spcPts val="0"/>
              </a:spcAft>
              <a:buClr>
                <a:schemeClr val="dk1"/>
              </a:buClr>
              <a:buSzPts val="1800"/>
              <a:buFont typeface="Arial"/>
              <a:buChar char="•"/>
            </a:pPr>
            <a:r>
              <a:rPr lang="en-GB" sz="1800" b="1" i="0" u="none" strike="noStrike" cap="none">
                <a:solidFill>
                  <a:schemeClr val="dk1"/>
                </a:solidFill>
                <a:latin typeface="Calibri"/>
                <a:ea typeface="Calibri"/>
                <a:cs typeface="Calibri"/>
                <a:sym typeface="Calibri"/>
              </a:rPr>
              <a:t>Local partnerships</a:t>
            </a:r>
            <a:endParaRPr sz="1800" b="1" i="0" u="none" strike="noStrike" cap="none">
              <a:solidFill>
                <a:schemeClr val="dk1"/>
              </a:solidFill>
              <a:latin typeface="Calibri"/>
              <a:ea typeface="Calibri"/>
              <a:cs typeface="Calibri"/>
              <a:sym typeface="Calibri"/>
            </a:endParaRPr>
          </a:p>
        </p:txBody>
      </p:sp>
      <p:sp>
        <p:nvSpPr>
          <p:cNvPr id="117" name="Google Shape;117;p1"/>
          <p:cNvSpPr txBox="1"/>
          <p:nvPr/>
        </p:nvSpPr>
        <p:spPr>
          <a:xfrm>
            <a:off x="201327" y="984743"/>
            <a:ext cx="453956"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GB" sz="2400" b="0" i="0" u="none" strike="noStrike" cap="none">
                <a:solidFill>
                  <a:schemeClr val="dk1"/>
                </a:solidFill>
                <a:latin typeface="Calibri"/>
                <a:ea typeface="Calibri"/>
                <a:cs typeface="Calibri"/>
                <a:sym typeface="Calibri"/>
              </a:rPr>
              <a:t>1.</a:t>
            </a:r>
            <a:endParaRPr sz="2400" b="0" i="0" u="none" strike="noStrike" cap="none">
              <a:solidFill>
                <a:schemeClr val="dk1"/>
              </a:solidFill>
              <a:latin typeface="Calibri"/>
              <a:ea typeface="Calibri"/>
              <a:cs typeface="Calibri"/>
              <a:sym typeface="Calibri"/>
            </a:endParaRPr>
          </a:p>
        </p:txBody>
      </p:sp>
      <p:sp>
        <p:nvSpPr>
          <p:cNvPr id="118" name="Google Shape;118;p1"/>
          <p:cNvSpPr txBox="1"/>
          <p:nvPr/>
        </p:nvSpPr>
        <p:spPr>
          <a:xfrm>
            <a:off x="201327" y="1619130"/>
            <a:ext cx="453956"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GB" sz="2400" b="0" i="0" u="none" strike="noStrike" cap="none">
                <a:solidFill>
                  <a:schemeClr val="dk1"/>
                </a:solidFill>
                <a:latin typeface="Calibri"/>
                <a:ea typeface="Calibri"/>
                <a:cs typeface="Calibri"/>
                <a:sym typeface="Calibri"/>
              </a:rPr>
              <a:t>2.</a:t>
            </a:r>
            <a:endParaRPr sz="2400" b="0" i="0" u="none" strike="noStrike" cap="none">
              <a:solidFill>
                <a:schemeClr val="dk1"/>
              </a:solidFill>
              <a:latin typeface="Calibri"/>
              <a:ea typeface="Calibri"/>
              <a:cs typeface="Calibri"/>
              <a:sym typeface="Calibri"/>
            </a:endParaRPr>
          </a:p>
        </p:txBody>
      </p:sp>
      <p:sp>
        <p:nvSpPr>
          <p:cNvPr id="119" name="Google Shape;119;p1"/>
          <p:cNvSpPr txBox="1"/>
          <p:nvPr/>
        </p:nvSpPr>
        <p:spPr>
          <a:xfrm>
            <a:off x="198257" y="2158763"/>
            <a:ext cx="453956"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GB" sz="2400" b="0" i="0" u="none" strike="noStrike" cap="none">
                <a:solidFill>
                  <a:schemeClr val="dk1"/>
                </a:solidFill>
                <a:latin typeface="Calibri"/>
                <a:ea typeface="Calibri"/>
                <a:cs typeface="Calibri"/>
                <a:sym typeface="Calibri"/>
              </a:rPr>
              <a:t>3.</a:t>
            </a:r>
            <a:endParaRPr sz="2400" b="0" i="0" u="none" strike="noStrike" cap="none">
              <a:solidFill>
                <a:schemeClr val="dk1"/>
              </a:solidFill>
              <a:latin typeface="Calibri"/>
              <a:ea typeface="Calibri"/>
              <a:cs typeface="Calibri"/>
              <a:sym typeface="Calibri"/>
            </a:endParaRPr>
          </a:p>
        </p:txBody>
      </p:sp>
      <p:sp>
        <p:nvSpPr>
          <p:cNvPr id="120" name="Google Shape;120;p1"/>
          <p:cNvSpPr txBox="1"/>
          <p:nvPr/>
        </p:nvSpPr>
        <p:spPr>
          <a:xfrm>
            <a:off x="210325" y="5648775"/>
            <a:ext cx="453956"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GB" sz="2400" b="0" i="0" u="none" strike="noStrike" cap="none">
                <a:solidFill>
                  <a:schemeClr val="dk1"/>
                </a:solidFill>
                <a:latin typeface="Calibri"/>
                <a:ea typeface="Calibri"/>
                <a:cs typeface="Calibri"/>
                <a:sym typeface="Calibri"/>
              </a:rPr>
              <a:t>4.</a:t>
            </a:r>
            <a:endParaRPr sz="2400" b="0" i="0" u="none" strike="noStrike" cap="none">
              <a:solidFill>
                <a:schemeClr val="dk1"/>
              </a:solidFill>
              <a:latin typeface="Calibri"/>
              <a:ea typeface="Calibri"/>
              <a:cs typeface="Calibri"/>
              <a:sym typeface="Calibri"/>
            </a:endParaRPr>
          </a:p>
        </p:txBody>
      </p:sp>
      <p:sp>
        <p:nvSpPr>
          <p:cNvPr id="121" name="Google Shape;121;p1"/>
          <p:cNvSpPr txBox="1"/>
          <p:nvPr/>
        </p:nvSpPr>
        <p:spPr>
          <a:xfrm>
            <a:off x="210325" y="6145799"/>
            <a:ext cx="453956"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GB" sz="2400" b="0" i="0" u="none" strike="noStrike" cap="none">
                <a:solidFill>
                  <a:schemeClr val="dk1"/>
                </a:solidFill>
                <a:latin typeface="Calibri"/>
                <a:ea typeface="Calibri"/>
                <a:cs typeface="Calibri"/>
                <a:sym typeface="Calibri"/>
              </a:rPr>
              <a:t>5.</a:t>
            </a:r>
            <a:endParaRPr sz="2400" b="0" i="0" u="none" strike="noStrike" cap="none">
              <a:solidFill>
                <a:schemeClr val="dk1"/>
              </a:solidFill>
              <a:latin typeface="Calibri"/>
              <a:ea typeface="Calibri"/>
              <a:cs typeface="Calibri"/>
              <a:sym typeface="Calibri"/>
            </a:endParaRPr>
          </a:p>
        </p:txBody>
      </p:sp>
      <p:sp>
        <p:nvSpPr>
          <p:cNvPr id="122" name="Google Shape;122;p1"/>
          <p:cNvSpPr/>
          <p:nvPr/>
        </p:nvSpPr>
        <p:spPr>
          <a:xfrm>
            <a:off x="9002975" y="4259551"/>
            <a:ext cx="405600" cy="152400"/>
          </a:xfrm>
          <a:prstGeom prst="roundRect">
            <a:avLst>
              <a:gd name="adj" fmla="val 16667"/>
            </a:avLst>
          </a:prstGeom>
          <a:solidFill>
            <a:schemeClr val="accent2"/>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7" name="Google Shape;130;p2">
            <a:hlinkClick r:id="" action="ppaction://hlinkshowjump?jump=nextslide"/>
          </p:cNvPr>
          <p:cNvSpPr/>
          <p:nvPr/>
        </p:nvSpPr>
        <p:spPr>
          <a:xfrm>
            <a:off x="11234110" y="6048332"/>
            <a:ext cx="564042" cy="337944"/>
          </a:xfrm>
          <a:prstGeom prst="rightArrow">
            <a:avLst>
              <a:gd name="adj1" fmla="val 50000"/>
              <a:gd name="adj2" fmla="val 50000"/>
            </a:avLst>
          </a:prstGeom>
          <a:solidFill>
            <a:srgbClr val="FFC000"/>
          </a:solidFill>
          <a:ln w="127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 name="Rectangle 2"/>
          <p:cNvSpPr/>
          <p:nvPr/>
        </p:nvSpPr>
        <p:spPr>
          <a:xfrm>
            <a:off x="8986211" y="1197903"/>
            <a:ext cx="3162553" cy="507831"/>
          </a:xfrm>
          <a:prstGeom prst="rect">
            <a:avLst/>
          </a:prstGeom>
        </p:spPr>
        <p:txBody>
          <a:bodyPr wrap="square">
            <a:spAutoFit/>
          </a:bodyPr>
          <a:lstStyle/>
          <a:p>
            <a:pPr lvl="0" algn="ctr">
              <a:lnSpc>
                <a:spcPct val="90000"/>
              </a:lnSpc>
              <a:buClr>
                <a:schemeClr val="dk1"/>
              </a:buClr>
              <a:buSzPts val="2800"/>
            </a:pPr>
            <a:r>
              <a:rPr lang="en-GB" sz="1600" dirty="0" smtClean="0">
                <a:latin typeface="Calibri" panose="020F0502020204030204" pitchFamily="34" charset="0"/>
                <a:cs typeface="Calibri" panose="020F0502020204030204" pitchFamily="34" charset="0"/>
                <a:hlinkClick r:id="rId17"/>
              </a:rPr>
              <a:t>sally.rangecroft@plymouth.ac.uk</a:t>
            </a:r>
            <a:endParaRPr lang="en-GB" sz="1600" dirty="0" smtClean="0">
              <a:latin typeface="Calibri" panose="020F0502020204030204" pitchFamily="34" charset="0"/>
              <a:cs typeface="Calibri" panose="020F0502020204030204" pitchFamily="34" charset="0"/>
            </a:endParaRPr>
          </a:p>
          <a:p>
            <a:pPr lvl="0" algn="ctr">
              <a:lnSpc>
                <a:spcPct val="90000"/>
              </a:lnSpc>
              <a:buClr>
                <a:schemeClr val="dk1"/>
              </a:buClr>
              <a:buSzPts val="2800"/>
            </a:pPr>
            <a:endParaRPr lang="en-GB" dirty="0"/>
          </a:p>
        </p:txBody>
      </p:sp>
      <p:sp>
        <p:nvSpPr>
          <p:cNvPr id="5" name="TextBox 4">
            <a:hlinkClick r:id="" action="ppaction://hlinkshowjump?jump=nextslide"/>
          </p:cNvPr>
          <p:cNvSpPr txBox="1"/>
          <p:nvPr/>
        </p:nvSpPr>
        <p:spPr>
          <a:xfrm>
            <a:off x="11225025" y="6087016"/>
            <a:ext cx="500250" cy="261610"/>
          </a:xfrm>
          <a:prstGeom prst="rect">
            <a:avLst/>
          </a:prstGeom>
          <a:noFill/>
        </p:spPr>
        <p:txBody>
          <a:bodyPr wrap="square" rtlCol="0">
            <a:spAutoFit/>
          </a:bodyPr>
          <a:lstStyle/>
          <a:p>
            <a:r>
              <a:rPr lang="en-GB" sz="1050" b="1" dirty="0" smtClean="0"/>
              <a:t>1/4</a:t>
            </a:r>
            <a:endParaRPr lang="en-GB" sz="1050" b="1" dirty="0"/>
          </a:p>
        </p:txBody>
      </p:sp>
      <p:sp>
        <p:nvSpPr>
          <p:cNvPr id="44" name="Google Shape;113;p1">
            <a:hlinkClick r:id="rId18" action="ppaction://hlinksldjump"/>
          </p:cNvPr>
          <p:cNvSpPr/>
          <p:nvPr/>
        </p:nvSpPr>
        <p:spPr>
          <a:xfrm>
            <a:off x="10149593" y="6455964"/>
            <a:ext cx="1855946" cy="302999"/>
          </a:xfrm>
          <a:prstGeom prst="roundRect">
            <a:avLst>
              <a:gd name="adj" fmla="val 16667"/>
            </a:avLst>
          </a:prstGeom>
          <a:solidFill>
            <a:srgbClr val="FFC000"/>
          </a:solidFill>
          <a:ln w="127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GB" sz="1600" b="1" i="0" u="none" strike="noStrike" cap="none" dirty="0" smtClean="0">
                <a:solidFill>
                  <a:schemeClr val="dk1"/>
                </a:solidFill>
                <a:latin typeface="Calibri"/>
                <a:ea typeface="Calibri"/>
                <a:cs typeface="Calibri"/>
                <a:sym typeface="Calibri"/>
              </a:rPr>
              <a:t>2 minute madness</a:t>
            </a:r>
            <a:endParaRPr sz="1600" b="0" i="0" u="none" strike="noStrike" cap="none" dirty="0">
              <a:solidFill>
                <a:schemeClr val="dk1"/>
              </a:solidFill>
              <a:latin typeface="Calibri"/>
              <a:ea typeface="Calibri"/>
              <a:cs typeface="Calibri"/>
              <a:sym typeface="Calibri"/>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36"/>
        <p:cNvGrpSpPr/>
        <p:nvPr/>
      </p:nvGrpSpPr>
      <p:grpSpPr>
        <a:xfrm>
          <a:off x="0" y="0"/>
          <a:ext cx="0" cy="0"/>
          <a:chOff x="0" y="0"/>
          <a:chExt cx="0" cy="0"/>
        </a:xfrm>
      </p:grpSpPr>
      <p:pic>
        <p:nvPicPr>
          <p:cNvPr id="237" name="Google Shape;237;p8"/>
          <p:cNvPicPr preferRelativeResize="0"/>
          <p:nvPr/>
        </p:nvPicPr>
        <p:blipFill rotWithShape="1">
          <a:blip r:embed="rId3">
            <a:alphaModFix/>
          </a:blip>
          <a:srcRect/>
          <a:stretch/>
        </p:blipFill>
        <p:spPr>
          <a:xfrm>
            <a:off x="0" y="0"/>
            <a:ext cx="12192000" cy="6858000"/>
          </a:xfrm>
          <a:prstGeom prst="rect">
            <a:avLst/>
          </a:prstGeom>
          <a:noFill/>
          <a:ln>
            <a:noFill/>
          </a:ln>
        </p:spPr>
      </p:pic>
      <p:sp>
        <p:nvSpPr>
          <p:cNvPr id="238" name="Google Shape;238;p8"/>
          <p:cNvSpPr txBox="1"/>
          <p:nvPr/>
        </p:nvSpPr>
        <p:spPr>
          <a:xfrm>
            <a:off x="755842" y="1619398"/>
            <a:ext cx="10591343" cy="4214871"/>
          </a:xfrm>
          <a:prstGeom prst="rect">
            <a:avLst/>
          </a:prstGeom>
          <a:solidFill>
            <a:srgbClr val="FFFFFF"/>
          </a:solidFill>
          <a:ln>
            <a:noFill/>
          </a:ln>
        </p:spPr>
        <p:txBody>
          <a:bodyPr spcFirstLastPara="1" wrap="square" lIns="91425" tIns="45700" rIns="91425" bIns="45700" anchor="t" anchorCtr="0">
            <a:normAutofit/>
          </a:bodyPr>
          <a:lstStyle/>
          <a:p>
            <a:pPr marL="228600" marR="0" lvl="0" indent="-228600" algn="l" rtl="0">
              <a:lnSpc>
                <a:spcPct val="100000"/>
              </a:lnSpc>
              <a:spcBef>
                <a:spcPts val="600"/>
              </a:spcBef>
              <a:spcAft>
                <a:spcPts val="0"/>
              </a:spcAft>
              <a:buClr>
                <a:schemeClr val="dk1"/>
              </a:buClr>
              <a:buSzPts val="2590"/>
              <a:buFont typeface="Arial"/>
              <a:buChar char="•"/>
            </a:pPr>
            <a:r>
              <a:rPr lang="en-GB" sz="2400" b="0" i="0" u="none" strike="noStrike" cap="none" dirty="0">
                <a:solidFill>
                  <a:schemeClr val="dk1"/>
                </a:solidFill>
                <a:latin typeface="Calibri"/>
                <a:ea typeface="Calibri"/>
                <a:cs typeface="Calibri"/>
                <a:sym typeface="Calibri"/>
              </a:rPr>
              <a:t>Number of key concepts and methods from the social sciences for hydrologists to be aware of when planning and conducting </a:t>
            </a:r>
            <a:r>
              <a:rPr lang="en-GB" sz="2400" b="1" i="0" u="none" strike="noStrike" cap="none" dirty="0">
                <a:solidFill>
                  <a:schemeClr val="dk1"/>
                </a:solidFill>
                <a:latin typeface="Calibri"/>
                <a:ea typeface="Calibri"/>
                <a:cs typeface="Calibri"/>
                <a:sym typeface="Calibri"/>
              </a:rPr>
              <a:t>fieldwork involving human participants</a:t>
            </a:r>
            <a:r>
              <a:rPr lang="en-GB" sz="2400" b="0" i="0" u="none" strike="noStrike" cap="none" dirty="0">
                <a:solidFill>
                  <a:schemeClr val="dk1"/>
                </a:solidFill>
                <a:latin typeface="Calibri"/>
                <a:ea typeface="Calibri"/>
                <a:cs typeface="Calibri"/>
                <a:sym typeface="Calibri"/>
              </a:rPr>
              <a:t>, and/or throughout an interdisciplinary project (Section 3). </a:t>
            </a:r>
            <a:endParaRPr sz="2400" b="0" i="0" u="none" strike="noStrike" cap="none" dirty="0">
              <a:solidFill>
                <a:srgbClr val="000000"/>
              </a:solidFill>
              <a:latin typeface="Calibri"/>
              <a:ea typeface="Calibri"/>
              <a:cs typeface="Calibri"/>
              <a:sym typeface="Calibri"/>
            </a:endParaRPr>
          </a:p>
          <a:p>
            <a:pPr marL="228600" marR="0" lvl="0" indent="-228600" algn="l" rtl="0">
              <a:lnSpc>
                <a:spcPct val="100000"/>
              </a:lnSpc>
              <a:spcBef>
                <a:spcPts val="600"/>
              </a:spcBef>
              <a:spcAft>
                <a:spcPts val="0"/>
              </a:spcAft>
              <a:buClr>
                <a:schemeClr val="dk1"/>
              </a:buClr>
              <a:buSzPts val="2590"/>
              <a:buFont typeface="Arial"/>
              <a:buChar char="•"/>
            </a:pPr>
            <a:r>
              <a:rPr lang="en-GB" sz="2400" b="0" i="0" u="none" strike="noStrike" cap="none" dirty="0">
                <a:solidFill>
                  <a:schemeClr val="dk1"/>
                </a:solidFill>
                <a:latin typeface="Calibri"/>
                <a:ea typeface="Calibri"/>
                <a:cs typeface="Calibri"/>
                <a:sym typeface="Calibri"/>
              </a:rPr>
              <a:t>These aspects might be </a:t>
            </a:r>
            <a:r>
              <a:rPr lang="en-GB" sz="2400" b="1" i="0" u="none" strike="noStrike" cap="none" dirty="0">
                <a:solidFill>
                  <a:schemeClr val="dk1"/>
                </a:solidFill>
                <a:latin typeface="Calibri"/>
                <a:ea typeface="Calibri"/>
                <a:cs typeface="Calibri"/>
                <a:sym typeface="Calibri"/>
              </a:rPr>
              <a:t>unfamiliar to hydrologists</a:t>
            </a:r>
            <a:r>
              <a:rPr lang="en-GB" sz="2400" b="0" i="0" u="none" strike="noStrike" cap="none" dirty="0">
                <a:solidFill>
                  <a:schemeClr val="dk1"/>
                </a:solidFill>
                <a:latin typeface="Calibri"/>
                <a:ea typeface="Calibri"/>
                <a:cs typeface="Calibri"/>
                <a:sym typeface="Calibri"/>
              </a:rPr>
              <a:t>, or might require a different approach and consideration between social and natural scientists. </a:t>
            </a:r>
            <a:endParaRPr sz="2400" b="0" i="0" u="none" strike="noStrike" cap="none" dirty="0">
              <a:solidFill>
                <a:srgbClr val="000000"/>
              </a:solidFill>
              <a:latin typeface="Calibri"/>
              <a:ea typeface="Calibri"/>
              <a:cs typeface="Calibri"/>
              <a:sym typeface="Calibri"/>
            </a:endParaRPr>
          </a:p>
          <a:p>
            <a:pPr marL="228600" marR="0" lvl="0" indent="-228600" algn="l" rtl="0">
              <a:lnSpc>
                <a:spcPct val="100000"/>
              </a:lnSpc>
              <a:spcBef>
                <a:spcPts val="600"/>
              </a:spcBef>
              <a:spcAft>
                <a:spcPts val="0"/>
              </a:spcAft>
              <a:buClr>
                <a:schemeClr val="dk1"/>
              </a:buClr>
              <a:buSzPts val="2590"/>
              <a:buFont typeface="Arial"/>
              <a:buChar char="•"/>
            </a:pPr>
            <a:r>
              <a:rPr lang="en-GB" sz="2400" b="0" i="0" u="none" strike="noStrike" cap="none" dirty="0">
                <a:solidFill>
                  <a:schemeClr val="dk1"/>
                </a:solidFill>
                <a:latin typeface="Calibri"/>
                <a:ea typeface="Calibri"/>
                <a:cs typeface="Calibri"/>
                <a:sym typeface="Calibri"/>
              </a:rPr>
              <a:t>These include </a:t>
            </a:r>
            <a:r>
              <a:rPr lang="en-GB" sz="2400" b="1" i="0" u="none" strike="noStrike" cap="none" dirty="0">
                <a:solidFill>
                  <a:schemeClr val="dk1"/>
                </a:solidFill>
                <a:latin typeface="Calibri"/>
                <a:ea typeface="Calibri"/>
                <a:cs typeface="Calibri"/>
                <a:sym typeface="Calibri"/>
              </a:rPr>
              <a:t>working with research participants</a:t>
            </a:r>
            <a:r>
              <a:rPr lang="en-GB" sz="2400" b="0" i="0" u="none" strike="noStrike" cap="none" dirty="0">
                <a:solidFill>
                  <a:schemeClr val="dk1"/>
                </a:solidFill>
                <a:latin typeface="Calibri"/>
                <a:ea typeface="Calibri"/>
                <a:cs typeface="Calibri"/>
                <a:sym typeface="Calibri"/>
              </a:rPr>
              <a:t>, </a:t>
            </a:r>
            <a:r>
              <a:rPr lang="en-GB" sz="2400" b="1" i="0" u="none" strike="noStrike" cap="none" dirty="0">
                <a:solidFill>
                  <a:schemeClr val="dk1"/>
                </a:solidFill>
                <a:latin typeface="Calibri"/>
                <a:ea typeface="Calibri"/>
                <a:cs typeface="Calibri"/>
                <a:sym typeface="Calibri"/>
              </a:rPr>
              <a:t>ethical considerations </a:t>
            </a:r>
            <a:r>
              <a:rPr lang="en-GB" sz="2400" b="0" i="0" u="none" strike="noStrike" cap="none" dirty="0">
                <a:solidFill>
                  <a:schemeClr val="dk1"/>
                </a:solidFill>
                <a:latin typeface="Calibri"/>
                <a:ea typeface="Calibri"/>
                <a:cs typeface="Calibri"/>
                <a:sym typeface="Calibri"/>
              </a:rPr>
              <a:t>and the </a:t>
            </a:r>
            <a:r>
              <a:rPr lang="en-GB" sz="2400" b="1" i="0" u="none" strike="noStrike" cap="none" dirty="0">
                <a:solidFill>
                  <a:schemeClr val="dk1"/>
                </a:solidFill>
                <a:latin typeface="Calibri"/>
                <a:ea typeface="Calibri"/>
                <a:cs typeface="Calibri"/>
                <a:sym typeface="Calibri"/>
              </a:rPr>
              <a:t>different theoretical lenses </a:t>
            </a:r>
            <a:r>
              <a:rPr lang="en-GB" sz="2400" b="0" i="0" u="none" strike="noStrike" cap="none" dirty="0">
                <a:solidFill>
                  <a:schemeClr val="dk1"/>
                </a:solidFill>
                <a:latin typeface="Calibri"/>
                <a:ea typeface="Calibri"/>
                <a:cs typeface="Calibri"/>
                <a:sym typeface="Calibri"/>
              </a:rPr>
              <a:t>that social scientists use to examine real world problems and human interactions (</a:t>
            </a:r>
            <a:r>
              <a:rPr lang="en-GB" sz="2400" b="0" i="0" u="none" strike="noStrike" cap="none" dirty="0" err="1">
                <a:solidFill>
                  <a:schemeClr val="dk1"/>
                </a:solidFill>
                <a:latin typeface="Calibri"/>
                <a:ea typeface="Calibri"/>
                <a:cs typeface="Calibri"/>
                <a:sym typeface="Calibri"/>
              </a:rPr>
              <a:t>Wesselink</a:t>
            </a:r>
            <a:r>
              <a:rPr lang="en-GB" sz="2400" b="0" i="0" u="none" strike="noStrike" cap="none" dirty="0">
                <a:solidFill>
                  <a:schemeClr val="dk1"/>
                </a:solidFill>
                <a:latin typeface="Calibri"/>
                <a:ea typeface="Calibri"/>
                <a:cs typeface="Calibri"/>
                <a:sym typeface="Calibri"/>
              </a:rPr>
              <a:t> et al., 2017) (Section 3).</a:t>
            </a:r>
            <a:endParaRPr sz="2400" b="0" i="0" u="none" strike="noStrike" cap="none" dirty="0">
              <a:solidFill>
                <a:srgbClr val="000000"/>
              </a:solidFill>
              <a:latin typeface="Calibri"/>
              <a:ea typeface="Calibri"/>
              <a:cs typeface="Calibri"/>
              <a:sym typeface="Calibri"/>
            </a:endParaRPr>
          </a:p>
          <a:p>
            <a:pPr marL="228600" marR="0" lvl="0" indent="-228600" algn="l" rtl="0">
              <a:lnSpc>
                <a:spcPct val="100000"/>
              </a:lnSpc>
              <a:spcBef>
                <a:spcPts val="600"/>
              </a:spcBef>
              <a:spcAft>
                <a:spcPts val="0"/>
              </a:spcAft>
              <a:buClr>
                <a:schemeClr val="dk1"/>
              </a:buClr>
              <a:buSzPts val="2590"/>
              <a:buFont typeface="Arial"/>
              <a:buChar char="•"/>
            </a:pPr>
            <a:r>
              <a:rPr lang="en-GB" sz="2400" b="0" i="0" u="none" strike="noStrike" cap="none" dirty="0">
                <a:solidFill>
                  <a:schemeClr val="dk1"/>
                </a:solidFill>
                <a:latin typeface="Calibri"/>
                <a:ea typeface="Calibri"/>
                <a:cs typeface="Calibri"/>
                <a:sym typeface="Calibri"/>
              </a:rPr>
              <a:t>Other issues that are related to working collaboratively with social scientists (e.g. </a:t>
            </a:r>
            <a:r>
              <a:rPr lang="en-GB" sz="2400" b="1" i="0" u="none" strike="noStrike" cap="none" dirty="0">
                <a:solidFill>
                  <a:schemeClr val="dk1"/>
                </a:solidFill>
                <a:latin typeface="Calibri"/>
                <a:ea typeface="Calibri"/>
                <a:cs typeface="Calibri"/>
                <a:sym typeface="Calibri"/>
              </a:rPr>
              <a:t>vocabulary differences</a:t>
            </a:r>
            <a:r>
              <a:rPr lang="en-GB" sz="2400" b="0" i="0" u="none" strike="noStrike" cap="none" dirty="0">
                <a:solidFill>
                  <a:schemeClr val="dk1"/>
                </a:solidFill>
                <a:latin typeface="Calibri"/>
                <a:ea typeface="Calibri"/>
                <a:cs typeface="Calibri"/>
                <a:sym typeface="Calibri"/>
              </a:rPr>
              <a:t>) (Section 4). </a:t>
            </a:r>
            <a:endParaRPr sz="2400" b="0" i="0" u="none" strike="noStrike" cap="none" dirty="0">
              <a:solidFill>
                <a:srgbClr val="000000"/>
              </a:solidFill>
              <a:latin typeface="Calibri"/>
              <a:ea typeface="Calibri"/>
              <a:cs typeface="Calibri"/>
              <a:sym typeface="Calibri"/>
            </a:endParaRPr>
          </a:p>
        </p:txBody>
      </p:sp>
      <p:pic>
        <p:nvPicPr>
          <p:cNvPr id="240" name="Google Shape;240;p8">
            <a:hlinkClick r:id="rId4" action="ppaction://hlinksldjump"/>
          </p:cNvPr>
          <p:cNvPicPr preferRelativeResize="0"/>
          <p:nvPr/>
        </p:nvPicPr>
        <p:blipFill rotWithShape="1">
          <a:blip r:embed="rId5">
            <a:alphaModFix/>
          </a:blip>
          <a:srcRect/>
          <a:stretch/>
        </p:blipFill>
        <p:spPr>
          <a:xfrm>
            <a:off x="11201336" y="392945"/>
            <a:ext cx="291698" cy="252000"/>
          </a:xfrm>
          <a:prstGeom prst="rect">
            <a:avLst/>
          </a:prstGeom>
          <a:solidFill>
            <a:schemeClr val="lt1"/>
          </a:solidFill>
          <a:ln>
            <a:noFill/>
          </a:ln>
        </p:spPr>
      </p:pic>
      <p:sp>
        <p:nvSpPr>
          <p:cNvPr id="242" name="Google Shape;242;p8"/>
          <p:cNvSpPr txBox="1"/>
          <p:nvPr/>
        </p:nvSpPr>
        <p:spPr>
          <a:xfrm>
            <a:off x="5088320" y="644945"/>
            <a:ext cx="2512315" cy="621821"/>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2800"/>
              <a:buFont typeface="Arial"/>
              <a:buNone/>
            </a:pPr>
            <a:r>
              <a:rPr lang="en-GB" sz="4400" b="1" i="0" u="none" strike="noStrike" cap="none">
                <a:solidFill>
                  <a:schemeClr val="dk1"/>
                </a:solidFill>
                <a:latin typeface="Calibri"/>
                <a:ea typeface="Calibri"/>
                <a:cs typeface="Calibri"/>
                <a:sym typeface="Calibri"/>
              </a:rPr>
              <a:t>Aims</a:t>
            </a:r>
            <a:endParaRPr sz="4400" b="0" i="0" u="none" strike="noStrike" cap="none">
              <a:solidFill>
                <a:schemeClr val="dk1"/>
              </a:solidFill>
              <a:latin typeface="Calibri"/>
              <a:ea typeface="Calibri"/>
              <a:cs typeface="Calibri"/>
              <a:sym typeface="Calibri"/>
            </a:endParaRPr>
          </a:p>
        </p:txBody>
      </p:sp>
      <p:sp>
        <p:nvSpPr>
          <p:cNvPr id="8" name="Google Shape;130;p2">
            <a:hlinkClick r:id="" action="ppaction://hlinkshowjump?jump=nextslide"/>
          </p:cNvPr>
          <p:cNvSpPr/>
          <p:nvPr/>
        </p:nvSpPr>
        <p:spPr>
          <a:xfrm>
            <a:off x="11225818" y="6109876"/>
            <a:ext cx="564042" cy="337944"/>
          </a:xfrm>
          <a:prstGeom prst="rightArrow">
            <a:avLst>
              <a:gd name="adj1" fmla="val 50000"/>
              <a:gd name="adj2" fmla="val 50000"/>
            </a:avLst>
          </a:prstGeom>
          <a:solidFill>
            <a:srgbClr val="FFC000"/>
          </a:solidFill>
          <a:ln w="127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 name="Google Shape;132;p2">
            <a:hlinkClick r:id="" action="ppaction://hlinkshowjump?jump=previousslide"/>
          </p:cNvPr>
          <p:cNvSpPr/>
          <p:nvPr/>
        </p:nvSpPr>
        <p:spPr>
          <a:xfrm rot="10800000">
            <a:off x="305041" y="6109876"/>
            <a:ext cx="564042" cy="337944"/>
          </a:xfrm>
          <a:prstGeom prst="rightArrow">
            <a:avLst>
              <a:gd name="adj1" fmla="val 50000"/>
              <a:gd name="adj2" fmla="val 50000"/>
            </a:avLst>
          </a:prstGeom>
          <a:solidFill>
            <a:srgbClr val="FFC000"/>
          </a:solidFill>
          <a:ln w="127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792" y="6500420"/>
            <a:ext cx="896374" cy="313620"/>
          </a:xfrm>
          <a:prstGeom prst="rect">
            <a:avLst/>
          </a:prstGeom>
        </p:spPr>
      </p:pic>
      <p:sp>
        <p:nvSpPr>
          <p:cNvPr id="12" name="Rectangle 11"/>
          <p:cNvSpPr/>
          <p:nvPr/>
        </p:nvSpPr>
        <p:spPr>
          <a:xfrm>
            <a:off x="1236785" y="6508635"/>
            <a:ext cx="9989033" cy="286232"/>
          </a:xfrm>
          <a:prstGeom prst="rect">
            <a:avLst/>
          </a:prstGeom>
        </p:spPr>
        <p:txBody>
          <a:bodyPr wrap="square">
            <a:spAutoFit/>
          </a:bodyPr>
          <a:lstStyle/>
          <a:p>
            <a:pPr lvl="0" algn="ctr">
              <a:lnSpc>
                <a:spcPct val="90000"/>
              </a:lnSpc>
              <a:buClr>
                <a:schemeClr val="dk1"/>
              </a:buClr>
              <a:buSzPts val="3200"/>
            </a:pPr>
            <a:r>
              <a:rPr lang="en-GB" i="1" dirty="0" smtClean="0">
                <a:solidFill>
                  <a:schemeClr val="dk1"/>
                </a:solidFill>
                <a:latin typeface="Calibri"/>
                <a:ea typeface="Calibri"/>
                <a:cs typeface="Calibri"/>
                <a:sym typeface="Calibri"/>
              </a:rPr>
              <a:t>Rangecroft et al., 2020. Social </a:t>
            </a:r>
            <a:r>
              <a:rPr lang="en-GB" i="1" dirty="0">
                <a:solidFill>
                  <a:schemeClr val="dk1"/>
                </a:solidFill>
                <a:latin typeface="Calibri"/>
                <a:ea typeface="Calibri"/>
                <a:cs typeface="Calibri"/>
                <a:sym typeface="Calibri"/>
              </a:rPr>
              <a:t>science for hydrologists: considerations when doing fieldwork with human </a:t>
            </a:r>
            <a:r>
              <a:rPr lang="en-GB" i="1" dirty="0" smtClean="0">
                <a:solidFill>
                  <a:schemeClr val="dk1"/>
                </a:solidFill>
                <a:latin typeface="Calibri"/>
                <a:ea typeface="Calibri"/>
                <a:cs typeface="Calibri"/>
                <a:sym typeface="Calibri"/>
              </a:rPr>
              <a:t>participants, EGU2020</a:t>
            </a:r>
            <a:endParaRPr lang="en-GB" i="1" dirty="0">
              <a:solidFill>
                <a:schemeClr val="dk1"/>
              </a:solidFill>
              <a:latin typeface="Calibri"/>
              <a:ea typeface="Calibri"/>
              <a:cs typeface="Calibri"/>
              <a:sym typeface="Calibri"/>
            </a:endParaRPr>
          </a:p>
        </p:txBody>
      </p:sp>
      <p:sp>
        <p:nvSpPr>
          <p:cNvPr id="13" name="TextBox 12">
            <a:hlinkClick r:id="" action="ppaction://hlinkshowjump?jump=nextslide"/>
          </p:cNvPr>
          <p:cNvSpPr txBox="1"/>
          <p:nvPr/>
        </p:nvSpPr>
        <p:spPr>
          <a:xfrm>
            <a:off x="11211013" y="6152204"/>
            <a:ext cx="304800" cy="253916"/>
          </a:xfrm>
          <a:prstGeom prst="rect">
            <a:avLst/>
          </a:prstGeom>
          <a:noFill/>
        </p:spPr>
        <p:txBody>
          <a:bodyPr wrap="square" rtlCol="0">
            <a:spAutoFit/>
          </a:bodyPr>
          <a:lstStyle/>
          <a:p>
            <a:r>
              <a:rPr lang="en-GB" sz="1050" dirty="0" smtClean="0"/>
              <a:t>6</a:t>
            </a:r>
            <a:endParaRPr lang="en-GB" sz="1050"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sp>
        <p:nvSpPr>
          <p:cNvPr id="187" name="Google Shape;187;p6"/>
          <p:cNvSpPr txBox="1">
            <a:spLocks noGrp="1"/>
          </p:cNvSpPr>
          <p:nvPr>
            <p:ph type="title"/>
          </p:nvPr>
        </p:nvSpPr>
        <p:spPr>
          <a:xfrm>
            <a:off x="741607" y="39252"/>
            <a:ext cx="105156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400"/>
              <a:buFont typeface="Calibri"/>
              <a:buNone/>
            </a:pPr>
            <a:r>
              <a:rPr lang="en-GB" b="1"/>
              <a:t>Who we are?</a:t>
            </a:r>
            <a:endParaRPr b="1"/>
          </a:p>
        </p:txBody>
      </p:sp>
      <p:sp>
        <p:nvSpPr>
          <p:cNvPr id="188" name="Google Shape;188;p6"/>
          <p:cNvSpPr txBox="1">
            <a:spLocks noGrp="1"/>
          </p:cNvSpPr>
          <p:nvPr>
            <p:ph type="body" idx="1"/>
          </p:nvPr>
        </p:nvSpPr>
        <p:spPr>
          <a:xfrm>
            <a:off x="2313709" y="1184892"/>
            <a:ext cx="7802924" cy="3734977"/>
          </a:xfrm>
          <a:prstGeom prst="rect">
            <a:avLst/>
          </a:prstGeom>
          <a:solidFill>
            <a:schemeClr val="accent2"/>
          </a:solidFill>
          <a:ln>
            <a:noFill/>
          </a:ln>
        </p:spPr>
        <p:txBody>
          <a:bodyPr spcFirstLastPara="1" wrap="square" lIns="91425" tIns="45700" rIns="91425" bIns="45700" anchor="t" anchorCtr="0">
            <a:normAutofit/>
          </a:bodyPr>
          <a:lstStyle/>
          <a:p>
            <a:pPr marL="180000" lvl="0" indent="-180000" algn="ctr" rtl="0">
              <a:lnSpc>
                <a:spcPct val="80000"/>
              </a:lnSpc>
              <a:spcBef>
                <a:spcPts val="600"/>
              </a:spcBef>
              <a:spcAft>
                <a:spcPts val="0"/>
              </a:spcAft>
              <a:buSzPts val="1800"/>
              <a:buChar char="•"/>
            </a:pPr>
            <a:r>
              <a:rPr lang="en-GB" sz="2590"/>
              <a:t>Combination of physical scientists, social scientists and interdisciplinary scientists.</a:t>
            </a:r>
            <a:endParaRPr sz="2590"/>
          </a:p>
          <a:p>
            <a:pPr marL="180000" lvl="0" indent="-180000" algn="ctr" rtl="0">
              <a:lnSpc>
                <a:spcPct val="80000"/>
              </a:lnSpc>
              <a:spcBef>
                <a:spcPts val="600"/>
              </a:spcBef>
              <a:spcAft>
                <a:spcPts val="0"/>
              </a:spcAft>
              <a:buSzPts val="1800"/>
              <a:buChar char="•"/>
            </a:pPr>
            <a:r>
              <a:rPr lang="en-GB" sz="2590"/>
              <a:t>A cross section of researchers at different career: PhD students, post-docs, lecturers, senior academics.</a:t>
            </a:r>
            <a:endParaRPr/>
          </a:p>
          <a:p>
            <a:pPr marL="180000" lvl="0" indent="-180000" algn="ctr" rtl="0">
              <a:lnSpc>
                <a:spcPct val="80000"/>
              </a:lnSpc>
              <a:spcBef>
                <a:spcPts val="600"/>
              </a:spcBef>
              <a:spcAft>
                <a:spcPts val="0"/>
              </a:spcAft>
              <a:buSzPts val="1800"/>
              <a:buChar char="•"/>
            </a:pPr>
            <a:r>
              <a:rPr lang="en-GB" sz="2590"/>
              <a:t>All with experience of working with human participants in the field, but from very different aspects, methods and research questions.</a:t>
            </a:r>
            <a:endParaRPr sz="2590"/>
          </a:p>
          <a:p>
            <a:pPr marL="180000" lvl="0" indent="-180000" algn="ctr" rtl="0">
              <a:lnSpc>
                <a:spcPct val="80000"/>
              </a:lnSpc>
              <a:spcBef>
                <a:spcPts val="600"/>
              </a:spcBef>
              <a:spcAft>
                <a:spcPts val="600"/>
              </a:spcAft>
              <a:buSzPts val="1800"/>
              <a:buChar char="•"/>
            </a:pPr>
            <a:r>
              <a:rPr lang="en-GB" sz="2590"/>
              <a:t>We have all worked on a variety of different projects across the world, but all seeking to understand and address water issues.</a:t>
            </a:r>
            <a:endParaRPr sz="2590"/>
          </a:p>
        </p:txBody>
      </p:sp>
      <p:pic>
        <p:nvPicPr>
          <p:cNvPr id="190" name="Google Shape;190;p6">
            <a:hlinkClick r:id="rId3" action="ppaction://hlinksldjump"/>
          </p:cNvPr>
          <p:cNvPicPr preferRelativeResize="0"/>
          <p:nvPr/>
        </p:nvPicPr>
        <p:blipFill rotWithShape="1">
          <a:blip r:embed="rId4">
            <a:alphaModFix/>
          </a:blip>
          <a:srcRect/>
          <a:stretch/>
        </p:blipFill>
        <p:spPr>
          <a:xfrm>
            <a:off x="10818796" y="578536"/>
            <a:ext cx="369611" cy="295376"/>
          </a:xfrm>
          <a:prstGeom prst="rect">
            <a:avLst/>
          </a:prstGeom>
          <a:noFill/>
          <a:ln>
            <a:noFill/>
          </a:ln>
        </p:spPr>
      </p:pic>
      <p:pic>
        <p:nvPicPr>
          <p:cNvPr id="192" name="Google Shape;192;p6"/>
          <p:cNvPicPr preferRelativeResize="0"/>
          <p:nvPr/>
        </p:nvPicPr>
        <p:blipFill rotWithShape="1">
          <a:blip r:embed="rId5">
            <a:alphaModFix/>
          </a:blip>
          <a:srcRect/>
          <a:stretch/>
        </p:blipFill>
        <p:spPr>
          <a:xfrm>
            <a:off x="706735" y="1805957"/>
            <a:ext cx="943073" cy="943073"/>
          </a:xfrm>
          <a:prstGeom prst="rect">
            <a:avLst/>
          </a:prstGeom>
          <a:noFill/>
          <a:ln>
            <a:noFill/>
          </a:ln>
        </p:spPr>
      </p:pic>
      <p:sp>
        <p:nvSpPr>
          <p:cNvPr id="193" name="Google Shape;193;p6"/>
          <p:cNvSpPr txBox="1"/>
          <p:nvPr/>
        </p:nvSpPr>
        <p:spPr>
          <a:xfrm>
            <a:off x="205673" y="1340910"/>
            <a:ext cx="1846384"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000"/>
              <a:buFont typeface="Arial"/>
              <a:buNone/>
            </a:pPr>
            <a:r>
              <a:rPr lang="en-GB" sz="1000" b="0" i="1" u="none" strike="noStrike" cap="none">
                <a:solidFill>
                  <a:srgbClr val="000000"/>
                </a:solidFill>
                <a:latin typeface="Arial"/>
                <a:ea typeface="Arial"/>
                <a:cs typeface="Arial"/>
                <a:sym typeface="Arial"/>
              </a:rPr>
              <a:t>Sally Rangecroft,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000"/>
              <a:buFont typeface="Arial"/>
              <a:buNone/>
            </a:pPr>
            <a:r>
              <a:rPr lang="en-GB" sz="1000" b="0" i="1" u="none" strike="noStrike" cap="none">
                <a:solidFill>
                  <a:srgbClr val="000000"/>
                </a:solidFill>
                <a:latin typeface="Arial"/>
                <a:ea typeface="Arial"/>
                <a:cs typeface="Arial"/>
                <a:sym typeface="Arial"/>
              </a:rPr>
              <a:t>University of Plymouth, UK</a:t>
            </a:r>
            <a:endParaRPr sz="1000" b="0" i="1" u="none" strike="noStrike" cap="none">
              <a:solidFill>
                <a:srgbClr val="000000"/>
              </a:solidFill>
              <a:latin typeface="Arial"/>
              <a:ea typeface="Arial"/>
              <a:cs typeface="Arial"/>
              <a:sym typeface="Arial"/>
            </a:endParaRPr>
          </a:p>
        </p:txBody>
      </p:sp>
      <p:sp>
        <p:nvSpPr>
          <p:cNvPr id="194" name="Google Shape;194;p6"/>
          <p:cNvSpPr txBox="1"/>
          <p:nvPr/>
        </p:nvSpPr>
        <p:spPr>
          <a:xfrm>
            <a:off x="235255" y="2821425"/>
            <a:ext cx="1886100" cy="4002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000"/>
              <a:buFont typeface="Arial"/>
              <a:buNone/>
            </a:pPr>
            <a:r>
              <a:rPr lang="en-GB" sz="1000" b="0" i="1" u="none" strike="noStrike" cap="none">
                <a:solidFill>
                  <a:srgbClr val="000000"/>
                </a:solidFill>
                <a:latin typeface="Arial"/>
                <a:ea typeface="Arial"/>
                <a:cs typeface="Arial"/>
                <a:sym typeface="Arial"/>
              </a:rPr>
              <a:t>Melanie Rohse,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000"/>
              <a:buFont typeface="Arial"/>
              <a:buNone/>
            </a:pPr>
            <a:r>
              <a:rPr lang="en-GB" sz="1000" b="0" i="1" u="none" strike="noStrike" cap="none">
                <a:solidFill>
                  <a:srgbClr val="000000"/>
                </a:solidFill>
                <a:latin typeface="Arial"/>
                <a:ea typeface="Arial"/>
                <a:cs typeface="Arial"/>
                <a:sym typeface="Arial"/>
              </a:rPr>
              <a:t>Anglia Ruskin University, UK</a:t>
            </a:r>
            <a:endParaRPr sz="1000" b="0" i="1" u="none" strike="noStrike" cap="none">
              <a:solidFill>
                <a:srgbClr val="000000"/>
              </a:solidFill>
              <a:latin typeface="Arial"/>
              <a:ea typeface="Arial"/>
              <a:cs typeface="Arial"/>
              <a:sym typeface="Arial"/>
            </a:endParaRPr>
          </a:p>
        </p:txBody>
      </p:sp>
      <p:sp>
        <p:nvSpPr>
          <p:cNvPr id="195" name="Google Shape;195;p6"/>
          <p:cNvSpPr/>
          <p:nvPr/>
        </p:nvSpPr>
        <p:spPr>
          <a:xfrm>
            <a:off x="235255" y="4278035"/>
            <a:ext cx="1846500" cy="4002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000"/>
              <a:buFont typeface="Arial"/>
              <a:buNone/>
            </a:pPr>
            <a:r>
              <a:rPr lang="en-GB" sz="1000" b="0" i="1" u="none" strike="noStrike" cap="none">
                <a:solidFill>
                  <a:srgbClr val="000000"/>
                </a:solidFill>
                <a:latin typeface="Arial"/>
                <a:ea typeface="Arial"/>
                <a:cs typeface="Arial"/>
                <a:sym typeface="Arial"/>
              </a:rPr>
              <a:t>Eddie Banks,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000"/>
              <a:buFont typeface="Arial"/>
              <a:buNone/>
            </a:pPr>
            <a:r>
              <a:rPr lang="en-GB" sz="1000" b="0" i="1" u="none" strike="noStrike" cap="none">
                <a:solidFill>
                  <a:srgbClr val="000000"/>
                </a:solidFill>
                <a:latin typeface="Arial"/>
                <a:ea typeface="Arial"/>
                <a:cs typeface="Arial"/>
                <a:sym typeface="Arial"/>
              </a:rPr>
              <a:t>Flinders University, Australia</a:t>
            </a:r>
            <a:endParaRPr sz="1000" b="0" i="0" u="none" strike="noStrike" cap="none">
              <a:solidFill>
                <a:srgbClr val="000000"/>
              </a:solidFill>
              <a:latin typeface="Arial"/>
              <a:ea typeface="Arial"/>
              <a:cs typeface="Arial"/>
              <a:sym typeface="Arial"/>
            </a:endParaRPr>
          </a:p>
        </p:txBody>
      </p:sp>
      <p:sp>
        <p:nvSpPr>
          <p:cNvPr id="196" name="Google Shape;196;p6"/>
          <p:cNvSpPr/>
          <p:nvPr/>
        </p:nvSpPr>
        <p:spPr>
          <a:xfrm>
            <a:off x="29698" y="5632159"/>
            <a:ext cx="2052057"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000"/>
              <a:buFont typeface="Arial"/>
              <a:buNone/>
            </a:pPr>
            <a:r>
              <a:rPr lang="en-GB" sz="1000" b="0" i="1" u="none" strike="noStrike" cap="none" dirty="0">
                <a:solidFill>
                  <a:srgbClr val="000000"/>
                </a:solidFill>
                <a:latin typeface="Arial"/>
                <a:ea typeface="Arial"/>
                <a:cs typeface="Arial"/>
                <a:sym typeface="Arial"/>
              </a:rPr>
              <a:t>Rosie Day, </a:t>
            </a:r>
            <a:endParaRPr sz="1400" b="0"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000"/>
              <a:buFont typeface="Arial"/>
              <a:buNone/>
            </a:pPr>
            <a:r>
              <a:rPr lang="en-GB" sz="1000" b="0" i="1" u="none" strike="noStrike" cap="none" dirty="0">
                <a:solidFill>
                  <a:srgbClr val="000000"/>
                </a:solidFill>
                <a:latin typeface="Arial"/>
                <a:ea typeface="Arial"/>
                <a:cs typeface="Arial"/>
                <a:sym typeface="Arial"/>
              </a:rPr>
              <a:t>University of Birmingham, UK</a:t>
            </a:r>
            <a:endParaRPr sz="1000" b="0" i="0" u="none" strike="noStrike" cap="none" dirty="0">
              <a:solidFill>
                <a:srgbClr val="000000"/>
              </a:solidFill>
              <a:latin typeface="Arial"/>
              <a:ea typeface="Arial"/>
              <a:cs typeface="Arial"/>
              <a:sym typeface="Arial"/>
            </a:endParaRPr>
          </a:p>
        </p:txBody>
      </p:sp>
      <p:sp>
        <p:nvSpPr>
          <p:cNvPr id="197" name="Google Shape;197;p6"/>
          <p:cNvSpPr/>
          <p:nvPr/>
        </p:nvSpPr>
        <p:spPr>
          <a:xfrm>
            <a:off x="1724183" y="6211758"/>
            <a:ext cx="1633869" cy="55399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000"/>
              <a:buFont typeface="Arial"/>
              <a:buNone/>
            </a:pPr>
            <a:r>
              <a:rPr lang="en-GB" sz="1000" b="0" i="1" u="none" strike="noStrike" cap="none">
                <a:solidFill>
                  <a:srgbClr val="000000"/>
                </a:solidFill>
                <a:latin typeface="Arial"/>
                <a:ea typeface="Arial"/>
                <a:cs typeface="Arial"/>
                <a:sym typeface="Arial"/>
              </a:rPr>
              <a:t>Guiliano Di Baldassarre, CNDS &amp; Uppsala University, Sweden</a:t>
            </a:r>
            <a:endParaRPr sz="1000" b="0" i="0" u="none" strike="noStrike" cap="none">
              <a:solidFill>
                <a:srgbClr val="000000"/>
              </a:solidFill>
              <a:latin typeface="Arial"/>
              <a:ea typeface="Arial"/>
              <a:cs typeface="Arial"/>
              <a:sym typeface="Arial"/>
            </a:endParaRPr>
          </a:p>
        </p:txBody>
      </p:sp>
      <p:sp>
        <p:nvSpPr>
          <p:cNvPr id="198" name="Google Shape;198;p6"/>
          <p:cNvSpPr/>
          <p:nvPr/>
        </p:nvSpPr>
        <p:spPr>
          <a:xfrm>
            <a:off x="3240485" y="6227719"/>
            <a:ext cx="1633800" cy="5541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000"/>
              <a:buFont typeface="Arial"/>
              <a:buNone/>
            </a:pPr>
            <a:r>
              <a:rPr lang="en-GB" sz="1000" b="0" i="1" u="none" strike="noStrike" cap="none">
                <a:solidFill>
                  <a:srgbClr val="000000"/>
                </a:solidFill>
                <a:latin typeface="Arial"/>
                <a:ea typeface="Arial"/>
                <a:cs typeface="Arial"/>
                <a:sym typeface="Arial"/>
              </a:rPr>
              <a:t>Theresa Frommen, Humboldt University Berlin, Germany</a:t>
            </a:r>
            <a:endParaRPr sz="1000" b="0" i="0" u="none" strike="noStrike" cap="none">
              <a:solidFill>
                <a:srgbClr val="000000"/>
              </a:solidFill>
              <a:latin typeface="Arial"/>
              <a:ea typeface="Arial"/>
              <a:cs typeface="Arial"/>
              <a:sym typeface="Arial"/>
            </a:endParaRPr>
          </a:p>
        </p:txBody>
      </p:sp>
      <p:sp>
        <p:nvSpPr>
          <p:cNvPr id="199" name="Google Shape;199;p6"/>
          <p:cNvSpPr/>
          <p:nvPr/>
        </p:nvSpPr>
        <p:spPr>
          <a:xfrm>
            <a:off x="4694186" y="6227719"/>
            <a:ext cx="1633800" cy="5541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000"/>
              <a:buFont typeface="Arial"/>
              <a:buNone/>
            </a:pPr>
            <a:r>
              <a:rPr lang="en-GB" sz="1000" b="0" i="1" u="none" strike="noStrike" cap="none">
                <a:solidFill>
                  <a:srgbClr val="000000"/>
                </a:solidFill>
                <a:latin typeface="Arial"/>
                <a:ea typeface="Arial"/>
                <a:cs typeface="Arial"/>
                <a:sym typeface="Arial"/>
              </a:rPr>
              <a:t>Yasunori Hayashi, Charles Darwin University, Australia</a:t>
            </a:r>
            <a:endParaRPr sz="1000" b="0" i="0" u="none" strike="noStrike" cap="none">
              <a:solidFill>
                <a:srgbClr val="000000"/>
              </a:solidFill>
              <a:latin typeface="Arial"/>
              <a:ea typeface="Arial"/>
              <a:cs typeface="Arial"/>
              <a:sym typeface="Arial"/>
            </a:endParaRPr>
          </a:p>
        </p:txBody>
      </p:sp>
      <p:sp>
        <p:nvSpPr>
          <p:cNvPr id="200" name="Google Shape;200;p6"/>
          <p:cNvSpPr/>
          <p:nvPr/>
        </p:nvSpPr>
        <p:spPr>
          <a:xfrm>
            <a:off x="6114503" y="6227683"/>
            <a:ext cx="1633800" cy="5541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000"/>
              <a:buFont typeface="Arial"/>
              <a:buNone/>
            </a:pPr>
            <a:r>
              <a:rPr lang="en-GB" sz="1000" b="0" i="1" u="none" strike="noStrike" cap="none">
                <a:solidFill>
                  <a:srgbClr val="000000"/>
                </a:solidFill>
                <a:latin typeface="Arial"/>
                <a:ea typeface="Arial"/>
                <a:cs typeface="Arial"/>
                <a:sym typeface="Arial"/>
              </a:rPr>
              <a:t>Britta Höllermann, University of Bonn, Germany</a:t>
            </a:r>
            <a:endParaRPr sz="1000" b="0" i="0" u="none" strike="noStrike" cap="none">
              <a:solidFill>
                <a:srgbClr val="000000"/>
              </a:solidFill>
              <a:latin typeface="Arial"/>
              <a:ea typeface="Arial"/>
              <a:cs typeface="Arial"/>
              <a:sym typeface="Arial"/>
            </a:endParaRPr>
          </a:p>
        </p:txBody>
      </p:sp>
      <p:sp>
        <p:nvSpPr>
          <p:cNvPr id="201" name="Google Shape;201;p6"/>
          <p:cNvSpPr/>
          <p:nvPr/>
        </p:nvSpPr>
        <p:spPr>
          <a:xfrm>
            <a:off x="7656963" y="6211708"/>
            <a:ext cx="1417500" cy="5541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000"/>
              <a:buFont typeface="Arial"/>
              <a:buNone/>
            </a:pPr>
            <a:r>
              <a:rPr lang="en-GB" sz="1000" b="0" i="1" u="none" strike="noStrike" cap="none">
                <a:solidFill>
                  <a:srgbClr val="000000"/>
                </a:solidFill>
                <a:latin typeface="Arial"/>
                <a:ea typeface="Arial"/>
                <a:cs typeface="Arial"/>
                <a:sym typeface="Arial"/>
              </a:rPr>
              <a:t>Karen Lebek, Humboldt University Berlin, Germany</a:t>
            </a:r>
            <a:endParaRPr sz="1000" b="0" i="0" u="none" strike="noStrike" cap="none">
              <a:solidFill>
                <a:srgbClr val="000000"/>
              </a:solidFill>
              <a:latin typeface="Arial"/>
              <a:ea typeface="Arial"/>
              <a:cs typeface="Arial"/>
              <a:sym typeface="Arial"/>
            </a:endParaRPr>
          </a:p>
        </p:txBody>
      </p:sp>
      <p:sp>
        <p:nvSpPr>
          <p:cNvPr id="202" name="Google Shape;202;p6"/>
          <p:cNvSpPr/>
          <p:nvPr/>
        </p:nvSpPr>
        <p:spPr>
          <a:xfrm>
            <a:off x="9125299" y="6211708"/>
            <a:ext cx="1436700" cy="5541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000"/>
              <a:buFont typeface="Arial"/>
              <a:buNone/>
            </a:pPr>
            <a:r>
              <a:rPr lang="en-GB" sz="1000" b="0" i="1" u="none" strike="noStrike" cap="none">
                <a:solidFill>
                  <a:srgbClr val="000000"/>
                </a:solidFill>
                <a:latin typeface="Arial"/>
                <a:ea typeface="Arial"/>
                <a:cs typeface="Arial"/>
                <a:sym typeface="Arial"/>
              </a:rPr>
              <a:t>Elena Mondino, CNDS &amp; Uppsala University, Sweden</a:t>
            </a:r>
            <a:endParaRPr sz="1000" b="0" i="0" u="none" strike="noStrike" cap="none">
              <a:solidFill>
                <a:srgbClr val="000000"/>
              </a:solidFill>
              <a:latin typeface="Arial"/>
              <a:ea typeface="Arial"/>
              <a:cs typeface="Arial"/>
              <a:sym typeface="Arial"/>
            </a:endParaRPr>
          </a:p>
        </p:txBody>
      </p:sp>
      <p:sp>
        <p:nvSpPr>
          <p:cNvPr id="203" name="Google Shape;203;p6"/>
          <p:cNvSpPr/>
          <p:nvPr/>
        </p:nvSpPr>
        <p:spPr>
          <a:xfrm>
            <a:off x="10533492" y="5496345"/>
            <a:ext cx="1436700" cy="5541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000"/>
              <a:buFont typeface="Arial"/>
              <a:buNone/>
            </a:pPr>
            <a:r>
              <a:rPr lang="en-GB" sz="1000" b="0" i="1" u="none" strike="noStrike" cap="none">
                <a:solidFill>
                  <a:srgbClr val="000000"/>
                </a:solidFill>
                <a:latin typeface="Arial"/>
                <a:ea typeface="Arial"/>
                <a:cs typeface="Arial"/>
                <a:sym typeface="Arial"/>
              </a:rPr>
              <a:t>Maria Rusca,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000"/>
              <a:buFont typeface="Arial"/>
              <a:buNone/>
            </a:pPr>
            <a:r>
              <a:rPr lang="en-GB" sz="1000" b="0" i="1" u="none" strike="noStrike" cap="none">
                <a:solidFill>
                  <a:srgbClr val="000000"/>
                </a:solidFill>
                <a:latin typeface="Arial"/>
                <a:ea typeface="Arial"/>
                <a:cs typeface="Arial"/>
                <a:sym typeface="Arial"/>
              </a:rPr>
              <a:t>CNDS &amp; Uppsala University, Sweden</a:t>
            </a:r>
            <a:endParaRPr sz="1000" b="0" i="0" u="none" strike="noStrike" cap="none">
              <a:solidFill>
                <a:srgbClr val="000000"/>
              </a:solidFill>
              <a:latin typeface="Arial"/>
              <a:ea typeface="Arial"/>
              <a:cs typeface="Arial"/>
              <a:sym typeface="Arial"/>
            </a:endParaRPr>
          </a:p>
        </p:txBody>
      </p:sp>
      <p:sp>
        <p:nvSpPr>
          <p:cNvPr id="204" name="Google Shape;204;p6"/>
          <p:cNvSpPr/>
          <p:nvPr/>
        </p:nvSpPr>
        <p:spPr>
          <a:xfrm>
            <a:off x="10265265" y="3925957"/>
            <a:ext cx="1846500" cy="5541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000"/>
              <a:buFont typeface="Arial"/>
              <a:buNone/>
            </a:pPr>
            <a:r>
              <a:rPr lang="en-GB" sz="1000" b="0" i="1" u="none" strike="noStrike" cap="none">
                <a:solidFill>
                  <a:srgbClr val="000000"/>
                </a:solidFill>
                <a:latin typeface="Arial"/>
                <a:ea typeface="Arial"/>
                <a:cs typeface="Arial"/>
                <a:sym typeface="Arial"/>
              </a:rPr>
              <a:t>Marthe Wens,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000"/>
              <a:buFont typeface="Arial"/>
              <a:buNone/>
            </a:pPr>
            <a:r>
              <a:rPr lang="en-GB" sz="1000" b="0" i="1" u="none" strike="noStrike" cap="none">
                <a:solidFill>
                  <a:srgbClr val="000000"/>
                </a:solidFill>
                <a:latin typeface="Arial"/>
                <a:ea typeface="Arial"/>
                <a:cs typeface="Arial"/>
                <a:sym typeface="Arial"/>
              </a:rPr>
              <a:t>VU Amsterdam,</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000"/>
              <a:buFont typeface="Arial"/>
              <a:buNone/>
            </a:pPr>
            <a:r>
              <a:rPr lang="en-GB" sz="1000" b="0" i="1" u="none" strike="noStrike" cap="none">
                <a:solidFill>
                  <a:srgbClr val="000000"/>
                </a:solidFill>
                <a:latin typeface="Arial"/>
                <a:ea typeface="Arial"/>
                <a:cs typeface="Arial"/>
                <a:sym typeface="Arial"/>
              </a:rPr>
              <a:t> Netherlands</a:t>
            </a:r>
            <a:endParaRPr sz="1000" b="0" i="0" u="none" strike="noStrike" cap="none">
              <a:solidFill>
                <a:srgbClr val="000000"/>
              </a:solidFill>
              <a:latin typeface="Arial"/>
              <a:ea typeface="Arial"/>
              <a:cs typeface="Arial"/>
              <a:sym typeface="Arial"/>
            </a:endParaRPr>
          </a:p>
        </p:txBody>
      </p:sp>
      <p:sp>
        <p:nvSpPr>
          <p:cNvPr id="205" name="Google Shape;205;p6"/>
          <p:cNvSpPr/>
          <p:nvPr/>
        </p:nvSpPr>
        <p:spPr>
          <a:xfrm>
            <a:off x="10403157" y="2264480"/>
            <a:ext cx="1605600" cy="5541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000"/>
              <a:buFont typeface="Arial"/>
              <a:buNone/>
            </a:pPr>
            <a:r>
              <a:rPr lang="en-GB" sz="1000" b="0" i="1" u="none" strike="noStrike" cap="none">
                <a:solidFill>
                  <a:srgbClr val="000000"/>
                </a:solidFill>
                <a:latin typeface="Arial"/>
                <a:ea typeface="Arial"/>
                <a:cs typeface="Arial"/>
                <a:sym typeface="Arial"/>
              </a:rPr>
              <a:t>Anne Van Loon,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000"/>
              <a:buFont typeface="Arial"/>
              <a:buNone/>
            </a:pPr>
            <a:r>
              <a:rPr lang="en-GB" sz="1000" b="0" i="1" u="none" strike="noStrike" cap="none">
                <a:solidFill>
                  <a:srgbClr val="000000"/>
                </a:solidFill>
                <a:latin typeface="Arial"/>
                <a:ea typeface="Arial"/>
                <a:cs typeface="Arial"/>
                <a:sym typeface="Arial"/>
              </a:rPr>
              <a:t>VU Amsterdam,</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000"/>
              <a:buFont typeface="Arial"/>
              <a:buNone/>
            </a:pPr>
            <a:r>
              <a:rPr lang="en-GB" sz="1000" b="0" i="1" u="none" strike="noStrike" cap="none">
                <a:solidFill>
                  <a:srgbClr val="000000"/>
                </a:solidFill>
                <a:latin typeface="Arial"/>
                <a:ea typeface="Arial"/>
                <a:cs typeface="Arial"/>
                <a:sym typeface="Arial"/>
              </a:rPr>
              <a:t> Netherlands</a:t>
            </a:r>
            <a:endParaRPr sz="1000" b="0" i="0" u="none" strike="noStrike" cap="none">
              <a:solidFill>
                <a:srgbClr val="000000"/>
              </a:solidFill>
              <a:latin typeface="Arial"/>
              <a:ea typeface="Arial"/>
              <a:cs typeface="Arial"/>
              <a:sym typeface="Arial"/>
            </a:endParaRPr>
          </a:p>
        </p:txBody>
      </p:sp>
      <p:pic>
        <p:nvPicPr>
          <p:cNvPr id="206" name="Google Shape;206;p6"/>
          <p:cNvPicPr preferRelativeResize="0"/>
          <p:nvPr/>
        </p:nvPicPr>
        <p:blipFill rotWithShape="1">
          <a:blip r:embed="rId6">
            <a:alphaModFix/>
          </a:blip>
          <a:srcRect/>
          <a:stretch/>
        </p:blipFill>
        <p:spPr>
          <a:xfrm>
            <a:off x="10818482" y="1181200"/>
            <a:ext cx="774836" cy="1028419"/>
          </a:xfrm>
          <a:prstGeom prst="rect">
            <a:avLst/>
          </a:prstGeom>
          <a:noFill/>
          <a:ln>
            <a:noFill/>
          </a:ln>
        </p:spPr>
      </p:pic>
      <p:pic>
        <p:nvPicPr>
          <p:cNvPr id="207" name="Google Shape;207;p6"/>
          <p:cNvPicPr preferRelativeResize="0"/>
          <p:nvPr/>
        </p:nvPicPr>
        <p:blipFill rotWithShape="1">
          <a:blip r:embed="rId7">
            <a:alphaModFix/>
          </a:blip>
          <a:srcRect/>
          <a:stretch/>
        </p:blipFill>
        <p:spPr>
          <a:xfrm>
            <a:off x="10687245" y="2855683"/>
            <a:ext cx="1002323" cy="1002323"/>
          </a:xfrm>
          <a:prstGeom prst="rect">
            <a:avLst/>
          </a:prstGeom>
          <a:noFill/>
          <a:ln>
            <a:noFill/>
          </a:ln>
        </p:spPr>
      </p:pic>
      <p:pic>
        <p:nvPicPr>
          <p:cNvPr id="208" name="Google Shape;208;p6"/>
          <p:cNvPicPr preferRelativeResize="0"/>
          <p:nvPr/>
        </p:nvPicPr>
        <p:blipFill rotWithShape="1">
          <a:blip r:embed="rId8">
            <a:alphaModFix/>
          </a:blip>
          <a:srcRect/>
          <a:stretch/>
        </p:blipFill>
        <p:spPr>
          <a:xfrm>
            <a:off x="710967" y="4701792"/>
            <a:ext cx="937113" cy="937113"/>
          </a:xfrm>
          <a:prstGeom prst="rect">
            <a:avLst/>
          </a:prstGeom>
          <a:noFill/>
          <a:ln>
            <a:noFill/>
          </a:ln>
        </p:spPr>
      </p:pic>
      <p:pic>
        <p:nvPicPr>
          <p:cNvPr id="209" name="Google Shape;209;p6"/>
          <p:cNvPicPr preferRelativeResize="0"/>
          <p:nvPr/>
        </p:nvPicPr>
        <p:blipFill rotWithShape="1">
          <a:blip r:embed="rId9">
            <a:alphaModFix/>
          </a:blip>
          <a:srcRect/>
          <a:stretch/>
        </p:blipFill>
        <p:spPr>
          <a:xfrm>
            <a:off x="2064818" y="5153456"/>
            <a:ext cx="1062269" cy="1062269"/>
          </a:xfrm>
          <a:prstGeom prst="rect">
            <a:avLst/>
          </a:prstGeom>
          <a:noFill/>
          <a:ln>
            <a:noFill/>
          </a:ln>
        </p:spPr>
      </p:pic>
      <p:pic>
        <p:nvPicPr>
          <p:cNvPr id="210" name="Google Shape;210;p6"/>
          <p:cNvPicPr preferRelativeResize="0"/>
          <p:nvPr/>
        </p:nvPicPr>
        <p:blipFill rotWithShape="1">
          <a:blip r:embed="rId10">
            <a:alphaModFix/>
          </a:blip>
          <a:srcRect/>
          <a:stretch/>
        </p:blipFill>
        <p:spPr>
          <a:xfrm>
            <a:off x="6390414" y="5149143"/>
            <a:ext cx="1070877" cy="1070877"/>
          </a:xfrm>
          <a:prstGeom prst="rect">
            <a:avLst/>
          </a:prstGeom>
          <a:noFill/>
          <a:ln>
            <a:noFill/>
          </a:ln>
        </p:spPr>
      </p:pic>
      <p:pic>
        <p:nvPicPr>
          <p:cNvPr id="211" name="Google Shape;211;p6"/>
          <p:cNvPicPr preferRelativeResize="0"/>
          <p:nvPr/>
        </p:nvPicPr>
        <p:blipFill rotWithShape="1">
          <a:blip r:embed="rId11">
            <a:alphaModFix/>
          </a:blip>
          <a:srcRect/>
          <a:stretch/>
        </p:blipFill>
        <p:spPr>
          <a:xfrm>
            <a:off x="7869449" y="5161168"/>
            <a:ext cx="1046851" cy="1046851"/>
          </a:xfrm>
          <a:prstGeom prst="rect">
            <a:avLst/>
          </a:prstGeom>
          <a:noFill/>
          <a:ln>
            <a:noFill/>
          </a:ln>
        </p:spPr>
      </p:pic>
      <p:pic>
        <p:nvPicPr>
          <p:cNvPr id="212" name="Google Shape;212;p6"/>
          <p:cNvPicPr preferRelativeResize="0"/>
          <p:nvPr/>
        </p:nvPicPr>
        <p:blipFill rotWithShape="1">
          <a:blip r:embed="rId12">
            <a:alphaModFix/>
          </a:blip>
          <a:srcRect/>
          <a:stretch/>
        </p:blipFill>
        <p:spPr>
          <a:xfrm>
            <a:off x="3528234" y="5159743"/>
            <a:ext cx="1058302" cy="1058302"/>
          </a:xfrm>
          <a:prstGeom prst="rect">
            <a:avLst/>
          </a:prstGeom>
          <a:noFill/>
          <a:ln>
            <a:noFill/>
          </a:ln>
        </p:spPr>
      </p:pic>
      <p:pic>
        <p:nvPicPr>
          <p:cNvPr id="213" name="Google Shape;213;p6"/>
          <p:cNvPicPr preferRelativeResize="0"/>
          <p:nvPr/>
        </p:nvPicPr>
        <p:blipFill rotWithShape="1">
          <a:blip r:embed="rId13">
            <a:alphaModFix/>
          </a:blip>
          <a:srcRect/>
          <a:stretch/>
        </p:blipFill>
        <p:spPr>
          <a:xfrm>
            <a:off x="9313873" y="5130746"/>
            <a:ext cx="1013242" cy="1013242"/>
          </a:xfrm>
          <a:prstGeom prst="rect">
            <a:avLst/>
          </a:prstGeom>
          <a:noFill/>
          <a:ln>
            <a:noFill/>
          </a:ln>
        </p:spPr>
      </p:pic>
      <p:sp>
        <p:nvSpPr>
          <p:cNvPr id="214" name="Google Shape;214;p6"/>
          <p:cNvSpPr txBox="1"/>
          <p:nvPr/>
        </p:nvSpPr>
        <p:spPr>
          <a:xfrm>
            <a:off x="10104813" y="567687"/>
            <a:ext cx="816935"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GB" sz="1400" b="0" i="0" u="none" strike="noStrike" cap="none">
                <a:solidFill>
                  <a:srgbClr val="000000"/>
                </a:solidFill>
                <a:latin typeface="Calibri"/>
                <a:ea typeface="Calibri"/>
                <a:cs typeface="Calibri"/>
                <a:sym typeface="Calibri"/>
              </a:rPr>
              <a:t>Back to</a:t>
            </a:r>
            <a:endParaRPr sz="1400" b="0" i="0" u="none" strike="noStrike" cap="none">
              <a:solidFill>
                <a:srgbClr val="000000"/>
              </a:solidFill>
              <a:latin typeface="Calibri"/>
              <a:ea typeface="Calibri"/>
              <a:cs typeface="Calibri"/>
              <a:sym typeface="Calibri"/>
            </a:endParaRPr>
          </a:p>
        </p:txBody>
      </p:sp>
      <p:sp>
        <p:nvSpPr>
          <p:cNvPr id="215" name="Google Shape;215;p6"/>
          <p:cNvSpPr txBox="1"/>
          <p:nvPr/>
        </p:nvSpPr>
        <p:spPr>
          <a:xfrm>
            <a:off x="10121042" y="161852"/>
            <a:ext cx="1765120"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GB" sz="1400" b="0" i="0" u="none" strike="noStrike" cap="none">
                <a:solidFill>
                  <a:srgbClr val="000000"/>
                </a:solidFill>
                <a:latin typeface="Calibri"/>
                <a:ea typeface="Calibri"/>
                <a:cs typeface="Calibri"/>
                <a:sym typeface="Calibri"/>
              </a:rPr>
              <a:t>Back to</a:t>
            </a:r>
            <a:endParaRPr sz="1400" b="0" i="0" u="none" strike="noStrike" cap="none">
              <a:solidFill>
                <a:srgbClr val="000000"/>
              </a:solidFill>
              <a:latin typeface="Calibri"/>
              <a:ea typeface="Calibri"/>
              <a:cs typeface="Calibri"/>
              <a:sym typeface="Calibri"/>
            </a:endParaRPr>
          </a:p>
        </p:txBody>
      </p:sp>
      <p:sp>
        <p:nvSpPr>
          <p:cNvPr id="216" name="Google Shape;216;p6">
            <a:hlinkClick r:id="rId14" action="ppaction://hlinksldjump"/>
          </p:cNvPr>
          <p:cNvSpPr/>
          <p:nvPr/>
        </p:nvSpPr>
        <p:spPr>
          <a:xfrm>
            <a:off x="10809946" y="146216"/>
            <a:ext cx="1174680" cy="360174"/>
          </a:xfrm>
          <a:prstGeom prst="roundRect">
            <a:avLst>
              <a:gd name="adj" fmla="val 16667"/>
            </a:avLst>
          </a:prstGeom>
          <a:solidFill>
            <a:srgbClr val="FFC000"/>
          </a:solidFill>
          <a:ln w="127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GB" sz="1400" b="1" i="0" u="none" strike="noStrike" cap="none">
                <a:solidFill>
                  <a:schemeClr val="dk1"/>
                </a:solidFill>
                <a:latin typeface="Calibri"/>
                <a:ea typeface="Calibri"/>
                <a:cs typeface="Calibri"/>
                <a:sym typeface="Calibri"/>
              </a:rPr>
              <a:t>Introduction</a:t>
            </a:r>
            <a:endParaRPr sz="1400" b="0" i="0" u="none" strike="noStrike" cap="none">
              <a:solidFill>
                <a:schemeClr val="dk1"/>
              </a:solidFill>
              <a:latin typeface="Calibri"/>
              <a:ea typeface="Calibri"/>
              <a:cs typeface="Calibri"/>
              <a:sym typeface="Calibri"/>
            </a:endParaRPr>
          </a:p>
        </p:txBody>
      </p:sp>
      <p:sp>
        <p:nvSpPr>
          <p:cNvPr id="217" name="Google Shape;217;p6"/>
          <p:cNvSpPr/>
          <p:nvPr/>
        </p:nvSpPr>
        <p:spPr>
          <a:xfrm>
            <a:off x="10104813" y="94849"/>
            <a:ext cx="1944820" cy="879186"/>
          </a:xfrm>
          <a:prstGeom prst="rect">
            <a:avLst/>
          </a:prstGeom>
          <a:noFill/>
          <a:ln w="25400" cap="flat" cmpd="sng">
            <a:solidFill>
              <a:schemeClr val="accent4"/>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pic>
        <p:nvPicPr>
          <p:cNvPr id="219" name="Google Shape;219;p6"/>
          <p:cNvPicPr preferRelativeResize="0"/>
          <p:nvPr/>
        </p:nvPicPr>
        <p:blipFill rotWithShape="1">
          <a:blip r:embed="rId15">
            <a:alphaModFix/>
          </a:blip>
          <a:srcRect l="32231" t="12931" r="12810" b="52402"/>
          <a:stretch/>
        </p:blipFill>
        <p:spPr>
          <a:xfrm>
            <a:off x="661245" y="3281554"/>
            <a:ext cx="1070876" cy="1011819"/>
          </a:xfrm>
          <a:prstGeom prst="rect">
            <a:avLst/>
          </a:prstGeom>
          <a:noFill/>
          <a:ln>
            <a:noFill/>
          </a:ln>
        </p:spPr>
      </p:pic>
      <p:pic>
        <p:nvPicPr>
          <p:cNvPr id="220" name="Google Shape;220;p6"/>
          <p:cNvPicPr preferRelativeResize="0"/>
          <p:nvPr/>
        </p:nvPicPr>
        <p:blipFill rotWithShape="1">
          <a:blip r:embed="rId16">
            <a:alphaModFix/>
          </a:blip>
          <a:srcRect/>
          <a:stretch/>
        </p:blipFill>
        <p:spPr>
          <a:xfrm>
            <a:off x="4987711" y="5167687"/>
            <a:ext cx="1046849" cy="1042425"/>
          </a:xfrm>
          <a:prstGeom prst="rect">
            <a:avLst/>
          </a:prstGeom>
          <a:noFill/>
          <a:ln>
            <a:noFill/>
          </a:ln>
        </p:spPr>
      </p:pic>
      <p:pic>
        <p:nvPicPr>
          <p:cNvPr id="221" name="Google Shape;221;p6"/>
          <p:cNvPicPr preferRelativeResize="0"/>
          <p:nvPr/>
        </p:nvPicPr>
        <p:blipFill rotWithShape="1">
          <a:blip r:embed="rId17">
            <a:alphaModFix/>
          </a:blip>
          <a:srcRect r="7432" b="10418"/>
          <a:stretch/>
        </p:blipFill>
        <p:spPr>
          <a:xfrm>
            <a:off x="10724195" y="4480375"/>
            <a:ext cx="1002325" cy="970015"/>
          </a:xfrm>
          <a:prstGeom prst="rect">
            <a:avLst/>
          </a:prstGeom>
          <a:noFill/>
          <a:ln>
            <a:noFill/>
          </a:ln>
        </p:spPr>
      </p:pic>
      <p:sp>
        <p:nvSpPr>
          <p:cNvPr id="40" name="Google Shape;130;p2">
            <a:hlinkClick r:id="" action="ppaction://hlinkshowjump?jump=nextslide"/>
          </p:cNvPr>
          <p:cNvSpPr/>
          <p:nvPr/>
        </p:nvSpPr>
        <p:spPr>
          <a:xfrm>
            <a:off x="11225818" y="6109876"/>
            <a:ext cx="564042" cy="337944"/>
          </a:xfrm>
          <a:prstGeom prst="rightArrow">
            <a:avLst>
              <a:gd name="adj1" fmla="val 50000"/>
              <a:gd name="adj2" fmla="val 50000"/>
            </a:avLst>
          </a:prstGeom>
          <a:solidFill>
            <a:srgbClr val="FFC000"/>
          </a:solidFill>
          <a:ln w="127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1" name="Google Shape;132;p2">
            <a:hlinkClick r:id="" action="ppaction://hlinkshowjump?jump=previousslide"/>
          </p:cNvPr>
          <p:cNvSpPr/>
          <p:nvPr/>
        </p:nvSpPr>
        <p:spPr>
          <a:xfrm rot="10800000">
            <a:off x="305041" y="6109876"/>
            <a:ext cx="564042" cy="337944"/>
          </a:xfrm>
          <a:prstGeom prst="rightArrow">
            <a:avLst>
              <a:gd name="adj1" fmla="val 50000"/>
              <a:gd name="adj2" fmla="val 50000"/>
            </a:avLst>
          </a:prstGeom>
          <a:solidFill>
            <a:srgbClr val="FFC000"/>
          </a:solidFill>
          <a:ln w="127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42" name="Picture 41"/>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8792" y="6500420"/>
            <a:ext cx="896374" cy="313620"/>
          </a:xfrm>
          <a:prstGeom prst="rect">
            <a:avLst/>
          </a:prstGeom>
        </p:spPr>
      </p:pic>
      <p:sp>
        <p:nvSpPr>
          <p:cNvPr id="43" name="TextBox 42">
            <a:hlinkClick r:id="" action="ppaction://hlinkshowjump?jump=nextslide"/>
          </p:cNvPr>
          <p:cNvSpPr txBox="1"/>
          <p:nvPr/>
        </p:nvSpPr>
        <p:spPr>
          <a:xfrm>
            <a:off x="11211012" y="6152204"/>
            <a:ext cx="382305" cy="253916"/>
          </a:xfrm>
          <a:prstGeom prst="rect">
            <a:avLst/>
          </a:prstGeom>
          <a:noFill/>
        </p:spPr>
        <p:txBody>
          <a:bodyPr wrap="square" rtlCol="0">
            <a:spAutoFit/>
          </a:bodyPr>
          <a:lstStyle/>
          <a:p>
            <a:r>
              <a:rPr lang="en-GB" sz="1050" dirty="0"/>
              <a:t>7</a:t>
            </a:r>
          </a:p>
        </p:txBody>
      </p:sp>
      <p:pic>
        <p:nvPicPr>
          <p:cNvPr id="2" name="Picture 1"/>
          <p:cNvPicPr>
            <a:picLocks noChangeAspect="1"/>
          </p:cNvPicPr>
          <p:nvPr/>
        </p:nvPicPr>
        <p:blipFill rotWithShape="1">
          <a:blip r:embed="rId19">
            <a:extLst>
              <a:ext uri="{28A0092B-C50C-407E-A947-70E740481C1C}">
                <a14:useLocalDpi xmlns:a14="http://schemas.microsoft.com/office/drawing/2010/main" val="0"/>
              </a:ext>
            </a:extLst>
          </a:blip>
          <a:srcRect r="17931" b="2818"/>
          <a:stretch/>
        </p:blipFill>
        <p:spPr>
          <a:xfrm>
            <a:off x="661245" y="371197"/>
            <a:ext cx="1010581" cy="966609"/>
          </a:xfrm>
          <a:prstGeom prst="rect">
            <a:avLst/>
          </a:prstGeom>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54"/>
        <p:cNvGrpSpPr/>
        <p:nvPr/>
      </p:nvGrpSpPr>
      <p:grpSpPr>
        <a:xfrm>
          <a:off x="0" y="0"/>
          <a:ext cx="0" cy="0"/>
          <a:chOff x="0" y="0"/>
          <a:chExt cx="0" cy="0"/>
        </a:xfrm>
      </p:grpSpPr>
      <p:pic>
        <p:nvPicPr>
          <p:cNvPr id="255" name="Google Shape;255;p12"/>
          <p:cNvPicPr preferRelativeResize="0"/>
          <p:nvPr/>
        </p:nvPicPr>
        <p:blipFill rotWithShape="1">
          <a:blip r:embed="rId3">
            <a:alphaModFix/>
          </a:blip>
          <a:srcRect/>
          <a:stretch/>
        </p:blipFill>
        <p:spPr>
          <a:xfrm>
            <a:off x="0" y="0"/>
            <a:ext cx="12192000" cy="6858000"/>
          </a:xfrm>
          <a:prstGeom prst="rect">
            <a:avLst/>
          </a:prstGeom>
          <a:noFill/>
          <a:ln>
            <a:noFill/>
          </a:ln>
        </p:spPr>
      </p:pic>
      <p:sp>
        <p:nvSpPr>
          <p:cNvPr id="256" name="Google Shape;256;p12"/>
          <p:cNvSpPr txBox="1">
            <a:spLocks noGrp="1"/>
          </p:cNvSpPr>
          <p:nvPr>
            <p:ph type="title"/>
          </p:nvPr>
        </p:nvSpPr>
        <p:spPr>
          <a:xfrm>
            <a:off x="514350" y="365919"/>
            <a:ext cx="111633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3959"/>
              <a:buFont typeface="Calibri"/>
              <a:buNone/>
            </a:pPr>
            <a:r>
              <a:rPr lang="en-GB" sz="3563" b="1"/>
              <a:t>3. Social science for natural scientists? </a:t>
            </a:r>
            <a:br>
              <a:rPr lang="en-GB" sz="3563" b="1"/>
            </a:br>
            <a:r>
              <a:rPr lang="en-GB" sz="3563" b="1"/>
              <a:t>Key considerations for fieldwork with human participants</a:t>
            </a:r>
            <a:endParaRPr sz="3563" b="1"/>
          </a:p>
        </p:txBody>
      </p:sp>
      <p:sp>
        <p:nvSpPr>
          <p:cNvPr id="257" name="Google Shape;257;p12"/>
          <p:cNvSpPr txBox="1">
            <a:spLocks noGrp="1"/>
          </p:cNvSpPr>
          <p:nvPr>
            <p:ph type="body" idx="1"/>
          </p:nvPr>
        </p:nvSpPr>
        <p:spPr>
          <a:xfrm>
            <a:off x="838200" y="2055813"/>
            <a:ext cx="5162550" cy="3775075"/>
          </a:xfrm>
          <a:prstGeom prst="rect">
            <a:avLst/>
          </a:prstGeom>
          <a:solidFill>
            <a:srgbClr val="FFFFFF"/>
          </a:solidFill>
          <a:ln>
            <a:noFill/>
          </a:ln>
        </p:spPr>
        <p:txBody>
          <a:bodyPr spcFirstLastPara="1" wrap="square" lIns="180000" tIns="180000" rIns="180000" bIns="180000" anchor="t" anchorCtr="0">
            <a:normAutofit/>
          </a:bodyPr>
          <a:lstStyle/>
          <a:p>
            <a:pPr marL="228600" lvl="0" indent="-228600" algn="l" rtl="0">
              <a:lnSpc>
                <a:spcPct val="70000"/>
              </a:lnSpc>
              <a:spcBef>
                <a:spcPts val="0"/>
              </a:spcBef>
              <a:spcAft>
                <a:spcPts val="0"/>
              </a:spcAft>
              <a:buClr>
                <a:schemeClr val="dk1"/>
              </a:buClr>
              <a:buSzPts val="2800"/>
              <a:buChar char="•"/>
            </a:pPr>
            <a:r>
              <a:rPr lang="en-GB" dirty="0"/>
              <a:t>Good ethical practice</a:t>
            </a:r>
            <a:endParaRPr dirty="0"/>
          </a:p>
          <a:p>
            <a:pPr marL="228600" lvl="0" indent="-228600" algn="l" rtl="0">
              <a:lnSpc>
                <a:spcPct val="70000"/>
              </a:lnSpc>
              <a:spcBef>
                <a:spcPts val="1000"/>
              </a:spcBef>
              <a:spcAft>
                <a:spcPts val="0"/>
              </a:spcAft>
              <a:buClr>
                <a:schemeClr val="dk1"/>
              </a:buClr>
              <a:buSzPts val="2800"/>
              <a:buChar char="•"/>
            </a:pPr>
            <a:r>
              <a:rPr lang="en-GB" dirty="0"/>
              <a:t>Data collection methods</a:t>
            </a:r>
            <a:endParaRPr dirty="0"/>
          </a:p>
          <a:p>
            <a:pPr marL="228600" lvl="0" indent="-228600" algn="l" rtl="0">
              <a:lnSpc>
                <a:spcPct val="70000"/>
              </a:lnSpc>
              <a:spcBef>
                <a:spcPts val="1000"/>
              </a:spcBef>
              <a:spcAft>
                <a:spcPts val="0"/>
              </a:spcAft>
              <a:buClr>
                <a:schemeClr val="dk1"/>
              </a:buClr>
              <a:buSzPts val="2800"/>
              <a:buChar char="•"/>
            </a:pPr>
            <a:r>
              <a:rPr lang="en-GB" dirty="0"/>
              <a:t>Power dynamics</a:t>
            </a:r>
            <a:endParaRPr dirty="0"/>
          </a:p>
          <a:p>
            <a:pPr marL="228600" lvl="0" indent="-228600" algn="l" rtl="0">
              <a:lnSpc>
                <a:spcPct val="70000"/>
              </a:lnSpc>
              <a:spcBef>
                <a:spcPts val="1000"/>
              </a:spcBef>
              <a:spcAft>
                <a:spcPts val="0"/>
              </a:spcAft>
              <a:buClr>
                <a:schemeClr val="dk1"/>
              </a:buClr>
              <a:buSzPts val="2800"/>
              <a:buChar char="•"/>
            </a:pPr>
            <a:r>
              <a:rPr lang="en-GB" dirty="0"/>
              <a:t>Positionality</a:t>
            </a:r>
            <a:endParaRPr dirty="0"/>
          </a:p>
          <a:p>
            <a:pPr marL="228600" lvl="0" indent="-228600" algn="l" rtl="0">
              <a:lnSpc>
                <a:spcPct val="70000"/>
              </a:lnSpc>
              <a:spcBef>
                <a:spcPts val="1000"/>
              </a:spcBef>
              <a:spcAft>
                <a:spcPts val="0"/>
              </a:spcAft>
              <a:buClr>
                <a:schemeClr val="dk1"/>
              </a:buClr>
              <a:buSzPts val="2800"/>
              <a:buChar char="•"/>
            </a:pPr>
            <a:r>
              <a:rPr lang="en-GB" dirty="0"/>
              <a:t>Local partnerships</a:t>
            </a:r>
            <a:endParaRPr dirty="0"/>
          </a:p>
          <a:p>
            <a:pPr marL="228600" lvl="0" indent="-228600" algn="l" rtl="0">
              <a:lnSpc>
                <a:spcPct val="70000"/>
              </a:lnSpc>
              <a:spcBef>
                <a:spcPts val="1000"/>
              </a:spcBef>
              <a:spcAft>
                <a:spcPts val="0"/>
              </a:spcAft>
              <a:buClr>
                <a:schemeClr val="dk1"/>
              </a:buClr>
              <a:buSzPts val="2800"/>
              <a:buChar char="•"/>
            </a:pPr>
            <a:r>
              <a:rPr lang="en-GB" dirty="0"/>
              <a:t>Communication of science</a:t>
            </a:r>
            <a:endParaRPr dirty="0"/>
          </a:p>
          <a:p>
            <a:pPr marL="228600" lvl="0" indent="-228600" algn="l" rtl="0">
              <a:lnSpc>
                <a:spcPct val="70000"/>
              </a:lnSpc>
              <a:spcBef>
                <a:spcPts val="1000"/>
              </a:spcBef>
              <a:spcAft>
                <a:spcPts val="0"/>
              </a:spcAft>
              <a:buClr>
                <a:schemeClr val="dk1"/>
              </a:buClr>
              <a:buSzPts val="2800"/>
              <a:buChar char="•"/>
            </a:pPr>
            <a:r>
              <a:rPr lang="en-GB" dirty="0"/>
              <a:t>Post-fieldwork reflections</a:t>
            </a:r>
            <a:endParaRPr dirty="0"/>
          </a:p>
          <a:p>
            <a:pPr marL="228600" lvl="0" indent="-228600" algn="l" rtl="0">
              <a:lnSpc>
                <a:spcPct val="70000"/>
              </a:lnSpc>
              <a:spcBef>
                <a:spcPts val="1000"/>
              </a:spcBef>
              <a:spcAft>
                <a:spcPts val="0"/>
              </a:spcAft>
              <a:buClr>
                <a:schemeClr val="dk1"/>
              </a:buClr>
              <a:buSzPts val="2800"/>
              <a:buChar char="•"/>
            </a:pPr>
            <a:r>
              <a:rPr lang="en-GB" dirty="0"/>
              <a:t>Validation</a:t>
            </a:r>
            <a:endParaRPr dirty="0"/>
          </a:p>
        </p:txBody>
      </p:sp>
      <p:pic>
        <p:nvPicPr>
          <p:cNvPr id="259" name="Google Shape;259;p12">
            <a:hlinkClick r:id="rId4" action="ppaction://hlinksldjump"/>
          </p:cNvPr>
          <p:cNvPicPr preferRelativeResize="0"/>
          <p:nvPr/>
        </p:nvPicPr>
        <p:blipFill rotWithShape="1">
          <a:blip r:embed="rId5">
            <a:alphaModFix/>
          </a:blip>
          <a:srcRect/>
          <a:stretch/>
        </p:blipFill>
        <p:spPr>
          <a:xfrm>
            <a:off x="11201336" y="392945"/>
            <a:ext cx="291698" cy="252000"/>
          </a:xfrm>
          <a:prstGeom prst="rect">
            <a:avLst/>
          </a:prstGeom>
          <a:solidFill>
            <a:schemeClr val="bg1"/>
          </a:solidFill>
          <a:ln>
            <a:noFill/>
          </a:ln>
        </p:spPr>
      </p:pic>
      <p:sp>
        <p:nvSpPr>
          <p:cNvPr id="8" name="Google Shape;130;p2">
            <a:hlinkClick r:id="" action="ppaction://hlinkshowjump?jump=nextslide"/>
          </p:cNvPr>
          <p:cNvSpPr/>
          <p:nvPr/>
        </p:nvSpPr>
        <p:spPr>
          <a:xfrm>
            <a:off x="11225818" y="6109876"/>
            <a:ext cx="564042" cy="337944"/>
          </a:xfrm>
          <a:prstGeom prst="rightArrow">
            <a:avLst>
              <a:gd name="adj1" fmla="val 50000"/>
              <a:gd name="adj2" fmla="val 50000"/>
            </a:avLst>
          </a:prstGeom>
          <a:solidFill>
            <a:srgbClr val="FFC000"/>
          </a:solidFill>
          <a:ln w="127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 name="Google Shape;132;p2">
            <a:hlinkClick r:id="" action="ppaction://hlinkshowjump?jump=previousslide"/>
          </p:cNvPr>
          <p:cNvSpPr/>
          <p:nvPr/>
        </p:nvSpPr>
        <p:spPr>
          <a:xfrm rot="10800000">
            <a:off x="305041" y="6109876"/>
            <a:ext cx="564042" cy="337944"/>
          </a:xfrm>
          <a:prstGeom prst="rightArrow">
            <a:avLst>
              <a:gd name="adj1" fmla="val 50000"/>
              <a:gd name="adj2" fmla="val 50000"/>
            </a:avLst>
          </a:prstGeom>
          <a:solidFill>
            <a:srgbClr val="FFC000"/>
          </a:solidFill>
          <a:ln w="127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792" y="6500420"/>
            <a:ext cx="896374" cy="313620"/>
          </a:xfrm>
          <a:prstGeom prst="rect">
            <a:avLst/>
          </a:prstGeom>
        </p:spPr>
      </p:pic>
      <p:sp>
        <p:nvSpPr>
          <p:cNvPr id="12" name="Rectangle 11"/>
          <p:cNvSpPr/>
          <p:nvPr/>
        </p:nvSpPr>
        <p:spPr>
          <a:xfrm>
            <a:off x="1236785" y="6508635"/>
            <a:ext cx="9989033" cy="286232"/>
          </a:xfrm>
          <a:prstGeom prst="rect">
            <a:avLst/>
          </a:prstGeom>
        </p:spPr>
        <p:txBody>
          <a:bodyPr wrap="square">
            <a:spAutoFit/>
          </a:bodyPr>
          <a:lstStyle/>
          <a:p>
            <a:pPr lvl="0" algn="ctr">
              <a:lnSpc>
                <a:spcPct val="90000"/>
              </a:lnSpc>
              <a:buClr>
                <a:schemeClr val="dk1"/>
              </a:buClr>
              <a:buSzPts val="3200"/>
            </a:pPr>
            <a:r>
              <a:rPr lang="en-GB" i="1" dirty="0" smtClean="0">
                <a:solidFill>
                  <a:schemeClr val="dk1"/>
                </a:solidFill>
                <a:latin typeface="Calibri"/>
                <a:ea typeface="Calibri"/>
                <a:cs typeface="Calibri"/>
                <a:sym typeface="Calibri"/>
              </a:rPr>
              <a:t>Rangecroft et al., 2020. Social </a:t>
            </a:r>
            <a:r>
              <a:rPr lang="en-GB" i="1" dirty="0">
                <a:solidFill>
                  <a:schemeClr val="dk1"/>
                </a:solidFill>
                <a:latin typeface="Calibri"/>
                <a:ea typeface="Calibri"/>
                <a:cs typeface="Calibri"/>
                <a:sym typeface="Calibri"/>
              </a:rPr>
              <a:t>science for hydrologists: considerations when doing fieldwork with human </a:t>
            </a:r>
            <a:r>
              <a:rPr lang="en-GB" i="1" dirty="0" smtClean="0">
                <a:solidFill>
                  <a:schemeClr val="dk1"/>
                </a:solidFill>
                <a:latin typeface="Calibri"/>
                <a:ea typeface="Calibri"/>
                <a:cs typeface="Calibri"/>
                <a:sym typeface="Calibri"/>
              </a:rPr>
              <a:t>participants, EGU2020</a:t>
            </a:r>
            <a:endParaRPr lang="en-GB" i="1" dirty="0">
              <a:solidFill>
                <a:schemeClr val="dk1"/>
              </a:solidFill>
              <a:latin typeface="Calibri"/>
              <a:ea typeface="Calibri"/>
              <a:cs typeface="Calibri"/>
              <a:sym typeface="Calibri"/>
            </a:endParaRPr>
          </a:p>
        </p:txBody>
      </p:sp>
      <p:sp>
        <p:nvSpPr>
          <p:cNvPr id="13" name="TextBox 12">
            <a:hlinkClick r:id="" action="ppaction://hlinkshowjump?jump=nextslide"/>
          </p:cNvPr>
          <p:cNvSpPr txBox="1"/>
          <p:nvPr/>
        </p:nvSpPr>
        <p:spPr>
          <a:xfrm>
            <a:off x="11211012" y="6152204"/>
            <a:ext cx="382305" cy="253916"/>
          </a:xfrm>
          <a:prstGeom prst="rect">
            <a:avLst/>
          </a:prstGeom>
          <a:noFill/>
        </p:spPr>
        <p:txBody>
          <a:bodyPr wrap="square" rtlCol="0">
            <a:spAutoFit/>
          </a:bodyPr>
          <a:lstStyle/>
          <a:p>
            <a:r>
              <a:rPr lang="en-GB" sz="1050" dirty="0"/>
              <a:t>8</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65"/>
        <p:cNvGrpSpPr/>
        <p:nvPr/>
      </p:nvGrpSpPr>
      <p:grpSpPr>
        <a:xfrm>
          <a:off x="0" y="0"/>
          <a:ext cx="0" cy="0"/>
          <a:chOff x="0" y="0"/>
          <a:chExt cx="0" cy="0"/>
        </a:xfrm>
      </p:grpSpPr>
      <p:pic>
        <p:nvPicPr>
          <p:cNvPr id="266" name="Google Shape;266;p13"/>
          <p:cNvPicPr preferRelativeResize="0"/>
          <p:nvPr/>
        </p:nvPicPr>
        <p:blipFill rotWithShape="1">
          <a:blip r:embed="rId3">
            <a:alphaModFix/>
          </a:blip>
          <a:srcRect/>
          <a:stretch/>
        </p:blipFill>
        <p:spPr>
          <a:xfrm>
            <a:off x="0" y="0"/>
            <a:ext cx="12192000" cy="6858000"/>
          </a:xfrm>
          <a:prstGeom prst="rect">
            <a:avLst/>
          </a:prstGeom>
          <a:noFill/>
          <a:ln>
            <a:noFill/>
          </a:ln>
        </p:spPr>
      </p:pic>
      <p:sp>
        <p:nvSpPr>
          <p:cNvPr id="267" name="Google Shape;267;p13"/>
          <p:cNvSpPr txBox="1">
            <a:spLocks noGrp="1"/>
          </p:cNvSpPr>
          <p:nvPr>
            <p:ph type="title"/>
          </p:nvPr>
        </p:nvSpPr>
        <p:spPr>
          <a:xfrm>
            <a:off x="767256" y="246364"/>
            <a:ext cx="11424744"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GB" b="1"/>
              <a:t>3.1 Ethics: Putting good ethical practice in place</a:t>
            </a:r>
            <a:endParaRPr b="1"/>
          </a:p>
        </p:txBody>
      </p:sp>
      <p:sp>
        <p:nvSpPr>
          <p:cNvPr id="268" name="Google Shape;268;p13"/>
          <p:cNvSpPr txBox="1">
            <a:spLocks noGrp="1"/>
          </p:cNvSpPr>
          <p:nvPr>
            <p:ph type="body" idx="1"/>
          </p:nvPr>
        </p:nvSpPr>
        <p:spPr>
          <a:xfrm>
            <a:off x="958362" y="1366346"/>
            <a:ext cx="10146323" cy="5016944"/>
          </a:xfrm>
          <a:prstGeom prst="rect">
            <a:avLst/>
          </a:prstGeom>
          <a:solidFill>
            <a:srgbClr val="FFFFFF"/>
          </a:solidFill>
          <a:ln>
            <a:noFill/>
          </a:ln>
        </p:spPr>
        <p:txBody>
          <a:bodyPr spcFirstLastPara="1" wrap="square" lIns="180000" tIns="180000" rIns="180000" bIns="180000" anchor="t" anchorCtr="0">
            <a:noAutofit/>
          </a:bodyPr>
          <a:lstStyle/>
          <a:p>
            <a:pPr marL="228600" lvl="0" indent="-228600" algn="l" rtl="0">
              <a:lnSpc>
                <a:spcPct val="100000"/>
              </a:lnSpc>
              <a:spcBef>
                <a:spcPts val="0"/>
              </a:spcBef>
              <a:spcAft>
                <a:spcPts val="0"/>
              </a:spcAft>
              <a:buClr>
                <a:schemeClr val="dk1"/>
              </a:buClr>
              <a:buSzPts val="2400"/>
              <a:buChar char="•"/>
            </a:pPr>
            <a:r>
              <a:rPr lang="en-GB" sz="2400" dirty="0"/>
              <a:t>Ethical principles underpin all research with human participants</a:t>
            </a:r>
            <a:endParaRPr sz="2400" dirty="0"/>
          </a:p>
          <a:p>
            <a:pPr marL="228600" lvl="0" indent="-228600" algn="l" rtl="0">
              <a:lnSpc>
                <a:spcPct val="100000"/>
              </a:lnSpc>
              <a:spcBef>
                <a:spcPts val="600"/>
              </a:spcBef>
              <a:spcAft>
                <a:spcPts val="0"/>
              </a:spcAft>
              <a:buClr>
                <a:schemeClr val="dk1"/>
              </a:buClr>
              <a:buSzPts val="2400"/>
              <a:buChar char="•"/>
            </a:pPr>
            <a:r>
              <a:rPr lang="en-GB" sz="2400" dirty="0"/>
              <a:t>Ensure the excellence and integrity of research</a:t>
            </a:r>
            <a:endParaRPr sz="2400" dirty="0"/>
          </a:p>
          <a:p>
            <a:pPr marL="228600" lvl="0" indent="-228600" algn="l" rtl="0">
              <a:lnSpc>
                <a:spcPct val="100000"/>
              </a:lnSpc>
              <a:spcBef>
                <a:spcPts val="600"/>
              </a:spcBef>
              <a:spcAft>
                <a:spcPts val="0"/>
              </a:spcAft>
              <a:buClr>
                <a:schemeClr val="dk1"/>
              </a:buClr>
              <a:buSzPts val="2400"/>
              <a:buChar char="•"/>
            </a:pPr>
            <a:r>
              <a:rPr lang="en-GB" sz="2400" dirty="0"/>
              <a:t>Protects both participants in research, and the researchers</a:t>
            </a:r>
            <a:endParaRPr sz="2400" dirty="0"/>
          </a:p>
          <a:p>
            <a:pPr marL="228600" lvl="0" indent="-228600" algn="l" rtl="0">
              <a:lnSpc>
                <a:spcPct val="100000"/>
              </a:lnSpc>
              <a:spcBef>
                <a:spcPts val="600"/>
              </a:spcBef>
              <a:spcAft>
                <a:spcPts val="0"/>
              </a:spcAft>
              <a:buClr>
                <a:schemeClr val="dk1"/>
              </a:buClr>
              <a:buSzPts val="2400"/>
              <a:buChar char="•"/>
            </a:pPr>
            <a:r>
              <a:rPr lang="en-GB" sz="2400" dirty="0"/>
              <a:t>Guiding principles (</a:t>
            </a:r>
            <a:r>
              <a:rPr lang="en-GB" sz="2400" dirty="0" err="1"/>
              <a:t>Wellcome</a:t>
            </a:r>
            <a:r>
              <a:rPr lang="en-GB" sz="2400" dirty="0"/>
              <a:t> Trust, 2014): </a:t>
            </a:r>
            <a:endParaRPr sz="2400" dirty="0"/>
          </a:p>
          <a:p>
            <a:pPr marL="0" lvl="0" indent="0" algn="l" rtl="0">
              <a:lnSpc>
                <a:spcPct val="100000"/>
              </a:lnSpc>
              <a:spcBef>
                <a:spcPts val="600"/>
              </a:spcBef>
              <a:spcAft>
                <a:spcPts val="0"/>
              </a:spcAft>
              <a:buClr>
                <a:schemeClr val="dk1"/>
              </a:buClr>
              <a:buSzPts val="2400"/>
              <a:buNone/>
            </a:pPr>
            <a:r>
              <a:rPr lang="en-GB" sz="2400" dirty="0"/>
              <a:t>	</a:t>
            </a:r>
            <a:r>
              <a:rPr lang="en-GB" sz="2400" dirty="0" err="1"/>
              <a:t>i</a:t>
            </a:r>
            <a:r>
              <a:rPr lang="en-GB" sz="2400" dirty="0"/>
              <a:t>) respect for individuals; </a:t>
            </a:r>
            <a:endParaRPr sz="2400" dirty="0"/>
          </a:p>
          <a:p>
            <a:pPr marL="0" lvl="0" indent="0" algn="l" rtl="0">
              <a:lnSpc>
                <a:spcPct val="100000"/>
              </a:lnSpc>
              <a:spcBef>
                <a:spcPts val="600"/>
              </a:spcBef>
              <a:spcAft>
                <a:spcPts val="0"/>
              </a:spcAft>
              <a:buClr>
                <a:schemeClr val="dk1"/>
              </a:buClr>
              <a:buSzPts val="2400"/>
              <a:buNone/>
            </a:pPr>
            <a:r>
              <a:rPr lang="en-GB" sz="2400" dirty="0"/>
              <a:t>	ii) acting in people’s best interests;</a:t>
            </a:r>
            <a:endParaRPr sz="2400" dirty="0"/>
          </a:p>
          <a:p>
            <a:pPr marL="0" lvl="0" indent="0" algn="l" rtl="0">
              <a:lnSpc>
                <a:spcPct val="100000"/>
              </a:lnSpc>
              <a:spcBef>
                <a:spcPts val="600"/>
              </a:spcBef>
              <a:spcAft>
                <a:spcPts val="0"/>
              </a:spcAft>
              <a:buClr>
                <a:schemeClr val="dk1"/>
              </a:buClr>
              <a:buSzPts val="2400"/>
              <a:buNone/>
            </a:pPr>
            <a:r>
              <a:rPr lang="en-GB" sz="2400" dirty="0"/>
              <a:t>	iii) being fair.</a:t>
            </a:r>
            <a:endParaRPr sz="2400" dirty="0"/>
          </a:p>
          <a:p>
            <a:pPr marL="0" lvl="0" indent="0" algn="l" rtl="0">
              <a:lnSpc>
                <a:spcPct val="100000"/>
              </a:lnSpc>
              <a:spcBef>
                <a:spcPts val="600"/>
              </a:spcBef>
              <a:spcAft>
                <a:spcPts val="0"/>
              </a:spcAft>
              <a:buClr>
                <a:schemeClr val="dk1"/>
              </a:buClr>
              <a:buSzPts val="2400"/>
              <a:buNone/>
            </a:pPr>
            <a:r>
              <a:rPr lang="en-GB" sz="2400" b="1" u="sng" dirty="0"/>
              <a:t>Challenges:</a:t>
            </a:r>
            <a:endParaRPr sz="2400" b="1" u="sng" dirty="0"/>
          </a:p>
          <a:p>
            <a:pPr marL="228600" lvl="0" indent="-228600" algn="l" rtl="0">
              <a:lnSpc>
                <a:spcPct val="100000"/>
              </a:lnSpc>
              <a:spcBef>
                <a:spcPts val="600"/>
              </a:spcBef>
              <a:spcAft>
                <a:spcPts val="0"/>
              </a:spcAft>
              <a:buClr>
                <a:schemeClr val="dk1"/>
              </a:buClr>
              <a:buSzPts val="2400"/>
              <a:buFont typeface="Calibri"/>
              <a:buChar char="-"/>
            </a:pPr>
            <a:r>
              <a:rPr lang="en-GB" sz="2400" dirty="0"/>
              <a:t>Every institute is different </a:t>
            </a:r>
            <a:endParaRPr sz="2400" dirty="0"/>
          </a:p>
          <a:p>
            <a:pPr marL="228600" lvl="0" indent="-228600" algn="l" rtl="0">
              <a:lnSpc>
                <a:spcPct val="100000"/>
              </a:lnSpc>
              <a:spcBef>
                <a:spcPts val="600"/>
              </a:spcBef>
              <a:spcAft>
                <a:spcPts val="0"/>
              </a:spcAft>
              <a:buClr>
                <a:schemeClr val="dk1"/>
              </a:buClr>
              <a:buSzPts val="2400"/>
              <a:buFont typeface="Calibri"/>
              <a:buChar char="-"/>
            </a:pPr>
            <a:r>
              <a:rPr lang="en-GB" sz="2400" dirty="0"/>
              <a:t>Lack of awareness for needing ethical approval </a:t>
            </a:r>
            <a:endParaRPr sz="2400" dirty="0"/>
          </a:p>
          <a:p>
            <a:pPr marL="228600" lvl="0" indent="-228600" algn="l" rtl="0">
              <a:lnSpc>
                <a:spcPct val="100000"/>
              </a:lnSpc>
              <a:spcBef>
                <a:spcPts val="600"/>
              </a:spcBef>
              <a:spcAft>
                <a:spcPts val="0"/>
              </a:spcAft>
              <a:buClr>
                <a:schemeClr val="dk1"/>
              </a:buClr>
              <a:buSzPts val="2400"/>
              <a:buFont typeface="Calibri"/>
              <a:buChar char="-"/>
            </a:pPr>
            <a:r>
              <a:rPr lang="en-GB" sz="2400" dirty="0"/>
              <a:t>Difficult for short research projects</a:t>
            </a:r>
            <a:endParaRPr sz="2400" dirty="0"/>
          </a:p>
        </p:txBody>
      </p:sp>
      <p:sp>
        <p:nvSpPr>
          <p:cNvPr id="269" name="Google Shape;269;p13"/>
          <p:cNvSpPr txBox="1"/>
          <p:nvPr/>
        </p:nvSpPr>
        <p:spPr>
          <a:xfrm>
            <a:off x="7474953" y="3616328"/>
            <a:ext cx="3484285" cy="2585283"/>
          </a:xfrm>
          <a:prstGeom prst="rect">
            <a:avLst/>
          </a:prstGeom>
          <a:solidFill>
            <a:schemeClr val="accent2"/>
          </a:solidFill>
          <a:ln w="9525"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GB" sz="1800" b="1" i="1" u="none" strike="noStrike" cap="none" dirty="0" smtClean="0">
                <a:solidFill>
                  <a:schemeClr val="dk1"/>
                </a:solidFill>
                <a:latin typeface="Calibri"/>
                <a:ea typeface="Calibri"/>
                <a:cs typeface="Calibri"/>
                <a:sym typeface="Calibri"/>
              </a:rPr>
              <a:t>Recommendations:</a:t>
            </a:r>
            <a:r>
              <a:rPr lang="en-GB" i="1" dirty="0">
                <a:ea typeface="Calibri"/>
              </a:rPr>
              <a:t> </a:t>
            </a:r>
            <a:r>
              <a:rPr lang="en-GB" sz="1800" b="1" i="1" u="none" strike="noStrike" cap="none" dirty="0" smtClean="0">
                <a:solidFill>
                  <a:schemeClr val="dk1"/>
                </a:solidFill>
                <a:latin typeface="Calibri"/>
                <a:ea typeface="Calibri"/>
                <a:cs typeface="Calibri"/>
                <a:sym typeface="Calibri"/>
              </a:rPr>
              <a:t>Early </a:t>
            </a:r>
            <a:r>
              <a:rPr lang="en-GB" sz="1800" b="1" i="1" u="none" strike="noStrike" cap="none" dirty="0">
                <a:solidFill>
                  <a:schemeClr val="dk1"/>
                </a:solidFill>
                <a:latin typeface="Calibri"/>
                <a:ea typeface="Calibri"/>
                <a:cs typeface="Calibri"/>
                <a:sym typeface="Calibri"/>
              </a:rPr>
              <a:t>collaboration </a:t>
            </a:r>
            <a:r>
              <a:rPr lang="en-GB" sz="1800" i="1" dirty="0" smtClean="0">
                <a:solidFill>
                  <a:schemeClr val="dk1"/>
                </a:solidFill>
                <a:latin typeface="Calibri"/>
                <a:ea typeface="Calibri"/>
                <a:cs typeface="Calibri"/>
                <a:sym typeface="Calibri"/>
              </a:rPr>
              <a:t>can help</a:t>
            </a:r>
            <a:r>
              <a:rPr lang="en-GB" sz="1800" b="0" i="1" u="none" strike="noStrike" cap="none" dirty="0" smtClean="0">
                <a:solidFill>
                  <a:schemeClr val="dk1"/>
                </a:solidFill>
                <a:latin typeface="Calibri"/>
                <a:ea typeface="Calibri"/>
                <a:cs typeface="Calibri"/>
                <a:sym typeface="Calibri"/>
              </a:rPr>
              <a:t> </a:t>
            </a:r>
            <a:r>
              <a:rPr lang="en-GB" sz="1800" b="0" i="1" u="none" strike="noStrike" cap="none" dirty="0">
                <a:solidFill>
                  <a:schemeClr val="dk1"/>
                </a:solidFill>
                <a:latin typeface="Calibri"/>
                <a:ea typeface="Calibri"/>
                <a:cs typeface="Calibri"/>
                <a:sym typeface="Calibri"/>
              </a:rPr>
              <a:t>establish clear understanding of the </a:t>
            </a:r>
            <a:r>
              <a:rPr lang="en-GB" sz="1800" b="1" i="1" u="none" strike="noStrike" cap="none" dirty="0">
                <a:solidFill>
                  <a:schemeClr val="dk1"/>
                </a:solidFill>
                <a:latin typeface="Calibri"/>
                <a:ea typeface="Calibri"/>
                <a:cs typeface="Calibri"/>
                <a:sym typeface="Calibri"/>
              </a:rPr>
              <a:t>intended approaches</a:t>
            </a:r>
            <a:r>
              <a:rPr lang="en-GB" sz="1800" b="0" i="1" u="none" strike="noStrike" cap="none" dirty="0">
                <a:solidFill>
                  <a:schemeClr val="dk1"/>
                </a:solidFill>
                <a:latin typeface="Calibri"/>
                <a:ea typeface="Calibri"/>
                <a:cs typeface="Calibri"/>
                <a:sym typeface="Calibri"/>
              </a:rPr>
              <a:t>, interactions and outputs from the different disciplines and partners involved in the project is necessary to consider </a:t>
            </a:r>
            <a:r>
              <a:rPr lang="en-GB" sz="1800" b="1" i="1" u="none" strike="noStrike" cap="none" dirty="0">
                <a:solidFill>
                  <a:schemeClr val="dk1"/>
                </a:solidFill>
                <a:latin typeface="Calibri"/>
                <a:ea typeface="Calibri"/>
                <a:cs typeface="Calibri"/>
                <a:sym typeface="Calibri"/>
              </a:rPr>
              <a:t>all potential ethical issues </a:t>
            </a:r>
            <a:r>
              <a:rPr lang="en-GB" sz="1800" b="0" i="1" u="none" strike="noStrike" cap="none" dirty="0">
                <a:solidFill>
                  <a:schemeClr val="dk1"/>
                </a:solidFill>
                <a:latin typeface="Calibri"/>
                <a:ea typeface="Calibri"/>
                <a:cs typeface="Calibri"/>
                <a:sym typeface="Calibri"/>
              </a:rPr>
              <a:t>and how those can be </a:t>
            </a:r>
            <a:r>
              <a:rPr lang="en-GB" sz="1800" b="1" i="1" u="none" strike="noStrike" cap="none" dirty="0">
                <a:solidFill>
                  <a:schemeClr val="dk1"/>
                </a:solidFill>
                <a:latin typeface="Calibri"/>
                <a:ea typeface="Calibri"/>
                <a:cs typeface="Calibri"/>
                <a:sym typeface="Calibri"/>
              </a:rPr>
              <a:t>best dealt</a:t>
            </a:r>
            <a:r>
              <a:rPr lang="en-GB" sz="1800" b="0" i="1" u="none" strike="noStrike" cap="none" dirty="0">
                <a:solidFill>
                  <a:schemeClr val="dk1"/>
                </a:solidFill>
                <a:latin typeface="Calibri"/>
                <a:ea typeface="Calibri"/>
                <a:cs typeface="Calibri"/>
                <a:sym typeface="Calibri"/>
              </a:rPr>
              <a:t> with.</a:t>
            </a:r>
            <a:endParaRPr sz="1800" b="0" i="1" u="none" strike="noStrike" cap="none" dirty="0">
              <a:solidFill>
                <a:schemeClr val="dk1"/>
              </a:solidFill>
              <a:latin typeface="Calibri"/>
              <a:ea typeface="Calibri"/>
              <a:cs typeface="Calibri"/>
              <a:sym typeface="Calibri"/>
            </a:endParaRPr>
          </a:p>
        </p:txBody>
      </p:sp>
      <p:pic>
        <p:nvPicPr>
          <p:cNvPr id="271" name="Google Shape;271;p13">
            <a:hlinkClick r:id="rId4" action="ppaction://hlinksldjump"/>
          </p:cNvPr>
          <p:cNvPicPr preferRelativeResize="0"/>
          <p:nvPr/>
        </p:nvPicPr>
        <p:blipFill rotWithShape="1">
          <a:blip r:embed="rId5">
            <a:alphaModFix/>
          </a:blip>
          <a:srcRect/>
          <a:stretch/>
        </p:blipFill>
        <p:spPr>
          <a:xfrm>
            <a:off x="11201336" y="392945"/>
            <a:ext cx="291698" cy="252000"/>
          </a:xfrm>
          <a:prstGeom prst="rect">
            <a:avLst/>
          </a:prstGeom>
          <a:solidFill>
            <a:schemeClr val="bg1"/>
          </a:solidFill>
          <a:ln>
            <a:noFill/>
          </a:ln>
        </p:spPr>
      </p:pic>
      <p:sp>
        <p:nvSpPr>
          <p:cNvPr id="9" name="Google Shape;130;p2">
            <a:hlinkClick r:id="" action="ppaction://hlinkshowjump?jump=nextslide"/>
          </p:cNvPr>
          <p:cNvSpPr/>
          <p:nvPr/>
        </p:nvSpPr>
        <p:spPr>
          <a:xfrm>
            <a:off x="11225818" y="6109876"/>
            <a:ext cx="564042" cy="337944"/>
          </a:xfrm>
          <a:prstGeom prst="rightArrow">
            <a:avLst>
              <a:gd name="adj1" fmla="val 50000"/>
              <a:gd name="adj2" fmla="val 50000"/>
            </a:avLst>
          </a:prstGeom>
          <a:solidFill>
            <a:srgbClr val="FFC000"/>
          </a:solidFill>
          <a:ln w="127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0" name="Google Shape;132;p2"/>
          <p:cNvSpPr/>
          <p:nvPr/>
        </p:nvSpPr>
        <p:spPr>
          <a:xfrm rot="10800000">
            <a:off x="305041" y="6109876"/>
            <a:ext cx="564042" cy="337944"/>
          </a:xfrm>
          <a:prstGeom prst="rightArrow">
            <a:avLst>
              <a:gd name="adj1" fmla="val 50000"/>
              <a:gd name="adj2" fmla="val 50000"/>
            </a:avLst>
          </a:prstGeom>
          <a:solidFill>
            <a:srgbClr val="FFC000"/>
          </a:solidFill>
          <a:ln w="127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792" y="6500420"/>
            <a:ext cx="896374" cy="313620"/>
          </a:xfrm>
          <a:prstGeom prst="rect">
            <a:avLst/>
          </a:prstGeom>
        </p:spPr>
      </p:pic>
      <p:sp>
        <p:nvSpPr>
          <p:cNvPr id="13" name="Rectangle 12"/>
          <p:cNvSpPr/>
          <p:nvPr/>
        </p:nvSpPr>
        <p:spPr>
          <a:xfrm>
            <a:off x="1236785" y="6508635"/>
            <a:ext cx="9989033" cy="286232"/>
          </a:xfrm>
          <a:prstGeom prst="rect">
            <a:avLst/>
          </a:prstGeom>
        </p:spPr>
        <p:txBody>
          <a:bodyPr wrap="square">
            <a:spAutoFit/>
          </a:bodyPr>
          <a:lstStyle/>
          <a:p>
            <a:pPr lvl="0" algn="ctr">
              <a:lnSpc>
                <a:spcPct val="90000"/>
              </a:lnSpc>
              <a:buClr>
                <a:schemeClr val="dk1"/>
              </a:buClr>
              <a:buSzPts val="3200"/>
            </a:pPr>
            <a:r>
              <a:rPr lang="en-GB" i="1" dirty="0" smtClean="0">
                <a:solidFill>
                  <a:schemeClr val="dk1"/>
                </a:solidFill>
                <a:latin typeface="Calibri"/>
                <a:ea typeface="Calibri"/>
                <a:cs typeface="Calibri"/>
                <a:sym typeface="Calibri"/>
              </a:rPr>
              <a:t>Rangecroft et al., 2020. Social </a:t>
            </a:r>
            <a:r>
              <a:rPr lang="en-GB" i="1" dirty="0">
                <a:solidFill>
                  <a:schemeClr val="dk1"/>
                </a:solidFill>
                <a:latin typeface="Calibri"/>
                <a:ea typeface="Calibri"/>
                <a:cs typeface="Calibri"/>
                <a:sym typeface="Calibri"/>
              </a:rPr>
              <a:t>science for hydrologists: considerations when doing fieldwork with human </a:t>
            </a:r>
            <a:r>
              <a:rPr lang="en-GB" i="1" dirty="0" smtClean="0">
                <a:solidFill>
                  <a:schemeClr val="dk1"/>
                </a:solidFill>
                <a:latin typeface="Calibri"/>
                <a:ea typeface="Calibri"/>
                <a:cs typeface="Calibri"/>
                <a:sym typeface="Calibri"/>
              </a:rPr>
              <a:t>participants, EGU2020</a:t>
            </a:r>
            <a:endParaRPr lang="en-GB" i="1" dirty="0">
              <a:solidFill>
                <a:schemeClr val="dk1"/>
              </a:solidFill>
              <a:latin typeface="Calibri"/>
              <a:ea typeface="Calibri"/>
              <a:cs typeface="Calibri"/>
              <a:sym typeface="Calibri"/>
            </a:endParaRPr>
          </a:p>
        </p:txBody>
      </p:sp>
      <p:sp>
        <p:nvSpPr>
          <p:cNvPr id="14" name="TextBox 13">
            <a:hlinkClick r:id="" action="ppaction://hlinkshowjump?jump=nextslide"/>
          </p:cNvPr>
          <p:cNvSpPr txBox="1"/>
          <p:nvPr/>
        </p:nvSpPr>
        <p:spPr>
          <a:xfrm>
            <a:off x="11211012" y="6152204"/>
            <a:ext cx="382305" cy="253916"/>
          </a:xfrm>
          <a:prstGeom prst="rect">
            <a:avLst/>
          </a:prstGeom>
          <a:noFill/>
        </p:spPr>
        <p:txBody>
          <a:bodyPr wrap="square" rtlCol="0">
            <a:spAutoFit/>
          </a:bodyPr>
          <a:lstStyle/>
          <a:p>
            <a:r>
              <a:rPr lang="en-GB" sz="1050" dirty="0"/>
              <a:t>9</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76"/>
        <p:cNvGrpSpPr/>
        <p:nvPr/>
      </p:nvGrpSpPr>
      <p:grpSpPr>
        <a:xfrm>
          <a:off x="0" y="0"/>
          <a:ext cx="0" cy="0"/>
          <a:chOff x="0" y="0"/>
          <a:chExt cx="0" cy="0"/>
        </a:xfrm>
      </p:grpSpPr>
      <p:pic>
        <p:nvPicPr>
          <p:cNvPr id="277" name="Google Shape;277;p48"/>
          <p:cNvPicPr preferRelativeResize="0"/>
          <p:nvPr/>
        </p:nvPicPr>
        <p:blipFill rotWithShape="1">
          <a:blip r:embed="rId3">
            <a:alphaModFix/>
          </a:blip>
          <a:srcRect/>
          <a:stretch/>
        </p:blipFill>
        <p:spPr>
          <a:xfrm>
            <a:off x="0" y="0"/>
            <a:ext cx="12192000" cy="6858000"/>
          </a:xfrm>
          <a:prstGeom prst="rect">
            <a:avLst/>
          </a:prstGeom>
          <a:noFill/>
          <a:ln>
            <a:noFill/>
          </a:ln>
        </p:spPr>
      </p:pic>
      <p:sp>
        <p:nvSpPr>
          <p:cNvPr id="280" name="Google Shape;280;p48"/>
          <p:cNvSpPr txBox="1"/>
          <p:nvPr/>
        </p:nvSpPr>
        <p:spPr>
          <a:xfrm>
            <a:off x="417146" y="403940"/>
            <a:ext cx="11273606" cy="987538"/>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dk1"/>
              </a:buClr>
              <a:buSzPts val="3200"/>
              <a:buFont typeface="Calibri"/>
              <a:buNone/>
            </a:pPr>
            <a:r>
              <a:rPr lang="en-GB" sz="4400" b="1" i="0" u="none" strike="noStrike" cap="none">
                <a:solidFill>
                  <a:schemeClr val="dk1"/>
                </a:solidFill>
                <a:latin typeface="Calibri"/>
                <a:ea typeface="Calibri"/>
                <a:cs typeface="Calibri"/>
                <a:sym typeface="Calibri"/>
              </a:rPr>
              <a:t>Ethics in the field</a:t>
            </a:r>
            <a:endParaRPr sz="4400" b="0" i="0" u="none" strike="noStrike" cap="none">
              <a:solidFill>
                <a:schemeClr val="dk1"/>
              </a:solidFill>
              <a:latin typeface="Calibri"/>
              <a:ea typeface="Calibri"/>
              <a:cs typeface="Calibri"/>
              <a:sym typeface="Calibri"/>
            </a:endParaRPr>
          </a:p>
        </p:txBody>
      </p:sp>
      <p:sp>
        <p:nvSpPr>
          <p:cNvPr id="281" name="Google Shape;281;p48"/>
          <p:cNvSpPr/>
          <p:nvPr/>
        </p:nvSpPr>
        <p:spPr>
          <a:xfrm>
            <a:off x="795450" y="1458835"/>
            <a:ext cx="10057277" cy="4247276"/>
          </a:xfrm>
          <a:prstGeom prst="rect">
            <a:avLst/>
          </a:prstGeom>
          <a:solidFill>
            <a:schemeClr val="lt1"/>
          </a:solidFill>
          <a:ln>
            <a:noFill/>
          </a:ln>
        </p:spPr>
        <p:txBody>
          <a:bodyPr spcFirstLastPara="1" wrap="square" lIns="91425" tIns="45700" rIns="91425" bIns="45700" anchor="t" anchorCtr="0">
            <a:spAutoFit/>
          </a:bodyPr>
          <a:lstStyle/>
          <a:p>
            <a:pPr marL="342900" marR="0" lvl="0" indent="-342900" algn="l" rtl="0">
              <a:lnSpc>
                <a:spcPct val="100000"/>
              </a:lnSpc>
              <a:spcBef>
                <a:spcPts val="0"/>
              </a:spcBef>
              <a:spcAft>
                <a:spcPts val="0"/>
              </a:spcAft>
              <a:buClr>
                <a:srgbClr val="000000"/>
              </a:buClr>
              <a:buSzPct val="100000"/>
              <a:buFont typeface="Arial" panose="020B0604020202020204" pitchFamily="34" charset="0"/>
              <a:buChar char="•"/>
            </a:pPr>
            <a:r>
              <a:rPr lang="en-GB" sz="2400" b="0" i="0" u="none" strike="noStrike" cap="none" dirty="0">
                <a:solidFill>
                  <a:srgbClr val="000000"/>
                </a:solidFill>
                <a:latin typeface="Calibri"/>
                <a:ea typeface="Calibri"/>
                <a:cs typeface="Calibri"/>
                <a:sym typeface="Calibri"/>
              </a:rPr>
              <a:t>Informed consent: Typically seek to ensure participants are informed in plain language about:</a:t>
            </a:r>
            <a:endParaRPr sz="2400" b="0" i="0" u="none" strike="noStrike" cap="none" dirty="0">
              <a:solidFill>
                <a:srgbClr val="000000"/>
              </a:solidFill>
              <a:sym typeface="Arial"/>
            </a:endParaRPr>
          </a:p>
          <a:p>
            <a:pPr marL="648000" marR="0" lvl="1" indent="-342900" algn="l" rtl="0">
              <a:lnSpc>
                <a:spcPct val="100000"/>
              </a:lnSpc>
              <a:spcBef>
                <a:spcPts val="600"/>
              </a:spcBef>
              <a:spcAft>
                <a:spcPts val="0"/>
              </a:spcAft>
              <a:buClr>
                <a:srgbClr val="000000"/>
              </a:buClr>
              <a:buSzPct val="100000"/>
              <a:buFontTx/>
              <a:buChar char="-"/>
            </a:pPr>
            <a:r>
              <a:rPr lang="en-GB" sz="2400" b="0" i="0" u="none" strike="noStrike" cap="none" dirty="0">
                <a:solidFill>
                  <a:srgbClr val="000000"/>
                </a:solidFill>
                <a:latin typeface="Calibri"/>
                <a:ea typeface="Calibri"/>
                <a:cs typeface="Calibri"/>
                <a:sym typeface="Calibri"/>
              </a:rPr>
              <a:t>The purpose of the research;</a:t>
            </a:r>
            <a:endParaRPr sz="2400" b="0" i="0" u="none" strike="noStrike" cap="none" dirty="0">
              <a:solidFill>
                <a:srgbClr val="000000"/>
              </a:solidFill>
              <a:sym typeface="Arial"/>
            </a:endParaRPr>
          </a:p>
          <a:p>
            <a:pPr marL="648000" marR="0" lvl="0" indent="-342900" algn="l" rtl="0">
              <a:lnSpc>
                <a:spcPct val="100000"/>
              </a:lnSpc>
              <a:spcBef>
                <a:spcPts val="600"/>
              </a:spcBef>
              <a:spcAft>
                <a:spcPts val="0"/>
              </a:spcAft>
              <a:buClr>
                <a:srgbClr val="000000"/>
              </a:buClr>
              <a:buSzPct val="100000"/>
              <a:buFontTx/>
              <a:buChar char="-"/>
            </a:pPr>
            <a:r>
              <a:rPr lang="en-GB" sz="2400" b="0" i="0" u="none" strike="noStrike" cap="none" dirty="0">
                <a:solidFill>
                  <a:srgbClr val="000000"/>
                </a:solidFill>
                <a:latin typeface="Calibri"/>
                <a:ea typeface="Calibri"/>
                <a:cs typeface="Calibri"/>
                <a:sym typeface="Calibri"/>
              </a:rPr>
              <a:t>How their input will be used;</a:t>
            </a:r>
            <a:endParaRPr sz="2400" b="0" i="0" u="none" strike="noStrike" cap="none" dirty="0">
              <a:solidFill>
                <a:srgbClr val="000000"/>
              </a:solidFill>
              <a:sym typeface="Arial"/>
            </a:endParaRPr>
          </a:p>
          <a:p>
            <a:pPr marL="648000" marR="0" lvl="0" indent="-342900" algn="l" rtl="0">
              <a:lnSpc>
                <a:spcPct val="100000"/>
              </a:lnSpc>
              <a:spcBef>
                <a:spcPts val="600"/>
              </a:spcBef>
              <a:spcAft>
                <a:spcPts val="0"/>
              </a:spcAft>
              <a:buClr>
                <a:srgbClr val="000000"/>
              </a:buClr>
              <a:buSzPct val="100000"/>
              <a:buFontTx/>
              <a:buChar char="-"/>
            </a:pPr>
            <a:r>
              <a:rPr lang="en-GB" sz="2400" b="0" i="0" u="none" strike="noStrike" cap="none" dirty="0">
                <a:solidFill>
                  <a:srgbClr val="000000"/>
                </a:solidFill>
                <a:latin typeface="Calibri"/>
                <a:ea typeface="Calibri"/>
                <a:cs typeface="Calibri"/>
                <a:sym typeface="Calibri"/>
              </a:rPr>
              <a:t>What to expect from the research process. </a:t>
            </a:r>
            <a:endParaRPr sz="2400" b="0" i="0" u="none" strike="noStrike" cap="none" dirty="0">
              <a:solidFill>
                <a:srgbClr val="000000"/>
              </a:solidFill>
              <a:sym typeface="Arial"/>
            </a:endParaRPr>
          </a:p>
          <a:p>
            <a:pPr marL="342900" marR="0" lvl="0" indent="-342900" algn="l" rtl="0">
              <a:lnSpc>
                <a:spcPct val="100000"/>
              </a:lnSpc>
              <a:spcBef>
                <a:spcPts val="600"/>
              </a:spcBef>
              <a:spcAft>
                <a:spcPts val="0"/>
              </a:spcAft>
              <a:buClr>
                <a:srgbClr val="000000"/>
              </a:buClr>
              <a:buSzPct val="100000"/>
              <a:buFont typeface="Arial" panose="020B0604020202020204" pitchFamily="34" charset="0"/>
              <a:buChar char="•"/>
            </a:pPr>
            <a:r>
              <a:rPr lang="en-GB" sz="2400" b="0" i="0" u="none" strike="noStrike" cap="none" dirty="0">
                <a:solidFill>
                  <a:srgbClr val="000000"/>
                </a:solidFill>
                <a:latin typeface="Calibri"/>
                <a:ea typeface="Calibri"/>
                <a:cs typeface="Calibri"/>
                <a:sym typeface="Calibri"/>
              </a:rPr>
              <a:t>Request consent for photographs to be taken and used/shared. </a:t>
            </a:r>
            <a:endParaRPr sz="2400" b="0" i="0" u="none" strike="noStrike" cap="none" dirty="0">
              <a:solidFill>
                <a:srgbClr val="000000"/>
              </a:solidFill>
              <a:sym typeface="Arial"/>
            </a:endParaRPr>
          </a:p>
          <a:p>
            <a:pPr marL="342900" marR="0" lvl="0" indent="-342900" algn="l" rtl="0">
              <a:lnSpc>
                <a:spcPct val="100000"/>
              </a:lnSpc>
              <a:spcBef>
                <a:spcPts val="600"/>
              </a:spcBef>
              <a:spcAft>
                <a:spcPts val="0"/>
              </a:spcAft>
              <a:buClr>
                <a:srgbClr val="000000"/>
              </a:buClr>
              <a:buSzPct val="100000"/>
              <a:buFont typeface="Arial" panose="020B0604020202020204" pitchFamily="34" charset="0"/>
              <a:buChar char="•"/>
            </a:pPr>
            <a:r>
              <a:rPr lang="en-GB" sz="2400" b="0" i="0" u="none" strike="noStrike" cap="none" dirty="0">
                <a:solidFill>
                  <a:srgbClr val="000000"/>
                </a:solidFill>
                <a:latin typeface="Calibri"/>
                <a:ea typeface="Calibri"/>
                <a:cs typeface="Calibri"/>
                <a:sym typeface="Calibri"/>
              </a:rPr>
              <a:t>Ensure participants understand that their data can be withdrawn from the study and how.</a:t>
            </a:r>
            <a:endParaRPr sz="2400" b="0" i="0" u="none" strike="noStrike" cap="none" dirty="0">
              <a:solidFill>
                <a:srgbClr val="000000"/>
              </a:solidFill>
              <a:sym typeface="Arial"/>
            </a:endParaRPr>
          </a:p>
          <a:p>
            <a:pPr marL="342900" marR="0" lvl="0" indent="-342900" algn="l" rtl="0">
              <a:lnSpc>
                <a:spcPct val="100000"/>
              </a:lnSpc>
              <a:spcBef>
                <a:spcPts val="600"/>
              </a:spcBef>
              <a:spcAft>
                <a:spcPts val="0"/>
              </a:spcAft>
              <a:buClr>
                <a:srgbClr val="000000"/>
              </a:buClr>
              <a:buSzPct val="100000"/>
              <a:buFont typeface="Arial" panose="020B0604020202020204" pitchFamily="34" charset="0"/>
              <a:buChar char="•"/>
            </a:pPr>
            <a:r>
              <a:rPr lang="en-GB" sz="2400" b="0" i="0" u="none" strike="noStrike" cap="none" dirty="0">
                <a:solidFill>
                  <a:srgbClr val="000000"/>
                </a:solidFill>
                <a:latin typeface="Calibri"/>
                <a:ea typeface="Calibri"/>
                <a:cs typeface="Calibri"/>
                <a:sym typeface="Calibri"/>
              </a:rPr>
              <a:t>Flexibility and common sense are required when doing fieldwork with participants to adapt to local circumstances.</a:t>
            </a:r>
            <a:endParaRPr sz="2400" b="0" i="0" u="none" strike="noStrike" cap="none" dirty="0">
              <a:solidFill>
                <a:srgbClr val="000000"/>
              </a:solidFill>
              <a:sym typeface="Arial"/>
            </a:endParaRPr>
          </a:p>
        </p:txBody>
      </p:sp>
      <p:sp>
        <p:nvSpPr>
          <p:cNvPr id="282" name="Google Shape;282;p48"/>
          <p:cNvSpPr txBox="1"/>
          <p:nvPr/>
        </p:nvSpPr>
        <p:spPr>
          <a:xfrm>
            <a:off x="8267699" y="2113130"/>
            <a:ext cx="2215577" cy="1200300"/>
          </a:xfrm>
          <a:prstGeom prst="rect">
            <a:avLst/>
          </a:prstGeom>
          <a:solidFill>
            <a:schemeClr val="accent2"/>
          </a:solidFill>
          <a:ln w="9525"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GB" sz="1800" b="1" i="1" u="none" strike="noStrike" cap="none" dirty="0" smtClean="0">
                <a:solidFill>
                  <a:schemeClr val="dk1"/>
                </a:solidFill>
                <a:latin typeface="Calibri"/>
                <a:ea typeface="Calibri"/>
                <a:cs typeface="Calibri"/>
                <a:sym typeface="Calibri"/>
              </a:rPr>
              <a:t>Recommendation:</a:t>
            </a:r>
            <a:r>
              <a:rPr lang="en-GB" b="1" i="1" dirty="0">
                <a:ea typeface="Calibri"/>
              </a:rPr>
              <a:t> </a:t>
            </a:r>
            <a:r>
              <a:rPr lang="en-GB" sz="1800" b="1" i="1" u="none" strike="noStrike" cap="none" dirty="0" smtClean="0">
                <a:solidFill>
                  <a:srgbClr val="000000"/>
                </a:solidFill>
                <a:latin typeface="Calibri"/>
                <a:ea typeface="Calibri"/>
                <a:cs typeface="Calibri"/>
                <a:sym typeface="Calibri"/>
              </a:rPr>
              <a:t>Oral </a:t>
            </a:r>
            <a:r>
              <a:rPr lang="en-GB" sz="1800" b="1" i="1" u="none" strike="noStrike" cap="none" dirty="0">
                <a:solidFill>
                  <a:srgbClr val="000000"/>
                </a:solidFill>
                <a:latin typeface="Calibri"/>
                <a:ea typeface="Calibri"/>
                <a:cs typeface="Calibri"/>
                <a:sym typeface="Calibri"/>
              </a:rPr>
              <a:t>consent </a:t>
            </a:r>
            <a:r>
              <a:rPr lang="en-GB" sz="1800" b="0" i="1" u="none" strike="noStrike" cap="none" dirty="0">
                <a:solidFill>
                  <a:srgbClr val="000000"/>
                </a:solidFill>
                <a:latin typeface="Calibri"/>
                <a:ea typeface="Calibri"/>
                <a:cs typeface="Calibri"/>
                <a:sym typeface="Calibri"/>
              </a:rPr>
              <a:t>rather than written consent may be required.</a:t>
            </a:r>
            <a:endParaRPr sz="1800" b="0" i="1" u="none" strike="noStrike" cap="none" dirty="0">
              <a:solidFill>
                <a:srgbClr val="000000"/>
              </a:solidFill>
              <a:latin typeface="Calibri"/>
              <a:ea typeface="Calibri"/>
              <a:cs typeface="Calibri"/>
              <a:sym typeface="Calibri"/>
            </a:endParaRPr>
          </a:p>
        </p:txBody>
      </p:sp>
      <p:pic>
        <p:nvPicPr>
          <p:cNvPr id="283" name="Google Shape;283;p48">
            <a:hlinkClick r:id="rId4" action="ppaction://hlinksldjump"/>
          </p:cNvPr>
          <p:cNvPicPr preferRelativeResize="0"/>
          <p:nvPr/>
        </p:nvPicPr>
        <p:blipFill rotWithShape="1">
          <a:blip r:embed="rId5">
            <a:alphaModFix/>
          </a:blip>
          <a:srcRect/>
          <a:stretch/>
        </p:blipFill>
        <p:spPr>
          <a:xfrm>
            <a:off x="11201336" y="392945"/>
            <a:ext cx="291698" cy="252000"/>
          </a:xfrm>
          <a:prstGeom prst="rect">
            <a:avLst/>
          </a:prstGeom>
          <a:solidFill>
            <a:schemeClr val="lt1"/>
          </a:solidFill>
          <a:ln>
            <a:noFill/>
          </a:ln>
        </p:spPr>
      </p:pic>
      <p:sp>
        <p:nvSpPr>
          <p:cNvPr id="9" name="Google Shape;130;p2">
            <a:hlinkClick r:id="" action="ppaction://hlinkshowjump?jump=nextslide"/>
          </p:cNvPr>
          <p:cNvSpPr/>
          <p:nvPr/>
        </p:nvSpPr>
        <p:spPr>
          <a:xfrm>
            <a:off x="11225818" y="6109876"/>
            <a:ext cx="564042" cy="337944"/>
          </a:xfrm>
          <a:prstGeom prst="rightArrow">
            <a:avLst>
              <a:gd name="adj1" fmla="val 50000"/>
              <a:gd name="adj2" fmla="val 50000"/>
            </a:avLst>
          </a:prstGeom>
          <a:solidFill>
            <a:srgbClr val="FFC000"/>
          </a:solidFill>
          <a:ln w="127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0" name="Google Shape;132;p2">
            <a:hlinkClick r:id="" action="ppaction://hlinkshowjump?jump=previousslide"/>
          </p:cNvPr>
          <p:cNvSpPr/>
          <p:nvPr/>
        </p:nvSpPr>
        <p:spPr>
          <a:xfrm rot="10800000">
            <a:off x="305041" y="6109876"/>
            <a:ext cx="564042" cy="337944"/>
          </a:xfrm>
          <a:prstGeom prst="rightArrow">
            <a:avLst>
              <a:gd name="adj1" fmla="val 50000"/>
              <a:gd name="adj2" fmla="val 50000"/>
            </a:avLst>
          </a:prstGeom>
          <a:solidFill>
            <a:srgbClr val="FFC000"/>
          </a:solidFill>
          <a:ln w="127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792" y="6500420"/>
            <a:ext cx="896374" cy="313620"/>
          </a:xfrm>
          <a:prstGeom prst="rect">
            <a:avLst/>
          </a:prstGeom>
        </p:spPr>
      </p:pic>
      <p:sp>
        <p:nvSpPr>
          <p:cNvPr id="13" name="Rectangle 12"/>
          <p:cNvSpPr/>
          <p:nvPr/>
        </p:nvSpPr>
        <p:spPr>
          <a:xfrm>
            <a:off x="1236785" y="6508635"/>
            <a:ext cx="9989033" cy="286232"/>
          </a:xfrm>
          <a:prstGeom prst="rect">
            <a:avLst/>
          </a:prstGeom>
        </p:spPr>
        <p:txBody>
          <a:bodyPr wrap="square">
            <a:spAutoFit/>
          </a:bodyPr>
          <a:lstStyle/>
          <a:p>
            <a:pPr lvl="0" algn="ctr">
              <a:lnSpc>
                <a:spcPct val="90000"/>
              </a:lnSpc>
              <a:buClr>
                <a:schemeClr val="dk1"/>
              </a:buClr>
              <a:buSzPts val="3200"/>
            </a:pPr>
            <a:r>
              <a:rPr lang="en-GB" i="1" dirty="0" smtClean="0">
                <a:solidFill>
                  <a:schemeClr val="dk1"/>
                </a:solidFill>
                <a:latin typeface="Calibri"/>
                <a:ea typeface="Calibri"/>
                <a:cs typeface="Calibri"/>
                <a:sym typeface="Calibri"/>
              </a:rPr>
              <a:t>Rangecroft et al., 2020. Social </a:t>
            </a:r>
            <a:r>
              <a:rPr lang="en-GB" i="1" dirty="0">
                <a:solidFill>
                  <a:schemeClr val="dk1"/>
                </a:solidFill>
                <a:latin typeface="Calibri"/>
                <a:ea typeface="Calibri"/>
                <a:cs typeface="Calibri"/>
                <a:sym typeface="Calibri"/>
              </a:rPr>
              <a:t>science for hydrologists: considerations when doing fieldwork with human </a:t>
            </a:r>
            <a:r>
              <a:rPr lang="en-GB" i="1" dirty="0" smtClean="0">
                <a:solidFill>
                  <a:schemeClr val="dk1"/>
                </a:solidFill>
                <a:latin typeface="Calibri"/>
                <a:ea typeface="Calibri"/>
                <a:cs typeface="Calibri"/>
                <a:sym typeface="Calibri"/>
              </a:rPr>
              <a:t>participants, EGU2020</a:t>
            </a:r>
            <a:endParaRPr lang="en-GB" i="1" dirty="0">
              <a:solidFill>
                <a:schemeClr val="dk1"/>
              </a:solidFill>
              <a:latin typeface="Calibri"/>
              <a:ea typeface="Calibri"/>
              <a:cs typeface="Calibri"/>
              <a:sym typeface="Calibri"/>
            </a:endParaRPr>
          </a:p>
        </p:txBody>
      </p:sp>
      <p:sp>
        <p:nvSpPr>
          <p:cNvPr id="14" name="TextBox 13">
            <a:hlinkClick r:id="" action="ppaction://hlinkshowjump?jump=nextslide"/>
          </p:cNvPr>
          <p:cNvSpPr txBox="1"/>
          <p:nvPr/>
        </p:nvSpPr>
        <p:spPr>
          <a:xfrm>
            <a:off x="11211012" y="6152204"/>
            <a:ext cx="382305" cy="253916"/>
          </a:xfrm>
          <a:prstGeom prst="rect">
            <a:avLst/>
          </a:prstGeom>
          <a:noFill/>
        </p:spPr>
        <p:txBody>
          <a:bodyPr wrap="square" rtlCol="0">
            <a:spAutoFit/>
          </a:bodyPr>
          <a:lstStyle/>
          <a:p>
            <a:r>
              <a:rPr lang="en-GB" sz="1050" dirty="0" smtClean="0"/>
              <a:t>10</a:t>
            </a:r>
            <a:endParaRPr lang="en-GB" sz="1050" dirty="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87"/>
        <p:cNvGrpSpPr/>
        <p:nvPr/>
      </p:nvGrpSpPr>
      <p:grpSpPr>
        <a:xfrm>
          <a:off x="0" y="0"/>
          <a:ext cx="0" cy="0"/>
          <a:chOff x="0" y="0"/>
          <a:chExt cx="0" cy="0"/>
        </a:xfrm>
      </p:grpSpPr>
      <p:pic>
        <p:nvPicPr>
          <p:cNvPr id="288" name="Google Shape;288;p9"/>
          <p:cNvPicPr preferRelativeResize="0"/>
          <p:nvPr/>
        </p:nvPicPr>
        <p:blipFill rotWithShape="1">
          <a:blip r:embed="rId3">
            <a:alphaModFix/>
          </a:blip>
          <a:srcRect/>
          <a:stretch/>
        </p:blipFill>
        <p:spPr>
          <a:xfrm>
            <a:off x="3283872" y="762989"/>
            <a:ext cx="8459184" cy="5697845"/>
          </a:xfrm>
          <a:prstGeom prst="rect">
            <a:avLst/>
          </a:prstGeom>
          <a:noFill/>
          <a:ln>
            <a:noFill/>
          </a:ln>
        </p:spPr>
      </p:pic>
      <p:pic>
        <p:nvPicPr>
          <p:cNvPr id="289" name="Google Shape;289;p9"/>
          <p:cNvPicPr preferRelativeResize="0"/>
          <p:nvPr/>
        </p:nvPicPr>
        <p:blipFill rotWithShape="1">
          <a:blip r:embed="rId4">
            <a:alphaModFix/>
          </a:blip>
          <a:srcRect/>
          <a:stretch/>
        </p:blipFill>
        <p:spPr>
          <a:xfrm>
            <a:off x="2755805" y="2355985"/>
            <a:ext cx="2686779" cy="1923335"/>
          </a:xfrm>
          <a:prstGeom prst="rect">
            <a:avLst/>
          </a:prstGeom>
          <a:noFill/>
          <a:ln>
            <a:noFill/>
          </a:ln>
        </p:spPr>
      </p:pic>
      <p:pic>
        <p:nvPicPr>
          <p:cNvPr id="290" name="Google Shape;290;p9"/>
          <p:cNvPicPr preferRelativeResize="0"/>
          <p:nvPr/>
        </p:nvPicPr>
        <p:blipFill rotWithShape="1">
          <a:blip r:embed="rId5">
            <a:alphaModFix/>
          </a:blip>
          <a:srcRect/>
          <a:stretch/>
        </p:blipFill>
        <p:spPr>
          <a:xfrm>
            <a:off x="2755804" y="4326257"/>
            <a:ext cx="2686779" cy="1908288"/>
          </a:xfrm>
          <a:prstGeom prst="rect">
            <a:avLst/>
          </a:prstGeom>
          <a:noFill/>
          <a:ln>
            <a:noFill/>
          </a:ln>
        </p:spPr>
      </p:pic>
      <p:pic>
        <p:nvPicPr>
          <p:cNvPr id="292" name="Google Shape;292;p9">
            <a:hlinkClick r:id="rId6" action="ppaction://hlinksldjump"/>
          </p:cNvPr>
          <p:cNvPicPr preferRelativeResize="0"/>
          <p:nvPr/>
        </p:nvPicPr>
        <p:blipFill rotWithShape="1">
          <a:blip r:embed="rId7">
            <a:alphaModFix/>
          </a:blip>
          <a:srcRect/>
          <a:stretch/>
        </p:blipFill>
        <p:spPr>
          <a:xfrm>
            <a:off x="11201336" y="392945"/>
            <a:ext cx="291698" cy="252000"/>
          </a:xfrm>
          <a:prstGeom prst="rect">
            <a:avLst/>
          </a:prstGeom>
          <a:noFill/>
          <a:ln>
            <a:noFill/>
          </a:ln>
        </p:spPr>
      </p:pic>
      <p:sp>
        <p:nvSpPr>
          <p:cNvPr id="293" name="Google Shape;293;p9"/>
          <p:cNvSpPr/>
          <p:nvPr/>
        </p:nvSpPr>
        <p:spPr>
          <a:xfrm>
            <a:off x="70275" y="5382872"/>
            <a:ext cx="1860125"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GB" sz="1800" b="0" i="1" u="none" strike="noStrike" cap="none">
                <a:solidFill>
                  <a:schemeClr val="dk1"/>
                </a:solidFill>
                <a:latin typeface="Calibri"/>
                <a:ea typeface="Calibri"/>
                <a:cs typeface="Calibri"/>
                <a:sym typeface="Calibri"/>
              </a:rPr>
              <a:t>Photo credits: </a:t>
            </a:r>
            <a:endParaRPr sz="1400" b="0" i="1"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GB" sz="1800" b="0" i="1" u="none" strike="noStrike" cap="none">
                <a:solidFill>
                  <a:schemeClr val="dk1"/>
                </a:solidFill>
                <a:latin typeface="Calibri"/>
                <a:ea typeface="Calibri"/>
                <a:cs typeface="Calibri"/>
                <a:sym typeface="Calibri"/>
              </a:rPr>
              <a:t>Sally Rangecroft</a:t>
            </a:r>
            <a:endParaRPr sz="1800" b="0" i="1" u="none" strike="noStrike" cap="none">
              <a:solidFill>
                <a:schemeClr val="dk1"/>
              </a:solidFill>
              <a:latin typeface="Calibri"/>
              <a:ea typeface="Calibri"/>
              <a:cs typeface="Calibri"/>
              <a:sym typeface="Calibri"/>
            </a:endParaRPr>
          </a:p>
        </p:txBody>
      </p:sp>
      <p:sp>
        <p:nvSpPr>
          <p:cNvPr id="294" name="Google Shape;294;p9"/>
          <p:cNvSpPr txBox="1"/>
          <p:nvPr/>
        </p:nvSpPr>
        <p:spPr>
          <a:xfrm>
            <a:off x="355599" y="352090"/>
            <a:ext cx="7993271" cy="400110"/>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GB" sz="2000" b="1" i="1" u="none" strike="noStrike" cap="none">
                <a:solidFill>
                  <a:srgbClr val="000000"/>
                </a:solidFill>
                <a:latin typeface="Calibri"/>
                <a:ea typeface="Calibri"/>
                <a:cs typeface="Calibri"/>
                <a:sym typeface="Calibri"/>
              </a:rPr>
              <a:t>Participant consent</a:t>
            </a:r>
            <a:r>
              <a:rPr lang="en-GB" sz="2000" b="0" i="1" u="none" strike="noStrike" cap="none">
                <a:solidFill>
                  <a:srgbClr val="000000"/>
                </a:solidFill>
                <a:latin typeface="Calibri"/>
                <a:ea typeface="Calibri"/>
                <a:cs typeface="Calibri"/>
                <a:sym typeface="Calibri"/>
              </a:rPr>
              <a:t> before data collection, Folovhodwe, South Africa, 2017</a:t>
            </a:r>
            <a:endParaRPr sz="2000" b="0" i="1" u="none" strike="noStrike" cap="none">
              <a:solidFill>
                <a:srgbClr val="000000"/>
              </a:solidFill>
              <a:latin typeface="Calibri"/>
              <a:ea typeface="Calibri"/>
              <a:cs typeface="Calibri"/>
              <a:sym typeface="Calibri"/>
            </a:endParaRPr>
          </a:p>
        </p:txBody>
      </p:sp>
      <p:sp>
        <p:nvSpPr>
          <p:cNvPr id="296" name="Google Shape;296;p9"/>
          <p:cNvSpPr/>
          <p:nvPr/>
        </p:nvSpPr>
        <p:spPr>
          <a:xfrm>
            <a:off x="355599" y="863000"/>
            <a:ext cx="2263170" cy="3416320"/>
          </a:xfrm>
          <a:prstGeom prst="rect">
            <a:avLst/>
          </a:prstGeom>
          <a:solidFill>
            <a:schemeClr val="accent2"/>
          </a:solidFill>
          <a:ln w="9525"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GB" sz="1800" b="0" i="1" u="none" strike="noStrike" cap="none" dirty="0">
                <a:solidFill>
                  <a:srgbClr val="000000"/>
                </a:solidFill>
                <a:latin typeface="Calibri"/>
                <a:ea typeface="Calibri"/>
                <a:cs typeface="Calibri"/>
                <a:sym typeface="Calibri"/>
              </a:rPr>
              <a:t>At the start of every interview information on the project and use of participant data was </a:t>
            </a:r>
            <a:r>
              <a:rPr lang="en-GB" sz="1800" b="1" i="1" u="none" strike="noStrike" cap="none" dirty="0">
                <a:solidFill>
                  <a:srgbClr val="000000"/>
                </a:solidFill>
                <a:latin typeface="Calibri"/>
                <a:ea typeface="Calibri"/>
                <a:cs typeface="Calibri"/>
                <a:sym typeface="Calibri"/>
              </a:rPr>
              <a:t>verbally</a:t>
            </a:r>
            <a:r>
              <a:rPr lang="en-GB" sz="1800" b="0" i="1" u="none" strike="noStrike" cap="none" dirty="0">
                <a:solidFill>
                  <a:srgbClr val="000000"/>
                </a:solidFill>
                <a:latin typeface="Calibri"/>
                <a:ea typeface="Calibri"/>
                <a:cs typeface="Calibri"/>
                <a:sym typeface="Calibri"/>
              </a:rPr>
              <a:t> given to participants in their native language before </a:t>
            </a:r>
            <a:r>
              <a:rPr lang="en-GB" sz="1800" b="1" i="1" u="none" strike="noStrike" cap="none" dirty="0">
                <a:solidFill>
                  <a:srgbClr val="000000"/>
                </a:solidFill>
                <a:latin typeface="Calibri"/>
                <a:ea typeface="Calibri"/>
                <a:cs typeface="Calibri"/>
                <a:sym typeface="Calibri"/>
              </a:rPr>
              <a:t>oral consent </a:t>
            </a:r>
            <a:r>
              <a:rPr lang="en-GB" sz="1800" b="0" i="1" u="none" strike="noStrike" cap="none" dirty="0">
                <a:solidFill>
                  <a:srgbClr val="000000"/>
                </a:solidFill>
                <a:latin typeface="Calibri"/>
                <a:ea typeface="Calibri"/>
                <a:cs typeface="Calibri"/>
                <a:sym typeface="Calibri"/>
              </a:rPr>
              <a:t>was sought from all participants. Oral consents were  recorded</a:t>
            </a:r>
            <a:endParaRPr sz="1800" b="0" i="0" u="none" strike="noStrike" cap="none" dirty="0">
              <a:solidFill>
                <a:srgbClr val="000000"/>
              </a:solidFill>
              <a:latin typeface="Calibri"/>
              <a:ea typeface="Calibri"/>
              <a:cs typeface="Calibri"/>
              <a:sym typeface="Calibri"/>
            </a:endParaRPr>
          </a:p>
        </p:txBody>
      </p:sp>
      <p:sp>
        <p:nvSpPr>
          <p:cNvPr id="11" name="Google Shape;130;p2">
            <a:hlinkClick r:id="" action="ppaction://hlinkshowjump?jump=nextslide"/>
          </p:cNvPr>
          <p:cNvSpPr/>
          <p:nvPr/>
        </p:nvSpPr>
        <p:spPr>
          <a:xfrm>
            <a:off x="11225818" y="6109876"/>
            <a:ext cx="564042" cy="337944"/>
          </a:xfrm>
          <a:prstGeom prst="rightArrow">
            <a:avLst>
              <a:gd name="adj1" fmla="val 50000"/>
              <a:gd name="adj2" fmla="val 50000"/>
            </a:avLst>
          </a:prstGeom>
          <a:solidFill>
            <a:srgbClr val="FFC000"/>
          </a:solidFill>
          <a:ln w="127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2" name="Google Shape;132;p2">
            <a:hlinkClick r:id="" action="ppaction://hlinkshowjump?jump=previousslide"/>
          </p:cNvPr>
          <p:cNvSpPr/>
          <p:nvPr/>
        </p:nvSpPr>
        <p:spPr>
          <a:xfrm rot="10800000">
            <a:off x="305041" y="6109876"/>
            <a:ext cx="564042" cy="337944"/>
          </a:xfrm>
          <a:prstGeom prst="rightArrow">
            <a:avLst>
              <a:gd name="adj1" fmla="val 50000"/>
              <a:gd name="adj2" fmla="val 50000"/>
            </a:avLst>
          </a:prstGeom>
          <a:solidFill>
            <a:srgbClr val="FFC000"/>
          </a:solidFill>
          <a:ln w="127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3" name="Picture 1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792" y="6500420"/>
            <a:ext cx="896374" cy="313620"/>
          </a:xfrm>
          <a:prstGeom prst="rect">
            <a:avLst/>
          </a:prstGeom>
        </p:spPr>
      </p:pic>
      <p:sp>
        <p:nvSpPr>
          <p:cNvPr id="15" name="Rectangle 14"/>
          <p:cNvSpPr/>
          <p:nvPr/>
        </p:nvSpPr>
        <p:spPr>
          <a:xfrm>
            <a:off x="1236785" y="6508635"/>
            <a:ext cx="9989033" cy="286232"/>
          </a:xfrm>
          <a:prstGeom prst="rect">
            <a:avLst/>
          </a:prstGeom>
        </p:spPr>
        <p:txBody>
          <a:bodyPr wrap="square">
            <a:spAutoFit/>
          </a:bodyPr>
          <a:lstStyle/>
          <a:p>
            <a:pPr lvl="0" algn="ctr">
              <a:lnSpc>
                <a:spcPct val="90000"/>
              </a:lnSpc>
              <a:buClr>
                <a:schemeClr val="dk1"/>
              </a:buClr>
              <a:buSzPts val="3200"/>
            </a:pPr>
            <a:r>
              <a:rPr lang="en-GB" i="1" dirty="0" smtClean="0">
                <a:solidFill>
                  <a:schemeClr val="dk1"/>
                </a:solidFill>
                <a:latin typeface="Calibri"/>
                <a:ea typeface="Calibri"/>
                <a:cs typeface="Calibri"/>
                <a:sym typeface="Calibri"/>
              </a:rPr>
              <a:t>Rangecroft et al., 2020. Social </a:t>
            </a:r>
            <a:r>
              <a:rPr lang="en-GB" i="1" dirty="0">
                <a:solidFill>
                  <a:schemeClr val="dk1"/>
                </a:solidFill>
                <a:latin typeface="Calibri"/>
                <a:ea typeface="Calibri"/>
                <a:cs typeface="Calibri"/>
                <a:sym typeface="Calibri"/>
              </a:rPr>
              <a:t>science for hydrologists: considerations when doing fieldwork with human </a:t>
            </a:r>
            <a:r>
              <a:rPr lang="en-GB" i="1" dirty="0" smtClean="0">
                <a:solidFill>
                  <a:schemeClr val="dk1"/>
                </a:solidFill>
                <a:latin typeface="Calibri"/>
                <a:ea typeface="Calibri"/>
                <a:cs typeface="Calibri"/>
                <a:sym typeface="Calibri"/>
              </a:rPr>
              <a:t>participants, EGU2020</a:t>
            </a:r>
            <a:endParaRPr lang="en-GB" i="1" dirty="0">
              <a:solidFill>
                <a:schemeClr val="dk1"/>
              </a:solidFill>
              <a:latin typeface="Calibri"/>
              <a:ea typeface="Calibri"/>
              <a:cs typeface="Calibri"/>
              <a:sym typeface="Calibri"/>
            </a:endParaRPr>
          </a:p>
        </p:txBody>
      </p:sp>
      <p:sp>
        <p:nvSpPr>
          <p:cNvPr id="16" name="TextBox 15">
            <a:hlinkClick r:id="" action="ppaction://hlinkshowjump?jump=nextslide"/>
          </p:cNvPr>
          <p:cNvSpPr txBox="1"/>
          <p:nvPr/>
        </p:nvSpPr>
        <p:spPr>
          <a:xfrm>
            <a:off x="11211012" y="6152204"/>
            <a:ext cx="382305" cy="253916"/>
          </a:xfrm>
          <a:prstGeom prst="rect">
            <a:avLst/>
          </a:prstGeom>
          <a:noFill/>
        </p:spPr>
        <p:txBody>
          <a:bodyPr wrap="square" rtlCol="0">
            <a:spAutoFit/>
          </a:bodyPr>
          <a:lstStyle/>
          <a:p>
            <a:r>
              <a:rPr lang="en-GB" sz="1050" dirty="0" smtClean="0"/>
              <a:t>11</a:t>
            </a:r>
            <a:endParaRPr lang="en-GB" sz="1050"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00"/>
        <p:cNvGrpSpPr/>
        <p:nvPr/>
      </p:nvGrpSpPr>
      <p:grpSpPr>
        <a:xfrm>
          <a:off x="0" y="0"/>
          <a:ext cx="0" cy="0"/>
          <a:chOff x="0" y="0"/>
          <a:chExt cx="0" cy="0"/>
        </a:xfrm>
      </p:grpSpPr>
      <p:pic>
        <p:nvPicPr>
          <p:cNvPr id="301" name="Google Shape;301;p14"/>
          <p:cNvPicPr preferRelativeResize="0"/>
          <p:nvPr/>
        </p:nvPicPr>
        <p:blipFill rotWithShape="1">
          <a:blip r:embed="rId3">
            <a:alphaModFix/>
          </a:blip>
          <a:srcRect/>
          <a:stretch/>
        </p:blipFill>
        <p:spPr>
          <a:xfrm>
            <a:off x="0" y="0"/>
            <a:ext cx="12192000" cy="6858000"/>
          </a:xfrm>
          <a:prstGeom prst="rect">
            <a:avLst/>
          </a:prstGeom>
          <a:noFill/>
          <a:ln>
            <a:noFill/>
          </a:ln>
        </p:spPr>
      </p:pic>
      <p:sp>
        <p:nvSpPr>
          <p:cNvPr id="302" name="Google Shape;302;p1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GB" b="1"/>
              <a:t>3.2 Data collection methods</a:t>
            </a:r>
            <a:endParaRPr b="1"/>
          </a:p>
        </p:txBody>
      </p:sp>
      <p:sp>
        <p:nvSpPr>
          <p:cNvPr id="303" name="Google Shape;303;p14"/>
          <p:cNvSpPr txBox="1">
            <a:spLocks noGrp="1"/>
          </p:cNvSpPr>
          <p:nvPr>
            <p:ph type="body" idx="1"/>
          </p:nvPr>
        </p:nvSpPr>
        <p:spPr>
          <a:xfrm>
            <a:off x="838200" y="1825625"/>
            <a:ext cx="10515600" cy="4351338"/>
          </a:xfrm>
          <a:prstGeom prst="rect">
            <a:avLst/>
          </a:prstGeom>
          <a:solidFill>
            <a:schemeClr val="lt1"/>
          </a:solidFill>
          <a:ln>
            <a:noFill/>
          </a:ln>
        </p:spPr>
        <p:txBody>
          <a:bodyPr spcFirstLastPara="1" wrap="square" lIns="180000" tIns="180000" rIns="180000" bIns="180000" anchor="t" anchorCtr="0">
            <a:normAutofit/>
          </a:bodyPr>
          <a:lstStyle/>
          <a:p>
            <a:pPr marL="228600" lvl="0" indent="-228600" algn="l" rtl="0">
              <a:lnSpc>
                <a:spcPct val="100000"/>
              </a:lnSpc>
              <a:spcBef>
                <a:spcPts val="0"/>
              </a:spcBef>
              <a:spcAft>
                <a:spcPts val="0"/>
              </a:spcAft>
              <a:buClr>
                <a:schemeClr val="dk1"/>
              </a:buClr>
              <a:buSzPts val="2400"/>
              <a:buChar char="•"/>
            </a:pPr>
            <a:r>
              <a:rPr lang="en-GB" sz="2400" dirty="0"/>
              <a:t>Collaboration involves different perspectives and methodologies.</a:t>
            </a:r>
            <a:endParaRPr dirty="0"/>
          </a:p>
          <a:p>
            <a:pPr marL="228600" lvl="0" indent="-228600" algn="l" rtl="0">
              <a:lnSpc>
                <a:spcPct val="100000"/>
              </a:lnSpc>
              <a:spcBef>
                <a:spcPts val="1000"/>
              </a:spcBef>
              <a:spcAft>
                <a:spcPts val="0"/>
              </a:spcAft>
              <a:buClr>
                <a:schemeClr val="dk1"/>
              </a:buClr>
              <a:buSzPts val="2400"/>
              <a:buChar char="•"/>
            </a:pPr>
            <a:r>
              <a:rPr lang="en-GB" sz="2400" b="1" dirty="0"/>
              <a:t>Qualitative </a:t>
            </a:r>
            <a:r>
              <a:rPr lang="en-GB" sz="2400" dirty="0"/>
              <a:t>data collection can be more </a:t>
            </a:r>
            <a:r>
              <a:rPr lang="en-GB" sz="2400" b="1" dirty="0"/>
              <a:t>time-intensive</a:t>
            </a:r>
            <a:r>
              <a:rPr lang="en-GB" sz="2400" dirty="0"/>
              <a:t>, but gain a </a:t>
            </a:r>
            <a:r>
              <a:rPr lang="en-GB" sz="2400" b="1" dirty="0"/>
              <a:t>wealth</a:t>
            </a:r>
            <a:r>
              <a:rPr lang="en-GB" sz="2400" dirty="0"/>
              <a:t> of information and context.</a:t>
            </a:r>
            <a:endParaRPr dirty="0"/>
          </a:p>
          <a:p>
            <a:pPr marL="228600" lvl="0" indent="-228600" algn="l" rtl="0">
              <a:lnSpc>
                <a:spcPct val="100000"/>
              </a:lnSpc>
              <a:spcBef>
                <a:spcPts val="1000"/>
              </a:spcBef>
              <a:spcAft>
                <a:spcPts val="0"/>
              </a:spcAft>
              <a:buClr>
                <a:schemeClr val="dk1"/>
              </a:buClr>
              <a:buSzPts val="2400"/>
              <a:buChar char="•"/>
            </a:pPr>
            <a:r>
              <a:rPr lang="en-GB" sz="2400" dirty="0"/>
              <a:t>Possible data collection methods for fieldwork with participants:</a:t>
            </a:r>
            <a:endParaRPr dirty="0"/>
          </a:p>
          <a:p>
            <a:pPr marL="0" lvl="0" indent="0" algn="l" rtl="0">
              <a:lnSpc>
                <a:spcPct val="90000"/>
              </a:lnSpc>
              <a:spcBef>
                <a:spcPts val="1000"/>
              </a:spcBef>
              <a:spcAft>
                <a:spcPts val="0"/>
              </a:spcAft>
              <a:buClr>
                <a:schemeClr val="dk1"/>
              </a:buClr>
              <a:buSzPts val="2800"/>
              <a:buNone/>
            </a:pPr>
            <a:r>
              <a:rPr lang="en-GB" dirty="0"/>
              <a:t> </a:t>
            </a:r>
            <a:endParaRPr dirty="0"/>
          </a:p>
        </p:txBody>
      </p:sp>
      <p:sp>
        <p:nvSpPr>
          <p:cNvPr id="304" name="Google Shape;304;p14"/>
          <p:cNvSpPr txBox="1"/>
          <p:nvPr/>
        </p:nvSpPr>
        <p:spPr>
          <a:xfrm>
            <a:off x="1123950" y="3867150"/>
            <a:ext cx="3543300" cy="193899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GB" sz="2400" b="0" i="0" u="none" strike="noStrike" cap="none">
                <a:solidFill>
                  <a:schemeClr val="dk1"/>
                </a:solidFill>
                <a:latin typeface="Calibri"/>
                <a:ea typeface="Calibri"/>
                <a:cs typeface="Calibri"/>
                <a:sym typeface="Calibri"/>
              </a:rPr>
              <a:t>-  Questionnaires</a:t>
            </a:r>
            <a:endParaRPr sz="24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400"/>
              <a:buFont typeface="Arial"/>
              <a:buNone/>
            </a:pPr>
            <a:r>
              <a:rPr lang="en-GB" sz="2400" b="0" i="0" u="none" strike="noStrike" cap="none">
                <a:solidFill>
                  <a:schemeClr val="dk1"/>
                </a:solidFill>
                <a:latin typeface="Calibri"/>
                <a:ea typeface="Calibri"/>
                <a:cs typeface="Calibri"/>
                <a:sym typeface="Calibri"/>
              </a:rPr>
              <a:t>-  Interviews</a:t>
            </a:r>
            <a:endParaRPr sz="24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400"/>
              <a:buFont typeface="Arial"/>
              <a:buNone/>
            </a:pPr>
            <a:r>
              <a:rPr lang="en-GB" sz="2400" b="0" i="0" u="none" strike="noStrike" cap="none">
                <a:solidFill>
                  <a:schemeClr val="dk1"/>
                </a:solidFill>
                <a:latin typeface="Calibri"/>
                <a:ea typeface="Calibri"/>
                <a:cs typeface="Calibri"/>
                <a:sym typeface="Calibri"/>
              </a:rPr>
              <a:t>-  Focus groups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r>
              <a:rPr lang="en-GB" sz="1400" b="0" i="0" u="none" strike="noStrike" cap="none">
                <a:solidFill>
                  <a:srgbClr val="000000"/>
                </a:solidFill>
                <a:latin typeface="Arial"/>
                <a:ea typeface="Arial"/>
                <a:cs typeface="Arial"/>
                <a:sym typeface="Arial"/>
              </a:rPr>
              <a:t>-   </a:t>
            </a:r>
            <a:r>
              <a:rPr lang="en-GB" sz="2400" b="0" i="0" u="none" strike="noStrike" cap="none">
                <a:solidFill>
                  <a:schemeClr val="dk1"/>
                </a:solidFill>
                <a:latin typeface="Calibri"/>
                <a:ea typeface="Calibri"/>
                <a:cs typeface="Calibri"/>
                <a:sym typeface="Calibri"/>
              </a:rPr>
              <a:t>Workshops</a:t>
            </a:r>
            <a:endParaRPr sz="24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400"/>
              <a:buFont typeface="Arial"/>
              <a:buNone/>
            </a:pPr>
            <a:r>
              <a:rPr lang="en-GB" sz="2400" b="0" i="0" u="none" strike="noStrike" cap="none">
                <a:solidFill>
                  <a:schemeClr val="dk1"/>
                </a:solidFill>
                <a:latin typeface="Calibri"/>
                <a:ea typeface="Calibri"/>
                <a:cs typeface="Calibri"/>
                <a:sym typeface="Calibri"/>
              </a:rPr>
              <a:t>-  Narrative interviews</a:t>
            </a:r>
            <a:endParaRPr sz="2400" b="0" i="0" u="none" strike="noStrike" cap="none">
              <a:solidFill>
                <a:schemeClr val="dk1"/>
              </a:solidFill>
              <a:latin typeface="Calibri"/>
              <a:ea typeface="Calibri"/>
              <a:cs typeface="Calibri"/>
              <a:sym typeface="Calibri"/>
            </a:endParaRPr>
          </a:p>
        </p:txBody>
      </p:sp>
      <p:sp>
        <p:nvSpPr>
          <p:cNvPr id="305" name="Google Shape;305;p14"/>
          <p:cNvSpPr txBox="1"/>
          <p:nvPr/>
        </p:nvSpPr>
        <p:spPr>
          <a:xfrm>
            <a:off x="4173275" y="3886799"/>
            <a:ext cx="4267200" cy="2308284"/>
          </a:xfrm>
          <a:prstGeom prst="rect">
            <a:avLst/>
          </a:prstGeom>
          <a:noFill/>
          <a:ln>
            <a:noFill/>
          </a:ln>
        </p:spPr>
        <p:txBody>
          <a:bodyPr spcFirstLastPara="1" wrap="square" lIns="91425" tIns="45700" rIns="91425" bIns="45700" anchor="t" anchorCtr="0">
            <a:spAutoFit/>
          </a:bodyPr>
          <a:lstStyle/>
          <a:p>
            <a:pPr marL="285750" marR="0" lvl="0" indent="-285750" algn="l" rtl="0">
              <a:lnSpc>
                <a:spcPct val="100000"/>
              </a:lnSpc>
              <a:spcBef>
                <a:spcPts val="0"/>
              </a:spcBef>
              <a:spcAft>
                <a:spcPts val="0"/>
              </a:spcAft>
              <a:buClr>
                <a:schemeClr val="dk1"/>
              </a:buClr>
              <a:buSzPts val="2400"/>
              <a:buFont typeface="Calibri"/>
              <a:buChar char="-"/>
            </a:pPr>
            <a:r>
              <a:rPr lang="en-GB" sz="2400" b="0" i="0" u="none" strike="noStrike" cap="none" dirty="0">
                <a:solidFill>
                  <a:schemeClr val="dk1"/>
                </a:solidFill>
                <a:latin typeface="Calibri"/>
                <a:ea typeface="Calibri"/>
                <a:cs typeface="Calibri"/>
                <a:sym typeface="Calibri"/>
              </a:rPr>
              <a:t>Participant observations </a:t>
            </a:r>
            <a:endParaRPr sz="1400" b="0" i="0" u="none" strike="noStrike" cap="none" dirty="0">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chemeClr val="dk1"/>
              </a:buClr>
              <a:buSzPts val="2400"/>
              <a:buFont typeface="Calibri"/>
              <a:buChar char="-"/>
            </a:pPr>
            <a:r>
              <a:rPr lang="en-GB" sz="2400" b="0" i="0" u="none" strike="noStrike" cap="none" dirty="0">
                <a:solidFill>
                  <a:schemeClr val="dk1"/>
                </a:solidFill>
                <a:latin typeface="Calibri"/>
                <a:ea typeface="Calibri"/>
                <a:cs typeface="Calibri"/>
                <a:sym typeface="Calibri"/>
              </a:rPr>
              <a:t>Choice experiments</a:t>
            </a:r>
            <a:endParaRPr sz="1400" b="0" i="0" u="none" strike="noStrike" cap="none" dirty="0">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chemeClr val="dk1"/>
              </a:buClr>
              <a:buSzPts val="2400"/>
              <a:buFont typeface="Calibri"/>
              <a:buChar char="-"/>
            </a:pPr>
            <a:r>
              <a:rPr lang="en-GB" sz="2400" b="0" i="0" u="none" strike="noStrike" cap="none" dirty="0">
                <a:solidFill>
                  <a:schemeClr val="dk1"/>
                </a:solidFill>
                <a:latin typeface="Calibri"/>
                <a:ea typeface="Calibri"/>
                <a:cs typeface="Calibri"/>
                <a:sym typeface="Calibri"/>
              </a:rPr>
              <a:t>Serious gaming</a:t>
            </a:r>
            <a:endParaRPr sz="1400" b="0" i="0" u="none" strike="noStrike" cap="none" dirty="0">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chemeClr val="dk1"/>
              </a:buClr>
              <a:buSzPts val="2400"/>
              <a:buFont typeface="Calibri"/>
              <a:buChar char="-"/>
            </a:pPr>
            <a:r>
              <a:rPr lang="en-GB" sz="2400" b="0" i="0" u="none" strike="noStrike" cap="none" dirty="0">
                <a:solidFill>
                  <a:schemeClr val="dk1"/>
                </a:solidFill>
                <a:latin typeface="Calibri"/>
                <a:ea typeface="Calibri"/>
                <a:cs typeface="Calibri"/>
                <a:sym typeface="Calibri"/>
              </a:rPr>
              <a:t>Transect walks</a:t>
            </a:r>
            <a:endParaRPr sz="2400" b="0" i="0" u="none" strike="noStrike" cap="none" dirty="0">
              <a:solidFill>
                <a:schemeClr val="dk1"/>
              </a:solidFill>
              <a:latin typeface="Calibri"/>
              <a:ea typeface="Calibri"/>
              <a:cs typeface="Calibri"/>
              <a:sym typeface="Calibri"/>
            </a:endParaRPr>
          </a:p>
          <a:p>
            <a:pPr marL="285750" marR="0" lvl="0" indent="-285750" algn="l" rtl="0">
              <a:lnSpc>
                <a:spcPct val="100000"/>
              </a:lnSpc>
              <a:spcBef>
                <a:spcPts val="0"/>
              </a:spcBef>
              <a:spcAft>
                <a:spcPts val="0"/>
              </a:spcAft>
              <a:buClr>
                <a:schemeClr val="dk1"/>
              </a:buClr>
              <a:buSzPts val="2400"/>
              <a:buFont typeface="Calibri"/>
              <a:buChar char="-"/>
            </a:pPr>
            <a:r>
              <a:rPr lang="en-GB" sz="2400" b="0" i="0" u="none" strike="noStrike" cap="none" dirty="0">
                <a:solidFill>
                  <a:schemeClr val="dk1"/>
                </a:solidFill>
                <a:latin typeface="Calibri"/>
                <a:ea typeface="Calibri"/>
                <a:cs typeface="Calibri"/>
                <a:sym typeface="Calibri"/>
              </a:rPr>
              <a:t>Participatory research </a:t>
            </a:r>
            <a:r>
              <a:rPr lang="en-GB" sz="2400" b="0" i="0" u="none" strike="noStrike" cap="none" dirty="0" smtClean="0">
                <a:solidFill>
                  <a:schemeClr val="dk1"/>
                </a:solidFill>
                <a:latin typeface="Calibri"/>
                <a:ea typeface="Calibri"/>
                <a:cs typeface="Calibri"/>
                <a:sym typeface="Calibri"/>
              </a:rPr>
              <a:t>        (e.g. </a:t>
            </a:r>
            <a:r>
              <a:rPr lang="en-GB" sz="2400" b="0" i="0" u="none" strike="noStrike" cap="none" dirty="0" err="1" smtClean="0">
                <a:solidFill>
                  <a:schemeClr val="dk1"/>
                </a:solidFill>
                <a:latin typeface="Calibri"/>
                <a:ea typeface="Calibri"/>
                <a:cs typeface="Calibri"/>
                <a:sym typeface="Calibri"/>
              </a:rPr>
              <a:t>Photovoice</a:t>
            </a:r>
            <a:r>
              <a:rPr lang="en-GB" sz="2400" b="0" i="0" u="none" strike="noStrike" cap="none" dirty="0">
                <a:solidFill>
                  <a:schemeClr val="dk1"/>
                </a:solidFill>
                <a:latin typeface="Calibri"/>
                <a:ea typeface="Calibri"/>
                <a:cs typeface="Calibri"/>
                <a:sym typeface="Calibri"/>
              </a:rPr>
              <a:t>)</a:t>
            </a:r>
            <a:endParaRPr sz="2400" b="0" i="0" u="none" strike="noStrike" cap="none" dirty="0">
              <a:solidFill>
                <a:schemeClr val="dk1"/>
              </a:solidFill>
              <a:latin typeface="Calibri"/>
              <a:ea typeface="Calibri"/>
              <a:cs typeface="Calibri"/>
              <a:sym typeface="Calibri"/>
            </a:endParaRPr>
          </a:p>
        </p:txBody>
      </p:sp>
      <p:sp>
        <p:nvSpPr>
          <p:cNvPr id="306" name="Google Shape;306;p14"/>
          <p:cNvSpPr txBox="1"/>
          <p:nvPr/>
        </p:nvSpPr>
        <p:spPr>
          <a:xfrm>
            <a:off x="8117928" y="4206362"/>
            <a:ext cx="2995448" cy="1754326"/>
          </a:xfrm>
          <a:prstGeom prst="rect">
            <a:avLst/>
          </a:prstGeom>
          <a:solidFill>
            <a:schemeClr val="accent2"/>
          </a:solidFill>
          <a:ln w="9525"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GB" sz="1800" b="1" i="1" u="none" strike="noStrike" cap="none" dirty="0" smtClean="0">
                <a:solidFill>
                  <a:schemeClr val="dk1"/>
                </a:solidFill>
                <a:latin typeface="Calibri"/>
                <a:ea typeface="Calibri"/>
                <a:cs typeface="Calibri"/>
                <a:sym typeface="Calibri"/>
              </a:rPr>
              <a:t>Recommendations:</a:t>
            </a:r>
            <a:r>
              <a:rPr lang="en-GB" sz="1800" b="0" i="1" u="none" strike="noStrike" cap="none" dirty="0" smtClean="0">
                <a:solidFill>
                  <a:schemeClr val="dk1"/>
                </a:solidFill>
                <a:latin typeface="Calibri"/>
                <a:ea typeface="Calibri"/>
                <a:cs typeface="Calibri"/>
                <a:sym typeface="Calibri"/>
              </a:rPr>
              <a:t> Seek </a:t>
            </a:r>
            <a:r>
              <a:rPr lang="en-GB" sz="1800" b="0" i="1" u="none" strike="noStrike" cap="none" dirty="0">
                <a:solidFill>
                  <a:schemeClr val="dk1"/>
                </a:solidFill>
                <a:latin typeface="Calibri"/>
                <a:ea typeface="Calibri"/>
                <a:cs typeface="Calibri"/>
                <a:sym typeface="Calibri"/>
              </a:rPr>
              <a:t>to achieve at least a </a:t>
            </a:r>
            <a:r>
              <a:rPr lang="en-GB" sz="1800" b="1" i="1" u="none" strike="noStrike" cap="none" dirty="0">
                <a:solidFill>
                  <a:schemeClr val="dk1"/>
                </a:solidFill>
                <a:latin typeface="Calibri"/>
                <a:ea typeface="Calibri"/>
                <a:cs typeface="Calibri"/>
                <a:sym typeface="Calibri"/>
              </a:rPr>
              <a:t>basic common understanding </a:t>
            </a:r>
            <a:r>
              <a:rPr lang="en-GB" sz="1800" b="0" i="1" u="none" strike="noStrike" cap="none" dirty="0">
                <a:solidFill>
                  <a:schemeClr val="dk1"/>
                </a:solidFill>
                <a:latin typeface="Calibri"/>
                <a:ea typeface="Calibri"/>
                <a:cs typeface="Calibri"/>
                <a:sym typeface="Calibri"/>
              </a:rPr>
              <a:t>of the types of theory, methods, aims, data and analysis used by the others.</a:t>
            </a:r>
            <a:endParaRPr sz="1800" b="0" i="1" u="none" strike="noStrike" cap="none" dirty="0">
              <a:solidFill>
                <a:schemeClr val="dk1"/>
              </a:solidFill>
              <a:latin typeface="Calibri"/>
              <a:ea typeface="Calibri"/>
              <a:cs typeface="Calibri"/>
              <a:sym typeface="Calibri"/>
            </a:endParaRPr>
          </a:p>
        </p:txBody>
      </p:sp>
      <p:pic>
        <p:nvPicPr>
          <p:cNvPr id="308" name="Google Shape;308;p14">
            <a:hlinkClick r:id="rId4" action="ppaction://hlinksldjump"/>
          </p:cNvPr>
          <p:cNvPicPr preferRelativeResize="0"/>
          <p:nvPr/>
        </p:nvPicPr>
        <p:blipFill rotWithShape="1">
          <a:blip r:embed="rId5">
            <a:alphaModFix/>
          </a:blip>
          <a:srcRect/>
          <a:stretch/>
        </p:blipFill>
        <p:spPr>
          <a:xfrm>
            <a:off x="11201336" y="392945"/>
            <a:ext cx="291698" cy="252000"/>
          </a:xfrm>
          <a:prstGeom prst="rect">
            <a:avLst/>
          </a:prstGeom>
          <a:solidFill>
            <a:schemeClr val="lt1"/>
          </a:solidFill>
          <a:ln>
            <a:noFill/>
          </a:ln>
        </p:spPr>
      </p:pic>
      <p:sp>
        <p:nvSpPr>
          <p:cNvPr id="11" name="Google Shape;130;p2">
            <a:hlinkClick r:id="" action="ppaction://hlinkshowjump?jump=nextslide"/>
          </p:cNvPr>
          <p:cNvSpPr/>
          <p:nvPr/>
        </p:nvSpPr>
        <p:spPr>
          <a:xfrm>
            <a:off x="11225818" y="6109876"/>
            <a:ext cx="564042" cy="337944"/>
          </a:xfrm>
          <a:prstGeom prst="rightArrow">
            <a:avLst>
              <a:gd name="adj1" fmla="val 50000"/>
              <a:gd name="adj2" fmla="val 50000"/>
            </a:avLst>
          </a:prstGeom>
          <a:solidFill>
            <a:srgbClr val="FFC000"/>
          </a:solidFill>
          <a:ln w="127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2" name="Google Shape;132;p2">
            <a:hlinkClick r:id="" action="ppaction://hlinkshowjump?jump=previousslide"/>
          </p:cNvPr>
          <p:cNvSpPr/>
          <p:nvPr/>
        </p:nvSpPr>
        <p:spPr>
          <a:xfrm rot="10800000">
            <a:off x="305041" y="6109876"/>
            <a:ext cx="564042" cy="337944"/>
          </a:xfrm>
          <a:prstGeom prst="rightArrow">
            <a:avLst>
              <a:gd name="adj1" fmla="val 50000"/>
              <a:gd name="adj2" fmla="val 50000"/>
            </a:avLst>
          </a:prstGeom>
          <a:solidFill>
            <a:srgbClr val="FFC000"/>
          </a:solidFill>
          <a:ln w="127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3" name="Picture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792" y="6500420"/>
            <a:ext cx="896374" cy="313620"/>
          </a:xfrm>
          <a:prstGeom prst="rect">
            <a:avLst/>
          </a:prstGeom>
        </p:spPr>
      </p:pic>
      <p:sp>
        <p:nvSpPr>
          <p:cNvPr id="15" name="Rectangle 14"/>
          <p:cNvSpPr/>
          <p:nvPr/>
        </p:nvSpPr>
        <p:spPr>
          <a:xfrm>
            <a:off x="1236785" y="6508635"/>
            <a:ext cx="9989033" cy="286232"/>
          </a:xfrm>
          <a:prstGeom prst="rect">
            <a:avLst/>
          </a:prstGeom>
        </p:spPr>
        <p:txBody>
          <a:bodyPr wrap="square">
            <a:spAutoFit/>
          </a:bodyPr>
          <a:lstStyle/>
          <a:p>
            <a:pPr lvl="0" algn="ctr">
              <a:lnSpc>
                <a:spcPct val="90000"/>
              </a:lnSpc>
              <a:buClr>
                <a:schemeClr val="dk1"/>
              </a:buClr>
              <a:buSzPts val="3200"/>
            </a:pPr>
            <a:r>
              <a:rPr lang="en-GB" i="1" dirty="0" smtClean="0">
                <a:solidFill>
                  <a:schemeClr val="dk1"/>
                </a:solidFill>
                <a:latin typeface="Calibri"/>
                <a:ea typeface="Calibri"/>
                <a:cs typeface="Calibri"/>
                <a:sym typeface="Calibri"/>
              </a:rPr>
              <a:t>Rangecroft et al., 2020. Social </a:t>
            </a:r>
            <a:r>
              <a:rPr lang="en-GB" i="1" dirty="0">
                <a:solidFill>
                  <a:schemeClr val="dk1"/>
                </a:solidFill>
                <a:latin typeface="Calibri"/>
                <a:ea typeface="Calibri"/>
                <a:cs typeface="Calibri"/>
                <a:sym typeface="Calibri"/>
              </a:rPr>
              <a:t>science for hydrologists: considerations when doing fieldwork with human </a:t>
            </a:r>
            <a:r>
              <a:rPr lang="en-GB" i="1" dirty="0" smtClean="0">
                <a:solidFill>
                  <a:schemeClr val="dk1"/>
                </a:solidFill>
                <a:latin typeface="Calibri"/>
                <a:ea typeface="Calibri"/>
                <a:cs typeface="Calibri"/>
                <a:sym typeface="Calibri"/>
              </a:rPr>
              <a:t>participants, EGU2020</a:t>
            </a:r>
            <a:endParaRPr lang="en-GB" i="1" dirty="0">
              <a:solidFill>
                <a:schemeClr val="dk1"/>
              </a:solidFill>
              <a:latin typeface="Calibri"/>
              <a:ea typeface="Calibri"/>
              <a:cs typeface="Calibri"/>
              <a:sym typeface="Calibri"/>
            </a:endParaRPr>
          </a:p>
        </p:txBody>
      </p:sp>
      <p:sp>
        <p:nvSpPr>
          <p:cNvPr id="16" name="TextBox 15">
            <a:hlinkClick r:id="" action="ppaction://hlinkshowjump?jump=nextslide"/>
          </p:cNvPr>
          <p:cNvSpPr txBox="1"/>
          <p:nvPr/>
        </p:nvSpPr>
        <p:spPr>
          <a:xfrm>
            <a:off x="11211012" y="6152204"/>
            <a:ext cx="382305" cy="253916"/>
          </a:xfrm>
          <a:prstGeom prst="rect">
            <a:avLst/>
          </a:prstGeom>
          <a:noFill/>
        </p:spPr>
        <p:txBody>
          <a:bodyPr wrap="square" rtlCol="0">
            <a:spAutoFit/>
          </a:bodyPr>
          <a:lstStyle/>
          <a:p>
            <a:r>
              <a:rPr lang="en-GB" sz="1050" dirty="0" smtClean="0"/>
              <a:t>12</a:t>
            </a:r>
            <a:endParaRPr lang="en-GB" sz="1050"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14"/>
        <p:cNvGrpSpPr/>
        <p:nvPr/>
      </p:nvGrpSpPr>
      <p:grpSpPr>
        <a:xfrm>
          <a:off x="0" y="0"/>
          <a:ext cx="0" cy="0"/>
          <a:chOff x="0" y="0"/>
          <a:chExt cx="0" cy="0"/>
        </a:xfrm>
      </p:grpSpPr>
      <p:pic>
        <p:nvPicPr>
          <p:cNvPr id="315" name="Google Shape;315;g72ec738500_0_0"/>
          <p:cNvPicPr preferRelativeResize="0"/>
          <p:nvPr/>
        </p:nvPicPr>
        <p:blipFill rotWithShape="1">
          <a:blip r:embed="rId3">
            <a:alphaModFix/>
          </a:blip>
          <a:srcRect/>
          <a:stretch/>
        </p:blipFill>
        <p:spPr>
          <a:xfrm>
            <a:off x="3048000" y="-410180"/>
            <a:ext cx="9144000" cy="6858000"/>
          </a:xfrm>
          <a:prstGeom prst="rect">
            <a:avLst/>
          </a:prstGeom>
          <a:noFill/>
          <a:ln>
            <a:noFill/>
          </a:ln>
        </p:spPr>
      </p:pic>
      <p:sp>
        <p:nvSpPr>
          <p:cNvPr id="316" name="Google Shape;316;g72ec738500_0_0"/>
          <p:cNvSpPr/>
          <p:nvPr/>
        </p:nvSpPr>
        <p:spPr>
          <a:xfrm>
            <a:off x="426400" y="436475"/>
            <a:ext cx="3479678" cy="422100"/>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0"/>
              <a:buFont typeface="Arial"/>
              <a:buNone/>
            </a:pPr>
            <a:r>
              <a:rPr lang="en-GB" sz="2000" b="1" i="1" u="none" strike="noStrike" cap="none">
                <a:solidFill>
                  <a:schemeClr val="dk1"/>
                </a:solidFill>
                <a:latin typeface="Calibri"/>
                <a:ea typeface="Calibri"/>
                <a:cs typeface="Calibri"/>
                <a:sym typeface="Calibri"/>
              </a:rPr>
              <a:t>Interviews</a:t>
            </a:r>
            <a:r>
              <a:rPr lang="en-GB" sz="2000" b="0" i="1" u="none" strike="noStrike" cap="none">
                <a:solidFill>
                  <a:schemeClr val="dk1"/>
                </a:solidFill>
                <a:latin typeface="Calibri"/>
                <a:ea typeface="Calibri"/>
                <a:cs typeface="Calibri"/>
                <a:sym typeface="Calibri"/>
              </a:rPr>
              <a:t>, Jaipur, India, 2015</a:t>
            </a:r>
            <a:endParaRPr sz="2000" b="0" i="1" u="none" strike="noStrike" cap="none">
              <a:solidFill>
                <a:schemeClr val="dk1"/>
              </a:solidFill>
              <a:latin typeface="Calibri"/>
              <a:ea typeface="Calibri"/>
              <a:cs typeface="Calibri"/>
              <a:sym typeface="Calibri"/>
            </a:endParaRPr>
          </a:p>
        </p:txBody>
      </p:sp>
      <p:sp>
        <p:nvSpPr>
          <p:cNvPr id="317" name="Google Shape;317;g72ec738500_0_0"/>
          <p:cNvSpPr/>
          <p:nvPr/>
        </p:nvSpPr>
        <p:spPr>
          <a:xfrm>
            <a:off x="77424" y="5358000"/>
            <a:ext cx="2079300" cy="646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GB" sz="1800" b="0" i="1" u="none" strike="noStrike" cap="none">
                <a:solidFill>
                  <a:schemeClr val="dk1"/>
                </a:solidFill>
                <a:latin typeface="Calibri"/>
                <a:ea typeface="Calibri"/>
                <a:cs typeface="Calibri"/>
                <a:sym typeface="Calibri"/>
              </a:rPr>
              <a:t>Photo credit: </a:t>
            </a:r>
            <a:endParaRPr sz="1400" b="0" i="1"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GB" sz="1800" b="0" i="1" u="none" strike="noStrike" cap="none">
                <a:solidFill>
                  <a:schemeClr val="dk1"/>
                </a:solidFill>
                <a:latin typeface="Calibri"/>
                <a:ea typeface="Calibri"/>
                <a:cs typeface="Calibri"/>
                <a:sym typeface="Calibri"/>
              </a:rPr>
              <a:t>Theresa Frommen</a:t>
            </a:r>
            <a:endParaRPr sz="1800" b="0" i="1" u="none" strike="noStrike" cap="none">
              <a:solidFill>
                <a:schemeClr val="dk1"/>
              </a:solidFill>
              <a:latin typeface="Calibri"/>
              <a:ea typeface="Calibri"/>
              <a:cs typeface="Calibri"/>
              <a:sym typeface="Calibri"/>
            </a:endParaRPr>
          </a:p>
        </p:txBody>
      </p:sp>
      <p:pic>
        <p:nvPicPr>
          <p:cNvPr id="319" name="Google Shape;319;g72ec738500_0_0">
            <a:hlinkClick r:id="rId4" action="ppaction://hlinksldjump"/>
          </p:cNvPr>
          <p:cNvPicPr preferRelativeResize="0"/>
          <p:nvPr/>
        </p:nvPicPr>
        <p:blipFill rotWithShape="1">
          <a:blip r:embed="rId5">
            <a:alphaModFix/>
          </a:blip>
          <a:srcRect/>
          <a:stretch/>
        </p:blipFill>
        <p:spPr>
          <a:xfrm>
            <a:off x="11201336" y="392945"/>
            <a:ext cx="291698" cy="252000"/>
          </a:xfrm>
          <a:prstGeom prst="rect">
            <a:avLst/>
          </a:prstGeom>
          <a:solidFill>
            <a:schemeClr val="lt1"/>
          </a:solidFill>
          <a:ln>
            <a:noFill/>
          </a:ln>
        </p:spPr>
      </p:pic>
      <p:sp>
        <p:nvSpPr>
          <p:cNvPr id="320" name="Google Shape;320;g72ec738500_0_0"/>
          <p:cNvSpPr/>
          <p:nvPr/>
        </p:nvSpPr>
        <p:spPr>
          <a:xfrm>
            <a:off x="426400" y="1002013"/>
            <a:ext cx="2227348" cy="1200329"/>
          </a:xfrm>
          <a:prstGeom prst="rect">
            <a:avLst/>
          </a:prstGeom>
          <a:solidFill>
            <a:schemeClr val="accent2"/>
          </a:solidFill>
          <a:ln w="9525"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GB" sz="1800" b="1" i="1" u="none" strike="noStrike" cap="none" dirty="0">
                <a:solidFill>
                  <a:schemeClr val="dk1"/>
                </a:solidFill>
                <a:latin typeface="Calibri"/>
                <a:ea typeface="Calibri"/>
                <a:cs typeface="Calibri"/>
                <a:sym typeface="Calibri"/>
              </a:rPr>
              <a:t>Interviews</a:t>
            </a:r>
            <a:r>
              <a:rPr lang="en-GB" sz="1800" b="0" i="1" u="none" strike="noStrike" cap="none" dirty="0">
                <a:solidFill>
                  <a:schemeClr val="dk1"/>
                </a:solidFill>
                <a:latin typeface="Calibri"/>
                <a:ea typeface="Calibri"/>
                <a:cs typeface="Calibri"/>
                <a:sym typeface="Calibri"/>
              </a:rPr>
              <a:t> were held at participants houses to help create a </a:t>
            </a:r>
            <a:r>
              <a:rPr lang="en-GB" sz="1800" b="1" i="1" u="none" strike="noStrike" cap="none" dirty="0">
                <a:solidFill>
                  <a:schemeClr val="dk1"/>
                </a:solidFill>
                <a:latin typeface="Calibri"/>
                <a:ea typeface="Calibri"/>
                <a:cs typeface="Calibri"/>
                <a:sym typeface="Calibri"/>
              </a:rPr>
              <a:t>trustful</a:t>
            </a:r>
            <a:r>
              <a:rPr lang="en-GB" sz="1800" b="0" i="1" u="none" strike="noStrike" cap="none" dirty="0">
                <a:solidFill>
                  <a:schemeClr val="dk1"/>
                </a:solidFill>
                <a:latin typeface="Calibri"/>
                <a:ea typeface="Calibri"/>
                <a:cs typeface="Calibri"/>
                <a:sym typeface="Calibri"/>
              </a:rPr>
              <a:t> atmosphere</a:t>
            </a:r>
            <a:endParaRPr sz="1800" b="0" i="0" u="none" strike="noStrike" cap="none" dirty="0">
              <a:solidFill>
                <a:srgbClr val="000000"/>
              </a:solidFill>
              <a:latin typeface="Arial"/>
              <a:ea typeface="Arial"/>
              <a:cs typeface="Arial"/>
              <a:sym typeface="Arial"/>
            </a:endParaRPr>
          </a:p>
        </p:txBody>
      </p:sp>
      <p:sp>
        <p:nvSpPr>
          <p:cNvPr id="9" name="Google Shape;130;p2">
            <a:hlinkClick r:id="" action="ppaction://hlinkshowjump?jump=nextslide"/>
          </p:cNvPr>
          <p:cNvSpPr/>
          <p:nvPr/>
        </p:nvSpPr>
        <p:spPr>
          <a:xfrm>
            <a:off x="11225818" y="6109876"/>
            <a:ext cx="564042" cy="337944"/>
          </a:xfrm>
          <a:prstGeom prst="rightArrow">
            <a:avLst>
              <a:gd name="adj1" fmla="val 50000"/>
              <a:gd name="adj2" fmla="val 50000"/>
            </a:avLst>
          </a:prstGeom>
          <a:solidFill>
            <a:srgbClr val="FFC000"/>
          </a:solidFill>
          <a:ln w="127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0" name="Google Shape;132;p2">
            <a:hlinkClick r:id="" action="ppaction://hlinkshowjump?jump=previousslide"/>
          </p:cNvPr>
          <p:cNvSpPr/>
          <p:nvPr/>
        </p:nvSpPr>
        <p:spPr>
          <a:xfrm rot="10800000">
            <a:off x="305041" y="6109876"/>
            <a:ext cx="564042" cy="337944"/>
          </a:xfrm>
          <a:prstGeom prst="rightArrow">
            <a:avLst>
              <a:gd name="adj1" fmla="val 50000"/>
              <a:gd name="adj2" fmla="val 50000"/>
            </a:avLst>
          </a:prstGeom>
          <a:solidFill>
            <a:srgbClr val="FFC000"/>
          </a:solidFill>
          <a:ln w="127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792" y="6500420"/>
            <a:ext cx="896374" cy="313620"/>
          </a:xfrm>
          <a:prstGeom prst="rect">
            <a:avLst/>
          </a:prstGeom>
        </p:spPr>
      </p:pic>
      <p:sp>
        <p:nvSpPr>
          <p:cNvPr id="13" name="Rectangle 12"/>
          <p:cNvSpPr/>
          <p:nvPr/>
        </p:nvSpPr>
        <p:spPr>
          <a:xfrm>
            <a:off x="1236785" y="6508635"/>
            <a:ext cx="9989033" cy="286232"/>
          </a:xfrm>
          <a:prstGeom prst="rect">
            <a:avLst/>
          </a:prstGeom>
        </p:spPr>
        <p:txBody>
          <a:bodyPr wrap="square">
            <a:spAutoFit/>
          </a:bodyPr>
          <a:lstStyle/>
          <a:p>
            <a:pPr lvl="0" algn="ctr">
              <a:lnSpc>
                <a:spcPct val="90000"/>
              </a:lnSpc>
              <a:buClr>
                <a:schemeClr val="dk1"/>
              </a:buClr>
              <a:buSzPts val="3200"/>
            </a:pPr>
            <a:r>
              <a:rPr lang="en-GB" i="1" dirty="0" smtClean="0">
                <a:solidFill>
                  <a:schemeClr val="dk1"/>
                </a:solidFill>
                <a:latin typeface="Calibri"/>
                <a:ea typeface="Calibri"/>
                <a:cs typeface="Calibri"/>
                <a:sym typeface="Calibri"/>
              </a:rPr>
              <a:t>Rangecroft et al., 2020. Social </a:t>
            </a:r>
            <a:r>
              <a:rPr lang="en-GB" i="1" dirty="0">
                <a:solidFill>
                  <a:schemeClr val="dk1"/>
                </a:solidFill>
                <a:latin typeface="Calibri"/>
                <a:ea typeface="Calibri"/>
                <a:cs typeface="Calibri"/>
                <a:sym typeface="Calibri"/>
              </a:rPr>
              <a:t>science for hydrologists: considerations when doing fieldwork with human </a:t>
            </a:r>
            <a:r>
              <a:rPr lang="en-GB" i="1" dirty="0" smtClean="0">
                <a:solidFill>
                  <a:schemeClr val="dk1"/>
                </a:solidFill>
                <a:latin typeface="Calibri"/>
                <a:ea typeface="Calibri"/>
                <a:cs typeface="Calibri"/>
                <a:sym typeface="Calibri"/>
              </a:rPr>
              <a:t>participants, EGU2020</a:t>
            </a:r>
            <a:endParaRPr lang="en-GB" i="1" dirty="0">
              <a:solidFill>
                <a:schemeClr val="dk1"/>
              </a:solidFill>
              <a:latin typeface="Calibri"/>
              <a:ea typeface="Calibri"/>
              <a:cs typeface="Calibri"/>
              <a:sym typeface="Calibri"/>
            </a:endParaRPr>
          </a:p>
        </p:txBody>
      </p:sp>
      <p:sp>
        <p:nvSpPr>
          <p:cNvPr id="14" name="TextBox 13">
            <a:hlinkClick r:id="" action="ppaction://hlinkshowjump?jump=nextslide"/>
          </p:cNvPr>
          <p:cNvSpPr txBox="1"/>
          <p:nvPr/>
        </p:nvSpPr>
        <p:spPr>
          <a:xfrm>
            <a:off x="11211012" y="6152204"/>
            <a:ext cx="382305" cy="253916"/>
          </a:xfrm>
          <a:prstGeom prst="rect">
            <a:avLst/>
          </a:prstGeom>
          <a:noFill/>
        </p:spPr>
        <p:txBody>
          <a:bodyPr wrap="square" rtlCol="0">
            <a:spAutoFit/>
          </a:bodyPr>
          <a:lstStyle/>
          <a:p>
            <a:r>
              <a:rPr lang="en-GB" sz="1050" dirty="0" smtClean="0"/>
              <a:t>13</a:t>
            </a:r>
            <a:endParaRPr lang="en-GB" sz="1050" dirty="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60"/>
        <p:cNvGrpSpPr/>
        <p:nvPr/>
      </p:nvGrpSpPr>
      <p:grpSpPr>
        <a:xfrm>
          <a:off x="0" y="0"/>
          <a:ext cx="0" cy="0"/>
          <a:chOff x="0" y="0"/>
          <a:chExt cx="0" cy="0"/>
        </a:xfrm>
      </p:grpSpPr>
      <p:pic>
        <p:nvPicPr>
          <p:cNvPr id="361" name="Google Shape;361;p50"/>
          <p:cNvPicPr preferRelativeResize="0"/>
          <p:nvPr/>
        </p:nvPicPr>
        <p:blipFill rotWithShape="1">
          <a:blip r:embed="rId3">
            <a:alphaModFix/>
          </a:blip>
          <a:srcRect/>
          <a:stretch/>
        </p:blipFill>
        <p:spPr>
          <a:xfrm>
            <a:off x="2882348" y="-444830"/>
            <a:ext cx="9309652" cy="6858000"/>
          </a:xfrm>
          <a:prstGeom prst="rect">
            <a:avLst/>
          </a:prstGeom>
          <a:noFill/>
          <a:ln>
            <a:noFill/>
          </a:ln>
        </p:spPr>
      </p:pic>
      <p:sp>
        <p:nvSpPr>
          <p:cNvPr id="362" name="Google Shape;362;p50"/>
          <p:cNvSpPr/>
          <p:nvPr/>
        </p:nvSpPr>
        <p:spPr>
          <a:xfrm>
            <a:off x="426400" y="436475"/>
            <a:ext cx="5552369" cy="400200"/>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0"/>
              <a:buFont typeface="Arial"/>
              <a:buNone/>
            </a:pPr>
            <a:r>
              <a:rPr lang="en-GB" sz="2000" b="1" i="1" u="none" strike="noStrike" cap="none">
                <a:solidFill>
                  <a:schemeClr val="dk1"/>
                </a:solidFill>
                <a:latin typeface="Calibri"/>
                <a:ea typeface="Calibri"/>
                <a:cs typeface="Calibri"/>
                <a:sym typeface="Calibri"/>
              </a:rPr>
              <a:t>Interview </a:t>
            </a:r>
            <a:r>
              <a:rPr lang="en-GB" sz="2000" b="0" i="1" u="none" strike="noStrike" cap="none">
                <a:solidFill>
                  <a:schemeClr val="dk1"/>
                </a:solidFill>
                <a:latin typeface="Calibri"/>
                <a:ea typeface="Calibri"/>
                <a:cs typeface="Calibri"/>
                <a:sym typeface="Calibri"/>
              </a:rPr>
              <a:t>with creative activity, Jaipur, India, 2015</a:t>
            </a:r>
            <a:endParaRPr sz="2000" b="0" i="1" u="none" strike="noStrike" cap="none">
              <a:solidFill>
                <a:schemeClr val="dk1"/>
              </a:solidFill>
              <a:latin typeface="Calibri"/>
              <a:ea typeface="Calibri"/>
              <a:cs typeface="Calibri"/>
              <a:sym typeface="Calibri"/>
            </a:endParaRPr>
          </a:p>
        </p:txBody>
      </p:sp>
      <p:sp>
        <p:nvSpPr>
          <p:cNvPr id="363" name="Google Shape;363;p50"/>
          <p:cNvSpPr/>
          <p:nvPr/>
        </p:nvSpPr>
        <p:spPr>
          <a:xfrm>
            <a:off x="77424" y="5358000"/>
            <a:ext cx="2079300" cy="646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GB" sz="1800" b="0" i="1" u="none" strike="noStrike" cap="none">
                <a:solidFill>
                  <a:schemeClr val="dk1"/>
                </a:solidFill>
                <a:latin typeface="Calibri"/>
                <a:ea typeface="Calibri"/>
                <a:cs typeface="Calibri"/>
                <a:sym typeface="Calibri"/>
              </a:rPr>
              <a:t>Photo credit: </a:t>
            </a:r>
            <a:endParaRPr sz="1400" b="0" i="1"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GB" sz="1800" b="0" i="1" u="none" strike="noStrike" cap="none">
                <a:solidFill>
                  <a:schemeClr val="dk1"/>
                </a:solidFill>
                <a:latin typeface="Calibri"/>
                <a:ea typeface="Calibri"/>
                <a:cs typeface="Calibri"/>
                <a:sym typeface="Calibri"/>
              </a:rPr>
              <a:t>Theresa Frommen</a:t>
            </a:r>
            <a:endParaRPr sz="1800" b="0" i="1" u="none" strike="noStrike" cap="none">
              <a:solidFill>
                <a:schemeClr val="dk1"/>
              </a:solidFill>
              <a:latin typeface="Calibri"/>
              <a:ea typeface="Calibri"/>
              <a:cs typeface="Calibri"/>
              <a:sym typeface="Calibri"/>
            </a:endParaRPr>
          </a:p>
        </p:txBody>
      </p:sp>
      <p:pic>
        <p:nvPicPr>
          <p:cNvPr id="365" name="Google Shape;365;p50">
            <a:hlinkClick r:id="rId4" action="ppaction://hlinksldjump"/>
          </p:cNvPr>
          <p:cNvPicPr preferRelativeResize="0"/>
          <p:nvPr/>
        </p:nvPicPr>
        <p:blipFill rotWithShape="1">
          <a:blip r:embed="rId5">
            <a:alphaModFix/>
          </a:blip>
          <a:srcRect/>
          <a:stretch/>
        </p:blipFill>
        <p:spPr>
          <a:xfrm>
            <a:off x="11201336" y="392945"/>
            <a:ext cx="291698" cy="252000"/>
          </a:xfrm>
          <a:prstGeom prst="rect">
            <a:avLst/>
          </a:prstGeom>
          <a:solidFill>
            <a:schemeClr val="lt1"/>
          </a:solidFill>
          <a:ln>
            <a:noFill/>
          </a:ln>
        </p:spPr>
      </p:pic>
      <p:sp>
        <p:nvSpPr>
          <p:cNvPr id="366" name="Google Shape;366;p50"/>
          <p:cNvSpPr/>
          <p:nvPr/>
        </p:nvSpPr>
        <p:spPr>
          <a:xfrm>
            <a:off x="437300" y="1067028"/>
            <a:ext cx="2082300" cy="2852100"/>
          </a:xfrm>
          <a:prstGeom prst="rect">
            <a:avLst/>
          </a:prstGeom>
          <a:solidFill>
            <a:schemeClr val="accent2"/>
          </a:solidFill>
          <a:ln w="9525"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GB" sz="1800" b="0" i="1" u="none" strike="noStrike" cap="none" dirty="0">
                <a:solidFill>
                  <a:schemeClr val="dk1"/>
                </a:solidFill>
                <a:latin typeface="Calibri"/>
                <a:ea typeface="Calibri"/>
                <a:cs typeface="Calibri"/>
                <a:sym typeface="Calibri"/>
              </a:rPr>
              <a:t>‘Draw something that makes you happy’ activity within interviews to </a:t>
            </a:r>
            <a:r>
              <a:rPr lang="en-GB" sz="1800" b="1" i="1" u="none" strike="noStrike" cap="none" dirty="0">
                <a:solidFill>
                  <a:schemeClr val="dk1"/>
                </a:solidFill>
                <a:latin typeface="Calibri"/>
                <a:ea typeface="Calibri"/>
                <a:cs typeface="Calibri"/>
                <a:sym typeface="Calibri"/>
              </a:rPr>
              <a:t>collect qualitative data </a:t>
            </a:r>
            <a:r>
              <a:rPr lang="en-GB" sz="1800" b="0" i="1" u="none" strike="noStrike" cap="none" dirty="0">
                <a:solidFill>
                  <a:schemeClr val="dk1"/>
                </a:solidFill>
                <a:latin typeface="Calibri"/>
                <a:ea typeface="Calibri"/>
                <a:cs typeface="Calibri"/>
                <a:sym typeface="Calibri"/>
              </a:rPr>
              <a:t>and to </a:t>
            </a:r>
            <a:r>
              <a:rPr lang="en-GB" sz="1800" b="1" i="1" u="none" strike="noStrike" cap="none" dirty="0">
                <a:solidFill>
                  <a:schemeClr val="dk1"/>
                </a:solidFill>
                <a:latin typeface="Calibri"/>
                <a:ea typeface="Calibri"/>
                <a:cs typeface="Calibri"/>
                <a:sym typeface="Calibri"/>
              </a:rPr>
              <a:t>stimulate discussions </a:t>
            </a:r>
            <a:r>
              <a:rPr lang="en-GB" sz="1800" b="0" i="1" u="none" strike="noStrike" cap="none" dirty="0">
                <a:solidFill>
                  <a:schemeClr val="dk1"/>
                </a:solidFill>
                <a:latin typeface="Calibri"/>
                <a:ea typeface="Calibri"/>
                <a:cs typeface="Calibri"/>
                <a:sym typeface="Calibri"/>
              </a:rPr>
              <a:t>in a different way than talking</a:t>
            </a:r>
            <a:endParaRPr sz="1800" b="0" i="1" u="none" strike="noStrike" cap="none" dirty="0">
              <a:solidFill>
                <a:srgbClr val="000000"/>
              </a:solidFill>
              <a:latin typeface="Calibri"/>
              <a:ea typeface="Calibri"/>
              <a:cs typeface="Calibri"/>
              <a:sym typeface="Calibri"/>
            </a:endParaRPr>
          </a:p>
        </p:txBody>
      </p:sp>
      <p:sp>
        <p:nvSpPr>
          <p:cNvPr id="9" name="Google Shape;130;p2">
            <a:hlinkClick r:id="" action="ppaction://hlinkshowjump?jump=nextslide"/>
          </p:cNvPr>
          <p:cNvSpPr/>
          <p:nvPr/>
        </p:nvSpPr>
        <p:spPr>
          <a:xfrm>
            <a:off x="11225818" y="6109876"/>
            <a:ext cx="564042" cy="337944"/>
          </a:xfrm>
          <a:prstGeom prst="rightArrow">
            <a:avLst>
              <a:gd name="adj1" fmla="val 50000"/>
              <a:gd name="adj2" fmla="val 50000"/>
            </a:avLst>
          </a:prstGeom>
          <a:solidFill>
            <a:srgbClr val="FFC000"/>
          </a:solidFill>
          <a:ln w="127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0" name="Google Shape;132;p2">
            <a:hlinkClick r:id="" action="ppaction://hlinkshowjump?jump=previousslide"/>
          </p:cNvPr>
          <p:cNvSpPr/>
          <p:nvPr/>
        </p:nvSpPr>
        <p:spPr>
          <a:xfrm rot="10800000">
            <a:off x="305041" y="6109876"/>
            <a:ext cx="564042" cy="337944"/>
          </a:xfrm>
          <a:prstGeom prst="rightArrow">
            <a:avLst>
              <a:gd name="adj1" fmla="val 50000"/>
              <a:gd name="adj2" fmla="val 50000"/>
            </a:avLst>
          </a:prstGeom>
          <a:solidFill>
            <a:srgbClr val="FFC000"/>
          </a:solidFill>
          <a:ln w="127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792" y="6500420"/>
            <a:ext cx="896374" cy="313620"/>
          </a:xfrm>
          <a:prstGeom prst="rect">
            <a:avLst/>
          </a:prstGeom>
        </p:spPr>
      </p:pic>
      <p:sp>
        <p:nvSpPr>
          <p:cNvPr id="13" name="Rectangle 12"/>
          <p:cNvSpPr/>
          <p:nvPr/>
        </p:nvSpPr>
        <p:spPr>
          <a:xfrm>
            <a:off x="1236785" y="6508635"/>
            <a:ext cx="9989033" cy="286232"/>
          </a:xfrm>
          <a:prstGeom prst="rect">
            <a:avLst/>
          </a:prstGeom>
        </p:spPr>
        <p:txBody>
          <a:bodyPr wrap="square">
            <a:spAutoFit/>
          </a:bodyPr>
          <a:lstStyle/>
          <a:p>
            <a:pPr lvl="0" algn="ctr">
              <a:lnSpc>
                <a:spcPct val="90000"/>
              </a:lnSpc>
              <a:buClr>
                <a:schemeClr val="dk1"/>
              </a:buClr>
              <a:buSzPts val="3200"/>
            </a:pPr>
            <a:r>
              <a:rPr lang="en-GB" i="1" dirty="0" smtClean="0">
                <a:solidFill>
                  <a:schemeClr val="dk1"/>
                </a:solidFill>
                <a:latin typeface="Calibri"/>
                <a:ea typeface="Calibri"/>
                <a:cs typeface="Calibri"/>
                <a:sym typeface="Calibri"/>
              </a:rPr>
              <a:t>Rangecroft et al., 2020. Social </a:t>
            </a:r>
            <a:r>
              <a:rPr lang="en-GB" i="1" dirty="0">
                <a:solidFill>
                  <a:schemeClr val="dk1"/>
                </a:solidFill>
                <a:latin typeface="Calibri"/>
                <a:ea typeface="Calibri"/>
                <a:cs typeface="Calibri"/>
                <a:sym typeface="Calibri"/>
              </a:rPr>
              <a:t>science for hydrologists: considerations when doing fieldwork with human </a:t>
            </a:r>
            <a:r>
              <a:rPr lang="en-GB" i="1" dirty="0" smtClean="0">
                <a:solidFill>
                  <a:schemeClr val="dk1"/>
                </a:solidFill>
                <a:latin typeface="Calibri"/>
                <a:ea typeface="Calibri"/>
                <a:cs typeface="Calibri"/>
                <a:sym typeface="Calibri"/>
              </a:rPr>
              <a:t>participants, EGU2020</a:t>
            </a:r>
            <a:endParaRPr lang="en-GB" i="1" dirty="0">
              <a:solidFill>
                <a:schemeClr val="dk1"/>
              </a:solidFill>
              <a:latin typeface="Calibri"/>
              <a:ea typeface="Calibri"/>
              <a:cs typeface="Calibri"/>
              <a:sym typeface="Calibri"/>
            </a:endParaRPr>
          </a:p>
        </p:txBody>
      </p:sp>
      <p:sp>
        <p:nvSpPr>
          <p:cNvPr id="12" name="TextBox 11">
            <a:hlinkClick r:id="" action="ppaction://hlinkshowjump?jump=nextslide"/>
          </p:cNvPr>
          <p:cNvSpPr txBox="1"/>
          <p:nvPr/>
        </p:nvSpPr>
        <p:spPr>
          <a:xfrm>
            <a:off x="11211012" y="6152204"/>
            <a:ext cx="382305" cy="253916"/>
          </a:xfrm>
          <a:prstGeom prst="rect">
            <a:avLst/>
          </a:prstGeom>
          <a:noFill/>
        </p:spPr>
        <p:txBody>
          <a:bodyPr wrap="square" rtlCol="0">
            <a:spAutoFit/>
          </a:bodyPr>
          <a:lstStyle/>
          <a:p>
            <a:r>
              <a:rPr lang="en-GB" sz="1050" dirty="0" smtClean="0"/>
              <a:t>14</a:t>
            </a:r>
            <a:endParaRPr lang="en-GB" sz="1050" dirty="0"/>
          </a:p>
        </p:txBody>
      </p:sp>
    </p:spTree>
    <p:extLst>
      <p:ext uri="{BB962C8B-B14F-4D97-AF65-F5344CB8AC3E}">
        <p14:creationId xmlns:p14="http://schemas.microsoft.com/office/powerpoint/2010/main" val="226864366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25"/>
        <p:cNvGrpSpPr/>
        <p:nvPr/>
      </p:nvGrpSpPr>
      <p:grpSpPr>
        <a:xfrm>
          <a:off x="0" y="0"/>
          <a:ext cx="0" cy="0"/>
          <a:chOff x="0" y="0"/>
          <a:chExt cx="0" cy="0"/>
        </a:xfrm>
      </p:grpSpPr>
      <p:pic>
        <p:nvPicPr>
          <p:cNvPr id="326" name="Google Shape;326;p15"/>
          <p:cNvPicPr preferRelativeResize="0">
            <a:picLocks noGrp="1"/>
          </p:cNvPicPr>
          <p:nvPr>
            <p:ph type="body" idx="1"/>
          </p:nvPr>
        </p:nvPicPr>
        <p:blipFill rotWithShape="1">
          <a:blip r:embed="rId3">
            <a:alphaModFix/>
          </a:blip>
          <a:srcRect r="5682" b="6540"/>
          <a:stretch/>
        </p:blipFill>
        <p:spPr>
          <a:xfrm>
            <a:off x="2513496" y="1"/>
            <a:ext cx="9678504" cy="6400800"/>
          </a:xfrm>
          <a:prstGeom prst="rect">
            <a:avLst/>
          </a:prstGeom>
          <a:noFill/>
          <a:ln>
            <a:noFill/>
          </a:ln>
        </p:spPr>
      </p:pic>
      <p:sp>
        <p:nvSpPr>
          <p:cNvPr id="327" name="Google Shape;327;p15"/>
          <p:cNvSpPr/>
          <p:nvPr/>
        </p:nvSpPr>
        <p:spPr>
          <a:xfrm>
            <a:off x="355601" y="381575"/>
            <a:ext cx="5073649" cy="400069"/>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GB" sz="2000" b="1" i="1" u="none" strike="noStrike" cap="none" dirty="0">
                <a:solidFill>
                  <a:schemeClr val="dk1"/>
                </a:solidFill>
                <a:latin typeface="Calibri"/>
                <a:ea typeface="Calibri"/>
                <a:cs typeface="Calibri"/>
                <a:sym typeface="Calibri"/>
              </a:rPr>
              <a:t>Focus group </a:t>
            </a:r>
            <a:r>
              <a:rPr lang="en-GB" sz="2000" b="0" i="1" u="none" strike="noStrike" cap="none" dirty="0">
                <a:solidFill>
                  <a:schemeClr val="dk1"/>
                </a:solidFill>
                <a:latin typeface="Calibri"/>
                <a:ea typeface="Calibri"/>
                <a:cs typeface="Calibri"/>
                <a:sym typeface="Calibri"/>
              </a:rPr>
              <a:t>discussion, </a:t>
            </a:r>
            <a:r>
              <a:rPr lang="en-GB" sz="2000" b="0" i="1" u="none" strike="noStrike" cap="none" dirty="0" err="1">
                <a:solidFill>
                  <a:schemeClr val="dk1"/>
                </a:solidFill>
                <a:latin typeface="Calibri"/>
                <a:ea typeface="Calibri"/>
                <a:cs typeface="Calibri"/>
                <a:sym typeface="Calibri"/>
              </a:rPr>
              <a:t>Mkula</a:t>
            </a:r>
            <a:r>
              <a:rPr lang="en-GB" sz="2000" b="0" i="1" u="none" strike="noStrike" cap="none" dirty="0">
                <a:solidFill>
                  <a:schemeClr val="dk1"/>
                </a:solidFill>
                <a:latin typeface="Calibri"/>
                <a:ea typeface="Calibri"/>
                <a:cs typeface="Calibri"/>
                <a:sym typeface="Calibri"/>
              </a:rPr>
              <a:t>, </a:t>
            </a:r>
            <a:r>
              <a:rPr lang="en-GB" sz="2000" b="0" i="1" u="none" strike="noStrike" cap="none" dirty="0" smtClean="0">
                <a:solidFill>
                  <a:schemeClr val="dk1"/>
                </a:solidFill>
                <a:latin typeface="Calibri"/>
                <a:ea typeface="Calibri"/>
                <a:cs typeface="Calibri"/>
                <a:sym typeface="Calibri"/>
              </a:rPr>
              <a:t>Tanzania, 2019</a:t>
            </a:r>
            <a:endParaRPr sz="2000" b="0" i="1" u="none" strike="noStrike" cap="none" dirty="0">
              <a:solidFill>
                <a:schemeClr val="dk1"/>
              </a:solidFill>
              <a:latin typeface="Calibri"/>
              <a:ea typeface="Calibri"/>
              <a:cs typeface="Calibri"/>
              <a:sym typeface="Calibri"/>
            </a:endParaRPr>
          </a:p>
        </p:txBody>
      </p:sp>
      <p:pic>
        <p:nvPicPr>
          <p:cNvPr id="329" name="Google Shape;329;p15">
            <a:hlinkClick r:id="rId4" action="ppaction://hlinksldjump"/>
          </p:cNvPr>
          <p:cNvPicPr preferRelativeResize="0"/>
          <p:nvPr/>
        </p:nvPicPr>
        <p:blipFill rotWithShape="1">
          <a:blip r:embed="rId5">
            <a:alphaModFix/>
          </a:blip>
          <a:srcRect/>
          <a:stretch/>
        </p:blipFill>
        <p:spPr>
          <a:xfrm>
            <a:off x="11201336" y="392945"/>
            <a:ext cx="291698" cy="252000"/>
          </a:xfrm>
          <a:prstGeom prst="rect">
            <a:avLst/>
          </a:prstGeom>
          <a:solidFill>
            <a:schemeClr val="lt1"/>
          </a:solidFill>
          <a:ln>
            <a:noFill/>
          </a:ln>
        </p:spPr>
      </p:pic>
      <p:sp>
        <p:nvSpPr>
          <p:cNvPr id="330" name="Google Shape;330;p15"/>
          <p:cNvSpPr/>
          <p:nvPr/>
        </p:nvSpPr>
        <p:spPr>
          <a:xfrm>
            <a:off x="70275" y="5382872"/>
            <a:ext cx="1860125"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GB" sz="1800" b="0" i="1" u="none" strike="noStrike" cap="none">
                <a:solidFill>
                  <a:schemeClr val="dk1"/>
                </a:solidFill>
                <a:latin typeface="Calibri"/>
                <a:ea typeface="Calibri"/>
                <a:cs typeface="Calibri"/>
                <a:sym typeface="Calibri"/>
              </a:rPr>
              <a:t>Photo credit: </a:t>
            </a:r>
            <a:endParaRPr sz="1400" b="0" i="1"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GB" sz="1800" b="0" i="1" u="none" strike="noStrike" cap="none">
                <a:solidFill>
                  <a:schemeClr val="dk1"/>
                </a:solidFill>
                <a:latin typeface="Calibri"/>
                <a:ea typeface="Calibri"/>
                <a:cs typeface="Calibri"/>
                <a:sym typeface="Calibri"/>
              </a:rPr>
              <a:t>Britta Höllermann</a:t>
            </a:r>
            <a:endParaRPr sz="1800" b="0" i="1" u="none" strike="noStrike" cap="none">
              <a:solidFill>
                <a:schemeClr val="dk1"/>
              </a:solidFill>
              <a:latin typeface="Calibri"/>
              <a:ea typeface="Calibri"/>
              <a:cs typeface="Calibri"/>
              <a:sym typeface="Calibri"/>
            </a:endParaRPr>
          </a:p>
        </p:txBody>
      </p:sp>
      <p:sp>
        <p:nvSpPr>
          <p:cNvPr id="331" name="Google Shape;331;p15"/>
          <p:cNvSpPr/>
          <p:nvPr/>
        </p:nvSpPr>
        <p:spPr>
          <a:xfrm>
            <a:off x="355599" y="986986"/>
            <a:ext cx="1890643" cy="3139281"/>
          </a:xfrm>
          <a:prstGeom prst="rect">
            <a:avLst/>
          </a:prstGeom>
          <a:solidFill>
            <a:schemeClr val="accent2"/>
          </a:solidFill>
          <a:ln w="9525"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GB" sz="1800" b="1" i="1" u="none" strike="noStrike" cap="none" dirty="0">
                <a:solidFill>
                  <a:schemeClr val="dk1"/>
                </a:solidFill>
                <a:latin typeface="Calibri"/>
                <a:ea typeface="Calibri"/>
                <a:cs typeface="Calibri"/>
                <a:sym typeface="Calibri"/>
              </a:rPr>
              <a:t>Focus group discussions </a:t>
            </a:r>
            <a:r>
              <a:rPr lang="en-GB" sz="1800" b="0" i="1" u="none" strike="noStrike" cap="none" dirty="0">
                <a:solidFill>
                  <a:schemeClr val="dk1"/>
                </a:solidFill>
                <a:latin typeface="Calibri"/>
                <a:ea typeface="Calibri"/>
                <a:cs typeface="Calibri"/>
                <a:sym typeface="Calibri"/>
              </a:rPr>
              <a:t>with farmers of an irrigation scheme were held in their </a:t>
            </a:r>
            <a:r>
              <a:rPr lang="en-GB" sz="1800" b="1" i="1" u="none" strike="noStrike" cap="none" dirty="0">
                <a:solidFill>
                  <a:schemeClr val="dk1"/>
                </a:solidFill>
                <a:latin typeface="Calibri"/>
                <a:ea typeface="Calibri"/>
                <a:cs typeface="Calibri"/>
                <a:sym typeface="Calibri"/>
              </a:rPr>
              <a:t>community owned </a:t>
            </a:r>
            <a:r>
              <a:rPr lang="en-GB" sz="1800" b="0" i="1" u="none" strike="noStrike" cap="none" dirty="0">
                <a:solidFill>
                  <a:schemeClr val="dk1"/>
                </a:solidFill>
                <a:latin typeface="Calibri"/>
                <a:ea typeface="Calibri"/>
                <a:cs typeface="Calibri"/>
                <a:sym typeface="Calibri"/>
              </a:rPr>
              <a:t>milling house as a </a:t>
            </a:r>
            <a:r>
              <a:rPr lang="en-GB" sz="1800" b="1" i="1" u="none" strike="noStrike" cap="none" dirty="0">
                <a:solidFill>
                  <a:schemeClr val="dk1"/>
                </a:solidFill>
                <a:latin typeface="Calibri"/>
                <a:ea typeface="Calibri"/>
                <a:cs typeface="Calibri"/>
                <a:sym typeface="Calibri"/>
              </a:rPr>
              <a:t>neutral </a:t>
            </a:r>
            <a:r>
              <a:rPr lang="en-GB" sz="1800" b="0" i="1" u="none" strike="noStrike" cap="none" dirty="0">
                <a:solidFill>
                  <a:schemeClr val="dk1"/>
                </a:solidFill>
                <a:latin typeface="Calibri"/>
                <a:ea typeface="Calibri"/>
                <a:cs typeface="Calibri"/>
                <a:sym typeface="Calibri"/>
              </a:rPr>
              <a:t>and comfortable setting</a:t>
            </a:r>
            <a:endParaRPr sz="1800" b="0" i="0" u="none" strike="noStrike" cap="none" dirty="0">
              <a:solidFill>
                <a:srgbClr val="000000"/>
              </a:solidFill>
              <a:latin typeface="Arial"/>
              <a:ea typeface="Arial"/>
              <a:cs typeface="Arial"/>
              <a:sym typeface="Arial"/>
            </a:endParaRPr>
          </a:p>
        </p:txBody>
      </p:sp>
      <p:sp>
        <p:nvSpPr>
          <p:cNvPr id="9" name="Google Shape;130;p2">
            <a:hlinkClick r:id="" action="ppaction://hlinkshowjump?jump=nextslide"/>
          </p:cNvPr>
          <p:cNvSpPr/>
          <p:nvPr/>
        </p:nvSpPr>
        <p:spPr>
          <a:xfrm>
            <a:off x="11225818" y="6109876"/>
            <a:ext cx="564042" cy="337944"/>
          </a:xfrm>
          <a:prstGeom prst="rightArrow">
            <a:avLst>
              <a:gd name="adj1" fmla="val 50000"/>
              <a:gd name="adj2" fmla="val 50000"/>
            </a:avLst>
          </a:prstGeom>
          <a:solidFill>
            <a:srgbClr val="FFC000"/>
          </a:solidFill>
          <a:ln w="127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0" name="Google Shape;132;p2">
            <a:hlinkClick r:id="" action="ppaction://hlinkshowjump?jump=previousslide"/>
          </p:cNvPr>
          <p:cNvSpPr/>
          <p:nvPr/>
        </p:nvSpPr>
        <p:spPr>
          <a:xfrm rot="10800000">
            <a:off x="305041" y="6109876"/>
            <a:ext cx="564042" cy="337944"/>
          </a:xfrm>
          <a:prstGeom prst="rightArrow">
            <a:avLst>
              <a:gd name="adj1" fmla="val 50000"/>
              <a:gd name="adj2" fmla="val 50000"/>
            </a:avLst>
          </a:prstGeom>
          <a:solidFill>
            <a:srgbClr val="FFC000"/>
          </a:solidFill>
          <a:ln w="127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792" y="6500420"/>
            <a:ext cx="896374" cy="313620"/>
          </a:xfrm>
          <a:prstGeom prst="rect">
            <a:avLst/>
          </a:prstGeom>
        </p:spPr>
      </p:pic>
      <p:sp>
        <p:nvSpPr>
          <p:cNvPr id="13" name="Rectangle 12"/>
          <p:cNvSpPr/>
          <p:nvPr/>
        </p:nvSpPr>
        <p:spPr>
          <a:xfrm>
            <a:off x="1236785" y="6508635"/>
            <a:ext cx="9989033" cy="286232"/>
          </a:xfrm>
          <a:prstGeom prst="rect">
            <a:avLst/>
          </a:prstGeom>
        </p:spPr>
        <p:txBody>
          <a:bodyPr wrap="square">
            <a:spAutoFit/>
          </a:bodyPr>
          <a:lstStyle/>
          <a:p>
            <a:pPr lvl="0" algn="ctr">
              <a:lnSpc>
                <a:spcPct val="90000"/>
              </a:lnSpc>
              <a:buClr>
                <a:schemeClr val="dk1"/>
              </a:buClr>
              <a:buSzPts val="3200"/>
            </a:pPr>
            <a:r>
              <a:rPr lang="en-GB" i="1" dirty="0" smtClean="0">
                <a:solidFill>
                  <a:schemeClr val="dk1"/>
                </a:solidFill>
                <a:latin typeface="Calibri"/>
                <a:ea typeface="Calibri"/>
                <a:cs typeface="Calibri"/>
                <a:sym typeface="Calibri"/>
              </a:rPr>
              <a:t>Rangecroft et al., 2020. Social </a:t>
            </a:r>
            <a:r>
              <a:rPr lang="en-GB" i="1" dirty="0">
                <a:solidFill>
                  <a:schemeClr val="dk1"/>
                </a:solidFill>
                <a:latin typeface="Calibri"/>
                <a:ea typeface="Calibri"/>
                <a:cs typeface="Calibri"/>
                <a:sym typeface="Calibri"/>
              </a:rPr>
              <a:t>science for hydrologists: considerations when doing fieldwork with human </a:t>
            </a:r>
            <a:r>
              <a:rPr lang="en-GB" i="1" dirty="0" smtClean="0">
                <a:solidFill>
                  <a:schemeClr val="dk1"/>
                </a:solidFill>
                <a:latin typeface="Calibri"/>
                <a:ea typeface="Calibri"/>
                <a:cs typeface="Calibri"/>
                <a:sym typeface="Calibri"/>
              </a:rPr>
              <a:t>participants, EGU2020</a:t>
            </a:r>
            <a:endParaRPr lang="en-GB" i="1" dirty="0">
              <a:solidFill>
                <a:schemeClr val="dk1"/>
              </a:solidFill>
              <a:latin typeface="Calibri"/>
              <a:ea typeface="Calibri"/>
              <a:cs typeface="Calibri"/>
              <a:sym typeface="Calibri"/>
            </a:endParaRPr>
          </a:p>
        </p:txBody>
      </p:sp>
      <p:sp>
        <p:nvSpPr>
          <p:cNvPr id="14" name="TextBox 13">
            <a:hlinkClick r:id="" action="ppaction://hlinkshowjump?jump=nextslide"/>
          </p:cNvPr>
          <p:cNvSpPr txBox="1"/>
          <p:nvPr/>
        </p:nvSpPr>
        <p:spPr>
          <a:xfrm>
            <a:off x="11211012" y="6152204"/>
            <a:ext cx="382305" cy="253916"/>
          </a:xfrm>
          <a:prstGeom prst="rect">
            <a:avLst/>
          </a:prstGeom>
          <a:noFill/>
        </p:spPr>
        <p:txBody>
          <a:bodyPr wrap="square" rtlCol="0">
            <a:spAutoFit/>
          </a:bodyPr>
          <a:lstStyle/>
          <a:p>
            <a:r>
              <a:rPr lang="en-GB" sz="1050" dirty="0" smtClean="0"/>
              <a:t>15</a:t>
            </a:r>
            <a:endParaRPr lang="en-GB" sz="1050"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oogle Shape;138;p3"/>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33" name="Rectangle 32"/>
          <p:cNvSpPr/>
          <p:nvPr/>
        </p:nvSpPr>
        <p:spPr>
          <a:xfrm>
            <a:off x="6161002" y="3526080"/>
            <a:ext cx="5599694" cy="21576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Rectangle 31"/>
          <p:cNvSpPr/>
          <p:nvPr/>
        </p:nvSpPr>
        <p:spPr>
          <a:xfrm>
            <a:off x="409816" y="3526080"/>
            <a:ext cx="5599694" cy="21576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Rectangle 30"/>
          <p:cNvSpPr/>
          <p:nvPr/>
        </p:nvSpPr>
        <p:spPr>
          <a:xfrm>
            <a:off x="409816" y="1241787"/>
            <a:ext cx="5599694" cy="21576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ectangle 29"/>
          <p:cNvSpPr/>
          <p:nvPr/>
        </p:nvSpPr>
        <p:spPr>
          <a:xfrm>
            <a:off x="6161002" y="1241787"/>
            <a:ext cx="5599694" cy="21576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Google Shape;142;p3">
            <a:hlinkClick r:id="rId3" action="ppaction://hlinksldjump"/>
          </p:cNvPr>
          <p:cNvPicPr preferRelativeResize="0"/>
          <p:nvPr/>
        </p:nvPicPr>
        <p:blipFill rotWithShape="1">
          <a:blip r:embed="rId4">
            <a:alphaModFix/>
          </a:blip>
          <a:srcRect/>
          <a:stretch/>
        </p:blipFill>
        <p:spPr>
          <a:xfrm>
            <a:off x="11065164" y="415515"/>
            <a:ext cx="291698" cy="252000"/>
          </a:xfrm>
          <a:prstGeom prst="rect">
            <a:avLst/>
          </a:prstGeom>
          <a:solidFill>
            <a:schemeClr val="lt1"/>
          </a:solidFill>
          <a:ln>
            <a:noFill/>
          </a:ln>
        </p:spPr>
      </p:pic>
      <p:sp>
        <p:nvSpPr>
          <p:cNvPr id="10" name="Google Shape;130;p2">
            <a:hlinkClick r:id="" action="ppaction://hlinkshowjump?jump=nextslide"/>
          </p:cNvPr>
          <p:cNvSpPr/>
          <p:nvPr/>
        </p:nvSpPr>
        <p:spPr>
          <a:xfrm>
            <a:off x="11225818" y="6109876"/>
            <a:ext cx="564042" cy="337944"/>
          </a:xfrm>
          <a:prstGeom prst="rightArrow">
            <a:avLst>
              <a:gd name="adj1" fmla="val 50000"/>
              <a:gd name="adj2" fmla="val 50000"/>
            </a:avLst>
          </a:prstGeom>
          <a:solidFill>
            <a:srgbClr val="FFC000"/>
          </a:solidFill>
          <a:ln w="127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2" name="Google Shape;132;p2">
            <a:hlinkClick r:id="" action="ppaction://hlinkshowjump?jump=previousslide"/>
          </p:cNvPr>
          <p:cNvSpPr/>
          <p:nvPr/>
        </p:nvSpPr>
        <p:spPr>
          <a:xfrm rot="10800000">
            <a:off x="305041" y="6109876"/>
            <a:ext cx="564042" cy="337944"/>
          </a:xfrm>
          <a:prstGeom prst="rightArrow">
            <a:avLst>
              <a:gd name="adj1" fmla="val 50000"/>
              <a:gd name="adj2" fmla="val 50000"/>
            </a:avLst>
          </a:prstGeom>
          <a:solidFill>
            <a:srgbClr val="FFC000"/>
          </a:solidFill>
          <a:ln w="127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3" name="Rectangle 12"/>
          <p:cNvSpPr/>
          <p:nvPr/>
        </p:nvSpPr>
        <p:spPr>
          <a:xfrm>
            <a:off x="3863505" y="326787"/>
            <a:ext cx="4735592" cy="646331"/>
          </a:xfrm>
          <a:prstGeom prst="rect">
            <a:avLst/>
          </a:prstGeom>
        </p:spPr>
        <p:txBody>
          <a:bodyPr wrap="none">
            <a:spAutoFit/>
          </a:bodyPr>
          <a:lstStyle/>
          <a:p>
            <a:r>
              <a:rPr lang="en-GB" sz="3600" b="1" dirty="0" smtClean="0">
                <a:latin typeface="Calibri" panose="020F0502020204030204" pitchFamily="34" charset="0"/>
                <a:cs typeface="Calibri" panose="020F0502020204030204" pitchFamily="34" charset="0"/>
              </a:rPr>
              <a:t>PICO 2 minute madness</a:t>
            </a:r>
            <a:endParaRPr lang="en-GB" sz="3600" dirty="0">
              <a:latin typeface="Calibri" panose="020F0502020204030204" pitchFamily="34" charset="0"/>
              <a:cs typeface="Calibri" panose="020F0502020204030204" pitchFamily="34" charset="0"/>
            </a:endParaRPr>
          </a:p>
        </p:txBody>
      </p:sp>
      <p:sp>
        <p:nvSpPr>
          <p:cNvPr id="16" name="Rectangle 15"/>
          <p:cNvSpPr/>
          <p:nvPr/>
        </p:nvSpPr>
        <p:spPr>
          <a:xfrm>
            <a:off x="6272171" y="2030776"/>
            <a:ext cx="2755583" cy="1080296"/>
          </a:xfrm>
          <a:prstGeom prst="rect">
            <a:avLst/>
          </a:prstGeom>
          <a:solidFill>
            <a:schemeClr val="bg1"/>
          </a:solidFill>
        </p:spPr>
        <p:txBody>
          <a:bodyPr wrap="square">
            <a:spAutoFit/>
          </a:bodyPr>
          <a:lstStyle/>
          <a:p>
            <a:pPr marL="228600" lvl="0" indent="-228600">
              <a:lnSpc>
                <a:spcPct val="70000"/>
              </a:lnSpc>
              <a:buClr>
                <a:schemeClr val="dk1"/>
              </a:buClr>
              <a:buSzPct val="100000"/>
              <a:buChar char="•"/>
            </a:pPr>
            <a:r>
              <a:rPr lang="en-GB" dirty="0">
                <a:latin typeface="Calibri" panose="020F0502020204030204" pitchFamily="34" charset="0"/>
                <a:cs typeface="Calibri" panose="020F0502020204030204" pitchFamily="34" charset="0"/>
              </a:rPr>
              <a:t>Good ethical practice</a:t>
            </a:r>
          </a:p>
          <a:p>
            <a:pPr marL="228600" lvl="0" indent="-228600">
              <a:lnSpc>
                <a:spcPct val="70000"/>
              </a:lnSpc>
              <a:spcBef>
                <a:spcPts val="1000"/>
              </a:spcBef>
              <a:buClr>
                <a:schemeClr val="dk1"/>
              </a:buClr>
              <a:buSzPct val="100000"/>
              <a:buChar char="•"/>
            </a:pPr>
            <a:r>
              <a:rPr lang="en-GB" dirty="0">
                <a:latin typeface="Calibri" panose="020F0502020204030204" pitchFamily="34" charset="0"/>
                <a:cs typeface="Calibri" panose="020F0502020204030204" pitchFamily="34" charset="0"/>
              </a:rPr>
              <a:t>Data collection methods</a:t>
            </a:r>
          </a:p>
          <a:p>
            <a:pPr marL="228600" lvl="0" indent="-228600">
              <a:lnSpc>
                <a:spcPct val="70000"/>
              </a:lnSpc>
              <a:spcBef>
                <a:spcPts val="1000"/>
              </a:spcBef>
              <a:buClr>
                <a:schemeClr val="dk1"/>
              </a:buClr>
              <a:buSzPct val="100000"/>
              <a:buChar char="•"/>
            </a:pPr>
            <a:r>
              <a:rPr lang="en-GB" dirty="0">
                <a:latin typeface="Calibri" panose="020F0502020204030204" pitchFamily="34" charset="0"/>
                <a:cs typeface="Calibri" panose="020F0502020204030204" pitchFamily="34" charset="0"/>
              </a:rPr>
              <a:t>Power dynamics</a:t>
            </a:r>
          </a:p>
          <a:p>
            <a:pPr marL="228600" lvl="0" indent="-228600">
              <a:lnSpc>
                <a:spcPct val="70000"/>
              </a:lnSpc>
              <a:spcBef>
                <a:spcPts val="1000"/>
              </a:spcBef>
              <a:buClr>
                <a:schemeClr val="dk1"/>
              </a:buClr>
              <a:buSzPct val="100000"/>
              <a:buChar char="•"/>
            </a:pPr>
            <a:r>
              <a:rPr lang="en-GB" dirty="0" smtClean="0">
                <a:latin typeface="Calibri" panose="020F0502020204030204" pitchFamily="34" charset="0"/>
                <a:cs typeface="Calibri" panose="020F0502020204030204" pitchFamily="34" charset="0"/>
              </a:rPr>
              <a:t>Positionality</a:t>
            </a:r>
            <a:endParaRPr lang="en-GB" dirty="0">
              <a:latin typeface="Calibri" panose="020F0502020204030204" pitchFamily="34" charset="0"/>
              <a:cs typeface="Calibri" panose="020F0502020204030204" pitchFamily="34" charset="0"/>
            </a:endParaRPr>
          </a:p>
        </p:txBody>
      </p:sp>
      <p:sp>
        <p:nvSpPr>
          <p:cNvPr id="18" name="Google Shape;114;p1">
            <a:hlinkClick r:id="" action="ppaction://hlinkshowjump?jump=nextslide"/>
          </p:cNvPr>
          <p:cNvSpPr/>
          <p:nvPr/>
        </p:nvSpPr>
        <p:spPr>
          <a:xfrm>
            <a:off x="3014640" y="5784201"/>
            <a:ext cx="6162719" cy="560442"/>
          </a:xfrm>
          <a:prstGeom prst="roundRect">
            <a:avLst>
              <a:gd name="adj" fmla="val 16667"/>
            </a:avLst>
          </a:prstGeom>
          <a:solidFill>
            <a:srgbClr val="FFC000"/>
          </a:solidFill>
          <a:ln w="127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GB" sz="2400" b="1" i="0" u="none" strike="noStrike" cap="none" dirty="0" smtClean="0">
                <a:solidFill>
                  <a:schemeClr val="dk1"/>
                </a:solidFill>
                <a:latin typeface="Calibri"/>
                <a:ea typeface="Calibri"/>
                <a:cs typeface="Calibri"/>
                <a:sym typeface="Calibri"/>
              </a:rPr>
              <a:t>5. Summary </a:t>
            </a:r>
            <a:r>
              <a:rPr lang="en-GB" sz="2400" b="1" i="0" u="none" strike="noStrike" cap="none" dirty="0">
                <a:solidFill>
                  <a:schemeClr val="dk1"/>
                </a:solidFill>
                <a:latin typeface="Calibri"/>
                <a:ea typeface="Calibri"/>
                <a:cs typeface="Calibri"/>
                <a:sym typeface="Calibri"/>
              </a:rPr>
              <a:t>&amp; </a:t>
            </a:r>
            <a:r>
              <a:rPr lang="en-GB" sz="2400" b="1" i="0" u="none" strike="noStrike" cap="none" dirty="0" smtClean="0">
                <a:solidFill>
                  <a:schemeClr val="dk1"/>
                </a:solidFill>
                <a:latin typeface="Calibri"/>
                <a:ea typeface="Calibri"/>
                <a:cs typeface="Calibri"/>
                <a:sym typeface="Calibri"/>
              </a:rPr>
              <a:t>Recommendations: Next slide</a:t>
            </a:r>
            <a:endParaRPr sz="2400" b="1" i="0" u="none" strike="noStrike" cap="none" dirty="0">
              <a:solidFill>
                <a:schemeClr val="dk1"/>
              </a:solidFill>
              <a:latin typeface="Calibri"/>
              <a:ea typeface="Calibri"/>
              <a:cs typeface="Calibri"/>
              <a:sym typeface="Calibri"/>
            </a:endParaRPr>
          </a:p>
        </p:txBody>
      </p:sp>
      <p:pic>
        <p:nvPicPr>
          <p:cNvPr id="19" name="Picture 1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92" y="6500420"/>
            <a:ext cx="896374" cy="313620"/>
          </a:xfrm>
          <a:prstGeom prst="rect">
            <a:avLst/>
          </a:prstGeom>
        </p:spPr>
      </p:pic>
      <p:sp>
        <p:nvSpPr>
          <p:cNvPr id="20" name="Rectangle 19"/>
          <p:cNvSpPr/>
          <p:nvPr/>
        </p:nvSpPr>
        <p:spPr>
          <a:xfrm>
            <a:off x="409816" y="3553304"/>
            <a:ext cx="5505209" cy="1938992"/>
          </a:xfrm>
          <a:prstGeom prst="rect">
            <a:avLst/>
          </a:prstGeom>
          <a:solidFill>
            <a:schemeClr val="bg1"/>
          </a:solidFill>
        </p:spPr>
        <p:txBody>
          <a:bodyPr wrap="square">
            <a:spAutoFit/>
          </a:bodyPr>
          <a:lstStyle/>
          <a:p>
            <a:pPr lvl="0">
              <a:buSzPts val="2400"/>
            </a:pPr>
            <a:endParaRPr lang="en-GB" dirty="0" smtClean="0">
              <a:latin typeface="Calibri"/>
              <a:ea typeface="Calibri"/>
              <a:cs typeface="Calibri"/>
              <a:sym typeface="Calibri"/>
            </a:endParaRPr>
          </a:p>
          <a:p>
            <a:pPr lvl="0">
              <a:buSzPts val="2400"/>
            </a:pPr>
            <a:endParaRPr lang="en-GB" dirty="0" smtClean="0">
              <a:latin typeface="Calibri"/>
              <a:ea typeface="Calibri"/>
              <a:cs typeface="Calibri"/>
              <a:sym typeface="Calibri"/>
            </a:endParaRPr>
          </a:p>
          <a:p>
            <a:pPr lvl="0">
              <a:buSzPts val="2400"/>
            </a:pPr>
            <a:endParaRPr lang="en-GB" dirty="0">
              <a:latin typeface="Calibri"/>
              <a:ea typeface="Calibri"/>
              <a:cs typeface="Calibri"/>
              <a:sym typeface="Calibri"/>
            </a:endParaRPr>
          </a:p>
          <a:p>
            <a:pPr marL="285750" lvl="0" indent="-285750">
              <a:buSzPct val="100000"/>
              <a:buFont typeface="Arial" panose="020B0604020202020204" pitchFamily="34" charset="0"/>
              <a:buChar char="•"/>
            </a:pPr>
            <a:r>
              <a:rPr lang="en-GB" dirty="0" smtClean="0">
                <a:latin typeface="Calibri"/>
                <a:ea typeface="Calibri"/>
                <a:cs typeface="Calibri"/>
                <a:sym typeface="Calibri"/>
              </a:rPr>
              <a:t>Encourage </a:t>
            </a:r>
            <a:r>
              <a:rPr lang="en-GB" dirty="0">
                <a:latin typeface="Calibri"/>
                <a:ea typeface="Calibri"/>
                <a:cs typeface="Calibri"/>
                <a:sym typeface="Calibri"/>
              </a:rPr>
              <a:t>interdisciplinary work by </a:t>
            </a:r>
            <a:r>
              <a:rPr lang="en-GB" b="1" dirty="0">
                <a:latin typeface="Calibri"/>
                <a:ea typeface="Calibri"/>
                <a:cs typeface="Calibri"/>
                <a:sym typeface="Calibri"/>
              </a:rPr>
              <a:t>better preparing hydrologists </a:t>
            </a:r>
            <a:r>
              <a:rPr lang="en-GB" dirty="0">
                <a:latin typeface="Calibri"/>
                <a:ea typeface="Calibri"/>
                <a:cs typeface="Calibri"/>
                <a:sym typeface="Calibri"/>
              </a:rPr>
              <a:t>for </a:t>
            </a:r>
            <a:r>
              <a:rPr lang="en-GB" b="1" dirty="0">
                <a:latin typeface="Calibri"/>
                <a:ea typeface="Calibri"/>
                <a:cs typeface="Calibri"/>
                <a:sym typeface="Calibri"/>
              </a:rPr>
              <a:t>collaboration</a:t>
            </a:r>
            <a:r>
              <a:rPr lang="en-GB" dirty="0">
                <a:latin typeface="Calibri"/>
                <a:ea typeface="Calibri"/>
                <a:cs typeface="Calibri"/>
                <a:sym typeface="Calibri"/>
              </a:rPr>
              <a:t>, enabling more holistic, ethical, and successful </a:t>
            </a:r>
            <a:r>
              <a:rPr lang="en-GB" dirty="0" smtClean="0">
                <a:latin typeface="Calibri"/>
                <a:ea typeface="Calibri"/>
                <a:cs typeface="Calibri"/>
                <a:sym typeface="Calibri"/>
              </a:rPr>
              <a:t>research.</a:t>
            </a:r>
          </a:p>
          <a:p>
            <a:pPr marL="285750" indent="-285750">
              <a:spcBef>
                <a:spcPts val="600"/>
              </a:spcBef>
              <a:buSzPct val="100000"/>
              <a:buFont typeface="Arial" panose="020B0604020202020204" pitchFamily="34" charset="0"/>
              <a:buChar char="•"/>
            </a:pPr>
            <a:r>
              <a:rPr lang="en-GB" dirty="0" smtClean="0">
                <a:solidFill>
                  <a:schemeClr val="dk1"/>
                </a:solidFill>
                <a:latin typeface="Calibri"/>
                <a:ea typeface="Calibri"/>
                <a:cs typeface="Calibri"/>
                <a:sym typeface="Calibri"/>
              </a:rPr>
              <a:t>We seek to achieve this by </a:t>
            </a:r>
            <a:r>
              <a:rPr lang="en-GB" b="1" u="sng" dirty="0">
                <a:solidFill>
                  <a:schemeClr val="dk1"/>
                </a:solidFill>
                <a:latin typeface="Calibri"/>
                <a:ea typeface="Calibri"/>
                <a:cs typeface="Calibri"/>
                <a:sym typeface="Calibri"/>
              </a:rPr>
              <a:t>facilitating collaboration</a:t>
            </a:r>
            <a:r>
              <a:rPr lang="en-GB" dirty="0">
                <a:solidFill>
                  <a:schemeClr val="dk1"/>
                </a:solidFill>
                <a:latin typeface="Calibri"/>
                <a:ea typeface="Calibri"/>
                <a:cs typeface="Calibri"/>
                <a:sym typeface="Calibri"/>
              </a:rPr>
              <a:t> through </a:t>
            </a:r>
            <a:r>
              <a:rPr lang="en-GB" dirty="0" smtClean="0">
                <a:solidFill>
                  <a:schemeClr val="dk1"/>
                </a:solidFill>
                <a:latin typeface="Calibri"/>
                <a:ea typeface="Calibri"/>
                <a:cs typeface="Calibri"/>
                <a:sym typeface="Calibri"/>
              </a:rPr>
              <a:t>improved </a:t>
            </a:r>
            <a:r>
              <a:rPr lang="en-GB" b="1" dirty="0" smtClean="0">
                <a:solidFill>
                  <a:schemeClr val="dk1"/>
                </a:solidFill>
                <a:latin typeface="Calibri"/>
                <a:ea typeface="Calibri"/>
                <a:cs typeface="Calibri"/>
                <a:sym typeface="Calibri"/>
              </a:rPr>
              <a:t>understanding</a:t>
            </a:r>
            <a:r>
              <a:rPr lang="en-GB" dirty="0" smtClean="0">
                <a:solidFill>
                  <a:schemeClr val="dk1"/>
                </a:solidFill>
                <a:latin typeface="Calibri"/>
                <a:ea typeface="Calibri"/>
                <a:cs typeface="Calibri"/>
                <a:sym typeface="Calibri"/>
              </a:rPr>
              <a:t>.</a:t>
            </a:r>
            <a:endParaRPr lang="en-GB" dirty="0">
              <a:latin typeface="Calibri"/>
              <a:ea typeface="Calibri"/>
              <a:cs typeface="Calibri"/>
              <a:sym typeface="Calibri"/>
            </a:endParaRPr>
          </a:p>
          <a:p>
            <a:pPr>
              <a:buSzPct val="100000"/>
            </a:pPr>
            <a:endParaRPr lang="en-GB" sz="300" dirty="0" smtClean="0">
              <a:solidFill>
                <a:schemeClr val="dk1"/>
              </a:solidFill>
              <a:latin typeface="Calibri"/>
              <a:ea typeface="Calibri"/>
              <a:cs typeface="Calibri"/>
              <a:sym typeface="Calibri"/>
            </a:endParaRPr>
          </a:p>
        </p:txBody>
      </p:sp>
      <p:sp>
        <p:nvSpPr>
          <p:cNvPr id="21" name="Rectangle 20"/>
          <p:cNvSpPr/>
          <p:nvPr/>
        </p:nvSpPr>
        <p:spPr>
          <a:xfrm>
            <a:off x="409816" y="1253753"/>
            <a:ext cx="5505209" cy="2123658"/>
          </a:xfrm>
          <a:prstGeom prst="rect">
            <a:avLst/>
          </a:prstGeom>
          <a:solidFill>
            <a:schemeClr val="bg1"/>
          </a:solidFill>
        </p:spPr>
        <p:txBody>
          <a:bodyPr wrap="square">
            <a:spAutoFit/>
          </a:bodyPr>
          <a:lstStyle/>
          <a:p>
            <a:pPr lvl="0">
              <a:spcBef>
                <a:spcPts val="600"/>
              </a:spcBef>
              <a:buClr>
                <a:schemeClr val="dk1"/>
              </a:buClr>
              <a:buSzPts val="2590"/>
            </a:pPr>
            <a:endParaRPr lang="en-GB" dirty="0" smtClean="0">
              <a:latin typeface="Calibri" panose="020F0502020204030204" pitchFamily="34" charset="0"/>
              <a:cs typeface="Calibri" panose="020F0502020204030204" pitchFamily="34" charset="0"/>
            </a:endParaRPr>
          </a:p>
          <a:p>
            <a:pPr lvl="0">
              <a:spcBef>
                <a:spcPts val="600"/>
              </a:spcBef>
              <a:buClr>
                <a:schemeClr val="dk1"/>
              </a:buClr>
              <a:buSzPts val="2590"/>
            </a:pPr>
            <a:endParaRPr lang="en-GB" dirty="0">
              <a:latin typeface="Calibri" panose="020F0502020204030204" pitchFamily="34" charset="0"/>
              <a:cs typeface="Calibri" panose="020F0502020204030204" pitchFamily="34" charset="0"/>
            </a:endParaRPr>
          </a:p>
          <a:p>
            <a:pPr marL="285750" lvl="0" indent="-285750">
              <a:spcBef>
                <a:spcPts val="1200"/>
              </a:spcBef>
              <a:buClr>
                <a:schemeClr val="dk1"/>
              </a:buClr>
              <a:buSzPct val="100000"/>
              <a:buFont typeface="Arial" panose="020B0604020202020204" pitchFamily="34" charset="0"/>
              <a:buChar char="•"/>
            </a:pPr>
            <a:r>
              <a:rPr lang="en-GB" dirty="0" smtClean="0">
                <a:latin typeface="Calibri" panose="020F0502020204030204" pitchFamily="34" charset="0"/>
                <a:cs typeface="Calibri" panose="020F0502020204030204" pitchFamily="34" charset="0"/>
              </a:rPr>
              <a:t>Hydrologists </a:t>
            </a:r>
            <a:r>
              <a:rPr lang="en-GB" dirty="0">
                <a:latin typeface="Calibri" panose="020F0502020204030204" pitchFamily="34" charset="0"/>
                <a:cs typeface="Calibri" panose="020F0502020204030204" pitchFamily="34" charset="0"/>
              </a:rPr>
              <a:t>are </a:t>
            </a:r>
            <a:r>
              <a:rPr lang="en-GB" b="1" dirty="0">
                <a:latin typeface="Calibri" panose="020F0502020204030204" pitchFamily="34" charset="0"/>
                <a:cs typeface="Calibri" panose="020F0502020204030204" pitchFamily="34" charset="0"/>
              </a:rPr>
              <a:t>increasingly </a:t>
            </a:r>
            <a:r>
              <a:rPr lang="en-GB" dirty="0">
                <a:latin typeface="Calibri" panose="020F0502020204030204" pitchFamily="34" charset="0"/>
                <a:cs typeface="Calibri" panose="020F0502020204030204" pitchFamily="34" charset="0"/>
              </a:rPr>
              <a:t>collecting qualitative data and conducting fieldwork with </a:t>
            </a:r>
            <a:r>
              <a:rPr lang="en-GB" b="1" u="sng" dirty="0">
                <a:latin typeface="Calibri" panose="020F0502020204030204" pitchFamily="34" charset="0"/>
                <a:cs typeface="Calibri" panose="020F0502020204030204" pitchFamily="34" charset="0"/>
              </a:rPr>
              <a:t>human participants</a:t>
            </a:r>
            <a:r>
              <a:rPr lang="en-GB" b="1" dirty="0">
                <a:latin typeface="Calibri" panose="020F0502020204030204" pitchFamily="34" charset="0"/>
                <a:cs typeface="Calibri" panose="020F0502020204030204" pitchFamily="34" charset="0"/>
              </a:rPr>
              <a:t> themselves </a:t>
            </a:r>
            <a:r>
              <a:rPr lang="en-GB" dirty="0">
                <a:latin typeface="Calibri" panose="020F0502020204030204" pitchFamily="34" charset="0"/>
                <a:cs typeface="Calibri" panose="020F0502020204030204" pitchFamily="34" charset="0"/>
              </a:rPr>
              <a:t>and</a:t>
            </a:r>
            <a:r>
              <a:rPr lang="en-GB" b="1" dirty="0">
                <a:latin typeface="Calibri" panose="020F0502020204030204" pitchFamily="34" charset="0"/>
                <a:cs typeface="Calibri" panose="020F0502020204030204" pitchFamily="34" charset="0"/>
              </a:rPr>
              <a:t> collaboratively </a:t>
            </a:r>
            <a:r>
              <a:rPr lang="en-GB" dirty="0">
                <a:latin typeface="Calibri" panose="020F0502020204030204" pitchFamily="34" charset="0"/>
                <a:cs typeface="Calibri" panose="020F0502020204030204" pitchFamily="34" charset="0"/>
              </a:rPr>
              <a:t>with others. </a:t>
            </a:r>
            <a:endParaRPr lang="en-GB" dirty="0" smtClean="0">
              <a:latin typeface="Calibri" panose="020F0502020204030204" pitchFamily="34" charset="0"/>
              <a:cs typeface="Calibri" panose="020F0502020204030204" pitchFamily="34" charset="0"/>
            </a:endParaRPr>
          </a:p>
          <a:p>
            <a:pPr marL="285750" lvl="0" indent="-285750">
              <a:spcBef>
                <a:spcPts val="600"/>
              </a:spcBef>
              <a:buClr>
                <a:schemeClr val="dk1"/>
              </a:buClr>
              <a:buSzPct val="100000"/>
              <a:buFont typeface="Arial" panose="020B0604020202020204" pitchFamily="34" charset="0"/>
              <a:buChar char="•"/>
            </a:pPr>
            <a:r>
              <a:rPr lang="en-GB" dirty="0" smtClean="0">
                <a:solidFill>
                  <a:schemeClr val="dk1"/>
                </a:solidFill>
                <a:latin typeface="Calibri"/>
                <a:cs typeface="Calibri"/>
                <a:sym typeface="Calibri"/>
              </a:rPr>
              <a:t>A</a:t>
            </a:r>
            <a:r>
              <a:rPr lang="en-GB" dirty="0" smtClean="0">
                <a:solidFill>
                  <a:schemeClr val="dk1"/>
                </a:solidFill>
                <a:latin typeface="Calibri"/>
                <a:ea typeface="Calibri"/>
                <a:cs typeface="Calibri"/>
                <a:sym typeface="Calibri"/>
              </a:rPr>
              <a:t>spects </a:t>
            </a:r>
            <a:r>
              <a:rPr lang="en-GB" dirty="0">
                <a:solidFill>
                  <a:schemeClr val="dk1"/>
                </a:solidFill>
                <a:latin typeface="Calibri"/>
                <a:ea typeface="Calibri"/>
                <a:cs typeface="Calibri"/>
                <a:sym typeface="Calibri"/>
              </a:rPr>
              <a:t>might be </a:t>
            </a:r>
            <a:r>
              <a:rPr lang="en-GB" b="1" dirty="0">
                <a:solidFill>
                  <a:schemeClr val="dk1"/>
                </a:solidFill>
                <a:latin typeface="Calibri"/>
                <a:ea typeface="Calibri"/>
                <a:cs typeface="Calibri"/>
                <a:sym typeface="Calibri"/>
              </a:rPr>
              <a:t>unfamiliar to hydrologists</a:t>
            </a:r>
            <a:r>
              <a:rPr lang="en-GB" dirty="0">
                <a:solidFill>
                  <a:schemeClr val="dk1"/>
                </a:solidFill>
                <a:latin typeface="Calibri"/>
                <a:ea typeface="Calibri"/>
                <a:cs typeface="Calibri"/>
                <a:sym typeface="Calibri"/>
              </a:rPr>
              <a:t>, or might require a different approach and consideration between social and natural </a:t>
            </a:r>
            <a:r>
              <a:rPr lang="en-GB" dirty="0" smtClean="0">
                <a:solidFill>
                  <a:schemeClr val="dk1"/>
                </a:solidFill>
                <a:latin typeface="Calibri"/>
                <a:ea typeface="Calibri"/>
                <a:cs typeface="Calibri"/>
                <a:sym typeface="Calibri"/>
              </a:rPr>
              <a:t>scientists.</a:t>
            </a:r>
            <a:endParaRPr lang="en-GB" dirty="0">
              <a:latin typeface="Calibri" panose="020F0502020204030204" pitchFamily="34" charset="0"/>
              <a:cs typeface="Calibri" panose="020F0502020204030204" pitchFamily="34" charset="0"/>
            </a:endParaRPr>
          </a:p>
        </p:txBody>
      </p:sp>
      <p:sp>
        <p:nvSpPr>
          <p:cNvPr id="23" name="Rectangle 22"/>
          <p:cNvSpPr/>
          <p:nvPr/>
        </p:nvSpPr>
        <p:spPr>
          <a:xfrm>
            <a:off x="6209776" y="3542053"/>
            <a:ext cx="5550920" cy="1969770"/>
          </a:xfrm>
          <a:prstGeom prst="rect">
            <a:avLst/>
          </a:prstGeom>
          <a:solidFill>
            <a:schemeClr val="bg1"/>
          </a:solidFill>
        </p:spPr>
        <p:txBody>
          <a:bodyPr wrap="square">
            <a:spAutoFit/>
          </a:bodyPr>
          <a:lstStyle/>
          <a:p>
            <a:endParaRPr lang="en-GB" dirty="0" smtClean="0">
              <a:latin typeface="Calibri"/>
              <a:ea typeface="Calibri"/>
              <a:cs typeface="Calibri"/>
              <a:sym typeface="Calibri"/>
            </a:endParaRPr>
          </a:p>
          <a:p>
            <a:endParaRPr lang="en-GB" dirty="0" smtClean="0">
              <a:latin typeface="Calibri"/>
              <a:ea typeface="Calibri"/>
              <a:cs typeface="Calibri"/>
              <a:sym typeface="Calibri"/>
            </a:endParaRPr>
          </a:p>
          <a:p>
            <a:endParaRPr lang="en-GB" dirty="0" smtClean="0">
              <a:latin typeface="Calibri"/>
              <a:ea typeface="Calibri"/>
              <a:cs typeface="Calibri"/>
              <a:sym typeface="Calibri"/>
            </a:endParaRPr>
          </a:p>
          <a:p>
            <a:pPr marL="285750" indent="-285750">
              <a:buFont typeface="Arial" panose="020B0604020202020204" pitchFamily="34" charset="0"/>
              <a:buChar char="•"/>
            </a:pPr>
            <a:r>
              <a:rPr lang="en-GB" dirty="0" smtClean="0">
                <a:latin typeface="Calibri"/>
                <a:ea typeface="Calibri"/>
                <a:cs typeface="Calibri"/>
                <a:sym typeface="Calibri"/>
              </a:rPr>
              <a:t>There </a:t>
            </a:r>
            <a:r>
              <a:rPr lang="en-GB" dirty="0">
                <a:latin typeface="Calibri"/>
                <a:ea typeface="Calibri"/>
                <a:cs typeface="Calibri"/>
                <a:sym typeface="Calibri"/>
              </a:rPr>
              <a:t>can </a:t>
            </a:r>
            <a:r>
              <a:rPr lang="en-GB" dirty="0" smtClean="0">
                <a:latin typeface="Calibri"/>
                <a:ea typeface="Calibri"/>
                <a:cs typeface="Calibri"/>
                <a:sym typeface="Calibri"/>
              </a:rPr>
              <a:t>be </a:t>
            </a:r>
            <a:r>
              <a:rPr lang="en-GB" dirty="0">
                <a:latin typeface="Calibri"/>
                <a:ea typeface="Calibri"/>
                <a:cs typeface="Calibri"/>
                <a:sym typeface="Calibri"/>
              </a:rPr>
              <a:t>communication barriers and challenges </a:t>
            </a:r>
            <a:r>
              <a:rPr lang="en-GB" b="1" dirty="0">
                <a:latin typeface="Calibri"/>
                <a:ea typeface="Calibri"/>
                <a:cs typeface="Calibri"/>
                <a:sym typeface="Calibri"/>
              </a:rPr>
              <a:t>between </a:t>
            </a:r>
            <a:r>
              <a:rPr lang="en-GB" dirty="0">
                <a:latin typeface="Calibri"/>
                <a:ea typeface="Calibri"/>
                <a:cs typeface="Calibri"/>
                <a:sym typeface="Calibri"/>
              </a:rPr>
              <a:t>the </a:t>
            </a:r>
            <a:r>
              <a:rPr lang="en-GB" b="1" dirty="0">
                <a:latin typeface="Calibri"/>
                <a:ea typeface="Calibri"/>
                <a:cs typeface="Calibri"/>
                <a:sym typeface="Calibri"/>
              </a:rPr>
              <a:t>researchers themselves</a:t>
            </a:r>
            <a:r>
              <a:rPr lang="en-GB" dirty="0">
                <a:latin typeface="Calibri"/>
                <a:ea typeface="Calibri"/>
                <a:cs typeface="Calibri"/>
                <a:sym typeface="Calibri"/>
              </a:rPr>
              <a:t>, especially when working across </a:t>
            </a:r>
            <a:r>
              <a:rPr lang="en-GB" dirty="0" smtClean="0">
                <a:latin typeface="Calibri"/>
                <a:ea typeface="Calibri"/>
                <a:cs typeface="Calibri"/>
                <a:sym typeface="Calibri"/>
              </a:rPr>
              <a:t>disciplines.</a:t>
            </a:r>
          </a:p>
          <a:p>
            <a:pPr marL="285750" indent="-285750">
              <a:spcBef>
                <a:spcPts val="600"/>
              </a:spcBef>
              <a:buFont typeface="Arial" panose="020B0604020202020204" pitchFamily="34" charset="0"/>
              <a:buChar char="•"/>
            </a:pPr>
            <a:r>
              <a:rPr lang="en-GB" dirty="0" smtClean="0">
                <a:latin typeface="Calibri"/>
                <a:ea typeface="Calibri"/>
                <a:cs typeface="Calibri"/>
                <a:sym typeface="Calibri"/>
              </a:rPr>
              <a:t>One key </a:t>
            </a:r>
            <a:r>
              <a:rPr lang="en-GB" dirty="0">
                <a:latin typeface="Calibri"/>
                <a:ea typeface="Calibri"/>
                <a:cs typeface="Calibri"/>
                <a:sym typeface="Calibri"/>
              </a:rPr>
              <a:t>challenge for interdisciplinary research is a </a:t>
            </a:r>
            <a:r>
              <a:rPr lang="en-GB" b="1" dirty="0">
                <a:latin typeface="Calibri"/>
                <a:ea typeface="Calibri"/>
                <a:cs typeface="Calibri"/>
                <a:sym typeface="Calibri"/>
              </a:rPr>
              <a:t>lack of </a:t>
            </a:r>
            <a:r>
              <a:rPr lang="en-GB" b="1" dirty="0" smtClean="0">
                <a:latin typeface="Calibri"/>
                <a:ea typeface="Calibri"/>
                <a:cs typeface="Calibri"/>
                <a:sym typeface="Calibri"/>
              </a:rPr>
              <a:t>common language.</a:t>
            </a:r>
            <a:endParaRPr lang="en-GB" dirty="0">
              <a:latin typeface="Calibri"/>
              <a:ea typeface="Calibri"/>
              <a:cs typeface="Calibri"/>
              <a:sym typeface="Calibri"/>
            </a:endParaRPr>
          </a:p>
          <a:p>
            <a:pPr marL="285750" indent="-285750">
              <a:spcBef>
                <a:spcPts val="600"/>
              </a:spcBef>
              <a:buFont typeface="Arial" panose="020B0604020202020204" pitchFamily="34" charset="0"/>
              <a:buChar char="•"/>
            </a:pPr>
            <a:r>
              <a:rPr lang="en-GB" dirty="0" smtClean="0">
                <a:solidFill>
                  <a:schemeClr val="dk1"/>
                </a:solidFill>
                <a:latin typeface="Calibri"/>
                <a:ea typeface="Calibri"/>
                <a:cs typeface="Calibri"/>
                <a:sym typeface="Calibri"/>
              </a:rPr>
              <a:t>Differences in </a:t>
            </a:r>
            <a:r>
              <a:rPr lang="en-GB" b="1" dirty="0" smtClean="0">
                <a:solidFill>
                  <a:schemeClr val="dk1"/>
                </a:solidFill>
                <a:latin typeface="Calibri"/>
                <a:ea typeface="Calibri"/>
                <a:cs typeface="Calibri"/>
                <a:sym typeface="Calibri"/>
              </a:rPr>
              <a:t>philosophies</a:t>
            </a:r>
            <a:r>
              <a:rPr lang="en-GB" dirty="0" smtClean="0">
                <a:solidFill>
                  <a:schemeClr val="dk1"/>
                </a:solidFill>
                <a:latin typeface="Calibri"/>
                <a:ea typeface="Calibri"/>
                <a:cs typeface="Calibri"/>
                <a:sym typeface="Calibri"/>
              </a:rPr>
              <a:t> and </a:t>
            </a:r>
            <a:r>
              <a:rPr lang="en-GB" b="1" dirty="0" smtClean="0">
                <a:solidFill>
                  <a:schemeClr val="dk1"/>
                </a:solidFill>
                <a:latin typeface="Calibri"/>
                <a:ea typeface="Calibri"/>
                <a:cs typeface="Calibri"/>
                <a:sym typeface="Calibri"/>
              </a:rPr>
              <a:t>methodologies </a:t>
            </a:r>
            <a:r>
              <a:rPr lang="en-GB" dirty="0" smtClean="0">
                <a:solidFill>
                  <a:schemeClr val="dk1"/>
                </a:solidFill>
                <a:latin typeface="Calibri"/>
                <a:ea typeface="Calibri"/>
                <a:cs typeface="Calibri"/>
                <a:sym typeface="Calibri"/>
              </a:rPr>
              <a:t>can cause barriers.</a:t>
            </a:r>
            <a:endParaRPr lang="en-GB" dirty="0"/>
          </a:p>
        </p:txBody>
      </p:sp>
      <p:sp>
        <p:nvSpPr>
          <p:cNvPr id="24" name="Google Shape;106;p1">
            <a:hlinkClick r:id="rId6" action="ppaction://hlinksldjump"/>
          </p:cNvPr>
          <p:cNvSpPr/>
          <p:nvPr/>
        </p:nvSpPr>
        <p:spPr>
          <a:xfrm>
            <a:off x="6314724" y="1344542"/>
            <a:ext cx="4515058" cy="522242"/>
          </a:xfrm>
          <a:prstGeom prst="roundRect">
            <a:avLst>
              <a:gd name="adj" fmla="val 16667"/>
            </a:avLst>
          </a:prstGeom>
          <a:solidFill>
            <a:srgbClr val="FFC000"/>
          </a:solidFill>
          <a:ln w="127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R="0" lvl="0" algn="l" rtl="0">
              <a:lnSpc>
                <a:spcPct val="100000"/>
              </a:lnSpc>
              <a:spcBef>
                <a:spcPts val="0"/>
              </a:spcBef>
              <a:spcAft>
                <a:spcPts val="0"/>
              </a:spcAft>
              <a:buClr>
                <a:schemeClr val="dk1"/>
              </a:buClr>
              <a:buSzPts val="1800"/>
            </a:pPr>
            <a:r>
              <a:rPr lang="en-GB" sz="2400" b="1" i="0" u="none" strike="noStrike" cap="none" dirty="0" smtClean="0">
                <a:solidFill>
                  <a:schemeClr val="dk1"/>
                </a:solidFill>
                <a:latin typeface="Calibri"/>
                <a:ea typeface="Calibri"/>
                <a:cs typeface="Calibri"/>
                <a:sym typeface="Calibri"/>
              </a:rPr>
              <a:t>3. Key concepts for consideration</a:t>
            </a:r>
            <a:endParaRPr sz="2400" b="1" i="0" u="none" strike="noStrike" cap="none" dirty="0">
              <a:solidFill>
                <a:schemeClr val="dk1"/>
              </a:solidFill>
              <a:latin typeface="Calibri"/>
              <a:ea typeface="Calibri"/>
              <a:cs typeface="Calibri"/>
              <a:sym typeface="Calibri"/>
            </a:endParaRPr>
          </a:p>
        </p:txBody>
      </p:sp>
      <p:sp>
        <p:nvSpPr>
          <p:cNvPr id="26" name="Rectangle 25"/>
          <p:cNvSpPr/>
          <p:nvPr/>
        </p:nvSpPr>
        <p:spPr>
          <a:xfrm>
            <a:off x="1236785" y="6508635"/>
            <a:ext cx="9989033" cy="286232"/>
          </a:xfrm>
          <a:prstGeom prst="rect">
            <a:avLst/>
          </a:prstGeom>
        </p:spPr>
        <p:txBody>
          <a:bodyPr wrap="square">
            <a:spAutoFit/>
          </a:bodyPr>
          <a:lstStyle/>
          <a:p>
            <a:pPr lvl="0" algn="ctr">
              <a:lnSpc>
                <a:spcPct val="90000"/>
              </a:lnSpc>
              <a:buClr>
                <a:schemeClr val="dk1"/>
              </a:buClr>
              <a:buSzPts val="3200"/>
            </a:pPr>
            <a:r>
              <a:rPr lang="en-GB" i="1" dirty="0" smtClean="0">
                <a:solidFill>
                  <a:schemeClr val="dk1"/>
                </a:solidFill>
                <a:latin typeface="Calibri"/>
                <a:ea typeface="Calibri"/>
                <a:cs typeface="Calibri"/>
                <a:sym typeface="Calibri"/>
              </a:rPr>
              <a:t>Rangecroft et al., 2020. Social </a:t>
            </a:r>
            <a:r>
              <a:rPr lang="en-GB" i="1" dirty="0">
                <a:solidFill>
                  <a:schemeClr val="dk1"/>
                </a:solidFill>
                <a:latin typeface="Calibri"/>
                <a:ea typeface="Calibri"/>
                <a:cs typeface="Calibri"/>
                <a:sym typeface="Calibri"/>
              </a:rPr>
              <a:t>science for hydrologists: considerations when doing fieldwork with human </a:t>
            </a:r>
            <a:r>
              <a:rPr lang="en-GB" i="1" dirty="0" smtClean="0">
                <a:solidFill>
                  <a:schemeClr val="dk1"/>
                </a:solidFill>
                <a:latin typeface="Calibri"/>
                <a:ea typeface="Calibri"/>
                <a:cs typeface="Calibri"/>
                <a:sym typeface="Calibri"/>
              </a:rPr>
              <a:t>participants, EGU2020</a:t>
            </a:r>
            <a:endParaRPr lang="en-GB" i="1" dirty="0">
              <a:solidFill>
                <a:schemeClr val="dk1"/>
              </a:solidFill>
              <a:latin typeface="Calibri"/>
              <a:ea typeface="Calibri"/>
              <a:cs typeface="Calibri"/>
              <a:sym typeface="Calibri"/>
            </a:endParaRPr>
          </a:p>
        </p:txBody>
      </p:sp>
      <p:sp>
        <p:nvSpPr>
          <p:cNvPr id="29" name="Rectangle 28"/>
          <p:cNvSpPr/>
          <p:nvPr/>
        </p:nvSpPr>
        <p:spPr>
          <a:xfrm>
            <a:off x="9036546" y="2028028"/>
            <a:ext cx="2724150" cy="1080296"/>
          </a:xfrm>
          <a:prstGeom prst="rect">
            <a:avLst/>
          </a:prstGeom>
          <a:solidFill>
            <a:schemeClr val="bg1"/>
          </a:solidFill>
        </p:spPr>
        <p:txBody>
          <a:bodyPr wrap="square">
            <a:spAutoFit/>
          </a:bodyPr>
          <a:lstStyle/>
          <a:p>
            <a:pPr marL="228600" lvl="0" indent="-228600">
              <a:lnSpc>
                <a:spcPct val="70000"/>
              </a:lnSpc>
              <a:spcBef>
                <a:spcPts val="1000"/>
              </a:spcBef>
              <a:buClr>
                <a:schemeClr val="dk1"/>
              </a:buClr>
              <a:buSzPct val="100000"/>
              <a:buChar char="•"/>
            </a:pPr>
            <a:r>
              <a:rPr lang="en-GB" dirty="0">
                <a:latin typeface="Calibri" panose="020F0502020204030204" pitchFamily="34" charset="0"/>
                <a:cs typeface="Calibri" panose="020F0502020204030204" pitchFamily="34" charset="0"/>
              </a:rPr>
              <a:t>Local partnerships</a:t>
            </a:r>
          </a:p>
          <a:p>
            <a:pPr marL="228600" lvl="0" indent="-228600">
              <a:lnSpc>
                <a:spcPct val="70000"/>
              </a:lnSpc>
              <a:spcBef>
                <a:spcPts val="1000"/>
              </a:spcBef>
              <a:buClr>
                <a:schemeClr val="dk1"/>
              </a:buClr>
              <a:buSzPct val="100000"/>
              <a:buChar char="•"/>
            </a:pPr>
            <a:r>
              <a:rPr lang="en-GB" dirty="0">
                <a:latin typeface="Calibri" panose="020F0502020204030204" pitchFamily="34" charset="0"/>
                <a:cs typeface="Calibri" panose="020F0502020204030204" pitchFamily="34" charset="0"/>
              </a:rPr>
              <a:t>Communication of science</a:t>
            </a:r>
          </a:p>
          <a:p>
            <a:pPr marL="228600" lvl="0" indent="-228600">
              <a:lnSpc>
                <a:spcPct val="70000"/>
              </a:lnSpc>
              <a:spcBef>
                <a:spcPts val="1000"/>
              </a:spcBef>
              <a:buClr>
                <a:schemeClr val="dk1"/>
              </a:buClr>
              <a:buSzPct val="100000"/>
              <a:buChar char="•"/>
            </a:pPr>
            <a:r>
              <a:rPr lang="en-GB" dirty="0">
                <a:latin typeface="Calibri" panose="020F0502020204030204" pitchFamily="34" charset="0"/>
                <a:cs typeface="Calibri" panose="020F0502020204030204" pitchFamily="34" charset="0"/>
              </a:rPr>
              <a:t>Post-fieldwork reflections</a:t>
            </a:r>
          </a:p>
          <a:p>
            <a:pPr marL="228600" lvl="0" indent="-228600">
              <a:lnSpc>
                <a:spcPct val="70000"/>
              </a:lnSpc>
              <a:spcBef>
                <a:spcPts val="1000"/>
              </a:spcBef>
              <a:buClr>
                <a:schemeClr val="dk1"/>
              </a:buClr>
              <a:buSzPct val="100000"/>
              <a:buChar char="•"/>
            </a:pPr>
            <a:r>
              <a:rPr lang="en-GB" dirty="0">
                <a:latin typeface="Calibri" panose="020F0502020204030204" pitchFamily="34" charset="0"/>
                <a:cs typeface="Calibri" panose="020F0502020204030204" pitchFamily="34" charset="0"/>
              </a:rPr>
              <a:t>Validation</a:t>
            </a:r>
          </a:p>
        </p:txBody>
      </p:sp>
      <p:sp>
        <p:nvSpPr>
          <p:cNvPr id="15" name="Google Shape;105;p1">
            <a:hlinkClick r:id="rId7" action="ppaction://hlinksldjump"/>
          </p:cNvPr>
          <p:cNvSpPr/>
          <p:nvPr/>
        </p:nvSpPr>
        <p:spPr>
          <a:xfrm>
            <a:off x="691838" y="3665255"/>
            <a:ext cx="1255585" cy="465564"/>
          </a:xfrm>
          <a:prstGeom prst="roundRect">
            <a:avLst>
              <a:gd name="adj" fmla="val 16667"/>
            </a:avLst>
          </a:prstGeom>
          <a:solidFill>
            <a:srgbClr val="FFC000"/>
          </a:solidFill>
          <a:ln w="127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GB" sz="2400" b="1" i="0" u="none" strike="noStrike" cap="none" dirty="0" smtClean="0">
                <a:solidFill>
                  <a:schemeClr val="dk1"/>
                </a:solidFill>
                <a:latin typeface="Calibri"/>
                <a:ea typeface="Calibri"/>
                <a:cs typeface="Calibri"/>
                <a:sym typeface="Calibri"/>
              </a:rPr>
              <a:t>2. Aims</a:t>
            </a:r>
            <a:endParaRPr sz="2400" b="0" i="0" u="none" strike="noStrike" cap="none" dirty="0">
              <a:solidFill>
                <a:schemeClr val="dk1"/>
              </a:solidFill>
              <a:latin typeface="Calibri"/>
              <a:ea typeface="Calibri"/>
              <a:cs typeface="Calibri"/>
              <a:sym typeface="Calibri"/>
            </a:endParaRPr>
          </a:p>
        </p:txBody>
      </p:sp>
      <p:sp>
        <p:nvSpPr>
          <p:cNvPr id="14" name="Google Shape;90;p1">
            <a:hlinkClick r:id="rId8" action="ppaction://hlinksldjump"/>
          </p:cNvPr>
          <p:cNvSpPr/>
          <p:nvPr/>
        </p:nvSpPr>
        <p:spPr>
          <a:xfrm>
            <a:off x="747456" y="1333955"/>
            <a:ext cx="2203292" cy="560442"/>
          </a:xfrm>
          <a:prstGeom prst="roundRect">
            <a:avLst>
              <a:gd name="adj" fmla="val 16667"/>
            </a:avLst>
          </a:prstGeom>
          <a:solidFill>
            <a:srgbClr val="FFC000"/>
          </a:solidFill>
          <a:ln w="127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GB" sz="2400" b="1" i="0" u="none" strike="noStrike" cap="none" dirty="0" smtClean="0">
                <a:solidFill>
                  <a:schemeClr val="dk1"/>
                </a:solidFill>
                <a:latin typeface="Calibri"/>
                <a:ea typeface="Calibri"/>
                <a:cs typeface="Calibri"/>
                <a:sym typeface="Calibri"/>
              </a:rPr>
              <a:t>1. Introduction</a:t>
            </a:r>
            <a:endParaRPr sz="2400" b="0" i="0" u="none" strike="noStrike" cap="none" dirty="0">
              <a:solidFill>
                <a:schemeClr val="dk1"/>
              </a:solidFill>
              <a:latin typeface="Calibri"/>
              <a:ea typeface="Calibri"/>
              <a:cs typeface="Calibri"/>
              <a:sym typeface="Calibri"/>
            </a:endParaRPr>
          </a:p>
        </p:txBody>
      </p:sp>
      <p:sp>
        <p:nvSpPr>
          <p:cNvPr id="17" name="Google Shape;113;p1">
            <a:hlinkClick r:id="rId9" action="ppaction://hlinksldjump"/>
          </p:cNvPr>
          <p:cNvSpPr/>
          <p:nvPr/>
        </p:nvSpPr>
        <p:spPr>
          <a:xfrm>
            <a:off x="6272171" y="3610547"/>
            <a:ext cx="4908916" cy="516323"/>
          </a:xfrm>
          <a:prstGeom prst="roundRect">
            <a:avLst>
              <a:gd name="adj" fmla="val 16667"/>
            </a:avLst>
          </a:prstGeom>
          <a:solidFill>
            <a:srgbClr val="FFC000"/>
          </a:solidFill>
          <a:ln w="127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400"/>
              <a:buFont typeface="Arial"/>
              <a:buNone/>
            </a:pPr>
            <a:r>
              <a:rPr lang="en-GB" sz="2400" b="1" i="0" u="none" strike="noStrike" cap="none" dirty="0" smtClean="0">
                <a:solidFill>
                  <a:schemeClr val="dk1"/>
                </a:solidFill>
                <a:latin typeface="Calibri"/>
                <a:ea typeface="Calibri"/>
                <a:cs typeface="Calibri"/>
                <a:sym typeface="Calibri"/>
              </a:rPr>
              <a:t>4. Working with different </a:t>
            </a:r>
            <a:r>
              <a:rPr lang="en-GB" sz="2400" b="1" i="0" u="none" strike="noStrike" cap="none" dirty="0">
                <a:solidFill>
                  <a:schemeClr val="dk1"/>
                </a:solidFill>
                <a:latin typeface="Calibri"/>
                <a:ea typeface="Calibri"/>
                <a:cs typeface="Calibri"/>
                <a:sym typeface="Calibri"/>
              </a:rPr>
              <a:t>disciplines</a:t>
            </a:r>
            <a:endParaRPr sz="2400" b="0" i="0" u="none" strike="noStrike" cap="none" dirty="0">
              <a:solidFill>
                <a:schemeClr val="dk1"/>
              </a:solidFill>
              <a:latin typeface="Calibri"/>
              <a:ea typeface="Calibri"/>
              <a:cs typeface="Calibri"/>
              <a:sym typeface="Calibri"/>
            </a:endParaRPr>
          </a:p>
        </p:txBody>
      </p:sp>
      <p:sp>
        <p:nvSpPr>
          <p:cNvPr id="34" name="Google Shape;144;p3"/>
          <p:cNvSpPr/>
          <p:nvPr/>
        </p:nvSpPr>
        <p:spPr>
          <a:xfrm>
            <a:off x="409816" y="230890"/>
            <a:ext cx="3270577" cy="830956"/>
          </a:xfrm>
          <a:prstGeom prst="rect">
            <a:avLst/>
          </a:prstGeom>
          <a:solidFill>
            <a:schemeClr val="accent2"/>
          </a:solidFill>
          <a:ln w="9525"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GB" sz="1600" b="1" i="1" u="none" strike="noStrike" cap="none" dirty="0">
                <a:solidFill>
                  <a:srgbClr val="000000"/>
                </a:solidFill>
                <a:latin typeface="Calibri"/>
                <a:ea typeface="Calibri"/>
                <a:cs typeface="Calibri"/>
                <a:sym typeface="Calibri"/>
              </a:rPr>
              <a:t>Human participants: </a:t>
            </a:r>
            <a:r>
              <a:rPr lang="en-GB" sz="1600" b="0" i="1" u="none" strike="noStrike" cap="none" dirty="0">
                <a:solidFill>
                  <a:srgbClr val="000000"/>
                </a:solidFill>
                <a:latin typeface="Calibri"/>
                <a:ea typeface="Calibri"/>
                <a:cs typeface="Calibri"/>
                <a:sym typeface="Calibri"/>
              </a:rPr>
              <a:t>e.g. individuals, policy-makers, community leaders, government representatives, etc.</a:t>
            </a:r>
            <a:endParaRPr sz="1600" b="0" i="1" u="none" strike="noStrike" cap="none" dirty="0">
              <a:solidFill>
                <a:srgbClr val="000000"/>
              </a:solidFill>
              <a:latin typeface="Calibri"/>
              <a:ea typeface="Calibri"/>
              <a:cs typeface="Calibri"/>
              <a:sym typeface="Calibri"/>
            </a:endParaRPr>
          </a:p>
        </p:txBody>
      </p:sp>
      <p:sp>
        <p:nvSpPr>
          <p:cNvPr id="35" name="TextBox 34">
            <a:hlinkClick r:id="" action="ppaction://hlinkshowjump?jump=nextslide"/>
          </p:cNvPr>
          <p:cNvSpPr txBox="1"/>
          <p:nvPr/>
        </p:nvSpPr>
        <p:spPr>
          <a:xfrm>
            <a:off x="11211012" y="6152204"/>
            <a:ext cx="447587" cy="253916"/>
          </a:xfrm>
          <a:prstGeom prst="rect">
            <a:avLst/>
          </a:prstGeom>
          <a:noFill/>
        </p:spPr>
        <p:txBody>
          <a:bodyPr wrap="square" rtlCol="0">
            <a:spAutoFit/>
          </a:bodyPr>
          <a:lstStyle/>
          <a:p>
            <a:r>
              <a:rPr lang="en-GB" sz="1050" b="1" dirty="0" smtClean="0"/>
              <a:t>2/4</a:t>
            </a:r>
            <a:endParaRPr lang="en-GB" sz="1050" b="1" dirty="0"/>
          </a:p>
        </p:txBody>
      </p:sp>
      <p:sp>
        <p:nvSpPr>
          <p:cNvPr id="37" name="Google Shape;113;p1">
            <a:hlinkClick r:id="rId10" action="ppaction://hlinksldjump"/>
          </p:cNvPr>
          <p:cNvSpPr/>
          <p:nvPr/>
        </p:nvSpPr>
        <p:spPr>
          <a:xfrm>
            <a:off x="10149593" y="6455964"/>
            <a:ext cx="1855946" cy="302999"/>
          </a:xfrm>
          <a:prstGeom prst="roundRect">
            <a:avLst>
              <a:gd name="adj" fmla="val 16667"/>
            </a:avLst>
          </a:prstGeom>
          <a:solidFill>
            <a:srgbClr val="FFC000"/>
          </a:solidFill>
          <a:ln w="127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GB" sz="1600" b="1" i="0" u="none" strike="noStrike" cap="none" dirty="0" smtClean="0">
                <a:solidFill>
                  <a:schemeClr val="dk1"/>
                </a:solidFill>
                <a:latin typeface="Calibri"/>
                <a:ea typeface="Calibri"/>
                <a:cs typeface="Calibri"/>
                <a:sym typeface="Calibri"/>
              </a:rPr>
              <a:t>2 minute madness</a:t>
            </a:r>
            <a:endParaRPr sz="16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82015741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48"/>
        <p:cNvGrpSpPr/>
        <p:nvPr/>
      </p:nvGrpSpPr>
      <p:grpSpPr>
        <a:xfrm>
          <a:off x="0" y="0"/>
          <a:ext cx="0" cy="0"/>
          <a:chOff x="0" y="0"/>
          <a:chExt cx="0" cy="0"/>
        </a:xfrm>
      </p:grpSpPr>
      <p:pic>
        <p:nvPicPr>
          <p:cNvPr id="349" name="Google Shape;349;p49"/>
          <p:cNvPicPr preferRelativeResize="0"/>
          <p:nvPr/>
        </p:nvPicPr>
        <p:blipFill rotWithShape="1">
          <a:blip r:embed="rId3">
            <a:alphaModFix/>
          </a:blip>
          <a:srcRect l="5845" r="5843"/>
          <a:stretch/>
        </p:blipFill>
        <p:spPr>
          <a:xfrm>
            <a:off x="3047997" y="-410179"/>
            <a:ext cx="9144003" cy="6857999"/>
          </a:xfrm>
          <a:prstGeom prst="rect">
            <a:avLst/>
          </a:prstGeom>
          <a:noFill/>
          <a:ln>
            <a:noFill/>
          </a:ln>
        </p:spPr>
      </p:pic>
      <p:sp>
        <p:nvSpPr>
          <p:cNvPr id="350" name="Google Shape;350;p49"/>
          <p:cNvSpPr/>
          <p:nvPr/>
        </p:nvSpPr>
        <p:spPr>
          <a:xfrm>
            <a:off x="77425" y="5358000"/>
            <a:ext cx="1994100" cy="646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GB" sz="1800" b="0" i="1" u="none" strike="noStrike" cap="none">
                <a:solidFill>
                  <a:schemeClr val="dk1"/>
                </a:solidFill>
                <a:latin typeface="Calibri"/>
                <a:ea typeface="Calibri"/>
                <a:cs typeface="Calibri"/>
                <a:sym typeface="Calibri"/>
              </a:rPr>
              <a:t>Photo credit: </a:t>
            </a:r>
            <a:endParaRPr sz="1400" b="0" i="1"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GB" sz="1800" b="0" i="1" u="none" strike="noStrike" cap="none">
                <a:solidFill>
                  <a:schemeClr val="dk1"/>
                </a:solidFill>
                <a:latin typeface="Calibri"/>
                <a:ea typeface="Calibri"/>
                <a:cs typeface="Calibri"/>
                <a:sym typeface="Calibri"/>
              </a:rPr>
              <a:t>Theresa Frommen</a:t>
            </a:r>
            <a:endParaRPr sz="1800" b="0" i="1" u="none" strike="noStrike" cap="none">
              <a:solidFill>
                <a:schemeClr val="dk1"/>
              </a:solidFill>
              <a:latin typeface="Calibri"/>
              <a:ea typeface="Calibri"/>
              <a:cs typeface="Calibri"/>
              <a:sym typeface="Calibri"/>
            </a:endParaRPr>
          </a:p>
        </p:txBody>
      </p:sp>
      <p:sp>
        <p:nvSpPr>
          <p:cNvPr id="351" name="Google Shape;351;p49"/>
          <p:cNvSpPr/>
          <p:nvPr/>
        </p:nvSpPr>
        <p:spPr>
          <a:xfrm>
            <a:off x="261733" y="244745"/>
            <a:ext cx="5805300" cy="400200"/>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0"/>
              <a:buFont typeface="Arial"/>
              <a:buNone/>
            </a:pPr>
            <a:r>
              <a:rPr lang="en-GB" sz="2000" b="1" i="1" u="none" strike="noStrike" cap="none">
                <a:solidFill>
                  <a:schemeClr val="dk1"/>
                </a:solidFill>
                <a:latin typeface="Calibri"/>
                <a:ea typeface="Calibri"/>
                <a:cs typeface="Calibri"/>
                <a:sym typeface="Calibri"/>
              </a:rPr>
              <a:t>Interactive</a:t>
            </a:r>
            <a:r>
              <a:rPr lang="en-GB" sz="2000" b="0" i="1" u="none" strike="noStrike" cap="none">
                <a:solidFill>
                  <a:schemeClr val="dk1"/>
                </a:solidFill>
                <a:latin typeface="Calibri"/>
                <a:ea typeface="Calibri"/>
                <a:cs typeface="Calibri"/>
                <a:sym typeface="Calibri"/>
              </a:rPr>
              <a:t> hydrologic cycle game, Jaipur, India, 2016</a:t>
            </a:r>
            <a:endParaRPr sz="2000" b="0" i="1" u="none" strike="noStrike" cap="none">
              <a:solidFill>
                <a:schemeClr val="dk1"/>
              </a:solidFill>
              <a:latin typeface="Calibri"/>
              <a:ea typeface="Calibri"/>
              <a:cs typeface="Calibri"/>
              <a:sym typeface="Calibri"/>
            </a:endParaRPr>
          </a:p>
        </p:txBody>
      </p:sp>
      <p:pic>
        <p:nvPicPr>
          <p:cNvPr id="352" name="Google Shape;352;p49">
            <a:hlinkClick r:id="rId4" action="ppaction://hlinksldjump"/>
          </p:cNvPr>
          <p:cNvPicPr preferRelativeResize="0"/>
          <p:nvPr/>
        </p:nvPicPr>
        <p:blipFill rotWithShape="1">
          <a:blip r:embed="rId5">
            <a:alphaModFix/>
          </a:blip>
          <a:srcRect/>
          <a:stretch/>
        </p:blipFill>
        <p:spPr>
          <a:xfrm>
            <a:off x="11201336" y="392945"/>
            <a:ext cx="291698" cy="252000"/>
          </a:xfrm>
          <a:prstGeom prst="rect">
            <a:avLst/>
          </a:prstGeom>
          <a:solidFill>
            <a:schemeClr val="lt1"/>
          </a:solidFill>
          <a:ln>
            <a:noFill/>
          </a:ln>
        </p:spPr>
      </p:pic>
      <p:sp>
        <p:nvSpPr>
          <p:cNvPr id="355" name="Google Shape;355;p49"/>
          <p:cNvSpPr/>
          <p:nvPr/>
        </p:nvSpPr>
        <p:spPr>
          <a:xfrm>
            <a:off x="437300" y="1067025"/>
            <a:ext cx="2215200" cy="3404700"/>
          </a:xfrm>
          <a:prstGeom prst="rect">
            <a:avLst/>
          </a:prstGeom>
          <a:solidFill>
            <a:schemeClr val="accent2"/>
          </a:solid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800"/>
              <a:buFont typeface="Arial"/>
              <a:buNone/>
            </a:pPr>
            <a:r>
              <a:rPr lang="en-GB" sz="1800" b="0" i="1" u="none" strike="noStrike" cap="none" dirty="0">
                <a:solidFill>
                  <a:srgbClr val="000000"/>
                </a:solidFill>
                <a:latin typeface="Calibri"/>
                <a:ea typeface="Calibri"/>
                <a:cs typeface="Calibri"/>
                <a:sym typeface="Calibri"/>
              </a:rPr>
              <a:t>Interactive parts keep up </a:t>
            </a:r>
            <a:r>
              <a:rPr lang="en-GB" sz="1800" b="1" i="1" u="none" strike="noStrike" cap="none" dirty="0">
                <a:solidFill>
                  <a:srgbClr val="000000"/>
                </a:solidFill>
                <a:latin typeface="Calibri"/>
                <a:ea typeface="Calibri"/>
                <a:cs typeface="Calibri"/>
                <a:sym typeface="Calibri"/>
              </a:rPr>
              <a:t>interest </a:t>
            </a:r>
            <a:r>
              <a:rPr lang="en-GB" sz="1800" b="0" i="1" u="none" strike="noStrike" cap="none" dirty="0">
                <a:solidFill>
                  <a:srgbClr val="000000"/>
                </a:solidFill>
                <a:latin typeface="Calibri"/>
                <a:ea typeface="Calibri"/>
                <a:cs typeface="Calibri"/>
                <a:sym typeface="Calibri"/>
              </a:rPr>
              <a:t>during workshops.</a:t>
            </a:r>
            <a:endParaRPr sz="1800" b="0" i="1" u="none" strike="noStrike" cap="none" dirty="0">
              <a:solidFill>
                <a:srgbClr val="000000"/>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100"/>
              <a:buFont typeface="Arial"/>
              <a:buNone/>
            </a:pPr>
            <a:r>
              <a:rPr lang="en-GB" sz="1800" b="0" i="1" u="none" strike="noStrike" cap="none" dirty="0">
                <a:solidFill>
                  <a:srgbClr val="000000"/>
                </a:solidFill>
                <a:latin typeface="Calibri"/>
                <a:ea typeface="Calibri"/>
                <a:cs typeface="Calibri"/>
                <a:sym typeface="Calibri"/>
              </a:rPr>
              <a:t>Here, the women could take the water cycle sheet home with them, which pleased them very much and which may also lead to a </a:t>
            </a:r>
            <a:r>
              <a:rPr lang="en-GB" sz="1800" b="1" i="1" u="none" strike="noStrike" cap="none" dirty="0">
                <a:solidFill>
                  <a:srgbClr val="000000"/>
                </a:solidFill>
                <a:latin typeface="Calibri"/>
                <a:ea typeface="Calibri"/>
                <a:cs typeface="Calibri"/>
                <a:sym typeface="Calibri"/>
              </a:rPr>
              <a:t>long- term engagement </a:t>
            </a:r>
            <a:r>
              <a:rPr lang="en-GB" sz="1800" b="0" i="1" u="none" strike="noStrike" cap="none" dirty="0">
                <a:solidFill>
                  <a:srgbClr val="000000"/>
                </a:solidFill>
                <a:latin typeface="Calibri"/>
                <a:ea typeface="Calibri"/>
                <a:cs typeface="Calibri"/>
                <a:sym typeface="Calibri"/>
              </a:rPr>
              <a:t>with the topic</a:t>
            </a:r>
            <a:endParaRPr sz="1800" b="0" i="1" u="none" strike="noStrike" cap="none" dirty="0">
              <a:solidFill>
                <a:srgbClr val="000000"/>
              </a:solidFill>
              <a:latin typeface="Calibri"/>
              <a:ea typeface="Calibri"/>
              <a:cs typeface="Calibri"/>
              <a:sym typeface="Calibri"/>
            </a:endParaRPr>
          </a:p>
        </p:txBody>
      </p:sp>
      <p:sp>
        <p:nvSpPr>
          <p:cNvPr id="9" name="Google Shape;130;p2">
            <a:hlinkClick r:id="" action="ppaction://hlinkshowjump?jump=nextslide"/>
          </p:cNvPr>
          <p:cNvSpPr/>
          <p:nvPr/>
        </p:nvSpPr>
        <p:spPr>
          <a:xfrm>
            <a:off x="11225818" y="6109876"/>
            <a:ext cx="564042" cy="337944"/>
          </a:xfrm>
          <a:prstGeom prst="rightArrow">
            <a:avLst>
              <a:gd name="adj1" fmla="val 50000"/>
              <a:gd name="adj2" fmla="val 50000"/>
            </a:avLst>
          </a:prstGeom>
          <a:solidFill>
            <a:srgbClr val="FFC000"/>
          </a:solidFill>
          <a:ln w="127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0" name="Google Shape;132;p2">
            <a:hlinkClick r:id="" action="ppaction://hlinkshowjump?jump=previousslide"/>
          </p:cNvPr>
          <p:cNvSpPr/>
          <p:nvPr/>
        </p:nvSpPr>
        <p:spPr>
          <a:xfrm rot="10800000">
            <a:off x="305041" y="6109876"/>
            <a:ext cx="564042" cy="337944"/>
          </a:xfrm>
          <a:prstGeom prst="rightArrow">
            <a:avLst>
              <a:gd name="adj1" fmla="val 50000"/>
              <a:gd name="adj2" fmla="val 50000"/>
            </a:avLst>
          </a:prstGeom>
          <a:solidFill>
            <a:srgbClr val="FFC000"/>
          </a:solidFill>
          <a:ln w="127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792" y="6500420"/>
            <a:ext cx="896374" cy="313620"/>
          </a:xfrm>
          <a:prstGeom prst="rect">
            <a:avLst/>
          </a:prstGeom>
        </p:spPr>
      </p:pic>
      <p:sp>
        <p:nvSpPr>
          <p:cNvPr id="13" name="Rectangle 12"/>
          <p:cNvSpPr/>
          <p:nvPr/>
        </p:nvSpPr>
        <p:spPr>
          <a:xfrm>
            <a:off x="1236785" y="6508635"/>
            <a:ext cx="9989033" cy="286232"/>
          </a:xfrm>
          <a:prstGeom prst="rect">
            <a:avLst/>
          </a:prstGeom>
        </p:spPr>
        <p:txBody>
          <a:bodyPr wrap="square">
            <a:spAutoFit/>
          </a:bodyPr>
          <a:lstStyle/>
          <a:p>
            <a:pPr lvl="0" algn="ctr">
              <a:lnSpc>
                <a:spcPct val="90000"/>
              </a:lnSpc>
              <a:buClr>
                <a:schemeClr val="dk1"/>
              </a:buClr>
              <a:buSzPts val="3200"/>
            </a:pPr>
            <a:r>
              <a:rPr lang="en-GB" i="1" dirty="0" smtClean="0">
                <a:solidFill>
                  <a:schemeClr val="dk1"/>
                </a:solidFill>
                <a:latin typeface="Calibri"/>
                <a:ea typeface="Calibri"/>
                <a:cs typeface="Calibri"/>
                <a:sym typeface="Calibri"/>
              </a:rPr>
              <a:t>Rangecroft et al., 2020. Social </a:t>
            </a:r>
            <a:r>
              <a:rPr lang="en-GB" i="1" dirty="0">
                <a:solidFill>
                  <a:schemeClr val="dk1"/>
                </a:solidFill>
                <a:latin typeface="Calibri"/>
                <a:ea typeface="Calibri"/>
                <a:cs typeface="Calibri"/>
                <a:sym typeface="Calibri"/>
              </a:rPr>
              <a:t>science for hydrologists: considerations when doing fieldwork with human </a:t>
            </a:r>
            <a:r>
              <a:rPr lang="en-GB" i="1" dirty="0" smtClean="0">
                <a:solidFill>
                  <a:schemeClr val="dk1"/>
                </a:solidFill>
                <a:latin typeface="Calibri"/>
                <a:ea typeface="Calibri"/>
                <a:cs typeface="Calibri"/>
                <a:sym typeface="Calibri"/>
              </a:rPr>
              <a:t>participants, EGU2020</a:t>
            </a:r>
            <a:endParaRPr lang="en-GB" i="1" dirty="0">
              <a:solidFill>
                <a:schemeClr val="dk1"/>
              </a:solidFill>
              <a:latin typeface="Calibri"/>
              <a:ea typeface="Calibri"/>
              <a:cs typeface="Calibri"/>
              <a:sym typeface="Calibri"/>
            </a:endParaRPr>
          </a:p>
        </p:txBody>
      </p:sp>
      <p:sp>
        <p:nvSpPr>
          <p:cNvPr id="12" name="TextBox 11">
            <a:hlinkClick r:id="" action="ppaction://hlinkshowjump?jump=nextslide"/>
          </p:cNvPr>
          <p:cNvSpPr txBox="1"/>
          <p:nvPr/>
        </p:nvSpPr>
        <p:spPr>
          <a:xfrm>
            <a:off x="11211012" y="6152204"/>
            <a:ext cx="382305" cy="253916"/>
          </a:xfrm>
          <a:prstGeom prst="rect">
            <a:avLst/>
          </a:prstGeom>
          <a:noFill/>
        </p:spPr>
        <p:txBody>
          <a:bodyPr wrap="square" rtlCol="0">
            <a:spAutoFit/>
          </a:bodyPr>
          <a:lstStyle/>
          <a:p>
            <a:r>
              <a:rPr lang="en-GB" sz="1050" dirty="0" smtClean="0"/>
              <a:t>16</a:t>
            </a:r>
            <a:endParaRPr lang="en-GB" sz="1050" dirty="0"/>
          </a:p>
        </p:txBody>
      </p:sp>
    </p:spTree>
    <p:extLst>
      <p:ext uri="{BB962C8B-B14F-4D97-AF65-F5344CB8AC3E}">
        <p14:creationId xmlns:p14="http://schemas.microsoft.com/office/powerpoint/2010/main" val="69468414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72"/>
        <p:cNvGrpSpPr/>
        <p:nvPr/>
      </p:nvGrpSpPr>
      <p:grpSpPr>
        <a:xfrm>
          <a:off x="0" y="0"/>
          <a:ext cx="0" cy="0"/>
          <a:chOff x="0" y="0"/>
          <a:chExt cx="0" cy="0"/>
        </a:xfrm>
      </p:grpSpPr>
      <p:pic>
        <p:nvPicPr>
          <p:cNvPr id="373" name="Google Shape;373;g72ec7383ae_0_0"/>
          <p:cNvPicPr preferRelativeResize="0"/>
          <p:nvPr/>
        </p:nvPicPr>
        <p:blipFill>
          <a:blip r:embed="rId3">
            <a:extLst>
              <a:ext uri="{28A0092B-C50C-407E-A947-70E740481C1C}">
                <a14:useLocalDpi xmlns:a14="http://schemas.microsoft.com/office/drawing/2010/main" val="0"/>
              </a:ext>
            </a:extLst>
          </a:blip>
          <a:stretch>
            <a:fillRect/>
          </a:stretch>
        </p:blipFill>
        <p:spPr>
          <a:xfrm>
            <a:off x="3048000" y="-410180"/>
            <a:ext cx="9144000" cy="6858000"/>
          </a:xfrm>
          <a:prstGeom prst="rect">
            <a:avLst/>
          </a:prstGeom>
          <a:noFill/>
          <a:ln>
            <a:noFill/>
          </a:ln>
        </p:spPr>
      </p:pic>
      <p:sp>
        <p:nvSpPr>
          <p:cNvPr id="374" name="Google Shape;374;g72ec7383ae_0_0"/>
          <p:cNvSpPr/>
          <p:nvPr/>
        </p:nvSpPr>
        <p:spPr>
          <a:xfrm>
            <a:off x="426400" y="436475"/>
            <a:ext cx="6726876" cy="400200"/>
          </a:xfrm>
          <a:prstGeom prst="rect">
            <a:avLst/>
          </a:prstGeom>
          <a:solidFill>
            <a:schemeClr val="lt1"/>
          </a:solidFill>
          <a:ln>
            <a:noFill/>
          </a:ln>
        </p:spPr>
        <p:txBody>
          <a:bodyPr spcFirstLastPara="1" wrap="square" lIns="91425" tIns="45700" rIns="91425" bIns="45700" anchor="t" anchorCtr="0">
            <a:noAutofit/>
          </a:bodyPr>
          <a:lstStyle/>
          <a:p>
            <a:pPr lvl="0">
              <a:buSzPts val="2000"/>
            </a:pPr>
            <a:r>
              <a:rPr lang="en-GB" sz="2000" b="1" i="1" dirty="0" smtClean="0">
                <a:latin typeface="Calibri" panose="020F0502020204030204" pitchFamily="34" charset="0"/>
                <a:cs typeface="Calibri" panose="020F0502020204030204" pitchFamily="34" charset="0"/>
              </a:rPr>
              <a:t>Participatory observations</a:t>
            </a:r>
            <a:r>
              <a:rPr lang="en-GB" sz="2000" i="1" dirty="0" smtClean="0">
                <a:latin typeface="Calibri" panose="020F0502020204030204" pitchFamily="34" charset="0"/>
                <a:cs typeface="Calibri" panose="020F0502020204030204" pitchFamily="34" charset="0"/>
              </a:rPr>
              <a:t>, </a:t>
            </a:r>
            <a:r>
              <a:rPr lang="en-GB" sz="2000" i="1" dirty="0">
                <a:latin typeface="Calibri" panose="020F0502020204030204" pitchFamily="34" charset="0"/>
                <a:cs typeface="Calibri" panose="020F0502020204030204" pitchFamily="34" charset="0"/>
              </a:rPr>
              <a:t>Kwazulu-Natal, South Africa, 2018</a:t>
            </a:r>
            <a:endParaRPr sz="2000" b="0" i="1" u="none" strike="noStrike" cap="none" dirty="0">
              <a:solidFill>
                <a:schemeClr val="dk1"/>
              </a:solidFill>
              <a:latin typeface="Calibri" panose="020F0502020204030204" pitchFamily="34" charset="0"/>
              <a:ea typeface="Calibri"/>
              <a:cs typeface="Calibri" panose="020F0502020204030204" pitchFamily="34" charset="0"/>
              <a:sym typeface="Calibri"/>
            </a:endParaRPr>
          </a:p>
        </p:txBody>
      </p:sp>
      <p:sp>
        <p:nvSpPr>
          <p:cNvPr id="375" name="Google Shape;375;g72ec7383ae_0_0"/>
          <p:cNvSpPr/>
          <p:nvPr/>
        </p:nvSpPr>
        <p:spPr>
          <a:xfrm>
            <a:off x="77424" y="5358000"/>
            <a:ext cx="2079300" cy="646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GB" sz="1800" b="0" i="1" u="none" strike="noStrike" cap="none" dirty="0">
                <a:solidFill>
                  <a:schemeClr val="dk1"/>
                </a:solidFill>
                <a:latin typeface="Calibri"/>
                <a:ea typeface="Calibri"/>
                <a:cs typeface="Calibri"/>
                <a:sym typeface="Calibri"/>
              </a:rPr>
              <a:t>Photo credit: </a:t>
            </a:r>
            <a:endParaRPr sz="1400" b="0" i="1" u="none" strike="noStrike" cap="none" dirty="0">
              <a:solidFill>
                <a:srgbClr val="000000"/>
              </a:solidFill>
              <a:latin typeface="Arial"/>
              <a:ea typeface="Arial"/>
              <a:cs typeface="Arial"/>
              <a:sym typeface="Arial"/>
            </a:endParaRPr>
          </a:p>
          <a:p>
            <a:pPr lvl="0">
              <a:buSzPts val="1800"/>
            </a:pPr>
            <a:r>
              <a:rPr lang="en-GB" sz="1800" i="1" dirty="0">
                <a:solidFill>
                  <a:schemeClr val="dk1"/>
                </a:solidFill>
                <a:latin typeface="Calibri"/>
                <a:ea typeface="Calibri"/>
                <a:cs typeface="Calibri"/>
                <a:sym typeface="Calibri"/>
              </a:rPr>
              <a:t>Karen Lebek</a:t>
            </a:r>
          </a:p>
        </p:txBody>
      </p:sp>
      <p:pic>
        <p:nvPicPr>
          <p:cNvPr id="377" name="Google Shape;377;g72ec7383ae_0_0">
            <a:hlinkClick r:id="rId4" action="ppaction://hlinksldjump"/>
          </p:cNvPr>
          <p:cNvPicPr preferRelativeResize="0"/>
          <p:nvPr/>
        </p:nvPicPr>
        <p:blipFill rotWithShape="1">
          <a:blip r:embed="rId5">
            <a:alphaModFix/>
          </a:blip>
          <a:srcRect/>
          <a:stretch/>
        </p:blipFill>
        <p:spPr>
          <a:xfrm>
            <a:off x="11201336" y="392945"/>
            <a:ext cx="291698" cy="252000"/>
          </a:xfrm>
          <a:prstGeom prst="rect">
            <a:avLst/>
          </a:prstGeom>
          <a:solidFill>
            <a:schemeClr val="lt1"/>
          </a:solidFill>
          <a:ln>
            <a:noFill/>
          </a:ln>
        </p:spPr>
      </p:pic>
      <p:sp>
        <p:nvSpPr>
          <p:cNvPr id="379" name="Google Shape;379;g72ec7383ae_0_0"/>
          <p:cNvSpPr/>
          <p:nvPr/>
        </p:nvSpPr>
        <p:spPr>
          <a:xfrm>
            <a:off x="426400" y="1002013"/>
            <a:ext cx="2227348" cy="2585283"/>
          </a:xfrm>
          <a:prstGeom prst="rect">
            <a:avLst/>
          </a:prstGeom>
          <a:solidFill>
            <a:schemeClr val="accent2"/>
          </a:solidFill>
          <a:ln w="9525"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algn="ctr"/>
            <a:r>
              <a:rPr lang="en-GB" sz="1800" b="1" i="1" dirty="0">
                <a:latin typeface="Calibri" panose="020F0502020204030204" pitchFamily="34" charset="0"/>
                <a:cs typeface="Calibri" panose="020F0502020204030204" pitchFamily="34" charset="0"/>
              </a:rPr>
              <a:t>Participatory observation </a:t>
            </a:r>
            <a:r>
              <a:rPr lang="en-GB" sz="1800" i="1" dirty="0">
                <a:latin typeface="Calibri" panose="020F0502020204030204" pitchFamily="34" charset="0"/>
                <a:cs typeface="Calibri" panose="020F0502020204030204" pitchFamily="34" charset="0"/>
              </a:rPr>
              <a:t>in a community meeting on conflicts over water in the study area </a:t>
            </a:r>
            <a:r>
              <a:rPr lang="en-GB" sz="1800" b="1" i="1" dirty="0">
                <a:latin typeface="Calibri" panose="020F0502020204030204" pitchFamily="34" charset="0"/>
                <a:cs typeface="Calibri" panose="020F0502020204030204" pitchFamily="34" charset="0"/>
              </a:rPr>
              <a:t>deepened our understanding</a:t>
            </a:r>
            <a:r>
              <a:rPr lang="en-GB" sz="1800" i="1" dirty="0">
                <a:latin typeface="Calibri" panose="020F0502020204030204" pitchFamily="34" charset="0"/>
                <a:cs typeface="Calibri" panose="020F0502020204030204" pitchFamily="34" charset="0"/>
              </a:rPr>
              <a:t> of causes for conflicts and power </a:t>
            </a:r>
            <a:r>
              <a:rPr lang="en-GB" sz="1800" i="1" dirty="0" smtClean="0">
                <a:latin typeface="Calibri" panose="020F0502020204030204" pitchFamily="34" charset="0"/>
                <a:cs typeface="Calibri" panose="020F0502020204030204" pitchFamily="34" charset="0"/>
              </a:rPr>
              <a:t>relations </a:t>
            </a:r>
            <a:endParaRPr lang="en-GB" sz="1800" i="1" dirty="0">
              <a:latin typeface="Calibri" panose="020F0502020204030204" pitchFamily="34" charset="0"/>
              <a:cs typeface="Calibri" panose="020F0502020204030204" pitchFamily="34" charset="0"/>
            </a:endParaRPr>
          </a:p>
        </p:txBody>
      </p:sp>
      <p:sp>
        <p:nvSpPr>
          <p:cNvPr id="9" name="Google Shape;130;p2">
            <a:hlinkClick r:id="" action="ppaction://hlinkshowjump?jump=nextslide"/>
          </p:cNvPr>
          <p:cNvSpPr/>
          <p:nvPr/>
        </p:nvSpPr>
        <p:spPr>
          <a:xfrm>
            <a:off x="11225818" y="6109876"/>
            <a:ext cx="564042" cy="337944"/>
          </a:xfrm>
          <a:prstGeom prst="rightArrow">
            <a:avLst>
              <a:gd name="adj1" fmla="val 50000"/>
              <a:gd name="adj2" fmla="val 50000"/>
            </a:avLst>
          </a:prstGeom>
          <a:solidFill>
            <a:srgbClr val="FFC000"/>
          </a:solidFill>
          <a:ln w="127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0" name="Google Shape;132;p2">
            <a:hlinkClick r:id="" action="ppaction://hlinkshowjump?jump=previousslide"/>
          </p:cNvPr>
          <p:cNvSpPr/>
          <p:nvPr/>
        </p:nvSpPr>
        <p:spPr>
          <a:xfrm rot="10800000">
            <a:off x="305041" y="6109876"/>
            <a:ext cx="564042" cy="337944"/>
          </a:xfrm>
          <a:prstGeom prst="rightArrow">
            <a:avLst>
              <a:gd name="adj1" fmla="val 50000"/>
              <a:gd name="adj2" fmla="val 50000"/>
            </a:avLst>
          </a:prstGeom>
          <a:solidFill>
            <a:srgbClr val="FFC000"/>
          </a:solidFill>
          <a:ln w="127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792" y="6500420"/>
            <a:ext cx="896374" cy="313620"/>
          </a:xfrm>
          <a:prstGeom prst="rect">
            <a:avLst/>
          </a:prstGeom>
        </p:spPr>
      </p:pic>
      <p:sp>
        <p:nvSpPr>
          <p:cNvPr id="13" name="Rectangle 12"/>
          <p:cNvSpPr/>
          <p:nvPr/>
        </p:nvSpPr>
        <p:spPr>
          <a:xfrm>
            <a:off x="1236785" y="6508635"/>
            <a:ext cx="9989033" cy="286232"/>
          </a:xfrm>
          <a:prstGeom prst="rect">
            <a:avLst/>
          </a:prstGeom>
        </p:spPr>
        <p:txBody>
          <a:bodyPr wrap="square">
            <a:spAutoFit/>
          </a:bodyPr>
          <a:lstStyle/>
          <a:p>
            <a:pPr lvl="0" algn="ctr">
              <a:lnSpc>
                <a:spcPct val="90000"/>
              </a:lnSpc>
              <a:buClr>
                <a:schemeClr val="dk1"/>
              </a:buClr>
              <a:buSzPts val="3200"/>
            </a:pPr>
            <a:r>
              <a:rPr lang="en-GB" i="1" dirty="0" smtClean="0">
                <a:solidFill>
                  <a:schemeClr val="dk1"/>
                </a:solidFill>
                <a:latin typeface="Calibri"/>
                <a:ea typeface="Calibri"/>
                <a:cs typeface="Calibri"/>
                <a:sym typeface="Calibri"/>
              </a:rPr>
              <a:t>Rangecroft et al., 2020. Social </a:t>
            </a:r>
            <a:r>
              <a:rPr lang="en-GB" i="1" dirty="0">
                <a:solidFill>
                  <a:schemeClr val="dk1"/>
                </a:solidFill>
                <a:latin typeface="Calibri"/>
                <a:ea typeface="Calibri"/>
                <a:cs typeface="Calibri"/>
                <a:sym typeface="Calibri"/>
              </a:rPr>
              <a:t>science for hydrologists: considerations when doing fieldwork with human </a:t>
            </a:r>
            <a:r>
              <a:rPr lang="en-GB" i="1" dirty="0" smtClean="0">
                <a:solidFill>
                  <a:schemeClr val="dk1"/>
                </a:solidFill>
                <a:latin typeface="Calibri"/>
                <a:ea typeface="Calibri"/>
                <a:cs typeface="Calibri"/>
                <a:sym typeface="Calibri"/>
              </a:rPr>
              <a:t>participants, EGU2020</a:t>
            </a:r>
            <a:endParaRPr lang="en-GB" i="1" dirty="0">
              <a:solidFill>
                <a:schemeClr val="dk1"/>
              </a:solidFill>
              <a:latin typeface="Calibri"/>
              <a:ea typeface="Calibri"/>
              <a:cs typeface="Calibri"/>
              <a:sym typeface="Calibri"/>
            </a:endParaRPr>
          </a:p>
        </p:txBody>
      </p:sp>
      <p:sp>
        <p:nvSpPr>
          <p:cNvPr id="12" name="TextBox 11">
            <a:hlinkClick r:id="" action="ppaction://hlinkshowjump?jump=nextslide"/>
          </p:cNvPr>
          <p:cNvSpPr txBox="1"/>
          <p:nvPr/>
        </p:nvSpPr>
        <p:spPr>
          <a:xfrm>
            <a:off x="11211012" y="6152204"/>
            <a:ext cx="382305" cy="253916"/>
          </a:xfrm>
          <a:prstGeom prst="rect">
            <a:avLst/>
          </a:prstGeom>
          <a:noFill/>
        </p:spPr>
        <p:txBody>
          <a:bodyPr wrap="square" rtlCol="0">
            <a:spAutoFit/>
          </a:bodyPr>
          <a:lstStyle/>
          <a:p>
            <a:r>
              <a:rPr lang="en-GB" sz="1050" dirty="0" smtClean="0"/>
              <a:t>17</a:t>
            </a:r>
            <a:endParaRPr lang="en-GB" sz="1050" dirty="0"/>
          </a:p>
        </p:txBody>
      </p:sp>
    </p:spTree>
    <p:extLst>
      <p:ext uri="{BB962C8B-B14F-4D97-AF65-F5344CB8AC3E}">
        <p14:creationId xmlns:p14="http://schemas.microsoft.com/office/powerpoint/2010/main" val="109015322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36"/>
        <p:cNvGrpSpPr/>
        <p:nvPr/>
      </p:nvGrpSpPr>
      <p:grpSpPr>
        <a:xfrm>
          <a:off x="0" y="0"/>
          <a:ext cx="0" cy="0"/>
          <a:chOff x="0" y="0"/>
          <a:chExt cx="0" cy="0"/>
        </a:xfrm>
      </p:grpSpPr>
      <p:pic>
        <p:nvPicPr>
          <p:cNvPr id="337" name="Google Shape;337;p16"/>
          <p:cNvPicPr preferRelativeResize="0">
            <a:picLocks noGrp="1"/>
          </p:cNvPicPr>
          <p:nvPr>
            <p:ph type="body" idx="1"/>
          </p:nvPr>
        </p:nvPicPr>
        <p:blipFill rotWithShape="1">
          <a:blip r:embed="rId3">
            <a:alphaModFix/>
          </a:blip>
          <a:srcRect l="3404"/>
          <a:stretch/>
        </p:blipFill>
        <p:spPr>
          <a:xfrm>
            <a:off x="2266121" y="-433270"/>
            <a:ext cx="9925879" cy="6858000"/>
          </a:xfrm>
          <a:prstGeom prst="rect">
            <a:avLst/>
          </a:prstGeom>
          <a:noFill/>
          <a:ln>
            <a:noFill/>
          </a:ln>
        </p:spPr>
      </p:pic>
      <p:sp>
        <p:nvSpPr>
          <p:cNvPr id="338" name="Google Shape;338;p16"/>
          <p:cNvSpPr/>
          <p:nvPr/>
        </p:nvSpPr>
        <p:spPr>
          <a:xfrm>
            <a:off x="426396" y="436480"/>
            <a:ext cx="8527104" cy="400069"/>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GB" sz="2000" b="1" i="1" u="none" strike="noStrike" cap="none" dirty="0">
                <a:solidFill>
                  <a:schemeClr val="dk1"/>
                </a:solidFill>
                <a:latin typeface="Calibri"/>
                <a:ea typeface="Calibri"/>
                <a:cs typeface="Calibri"/>
                <a:sym typeface="Calibri"/>
              </a:rPr>
              <a:t>Participatory observational walks </a:t>
            </a:r>
            <a:r>
              <a:rPr lang="en-GB" sz="2000" b="0" i="1" u="none" strike="noStrike" cap="none" dirty="0">
                <a:solidFill>
                  <a:schemeClr val="dk1"/>
                </a:solidFill>
                <a:latin typeface="Calibri"/>
                <a:ea typeface="Calibri"/>
                <a:cs typeface="Calibri"/>
                <a:sym typeface="Calibri"/>
              </a:rPr>
              <a:t>across farmers’ fields, </a:t>
            </a:r>
            <a:r>
              <a:rPr lang="en-GB" sz="2000" b="0" i="1" u="none" strike="noStrike" cap="none" dirty="0" err="1">
                <a:solidFill>
                  <a:schemeClr val="dk1"/>
                </a:solidFill>
                <a:latin typeface="Calibri"/>
                <a:ea typeface="Calibri"/>
                <a:cs typeface="Calibri"/>
                <a:sym typeface="Calibri"/>
              </a:rPr>
              <a:t>Njage</a:t>
            </a:r>
            <a:r>
              <a:rPr lang="en-GB" sz="2000" b="0" i="1" u="none" strike="noStrike" cap="none" dirty="0">
                <a:solidFill>
                  <a:schemeClr val="dk1"/>
                </a:solidFill>
                <a:latin typeface="Calibri"/>
                <a:ea typeface="Calibri"/>
                <a:cs typeface="Calibri"/>
                <a:sym typeface="Calibri"/>
              </a:rPr>
              <a:t>, </a:t>
            </a:r>
            <a:r>
              <a:rPr lang="en-GB" sz="2000" b="0" i="1" u="none" strike="noStrike" cap="none" dirty="0" smtClean="0">
                <a:solidFill>
                  <a:schemeClr val="dk1"/>
                </a:solidFill>
                <a:latin typeface="Calibri"/>
                <a:ea typeface="Calibri"/>
                <a:cs typeface="Calibri"/>
                <a:sym typeface="Calibri"/>
              </a:rPr>
              <a:t>Tanzania, 2019 </a:t>
            </a:r>
            <a:endParaRPr sz="2000" b="0" i="1" u="none" strike="noStrike" cap="none" dirty="0">
              <a:solidFill>
                <a:schemeClr val="dk1"/>
              </a:solidFill>
              <a:latin typeface="Calibri"/>
              <a:ea typeface="Calibri"/>
              <a:cs typeface="Calibri"/>
              <a:sym typeface="Calibri"/>
            </a:endParaRPr>
          </a:p>
        </p:txBody>
      </p:sp>
      <p:pic>
        <p:nvPicPr>
          <p:cNvPr id="340" name="Google Shape;340;p16">
            <a:hlinkClick r:id="rId4" action="ppaction://hlinksldjump"/>
          </p:cNvPr>
          <p:cNvPicPr preferRelativeResize="0"/>
          <p:nvPr/>
        </p:nvPicPr>
        <p:blipFill rotWithShape="1">
          <a:blip r:embed="rId5">
            <a:alphaModFix/>
          </a:blip>
          <a:srcRect/>
          <a:stretch/>
        </p:blipFill>
        <p:spPr>
          <a:xfrm>
            <a:off x="11201336" y="392945"/>
            <a:ext cx="291698" cy="252000"/>
          </a:xfrm>
          <a:prstGeom prst="rect">
            <a:avLst/>
          </a:prstGeom>
          <a:solidFill>
            <a:schemeClr val="lt1"/>
          </a:solidFill>
          <a:ln>
            <a:noFill/>
          </a:ln>
        </p:spPr>
      </p:pic>
      <p:sp>
        <p:nvSpPr>
          <p:cNvPr id="341" name="Google Shape;341;p16"/>
          <p:cNvSpPr/>
          <p:nvPr/>
        </p:nvSpPr>
        <p:spPr>
          <a:xfrm>
            <a:off x="77432" y="5358009"/>
            <a:ext cx="1860125"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GB" sz="1800" b="0" i="1" u="none" strike="noStrike" cap="none">
                <a:solidFill>
                  <a:schemeClr val="dk1"/>
                </a:solidFill>
                <a:latin typeface="Calibri"/>
                <a:ea typeface="Calibri"/>
                <a:cs typeface="Calibri"/>
                <a:sym typeface="Calibri"/>
              </a:rPr>
              <a:t>Photo credit: </a:t>
            </a:r>
            <a:endParaRPr sz="1400" b="0" i="1"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GB" sz="1800" b="0" i="1" u="none" strike="noStrike" cap="none">
                <a:solidFill>
                  <a:schemeClr val="dk1"/>
                </a:solidFill>
                <a:latin typeface="Calibri"/>
                <a:ea typeface="Calibri"/>
                <a:cs typeface="Calibri"/>
                <a:sym typeface="Calibri"/>
              </a:rPr>
              <a:t>Britta Höllermann</a:t>
            </a:r>
            <a:endParaRPr sz="1800" b="0" i="1" u="none" strike="noStrike" cap="none">
              <a:solidFill>
                <a:schemeClr val="dk1"/>
              </a:solidFill>
              <a:latin typeface="Calibri"/>
              <a:ea typeface="Calibri"/>
              <a:cs typeface="Calibri"/>
              <a:sym typeface="Calibri"/>
            </a:endParaRPr>
          </a:p>
        </p:txBody>
      </p:sp>
      <p:sp>
        <p:nvSpPr>
          <p:cNvPr id="343" name="Google Shape;343;p16"/>
          <p:cNvSpPr/>
          <p:nvPr/>
        </p:nvSpPr>
        <p:spPr>
          <a:xfrm>
            <a:off x="252463" y="950860"/>
            <a:ext cx="1775119" cy="2308284"/>
          </a:xfrm>
          <a:prstGeom prst="rect">
            <a:avLst/>
          </a:prstGeom>
          <a:solidFill>
            <a:schemeClr val="accent2"/>
          </a:solidFill>
          <a:ln w="9525"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GB" sz="1800" b="0" i="1" u="none" strike="noStrike" cap="none" dirty="0" smtClean="0">
                <a:solidFill>
                  <a:schemeClr val="dk1"/>
                </a:solidFill>
                <a:latin typeface="Calibri"/>
                <a:ea typeface="Calibri"/>
                <a:cs typeface="Calibri"/>
                <a:sym typeface="Calibri"/>
              </a:rPr>
              <a:t>Observational </a:t>
            </a:r>
            <a:r>
              <a:rPr lang="en-GB" sz="1800" b="1" i="1" u="none" strike="noStrike" cap="none" dirty="0" smtClean="0">
                <a:solidFill>
                  <a:schemeClr val="dk1"/>
                </a:solidFill>
                <a:latin typeface="Calibri"/>
                <a:ea typeface="Calibri"/>
                <a:cs typeface="Calibri"/>
                <a:sym typeface="Calibri"/>
              </a:rPr>
              <a:t>transect </a:t>
            </a:r>
            <a:r>
              <a:rPr lang="en-GB" sz="1800" b="1" i="1" u="none" strike="noStrike" cap="none" dirty="0">
                <a:solidFill>
                  <a:schemeClr val="dk1"/>
                </a:solidFill>
                <a:latin typeface="Calibri"/>
                <a:ea typeface="Calibri"/>
                <a:cs typeface="Calibri"/>
                <a:sym typeface="Calibri"/>
              </a:rPr>
              <a:t>walks </a:t>
            </a:r>
            <a:r>
              <a:rPr lang="en-GB" sz="1800" b="0" i="1" u="none" strike="noStrike" cap="none" dirty="0">
                <a:solidFill>
                  <a:schemeClr val="dk1"/>
                </a:solidFill>
                <a:latin typeface="Calibri"/>
                <a:ea typeface="Calibri"/>
                <a:cs typeface="Calibri"/>
                <a:sym typeface="Calibri"/>
              </a:rPr>
              <a:t>allow for the collection of data in </a:t>
            </a:r>
            <a:r>
              <a:rPr lang="en-GB" sz="1800" b="1" i="1" u="none" strike="noStrike" cap="none" dirty="0">
                <a:solidFill>
                  <a:schemeClr val="dk1"/>
                </a:solidFill>
                <a:latin typeface="Calibri"/>
                <a:ea typeface="Calibri"/>
                <a:cs typeface="Calibri"/>
                <a:sym typeface="Calibri"/>
              </a:rPr>
              <a:t>context </a:t>
            </a:r>
            <a:r>
              <a:rPr lang="en-GB" sz="1800" b="0" i="1" u="none" strike="noStrike" cap="none" dirty="0">
                <a:solidFill>
                  <a:schemeClr val="dk1"/>
                </a:solidFill>
                <a:latin typeface="Calibri"/>
                <a:ea typeface="Calibri"/>
                <a:cs typeface="Calibri"/>
                <a:sym typeface="Calibri"/>
              </a:rPr>
              <a:t>and provide </a:t>
            </a:r>
            <a:r>
              <a:rPr lang="en-GB" sz="1800" b="1" i="1" u="none" strike="noStrike" cap="none" dirty="0">
                <a:solidFill>
                  <a:schemeClr val="dk1"/>
                </a:solidFill>
                <a:latin typeface="Calibri"/>
                <a:ea typeface="Calibri"/>
                <a:cs typeface="Calibri"/>
                <a:sym typeface="Calibri"/>
              </a:rPr>
              <a:t>insight</a:t>
            </a:r>
            <a:r>
              <a:rPr lang="en-GB" sz="1800" b="0" i="1" u="none" strike="noStrike" cap="none" dirty="0">
                <a:solidFill>
                  <a:schemeClr val="dk1"/>
                </a:solidFill>
                <a:latin typeface="Calibri"/>
                <a:ea typeface="Calibri"/>
                <a:cs typeface="Calibri"/>
                <a:sym typeface="Calibri"/>
              </a:rPr>
              <a:t> from participants</a:t>
            </a:r>
            <a:endParaRPr sz="1800" b="0" i="0" u="none" strike="noStrike" cap="none" dirty="0">
              <a:solidFill>
                <a:srgbClr val="000000"/>
              </a:solidFill>
              <a:latin typeface="Arial"/>
              <a:ea typeface="Arial"/>
              <a:cs typeface="Arial"/>
              <a:sym typeface="Arial"/>
            </a:endParaRPr>
          </a:p>
        </p:txBody>
      </p:sp>
      <p:sp>
        <p:nvSpPr>
          <p:cNvPr id="9" name="Google Shape;130;p2">
            <a:hlinkClick r:id="" action="ppaction://hlinkshowjump?jump=nextslide"/>
          </p:cNvPr>
          <p:cNvSpPr/>
          <p:nvPr/>
        </p:nvSpPr>
        <p:spPr>
          <a:xfrm>
            <a:off x="11225818" y="6109876"/>
            <a:ext cx="564042" cy="337944"/>
          </a:xfrm>
          <a:prstGeom prst="rightArrow">
            <a:avLst>
              <a:gd name="adj1" fmla="val 50000"/>
              <a:gd name="adj2" fmla="val 50000"/>
            </a:avLst>
          </a:prstGeom>
          <a:solidFill>
            <a:srgbClr val="FFC000"/>
          </a:solidFill>
          <a:ln w="127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0" name="Google Shape;132;p2">
            <a:hlinkClick r:id="" action="ppaction://hlinkshowjump?jump=previousslide"/>
          </p:cNvPr>
          <p:cNvSpPr/>
          <p:nvPr/>
        </p:nvSpPr>
        <p:spPr>
          <a:xfrm rot="10800000">
            <a:off x="305041" y="6109876"/>
            <a:ext cx="564042" cy="337944"/>
          </a:xfrm>
          <a:prstGeom prst="rightArrow">
            <a:avLst>
              <a:gd name="adj1" fmla="val 50000"/>
              <a:gd name="adj2" fmla="val 50000"/>
            </a:avLst>
          </a:prstGeom>
          <a:solidFill>
            <a:srgbClr val="FFC000"/>
          </a:solidFill>
          <a:ln w="127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792" y="6500420"/>
            <a:ext cx="896374" cy="313620"/>
          </a:xfrm>
          <a:prstGeom prst="rect">
            <a:avLst/>
          </a:prstGeom>
        </p:spPr>
      </p:pic>
      <p:sp>
        <p:nvSpPr>
          <p:cNvPr id="13" name="Rectangle 12"/>
          <p:cNvSpPr/>
          <p:nvPr/>
        </p:nvSpPr>
        <p:spPr>
          <a:xfrm>
            <a:off x="1236785" y="6508635"/>
            <a:ext cx="9989033" cy="286232"/>
          </a:xfrm>
          <a:prstGeom prst="rect">
            <a:avLst/>
          </a:prstGeom>
        </p:spPr>
        <p:txBody>
          <a:bodyPr wrap="square">
            <a:spAutoFit/>
          </a:bodyPr>
          <a:lstStyle/>
          <a:p>
            <a:pPr lvl="0" algn="ctr">
              <a:lnSpc>
                <a:spcPct val="90000"/>
              </a:lnSpc>
              <a:buClr>
                <a:schemeClr val="dk1"/>
              </a:buClr>
              <a:buSzPts val="3200"/>
            </a:pPr>
            <a:r>
              <a:rPr lang="en-GB" i="1" dirty="0" smtClean="0">
                <a:solidFill>
                  <a:schemeClr val="dk1"/>
                </a:solidFill>
                <a:latin typeface="Calibri"/>
                <a:ea typeface="Calibri"/>
                <a:cs typeface="Calibri"/>
                <a:sym typeface="Calibri"/>
              </a:rPr>
              <a:t>Rangecroft et al., 2020. Social </a:t>
            </a:r>
            <a:r>
              <a:rPr lang="en-GB" i="1" dirty="0">
                <a:solidFill>
                  <a:schemeClr val="dk1"/>
                </a:solidFill>
                <a:latin typeface="Calibri"/>
                <a:ea typeface="Calibri"/>
                <a:cs typeface="Calibri"/>
                <a:sym typeface="Calibri"/>
              </a:rPr>
              <a:t>science for hydrologists: considerations when doing fieldwork with human </a:t>
            </a:r>
            <a:r>
              <a:rPr lang="en-GB" i="1" dirty="0" smtClean="0">
                <a:solidFill>
                  <a:schemeClr val="dk1"/>
                </a:solidFill>
                <a:latin typeface="Calibri"/>
                <a:ea typeface="Calibri"/>
                <a:cs typeface="Calibri"/>
                <a:sym typeface="Calibri"/>
              </a:rPr>
              <a:t>participants, EGU2020</a:t>
            </a:r>
            <a:endParaRPr lang="en-GB" i="1" dirty="0">
              <a:solidFill>
                <a:schemeClr val="dk1"/>
              </a:solidFill>
              <a:latin typeface="Calibri"/>
              <a:ea typeface="Calibri"/>
              <a:cs typeface="Calibri"/>
              <a:sym typeface="Calibri"/>
            </a:endParaRPr>
          </a:p>
        </p:txBody>
      </p:sp>
      <p:sp>
        <p:nvSpPr>
          <p:cNvPr id="14" name="TextBox 13">
            <a:hlinkClick r:id="" action="ppaction://hlinkshowjump?jump=nextslide"/>
          </p:cNvPr>
          <p:cNvSpPr txBox="1"/>
          <p:nvPr/>
        </p:nvSpPr>
        <p:spPr>
          <a:xfrm>
            <a:off x="11211012" y="6152204"/>
            <a:ext cx="382305" cy="253916"/>
          </a:xfrm>
          <a:prstGeom prst="rect">
            <a:avLst/>
          </a:prstGeom>
          <a:noFill/>
        </p:spPr>
        <p:txBody>
          <a:bodyPr wrap="square" rtlCol="0">
            <a:spAutoFit/>
          </a:bodyPr>
          <a:lstStyle/>
          <a:p>
            <a:r>
              <a:rPr lang="en-GB" sz="1050" dirty="0" smtClean="0"/>
              <a:t>18</a:t>
            </a:r>
            <a:endParaRPr lang="en-GB" sz="1050" dirty="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25"/>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6212" b="17414"/>
          <a:stretch/>
        </p:blipFill>
        <p:spPr>
          <a:xfrm>
            <a:off x="2362199" y="-63011"/>
            <a:ext cx="9829801" cy="6491781"/>
          </a:xfrm>
          <a:prstGeom prst="rect">
            <a:avLst/>
          </a:prstGeom>
        </p:spPr>
      </p:pic>
      <p:pic>
        <p:nvPicPr>
          <p:cNvPr id="329" name="Google Shape;329;p15">
            <a:hlinkClick r:id="rId4" action="ppaction://hlinksldjump"/>
          </p:cNvPr>
          <p:cNvPicPr preferRelativeResize="0"/>
          <p:nvPr/>
        </p:nvPicPr>
        <p:blipFill rotWithShape="1">
          <a:blip r:embed="rId5">
            <a:alphaModFix/>
          </a:blip>
          <a:srcRect/>
          <a:stretch/>
        </p:blipFill>
        <p:spPr>
          <a:xfrm>
            <a:off x="11201336" y="392945"/>
            <a:ext cx="291698" cy="252000"/>
          </a:xfrm>
          <a:prstGeom prst="rect">
            <a:avLst/>
          </a:prstGeom>
          <a:solidFill>
            <a:schemeClr val="lt1"/>
          </a:solidFill>
          <a:ln>
            <a:noFill/>
          </a:ln>
        </p:spPr>
      </p:pic>
      <p:sp>
        <p:nvSpPr>
          <p:cNvPr id="330" name="Google Shape;330;p15"/>
          <p:cNvSpPr/>
          <p:nvPr/>
        </p:nvSpPr>
        <p:spPr>
          <a:xfrm>
            <a:off x="70275" y="5382872"/>
            <a:ext cx="1860125"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GB" sz="1800" b="0" i="1" u="none" strike="noStrike" cap="none" dirty="0">
                <a:solidFill>
                  <a:schemeClr val="dk1"/>
                </a:solidFill>
                <a:latin typeface="Calibri"/>
                <a:ea typeface="Calibri"/>
                <a:cs typeface="Calibri"/>
                <a:sym typeface="Calibri"/>
              </a:rPr>
              <a:t>Photo credit: </a:t>
            </a:r>
            <a:endParaRPr sz="1400" b="0" i="1"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GB" sz="1800" b="0" i="1" u="none" strike="noStrike" cap="none" dirty="0" smtClean="0">
                <a:solidFill>
                  <a:schemeClr val="dk1"/>
                </a:solidFill>
                <a:latin typeface="Calibri"/>
                <a:ea typeface="Calibri"/>
                <a:cs typeface="Calibri"/>
                <a:sym typeface="Calibri"/>
              </a:rPr>
              <a:t>Karen Lebek</a:t>
            </a:r>
            <a:endParaRPr sz="1800" b="0" i="1" u="none" strike="noStrike" cap="none" dirty="0">
              <a:solidFill>
                <a:schemeClr val="dk1"/>
              </a:solidFill>
              <a:latin typeface="Calibri"/>
              <a:ea typeface="Calibri"/>
              <a:cs typeface="Calibri"/>
              <a:sym typeface="Calibri"/>
            </a:endParaRPr>
          </a:p>
        </p:txBody>
      </p:sp>
      <p:sp>
        <p:nvSpPr>
          <p:cNvPr id="331" name="Google Shape;331;p15"/>
          <p:cNvSpPr/>
          <p:nvPr/>
        </p:nvSpPr>
        <p:spPr>
          <a:xfrm>
            <a:off x="305041" y="986986"/>
            <a:ext cx="1866659" cy="3231614"/>
          </a:xfrm>
          <a:prstGeom prst="rect">
            <a:avLst/>
          </a:prstGeom>
          <a:solidFill>
            <a:schemeClr val="accent2"/>
          </a:solidFill>
          <a:ln w="9525"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lvl="0" algn="ctr">
              <a:buSzPts val="1800"/>
            </a:pPr>
            <a:r>
              <a:rPr lang="en-GB" sz="1800" i="1" dirty="0" smtClean="0">
                <a:latin typeface="Calibri" panose="020F0502020204030204" pitchFamily="34" charset="0"/>
                <a:cs typeface="Calibri" panose="020F0502020204030204" pitchFamily="34" charset="0"/>
              </a:rPr>
              <a:t>Observations </a:t>
            </a:r>
            <a:r>
              <a:rPr lang="en-GB" sz="1800" i="1" dirty="0">
                <a:latin typeface="Calibri" panose="020F0502020204030204" pitchFamily="34" charset="0"/>
                <a:cs typeface="Calibri" panose="020F0502020204030204" pitchFamily="34" charset="0"/>
              </a:rPr>
              <a:t>of </a:t>
            </a:r>
            <a:r>
              <a:rPr lang="en-GB" sz="1800" b="1" i="1" dirty="0">
                <a:latin typeface="Calibri" panose="020F0502020204030204" pitchFamily="34" charset="0"/>
                <a:cs typeface="Calibri" panose="020F0502020204030204" pitchFamily="34" charset="0"/>
              </a:rPr>
              <a:t>water collection practices </a:t>
            </a:r>
            <a:r>
              <a:rPr lang="en-GB" sz="1800" i="1" dirty="0">
                <a:latin typeface="Calibri" panose="020F0502020204030204" pitchFamily="34" charset="0"/>
                <a:cs typeface="Calibri" panose="020F0502020204030204" pitchFamily="34" charset="0"/>
              </a:rPr>
              <a:t>and </a:t>
            </a:r>
            <a:r>
              <a:rPr lang="en-GB" sz="1800" b="1" i="1" dirty="0">
                <a:latin typeface="Calibri" panose="020F0502020204030204" pitchFamily="34" charset="0"/>
                <a:cs typeface="Calibri" panose="020F0502020204030204" pitchFamily="34" charset="0"/>
              </a:rPr>
              <a:t>informal conversation </a:t>
            </a:r>
            <a:r>
              <a:rPr lang="en-GB" sz="1800" i="1" dirty="0">
                <a:latin typeface="Calibri" panose="020F0502020204030204" pitchFamily="34" charset="0"/>
                <a:cs typeface="Calibri" panose="020F0502020204030204" pitchFamily="34" charset="0"/>
              </a:rPr>
              <a:t>at a public standpipe </a:t>
            </a:r>
            <a:r>
              <a:rPr lang="en-GB" sz="1800" i="1" dirty="0" smtClean="0">
                <a:latin typeface="Calibri" panose="020F0502020204030204" pitchFamily="34" charset="0"/>
                <a:cs typeface="Calibri" panose="020F0502020204030204" pitchFamily="34" charset="0"/>
              </a:rPr>
              <a:t>served </a:t>
            </a:r>
            <a:r>
              <a:rPr lang="en-GB" sz="1800" i="1" dirty="0">
                <a:latin typeface="Calibri" panose="020F0502020204030204" pitchFamily="34" charset="0"/>
                <a:cs typeface="Calibri" panose="020F0502020204030204" pitchFamily="34" charset="0"/>
              </a:rPr>
              <a:t>as an entry point into a </a:t>
            </a:r>
            <a:r>
              <a:rPr lang="en-GB" sz="1800" b="1" i="1" dirty="0">
                <a:latin typeface="Calibri" panose="020F0502020204030204" pitchFamily="34" charset="0"/>
                <a:cs typeface="Calibri" panose="020F0502020204030204" pitchFamily="34" charset="0"/>
              </a:rPr>
              <a:t>survey</a:t>
            </a:r>
            <a:r>
              <a:rPr lang="en-GB" sz="1800" i="1" dirty="0">
                <a:latin typeface="Calibri" panose="020F0502020204030204" pitchFamily="34" charset="0"/>
                <a:cs typeface="Calibri" panose="020F0502020204030204" pitchFamily="34" charset="0"/>
              </a:rPr>
              <a:t> on </a:t>
            </a:r>
            <a:r>
              <a:rPr lang="en-GB" sz="1800" b="1" i="1" dirty="0">
                <a:latin typeface="Calibri" panose="020F0502020204030204" pitchFamily="34" charset="0"/>
                <a:cs typeface="Calibri" panose="020F0502020204030204" pitchFamily="34" charset="0"/>
              </a:rPr>
              <a:t>household water security</a:t>
            </a:r>
            <a:endParaRPr sz="1800" b="1" i="1" u="none" strike="noStrike" cap="none" dirty="0">
              <a:solidFill>
                <a:srgbClr val="000000"/>
              </a:solidFill>
              <a:latin typeface="Calibri" panose="020F0502020204030204" pitchFamily="34" charset="0"/>
              <a:cs typeface="Calibri" panose="020F0502020204030204" pitchFamily="34" charset="0"/>
              <a:sym typeface="Arial"/>
            </a:endParaRPr>
          </a:p>
        </p:txBody>
      </p:sp>
      <p:sp>
        <p:nvSpPr>
          <p:cNvPr id="9" name="Google Shape;130;p2">
            <a:hlinkClick r:id="" action="ppaction://hlinkshowjump?jump=nextslide"/>
          </p:cNvPr>
          <p:cNvSpPr/>
          <p:nvPr/>
        </p:nvSpPr>
        <p:spPr>
          <a:xfrm>
            <a:off x="11225818" y="6109876"/>
            <a:ext cx="564042" cy="337944"/>
          </a:xfrm>
          <a:prstGeom prst="rightArrow">
            <a:avLst>
              <a:gd name="adj1" fmla="val 50000"/>
              <a:gd name="adj2" fmla="val 50000"/>
            </a:avLst>
          </a:prstGeom>
          <a:solidFill>
            <a:srgbClr val="FFC000"/>
          </a:solidFill>
          <a:ln w="127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0" name="Google Shape;132;p2">
            <a:hlinkClick r:id="" action="ppaction://hlinkshowjump?jump=previousslide"/>
          </p:cNvPr>
          <p:cNvSpPr/>
          <p:nvPr/>
        </p:nvSpPr>
        <p:spPr>
          <a:xfrm rot="10800000">
            <a:off x="305041" y="6109876"/>
            <a:ext cx="564042" cy="337944"/>
          </a:xfrm>
          <a:prstGeom prst="rightArrow">
            <a:avLst>
              <a:gd name="adj1" fmla="val 50000"/>
              <a:gd name="adj2" fmla="val 50000"/>
            </a:avLst>
          </a:prstGeom>
          <a:solidFill>
            <a:srgbClr val="FFC000"/>
          </a:solidFill>
          <a:ln w="127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792" y="6500420"/>
            <a:ext cx="896374" cy="313620"/>
          </a:xfrm>
          <a:prstGeom prst="rect">
            <a:avLst/>
          </a:prstGeom>
        </p:spPr>
      </p:pic>
      <p:sp>
        <p:nvSpPr>
          <p:cNvPr id="13" name="Rectangle 12"/>
          <p:cNvSpPr/>
          <p:nvPr/>
        </p:nvSpPr>
        <p:spPr>
          <a:xfrm>
            <a:off x="1236785" y="6508635"/>
            <a:ext cx="9989033" cy="286232"/>
          </a:xfrm>
          <a:prstGeom prst="rect">
            <a:avLst/>
          </a:prstGeom>
        </p:spPr>
        <p:txBody>
          <a:bodyPr wrap="square">
            <a:spAutoFit/>
          </a:bodyPr>
          <a:lstStyle/>
          <a:p>
            <a:pPr lvl="0" algn="ctr">
              <a:lnSpc>
                <a:spcPct val="90000"/>
              </a:lnSpc>
              <a:buClr>
                <a:schemeClr val="dk1"/>
              </a:buClr>
              <a:buSzPts val="3200"/>
            </a:pPr>
            <a:r>
              <a:rPr lang="en-GB" i="1" dirty="0" smtClean="0">
                <a:solidFill>
                  <a:schemeClr val="dk1"/>
                </a:solidFill>
                <a:latin typeface="Calibri"/>
                <a:ea typeface="Calibri"/>
                <a:cs typeface="Calibri"/>
                <a:sym typeface="Calibri"/>
              </a:rPr>
              <a:t>Rangecroft et al., 2020. Social </a:t>
            </a:r>
            <a:r>
              <a:rPr lang="en-GB" i="1" dirty="0">
                <a:solidFill>
                  <a:schemeClr val="dk1"/>
                </a:solidFill>
                <a:latin typeface="Calibri"/>
                <a:ea typeface="Calibri"/>
                <a:cs typeface="Calibri"/>
                <a:sym typeface="Calibri"/>
              </a:rPr>
              <a:t>science for hydrologists: considerations when doing fieldwork with human </a:t>
            </a:r>
            <a:r>
              <a:rPr lang="en-GB" i="1" dirty="0" smtClean="0">
                <a:solidFill>
                  <a:schemeClr val="dk1"/>
                </a:solidFill>
                <a:latin typeface="Calibri"/>
                <a:ea typeface="Calibri"/>
                <a:cs typeface="Calibri"/>
                <a:sym typeface="Calibri"/>
              </a:rPr>
              <a:t>participants, EGU2020</a:t>
            </a:r>
            <a:endParaRPr lang="en-GB" i="1" dirty="0">
              <a:solidFill>
                <a:schemeClr val="dk1"/>
              </a:solidFill>
              <a:latin typeface="Calibri"/>
              <a:ea typeface="Calibri"/>
              <a:cs typeface="Calibri"/>
              <a:sym typeface="Calibri"/>
            </a:endParaRPr>
          </a:p>
        </p:txBody>
      </p:sp>
      <p:sp>
        <p:nvSpPr>
          <p:cNvPr id="327" name="Google Shape;327;p15"/>
          <p:cNvSpPr/>
          <p:nvPr/>
        </p:nvSpPr>
        <p:spPr>
          <a:xfrm>
            <a:off x="355602" y="381575"/>
            <a:ext cx="6854824" cy="400069"/>
          </a:xfrm>
          <a:prstGeom prst="rect">
            <a:avLst/>
          </a:prstGeom>
          <a:solidFill>
            <a:schemeClr val="lt1"/>
          </a:solidFill>
          <a:ln>
            <a:noFill/>
          </a:ln>
        </p:spPr>
        <p:txBody>
          <a:bodyPr spcFirstLastPara="1" wrap="square" lIns="91425" tIns="45700" rIns="91425" bIns="45700" anchor="t" anchorCtr="0">
            <a:spAutoFit/>
          </a:bodyPr>
          <a:lstStyle/>
          <a:p>
            <a:r>
              <a:rPr lang="en-GB" sz="2000" b="1" i="1" dirty="0">
                <a:latin typeface="Calibri" panose="020F0502020204030204" pitchFamily="34" charset="0"/>
                <a:cs typeface="Calibri" panose="020F0502020204030204" pitchFamily="34" charset="0"/>
              </a:rPr>
              <a:t>Site </a:t>
            </a:r>
            <a:r>
              <a:rPr lang="en-GB" sz="2000" b="1" i="1" dirty="0" smtClean="0">
                <a:latin typeface="Calibri" panose="020F0502020204030204" pitchFamily="34" charset="0"/>
                <a:cs typeface="Calibri" panose="020F0502020204030204" pitchFamily="34" charset="0"/>
              </a:rPr>
              <a:t>visits </a:t>
            </a:r>
            <a:r>
              <a:rPr lang="en-GB" sz="2000" i="1" dirty="0">
                <a:latin typeface="Calibri" panose="020F0502020204030204" pitchFamily="34" charset="0"/>
                <a:cs typeface="Calibri" panose="020F0502020204030204" pitchFamily="34" charset="0"/>
              </a:rPr>
              <a:t>and </a:t>
            </a:r>
            <a:r>
              <a:rPr lang="en-GB" sz="2000" b="1" i="1" dirty="0" smtClean="0">
                <a:latin typeface="Calibri" panose="020F0502020204030204" pitchFamily="34" charset="0"/>
                <a:cs typeface="Calibri" panose="020F0502020204030204" pitchFamily="34" charset="0"/>
              </a:rPr>
              <a:t>conversations</a:t>
            </a:r>
            <a:r>
              <a:rPr lang="en-GB" sz="2000" i="1" dirty="0" smtClean="0">
                <a:latin typeface="Calibri" panose="020F0502020204030204" pitchFamily="34" charset="0"/>
                <a:cs typeface="Calibri" panose="020F0502020204030204" pitchFamily="34" charset="0"/>
              </a:rPr>
              <a:t>, </a:t>
            </a:r>
            <a:r>
              <a:rPr lang="en-GB" sz="2000" i="1" dirty="0">
                <a:latin typeface="Calibri" panose="020F0502020204030204" pitchFamily="34" charset="0"/>
                <a:cs typeface="Calibri" panose="020F0502020204030204" pitchFamily="34" charset="0"/>
              </a:rPr>
              <a:t>Kwazulu-Natal, South Africa, 2018 </a:t>
            </a:r>
          </a:p>
        </p:txBody>
      </p:sp>
      <p:sp>
        <p:nvSpPr>
          <p:cNvPr id="14" name="TextBox 13">
            <a:hlinkClick r:id="" action="ppaction://hlinkshowjump?jump=nextslide"/>
          </p:cNvPr>
          <p:cNvSpPr txBox="1"/>
          <p:nvPr/>
        </p:nvSpPr>
        <p:spPr>
          <a:xfrm>
            <a:off x="11211012" y="6152204"/>
            <a:ext cx="382305" cy="253916"/>
          </a:xfrm>
          <a:prstGeom prst="rect">
            <a:avLst/>
          </a:prstGeom>
          <a:noFill/>
        </p:spPr>
        <p:txBody>
          <a:bodyPr wrap="square" rtlCol="0">
            <a:spAutoFit/>
          </a:bodyPr>
          <a:lstStyle/>
          <a:p>
            <a:r>
              <a:rPr lang="en-GB" sz="1050" dirty="0" smtClean="0"/>
              <a:t>19</a:t>
            </a:r>
            <a:endParaRPr lang="en-GB" sz="1050" dirty="0"/>
          </a:p>
        </p:txBody>
      </p:sp>
    </p:spTree>
    <p:extLst>
      <p:ext uri="{BB962C8B-B14F-4D97-AF65-F5344CB8AC3E}">
        <p14:creationId xmlns:p14="http://schemas.microsoft.com/office/powerpoint/2010/main" val="106303336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72"/>
        <p:cNvGrpSpPr/>
        <p:nvPr/>
      </p:nvGrpSpPr>
      <p:grpSpPr>
        <a:xfrm>
          <a:off x="0" y="0"/>
          <a:ext cx="0" cy="0"/>
          <a:chOff x="0" y="0"/>
          <a:chExt cx="0" cy="0"/>
        </a:xfrm>
      </p:grpSpPr>
      <p:pic>
        <p:nvPicPr>
          <p:cNvPr id="373" name="Google Shape;373;g72ec7383ae_0_0"/>
          <p:cNvPicPr preferRelativeResize="0"/>
          <p:nvPr/>
        </p:nvPicPr>
        <p:blipFill rotWithShape="1">
          <a:blip r:embed="rId3">
            <a:alphaModFix/>
          </a:blip>
          <a:srcRect/>
          <a:stretch/>
        </p:blipFill>
        <p:spPr>
          <a:xfrm>
            <a:off x="3048000" y="-410180"/>
            <a:ext cx="9144000" cy="6858000"/>
          </a:xfrm>
          <a:prstGeom prst="rect">
            <a:avLst/>
          </a:prstGeom>
          <a:noFill/>
          <a:ln>
            <a:noFill/>
          </a:ln>
        </p:spPr>
      </p:pic>
      <p:sp>
        <p:nvSpPr>
          <p:cNvPr id="374" name="Google Shape;374;g72ec7383ae_0_0"/>
          <p:cNvSpPr/>
          <p:nvPr/>
        </p:nvSpPr>
        <p:spPr>
          <a:xfrm>
            <a:off x="426400" y="436475"/>
            <a:ext cx="5917250" cy="400200"/>
          </a:xfrm>
          <a:prstGeom prst="rect">
            <a:avLst/>
          </a:prstGeom>
          <a:solidFill>
            <a:schemeClr val="lt1"/>
          </a:solidFill>
          <a:ln>
            <a:noFill/>
          </a:ln>
        </p:spPr>
        <p:txBody>
          <a:bodyPr spcFirstLastPara="1" wrap="square" lIns="91425" tIns="45700" rIns="91425" bIns="45700" anchor="t" anchorCtr="0">
            <a:noAutofit/>
          </a:bodyPr>
          <a:lstStyle/>
          <a:p>
            <a:pPr lvl="0">
              <a:buSzPts val="2000"/>
            </a:pPr>
            <a:r>
              <a:rPr lang="en-GB" sz="2000" b="1" i="1" dirty="0">
                <a:solidFill>
                  <a:schemeClr val="dk1"/>
                </a:solidFill>
                <a:latin typeface="Calibri"/>
                <a:ea typeface="Calibri"/>
                <a:cs typeface="Calibri"/>
                <a:sym typeface="Calibri"/>
              </a:rPr>
              <a:t>Participatory research </a:t>
            </a:r>
            <a:r>
              <a:rPr lang="en-GB" sz="2000" b="0" i="1" u="none" strike="noStrike" cap="none" dirty="0" smtClean="0">
                <a:solidFill>
                  <a:schemeClr val="dk1"/>
                </a:solidFill>
                <a:latin typeface="Calibri"/>
                <a:ea typeface="Calibri"/>
                <a:cs typeface="Calibri"/>
                <a:sym typeface="Calibri"/>
              </a:rPr>
              <a:t>(</a:t>
            </a:r>
            <a:r>
              <a:rPr lang="en-GB" sz="2000" b="0" i="1" u="none" strike="noStrike" cap="none" dirty="0" err="1">
                <a:solidFill>
                  <a:schemeClr val="dk1"/>
                </a:solidFill>
                <a:latin typeface="Calibri"/>
                <a:ea typeface="Calibri"/>
                <a:cs typeface="Calibri"/>
                <a:sym typeface="Calibri"/>
              </a:rPr>
              <a:t>Photovoice</a:t>
            </a:r>
            <a:r>
              <a:rPr lang="en-GB" sz="2000" b="0" i="1" u="none" strike="noStrike" cap="none" dirty="0">
                <a:solidFill>
                  <a:schemeClr val="dk1"/>
                </a:solidFill>
                <a:latin typeface="Calibri"/>
                <a:ea typeface="Calibri"/>
                <a:cs typeface="Calibri"/>
                <a:sym typeface="Calibri"/>
              </a:rPr>
              <a:t>), Jaipur, India, 2015</a:t>
            </a:r>
            <a:endParaRPr sz="2000" b="0" i="1" u="none" strike="noStrike" cap="none" dirty="0">
              <a:solidFill>
                <a:schemeClr val="dk1"/>
              </a:solidFill>
              <a:latin typeface="Calibri"/>
              <a:ea typeface="Calibri"/>
              <a:cs typeface="Calibri"/>
              <a:sym typeface="Calibri"/>
            </a:endParaRPr>
          </a:p>
        </p:txBody>
      </p:sp>
      <p:sp>
        <p:nvSpPr>
          <p:cNvPr id="375" name="Google Shape;375;g72ec7383ae_0_0"/>
          <p:cNvSpPr/>
          <p:nvPr/>
        </p:nvSpPr>
        <p:spPr>
          <a:xfrm>
            <a:off x="77424" y="5358000"/>
            <a:ext cx="2079300" cy="646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GB" sz="1800" b="0" i="1" u="none" strike="noStrike" cap="none">
                <a:solidFill>
                  <a:schemeClr val="dk1"/>
                </a:solidFill>
                <a:latin typeface="Calibri"/>
                <a:ea typeface="Calibri"/>
                <a:cs typeface="Calibri"/>
                <a:sym typeface="Calibri"/>
              </a:rPr>
              <a:t>Photo credit: </a:t>
            </a:r>
            <a:endParaRPr sz="1400" b="0" i="1"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GB" sz="1800" b="0" i="1" u="none" strike="noStrike" cap="none">
                <a:solidFill>
                  <a:schemeClr val="dk1"/>
                </a:solidFill>
                <a:latin typeface="Calibri"/>
                <a:ea typeface="Calibri"/>
                <a:cs typeface="Calibri"/>
                <a:sym typeface="Calibri"/>
              </a:rPr>
              <a:t>Theresa Frommen</a:t>
            </a:r>
            <a:endParaRPr sz="1800" b="0" i="1" u="none" strike="noStrike" cap="none">
              <a:solidFill>
                <a:schemeClr val="dk1"/>
              </a:solidFill>
              <a:latin typeface="Calibri"/>
              <a:ea typeface="Calibri"/>
              <a:cs typeface="Calibri"/>
              <a:sym typeface="Calibri"/>
            </a:endParaRPr>
          </a:p>
        </p:txBody>
      </p:sp>
      <p:pic>
        <p:nvPicPr>
          <p:cNvPr id="377" name="Google Shape;377;g72ec7383ae_0_0">
            <a:hlinkClick r:id="rId4" action="ppaction://hlinksldjump"/>
          </p:cNvPr>
          <p:cNvPicPr preferRelativeResize="0"/>
          <p:nvPr/>
        </p:nvPicPr>
        <p:blipFill rotWithShape="1">
          <a:blip r:embed="rId5">
            <a:alphaModFix/>
          </a:blip>
          <a:srcRect/>
          <a:stretch/>
        </p:blipFill>
        <p:spPr>
          <a:xfrm>
            <a:off x="11201336" y="392945"/>
            <a:ext cx="291698" cy="252000"/>
          </a:xfrm>
          <a:prstGeom prst="rect">
            <a:avLst/>
          </a:prstGeom>
          <a:solidFill>
            <a:schemeClr val="lt1"/>
          </a:solidFill>
          <a:ln>
            <a:noFill/>
          </a:ln>
        </p:spPr>
      </p:pic>
      <p:sp>
        <p:nvSpPr>
          <p:cNvPr id="379" name="Google Shape;379;g72ec7383ae_0_0"/>
          <p:cNvSpPr/>
          <p:nvPr/>
        </p:nvSpPr>
        <p:spPr>
          <a:xfrm>
            <a:off x="426400" y="1002013"/>
            <a:ext cx="2227348" cy="1754286"/>
          </a:xfrm>
          <a:prstGeom prst="rect">
            <a:avLst/>
          </a:prstGeom>
          <a:solidFill>
            <a:schemeClr val="accent2"/>
          </a:solidFill>
          <a:ln w="9525"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lvl="0" algn="ctr">
              <a:buSzPts val="1800"/>
            </a:pPr>
            <a:r>
              <a:rPr lang="en-GB" sz="1800" b="1" i="1" u="none" strike="noStrike" cap="none" dirty="0">
                <a:solidFill>
                  <a:schemeClr val="dk1"/>
                </a:solidFill>
                <a:latin typeface="Calibri"/>
                <a:ea typeface="Calibri"/>
                <a:cs typeface="Calibri"/>
                <a:sym typeface="Calibri"/>
              </a:rPr>
              <a:t>Camera based </a:t>
            </a:r>
            <a:r>
              <a:rPr lang="en-GB" sz="1800" b="1" i="1" u="none" strike="noStrike" cap="none" dirty="0" smtClean="0">
                <a:solidFill>
                  <a:schemeClr val="dk1"/>
                </a:solidFill>
                <a:latin typeface="Calibri"/>
                <a:ea typeface="Calibri"/>
                <a:cs typeface="Calibri"/>
                <a:sym typeface="Calibri"/>
              </a:rPr>
              <a:t>tasks </a:t>
            </a:r>
            <a:r>
              <a:rPr lang="en-GB" sz="1800" b="0" i="1" u="none" strike="noStrike" cap="none" dirty="0" smtClean="0">
                <a:solidFill>
                  <a:schemeClr val="dk1"/>
                </a:solidFill>
                <a:latin typeface="Calibri"/>
                <a:ea typeface="Calibri"/>
                <a:cs typeface="Calibri"/>
                <a:sym typeface="Calibri"/>
              </a:rPr>
              <a:t>in </a:t>
            </a:r>
            <a:r>
              <a:rPr lang="en-GB" sz="1800" b="0" i="1" u="none" strike="noStrike" cap="none" dirty="0" err="1" smtClean="0">
                <a:solidFill>
                  <a:schemeClr val="dk1"/>
                </a:solidFill>
                <a:latin typeface="Calibri"/>
                <a:ea typeface="Calibri"/>
                <a:cs typeface="Calibri"/>
                <a:sym typeface="Calibri"/>
              </a:rPr>
              <a:t>Photovice</a:t>
            </a:r>
            <a:r>
              <a:rPr lang="en-GB" sz="1800" b="0" i="1" u="none" strike="noStrike" cap="none" dirty="0" smtClean="0">
                <a:solidFill>
                  <a:schemeClr val="dk1"/>
                </a:solidFill>
                <a:latin typeface="Calibri"/>
                <a:ea typeface="Calibri"/>
                <a:cs typeface="Calibri"/>
                <a:sym typeface="Calibri"/>
              </a:rPr>
              <a:t> allowed </a:t>
            </a:r>
            <a:r>
              <a:rPr lang="en-GB" sz="1800" b="0" i="1" u="none" strike="noStrike" cap="none" dirty="0">
                <a:solidFill>
                  <a:schemeClr val="dk1"/>
                </a:solidFill>
                <a:latin typeface="Calibri"/>
                <a:ea typeface="Calibri"/>
                <a:cs typeface="Calibri"/>
                <a:sym typeface="Calibri"/>
              </a:rPr>
              <a:t>participants to move from objects of study to </a:t>
            </a:r>
            <a:r>
              <a:rPr lang="en-GB" sz="1800" b="1" i="1" u="none" strike="noStrike" cap="none" dirty="0">
                <a:solidFill>
                  <a:schemeClr val="dk1"/>
                </a:solidFill>
                <a:latin typeface="Calibri"/>
                <a:ea typeface="Calibri"/>
                <a:cs typeface="Calibri"/>
                <a:sym typeface="Calibri"/>
              </a:rPr>
              <a:t>actively participating </a:t>
            </a:r>
            <a:r>
              <a:rPr lang="en-GB" sz="1800" b="0" i="1" u="none" strike="noStrike" cap="none" dirty="0">
                <a:solidFill>
                  <a:schemeClr val="dk1"/>
                </a:solidFill>
                <a:latin typeface="Calibri"/>
                <a:ea typeface="Calibri"/>
                <a:cs typeface="Calibri"/>
                <a:sym typeface="Calibri"/>
              </a:rPr>
              <a:t>subjects</a:t>
            </a:r>
            <a:endParaRPr sz="1800" b="0" i="0" u="none" strike="noStrike" cap="none" dirty="0">
              <a:solidFill>
                <a:srgbClr val="000000"/>
              </a:solidFill>
              <a:latin typeface="Arial"/>
              <a:ea typeface="Arial"/>
              <a:cs typeface="Arial"/>
              <a:sym typeface="Arial"/>
            </a:endParaRPr>
          </a:p>
        </p:txBody>
      </p:sp>
      <p:sp>
        <p:nvSpPr>
          <p:cNvPr id="9" name="Google Shape;130;p2">
            <a:hlinkClick r:id="" action="ppaction://hlinkshowjump?jump=nextslide"/>
          </p:cNvPr>
          <p:cNvSpPr/>
          <p:nvPr/>
        </p:nvSpPr>
        <p:spPr>
          <a:xfrm>
            <a:off x="11225818" y="6109876"/>
            <a:ext cx="564042" cy="337944"/>
          </a:xfrm>
          <a:prstGeom prst="rightArrow">
            <a:avLst>
              <a:gd name="adj1" fmla="val 50000"/>
              <a:gd name="adj2" fmla="val 50000"/>
            </a:avLst>
          </a:prstGeom>
          <a:solidFill>
            <a:srgbClr val="FFC000"/>
          </a:solidFill>
          <a:ln w="127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0" name="Google Shape;132;p2">
            <a:hlinkClick r:id="" action="ppaction://hlinkshowjump?jump=previousslide"/>
          </p:cNvPr>
          <p:cNvSpPr/>
          <p:nvPr/>
        </p:nvSpPr>
        <p:spPr>
          <a:xfrm rot="10800000">
            <a:off x="305041" y="6109876"/>
            <a:ext cx="564042" cy="337944"/>
          </a:xfrm>
          <a:prstGeom prst="rightArrow">
            <a:avLst>
              <a:gd name="adj1" fmla="val 50000"/>
              <a:gd name="adj2" fmla="val 50000"/>
            </a:avLst>
          </a:prstGeom>
          <a:solidFill>
            <a:srgbClr val="FFC000"/>
          </a:solidFill>
          <a:ln w="127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792" y="6500420"/>
            <a:ext cx="896374" cy="313620"/>
          </a:xfrm>
          <a:prstGeom prst="rect">
            <a:avLst/>
          </a:prstGeom>
        </p:spPr>
      </p:pic>
      <p:sp>
        <p:nvSpPr>
          <p:cNvPr id="13" name="Rectangle 12"/>
          <p:cNvSpPr/>
          <p:nvPr/>
        </p:nvSpPr>
        <p:spPr>
          <a:xfrm>
            <a:off x="1236785" y="6508635"/>
            <a:ext cx="9989033" cy="286232"/>
          </a:xfrm>
          <a:prstGeom prst="rect">
            <a:avLst/>
          </a:prstGeom>
        </p:spPr>
        <p:txBody>
          <a:bodyPr wrap="square">
            <a:spAutoFit/>
          </a:bodyPr>
          <a:lstStyle/>
          <a:p>
            <a:pPr lvl="0" algn="ctr">
              <a:lnSpc>
                <a:spcPct val="90000"/>
              </a:lnSpc>
              <a:buClr>
                <a:schemeClr val="dk1"/>
              </a:buClr>
              <a:buSzPts val="3200"/>
            </a:pPr>
            <a:r>
              <a:rPr lang="en-GB" i="1" dirty="0" smtClean="0">
                <a:solidFill>
                  <a:schemeClr val="dk1"/>
                </a:solidFill>
                <a:latin typeface="Calibri"/>
                <a:ea typeface="Calibri"/>
                <a:cs typeface="Calibri"/>
                <a:sym typeface="Calibri"/>
              </a:rPr>
              <a:t>Rangecroft et al., 2020. Social </a:t>
            </a:r>
            <a:r>
              <a:rPr lang="en-GB" i="1" dirty="0">
                <a:solidFill>
                  <a:schemeClr val="dk1"/>
                </a:solidFill>
                <a:latin typeface="Calibri"/>
                <a:ea typeface="Calibri"/>
                <a:cs typeface="Calibri"/>
                <a:sym typeface="Calibri"/>
              </a:rPr>
              <a:t>science for hydrologists: considerations when doing fieldwork with human </a:t>
            </a:r>
            <a:r>
              <a:rPr lang="en-GB" i="1" dirty="0" smtClean="0">
                <a:solidFill>
                  <a:schemeClr val="dk1"/>
                </a:solidFill>
                <a:latin typeface="Calibri"/>
                <a:ea typeface="Calibri"/>
                <a:cs typeface="Calibri"/>
                <a:sym typeface="Calibri"/>
              </a:rPr>
              <a:t>participants, EGU2020</a:t>
            </a:r>
            <a:endParaRPr lang="en-GB" i="1" dirty="0">
              <a:solidFill>
                <a:schemeClr val="dk1"/>
              </a:solidFill>
              <a:latin typeface="Calibri"/>
              <a:ea typeface="Calibri"/>
              <a:cs typeface="Calibri"/>
              <a:sym typeface="Calibri"/>
            </a:endParaRPr>
          </a:p>
        </p:txBody>
      </p:sp>
      <p:sp>
        <p:nvSpPr>
          <p:cNvPr id="14" name="TextBox 13">
            <a:hlinkClick r:id="" action="ppaction://hlinkshowjump?jump=nextslide"/>
          </p:cNvPr>
          <p:cNvSpPr txBox="1"/>
          <p:nvPr/>
        </p:nvSpPr>
        <p:spPr>
          <a:xfrm>
            <a:off x="11211012" y="6152204"/>
            <a:ext cx="382305" cy="253916"/>
          </a:xfrm>
          <a:prstGeom prst="rect">
            <a:avLst/>
          </a:prstGeom>
          <a:noFill/>
        </p:spPr>
        <p:txBody>
          <a:bodyPr wrap="square" rtlCol="0">
            <a:spAutoFit/>
          </a:bodyPr>
          <a:lstStyle/>
          <a:p>
            <a:r>
              <a:rPr lang="en-GB" sz="1050" dirty="0" smtClean="0"/>
              <a:t>20</a:t>
            </a:r>
            <a:endParaRPr lang="en-GB" sz="1050" dirty="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83"/>
        <p:cNvGrpSpPr/>
        <p:nvPr/>
      </p:nvGrpSpPr>
      <p:grpSpPr>
        <a:xfrm>
          <a:off x="0" y="0"/>
          <a:ext cx="0" cy="0"/>
          <a:chOff x="0" y="0"/>
          <a:chExt cx="0" cy="0"/>
        </a:xfrm>
      </p:grpSpPr>
      <p:pic>
        <p:nvPicPr>
          <p:cNvPr id="384" name="Google Shape;384;p17"/>
          <p:cNvPicPr preferRelativeResize="0"/>
          <p:nvPr/>
        </p:nvPicPr>
        <p:blipFill rotWithShape="1">
          <a:blip r:embed="rId3">
            <a:alphaModFix/>
          </a:blip>
          <a:srcRect/>
          <a:stretch/>
        </p:blipFill>
        <p:spPr>
          <a:xfrm>
            <a:off x="0" y="0"/>
            <a:ext cx="12192000" cy="6858000"/>
          </a:xfrm>
          <a:prstGeom prst="rect">
            <a:avLst/>
          </a:prstGeom>
          <a:noFill/>
          <a:ln>
            <a:noFill/>
          </a:ln>
        </p:spPr>
      </p:pic>
      <p:sp>
        <p:nvSpPr>
          <p:cNvPr id="385" name="Google Shape;385;p1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GB" b="1"/>
              <a:t>3.3 Power dynamics</a:t>
            </a:r>
            <a:endParaRPr b="1"/>
          </a:p>
        </p:txBody>
      </p:sp>
      <p:sp>
        <p:nvSpPr>
          <p:cNvPr id="386" name="Google Shape;386;p17"/>
          <p:cNvSpPr txBox="1">
            <a:spLocks noGrp="1"/>
          </p:cNvSpPr>
          <p:nvPr>
            <p:ph type="body" idx="1"/>
          </p:nvPr>
        </p:nvSpPr>
        <p:spPr>
          <a:xfrm>
            <a:off x="575441" y="1400175"/>
            <a:ext cx="11017469" cy="4646568"/>
          </a:xfrm>
          <a:prstGeom prst="rect">
            <a:avLst/>
          </a:prstGeom>
          <a:solidFill>
            <a:srgbClr val="FFFFFF"/>
          </a:solidFill>
          <a:ln>
            <a:noFill/>
          </a:ln>
        </p:spPr>
        <p:txBody>
          <a:bodyPr spcFirstLastPara="1" wrap="square" lIns="180000" tIns="180000" rIns="180000" bIns="180000" anchor="t" anchorCtr="0">
            <a:noAutofit/>
          </a:bodyPr>
          <a:lstStyle/>
          <a:p>
            <a:pPr marL="228600" lvl="0" indent="-228600" algn="l" rtl="0">
              <a:lnSpc>
                <a:spcPct val="100000"/>
              </a:lnSpc>
              <a:spcBef>
                <a:spcPts val="0"/>
              </a:spcBef>
              <a:spcAft>
                <a:spcPts val="0"/>
              </a:spcAft>
              <a:buClr>
                <a:schemeClr val="dk1"/>
              </a:buClr>
              <a:buSzPts val="2400"/>
              <a:buChar char="•"/>
            </a:pPr>
            <a:r>
              <a:rPr lang="en-GB" sz="2400" b="1" dirty="0"/>
              <a:t>Power relations </a:t>
            </a:r>
            <a:r>
              <a:rPr lang="en-GB" sz="2400" dirty="0"/>
              <a:t>between research participants, and between participants and researchers.</a:t>
            </a:r>
            <a:endParaRPr sz="2400" dirty="0"/>
          </a:p>
          <a:p>
            <a:pPr marL="228600" lvl="0" indent="-228600" algn="l" rtl="0">
              <a:lnSpc>
                <a:spcPct val="100000"/>
              </a:lnSpc>
              <a:spcBef>
                <a:spcPts val="600"/>
              </a:spcBef>
              <a:spcAft>
                <a:spcPts val="0"/>
              </a:spcAft>
              <a:buClr>
                <a:schemeClr val="dk1"/>
              </a:buClr>
              <a:buSzPts val="2400"/>
              <a:buChar char="•"/>
            </a:pPr>
            <a:r>
              <a:rPr lang="en-GB" sz="2400" dirty="0"/>
              <a:t>Differences might arise from varying personal values and beliefs, gender, race and social-economic background, might affect the research process and outcomes.</a:t>
            </a:r>
            <a:endParaRPr sz="2400" dirty="0"/>
          </a:p>
          <a:p>
            <a:pPr marL="228600" lvl="0" indent="-228600" algn="l" rtl="0">
              <a:lnSpc>
                <a:spcPct val="100000"/>
              </a:lnSpc>
              <a:spcBef>
                <a:spcPts val="600"/>
              </a:spcBef>
              <a:spcAft>
                <a:spcPts val="0"/>
              </a:spcAft>
              <a:buClr>
                <a:schemeClr val="dk1"/>
              </a:buClr>
              <a:buSzPts val="2400"/>
              <a:buChar char="•"/>
            </a:pPr>
            <a:r>
              <a:rPr lang="en-GB" sz="2400" dirty="0"/>
              <a:t>Where possible – </a:t>
            </a:r>
            <a:r>
              <a:rPr lang="en-GB" sz="2400" b="1" dirty="0"/>
              <a:t>identify likely power dynamics </a:t>
            </a:r>
            <a:r>
              <a:rPr lang="en-GB" sz="2400" dirty="0"/>
              <a:t>before fieldwork so they can be taken into account.</a:t>
            </a:r>
            <a:endParaRPr sz="2400" dirty="0"/>
          </a:p>
          <a:p>
            <a:pPr marL="228600" lvl="0" indent="-228600" algn="l" rtl="0">
              <a:lnSpc>
                <a:spcPct val="100000"/>
              </a:lnSpc>
              <a:spcBef>
                <a:spcPts val="600"/>
              </a:spcBef>
              <a:spcAft>
                <a:spcPts val="0"/>
              </a:spcAft>
              <a:buClr>
                <a:schemeClr val="dk1"/>
              </a:buClr>
              <a:buSzPts val="2400"/>
              <a:buChar char="•"/>
            </a:pPr>
            <a:r>
              <a:rPr lang="en-GB" sz="2400" dirty="0"/>
              <a:t>Sometimes – keeping discussions with men and women </a:t>
            </a:r>
            <a:r>
              <a:rPr lang="en-GB" sz="2400" b="1" dirty="0"/>
              <a:t>separate </a:t>
            </a:r>
            <a:r>
              <a:rPr lang="en-GB" sz="2400" dirty="0"/>
              <a:t>can help reduce potential power differences.</a:t>
            </a:r>
            <a:endParaRPr dirty="0"/>
          </a:p>
          <a:p>
            <a:pPr marL="228600" lvl="0" indent="-228600" algn="l" rtl="0">
              <a:lnSpc>
                <a:spcPct val="100000"/>
              </a:lnSpc>
              <a:spcBef>
                <a:spcPts val="600"/>
              </a:spcBef>
              <a:spcAft>
                <a:spcPts val="0"/>
              </a:spcAft>
              <a:buClr>
                <a:schemeClr val="dk1"/>
              </a:buClr>
              <a:buSzPts val="2400"/>
              <a:buChar char="•"/>
            </a:pPr>
            <a:r>
              <a:rPr lang="en-GB" sz="2400" dirty="0"/>
              <a:t>Researchers should also find out about </a:t>
            </a:r>
            <a:endParaRPr sz="2400" dirty="0"/>
          </a:p>
          <a:p>
            <a:pPr marL="0" lvl="0" indent="0" algn="l" rtl="0">
              <a:lnSpc>
                <a:spcPct val="100000"/>
              </a:lnSpc>
              <a:spcBef>
                <a:spcPts val="0"/>
              </a:spcBef>
              <a:spcAft>
                <a:spcPts val="0"/>
              </a:spcAft>
              <a:buClr>
                <a:schemeClr val="dk1"/>
              </a:buClr>
              <a:buSzPts val="2400"/>
              <a:buNone/>
            </a:pPr>
            <a:r>
              <a:rPr lang="en-GB" sz="2400" dirty="0"/>
              <a:t>   ‘</a:t>
            </a:r>
            <a:r>
              <a:rPr lang="en-GB" sz="2400" b="1" dirty="0"/>
              <a:t>marginalised people</a:t>
            </a:r>
            <a:r>
              <a:rPr lang="en-GB" sz="2400" dirty="0"/>
              <a:t>’ and try to ensure their </a:t>
            </a:r>
            <a:endParaRPr sz="2400" dirty="0"/>
          </a:p>
          <a:p>
            <a:pPr marL="0" lvl="0" indent="0" algn="l" rtl="0">
              <a:lnSpc>
                <a:spcPct val="100000"/>
              </a:lnSpc>
              <a:spcBef>
                <a:spcPts val="0"/>
              </a:spcBef>
              <a:spcAft>
                <a:spcPts val="0"/>
              </a:spcAft>
              <a:buClr>
                <a:schemeClr val="dk1"/>
              </a:buClr>
              <a:buSzPts val="2400"/>
              <a:buNone/>
            </a:pPr>
            <a:r>
              <a:rPr lang="en-GB" sz="2400" dirty="0"/>
              <a:t>   voice is heard by the researcher.</a:t>
            </a:r>
            <a:endParaRPr sz="2400" dirty="0"/>
          </a:p>
        </p:txBody>
      </p:sp>
      <p:sp>
        <p:nvSpPr>
          <p:cNvPr id="387" name="Google Shape;387;p17"/>
          <p:cNvSpPr txBox="1"/>
          <p:nvPr/>
        </p:nvSpPr>
        <p:spPr>
          <a:xfrm>
            <a:off x="6978184" y="4443971"/>
            <a:ext cx="4514850" cy="1477287"/>
          </a:xfrm>
          <a:prstGeom prst="rect">
            <a:avLst/>
          </a:prstGeom>
          <a:solidFill>
            <a:schemeClr val="accent2"/>
          </a:solidFill>
          <a:ln w="9525"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GB" sz="1800" b="1" i="1" u="none" strike="noStrike" cap="none" dirty="0" smtClean="0">
                <a:solidFill>
                  <a:schemeClr val="dk1"/>
                </a:solidFill>
                <a:latin typeface="Calibri"/>
                <a:ea typeface="Calibri"/>
                <a:cs typeface="Calibri"/>
                <a:sym typeface="Calibri"/>
              </a:rPr>
              <a:t>Recommendations:</a:t>
            </a:r>
            <a:r>
              <a:rPr lang="en-GB" sz="1800" b="0" i="1" u="none" strike="noStrike" cap="none" dirty="0" smtClean="0">
                <a:solidFill>
                  <a:schemeClr val="dk1"/>
                </a:solidFill>
                <a:latin typeface="Calibri"/>
                <a:ea typeface="Calibri"/>
                <a:cs typeface="Calibri"/>
                <a:sym typeface="Calibri"/>
              </a:rPr>
              <a:t> Power </a:t>
            </a:r>
            <a:r>
              <a:rPr lang="en-GB" sz="1800" b="0" i="1" u="none" strike="noStrike" cap="none" dirty="0">
                <a:solidFill>
                  <a:schemeClr val="dk1"/>
                </a:solidFill>
                <a:latin typeface="Calibri"/>
                <a:ea typeface="Calibri"/>
                <a:cs typeface="Calibri"/>
                <a:sym typeface="Calibri"/>
              </a:rPr>
              <a:t>dynamics between the research participants themselves, and the researchers, should be </a:t>
            </a:r>
            <a:r>
              <a:rPr lang="en-GB" sz="1800" b="1" i="1" u="none" strike="noStrike" cap="none" dirty="0">
                <a:solidFill>
                  <a:schemeClr val="dk1"/>
                </a:solidFill>
                <a:latin typeface="Calibri"/>
                <a:ea typeface="Calibri"/>
                <a:cs typeface="Calibri"/>
                <a:sym typeface="Calibri"/>
              </a:rPr>
              <a:t>considered</a:t>
            </a:r>
            <a:r>
              <a:rPr lang="en-GB" sz="1800" b="0" i="1" u="none" strike="noStrike" cap="none" dirty="0">
                <a:solidFill>
                  <a:schemeClr val="dk1"/>
                </a:solidFill>
                <a:latin typeface="Calibri"/>
                <a:ea typeface="Calibri"/>
                <a:cs typeface="Calibri"/>
                <a:sym typeface="Calibri"/>
              </a:rPr>
              <a:t>, and planned for in the </a:t>
            </a:r>
            <a:r>
              <a:rPr lang="en-GB" sz="1800" b="1" i="1" u="none" strike="noStrike" cap="none" dirty="0">
                <a:solidFill>
                  <a:schemeClr val="dk1"/>
                </a:solidFill>
                <a:latin typeface="Calibri"/>
                <a:ea typeface="Calibri"/>
                <a:cs typeface="Calibri"/>
                <a:sym typeface="Calibri"/>
              </a:rPr>
              <a:t>research design</a:t>
            </a:r>
            <a:r>
              <a:rPr lang="en-GB" sz="1800" b="0" i="1" u="none" strike="noStrike" cap="none" dirty="0">
                <a:solidFill>
                  <a:schemeClr val="dk1"/>
                </a:solidFill>
                <a:latin typeface="Calibri"/>
                <a:ea typeface="Calibri"/>
                <a:cs typeface="Calibri"/>
                <a:sym typeface="Calibri"/>
              </a:rPr>
              <a:t>. Importance of local partners. </a:t>
            </a:r>
            <a:endParaRPr sz="1800" b="0" i="1" u="none" strike="noStrike" cap="none" dirty="0">
              <a:solidFill>
                <a:schemeClr val="dk1"/>
              </a:solidFill>
              <a:latin typeface="Calibri"/>
              <a:ea typeface="Calibri"/>
              <a:cs typeface="Calibri"/>
              <a:sym typeface="Calibri"/>
            </a:endParaRPr>
          </a:p>
        </p:txBody>
      </p:sp>
      <p:pic>
        <p:nvPicPr>
          <p:cNvPr id="389" name="Google Shape;389;p17">
            <a:hlinkClick r:id="rId4" action="ppaction://hlinksldjump"/>
          </p:cNvPr>
          <p:cNvPicPr preferRelativeResize="0"/>
          <p:nvPr/>
        </p:nvPicPr>
        <p:blipFill rotWithShape="1">
          <a:blip r:embed="rId5">
            <a:alphaModFix/>
          </a:blip>
          <a:srcRect/>
          <a:stretch/>
        </p:blipFill>
        <p:spPr>
          <a:xfrm>
            <a:off x="11201336" y="392945"/>
            <a:ext cx="291698" cy="252000"/>
          </a:xfrm>
          <a:prstGeom prst="rect">
            <a:avLst/>
          </a:prstGeom>
          <a:solidFill>
            <a:schemeClr val="bg1"/>
          </a:solidFill>
          <a:ln>
            <a:noFill/>
          </a:ln>
        </p:spPr>
      </p:pic>
      <p:sp>
        <p:nvSpPr>
          <p:cNvPr id="9" name="Google Shape;130;p2">
            <a:hlinkClick r:id="" action="ppaction://hlinkshowjump?jump=nextslide"/>
          </p:cNvPr>
          <p:cNvSpPr/>
          <p:nvPr/>
        </p:nvSpPr>
        <p:spPr>
          <a:xfrm>
            <a:off x="11225818" y="6109876"/>
            <a:ext cx="564042" cy="337944"/>
          </a:xfrm>
          <a:prstGeom prst="rightArrow">
            <a:avLst>
              <a:gd name="adj1" fmla="val 50000"/>
              <a:gd name="adj2" fmla="val 50000"/>
            </a:avLst>
          </a:prstGeom>
          <a:solidFill>
            <a:srgbClr val="FFC000"/>
          </a:solidFill>
          <a:ln w="127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0" name="Google Shape;132;p2">
            <a:hlinkClick r:id="" action="ppaction://hlinkshowjump?jump=previousslide"/>
          </p:cNvPr>
          <p:cNvSpPr/>
          <p:nvPr/>
        </p:nvSpPr>
        <p:spPr>
          <a:xfrm rot="10800000">
            <a:off x="305041" y="6109876"/>
            <a:ext cx="564042" cy="337944"/>
          </a:xfrm>
          <a:prstGeom prst="rightArrow">
            <a:avLst>
              <a:gd name="adj1" fmla="val 50000"/>
              <a:gd name="adj2" fmla="val 50000"/>
            </a:avLst>
          </a:prstGeom>
          <a:solidFill>
            <a:srgbClr val="FFC000"/>
          </a:solidFill>
          <a:ln w="127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792" y="6500420"/>
            <a:ext cx="896374" cy="313620"/>
          </a:xfrm>
          <a:prstGeom prst="rect">
            <a:avLst/>
          </a:prstGeom>
        </p:spPr>
      </p:pic>
      <p:sp>
        <p:nvSpPr>
          <p:cNvPr id="14" name="Rectangle 13"/>
          <p:cNvSpPr/>
          <p:nvPr/>
        </p:nvSpPr>
        <p:spPr>
          <a:xfrm>
            <a:off x="1236785" y="6508635"/>
            <a:ext cx="9989033" cy="286232"/>
          </a:xfrm>
          <a:prstGeom prst="rect">
            <a:avLst/>
          </a:prstGeom>
        </p:spPr>
        <p:txBody>
          <a:bodyPr wrap="square">
            <a:spAutoFit/>
          </a:bodyPr>
          <a:lstStyle/>
          <a:p>
            <a:pPr lvl="0" algn="ctr">
              <a:lnSpc>
                <a:spcPct val="90000"/>
              </a:lnSpc>
              <a:buClr>
                <a:schemeClr val="dk1"/>
              </a:buClr>
              <a:buSzPts val="3200"/>
            </a:pPr>
            <a:r>
              <a:rPr lang="en-GB" i="1" dirty="0" smtClean="0">
                <a:solidFill>
                  <a:schemeClr val="dk1"/>
                </a:solidFill>
                <a:latin typeface="Calibri"/>
                <a:ea typeface="Calibri"/>
                <a:cs typeface="Calibri"/>
                <a:sym typeface="Calibri"/>
              </a:rPr>
              <a:t>Rangecroft et al., 2020. Social </a:t>
            </a:r>
            <a:r>
              <a:rPr lang="en-GB" i="1" dirty="0">
                <a:solidFill>
                  <a:schemeClr val="dk1"/>
                </a:solidFill>
                <a:latin typeface="Calibri"/>
                <a:ea typeface="Calibri"/>
                <a:cs typeface="Calibri"/>
                <a:sym typeface="Calibri"/>
              </a:rPr>
              <a:t>science for hydrologists: considerations when doing fieldwork with human </a:t>
            </a:r>
            <a:r>
              <a:rPr lang="en-GB" i="1" dirty="0" smtClean="0">
                <a:solidFill>
                  <a:schemeClr val="dk1"/>
                </a:solidFill>
                <a:latin typeface="Calibri"/>
                <a:ea typeface="Calibri"/>
                <a:cs typeface="Calibri"/>
                <a:sym typeface="Calibri"/>
              </a:rPr>
              <a:t>participants, EGU2020</a:t>
            </a:r>
            <a:endParaRPr lang="en-GB" i="1" dirty="0">
              <a:solidFill>
                <a:schemeClr val="dk1"/>
              </a:solidFill>
              <a:latin typeface="Calibri"/>
              <a:ea typeface="Calibri"/>
              <a:cs typeface="Calibri"/>
              <a:sym typeface="Calibri"/>
            </a:endParaRPr>
          </a:p>
        </p:txBody>
      </p:sp>
      <p:sp>
        <p:nvSpPr>
          <p:cNvPr id="15" name="TextBox 14">
            <a:hlinkClick r:id="" action="ppaction://hlinkshowjump?jump=nextslide"/>
          </p:cNvPr>
          <p:cNvSpPr txBox="1"/>
          <p:nvPr/>
        </p:nvSpPr>
        <p:spPr>
          <a:xfrm>
            <a:off x="11211012" y="6152204"/>
            <a:ext cx="382305" cy="253916"/>
          </a:xfrm>
          <a:prstGeom prst="rect">
            <a:avLst/>
          </a:prstGeom>
          <a:noFill/>
        </p:spPr>
        <p:txBody>
          <a:bodyPr wrap="square" rtlCol="0">
            <a:spAutoFit/>
          </a:bodyPr>
          <a:lstStyle/>
          <a:p>
            <a:r>
              <a:rPr lang="en-GB" sz="1050" dirty="0" smtClean="0"/>
              <a:t>21</a:t>
            </a:r>
            <a:endParaRPr lang="en-GB" sz="1050" dirty="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94"/>
        <p:cNvGrpSpPr/>
        <p:nvPr/>
      </p:nvGrpSpPr>
      <p:grpSpPr>
        <a:xfrm>
          <a:off x="0" y="0"/>
          <a:ext cx="0" cy="0"/>
          <a:chOff x="0" y="0"/>
          <a:chExt cx="0" cy="0"/>
        </a:xfrm>
      </p:grpSpPr>
      <p:pic>
        <p:nvPicPr>
          <p:cNvPr id="395" name="Google Shape;395;p18"/>
          <p:cNvPicPr preferRelativeResize="0">
            <a:picLocks noGrp="1"/>
          </p:cNvPicPr>
          <p:nvPr>
            <p:ph type="body" idx="1"/>
          </p:nvPr>
        </p:nvPicPr>
        <p:blipFill rotWithShape="1">
          <a:blip r:embed="rId3">
            <a:alphaModFix/>
          </a:blip>
          <a:srcRect/>
          <a:stretch/>
        </p:blipFill>
        <p:spPr>
          <a:xfrm>
            <a:off x="2088349" y="-419827"/>
            <a:ext cx="10275567" cy="6858000"/>
          </a:xfrm>
          <a:prstGeom prst="rect">
            <a:avLst/>
          </a:prstGeom>
          <a:noFill/>
          <a:ln>
            <a:noFill/>
          </a:ln>
        </p:spPr>
      </p:pic>
      <p:sp>
        <p:nvSpPr>
          <p:cNvPr id="396" name="Google Shape;396;p18"/>
          <p:cNvSpPr/>
          <p:nvPr/>
        </p:nvSpPr>
        <p:spPr>
          <a:xfrm>
            <a:off x="289537" y="365125"/>
            <a:ext cx="7749563" cy="400069"/>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GB" sz="2000" b="0" i="1" u="none" strike="noStrike" cap="none" dirty="0">
                <a:solidFill>
                  <a:schemeClr val="dk1"/>
                </a:solidFill>
                <a:latin typeface="Calibri"/>
                <a:ea typeface="Calibri"/>
                <a:cs typeface="Calibri"/>
                <a:sym typeface="Calibri"/>
              </a:rPr>
              <a:t>Focus group discussion with </a:t>
            </a:r>
            <a:r>
              <a:rPr lang="en-GB" sz="2000" b="1" i="1" u="none" strike="noStrike" cap="none" dirty="0">
                <a:solidFill>
                  <a:schemeClr val="dk1"/>
                </a:solidFill>
                <a:latin typeface="Calibri"/>
                <a:ea typeface="Calibri"/>
                <a:cs typeface="Calibri"/>
                <a:sym typeface="Calibri"/>
              </a:rPr>
              <a:t>only female farmers</a:t>
            </a:r>
            <a:r>
              <a:rPr lang="en-GB" sz="2000" b="0" i="1" u="none" strike="noStrike" cap="none" dirty="0">
                <a:solidFill>
                  <a:schemeClr val="dk1"/>
                </a:solidFill>
                <a:latin typeface="Calibri"/>
                <a:ea typeface="Calibri"/>
                <a:cs typeface="Calibri"/>
                <a:sym typeface="Calibri"/>
              </a:rPr>
              <a:t>,</a:t>
            </a:r>
            <a:r>
              <a:rPr lang="en-GB" sz="2000" b="1" i="1" u="none" strike="noStrike" cap="none" dirty="0">
                <a:solidFill>
                  <a:schemeClr val="dk1"/>
                </a:solidFill>
                <a:latin typeface="Calibri"/>
                <a:ea typeface="Calibri"/>
                <a:cs typeface="Calibri"/>
                <a:sym typeface="Calibri"/>
              </a:rPr>
              <a:t> </a:t>
            </a:r>
            <a:r>
              <a:rPr lang="en-GB" sz="2000" b="0" i="1" u="none" strike="noStrike" cap="none" dirty="0" err="1">
                <a:solidFill>
                  <a:schemeClr val="dk1"/>
                </a:solidFill>
                <a:latin typeface="Calibri"/>
                <a:ea typeface="Calibri"/>
                <a:cs typeface="Calibri"/>
                <a:sym typeface="Calibri"/>
              </a:rPr>
              <a:t>Njage</a:t>
            </a:r>
            <a:r>
              <a:rPr lang="en-GB" sz="2000" b="0" i="1" u="none" strike="noStrike" cap="none" dirty="0">
                <a:solidFill>
                  <a:schemeClr val="dk1"/>
                </a:solidFill>
                <a:latin typeface="Calibri"/>
                <a:ea typeface="Calibri"/>
                <a:cs typeface="Calibri"/>
                <a:sym typeface="Calibri"/>
              </a:rPr>
              <a:t>, </a:t>
            </a:r>
            <a:r>
              <a:rPr lang="en-GB" sz="2000" b="0" i="1" u="none" strike="noStrike" cap="none" dirty="0" smtClean="0">
                <a:solidFill>
                  <a:schemeClr val="dk1"/>
                </a:solidFill>
                <a:latin typeface="Calibri"/>
                <a:ea typeface="Calibri"/>
                <a:cs typeface="Calibri"/>
                <a:sym typeface="Calibri"/>
              </a:rPr>
              <a:t>Tanzania, 2019 </a:t>
            </a:r>
            <a:endParaRPr sz="2000" b="1" i="1" u="none" strike="noStrike" cap="none" dirty="0">
              <a:solidFill>
                <a:schemeClr val="dk1"/>
              </a:solidFill>
              <a:latin typeface="Calibri"/>
              <a:ea typeface="Calibri"/>
              <a:cs typeface="Calibri"/>
              <a:sym typeface="Calibri"/>
            </a:endParaRPr>
          </a:p>
        </p:txBody>
      </p:sp>
      <p:sp>
        <p:nvSpPr>
          <p:cNvPr id="397" name="Google Shape;397;p18"/>
          <p:cNvSpPr/>
          <p:nvPr/>
        </p:nvSpPr>
        <p:spPr>
          <a:xfrm>
            <a:off x="70275" y="5382872"/>
            <a:ext cx="1860125"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GB" sz="1800" b="0" i="1" u="none" strike="noStrike" cap="none">
                <a:solidFill>
                  <a:schemeClr val="dk1"/>
                </a:solidFill>
                <a:latin typeface="Calibri"/>
                <a:ea typeface="Calibri"/>
                <a:cs typeface="Calibri"/>
                <a:sym typeface="Calibri"/>
              </a:rPr>
              <a:t>Photo credit: </a:t>
            </a:r>
            <a:endParaRPr sz="1400" b="0" i="1"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GB" sz="1800" b="0" i="1" u="none" strike="noStrike" cap="none">
                <a:solidFill>
                  <a:schemeClr val="dk1"/>
                </a:solidFill>
                <a:latin typeface="Calibri"/>
                <a:ea typeface="Calibri"/>
                <a:cs typeface="Calibri"/>
                <a:sym typeface="Calibri"/>
              </a:rPr>
              <a:t>Britta Höllermann</a:t>
            </a:r>
            <a:endParaRPr sz="1800" b="0" i="1" u="none" strike="noStrike" cap="none">
              <a:solidFill>
                <a:schemeClr val="dk1"/>
              </a:solidFill>
              <a:latin typeface="Calibri"/>
              <a:ea typeface="Calibri"/>
              <a:cs typeface="Calibri"/>
              <a:sym typeface="Calibri"/>
            </a:endParaRPr>
          </a:p>
        </p:txBody>
      </p:sp>
      <p:pic>
        <p:nvPicPr>
          <p:cNvPr id="399" name="Google Shape;399;p18">
            <a:hlinkClick r:id="rId4" action="ppaction://hlinksldjump"/>
          </p:cNvPr>
          <p:cNvPicPr preferRelativeResize="0"/>
          <p:nvPr/>
        </p:nvPicPr>
        <p:blipFill rotWithShape="1">
          <a:blip r:embed="rId5">
            <a:alphaModFix/>
          </a:blip>
          <a:srcRect/>
          <a:stretch/>
        </p:blipFill>
        <p:spPr>
          <a:xfrm>
            <a:off x="11201336" y="392945"/>
            <a:ext cx="291698" cy="252000"/>
          </a:xfrm>
          <a:prstGeom prst="rect">
            <a:avLst/>
          </a:prstGeom>
          <a:solidFill>
            <a:schemeClr val="lt1"/>
          </a:solidFill>
          <a:ln>
            <a:noFill/>
          </a:ln>
        </p:spPr>
      </p:pic>
      <p:sp>
        <p:nvSpPr>
          <p:cNvPr id="400" name="Google Shape;400;p18"/>
          <p:cNvSpPr/>
          <p:nvPr/>
        </p:nvSpPr>
        <p:spPr>
          <a:xfrm>
            <a:off x="289537" y="970536"/>
            <a:ext cx="1640863" cy="2862322"/>
          </a:xfrm>
          <a:prstGeom prst="rect">
            <a:avLst/>
          </a:prstGeom>
          <a:solidFill>
            <a:schemeClr val="accent2"/>
          </a:solidFill>
          <a:ln w="9525"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GB" sz="1800" b="0" i="1" u="none" strike="noStrike" cap="none" dirty="0">
                <a:solidFill>
                  <a:schemeClr val="dk1"/>
                </a:solidFill>
                <a:latin typeface="Calibri"/>
                <a:ea typeface="Calibri"/>
                <a:cs typeface="Calibri"/>
                <a:sym typeface="Calibri"/>
              </a:rPr>
              <a:t>Focus group held with only female farmers to </a:t>
            </a:r>
            <a:r>
              <a:rPr lang="en-GB" sz="1800" b="1" i="1" u="none" strike="noStrike" cap="none" dirty="0">
                <a:solidFill>
                  <a:schemeClr val="dk1"/>
                </a:solidFill>
                <a:latin typeface="Calibri"/>
                <a:ea typeface="Calibri"/>
                <a:cs typeface="Calibri"/>
                <a:sym typeface="Calibri"/>
              </a:rPr>
              <a:t>address power dynamics </a:t>
            </a:r>
            <a:r>
              <a:rPr lang="en-GB" sz="1800" b="0" i="1" u="none" strike="noStrike" cap="none" dirty="0">
                <a:solidFill>
                  <a:schemeClr val="dk1"/>
                </a:solidFill>
                <a:latin typeface="Calibri"/>
                <a:ea typeface="Calibri"/>
                <a:cs typeface="Calibri"/>
                <a:sym typeface="Calibri"/>
              </a:rPr>
              <a:t>related to </a:t>
            </a:r>
            <a:r>
              <a:rPr lang="en-GB" sz="1800" b="1" i="1" u="none" strike="noStrike" cap="none" dirty="0">
                <a:solidFill>
                  <a:schemeClr val="dk1"/>
                </a:solidFill>
                <a:latin typeface="Calibri"/>
                <a:ea typeface="Calibri"/>
                <a:cs typeface="Calibri"/>
                <a:sym typeface="Calibri"/>
              </a:rPr>
              <a:t>gender</a:t>
            </a:r>
            <a:r>
              <a:rPr lang="en-GB" sz="1800" b="0" i="1" u="none" strike="noStrike" cap="none" dirty="0">
                <a:solidFill>
                  <a:schemeClr val="dk1"/>
                </a:solidFill>
                <a:latin typeface="Calibri"/>
                <a:ea typeface="Calibri"/>
                <a:cs typeface="Calibri"/>
                <a:sym typeface="Calibri"/>
              </a:rPr>
              <a:t> in this study region in Tanzania</a:t>
            </a:r>
            <a:endParaRPr sz="1800" b="0" i="0" u="none" strike="noStrike" cap="none" dirty="0">
              <a:solidFill>
                <a:srgbClr val="000000"/>
              </a:solidFill>
              <a:latin typeface="Arial"/>
              <a:ea typeface="Arial"/>
              <a:cs typeface="Arial"/>
              <a:sym typeface="Arial"/>
            </a:endParaRPr>
          </a:p>
        </p:txBody>
      </p:sp>
      <p:sp>
        <p:nvSpPr>
          <p:cNvPr id="9" name="Google Shape;130;p2">
            <a:hlinkClick r:id="" action="ppaction://hlinkshowjump?jump=nextslide"/>
          </p:cNvPr>
          <p:cNvSpPr/>
          <p:nvPr/>
        </p:nvSpPr>
        <p:spPr>
          <a:xfrm>
            <a:off x="11225818" y="6109876"/>
            <a:ext cx="564042" cy="337944"/>
          </a:xfrm>
          <a:prstGeom prst="rightArrow">
            <a:avLst>
              <a:gd name="adj1" fmla="val 50000"/>
              <a:gd name="adj2" fmla="val 50000"/>
            </a:avLst>
          </a:prstGeom>
          <a:solidFill>
            <a:srgbClr val="FFC000"/>
          </a:solidFill>
          <a:ln w="127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0" name="Google Shape;132;p2">
            <a:hlinkClick r:id="" action="ppaction://hlinkshowjump?jump=previousslide"/>
          </p:cNvPr>
          <p:cNvSpPr/>
          <p:nvPr/>
        </p:nvSpPr>
        <p:spPr>
          <a:xfrm rot="10800000">
            <a:off x="305041" y="6109876"/>
            <a:ext cx="564042" cy="337944"/>
          </a:xfrm>
          <a:prstGeom prst="rightArrow">
            <a:avLst>
              <a:gd name="adj1" fmla="val 50000"/>
              <a:gd name="adj2" fmla="val 50000"/>
            </a:avLst>
          </a:prstGeom>
          <a:solidFill>
            <a:srgbClr val="FFC000"/>
          </a:solidFill>
          <a:ln w="127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792" y="6500420"/>
            <a:ext cx="896374" cy="313620"/>
          </a:xfrm>
          <a:prstGeom prst="rect">
            <a:avLst/>
          </a:prstGeom>
        </p:spPr>
      </p:pic>
      <p:sp>
        <p:nvSpPr>
          <p:cNvPr id="14" name="Rectangle 13"/>
          <p:cNvSpPr/>
          <p:nvPr/>
        </p:nvSpPr>
        <p:spPr>
          <a:xfrm>
            <a:off x="1236785" y="6508635"/>
            <a:ext cx="9989033" cy="286232"/>
          </a:xfrm>
          <a:prstGeom prst="rect">
            <a:avLst/>
          </a:prstGeom>
        </p:spPr>
        <p:txBody>
          <a:bodyPr wrap="square">
            <a:spAutoFit/>
          </a:bodyPr>
          <a:lstStyle/>
          <a:p>
            <a:pPr lvl="0" algn="ctr">
              <a:lnSpc>
                <a:spcPct val="90000"/>
              </a:lnSpc>
              <a:buClr>
                <a:schemeClr val="dk1"/>
              </a:buClr>
              <a:buSzPts val="3200"/>
            </a:pPr>
            <a:r>
              <a:rPr lang="en-GB" i="1" dirty="0" smtClean="0">
                <a:solidFill>
                  <a:schemeClr val="dk1"/>
                </a:solidFill>
                <a:latin typeface="Calibri"/>
                <a:ea typeface="Calibri"/>
                <a:cs typeface="Calibri"/>
                <a:sym typeface="Calibri"/>
              </a:rPr>
              <a:t>Rangecroft et al., 2020. Social </a:t>
            </a:r>
            <a:r>
              <a:rPr lang="en-GB" i="1" dirty="0">
                <a:solidFill>
                  <a:schemeClr val="dk1"/>
                </a:solidFill>
                <a:latin typeface="Calibri"/>
                <a:ea typeface="Calibri"/>
                <a:cs typeface="Calibri"/>
                <a:sym typeface="Calibri"/>
              </a:rPr>
              <a:t>science for hydrologists: considerations when doing fieldwork with human </a:t>
            </a:r>
            <a:r>
              <a:rPr lang="en-GB" i="1" dirty="0" smtClean="0">
                <a:solidFill>
                  <a:schemeClr val="dk1"/>
                </a:solidFill>
                <a:latin typeface="Calibri"/>
                <a:ea typeface="Calibri"/>
                <a:cs typeface="Calibri"/>
                <a:sym typeface="Calibri"/>
              </a:rPr>
              <a:t>participants, EGU2020</a:t>
            </a:r>
            <a:endParaRPr lang="en-GB" i="1" dirty="0">
              <a:solidFill>
                <a:schemeClr val="dk1"/>
              </a:solidFill>
              <a:latin typeface="Calibri"/>
              <a:ea typeface="Calibri"/>
              <a:cs typeface="Calibri"/>
              <a:sym typeface="Calibri"/>
            </a:endParaRPr>
          </a:p>
        </p:txBody>
      </p:sp>
      <p:sp>
        <p:nvSpPr>
          <p:cNvPr id="15" name="TextBox 14">
            <a:hlinkClick r:id="" action="ppaction://hlinkshowjump?jump=nextslide"/>
          </p:cNvPr>
          <p:cNvSpPr txBox="1"/>
          <p:nvPr/>
        </p:nvSpPr>
        <p:spPr>
          <a:xfrm>
            <a:off x="11211012" y="6152204"/>
            <a:ext cx="382305" cy="253916"/>
          </a:xfrm>
          <a:prstGeom prst="rect">
            <a:avLst/>
          </a:prstGeom>
          <a:noFill/>
        </p:spPr>
        <p:txBody>
          <a:bodyPr wrap="square" rtlCol="0">
            <a:spAutoFit/>
          </a:bodyPr>
          <a:lstStyle/>
          <a:p>
            <a:r>
              <a:rPr lang="en-GB" sz="1050" dirty="0" smtClean="0"/>
              <a:t>22</a:t>
            </a:r>
            <a:endParaRPr lang="en-GB" sz="1050" dirty="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06"/>
        <p:cNvGrpSpPr/>
        <p:nvPr/>
      </p:nvGrpSpPr>
      <p:grpSpPr>
        <a:xfrm>
          <a:off x="0" y="0"/>
          <a:ext cx="0" cy="0"/>
          <a:chOff x="0" y="0"/>
          <a:chExt cx="0" cy="0"/>
        </a:xfrm>
      </p:grpSpPr>
      <p:pic>
        <p:nvPicPr>
          <p:cNvPr id="407" name="Google Shape;407;p51"/>
          <p:cNvPicPr preferRelativeResize="0"/>
          <p:nvPr/>
        </p:nvPicPr>
        <p:blipFill rotWithShape="1">
          <a:blip r:embed="rId3">
            <a:alphaModFix/>
          </a:blip>
          <a:srcRect b="6388"/>
          <a:stretch/>
        </p:blipFill>
        <p:spPr>
          <a:xfrm>
            <a:off x="1905001" y="0"/>
            <a:ext cx="10286999" cy="6419850"/>
          </a:xfrm>
          <a:prstGeom prst="rect">
            <a:avLst/>
          </a:prstGeom>
          <a:noFill/>
          <a:ln>
            <a:noFill/>
          </a:ln>
        </p:spPr>
      </p:pic>
      <p:pic>
        <p:nvPicPr>
          <p:cNvPr id="409" name="Google Shape;409;p51">
            <a:hlinkClick r:id="rId4" action="ppaction://hlinksldjump"/>
          </p:cNvPr>
          <p:cNvPicPr preferRelativeResize="0"/>
          <p:nvPr/>
        </p:nvPicPr>
        <p:blipFill rotWithShape="1">
          <a:blip r:embed="rId5">
            <a:alphaModFix/>
          </a:blip>
          <a:srcRect/>
          <a:stretch/>
        </p:blipFill>
        <p:spPr>
          <a:xfrm>
            <a:off x="11201336" y="392945"/>
            <a:ext cx="291698" cy="252000"/>
          </a:xfrm>
          <a:prstGeom prst="rect">
            <a:avLst/>
          </a:prstGeom>
          <a:solidFill>
            <a:schemeClr val="lt1"/>
          </a:solidFill>
          <a:ln>
            <a:noFill/>
          </a:ln>
        </p:spPr>
      </p:pic>
      <p:sp>
        <p:nvSpPr>
          <p:cNvPr id="410" name="Google Shape;410;p51"/>
          <p:cNvSpPr/>
          <p:nvPr/>
        </p:nvSpPr>
        <p:spPr>
          <a:xfrm>
            <a:off x="70275" y="5382872"/>
            <a:ext cx="1860125"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GB" sz="1800" b="0" i="1" u="none" strike="noStrike" cap="none">
                <a:solidFill>
                  <a:schemeClr val="dk1"/>
                </a:solidFill>
                <a:latin typeface="Calibri"/>
                <a:ea typeface="Calibri"/>
                <a:cs typeface="Calibri"/>
                <a:sym typeface="Calibri"/>
              </a:rPr>
              <a:t>Photo credit: </a:t>
            </a:r>
            <a:endParaRPr sz="1400" b="0" i="1"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GB" sz="1800" b="0" i="1" u="none" strike="noStrike" cap="none">
                <a:solidFill>
                  <a:schemeClr val="dk1"/>
                </a:solidFill>
                <a:latin typeface="Calibri"/>
                <a:ea typeface="Calibri"/>
                <a:cs typeface="Calibri"/>
                <a:sym typeface="Calibri"/>
              </a:rPr>
              <a:t>Sally Rangecroft</a:t>
            </a:r>
            <a:endParaRPr sz="1800" b="0" i="1" u="none" strike="noStrike" cap="none">
              <a:solidFill>
                <a:schemeClr val="dk1"/>
              </a:solidFill>
              <a:latin typeface="Calibri"/>
              <a:ea typeface="Calibri"/>
              <a:cs typeface="Calibri"/>
              <a:sym typeface="Calibri"/>
            </a:endParaRPr>
          </a:p>
        </p:txBody>
      </p:sp>
      <p:sp>
        <p:nvSpPr>
          <p:cNvPr id="412" name="Google Shape;412;p51"/>
          <p:cNvSpPr/>
          <p:nvPr/>
        </p:nvSpPr>
        <p:spPr>
          <a:xfrm>
            <a:off x="167207" y="821449"/>
            <a:ext cx="1640863" cy="3139321"/>
          </a:xfrm>
          <a:prstGeom prst="rect">
            <a:avLst/>
          </a:prstGeom>
          <a:solidFill>
            <a:schemeClr val="accent2"/>
          </a:solidFill>
          <a:ln w="9525"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GB" sz="1800" b="0" i="1" u="none" strike="noStrike" cap="none" dirty="0">
                <a:solidFill>
                  <a:schemeClr val="dk1"/>
                </a:solidFill>
                <a:latin typeface="Calibri"/>
                <a:ea typeface="Calibri"/>
                <a:cs typeface="Calibri"/>
                <a:sym typeface="Calibri"/>
              </a:rPr>
              <a:t>Narrative group interviews held with </a:t>
            </a:r>
            <a:r>
              <a:rPr lang="en-GB" sz="1800" b="1" i="1" u="none" strike="noStrike" cap="none" dirty="0">
                <a:solidFill>
                  <a:schemeClr val="dk1"/>
                </a:solidFill>
                <a:latin typeface="Calibri"/>
                <a:ea typeface="Calibri"/>
                <a:cs typeface="Calibri"/>
                <a:sym typeface="Calibri"/>
              </a:rPr>
              <a:t>different generations </a:t>
            </a:r>
            <a:r>
              <a:rPr lang="en-GB" sz="1800" b="0" i="1" u="none" strike="noStrike" cap="none" dirty="0">
                <a:solidFill>
                  <a:schemeClr val="dk1"/>
                </a:solidFill>
                <a:latin typeface="Calibri"/>
                <a:ea typeface="Calibri"/>
                <a:cs typeface="Calibri"/>
                <a:sym typeface="Calibri"/>
              </a:rPr>
              <a:t>to </a:t>
            </a:r>
            <a:r>
              <a:rPr lang="en-GB" sz="1800" b="1" i="1" u="none" strike="noStrike" cap="none" dirty="0">
                <a:solidFill>
                  <a:schemeClr val="dk1"/>
                </a:solidFill>
                <a:latin typeface="Calibri"/>
                <a:ea typeface="Calibri"/>
                <a:cs typeface="Calibri"/>
                <a:sym typeface="Calibri"/>
              </a:rPr>
              <a:t>address power dynamics </a:t>
            </a:r>
            <a:r>
              <a:rPr lang="en-GB" sz="1800" b="0" i="1" u="none" strike="noStrike" cap="none" dirty="0">
                <a:solidFill>
                  <a:schemeClr val="dk1"/>
                </a:solidFill>
                <a:latin typeface="Calibri"/>
                <a:ea typeface="Calibri"/>
                <a:cs typeface="Calibri"/>
                <a:sym typeface="Calibri"/>
              </a:rPr>
              <a:t>amongst research participants in this community</a:t>
            </a:r>
            <a:endParaRPr sz="1800" b="0" i="0" u="none" strike="noStrike" cap="none" dirty="0">
              <a:solidFill>
                <a:srgbClr val="000000"/>
              </a:solidFill>
              <a:latin typeface="Arial"/>
              <a:ea typeface="Arial"/>
              <a:cs typeface="Arial"/>
              <a:sym typeface="Arial"/>
            </a:endParaRPr>
          </a:p>
        </p:txBody>
      </p:sp>
      <p:sp>
        <p:nvSpPr>
          <p:cNvPr id="413" name="Google Shape;413;p51"/>
          <p:cNvSpPr txBox="1"/>
          <p:nvPr/>
        </p:nvSpPr>
        <p:spPr>
          <a:xfrm>
            <a:off x="167207" y="318668"/>
            <a:ext cx="9454322" cy="400110"/>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GB" sz="2000" b="0" i="1" u="none" strike="noStrike" cap="none">
                <a:solidFill>
                  <a:srgbClr val="000000"/>
                </a:solidFill>
                <a:latin typeface="Calibri"/>
                <a:ea typeface="Calibri"/>
                <a:cs typeface="Calibri"/>
                <a:sym typeface="Calibri"/>
              </a:rPr>
              <a:t>Narrative group interviews with </a:t>
            </a:r>
            <a:r>
              <a:rPr lang="en-GB" sz="2000" b="1" i="1" u="none" strike="noStrike" cap="none">
                <a:solidFill>
                  <a:srgbClr val="000000"/>
                </a:solidFill>
                <a:latin typeface="Calibri"/>
                <a:ea typeface="Calibri"/>
                <a:cs typeface="Calibri"/>
                <a:sym typeface="Calibri"/>
              </a:rPr>
              <a:t>elderly participants only</a:t>
            </a:r>
            <a:r>
              <a:rPr lang="en-GB" sz="2000" b="0" i="1" u="none" strike="noStrike" cap="none">
                <a:solidFill>
                  <a:srgbClr val="000000"/>
                </a:solidFill>
                <a:latin typeface="Calibri"/>
                <a:ea typeface="Calibri"/>
                <a:cs typeface="Calibri"/>
                <a:sym typeface="Calibri"/>
              </a:rPr>
              <a:t>, Folovhodwe, South Africa, 2017</a:t>
            </a:r>
            <a:endParaRPr sz="2000" b="0" i="1" u="none" strike="noStrike" cap="none">
              <a:solidFill>
                <a:srgbClr val="000000"/>
              </a:solidFill>
              <a:latin typeface="Calibri"/>
              <a:ea typeface="Calibri"/>
              <a:cs typeface="Calibri"/>
              <a:sym typeface="Calibri"/>
            </a:endParaRPr>
          </a:p>
        </p:txBody>
      </p:sp>
      <p:sp>
        <p:nvSpPr>
          <p:cNvPr id="9" name="Google Shape;130;p2">
            <a:hlinkClick r:id="" action="ppaction://hlinkshowjump?jump=nextslide"/>
          </p:cNvPr>
          <p:cNvSpPr/>
          <p:nvPr/>
        </p:nvSpPr>
        <p:spPr>
          <a:xfrm>
            <a:off x="11225818" y="6109876"/>
            <a:ext cx="564042" cy="337944"/>
          </a:xfrm>
          <a:prstGeom prst="rightArrow">
            <a:avLst>
              <a:gd name="adj1" fmla="val 50000"/>
              <a:gd name="adj2" fmla="val 50000"/>
            </a:avLst>
          </a:prstGeom>
          <a:solidFill>
            <a:srgbClr val="FFC000"/>
          </a:solidFill>
          <a:ln w="127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0" name="Google Shape;132;p2">
            <a:hlinkClick r:id="" action="ppaction://hlinkshowjump?jump=previousslide"/>
          </p:cNvPr>
          <p:cNvSpPr/>
          <p:nvPr/>
        </p:nvSpPr>
        <p:spPr>
          <a:xfrm rot="10800000">
            <a:off x="305041" y="6109876"/>
            <a:ext cx="564042" cy="337944"/>
          </a:xfrm>
          <a:prstGeom prst="rightArrow">
            <a:avLst>
              <a:gd name="adj1" fmla="val 50000"/>
              <a:gd name="adj2" fmla="val 50000"/>
            </a:avLst>
          </a:prstGeom>
          <a:solidFill>
            <a:srgbClr val="FFC000"/>
          </a:solidFill>
          <a:ln w="127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792" y="6500420"/>
            <a:ext cx="896374" cy="313620"/>
          </a:xfrm>
          <a:prstGeom prst="rect">
            <a:avLst/>
          </a:prstGeom>
        </p:spPr>
      </p:pic>
      <p:sp>
        <p:nvSpPr>
          <p:cNvPr id="14" name="Rectangle 13"/>
          <p:cNvSpPr/>
          <p:nvPr/>
        </p:nvSpPr>
        <p:spPr>
          <a:xfrm>
            <a:off x="1236785" y="6508635"/>
            <a:ext cx="9989033" cy="286232"/>
          </a:xfrm>
          <a:prstGeom prst="rect">
            <a:avLst/>
          </a:prstGeom>
        </p:spPr>
        <p:txBody>
          <a:bodyPr wrap="square">
            <a:spAutoFit/>
          </a:bodyPr>
          <a:lstStyle/>
          <a:p>
            <a:pPr lvl="0" algn="ctr">
              <a:lnSpc>
                <a:spcPct val="90000"/>
              </a:lnSpc>
              <a:buClr>
                <a:schemeClr val="dk1"/>
              </a:buClr>
              <a:buSzPts val="3200"/>
            </a:pPr>
            <a:r>
              <a:rPr lang="en-GB" i="1" dirty="0" smtClean="0">
                <a:solidFill>
                  <a:schemeClr val="dk1"/>
                </a:solidFill>
                <a:latin typeface="Calibri"/>
                <a:ea typeface="Calibri"/>
                <a:cs typeface="Calibri"/>
                <a:sym typeface="Calibri"/>
              </a:rPr>
              <a:t>Rangecroft et al., 2020. Social </a:t>
            </a:r>
            <a:r>
              <a:rPr lang="en-GB" i="1" dirty="0">
                <a:solidFill>
                  <a:schemeClr val="dk1"/>
                </a:solidFill>
                <a:latin typeface="Calibri"/>
                <a:ea typeface="Calibri"/>
                <a:cs typeface="Calibri"/>
                <a:sym typeface="Calibri"/>
              </a:rPr>
              <a:t>science for hydrologists: considerations when doing fieldwork with human </a:t>
            </a:r>
            <a:r>
              <a:rPr lang="en-GB" i="1" dirty="0" smtClean="0">
                <a:solidFill>
                  <a:schemeClr val="dk1"/>
                </a:solidFill>
                <a:latin typeface="Calibri"/>
                <a:ea typeface="Calibri"/>
                <a:cs typeface="Calibri"/>
                <a:sym typeface="Calibri"/>
              </a:rPr>
              <a:t>participants, EGU2020</a:t>
            </a:r>
            <a:endParaRPr lang="en-GB" i="1" dirty="0">
              <a:solidFill>
                <a:schemeClr val="dk1"/>
              </a:solidFill>
              <a:latin typeface="Calibri"/>
              <a:ea typeface="Calibri"/>
              <a:cs typeface="Calibri"/>
              <a:sym typeface="Calibri"/>
            </a:endParaRPr>
          </a:p>
        </p:txBody>
      </p:sp>
      <p:sp>
        <p:nvSpPr>
          <p:cNvPr id="15" name="TextBox 14">
            <a:hlinkClick r:id="" action="ppaction://hlinkshowjump?jump=nextslide"/>
          </p:cNvPr>
          <p:cNvSpPr txBox="1"/>
          <p:nvPr/>
        </p:nvSpPr>
        <p:spPr>
          <a:xfrm>
            <a:off x="11211012" y="6152204"/>
            <a:ext cx="382305" cy="253916"/>
          </a:xfrm>
          <a:prstGeom prst="rect">
            <a:avLst/>
          </a:prstGeom>
          <a:noFill/>
        </p:spPr>
        <p:txBody>
          <a:bodyPr wrap="square" rtlCol="0">
            <a:spAutoFit/>
          </a:bodyPr>
          <a:lstStyle/>
          <a:p>
            <a:r>
              <a:rPr lang="en-GB" sz="1050" dirty="0" smtClean="0"/>
              <a:t>23</a:t>
            </a:r>
            <a:endParaRPr lang="en-GB" sz="1050" dirty="0"/>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18"/>
        <p:cNvGrpSpPr/>
        <p:nvPr/>
      </p:nvGrpSpPr>
      <p:grpSpPr>
        <a:xfrm>
          <a:off x="0" y="0"/>
          <a:ext cx="0" cy="0"/>
          <a:chOff x="0" y="0"/>
          <a:chExt cx="0" cy="0"/>
        </a:xfrm>
      </p:grpSpPr>
      <p:pic>
        <p:nvPicPr>
          <p:cNvPr id="419" name="Google Shape;419;p19"/>
          <p:cNvPicPr preferRelativeResize="0"/>
          <p:nvPr/>
        </p:nvPicPr>
        <p:blipFill rotWithShape="1">
          <a:blip r:embed="rId3">
            <a:alphaModFix/>
          </a:blip>
          <a:srcRect/>
          <a:stretch/>
        </p:blipFill>
        <p:spPr>
          <a:xfrm>
            <a:off x="0" y="0"/>
            <a:ext cx="12192000" cy="6858000"/>
          </a:xfrm>
          <a:prstGeom prst="rect">
            <a:avLst/>
          </a:prstGeom>
          <a:noFill/>
          <a:ln>
            <a:noFill/>
          </a:ln>
        </p:spPr>
      </p:pic>
      <p:pic>
        <p:nvPicPr>
          <p:cNvPr id="420" name="Google Shape;420;p19"/>
          <p:cNvPicPr preferRelativeResize="0"/>
          <p:nvPr/>
        </p:nvPicPr>
        <p:blipFill rotWithShape="1">
          <a:blip r:embed="rId3">
            <a:alphaModFix/>
          </a:blip>
          <a:srcRect b="77222"/>
          <a:stretch/>
        </p:blipFill>
        <p:spPr>
          <a:xfrm>
            <a:off x="0" y="0"/>
            <a:ext cx="12192000" cy="1562100"/>
          </a:xfrm>
          <a:prstGeom prst="rect">
            <a:avLst/>
          </a:prstGeom>
          <a:noFill/>
          <a:ln>
            <a:noFill/>
          </a:ln>
        </p:spPr>
      </p:pic>
      <p:sp>
        <p:nvSpPr>
          <p:cNvPr id="421" name="Google Shape;421;p1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GB" b="1"/>
              <a:t>3.4 Positionality</a:t>
            </a:r>
            <a:endParaRPr b="1"/>
          </a:p>
        </p:txBody>
      </p:sp>
      <p:sp>
        <p:nvSpPr>
          <p:cNvPr id="422" name="Google Shape;422;p19"/>
          <p:cNvSpPr txBox="1">
            <a:spLocks noGrp="1"/>
          </p:cNvSpPr>
          <p:nvPr>
            <p:ph type="body" idx="1"/>
          </p:nvPr>
        </p:nvSpPr>
        <p:spPr>
          <a:xfrm>
            <a:off x="838200" y="1536126"/>
            <a:ext cx="10515600" cy="2573676"/>
          </a:xfrm>
          <a:prstGeom prst="rect">
            <a:avLst/>
          </a:prstGeom>
          <a:solidFill>
            <a:srgbClr val="FFFFFF"/>
          </a:solidFill>
          <a:ln>
            <a:noFill/>
          </a:ln>
        </p:spPr>
        <p:txBody>
          <a:bodyPr spcFirstLastPara="1" wrap="square" lIns="180000" tIns="180000" rIns="180000" bIns="180000" anchor="t" anchorCtr="0">
            <a:normAutofit/>
          </a:bodyPr>
          <a:lstStyle/>
          <a:p>
            <a:pPr marL="228600" lvl="0" indent="-228600" algn="l" rtl="0">
              <a:lnSpc>
                <a:spcPct val="100000"/>
              </a:lnSpc>
              <a:spcBef>
                <a:spcPts val="600"/>
              </a:spcBef>
              <a:spcAft>
                <a:spcPts val="0"/>
              </a:spcAft>
              <a:buClr>
                <a:schemeClr val="dk1"/>
              </a:buClr>
              <a:buSzPts val="2400"/>
              <a:buChar char="•"/>
            </a:pPr>
            <a:r>
              <a:rPr lang="en-GB" sz="2400" b="1"/>
              <a:t>Differences</a:t>
            </a:r>
            <a:r>
              <a:rPr lang="en-GB" sz="2400"/>
              <a:t> in backgrounds (education, class, age, gender, etc.) between the researcher and the participant.</a:t>
            </a:r>
            <a:endParaRPr sz="2400"/>
          </a:p>
          <a:p>
            <a:pPr marL="228600" lvl="0" indent="-228600" algn="l" rtl="0">
              <a:lnSpc>
                <a:spcPct val="100000"/>
              </a:lnSpc>
              <a:spcBef>
                <a:spcPts val="600"/>
              </a:spcBef>
              <a:spcAft>
                <a:spcPts val="0"/>
              </a:spcAft>
              <a:buClr>
                <a:schemeClr val="dk1"/>
              </a:buClr>
              <a:buSzPts val="2400"/>
              <a:buChar char="•"/>
            </a:pPr>
            <a:r>
              <a:rPr lang="en-GB" sz="2400"/>
              <a:t>Researcher is likely to not be </a:t>
            </a:r>
            <a:r>
              <a:rPr lang="en-GB" sz="2400" b="1"/>
              <a:t>objective.</a:t>
            </a:r>
            <a:endParaRPr sz="2400"/>
          </a:p>
          <a:p>
            <a:pPr marL="228600" lvl="0" indent="-228600" algn="l" rtl="0">
              <a:lnSpc>
                <a:spcPct val="100000"/>
              </a:lnSpc>
              <a:spcBef>
                <a:spcPts val="600"/>
              </a:spcBef>
              <a:spcAft>
                <a:spcPts val="0"/>
              </a:spcAft>
              <a:buClr>
                <a:schemeClr val="dk1"/>
              </a:buClr>
              <a:buSzPts val="2400"/>
              <a:buChar char="•"/>
            </a:pPr>
            <a:r>
              <a:rPr lang="en-GB" sz="2400"/>
              <a:t>Different disciplines and cultures may have </a:t>
            </a:r>
            <a:r>
              <a:rPr lang="en-GB" sz="2400" b="1"/>
              <a:t>different philosophies </a:t>
            </a:r>
            <a:r>
              <a:rPr lang="en-GB" sz="2400"/>
              <a:t>of research – important to acknowledge these when working together.</a:t>
            </a:r>
            <a:endParaRPr sz="2400"/>
          </a:p>
        </p:txBody>
      </p:sp>
      <p:sp>
        <p:nvSpPr>
          <p:cNvPr id="423" name="Google Shape;423;p19"/>
          <p:cNvSpPr txBox="1"/>
          <p:nvPr/>
        </p:nvSpPr>
        <p:spPr>
          <a:xfrm>
            <a:off x="7633000" y="3917709"/>
            <a:ext cx="3541986" cy="1754286"/>
          </a:xfrm>
          <a:prstGeom prst="rect">
            <a:avLst/>
          </a:prstGeom>
          <a:solidFill>
            <a:schemeClr val="accent2"/>
          </a:solidFill>
          <a:ln w="9525"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GB" sz="1800" b="1" i="1" u="none" strike="noStrike" cap="none" dirty="0" smtClean="0">
                <a:solidFill>
                  <a:schemeClr val="dk1"/>
                </a:solidFill>
                <a:latin typeface="Calibri"/>
                <a:ea typeface="Calibri"/>
                <a:cs typeface="Calibri"/>
                <a:sym typeface="Calibri"/>
              </a:rPr>
              <a:t>Recommendations:</a:t>
            </a:r>
            <a:r>
              <a:rPr lang="en-GB" i="1" dirty="0" smtClean="0">
                <a:ea typeface="Calibri"/>
              </a:rPr>
              <a:t> </a:t>
            </a:r>
            <a:r>
              <a:rPr lang="en-GB" sz="1800" b="1" i="1" u="none" strike="noStrike" cap="none" dirty="0" smtClean="0">
                <a:solidFill>
                  <a:schemeClr val="dk1"/>
                </a:solidFill>
                <a:latin typeface="Calibri"/>
                <a:ea typeface="Calibri"/>
                <a:cs typeface="Calibri"/>
                <a:sym typeface="Calibri"/>
              </a:rPr>
              <a:t>Acknowledge</a:t>
            </a:r>
            <a:r>
              <a:rPr lang="en-GB" sz="1800" b="0" i="1" u="none" strike="noStrike" cap="none" dirty="0" smtClean="0">
                <a:solidFill>
                  <a:schemeClr val="dk1"/>
                </a:solidFill>
                <a:latin typeface="Calibri"/>
                <a:ea typeface="Calibri"/>
                <a:cs typeface="Calibri"/>
                <a:sym typeface="Calibri"/>
              </a:rPr>
              <a:t> </a:t>
            </a:r>
            <a:r>
              <a:rPr lang="en-GB" sz="1800" b="0" i="1" u="none" strike="noStrike" cap="none" dirty="0">
                <a:solidFill>
                  <a:schemeClr val="dk1"/>
                </a:solidFill>
                <a:latin typeface="Calibri"/>
                <a:ea typeface="Calibri"/>
                <a:cs typeface="Calibri"/>
                <a:sym typeface="Calibri"/>
              </a:rPr>
              <a:t>these differences across disciplines. Working with multiple researchers, with </a:t>
            </a:r>
            <a:r>
              <a:rPr lang="en-GB" sz="1800" b="1" i="1" u="none" strike="noStrike" cap="none" dirty="0">
                <a:solidFill>
                  <a:schemeClr val="dk1"/>
                </a:solidFill>
                <a:latin typeface="Calibri"/>
                <a:ea typeface="Calibri"/>
                <a:cs typeface="Calibri"/>
                <a:sym typeface="Calibri"/>
              </a:rPr>
              <a:t>different positionalities</a:t>
            </a:r>
            <a:r>
              <a:rPr lang="en-GB" sz="1800" b="0" i="1" u="none" strike="noStrike" cap="none" dirty="0">
                <a:solidFill>
                  <a:schemeClr val="dk1"/>
                </a:solidFill>
                <a:latin typeface="Calibri"/>
                <a:ea typeface="Calibri"/>
                <a:cs typeface="Calibri"/>
                <a:sym typeface="Calibri"/>
              </a:rPr>
              <a:t>, is advantageous for addressing the issue of positionality.</a:t>
            </a:r>
            <a:endParaRPr sz="1800" b="1" i="1" u="none" strike="noStrike" cap="none" dirty="0">
              <a:solidFill>
                <a:schemeClr val="dk1"/>
              </a:solidFill>
              <a:latin typeface="Calibri"/>
              <a:ea typeface="Calibri"/>
              <a:cs typeface="Calibri"/>
              <a:sym typeface="Calibri"/>
            </a:endParaRPr>
          </a:p>
        </p:txBody>
      </p:sp>
      <p:pic>
        <p:nvPicPr>
          <p:cNvPr id="425" name="Google Shape;425;p19">
            <a:hlinkClick r:id="rId4" action="ppaction://hlinksldjump"/>
          </p:cNvPr>
          <p:cNvPicPr preferRelativeResize="0"/>
          <p:nvPr/>
        </p:nvPicPr>
        <p:blipFill rotWithShape="1">
          <a:blip r:embed="rId5">
            <a:alphaModFix/>
          </a:blip>
          <a:srcRect/>
          <a:stretch/>
        </p:blipFill>
        <p:spPr>
          <a:xfrm>
            <a:off x="11201336" y="392945"/>
            <a:ext cx="291698" cy="252000"/>
          </a:xfrm>
          <a:prstGeom prst="rect">
            <a:avLst/>
          </a:prstGeom>
          <a:solidFill>
            <a:schemeClr val="bg1"/>
          </a:solidFill>
          <a:ln>
            <a:noFill/>
          </a:ln>
        </p:spPr>
      </p:pic>
      <p:sp>
        <p:nvSpPr>
          <p:cNvPr id="10" name="Google Shape;130;p2">
            <a:hlinkClick r:id="" action="ppaction://hlinkshowjump?jump=nextslide"/>
          </p:cNvPr>
          <p:cNvSpPr/>
          <p:nvPr/>
        </p:nvSpPr>
        <p:spPr>
          <a:xfrm>
            <a:off x="11225818" y="6109876"/>
            <a:ext cx="564042" cy="337944"/>
          </a:xfrm>
          <a:prstGeom prst="rightArrow">
            <a:avLst>
              <a:gd name="adj1" fmla="val 50000"/>
              <a:gd name="adj2" fmla="val 50000"/>
            </a:avLst>
          </a:prstGeom>
          <a:solidFill>
            <a:srgbClr val="FFC000"/>
          </a:solidFill>
          <a:ln w="127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1" name="Google Shape;132;p2">
            <a:hlinkClick r:id="" action="ppaction://hlinkshowjump?jump=previousslide"/>
          </p:cNvPr>
          <p:cNvSpPr/>
          <p:nvPr/>
        </p:nvSpPr>
        <p:spPr>
          <a:xfrm rot="10800000">
            <a:off x="305041" y="6109876"/>
            <a:ext cx="564042" cy="337944"/>
          </a:xfrm>
          <a:prstGeom prst="rightArrow">
            <a:avLst>
              <a:gd name="adj1" fmla="val 50000"/>
              <a:gd name="adj2" fmla="val 50000"/>
            </a:avLst>
          </a:prstGeom>
          <a:solidFill>
            <a:srgbClr val="FFC000"/>
          </a:solidFill>
          <a:ln w="127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792" y="6500420"/>
            <a:ext cx="896374" cy="313620"/>
          </a:xfrm>
          <a:prstGeom prst="rect">
            <a:avLst/>
          </a:prstGeom>
        </p:spPr>
      </p:pic>
      <p:sp>
        <p:nvSpPr>
          <p:cNvPr id="14" name="Rectangle 13"/>
          <p:cNvSpPr/>
          <p:nvPr/>
        </p:nvSpPr>
        <p:spPr>
          <a:xfrm>
            <a:off x="1236785" y="6508635"/>
            <a:ext cx="9989033" cy="286232"/>
          </a:xfrm>
          <a:prstGeom prst="rect">
            <a:avLst/>
          </a:prstGeom>
        </p:spPr>
        <p:txBody>
          <a:bodyPr wrap="square">
            <a:spAutoFit/>
          </a:bodyPr>
          <a:lstStyle/>
          <a:p>
            <a:pPr lvl="0" algn="ctr">
              <a:lnSpc>
                <a:spcPct val="90000"/>
              </a:lnSpc>
              <a:buClr>
                <a:schemeClr val="dk1"/>
              </a:buClr>
              <a:buSzPts val="3200"/>
            </a:pPr>
            <a:r>
              <a:rPr lang="en-GB" i="1" dirty="0" smtClean="0">
                <a:solidFill>
                  <a:schemeClr val="dk1"/>
                </a:solidFill>
                <a:latin typeface="Calibri"/>
                <a:ea typeface="Calibri"/>
                <a:cs typeface="Calibri"/>
                <a:sym typeface="Calibri"/>
              </a:rPr>
              <a:t>Rangecroft et al., 2020. Social </a:t>
            </a:r>
            <a:r>
              <a:rPr lang="en-GB" i="1" dirty="0">
                <a:solidFill>
                  <a:schemeClr val="dk1"/>
                </a:solidFill>
                <a:latin typeface="Calibri"/>
                <a:ea typeface="Calibri"/>
                <a:cs typeface="Calibri"/>
                <a:sym typeface="Calibri"/>
              </a:rPr>
              <a:t>science for hydrologists: considerations when doing fieldwork with human </a:t>
            </a:r>
            <a:r>
              <a:rPr lang="en-GB" i="1" dirty="0" smtClean="0">
                <a:solidFill>
                  <a:schemeClr val="dk1"/>
                </a:solidFill>
                <a:latin typeface="Calibri"/>
                <a:ea typeface="Calibri"/>
                <a:cs typeface="Calibri"/>
                <a:sym typeface="Calibri"/>
              </a:rPr>
              <a:t>participants, EGU2020</a:t>
            </a:r>
            <a:endParaRPr lang="en-GB" i="1" dirty="0">
              <a:solidFill>
                <a:schemeClr val="dk1"/>
              </a:solidFill>
              <a:latin typeface="Calibri"/>
              <a:ea typeface="Calibri"/>
              <a:cs typeface="Calibri"/>
              <a:sym typeface="Calibri"/>
            </a:endParaRPr>
          </a:p>
        </p:txBody>
      </p:sp>
      <p:sp>
        <p:nvSpPr>
          <p:cNvPr id="15" name="TextBox 14">
            <a:hlinkClick r:id="" action="ppaction://hlinkshowjump?jump=nextslide"/>
          </p:cNvPr>
          <p:cNvSpPr txBox="1"/>
          <p:nvPr/>
        </p:nvSpPr>
        <p:spPr>
          <a:xfrm>
            <a:off x="11211012" y="6152204"/>
            <a:ext cx="382305" cy="253916"/>
          </a:xfrm>
          <a:prstGeom prst="rect">
            <a:avLst/>
          </a:prstGeom>
          <a:noFill/>
        </p:spPr>
        <p:txBody>
          <a:bodyPr wrap="square" rtlCol="0">
            <a:spAutoFit/>
          </a:bodyPr>
          <a:lstStyle/>
          <a:p>
            <a:r>
              <a:rPr lang="en-GB" sz="1050" dirty="0" smtClean="0"/>
              <a:t>24</a:t>
            </a:r>
            <a:endParaRPr lang="en-GB" sz="1050" dirty="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30"/>
        <p:cNvGrpSpPr/>
        <p:nvPr/>
      </p:nvGrpSpPr>
      <p:grpSpPr>
        <a:xfrm>
          <a:off x="0" y="0"/>
          <a:ext cx="0" cy="0"/>
          <a:chOff x="0" y="0"/>
          <a:chExt cx="0" cy="0"/>
        </a:xfrm>
      </p:grpSpPr>
      <p:pic>
        <p:nvPicPr>
          <p:cNvPr id="431" name="Google Shape;431;p20"/>
          <p:cNvPicPr preferRelativeResize="0"/>
          <p:nvPr/>
        </p:nvPicPr>
        <p:blipFill rotWithShape="1">
          <a:blip r:embed="rId3">
            <a:alphaModFix/>
          </a:blip>
          <a:srcRect/>
          <a:stretch/>
        </p:blipFill>
        <p:spPr>
          <a:xfrm>
            <a:off x="0" y="0"/>
            <a:ext cx="12192000" cy="6858000"/>
          </a:xfrm>
          <a:prstGeom prst="rect">
            <a:avLst/>
          </a:prstGeom>
          <a:noFill/>
          <a:ln>
            <a:noFill/>
          </a:ln>
        </p:spPr>
      </p:pic>
      <p:sp>
        <p:nvSpPr>
          <p:cNvPr id="432" name="Google Shape;432;p2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GB" b="1"/>
              <a:t>3.5 Local partnerships</a:t>
            </a:r>
            <a:endParaRPr b="1"/>
          </a:p>
        </p:txBody>
      </p:sp>
      <p:sp>
        <p:nvSpPr>
          <p:cNvPr id="433" name="Google Shape;433;p20"/>
          <p:cNvSpPr txBox="1">
            <a:spLocks noGrp="1"/>
          </p:cNvSpPr>
          <p:nvPr>
            <p:ph type="body" idx="1"/>
          </p:nvPr>
        </p:nvSpPr>
        <p:spPr>
          <a:xfrm>
            <a:off x="831585" y="1578503"/>
            <a:ext cx="10515600" cy="2777906"/>
          </a:xfrm>
          <a:prstGeom prst="rect">
            <a:avLst/>
          </a:prstGeom>
          <a:solidFill>
            <a:schemeClr val="lt1"/>
          </a:solidFill>
          <a:ln>
            <a:noFill/>
          </a:ln>
        </p:spPr>
        <p:txBody>
          <a:bodyPr spcFirstLastPara="1" wrap="square" lIns="91425" tIns="45700" rIns="91425" bIns="45700" anchor="t" anchorCtr="0">
            <a:normAutofit/>
          </a:bodyPr>
          <a:lstStyle/>
          <a:p>
            <a:pPr marL="228600" lvl="0" indent="-228600" algn="l" rtl="0">
              <a:lnSpc>
                <a:spcPct val="100000"/>
              </a:lnSpc>
              <a:spcBef>
                <a:spcPts val="600"/>
              </a:spcBef>
              <a:spcAft>
                <a:spcPts val="0"/>
              </a:spcAft>
              <a:buClr>
                <a:schemeClr val="dk1"/>
              </a:buClr>
              <a:buSzPts val="2400"/>
              <a:buChar char="•"/>
            </a:pPr>
            <a:r>
              <a:rPr lang="en-GB" sz="2400" dirty="0"/>
              <a:t>Local partners and organisations are </a:t>
            </a:r>
            <a:r>
              <a:rPr lang="en-GB" sz="2400" b="1" dirty="0"/>
              <a:t>crucial</a:t>
            </a:r>
            <a:r>
              <a:rPr lang="en-GB" sz="2400" dirty="0"/>
              <a:t> to fieldwork with human participants due to their insights in local issues, culture, language, and their knowledge of community gatekeepers and how best to approach them.</a:t>
            </a:r>
            <a:endParaRPr sz="2400" dirty="0"/>
          </a:p>
          <a:p>
            <a:pPr marL="228600" lvl="0" indent="-228600" algn="l" rtl="0">
              <a:lnSpc>
                <a:spcPct val="100000"/>
              </a:lnSpc>
              <a:spcBef>
                <a:spcPts val="600"/>
              </a:spcBef>
              <a:spcAft>
                <a:spcPts val="0"/>
              </a:spcAft>
              <a:buClr>
                <a:schemeClr val="dk1"/>
              </a:buClr>
              <a:buSzPts val="2400"/>
              <a:buChar char="•"/>
            </a:pPr>
            <a:r>
              <a:rPr lang="en-GB" sz="2400" dirty="0"/>
              <a:t>Important to build </a:t>
            </a:r>
            <a:r>
              <a:rPr lang="en-GB" sz="2400" b="1" dirty="0"/>
              <a:t>trust</a:t>
            </a:r>
            <a:r>
              <a:rPr lang="en-GB" sz="2400" dirty="0"/>
              <a:t> and develop these relationships.</a:t>
            </a:r>
            <a:endParaRPr sz="2400" dirty="0"/>
          </a:p>
          <a:p>
            <a:pPr marL="228600" lvl="0" indent="-228600" algn="l" rtl="0">
              <a:lnSpc>
                <a:spcPct val="100000"/>
              </a:lnSpc>
              <a:spcBef>
                <a:spcPts val="600"/>
              </a:spcBef>
              <a:spcAft>
                <a:spcPts val="0"/>
              </a:spcAft>
              <a:buClr>
                <a:schemeClr val="dk1"/>
              </a:buClr>
              <a:buSzPts val="2400"/>
              <a:buChar char="•"/>
            </a:pPr>
            <a:r>
              <a:rPr lang="en-GB" sz="2400" dirty="0"/>
              <a:t>Not being geographically close can reduce communication mainly to emails and calls, which can lead to </a:t>
            </a:r>
            <a:r>
              <a:rPr lang="en-GB" sz="2400" b="1" dirty="0"/>
              <a:t>misunderstandings.</a:t>
            </a:r>
            <a:endParaRPr sz="2400" dirty="0"/>
          </a:p>
        </p:txBody>
      </p:sp>
      <p:sp>
        <p:nvSpPr>
          <p:cNvPr id="434" name="Google Shape;434;p20"/>
          <p:cNvSpPr txBox="1"/>
          <p:nvPr/>
        </p:nvSpPr>
        <p:spPr>
          <a:xfrm>
            <a:off x="6857430" y="4059749"/>
            <a:ext cx="4064876" cy="1754326"/>
          </a:xfrm>
          <a:prstGeom prst="rect">
            <a:avLst/>
          </a:prstGeom>
          <a:solidFill>
            <a:schemeClr val="accent2"/>
          </a:solidFill>
          <a:ln w="9525"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GB" sz="1800" b="1" i="1" u="none" strike="noStrike" cap="none" dirty="0" smtClean="0">
                <a:solidFill>
                  <a:schemeClr val="dk1"/>
                </a:solidFill>
                <a:latin typeface="Calibri"/>
                <a:ea typeface="Calibri"/>
                <a:cs typeface="Calibri"/>
                <a:sym typeface="Calibri"/>
              </a:rPr>
              <a:t>Recommendations:</a:t>
            </a:r>
            <a:r>
              <a:rPr lang="en-GB" sz="1800" b="0" i="1" u="none" strike="noStrike" cap="none" dirty="0" smtClean="0">
                <a:solidFill>
                  <a:schemeClr val="dk1"/>
                </a:solidFill>
                <a:latin typeface="Calibri"/>
                <a:ea typeface="Calibri"/>
                <a:cs typeface="Calibri"/>
                <a:sym typeface="Calibri"/>
              </a:rPr>
              <a:t> Spend </a:t>
            </a:r>
            <a:r>
              <a:rPr lang="en-GB" sz="1800" b="0" i="1" u="none" strike="noStrike" cap="none" dirty="0">
                <a:solidFill>
                  <a:schemeClr val="dk1"/>
                </a:solidFill>
                <a:latin typeface="Calibri"/>
                <a:ea typeface="Calibri"/>
                <a:cs typeface="Calibri"/>
                <a:sym typeface="Calibri"/>
              </a:rPr>
              <a:t>time to build good relationships with local partners. Allow time for </a:t>
            </a:r>
            <a:r>
              <a:rPr lang="en-GB" sz="1800" b="1" i="1" u="none" strike="noStrike" cap="none" dirty="0">
                <a:solidFill>
                  <a:schemeClr val="dk1"/>
                </a:solidFill>
                <a:latin typeface="Calibri"/>
                <a:ea typeface="Calibri"/>
                <a:cs typeface="Calibri"/>
                <a:sym typeface="Calibri"/>
              </a:rPr>
              <a:t>pre-fieldwork meetings </a:t>
            </a:r>
            <a:r>
              <a:rPr lang="en-GB" sz="1800" b="0" i="1" u="none" strike="noStrike" cap="none" dirty="0">
                <a:solidFill>
                  <a:schemeClr val="dk1"/>
                </a:solidFill>
                <a:latin typeface="Calibri"/>
                <a:ea typeface="Calibri"/>
                <a:cs typeface="Calibri"/>
                <a:sym typeface="Calibri"/>
              </a:rPr>
              <a:t>with local partners, crucial to building trust and a </a:t>
            </a:r>
            <a:r>
              <a:rPr lang="en-GB" sz="1800" b="1" i="1" u="none" strike="noStrike" cap="none" dirty="0">
                <a:solidFill>
                  <a:schemeClr val="dk1"/>
                </a:solidFill>
                <a:latin typeface="Calibri"/>
                <a:ea typeface="Calibri"/>
                <a:cs typeface="Calibri"/>
                <a:sym typeface="Calibri"/>
              </a:rPr>
              <a:t>shared understanding</a:t>
            </a:r>
            <a:r>
              <a:rPr lang="en-GB" sz="1800" b="0" i="1" u="none" strike="noStrike" cap="none" dirty="0">
                <a:solidFill>
                  <a:schemeClr val="dk1"/>
                </a:solidFill>
                <a:latin typeface="Calibri"/>
                <a:ea typeface="Calibri"/>
                <a:cs typeface="Calibri"/>
                <a:sym typeface="Calibri"/>
              </a:rPr>
              <a:t> for the research.</a:t>
            </a:r>
            <a:endParaRPr sz="1800" b="0" i="1" u="none" strike="noStrike" cap="none" dirty="0">
              <a:solidFill>
                <a:schemeClr val="dk1"/>
              </a:solidFill>
              <a:latin typeface="Calibri"/>
              <a:ea typeface="Calibri"/>
              <a:cs typeface="Calibri"/>
              <a:sym typeface="Calibri"/>
            </a:endParaRPr>
          </a:p>
        </p:txBody>
      </p:sp>
      <p:pic>
        <p:nvPicPr>
          <p:cNvPr id="436" name="Google Shape;436;p20">
            <a:hlinkClick r:id="rId4" action="ppaction://hlinksldjump"/>
          </p:cNvPr>
          <p:cNvPicPr preferRelativeResize="0"/>
          <p:nvPr/>
        </p:nvPicPr>
        <p:blipFill rotWithShape="1">
          <a:blip r:embed="rId5">
            <a:alphaModFix/>
          </a:blip>
          <a:srcRect/>
          <a:stretch/>
        </p:blipFill>
        <p:spPr>
          <a:xfrm>
            <a:off x="11201336" y="392945"/>
            <a:ext cx="291698" cy="252000"/>
          </a:xfrm>
          <a:prstGeom prst="rect">
            <a:avLst/>
          </a:prstGeom>
          <a:solidFill>
            <a:schemeClr val="lt1"/>
          </a:solidFill>
          <a:ln>
            <a:noFill/>
          </a:ln>
        </p:spPr>
      </p:pic>
      <p:sp>
        <p:nvSpPr>
          <p:cNvPr id="9" name="Google Shape;130;p2">
            <a:hlinkClick r:id="" action="ppaction://hlinkshowjump?jump=nextslide"/>
          </p:cNvPr>
          <p:cNvSpPr/>
          <p:nvPr/>
        </p:nvSpPr>
        <p:spPr>
          <a:xfrm>
            <a:off x="11225818" y="6109876"/>
            <a:ext cx="564042" cy="337944"/>
          </a:xfrm>
          <a:prstGeom prst="rightArrow">
            <a:avLst>
              <a:gd name="adj1" fmla="val 50000"/>
              <a:gd name="adj2" fmla="val 50000"/>
            </a:avLst>
          </a:prstGeom>
          <a:solidFill>
            <a:srgbClr val="FFC000"/>
          </a:solidFill>
          <a:ln w="127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0" name="Google Shape;132;p2">
            <a:hlinkClick r:id="" action="ppaction://hlinkshowjump?jump=previousslide"/>
          </p:cNvPr>
          <p:cNvSpPr/>
          <p:nvPr/>
        </p:nvSpPr>
        <p:spPr>
          <a:xfrm rot="10800000">
            <a:off x="305041" y="6109876"/>
            <a:ext cx="564042" cy="337944"/>
          </a:xfrm>
          <a:prstGeom prst="rightArrow">
            <a:avLst>
              <a:gd name="adj1" fmla="val 50000"/>
              <a:gd name="adj2" fmla="val 50000"/>
            </a:avLst>
          </a:prstGeom>
          <a:solidFill>
            <a:srgbClr val="FFC000"/>
          </a:solidFill>
          <a:ln w="127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792" y="6500420"/>
            <a:ext cx="896374" cy="313620"/>
          </a:xfrm>
          <a:prstGeom prst="rect">
            <a:avLst/>
          </a:prstGeom>
        </p:spPr>
      </p:pic>
      <p:sp>
        <p:nvSpPr>
          <p:cNvPr id="13" name="Rectangle 12"/>
          <p:cNvSpPr/>
          <p:nvPr/>
        </p:nvSpPr>
        <p:spPr>
          <a:xfrm>
            <a:off x="1236785" y="6508635"/>
            <a:ext cx="9989033" cy="286232"/>
          </a:xfrm>
          <a:prstGeom prst="rect">
            <a:avLst/>
          </a:prstGeom>
        </p:spPr>
        <p:txBody>
          <a:bodyPr wrap="square">
            <a:spAutoFit/>
          </a:bodyPr>
          <a:lstStyle/>
          <a:p>
            <a:pPr lvl="0" algn="ctr">
              <a:lnSpc>
                <a:spcPct val="90000"/>
              </a:lnSpc>
              <a:buClr>
                <a:schemeClr val="dk1"/>
              </a:buClr>
              <a:buSzPts val="3200"/>
            </a:pPr>
            <a:r>
              <a:rPr lang="en-GB" i="1" dirty="0" smtClean="0">
                <a:solidFill>
                  <a:schemeClr val="dk1"/>
                </a:solidFill>
                <a:latin typeface="Calibri"/>
                <a:ea typeface="Calibri"/>
                <a:cs typeface="Calibri"/>
                <a:sym typeface="Calibri"/>
              </a:rPr>
              <a:t>Rangecroft et al., 2020. Social </a:t>
            </a:r>
            <a:r>
              <a:rPr lang="en-GB" i="1" dirty="0">
                <a:solidFill>
                  <a:schemeClr val="dk1"/>
                </a:solidFill>
                <a:latin typeface="Calibri"/>
                <a:ea typeface="Calibri"/>
                <a:cs typeface="Calibri"/>
                <a:sym typeface="Calibri"/>
              </a:rPr>
              <a:t>science for hydrologists: considerations when doing fieldwork with human </a:t>
            </a:r>
            <a:r>
              <a:rPr lang="en-GB" i="1" dirty="0" smtClean="0">
                <a:solidFill>
                  <a:schemeClr val="dk1"/>
                </a:solidFill>
                <a:latin typeface="Calibri"/>
                <a:ea typeface="Calibri"/>
                <a:cs typeface="Calibri"/>
                <a:sym typeface="Calibri"/>
              </a:rPr>
              <a:t>participants, EGU2020</a:t>
            </a:r>
            <a:endParaRPr lang="en-GB" i="1" dirty="0">
              <a:solidFill>
                <a:schemeClr val="dk1"/>
              </a:solidFill>
              <a:latin typeface="Calibri"/>
              <a:ea typeface="Calibri"/>
              <a:cs typeface="Calibri"/>
              <a:sym typeface="Calibri"/>
            </a:endParaRPr>
          </a:p>
        </p:txBody>
      </p:sp>
      <p:sp>
        <p:nvSpPr>
          <p:cNvPr id="14" name="TextBox 13">
            <a:hlinkClick r:id="" action="ppaction://hlinkshowjump?jump=nextslide"/>
          </p:cNvPr>
          <p:cNvSpPr txBox="1"/>
          <p:nvPr/>
        </p:nvSpPr>
        <p:spPr>
          <a:xfrm>
            <a:off x="11211012" y="6152204"/>
            <a:ext cx="382305" cy="253916"/>
          </a:xfrm>
          <a:prstGeom prst="rect">
            <a:avLst/>
          </a:prstGeom>
          <a:noFill/>
        </p:spPr>
        <p:txBody>
          <a:bodyPr wrap="square" rtlCol="0">
            <a:spAutoFit/>
          </a:bodyPr>
          <a:lstStyle/>
          <a:p>
            <a:r>
              <a:rPr lang="en-GB" sz="1050" dirty="0" smtClean="0"/>
              <a:t>25</a:t>
            </a:r>
            <a:endParaRPr lang="en-GB" sz="1050"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oogle Shape;138;p3"/>
          <p:cNvPicPr preferRelativeResize="0"/>
          <p:nvPr/>
        </p:nvPicPr>
        <p:blipFill rotWithShape="1">
          <a:blip r:embed="rId2">
            <a:alphaModFix/>
          </a:blip>
          <a:srcRect/>
          <a:stretch/>
        </p:blipFill>
        <p:spPr>
          <a:xfrm>
            <a:off x="0" y="0"/>
            <a:ext cx="12192000" cy="6858000"/>
          </a:xfrm>
          <a:prstGeom prst="rect">
            <a:avLst/>
          </a:prstGeom>
          <a:noFill/>
          <a:ln>
            <a:noFill/>
          </a:ln>
        </p:spPr>
      </p:pic>
      <p:pic>
        <p:nvPicPr>
          <p:cNvPr id="6" name="Google Shape;142;p3">
            <a:hlinkClick r:id="rId3" action="ppaction://hlinksldjump"/>
          </p:cNvPr>
          <p:cNvPicPr preferRelativeResize="0"/>
          <p:nvPr/>
        </p:nvPicPr>
        <p:blipFill rotWithShape="1">
          <a:blip r:embed="rId4">
            <a:alphaModFix/>
          </a:blip>
          <a:srcRect/>
          <a:stretch/>
        </p:blipFill>
        <p:spPr>
          <a:xfrm>
            <a:off x="11065164" y="415515"/>
            <a:ext cx="291698" cy="252000"/>
          </a:xfrm>
          <a:prstGeom prst="rect">
            <a:avLst/>
          </a:prstGeom>
          <a:solidFill>
            <a:schemeClr val="lt1"/>
          </a:solidFill>
          <a:ln>
            <a:noFill/>
          </a:ln>
        </p:spPr>
      </p:pic>
      <p:sp>
        <p:nvSpPr>
          <p:cNvPr id="18" name="Google Shape;114;p1">
            <a:hlinkClick r:id="rId5" action="ppaction://hlinksldjump"/>
          </p:cNvPr>
          <p:cNvSpPr/>
          <p:nvPr/>
        </p:nvSpPr>
        <p:spPr>
          <a:xfrm>
            <a:off x="4060920" y="1066960"/>
            <a:ext cx="4335604" cy="560442"/>
          </a:xfrm>
          <a:prstGeom prst="roundRect">
            <a:avLst>
              <a:gd name="adj" fmla="val 16667"/>
            </a:avLst>
          </a:prstGeom>
          <a:solidFill>
            <a:srgbClr val="FFC000"/>
          </a:solidFill>
          <a:ln w="127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GB" sz="2400" b="1" i="0" u="none" strike="noStrike" cap="none" dirty="0">
                <a:solidFill>
                  <a:schemeClr val="dk1"/>
                </a:solidFill>
                <a:latin typeface="Calibri"/>
                <a:ea typeface="Calibri"/>
                <a:cs typeface="Calibri"/>
                <a:sym typeface="Calibri"/>
              </a:rPr>
              <a:t>Summary &amp; </a:t>
            </a:r>
            <a:r>
              <a:rPr lang="en-GB" sz="2400" b="1" i="0" u="none" strike="noStrike" cap="none" dirty="0" smtClean="0">
                <a:solidFill>
                  <a:schemeClr val="dk1"/>
                </a:solidFill>
                <a:latin typeface="Calibri"/>
                <a:ea typeface="Calibri"/>
                <a:cs typeface="Calibri"/>
                <a:sym typeface="Calibri"/>
              </a:rPr>
              <a:t>Recommendations</a:t>
            </a:r>
            <a:endParaRPr sz="2400" b="1" i="0" u="none" strike="noStrike" cap="none" dirty="0">
              <a:solidFill>
                <a:schemeClr val="dk1"/>
              </a:solidFill>
              <a:latin typeface="Calibri"/>
              <a:ea typeface="Calibri"/>
              <a:cs typeface="Calibri"/>
              <a:sym typeface="Calibri"/>
            </a:endParaRPr>
          </a:p>
        </p:txBody>
      </p:sp>
      <p:sp>
        <p:nvSpPr>
          <p:cNvPr id="21" name="Google Shape;130;p2">
            <a:hlinkClick r:id="" action="ppaction://hlinkshowjump?jump=nextslide"/>
          </p:cNvPr>
          <p:cNvSpPr/>
          <p:nvPr/>
        </p:nvSpPr>
        <p:spPr>
          <a:xfrm>
            <a:off x="11225818" y="6109876"/>
            <a:ext cx="564042" cy="337944"/>
          </a:xfrm>
          <a:prstGeom prst="rightArrow">
            <a:avLst>
              <a:gd name="adj1" fmla="val 50000"/>
              <a:gd name="adj2" fmla="val 50000"/>
            </a:avLst>
          </a:prstGeom>
          <a:solidFill>
            <a:srgbClr val="FFC000"/>
          </a:solidFill>
          <a:ln w="127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2" name="Google Shape;132;p2">
            <a:hlinkClick r:id="" action="ppaction://hlinkshowjump?jump=previousslide"/>
          </p:cNvPr>
          <p:cNvSpPr/>
          <p:nvPr/>
        </p:nvSpPr>
        <p:spPr>
          <a:xfrm rot="10800000">
            <a:off x="305041" y="6109876"/>
            <a:ext cx="564042" cy="337944"/>
          </a:xfrm>
          <a:prstGeom prst="rightArrow">
            <a:avLst>
              <a:gd name="adj1" fmla="val 50000"/>
              <a:gd name="adj2" fmla="val 50000"/>
            </a:avLst>
          </a:prstGeom>
          <a:solidFill>
            <a:srgbClr val="FFC000"/>
          </a:solidFill>
          <a:ln w="127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23" name="Picture 2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792" y="6500420"/>
            <a:ext cx="896374" cy="313620"/>
          </a:xfrm>
          <a:prstGeom prst="rect">
            <a:avLst/>
          </a:prstGeom>
        </p:spPr>
      </p:pic>
      <p:sp>
        <p:nvSpPr>
          <p:cNvPr id="25" name="Rectangle 24"/>
          <p:cNvSpPr/>
          <p:nvPr/>
        </p:nvSpPr>
        <p:spPr>
          <a:xfrm>
            <a:off x="1236785" y="6508635"/>
            <a:ext cx="9989033" cy="286232"/>
          </a:xfrm>
          <a:prstGeom prst="rect">
            <a:avLst/>
          </a:prstGeom>
        </p:spPr>
        <p:txBody>
          <a:bodyPr wrap="square">
            <a:spAutoFit/>
          </a:bodyPr>
          <a:lstStyle/>
          <a:p>
            <a:pPr lvl="0" algn="ctr">
              <a:lnSpc>
                <a:spcPct val="90000"/>
              </a:lnSpc>
              <a:buClr>
                <a:schemeClr val="dk1"/>
              </a:buClr>
              <a:buSzPts val="3200"/>
            </a:pPr>
            <a:r>
              <a:rPr lang="en-GB" i="1" dirty="0" smtClean="0">
                <a:solidFill>
                  <a:schemeClr val="dk1"/>
                </a:solidFill>
                <a:latin typeface="Calibri"/>
                <a:ea typeface="Calibri"/>
                <a:cs typeface="Calibri"/>
                <a:sym typeface="Calibri"/>
              </a:rPr>
              <a:t>Rangecroft et al., 2020. Social </a:t>
            </a:r>
            <a:r>
              <a:rPr lang="en-GB" i="1" dirty="0">
                <a:solidFill>
                  <a:schemeClr val="dk1"/>
                </a:solidFill>
                <a:latin typeface="Calibri"/>
                <a:ea typeface="Calibri"/>
                <a:cs typeface="Calibri"/>
                <a:sym typeface="Calibri"/>
              </a:rPr>
              <a:t>science for hydrologists: considerations when doing fieldwork with human </a:t>
            </a:r>
            <a:r>
              <a:rPr lang="en-GB" i="1" dirty="0" smtClean="0">
                <a:solidFill>
                  <a:schemeClr val="dk1"/>
                </a:solidFill>
                <a:latin typeface="Calibri"/>
                <a:ea typeface="Calibri"/>
                <a:cs typeface="Calibri"/>
                <a:sym typeface="Calibri"/>
              </a:rPr>
              <a:t>participants, EGU2020</a:t>
            </a:r>
            <a:endParaRPr lang="en-GB" i="1" dirty="0">
              <a:solidFill>
                <a:schemeClr val="dk1"/>
              </a:solidFill>
              <a:latin typeface="Calibri"/>
              <a:ea typeface="Calibri"/>
              <a:cs typeface="Calibri"/>
              <a:sym typeface="Calibri"/>
            </a:endParaRPr>
          </a:p>
        </p:txBody>
      </p:sp>
      <p:sp>
        <p:nvSpPr>
          <p:cNvPr id="2" name="Rectangle 1"/>
          <p:cNvSpPr/>
          <p:nvPr/>
        </p:nvSpPr>
        <p:spPr>
          <a:xfrm>
            <a:off x="6125548" y="1777597"/>
            <a:ext cx="5760534" cy="3785652"/>
          </a:xfrm>
          <a:prstGeom prst="rect">
            <a:avLst/>
          </a:prstGeom>
          <a:solidFill>
            <a:schemeClr val="bg1"/>
          </a:solidFill>
        </p:spPr>
        <p:txBody>
          <a:bodyPr wrap="square">
            <a:spAutoFit/>
          </a:bodyPr>
          <a:lstStyle/>
          <a:p>
            <a:pPr>
              <a:spcAft>
                <a:spcPts val="600"/>
              </a:spcAft>
              <a:buClr>
                <a:schemeClr val="dk1"/>
              </a:buClr>
              <a:buSzPct val="100000"/>
            </a:pPr>
            <a:r>
              <a:rPr lang="en-GB" b="1" u="sng" dirty="0">
                <a:latin typeface="Calibri" panose="020F0502020204030204" pitchFamily="34" charset="0"/>
                <a:cs typeface="Calibri" panose="020F0502020204030204" pitchFamily="34" charset="0"/>
              </a:rPr>
              <a:t>Interdisciplinary research</a:t>
            </a:r>
            <a:r>
              <a:rPr lang="en-GB" b="1" dirty="0">
                <a:latin typeface="Calibri" panose="020F0502020204030204" pitchFamily="34" charset="0"/>
                <a:cs typeface="Calibri" panose="020F0502020204030204" pitchFamily="34" charset="0"/>
              </a:rPr>
              <a:t>: </a:t>
            </a:r>
            <a:endParaRPr lang="en-GB" b="1" dirty="0" smtClean="0">
              <a:latin typeface="Calibri" panose="020F0502020204030204" pitchFamily="34" charset="0"/>
              <a:cs typeface="Calibri" panose="020F0502020204030204" pitchFamily="34" charset="0"/>
            </a:endParaRPr>
          </a:p>
          <a:p>
            <a:pPr marL="228600" indent="-228600">
              <a:spcAft>
                <a:spcPts val="600"/>
              </a:spcAft>
              <a:buClr>
                <a:schemeClr val="dk1"/>
              </a:buClr>
              <a:buSzPct val="100000"/>
              <a:buFont typeface="Arial"/>
              <a:buChar char="•"/>
            </a:pPr>
            <a:r>
              <a:rPr lang="en-GB" dirty="0" smtClean="0">
                <a:latin typeface="Calibri" panose="020F0502020204030204" pitchFamily="34" charset="0"/>
                <a:cs typeface="Calibri" panose="020F0502020204030204" pitchFamily="34" charset="0"/>
              </a:rPr>
              <a:t>Interdisciplinary collaborations </a:t>
            </a:r>
            <a:r>
              <a:rPr lang="en-GB" dirty="0">
                <a:latin typeface="Calibri" panose="020F0502020204030204" pitchFamily="34" charset="0"/>
                <a:cs typeface="Calibri" panose="020F0502020204030204" pitchFamily="34" charset="0"/>
              </a:rPr>
              <a:t>can suffer from a number of </a:t>
            </a:r>
            <a:r>
              <a:rPr lang="en-GB" b="1" dirty="0">
                <a:latin typeface="Calibri" panose="020F0502020204030204" pitchFamily="34" charset="0"/>
                <a:cs typeface="Calibri" panose="020F0502020204030204" pitchFamily="34" charset="0"/>
              </a:rPr>
              <a:t>challenges and barriers </a:t>
            </a:r>
            <a:r>
              <a:rPr lang="en-GB" dirty="0">
                <a:latin typeface="Calibri" panose="020F0502020204030204" pitchFamily="34" charset="0"/>
                <a:cs typeface="Calibri" panose="020F0502020204030204" pitchFamily="34" charset="0"/>
              </a:rPr>
              <a:t>due to differences in philosophies, methods, vocabularies, and potentially a lack of experience in the other </a:t>
            </a:r>
            <a:r>
              <a:rPr lang="en-GB" dirty="0" smtClean="0">
                <a:latin typeface="Calibri" panose="020F0502020204030204" pitchFamily="34" charset="0"/>
                <a:cs typeface="Calibri" panose="020F0502020204030204" pitchFamily="34" charset="0"/>
              </a:rPr>
              <a:t>discipline. </a:t>
            </a:r>
          </a:p>
          <a:p>
            <a:pPr marL="228600" indent="-228600">
              <a:spcAft>
                <a:spcPts val="600"/>
              </a:spcAft>
              <a:buClr>
                <a:schemeClr val="dk1"/>
              </a:buClr>
              <a:buSzPct val="100000"/>
              <a:buFont typeface="Arial"/>
              <a:buChar char="•"/>
            </a:pPr>
            <a:r>
              <a:rPr lang="en-GB" dirty="0" smtClean="0">
                <a:latin typeface="Calibri" panose="020F0502020204030204" pitchFamily="34" charset="0"/>
                <a:cs typeface="Calibri" panose="020F0502020204030204" pitchFamily="34" charset="0"/>
              </a:rPr>
              <a:t>However</a:t>
            </a:r>
            <a:r>
              <a:rPr lang="en-GB" dirty="0">
                <a:latin typeface="Calibri" panose="020F0502020204030204" pitchFamily="34" charset="0"/>
                <a:cs typeface="Calibri" panose="020F0502020204030204" pitchFamily="34" charset="0"/>
              </a:rPr>
              <a:t>, it is these differences in perspective and complexity which is needed for understanding </a:t>
            </a:r>
            <a:r>
              <a:rPr lang="en-GB" b="1" dirty="0">
                <a:latin typeface="Calibri" panose="020F0502020204030204" pitchFamily="34" charset="0"/>
                <a:cs typeface="Calibri" panose="020F0502020204030204" pitchFamily="34" charset="0"/>
              </a:rPr>
              <a:t>real world problems </a:t>
            </a:r>
            <a:r>
              <a:rPr lang="en-GB" dirty="0">
                <a:latin typeface="Calibri" panose="020F0502020204030204" pitchFamily="34" charset="0"/>
                <a:cs typeface="Calibri" panose="020F0502020204030204" pitchFamily="34" charset="0"/>
              </a:rPr>
              <a:t>and potential solutions. </a:t>
            </a:r>
            <a:endParaRPr lang="en-GB" dirty="0" smtClean="0">
              <a:latin typeface="Calibri" panose="020F0502020204030204" pitchFamily="34" charset="0"/>
              <a:cs typeface="Calibri" panose="020F0502020204030204" pitchFamily="34" charset="0"/>
            </a:endParaRPr>
          </a:p>
          <a:p>
            <a:pPr marL="228600" indent="-228600">
              <a:spcAft>
                <a:spcPts val="600"/>
              </a:spcAft>
              <a:buClr>
                <a:schemeClr val="dk1"/>
              </a:buClr>
              <a:buSzPct val="100000"/>
              <a:buFont typeface="Arial"/>
              <a:buChar char="•"/>
            </a:pPr>
            <a:r>
              <a:rPr lang="en-GB" dirty="0" smtClean="0">
                <a:latin typeface="Calibri" panose="020F0502020204030204" pitchFamily="34" charset="0"/>
                <a:cs typeface="Calibri" panose="020F0502020204030204" pitchFamily="34" charset="0"/>
              </a:rPr>
              <a:t>It </a:t>
            </a:r>
            <a:r>
              <a:rPr lang="en-GB" dirty="0">
                <a:latin typeface="Calibri" panose="020F0502020204030204" pitchFamily="34" charset="0"/>
                <a:cs typeface="Calibri" panose="020F0502020204030204" pitchFamily="34" charset="0"/>
              </a:rPr>
              <a:t>is worth investing time to </a:t>
            </a:r>
            <a:r>
              <a:rPr lang="en-GB" b="1" dirty="0">
                <a:latin typeface="Calibri" panose="020F0502020204030204" pitchFamily="34" charset="0"/>
                <a:cs typeface="Calibri" panose="020F0502020204030204" pitchFamily="34" charset="0"/>
              </a:rPr>
              <a:t>build understanding </a:t>
            </a:r>
            <a:r>
              <a:rPr lang="en-GB" dirty="0">
                <a:latin typeface="Calibri" panose="020F0502020204030204" pitchFamily="34" charset="0"/>
                <a:cs typeface="Calibri" panose="020F0502020204030204" pitchFamily="34" charset="0"/>
              </a:rPr>
              <a:t>across the disciplines to foster improved collaborations. Place importance and time on exchange </a:t>
            </a:r>
            <a:r>
              <a:rPr lang="en-GB" dirty="0" smtClean="0">
                <a:latin typeface="Calibri" panose="020F0502020204030204" pitchFamily="34" charset="0"/>
                <a:cs typeface="Calibri" panose="020F0502020204030204" pitchFamily="34" charset="0"/>
              </a:rPr>
              <a:t>activities, such as meetings </a:t>
            </a:r>
            <a:r>
              <a:rPr lang="en-GB" dirty="0">
                <a:latin typeface="Calibri" panose="020F0502020204030204" pitchFamily="34" charset="0"/>
                <a:cs typeface="Calibri" panose="020F0502020204030204" pitchFamily="34" charset="0"/>
              </a:rPr>
              <a:t>for specific discussions on vocabulary, research methodologies and </a:t>
            </a:r>
            <a:r>
              <a:rPr lang="en-GB" dirty="0" smtClean="0">
                <a:latin typeface="Calibri" panose="020F0502020204030204" pitchFamily="34" charset="0"/>
                <a:cs typeface="Calibri" panose="020F0502020204030204" pitchFamily="34" charset="0"/>
              </a:rPr>
              <a:t>design amongst </a:t>
            </a:r>
            <a:r>
              <a:rPr lang="en-GB" dirty="0">
                <a:latin typeface="Calibri" panose="020F0502020204030204" pitchFamily="34" charset="0"/>
                <a:cs typeface="Calibri" panose="020F0502020204030204" pitchFamily="34" charset="0"/>
              </a:rPr>
              <a:t>researchers</a:t>
            </a:r>
            <a:r>
              <a:rPr lang="en-GB" dirty="0" smtClean="0">
                <a:latin typeface="Calibri" panose="020F0502020204030204" pitchFamily="34" charset="0"/>
                <a:cs typeface="Calibri" panose="020F0502020204030204" pitchFamily="34" charset="0"/>
              </a:rPr>
              <a:t>.</a:t>
            </a:r>
          </a:p>
          <a:p>
            <a:pPr marL="228600" indent="-228600">
              <a:spcAft>
                <a:spcPts val="600"/>
              </a:spcAft>
              <a:buClr>
                <a:schemeClr val="dk1"/>
              </a:buClr>
              <a:buSzPct val="100000"/>
              <a:buFont typeface="Arial"/>
              <a:buChar char="•"/>
            </a:pPr>
            <a:r>
              <a:rPr lang="en-GB" dirty="0">
                <a:latin typeface="Calibri" panose="020F0502020204030204" pitchFamily="34" charset="0"/>
                <a:cs typeface="Calibri" panose="020F0502020204030204" pitchFamily="34" charset="0"/>
              </a:rPr>
              <a:t>E</a:t>
            </a:r>
            <a:r>
              <a:rPr lang="en-GB" dirty="0" smtClean="0">
                <a:latin typeface="Calibri" panose="020F0502020204030204" pitchFamily="34" charset="0"/>
                <a:cs typeface="Calibri" panose="020F0502020204030204" pitchFamily="34" charset="0"/>
              </a:rPr>
              <a:t>stablish </a:t>
            </a:r>
            <a:r>
              <a:rPr lang="en-GB" dirty="0">
                <a:latin typeface="Calibri" panose="020F0502020204030204" pitchFamily="34" charset="0"/>
                <a:cs typeface="Calibri" panose="020F0502020204030204" pitchFamily="34" charset="0"/>
              </a:rPr>
              <a:t>a common </a:t>
            </a:r>
            <a:r>
              <a:rPr lang="en-GB" dirty="0" smtClean="0">
                <a:latin typeface="Calibri" panose="020F0502020204030204" pitchFamily="34" charset="0"/>
                <a:cs typeface="Calibri" panose="020F0502020204030204" pitchFamily="34" charset="0"/>
              </a:rPr>
              <a:t>language, </a:t>
            </a:r>
            <a:r>
              <a:rPr lang="en-GB" b="1" dirty="0" smtClean="0">
                <a:solidFill>
                  <a:schemeClr val="dk1"/>
                </a:solidFill>
                <a:latin typeface="Calibri" panose="020F0502020204030204" pitchFamily="34" charset="0"/>
                <a:ea typeface="Calibri"/>
                <a:cs typeface="Calibri" panose="020F0502020204030204" pitchFamily="34" charset="0"/>
                <a:sym typeface="Calibri"/>
              </a:rPr>
              <a:t>develop </a:t>
            </a:r>
            <a:r>
              <a:rPr lang="en-GB" dirty="0">
                <a:solidFill>
                  <a:schemeClr val="dk1"/>
                </a:solidFill>
                <a:latin typeface="Calibri" panose="020F0502020204030204" pitchFamily="34" charset="0"/>
                <a:ea typeface="Calibri"/>
                <a:cs typeface="Calibri" panose="020F0502020204030204" pitchFamily="34" charset="0"/>
                <a:sym typeface="Calibri"/>
              </a:rPr>
              <a:t>a </a:t>
            </a:r>
            <a:r>
              <a:rPr lang="en-GB" b="1" dirty="0">
                <a:solidFill>
                  <a:schemeClr val="dk1"/>
                </a:solidFill>
                <a:latin typeface="Calibri" panose="020F0502020204030204" pitchFamily="34" charset="0"/>
                <a:ea typeface="Calibri"/>
                <a:cs typeface="Calibri" panose="020F0502020204030204" pitchFamily="34" charset="0"/>
                <a:sym typeface="Calibri"/>
              </a:rPr>
              <a:t>joint </a:t>
            </a:r>
            <a:r>
              <a:rPr lang="en-GB" b="1" dirty="0" smtClean="0">
                <a:solidFill>
                  <a:schemeClr val="dk1"/>
                </a:solidFill>
                <a:latin typeface="Calibri" panose="020F0502020204030204" pitchFamily="34" charset="0"/>
                <a:ea typeface="Calibri"/>
                <a:cs typeface="Calibri" panose="020F0502020204030204" pitchFamily="34" charset="0"/>
                <a:sym typeface="Calibri"/>
              </a:rPr>
              <a:t>vocabulary.</a:t>
            </a:r>
          </a:p>
          <a:p>
            <a:pPr marL="228600" indent="-228600">
              <a:spcAft>
                <a:spcPts val="600"/>
              </a:spcAft>
              <a:buClr>
                <a:schemeClr val="dk1"/>
              </a:buClr>
              <a:buSzPct val="100000"/>
              <a:buFont typeface="Arial"/>
              <a:buChar char="•"/>
            </a:pPr>
            <a:r>
              <a:rPr lang="en-GB" dirty="0">
                <a:latin typeface="Calibri" panose="020F0502020204030204" pitchFamily="34" charset="0"/>
                <a:cs typeface="Calibri" panose="020F0502020204030204" pitchFamily="34" charset="0"/>
              </a:rPr>
              <a:t>Encouraging researchers to have </a:t>
            </a:r>
            <a:r>
              <a:rPr lang="en-GB" b="1" dirty="0">
                <a:latin typeface="Calibri" panose="020F0502020204030204" pitchFamily="34" charset="0"/>
                <a:cs typeface="Calibri" panose="020F0502020204030204" pitchFamily="34" charset="0"/>
              </a:rPr>
              <a:t>equal input </a:t>
            </a:r>
            <a:r>
              <a:rPr lang="en-GB" dirty="0">
                <a:latin typeface="Calibri" panose="020F0502020204030204" pitchFamily="34" charset="0"/>
                <a:cs typeface="Calibri" panose="020F0502020204030204" pitchFamily="34" charset="0"/>
              </a:rPr>
              <a:t>into the design of all stages of the research</a:t>
            </a:r>
            <a:r>
              <a:rPr lang="en-GB" dirty="0" smtClean="0">
                <a:latin typeface="Calibri" panose="020F0502020204030204" pitchFamily="34" charset="0"/>
                <a:cs typeface="Calibri" panose="020F0502020204030204" pitchFamily="34" charset="0"/>
              </a:rPr>
              <a:t>.</a:t>
            </a:r>
          </a:p>
          <a:p>
            <a:pPr marL="228600" indent="-228600">
              <a:spcAft>
                <a:spcPts val="600"/>
              </a:spcAft>
              <a:buClr>
                <a:schemeClr val="dk1"/>
              </a:buClr>
              <a:buSzPct val="100000"/>
              <a:buFont typeface="Arial"/>
              <a:buChar char="•"/>
            </a:pPr>
            <a:r>
              <a:rPr lang="en-GB" dirty="0" smtClean="0">
                <a:latin typeface="Calibri" panose="020F0502020204030204" pitchFamily="34" charset="0"/>
                <a:cs typeface="Calibri" panose="020F0502020204030204" pitchFamily="34" charset="0"/>
              </a:rPr>
              <a:t>Share knowledge between disciplines to </a:t>
            </a:r>
            <a:r>
              <a:rPr lang="en-GB" dirty="0">
                <a:latin typeface="Calibri" panose="020F0502020204030204" pitchFamily="34" charset="0"/>
                <a:cs typeface="Calibri" panose="020F0502020204030204" pitchFamily="34" charset="0"/>
              </a:rPr>
              <a:t>enable them to </a:t>
            </a:r>
            <a:r>
              <a:rPr lang="en-GB" b="1" dirty="0">
                <a:latin typeface="Calibri" panose="020F0502020204030204" pitchFamily="34" charset="0"/>
                <a:cs typeface="Calibri" panose="020F0502020204030204" pitchFamily="34" charset="0"/>
              </a:rPr>
              <a:t>expand beyond their own</a:t>
            </a:r>
            <a:r>
              <a:rPr lang="en-GB" dirty="0">
                <a:latin typeface="Calibri" panose="020F0502020204030204" pitchFamily="34" charset="0"/>
                <a:cs typeface="Calibri" panose="020F0502020204030204" pitchFamily="34" charset="0"/>
              </a:rPr>
              <a:t>. </a:t>
            </a:r>
          </a:p>
        </p:txBody>
      </p:sp>
      <p:sp>
        <p:nvSpPr>
          <p:cNvPr id="26" name="Google Shape;248;p11"/>
          <p:cNvSpPr txBox="1">
            <a:spLocks/>
          </p:cNvSpPr>
          <p:nvPr/>
        </p:nvSpPr>
        <p:spPr>
          <a:xfrm>
            <a:off x="1409430" y="5685686"/>
            <a:ext cx="9432235" cy="618592"/>
          </a:xfrm>
          <a:prstGeom prst="rect">
            <a:avLst/>
          </a:prstGeom>
          <a:solidFill>
            <a:schemeClr val="accent2"/>
          </a:solidFill>
          <a:ln w="9525" cap="flat" cmpd="sng">
            <a:solidFill>
              <a:schemeClr val="dk1"/>
            </a:solidFill>
            <a:prstDash val="solid"/>
            <a:round/>
            <a:headEnd type="none" w="sm" len="sm"/>
            <a:tailEnd type="none" w="sm" len="sm"/>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457200" marR="0" lvl="0" indent="-406400" algn="ctr" rtl="0">
              <a:lnSpc>
                <a:spcPct val="90000"/>
              </a:lnSpc>
              <a:spcBef>
                <a:spcPts val="10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1pPr>
            <a:lvl2pPr marL="914400" marR="0" lvl="1" indent="-381000" algn="ctr"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2pPr>
            <a:lvl3pPr marL="1371600" marR="0" lvl="2" indent="-355600" algn="ctr"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3pPr>
            <a:lvl4pPr marL="1828800" marR="0" lvl="3"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4pPr>
            <a:lvl5pPr marL="2286000" marR="0" lvl="4"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5pPr>
            <a:lvl6pPr marL="2743200" marR="0" lvl="5"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6pPr>
            <a:lvl7pPr marL="3200400" marR="0" lvl="6"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7pPr>
            <a:lvl8pPr marL="3657600" marR="0" lvl="7"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8pPr>
            <a:lvl9pPr marL="4114800" marR="0" lvl="8"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9pPr>
          </a:lstStyle>
          <a:p>
            <a:pPr marL="0" indent="0">
              <a:lnSpc>
                <a:spcPct val="100000"/>
              </a:lnSpc>
              <a:spcBef>
                <a:spcPts val="0"/>
              </a:spcBef>
              <a:buSzPts val="2800"/>
            </a:pPr>
            <a:r>
              <a:rPr lang="en-GB" sz="1600" b="1" i="1" dirty="0" smtClean="0"/>
              <a:t>Most importantly: </a:t>
            </a:r>
            <a:r>
              <a:rPr lang="en-GB" sz="1600" i="1" dirty="0" smtClean="0"/>
              <a:t>Time invested in building these true collaborations will help to build trust amongst researchers, participants and practitioners alike, enabling more meaningful and fruitful research</a:t>
            </a:r>
            <a:endParaRPr lang="en-GB" sz="1600" i="1" dirty="0"/>
          </a:p>
        </p:txBody>
      </p:sp>
      <p:sp>
        <p:nvSpPr>
          <p:cNvPr id="28" name="Google Shape;144;p3"/>
          <p:cNvSpPr/>
          <p:nvPr/>
        </p:nvSpPr>
        <p:spPr>
          <a:xfrm>
            <a:off x="390355" y="399117"/>
            <a:ext cx="3270577" cy="1077178"/>
          </a:xfrm>
          <a:prstGeom prst="rect">
            <a:avLst/>
          </a:prstGeom>
          <a:solidFill>
            <a:schemeClr val="accent2"/>
          </a:solidFill>
          <a:ln w="9525"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GB" sz="1600" i="1" u="none" strike="noStrike" cap="none" dirty="0" smtClean="0">
                <a:solidFill>
                  <a:srgbClr val="000000"/>
                </a:solidFill>
                <a:latin typeface="Calibri"/>
                <a:ea typeface="Calibri"/>
                <a:cs typeface="Calibri"/>
                <a:sym typeface="Calibri"/>
              </a:rPr>
              <a:t>In this PICO we help to </a:t>
            </a:r>
            <a:r>
              <a:rPr lang="en-GB" sz="1600" b="1" i="1" u="none" strike="noStrike" cap="none" dirty="0" smtClean="0">
                <a:solidFill>
                  <a:srgbClr val="000000"/>
                </a:solidFill>
                <a:latin typeface="Calibri"/>
                <a:ea typeface="Calibri"/>
                <a:cs typeface="Calibri"/>
                <a:sym typeface="Calibri"/>
              </a:rPr>
              <a:t>bridge the gap </a:t>
            </a:r>
            <a:r>
              <a:rPr lang="en-GB" sz="1600" i="1" u="none" strike="noStrike" cap="none" dirty="0" smtClean="0">
                <a:solidFill>
                  <a:srgbClr val="000000"/>
                </a:solidFill>
                <a:latin typeface="Calibri"/>
                <a:ea typeface="Calibri"/>
                <a:cs typeface="Calibri"/>
                <a:sym typeface="Calibri"/>
              </a:rPr>
              <a:t>for hydrologists who may be </a:t>
            </a:r>
            <a:r>
              <a:rPr lang="en-GB" sz="1600" b="1" i="1" u="none" strike="noStrike" cap="none" dirty="0" smtClean="0">
                <a:solidFill>
                  <a:srgbClr val="000000"/>
                </a:solidFill>
                <a:latin typeface="Calibri"/>
                <a:ea typeface="Calibri"/>
                <a:cs typeface="Calibri"/>
                <a:sym typeface="Calibri"/>
              </a:rPr>
              <a:t>working with </a:t>
            </a:r>
            <a:r>
              <a:rPr lang="en-GB" sz="1600" i="1" u="none" strike="noStrike" cap="none" dirty="0" smtClean="0">
                <a:solidFill>
                  <a:srgbClr val="000000"/>
                </a:solidFill>
                <a:latin typeface="Calibri"/>
                <a:ea typeface="Calibri"/>
                <a:cs typeface="Calibri"/>
                <a:sym typeface="Calibri"/>
              </a:rPr>
              <a:t>social scientists and human participants</a:t>
            </a:r>
            <a:endParaRPr sz="1600" i="1" u="none" strike="noStrike" cap="none" dirty="0">
              <a:solidFill>
                <a:srgbClr val="000000"/>
              </a:solidFill>
              <a:latin typeface="Calibri"/>
              <a:ea typeface="Calibri"/>
              <a:cs typeface="Calibri"/>
              <a:sym typeface="Calibri"/>
            </a:endParaRPr>
          </a:p>
        </p:txBody>
      </p:sp>
      <p:sp>
        <p:nvSpPr>
          <p:cNvPr id="19" name="Google Shape;654;p55"/>
          <p:cNvSpPr txBox="1">
            <a:spLocks/>
          </p:cNvSpPr>
          <p:nvPr/>
        </p:nvSpPr>
        <p:spPr>
          <a:xfrm>
            <a:off x="246678" y="1777597"/>
            <a:ext cx="5725497" cy="3784260"/>
          </a:xfrm>
          <a:prstGeom prst="rect">
            <a:avLst/>
          </a:prstGeom>
          <a:solidFill>
            <a:srgbClr val="FFFFFF"/>
          </a:solidFill>
          <a:ln w="9525" cap="flat" cmpd="sng">
            <a:noFill/>
            <a:prstDash val="solid"/>
            <a:round/>
            <a:headEnd type="none" w="sm" len="sm"/>
            <a:tailEnd type="none" w="sm" len="sm"/>
          </a:ln>
        </p:spPr>
        <p:txBody>
          <a:bodyPr spcFirstLastPara="1" wrap="square" lIns="91425" tIns="45700" rIns="91425" bIns="45700" anchor="t" anchorCtr="0">
            <a:normAutofit fontScale="92500" lnSpcReduction="10000"/>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spcAft>
                <a:spcPts val="600"/>
              </a:spcAft>
              <a:buClr>
                <a:schemeClr val="dk1"/>
              </a:buClr>
              <a:buSzPct val="100000"/>
            </a:pPr>
            <a:r>
              <a:rPr lang="en-GB" b="1" u="sng" dirty="0" smtClean="0">
                <a:latin typeface="Calibri" panose="020F0502020204030204" pitchFamily="34" charset="0"/>
                <a:cs typeface="Calibri" panose="020F0502020204030204" pitchFamily="34" charset="0"/>
              </a:rPr>
              <a:t>Fieldwork with human participants</a:t>
            </a:r>
            <a:r>
              <a:rPr lang="en-GB" b="1" dirty="0" smtClean="0">
                <a:latin typeface="Calibri" panose="020F0502020204030204" pitchFamily="34" charset="0"/>
                <a:cs typeface="Calibri" panose="020F0502020204030204" pitchFamily="34" charset="0"/>
              </a:rPr>
              <a:t>: </a:t>
            </a:r>
          </a:p>
          <a:p>
            <a:pPr marL="228600" indent="-228600">
              <a:spcAft>
                <a:spcPts val="600"/>
              </a:spcAft>
              <a:buClr>
                <a:schemeClr val="dk1"/>
              </a:buClr>
              <a:buSzPct val="100000"/>
              <a:buFont typeface="Arial"/>
              <a:buChar char="•"/>
            </a:pPr>
            <a:r>
              <a:rPr lang="en-GB" sz="1500" b="1" dirty="0" smtClean="0">
                <a:latin typeface="Calibri" panose="020F0502020204030204" pitchFamily="34" charset="0"/>
                <a:cs typeface="Calibri" panose="020F0502020204030204" pitchFamily="34" charset="0"/>
              </a:rPr>
              <a:t>Good ethical </a:t>
            </a:r>
            <a:r>
              <a:rPr lang="en-GB" sz="1500" b="1" dirty="0">
                <a:latin typeface="Calibri" panose="020F0502020204030204" pitchFamily="34" charset="0"/>
                <a:cs typeface="Calibri" panose="020F0502020204030204" pitchFamily="34" charset="0"/>
              </a:rPr>
              <a:t>principles </a:t>
            </a:r>
            <a:r>
              <a:rPr lang="en-GB" sz="1500" dirty="0" smtClean="0">
                <a:latin typeface="Calibri" panose="020F0502020204030204" pitchFamily="34" charset="0"/>
                <a:cs typeface="Calibri" panose="020F0502020204030204" pitchFamily="34" charset="0"/>
              </a:rPr>
              <a:t>should underpin </a:t>
            </a:r>
            <a:r>
              <a:rPr lang="en-GB" sz="1500" dirty="0">
                <a:latin typeface="Calibri" panose="020F0502020204030204" pitchFamily="34" charset="0"/>
                <a:cs typeface="Calibri" panose="020F0502020204030204" pitchFamily="34" charset="0"/>
              </a:rPr>
              <a:t>all research with human </a:t>
            </a:r>
            <a:r>
              <a:rPr lang="en-GB" sz="1500" dirty="0" smtClean="0">
                <a:latin typeface="Calibri" panose="020F0502020204030204" pitchFamily="34" charset="0"/>
                <a:cs typeface="Calibri" panose="020F0502020204030204" pitchFamily="34" charset="0"/>
              </a:rPr>
              <a:t>participants, protecting both the participants and the researchers.</a:t>
            </a:r>
            <a:endParaRPr lang="en-GB" sz="1500" dirty="0">
              <a:latin typeface="Calibri" panose="020F0502020204030204" pitchFamily="34" charset="0"/>
              <a:cs typeface="Calibri" panose="020F0502020204030204" pitchFamily="34" charset="0"/>
            </a:endParaRPr>
          </a:p>
          <a:p>
            <a:pPr marL="228600" indent="-228600">
              <a:spcAft>
                <a:spcPts val="600"/>
              </a:spcAft>
              <a:buClr>
                <a:schemeClr val="dk1"/>
              </a:buClr>
              <a:buSzPct val="100000"/>
              <a:buFont typeface="Arial"/>
              <a:buChar char="•"/>
            </a:pPr>
            <a:r>
              <a:rPr lang="en-GB" sz="1500" dirty="0" smtClean="0">
                <a:latin typeface="Calibri" panose="020F0502020204030204" pitchFamily="34" charset="0"/>
                <a:cs typeface="Calibri" panose="020F0502020204030204" pitchFamily="34" charset="0"/>
              </a:rPr>
              <a:t>Differences </a:t>
            </a:r>
            <a:r>
              <a:rPr lang="en-GB" sz="1500" dirty="0">
                <a:latin typeface="Calibri" panose="020F0502020204030204" pitchFamily="34" charset="0"/>
                <a:cs typeface="Calibri" panose="020F0502020204030204" pitchFamily="34" charset="0"/>
              </a:rPr>
              <a:t>in </a:t>
            </a:r>
            <a:r>
              <a:rPr lang="en-GB" sz="1500" b="1" dirty="0">
                <a:latin typeface="Calibri" panose="020F0502020204030204" pitchFamily="34" charset="0"/>
                <a:cs typeface="Calibri" panose="020F0502020204030204" pitchFamily="34" charset="0"/>
              </a:rPr>
              <a:t>power</a:t>
            </a:r>
            <a:r>
              <a:rPr lang="en-GB" sz="1500" dirty="0">
                <a:latin typeface="Calibri" panose="020F0502020204030204" pitchFamily="34" charset="0"/>
                <a:cs typeface="Calibri" panose="020F0502020204030204" pitchFamily="34" charset="0"/>
              </a:rPr>
              <a:t> and </a:t>
            </a:r>
            <a:r>
              <a:rPr lang="en-GB" sz="1500" b="1" dirty="0" smtClean="0">
                <a:latin typeface="Calibri" panose="020F0502020204030204" pitchFamily="34" charset="0"/>
                <a:cs typeface="Calibri" panose="020F0502020204030204" pitchFamily="34" charset="0"/>
              </a:rPr>
              <a:t>positionality</a:t>
            </a:r>
            <a:r>
              <a:rPr lang="en-GB" sz="1500" dirty="0" smtClean="0">
                <a:latin typeface="Calibri" panose="020F0502020204030204" pitchFamily="34" charset="0"/>
                <a:cs typeface="Calibri" panose="020F0502020204030204" pitchFamily="34" charset="0"/>
              </a:rPr>
              <a:t> of researchers and participants, and amongst participants can affect data collection and interpretation. Power relations can be </a:t>
            </a:r>
            <a:r>
              <a:rPr lang="en-GB" sz="1500" dirty="0" smtClean="0">
                <a:solidFill>
                  <a:schemeClr val="dk1"/>
                </a:solidFill>
                <a:latin typeface="Calibri"/>
                <a:ea typeface="Calibri"/>
                <a:cs typeface="Calibri"/>
                <a:sym typeface="Calibri"/>
              </a:rPr>
              <a:t>planned </a:t>
            </a:r>
            <a:r>
              <a:rPr lang="en-GB" sz="1500" dirty="0">
                <a:solidFill>
                  <a:schemeClr val="dk1"/>
                </a:solidFill>
                <a:latin typeface="Calibri"/>
                <a:ea typeface="Calibri"/>
                <a:cs typeface="Calibri"/>
                <a:sym typeface="Calibri"/>
              </a:rPr>
              <a:t>for in the </a:t>
            </a:r>
            <a:r>
              <a:rPr lang="en-GB" sz="1500" b="1" dirty="0">
                <a:solidFill>
                  <a:schemeClr val="dk1"/>
                </a:solidFill>
                <a:latin typeface="Calibri"/>
                <a:ea typeface="Calibri"/>
                <a:cs typeface="Calibri"/>
                <a:sym typeface="Calibri"/>
              </a:rPr>
              <a:t>research design</a:t>
            </a:r>
            <a:r>
              <a:rPr lang="en-GB" sz="1500" dirty="0">
                <a:solidFill>
                  <a:schemeClr val="dk1"/>
                </a:solidFill>
                <a:latin typeface="Calibri"/>
                <a:ea typeface="Calibri"/>
                <a:cs typeface="Calibri"/>
                <a:sym typeface="Calibri"/>
              </a:rPr>
              <a:t>. </a:t>
            </a:r>
            <a:endParaRPr lang="en-GB" sz="1500" dirty="0" smtClean="0">
              <a:solidFill>
                <a:schemeClr val="dk1"/>
              </a:solidFill>
              <a:latin typeface="Calibri"/>
              <a:ea typeface="Calibri"/>
              <a:cs typeface="Calibri"/>
              <a:sym typeface="Calibri"/>
            </a:endParaRPr>
          </a:p>
          <a:p>
            <a:pPr marL="228600" indent="-228600">
              <a:spcAft>
                <a:spcPts val="600"/>
              </a:spcAft>
              <a:buClr>
                <a:schemeClr val="dk1"/>
              </a:buClr>
              <a:buSzPct val="100000"/>
              <a:buFont typeface="Arial"/>
              <a:buChar char="•"/>
            </a:pPr>
            <a:r>
              <a:rPr lang="en-GB" sz="1500" b="1" dirty="0">
                <a:latin typeface="Calibri" panose="020F0502020204030204" pitchFamily="34" charset="0"/>
                <a:cs typeface="Calibri" panose="020F0502020204030204" pitchFamily="34" charset="0"/>
              </a:rPr>
              <a:t>Qualitative </a:t>
            </a:r>
            <a:r>
              <a:rPr lang="en-GB" sz="1500" dirty="0">
                <a:latin typeface="Calibri" panose="020F0502020204030204" pitchFamily="34" charset="0"/>
                <a:cs typeface="Calibri" panose="020F0502020204030204" pitchFamily="34" charset="0"/>
              </a:rPr>
              <a:t>data collection can be more </a:t>
            </a:r>
            <a:r>
              <a:rPr lang="en-GB" sz="1500" b="1" dirty="0">
                <a:latin typeface="Calibri" panose="020F0502020204030204" pitchFamily="34" charset="0"/>
                <a:cs typeface="Calibri" panose="020F0502020204030204" pitchFamily="34" charset="0"/>
              </a:rPr>
              <a:t>time-intensive</a:t>
            </a:r>
            <a:r>
              <a:rPr lang="en-GB" sz="1500" dirty="0">
                <a:latin typeface="Calibri" panose="020F0502020204030204" pitchFamily="34" charset="0"/>
                <a:cs typeface="Calibri" panose="020F0502020204030204" pitchFamily="34" charset="0"/>
              </a:rPr>
              <a:t>, but gain a </a:t>
            </a:r>
            <a:r>
              <a:rPr lang="en-GB" sz="1500" b="1" dirty="0">
                <a:latin typeface="Calibri" panose="020F0502020204030204" pitchFamily="34" charset="0"/>
                <a:cs typeface="Calibri" panose="020F0502020204030204" pitchFamily="34" charset="0"/>
              </a:rPr>
              <a:t>wealth</a:t>
            </a:r>
            <a:r>
              <a:rPr lang="en-GB" sz="1500" dirty="0">
                <a:latin typeface="Calibri" panose="020F0502020204030204" pitchFamily="34" charset="0"/>
                <a:cs typeface="Calibri" panose="020F0502020204030204" pitchFamily="34" charset="0"/>
              </a:rPr>
              <a:t> of information and context</a:t>
            </a:r>
            <a:r>
              <a:rPr lang="en-GB" sz="1500" dirty="0" smtClean="0">
                <a:latin typeface="Calibri" panose="020F0502020204030204" pitchFamily="34" charset="0"/>
                <a:cs typeface="Calibri" panose="020F0502020204030204" pitchFamily="34" charset="0"/>
              </a:rPr>
              <a:t>.</a:t>
            </a:r>
          </a:p>
          <a:p>
            <a:pPr marL="228600" indent="-228600">
              <a:spcAft>
                <a:spcPts val="600"/>
              </a:spcAft>
              <a:buClr>
                <a:schemeClr val="dk1"/>
              </a:buClr>
              <a:buSzPct val="100000"/>
              <a:buFont typeface="Arial"/>
              <a:buChar char="•"/>
            </a:pPr>
            <a:r>
              <a:rPr lang="en-GB" sz="1500" dirty="0" smtClean="0">
                <a:latin typeface="Calibri" panose="020F0502020204030204" pitchFamily="34" charset="0"/>
                <a:cs typeface="Calibri" panose="020F0502020204030204" pitchFamily="34" charset="0"/>
              </a:rPr>
              <a:t>Dedicated </a:t>
            </a:r>
            <a:r>
              <a:rPr lang="en-GB" sz="1500" dirty="0">
                <a:latin typeface="Calibri" panose="020F0502020204030204" pitchFamily="34" charset="0"/>
                <a:cs typeface="Calibri" panose="020F0502020204030204" pitchFamily="34" charset="0"/>
              </a:rPr>
              <a:t>time to </a:t>
            </a:r>
            <a:r>
              <a:rPr lang="en-GB" sz="1500" b="1" dirty="0">
                <a:latin typeface="Calibri" panose="020F0502020204030204" pitchFamily="34" charset="0"/>
                <a:cs typeface="Calibri" panose="020F0502020204030204" pitchFamily="34" charset="0"/>
              </a:rPr>
              <a:t>build trust </a:t>
            </a:r>
            <a:r>
              <a:rPr lang="en-GB" sz="1500" dirty="0" smtClean="0">
                <a:latin typeface="Calibri" panose="020F0502020204030204" pitchFamily="34" charset="0"/>
                <a:cs typeface="Calibri" panose="020F0502020204030204" pitchFamily="34" charset="0"/>
              </a:rPr>
              <a:t>with </a:t>
            </a:r>
            <a:r>
              <a:rPr lang="en-GB" sz="1500" dirty="0">
                <a:latin typeface="Calibri" panose="020F0502020204030204" pitchFamily="34" charset="0"/>
                <a:cs typeface="Calibri" panose="020F0502020204030204" pitchFamily="34" charset="0"/>
              </a:rPr>
              <a:t>local </a:t>
            </a:r>
            <a:r>
              <a:rPr lang="en-GB" sz="1500" dirty="0" smtClean="0">
                <a:latin typeface="Calibri" panose="020F0502020204030204" pitchFamily="34" charset="0"/>
                <a:cs typeface="Calibri" panose="020F0502020204030204" pitchFamily="34" charset="0"/>
              </a:rPr>
              <a:t>partners and participants.</a:t>
            </a:r>
          </a:p>
          <a:p>
            <a:pPr marL="228600" indent="-228600">
              <a:spcAft>
                <a:spcPts val="600"/>
              </a:spcAft>
              <a:buClr>
                <a:schemeClr val="dk1"/>
              </a:buClr>
              <a:buSzPct val="100000"/>
              <a:buFont typeface="Arial"/>
              <a:buChar char="•"/>
            </a:pPr>
            <a:r>
              <a:rPr lang="en-GB" sz="1500" b="1" dirty="0">
                <a:solidFill>
                  <a:schemeClr val="dk1"/>
                </a:solidFill>
                <a:latin typeface="Calibri"/>
                <a:ea typeface="Calibri"/>
                <a:cs typeface="Calibri"/>
                <a:sym typeface="Calibri"/>
              </a:rPr>
              <a:t>P</a:t>
            </a:r>
            <a:r>
              <a:rPr lang="en-GB" sz="1500" b="1" dirty="0" smtClean="0">
                <a:solidFill>
                  <a:schemeClr val="dk1"/>
                </a:solidFill>
                <a:latin typeface="Calibri"/>
                <a:ea typeface="Calibri"/>
                <a:cs typeface="Calibri"/>
                <a:sym typeface="Calibri"/>
              </a:rPr>
              <a:t>re-fieldwork </a:t>
            </a:r>
            <a:r>
              <a:rPr lang="en-GB" sz="1500" b="1" dirty="0">
                <a:solidFill>
                  <a:schemeClr val="dk1"/>
                </a:solidFill>
                <a:latin typeface="Calibri"/>
                <a:ea typeface="Calibri"/>
                <a:cs typeface="Calibri"/>
                <a:sym typeface="Calibri"/>
              </a:rPr>
              <a:t>training </a:t>
            </a:r>
            <a:r>
              <a:rPr lang="en-GB" sz="1500" dirty="0">
                <a:solidFill>
                  <a:schemeClr val="dk1"/>
                </a:solidFill>
                <a:latin typeface="Calibri"/>
                <a:ea typeface="Calibri"/>
                <a:cs typeface="Calibri"/>
                <a:sym typeface="Calibri"/>
              </a:rPr>
              <a:t>with translators/field assistants, and post-fieldwork </a:t>
            </a:r>
            <a:r>
              <a:rPr lang="en-GB" sz="1500" b="1" dirty="0">
                <a:solidFill>
                  <a:schemeClr val="dk1"/>
                </a:solidFill>
                <a:latin typeface="Calibri"/>
                <a:ea typeface="Calibri"/>
                <a:cs typeface="Calibri"/>
                <a:sym typeface="Calibri"/>
              </a:rPr>
              <a:t>debriefing</a:t>
            </a:r>
            <a:r>
              <a:rPr lang="en-GB" sz="1500" dirty="0">
                <a:solidFill>
                  <a:schemeClr val="dk1"/>
                </a:solidFill>
                <a:latin typeface="Calibri"/>
                <a:ea typeface="Calibri"/>
                <a:cs typeface="Calibri"/>
                <a:sym typeface="Calibri"/>
              </a:rPr>
              <a:t> sessions to maximise communication between </a:t>
            </a:r>
            <a:r>
              <a:rPr lang="en-GB" sz="1500" dirty="0" smtClean="0">
                <a:solidFill>
                  <a:schemeClr val="dk1"/>
                </a:solidFill>
                <a:latin typeface="Calibri"/>
                <a:ea typeface="Calibri"/>
                <a:cs typeface="Calibri"/>
                <a:sym typeface="Calibri"/>
              </a:rPr>
              <a:t>researchers and local partners about data collection and interpretation.</a:t>
            </a:r>
            <a:endParaRPr lang="en-GB" sz="1500" dirty="0" smtClean="0">
              <a:latin typeface="Calibri" panose="020F0502020204030204" pitchFamily="34" charset="0"/>
              <a:cs typeface="Calibri" panose="020F0502020204030204" pitchFamily="34" charset="0"/>
            </a:endParaRPr>
          </a:p>
          <a:p>
            <a:pPr marL="228600" indent="-228600">
              <a:spcAft>
                <a:spcPts val="600"/>
              </a:spcAft>
              <a:buClr>
                <a:schemeClr val="dk1"/>
              </a:buClr>
              <a:buSzPct val="100000"/>
              <a:buFont typeface="Arial"/>
              <a:buChar char="•"/>
            </a:pPr>
            <a:r>
              <a:rPr lang="en-GB" sz="1500" dirty="0" smtClean="0">
                <a:latin typeface="Calibri"/>
                <a:ea typeface="Calibri"/>
                <a:cs typeface="Calibri"/>
                <a:sym typeface="Calibri"/>
              </a:rPr>
              <a:t>Knowledge </a:t>
            </a:r>
            <a:r>
              <a:rPr lang="en-GB" sz="1500" dirty="0">
                <a:latin typeface="Calibri"/>
                <a:ea typeface="Calibri"/>
                <a:cs typeface="Calibri"/>
                <a:sym typeface="Calibri"/>
              </a:rPr>
              <a:t>sharing can be </a:t>
            </a:r>
            <a:r>
              <a:rPr lang="en-GB" sz="1500" b="1" dirty="0">
                <a:latin typeface="Calibri"/>
                <a:ea typeface="Calibri"/>
                <a:cs typeface="Calibri"/>
                <a:sym typeface="Calibri"/>
              </a:rPr>
              <a:t>two-way</a:t>
            </a:r>
            <a:r>
              <a:rPr lang="en-GB" sz="1500" dirty="0">
                <a:latin typeface="Calibri"/>
                <a:ea typeface="Calibri"/>
                <a:cs typeface="Calibri"/>
                <a:sym typeface="Calibri"/>
              </a:rPr>
              <a:t>: data collection and/or communicating </a:t>
            </a:r>
            <a:r>
              <a:rPr lang="en-GB" sz="1500" dirty="0" smtClean="0">
                <a:latin typeface="Calibri"/>
                <a:ea typeface="Calibri"/>
                <a:cs typeface="Calibri"/>
                <a:sym typeface="Calibri"/>
              </a:rPr>
              <a:t>science.</a:t>
            </a:r>
          </a:p>
          <a:p>
            <a:pPr marL="228600" indent="-228600">
              <a:spcAft>
                <a:spcPts val="600"/>
              </a:spcAft>
              <a:buClr>
                <a:schemeClr val="dk1"/>
              </a:buClr>
              <a:buSzPct val="100000"/>
              <a:buFont typeface="Arial"/>
              <a:buChar char="•"/>
            </a:pPr>
            <a:r>
              <a:rPr lang="en-GB" sz="1500" dirty="0">
                <a:solidFill>
                  <a:schemeClr val="dk1"/>
                </a:solidFill>
                <a:latin typeface="Calibri"/>
                <a:ea typeface="Calibri"/>
                <a:cs typeface="Calibri"/>
                <a:sym typeface="Calibri"/>
              </a:rPr>
              <a:t>Treat social and hydrological data </a:t>
            </a:r>
            <a:r>
              <a:rPr lang="en-GB" sz="1500" b="1" dirty="0">
                <a:solidFill>
                  <a:schemeClr val="dk1"/>
                </a:solidFill>
                <a:latin typeface="Calibri"/>
                <a:ea typeface="Calibri"/>
                <a:cs typeface="Calibri"/>
                <a:sym typeface="Calibri"/>
              </a:rPr>
              <a:t>equally</a:t>
            </a:r>
            <a:r>
              <a:rPr lang="en-GB" sz="1500" dirty="0">
                <a:solidFill>
                  <a:schemeClr val="dk1"/>
                </a:solidFill>
                <a:latin typeface="Calibri"/>
                <a:ea typeface="Calibri"/>
                <a:cs typeface="Calibri"/>
                <a:sym typeface="Calibri"/>
              </a:rPr>
              <a:t> as they can yield valuable insights on human-water relations</a:t>
            </a:r>
            <a:r>
              <a:rPr lang="en-GB" sz="1500" dirty="0" smtClean="0">
                <a:solidFill>
                  <a:schemeClr val="dk1"/>
                </a:solidFill>
                <a:latin typeface="Calibri"/>
                <a:ea typeface="Calibri"/>
                <a:cs typeface="Calibri"/>
                <a:sym typeface="Calibri"/>
              </a:rPr>
              <a:t>.</a:t>
            </a:r>
            <a:endParaRPr lang="en-GB" sz="1500" dirty="0" smtClean="0">
              <a:latin typeface="Calibri"/>
              <a:ea typeface="Calibri"/>
              <a:cs typeface="Calibri"/>
              <a:sym typeface="Calibri"/>
            </a:endParaRPr>
          </a:p>
          <a:p>
            <a:pPr>
              <a:buClr>
                <a:schemeClr val="dk1"/>
              </a:buClr>
              <a:buSzPct val="100000"/>
            </a:pPr>
            <a:endParaRPr lang="en-GB" dirty="0">
              <a:latin typeface="Calibri"/>
              <a:ea typeface="Calibri"/>
              <a:cs typeface="Calibri"/>
              <a:sym typeface="Calibri"/>
            </a:endParaRPr>
          </a:p>
          <a:p>
            <a:pPr marL="228600" indent="-228600">
              <a:buClr>
                <a:schemeClr val="dk1"/>
              </a:buClr>
              <a:buSzPct val="100000"/>
              <a:buFont typeface="Arial"/>
              <a:buChar char="•"/>
            </a:pPr>
            <a:endParaRPr lang="en-GB" dirty="0">
              <a:latin typeface="Calibri" panose="020F0502020204030204" pitchFamily="34" charset="0"/>
              <a:cs typeface="Calibri" panose="020F0502020204030204" pitchFamily="34" charset="0"/>
            </a:endParaRPr>
          </a:p>
          <a:p>
            <a:pPr marL="228600" indent="-228600">
              <a:buClr>
                <a:schemeClr val="dk1"/>
              </a:buClr>
              <a:buSzPct val="100000"/>
              <a:buFont typeface="Arial"/>
              <a:buChar char="•"/>
            </a:pPr>
            <a:endParaRPr lang="en-GB" dirty="0">
              <a:latin typeface="Calibri" panose="020F0502020204030204" pitchFamily="34" charset="0"/>
              <a:cs typeface="Calibri" panose="020F0502020204030204" pitchFamily="34" charset="0"/>
            </a:endParaRPr>
          </a:p>
          <a:p>
            <a:pPr marL="228600" indent="-228600">
              <a:buClr>
                <a:schemeClr val="dk1"/>
              </a:buClr>
              <a:buSzPct val="100000"/>
              <a:buFont typeface="Arial"/>
              <a:buChar char="•"/>
            </a:pPr>
            <a:endParaRPr lang="en-GB" dirty="0" smtClean="0">
              <a:latin typeface="Calibri" panose="020F0502020204030204" pitchFamily="34" charset="0"/>
              <a:cs typeface="Calibri" panose="020F0502020204030204" pitchFamily="34" charset="0"/>
            </a:endParaRPr>
          </a:p>
          <a:p>
            <a:pPr>
              <a:buClr>
                <a:schemeClr val="dk1"/>
              </a:buClr>
              <a:buSzPct val="100000"/>
            </a:pPr>
            <a:endParaRPr lang="en-GB" dirty="0" smtClean="0">
              <a:latin typeface="Calibri" panose="020F0502020204030204" pitchFamily="34" charset="0"/>
              <a:cs typeface="Calibri" panose="020F0502020204030204" pitchFamily="34" charset="0"/>
            </a:endParaRPr>
          </a:p>
          <a:p>
            <a:pPr marL="228600" indent="-228600">
              <a:buClr>
                <a:schemeClr val="dk1"/>
              </a:buClr>
              <a:buSzPct val="100000"/>
              <a:buFont typeface="Arial"/>
              <a:buChar char="•"/>
            </a:pPr>
            <a:endParaRPr lang="en-GB" dirty="0">
              <a:latin typeface="Calibri" panose="020F0502020204030204" pitchFamily="34" charset="0"/>
              <a:cs typeface="Calibri" panose="020F0502020204030204" pitchFamily="34" charset="0"/>
            </a:endParaRPr>
          </a:p>
          <a:p>
            <a:pPr>
              <a:lnSpc>
                <a:spcPct val="90000"/>
              </a:lnSpc>
              <a:spcBef>
                <a:spcPts val="1000"/>
              </a:spcBef>
              <a:buClr>
                <a:schemeClr val="dk1"/>
              </a:buClr>
              <a:buSzPct val="100000"/>
            </a:pPr>
            <a:endParaRPr lang="en-GB" dirty="0" smtClean="0">
              <a:latin typeface="Calibri" panose="020F0502020204030204" pitchFamily="34" charset="0"/>
              <a:cs typeface="Calibri" panose="020F0502020204030204" pitchFamily="34" charset="0"/>
            </a:endParaRPr>
          </a:p>
          <a:p>
            <a:pPr marL="228600" indent="-50800">
              <a:lnSpc>
                <a:spcPct val="90000"/>
              </a:lnSpc>
              <a:spcBef>
                <a:spcPts val="1000"/>
              </a:spcBef>
              <a:buClr>
                <a:schemeClr val="dk1"/>
              </a:buClr>
              <a:buSzPts val="2800"/>
            </a:pPr>
            <a:endParaRPr lang="en-GB" dirty="0" smtClean="0"/>
          </a:p>
          <a:p>
            <a:pPr marL="228600" indent="-50800">
              <a:lnSpc>
                <a:spcPct val="90000"/>
              </a:lnSpc>
              <a:spcBef>
                <a:spcPts val="1000"/>
              </a:spcBef>
              <a:buClr>
                <a:schemeClr val="dk1"/>
              </a:buClr>
              <a:buSzPts val="2800"/>
            </a:pPr>
            <a:endParaRPr lang="en-GB" dirty="0" smtClean="0"/>
          </a:p>
          <a:p>
            <a:pPr marL="228600" indent="-50800">
              <a:lnSpc>
                <a:spcPct val="90000"/>
              </a:lnSpc>
              <a:spcBef>
                <a:spcPts val="1000"/>
              </a:spcBef>
              <a:buClr>
                <a:schemeClr val="dk1"/>
              </a:buClr>
              <a:buSzPts val="2800"/>
            </a:pPr>
            <a:endParaRPr lang="en-GB" dirty="0"/>
          </a:p>
        </p:txBody>
      </p:sp>
      <p:sp>
        <p:nvSpPr>
          <p:cNvPr id="29" name="TextBox 28">
            <a:hlinkClick r:id="" action="ppaction://hlinkshowjump?jump=nextslide"/>
          </p:cNvPr>
          <p:cNvSpPr txBox="1"/>
          <p:nvPr/>
        </p:nvSpPr>
        <p:spPr>
          <a:xfrm>
            <a:off x="11211013" y="6152204"/>
            <a:ext cx="398958" cy="253916"/>
          </a:xfrm>
          <a:prstGeom prst="rect">
            <a:avLst/>
          </a:prstGeom>
          <a:noFill/>
        </p:spPr>
        <p:txBody>
          <a:bodyPr wrap="square" rtlCol="0">
            <a:spAutoFit/>
          </a:bodyPr>
          <a:lstStyle/>
          <a:p>
            <a:r>
              <a:rPr lang="en-GB" sz="1050" b="1" dirty="0" smtClean="0"/>
              <a:t>3/4</a:t>
            </a:r>
            <a:endParaRPr lang="en-GB" sz="1050" b="1" dirty="0"/>
          </a:p>
        </p:txBody>
      </p:sp>
      <p:sp>
        <p:nvSpPr>
          <p:cNvPr id="32" name="Google Shape;113;p1">
            <a:hlinkClick r:id="rId7" action="ppaction://hlinksldjump"/>
          </p:cNvPr>
          <p:cNvSpPr/>
          <p:nvPr/>
        </p:nvSpPr>
        <p:spPr>
          <a:xfrm>
            <a:off x="10149593" y="6455964"/>
            <a:ext cx="1855946" cy="302999"/>
          </a:xfrm>
          <a:prstGeom prst="roundRect">
            <a:avLst>
              <a:gd name="adj" fmla="val 16667"/>
            </a:avLst>
          </a:prstGeom>
          <a:solidFill>
            <a:srgbClr val="FFC000"/>
          </a:solidFill>
          <a:ln w="127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GB" sz="1600" b="1" i="0" u="none" strike="noStrike" cap="none" dirty="0" smtClean="0">
                <a:solidFill>
                  <a:schemeClr val="dk1"/>
                </a:solidFill>
                <a:latin typeface="Calibri"/>
                <a:ea typeface="Calibri"/>
                <a:cs typeface="Calibri"/>
                <a:sym typeface="Calibri"/>
              </a:rPr>
              <a:t>2 minute madness</a:t>
            </a:r>
            <a:endParaRPr sz="1600" b="0" i="0" u="none" strike="noStrike" cap="none" dirty="0">
              <a:solidFill>
                <a:schemeClr val="dk1"/>
              </a:solidFill>
              <a:latin typeface="Calibri"/>
              <a:ea typeface="Calibri"/>
              <a:cs typeface="Calibri"/>
              <a:sym typeface="Calibri"/>
            </a:endParaRPr>
          </a:p>
        </p:txBody>
      </p:sp>
      <p:sp>
        <p:nvSpPr>
          <p:cNvPr id="33" name="Rectangle 32"/>
          <p:cNvSpPr/>
          <p:nvPr/>
        </p:nvSpPr>
        <p:spPr>
          <a:xfrm>
            <a:off x="3863505" y="326787"/>
            <a:ext cx="4735592" cy="646331"/>
          </a:xfrm>
          <a:prstGeom prst="rect">
            <a:avLst/>
          </a:prstGeom>
        </p:spPr>
        <p:txBody>
          <a:bodyPr wrap="none">
            <a:spAutoFit/>
          </a:bodyPr>
          <a:lstStyle/>
          <a:p>
            <a:r>
              <a:rPr lang="en-GB" sz="3600" b="1" dirty="0" smtClean="0">
                <a:latin typeface="Calibri" panose="020F0502020204030204" pitchFamily="34" charset="0"/>
                <a:cs typeface="Calibri" panose="020F0502020204030204" pitchFamily="34" charset="0"/>
              </a:rPr>
              <a:t>PICO 2 minute madness</a:t>
            </a:r>
            <a:endParaRPr lang="en-GB" sz="36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58350901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41"/>
        <p:cNvGrpSpPr/>
        <p:nvPr/>
      </p:nvGrpSpPr>
      <p:grpSpPr>
        <a:xfrm>
          <a:off x="0" y="0"/>
          <a:ext cx="0" cy="0"/>
          <a:chOff x="0" y="0"/>
          <a:chExt cx="0" cy="0"/>
        </a:xfrm>
      </p:grpSpPr>
      <p:sp>
        <p:nvSpPr>
          <p:cNvPr id="442" name="Google Shape;442;p21"/>
          <p:cNvSpPr/>
          <p:nvPr/>
        </p:nvSpPr>
        <p:spPr>
          <a:xfrm>
            <a:off x="70275" y="5382872"/>
            <a:ext cx="1860125"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GB" sz="1800" b="0" i="1" u="none" strike="noStrike" cap="none">
                <a:solidFill>
                  <a:schemeClr val="dk1"/>
                </a:solidFill>
                <a:latin typeface="Calibri"/>
                <a:ea typeface="Calibri"/>
                <a:cs typeface="Calibri"/>
                <a:sym typeface="Calibri"/>
              </a:rPr>
              <a:t>Photo credit: </a:t>
            </a:r>
            <a:endParaRPr sz="1400" b="0" i="1"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GB" sz="1800" b="0" i="1" u="none" strike="noStrike" cap="none">
                <a:solidFill>
                  <a:schemeClr val="dk1"/>
                </a:solidFill>
                <a:latin typeface="Calibri"/>
                <a:ea typeface="Calibri"/>
                <a:cs typeface="Calibri"/>
                <a:sym typeface="Calibri"/>
              </a:rPr>
              <a:t>Britta Höllermann</a:t>
            </a:r>
            <a:endParaRPr sz="1800" b="0" i="1" u="none" strike="noStrike" cap="none">
              <a:solidFill>
                <a:schemeClr val="dk1"/>
              </a:solidFill>
              <a:latin typeface="Calibri"/>
              <a:ea typeface="Calibri"/>
              <a:cs typeface="Calibri"/>
              <a:sym typeface="Calibri"/>
            </a:endParaRPr>
          </a:p>
        </p:txBody>
      </p:sp>
      <p:pic>
        <p:nvPicPr>
          <p:cNvPr id="443" name="Google Shape;443;p21"/>
          <p:cNvPicPr preferRelativeResize="0">
            <a:picLocks noGrp="1"/>
          </p:cNvPicPr>
          <p:nvPr>
            <p:ph type="body" idx="1"/>
          </p:nvPr>
        </p:nvPicPr>
        <p:blipFill rotWithShape="1">
          <a:blip r:embed="rId3">
            <a:alphaModFix/>
          </a:blip>
          <a:srcRect/>
          <a:stretch/>
        </p:blipFill>
        <p:spPr>
          <a:xfrm>
            <a:off x="1889594" y="-437055"/>
            <a:ext cx="10302406" cy="6875912"/>
          </a:xfrm>
          <a:prstGeom prst="rect">
            <a:avLst/>
          </a:prstGeom>
          <a:noFill/>
          <a:ln>
            <a:noFill/>
          </a:ln>
        </p:spPr>
      </p:pic>
      <p:sp>
        <p:nvSpPr>
          <p:cNvPr id="444" name="Google Shape;444;p21"/>
          <p:cNvSpPr/>
          <p:nvPr/>
        </p:nvSpPr>
        <p:spPr>
          <a:xfrm>
            <a:off x="361129" y="288698"/>
            <a:ext cx="8525696" cy="400069"/>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GB" sz="2000" b="0" i="1" u="none" strike="noStrike" cap="none" dirty="0">
                <a:solidFill>
                  <a:schemeClr val="dk1"/>
                </a:solidFill>
                <a:latin typeface="Calibri"/>
                <a:ea typeface="Calibri"/>
                <a:cs typeface="Calibri"/>
                <a:sym typeface="Calibri"/>
              </a:rPr>
              <a:t>Preparing field measurements with </a:t>
            </a:r>
            <a:r>
              <a:rPr lang="en-GB" sz="2000" b="1" i="1" u="none" strike="noStrike" cap="none" dirty="0">
                <a:solidFill>
                  <a:schemeClr val="dk1"/>
                </a:solidFill>
                <a:latin typeface="Calibri"/>
                <a:ea typeface="Calibri"/>
                <a:cs typeface="Calibri"/>
                <a:sym typeface="Calibri"/>
              </a:rPr>
              <a:t>local field assistants</a:t>
            </a:r>
            <a:r>
              <a:rPr lang="en-GB" sz="2000" b="0" i="1" u="none" strike="noStrike" cap="none" dirty="0">
                <a:solidFill>
                  <a:schemeClr val="dk1"/>
                </a:solidFill>
                <a:latin typeface="Calibri"/>
                <a:ea typeface="Calibri"/>
                <a:cs typeface="Calibri"/>
                <a:sym typeface="Calibri"/>
              </a:rPr>
              <a:t>, </a:t>
            </a:r>
            <a:r>
              <a:rPr lang="en-GB" sz="2000" b="0" i="1" u="none" strike="noStrike" cap="none" dirty="0" err="1">
                <a:solidFill>
                  <a:schemeClr val="dk1"/>
                </a:solidFill>
                <a:latin typeface="Calibri"/>
                <a:ea typeface="Calibri"/>
                <a:cs typeface="Calibri"/>
                <a:sym typeface="Calibri"/>
              </a:rPr>
              <a:t>Njage</a:t>
            </a:r>
            <a:r>
              <a:rPr lang="en-GB" sz="2000" b="0" i="1" u="none" strike="noStrike" cap="none" dirty="0">
                <a:solidFill>
                  <a:schemeClr val="dk1"/>
                </a:solidFill>
                <a:latin typeface="Calibri"/>
                <a:ea typeface="Calibri"/>
                <a:cs typeface="Calibri"/>
                <a:sym typeface="Calibri"/>
              </a:rPr>
              <a:t>, </a:t>
            </a:r>
            <a:r>
              <a:rPr lang="en-GB" sz="2000" b="0" i="1" u="none" strike="noStrike" cap="none" dirty="0" smtClean="0">
                <a:solidFill>
                  <a:schemeClr val="dk1"/>
                </a:solidFill>
                <a:latin typeface="Calibri"/>
                <a:ea typeface="Calibri"/>
                <a:cs typeface="Calibri"/>
                <a:sym typeface="Calibri"/>
              </a:rPr>
              <a:t>Tanzania, 2019</a:t>
            </a:r>
            <a:endParaRPr sz="2000" b="0" i="1" u="none" strike="noStrike" cap="none" dirty="0">
              <a:solidFill>
                <a:schemeClr val="dk1"/>
              </a:solidFill>
              <a:latin typeface="Calibri"/>
              <a:ea typeface="Calibri"/>
              <a:cs typeface="Calibri"/>
              <a:sym typeface="Calibri"/>
            </a:endParaRPr>
          </a:p>
        </p:txBody>
      </p:sp>
      <p:pic>
        <p:nvPicPr>
          <p:cNvPr id="446" name="Google Shape;446;p21">
            <a:hlinkClick r:id="rId4" action="ppaction://hlinksldjump"/>
          </p:cNvPr>
          <p:cNvPicPr preferRelativeResize="0"/>
          <p:nvPr/>
        </p:nvPicPr>
        <p:blipFill rotWithShape="1">
          <a:blip r:embed="rId5">
            <a:alphaModFix/>
          </a:blip>
          <a:srcRect/>
          <a:stretch/>
        </p:blipFill>
        <p:spPr>
          <a:xfrm>
            <a:off x="11201336" y="392945"/>
            <a:ext cx="291698" cy="252000"/>
          </a:xfrm>
          <a:prstGeom prst="rect">
            <a:avLst/>
          </a:prstGeom>
          <a:solidFill>
            <a:schemeClr val="lt1"/>
          </a:solidFill>
          <a:ln>
            <a:noFill/>
          </a:ln>
        </p:spPr>
      </p:pic>
      <p:sp>
        <p:nvSpPr>
          <p:cNvPr id="448" name="Google Shape;448;p21"/>
          <p:cNvSpPr/>
          <p:nvPr/>
        </p:nvSpPr>
        <p:spPr>
          <a:xfrm>
            <a:off x="194100" y="901200"/>
            <a:ext cx="1531200" cy="2968500"/>
          </a:xfrm>
          <a:prstGeom prst="rect">
            <a:avLst/>
          </a:prstGeom>
          <a:solidFill>
            <a:schemeClr val="accent2"/>
          </a:solid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800"/>
              <a:buFont typeface="Arial"/>
              <a:buNone/>
            </a:pPr>
            <a:r>
              <a:rPr lang="en-GB" sz="1800" i="1" dirty="0">
                <a:solidFill>
                  <a:schemeClr val="dk1"/>
                </a:solidFill>
                <a:latin typeface="Calibri"/>
                <a:ea typeface="Calibri"/>
                <a:cs typeface="Calibri"/>
                <a:sym typeface="Calibri"/>
              </a:rPr>
              <a:t>Importance of engaging local field assistants to increase trust in partnership, </a:t>
            </a:r>
            <a:r>
              <a:rPr lang="en-GB" sz="1800" b="1" i="1" dirty="0">
                <a:solidFill>
                  <a:schemeClr val="dk1"/>
                </a:solidFill>
                <a:latin typeface="Calibri"/>
                <a:ea typeface="Calibri"/>
                <a:cs typeface="Calibri"/>
                <a:sym typeface="Calibri"/>
              </a:rPr>
              <a:t>co-ownership </a:t>
            </a:r>
            <a:r>
              <a:rPr lang="en-GB" sz="1800" i="1" dirty="0">
                <a:solidFill>
                  <a:schemeClr val="dk1"/>
                </a:solidFill>
                <a:latin typeface="Calibri"/>
                <a:ea typeface="Calibri"/>
                <a:cs typeface="Calibri"/>
                <a:sym typeface="Calibri"/>
              </a:rPr>
              <a:t>and </a:t>
            </a:r>
            <a:r>
              <a:rPr lang="en-GB" sz="1800" b="1" i="1" dirty="0">
                <a:solidFill>
                  <a:schemeClr val="dk1"/>
                </a:solidFill>
                <a:latin typeface="Calibri"/>
                <a:ea typeface="Calibri"/>
                <a:cs typeface="Calibri"/>
                <a:sym typeface="Calibri"/>
              </a:rPr>
              <a:t>responsibility</a:t>
            </a:r>
            <a:endParaRPr sz="1800" b="1" i="0" u="none" strike="noStrike" cap="none" dirty="0">
              <a:solidFill>
                <a:srgbClr val="000000"/>
              </a:solidFill>
              <a:sym typeface="Arial"/>
            </a:endParaRPr>
          </a:p>
        </p:txBody>
      </p:sp>
      <p:sp>
        <p:nvSpPr>
          <p:cNvPr id="9" name="Google Shape;130;p2">
            <a:hlinkClick r:id="" action="ppaction://hlinkshowjump?jump=nextslide"/>
          </p:cNvPr>
          <p:cNvSpPr/>
          <p:nvPr/>
        </p:nvSpPr>
        <p:spPr>
          <a:xfrm>
            <a:off x="11225818" y="6109876"/>
            <a:ext cx="564042" cy="337944"/>
          </a:xfrm>
          <a:prstGeom prst="rightArrow">
            <a:avLst>
              <a:gd name="adj1" fmla="val 50000"/>
              <a:gd name="adj2" fmla="val 50000"/>
            </a:avLst>
          </a:prstGeom>
          <a:solidFill>
            <a:srgbClr val="FFC000"/>
          </a:solidFill>
          <a:ln w="127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0" name="Google Shape;132;p2">
            <a:hlinkClick r:id="" action="ppaction://hlinkshowjump?jump=previousslide"/>
          </p:cNvPr>
          <p:cNvSpPr/>
          <p:nvPr/>
        </p:nvSpPr>
        <p:spPr>
          <a:xfrm rot="10800000">
            <a:off x="305041" y="6109876"/>
            <a:ext cx="564042" cy="337944"/>
          </a:xfrm>
          <a:prstGeom prst="rightArrow">
            <a:avLst>
              <a:gd name="adj1" fmla="val 50000"/>
              <a:gd name="adj2" fmla="val 50000"/>
            </a:avLst>
          </a:prstGeom>
          <a:solidFill>
            <a:srgbClr val="FFC000"/>
          </a:solidFill>
          <a:ln w="127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792" y="6500420"/>
            <a:ext cx="896374" cy="313620"/>
          </a:xfrm>
          <a:prstGeom prst="rect">
            <a:avLst/>
          </a:prstGeom>
        </p:spPr>
      </p:pic>
      <p:sp>
        <p:nvSpPr>
          <p:cNvPr id="13" name="Rectangle 12"/>
          <p:cNvSpPr/>
          <p:nvPr/>
        </p:nvSpPr>
        <p:spPr>
          <a:xfrm>
            <a:off x="1236785" y="6508635"/>
            <a:ext cx="9989033" cy="286232"/>
          </a:xfrm>
          <a:prstGeom prst="rect">
            <a:avLst/>
          </a:prstGeom>
        </p:spPr>
        <p:txBody>
          <a:bodyPr wrap="square">
            <a:spAutoFit/>
          </a:bodyPr>
          <a:lstStyle/>
          <a:p>
            <a:pPr lvl="0" algn="ctr">
              <a:lnSpc>
                <a:spcPct val="90000"/>
              </a:lnSpc>
              <a:buClr>
                <a:schemeClr val="dk1"/>
              </a:buClr>
              <a:buSzPts val="3200"/>
            </a:pPr>
            <a:r>
              <a:rPr lang="en-GB" i="1" dirty="0" smtClean="0">
                <a:solidFill>
                  <a:schemeClr val="dk1"/>
                </a:solidFill>
                <a:latin typeface="Calibri"/>
                <a:ea typeface="Calibri"/>
                <a:cs typeface="Calibri"/>
                <a:sym typeface="Calibri"/>
              </a:rPr>
              <a:t>Rangecroft et al., 2020. Social </a:t>
            </a:r>
            <a:r>
              <a:rPr lang="en-GB" i="1" dirty="0">
                <a:solidFill>
                  <a:schemeClr val="dk1"/>
                </a:solidFill>
                <a:latin typeface="Calibri"/>
                <a:ea typeface="Calibri"/>
                <a:cs typeface="Calibri"/>
                <a:sym typeface="Calibri"/>
              </a:rPr>
              <a:t>science for hydrologists: considerations when doing fieldwork with human </a:t>
            </a:r>
            <a:r>
              <a:rPr lang="en-GB" i="1" dirty="0" smtClean="0">
                <a:solidFill>
                  <a:schemeClr val="dk1"/>
                </a:solidFill>
                <a:latin typeface="Calibri"/>
                <a:ea typeface="Calibri"/>
                <a:cs typeface="Calibri"/>
                <a:sym typeface="Calibri"/>
              </a:rPr>
              <a:t>participants, EGU2020</a:t>
            </a:r>
            <a:endParaRPr lang="en-GB" i="1" dirty="0">
              <a:solidFill>
                <a:schemeClr val="dk1"/>
              </a:solidFill>
              <a:latin typeface="Calibri"/>
              <a:ea typeface="Calibri"/>
              <a:cs typeface="Calibri"/>
              <a:sym typeface="Calibri"/>
            </a:endParaRPr>
          </a:p>
        </p:txBody>
      </p:sp>
      <p:sp>
        <p:nvSpPr>
          <p:cNvPr id="14" name="TextBox 13">
            <a:hlinkClick r:id="" action="ppaction://hlinkshowjump?jump=nextslide"/>
          </p:cNvPr>
          <p:cNvSpPr txBox="1"/>
          <p:nvPr/>
        </p:nvSpPr>
        <p:spPr>
          <a:xfrm>
            <a:off x="11211012" y="6152204"/>
            <a:ext cx="382305" cy="253916"/>
          </a:xfrm>
          <a:prstGeom prst="rect">
            <a:avLst/>
          </a:prstGeom>
          <a:noFill/>
        </p:spPr>
        <p:txBody>
          <a:bodyPr wrap="square" rtlCol="0">
            <a:spAutoFit/>
          </a:bodyPr>
          <a:lstStyle/>
          <a:p>
            <a:r>
              <a:rPr lang="en-GB" sz="1050" dirty="0" smtClean="0"/>
              <a:t>26</a:t>
            </a:r>
            <a:endParaRPr lang="en-GB" sz="1050" dirty="0"/>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53"/>
        <p:cNvGrpSpPr/>
        <p:nvPr/>
      </p:nvGrpSpPr>
      <p:grpSpPr>
        <a:xfrm>
          <a:off x="0" y="0"/>
          <a:ext cx="0" cy="0"/>
          <a:chOff x="0" y="0"/>
          <a:chExt cx="0" cy="0"/>
        </a:xfrm>
      </p:grpSpPr>
      <p:pic>
        <p:nvPicPr>
          <p:cNvPr id="454" name="Google Shape;454;g72f1c9e9ee_1_6"/>
          <p:cNvPicPr preferRelativeResize="0"/>
          <p:nvPr/>
        </p:nvPicPr>
        <p:blipFill rotWithShape="1">
          <a:blip r:embed="rId3">
            <a:alphaModFix/>
          </a:blip>
          <a:srcRect/>
          <a:stretch/>
        </p:blipFill>
        <p:spPr>
          <a:xfrm>
            <a:off x="3048000" y="-410180"/>
            <a:ext cx="9144000" cy="6858000"/>
          </a:xfrm>
          <a:prstGeom prst="rect">
            <a:avLst/>
          </a:prstGeom>
          <a:noFill/>
          <a:ln>
            <a:noFill/>
          </a:ln>
        </p:spPr>
      </p:pic>
      <p:sp>
        <p:nvSpPr>
          <p:cNvPr id="455" name="Google Shape;455;g72f1c9e9ee_1_6"/>
          <p:cNvSpPr/>
          <p:nvPr/>
        </p:nvSpPr>
        <p:spPr>
          <a:xfrm>
            <a:off x="77424" y="5358000"/>
            <a:ext cx="2079300" cy="646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GB" sz="1800" b="0" i="1" u="none" strike="noStrike" cap="none">
                <a:solidFill>
                  <a:schemeClr val="dk1"/>
                </a:solidFill>
                <a:latin typeface="Calibri"/>
                <a:ea typeface="Calibri"/>
                <a:cs typeface="Calibri"/>
                <a:sym typeface="Calibri"/>
              </a:rPr>
              <a:t>Photo credit: </a:t>
            </a:r>
            <a:endParaRPr sz="1400" b="0" i="1"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GB" sz="1800" b="0" i="1" u="none" strike="noStrike" cap="none">
                <a:solidFill>
                  <a:schemeClr val="dk1"/>
                </a:solidFill>
                <a:latin typeface="Calibri"/>
                <a:ea typeface="Calibri"/>
                <a:cs typeface="Calibri"/>
                <a:sym typeface="Calibri"/>
              </a:rPr>
              <a:t>Theresa Frommen</a:t>
            </a:r>
            <a:endParaRPr sz="1800" b="0" i="1" u="none" strike="noStrike" cap="none">
              <a:solidFill>
                <a:schemeClr val="dk1"/>
              </a:solidFill>
              <a:latin typeface="Calibri"/>
              <a:ea typeface="Calibri"/>
              <a:cs typeface="Calibri"/>
              <a:sym typeface="Calibri"/>
            </a:endParaRPr>
          </a:p>
        </p:txBody>
      </p:sp>
      <p:sp>
        <p:nvSpPr>
          <p:cNvPr id="456" name="Google Shape;456;g72f1c9e9ee_1_6"/>
          <p:cNvSpPr/>
          <p:nvPr/>
        </p:nvSpPr>
        <p:spPr>
          <a:xfrm>
            <a:off x="355600" y="327873"/>
            <a:ext cx="7094752" cy="382144"/>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0"/>
              <a:buFont typeface="Arial"/>
              <a:buNone/>
            </a:pPr>
            <a:r>
              <a:rPr lang="en-GB" sz="2000" b="0" i="1" u="none" strike="noStrike" cap="none">
                <a:solidFill>
                  <a:schemeClr val="dk1"/>
                </a:solidFill>
                <a:latin typeface="Calibri"/>
                <a:ea typeface="Calibri"/>
                <a:cs typeface="Calibri"/>
                <a:sym typeface="Calibri"/>
              </a:rPr>
              <a:t>Accompanying the </a:t>
            </a:r>
            <a:r>
              <a:rPr lang="en-GB" sz="2000" b="1" i="1" u="none" strike="noStrike" cap="none">
                <a:solidFill>
                  <a:schemeClr val="dk1"/>
                </a:solidFill>
                <a:latin typeface="Calibri"/>
                <a:ea typeface="Calibri"/>
                <a:cs typeface="Calibri"/>
                <a:sym typeface="Calibri"/>
              </a:rPr>
              <a:t>local partner organization</a:t>
            </a:r>
            <a:r>
              <a:rPr lang="en-GB" sz="2000" b="0" i="1" u="none" strike="noStrike" cap="none">
                <a:solidFill>
                  <a:schemeClr val="dk1"/>
                </a:solidFill>
                <a:latin typeface="Calibri"/>
                <a:ea typeface="Calibri"/>
                <a:cs typeface="Calibri"/>
                <a:sym typeface="Calibri"/>
              </a:rPr>
              <a:t>, Jaipur, India, 2015</a:t>
            </a:r>
            <a:endParaRPr sz="2000" b="0" i="1" u="none" strike="noStrike" cap="none">
              <a:solidFill>
                <a:schemeClr val="dk1"/>
              </a:solidFill>
              <a:latin typeface="Calibri"/>
              <a:ea typeface="Calibri"/>
              <a:cs typeface="Calibri"/>
              <a:sym typeface="Calibri"/>
            </a:endParaRPr>
          </a:p>
        </p:txBody>
      </p:sp>
      <p:pic>
        <p:nvPicPr>
          <p:cNvPr id="457" name="Google Shape;457;g72f1c9e9ee_1_6">
            <a:hlinkClick r:id="rId4" action="ppaction://hlinksldjump"/>
          </p:cNvPr>
          <p:cNvPicPr preferRelativeResize="0"/>
          <p:nvPr/>
        </p:nvPicPr>
        <p:blipFill rotWithShape="1">
          <a:blip r:embed="rId5">
            <a:alphaModFix/>
          </a:blip>
          <a:srcRect/>
          <a:stretch/>
        </p:blipFill>
        <p:spPr>
          <a:xfrm>
            <a:off x="11201336" y="392945"/>
            <a:ext cx="291698" cy="252000"/>
          </a:xfrm>
          <a:prstGeom prst="rect">
            <a:avLst/>
          </a:prstGeom>
          <a:solidFill>
            <a:schemeClr val="lt1"/>
          </a:solidFill>
          <a:ln>
            <a:noFill/>
          </a:ln>
        </p:spPr>
      </p:pic>
      <p:sp>
        <p:nvSpPr>
          <p:cNvPr id="458" name="Google Shape;458;g72f1c9e9ee_1_6"/>
          <p:cNvSpPr/>
          <p:nvPr/>
        </p:nvSpPr>
        <p:spPr>
          <a:xfrm>
            <a:off x="487475" y="901200"/>
            <a:ext cx="2132700" cy="2617500"/>
          </a:xfrm>
          <a:prstGeom prst="rect">
            <a:avLst/>
          </a:prstGeom>
          <a:solidFill>
            <a:schemeClr val="accent2"/>
          </a:solidFill>
          <a:ln w="9525"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GB" sz="1800" b="0" i="1" u="none" strike="noStrike" cap="none" dirty="0">
                <a:solidFill>
                  <a:schemeClr val="dk1"/>
                </a:solidFill>
                <a:latin typeface="Calibri"/>
                <a:ea typeface="Calibri"/>
                <a:cs typeface="Calibri"/>
                <a:sym typeface="Calibri"/>
              </a:rPr>
              <a:t>Visiting with a local partner in India during their fieldwork to get to </a:t>
            </a:r>
            <a:r>
              <a:rPr lang="en-GB" sz="1800" b="1" i="1" u="none" strike="noStrike" cap="none" dirty="0">
                <a:solidFill>
                  <a:schemeClr val="dk1"/>
                </a:solidFill>
                <a:latin typeface="Calibri"/>
                <a:ea typeface="Calibri"/>
                <a:cs typeface="Calibri"/>
                <a:sym typeface="Calibri"/>
              </a:rPr>
              <a:t>build trust </a:t>
            </a:r>
            <a:r>
              <a:rPr lang="en-GB" sz="1800" b="0" i="1" u="none" strike="noStrike" cap="none" dirty="0">
                <a:solidFill>
                  <a:schemeClr val="dk1"/>
                </a:solidFill>
                <a:latin typeface="Calibri"/>
                <a:ea typeface="Calibri"/>
                <a:cs typeface="Calibri"/>
                <a:sym typeface="Calibri"/>
              </a:rPr>
              <a:t>with the organisation and to see how they work with the communities</a:t>
            </a:r>
            <a:endParaRPr sz="1800" b="0" i="0" u="none" strike="noStrike" cap="none" dirty="0">
              <a:solidFill>
                <a:srgbClr val="000000"/>
              </a:solidFill>
              <a:latin typeface="Arial"/>
              <a:ea typeface="Arial"/>
              <a:cs typeface="Arial"/>
              <a:sym typeface="Arial"/>
            </a:endParaRPr>
          </a:p>
        </p:txBody>
      </p:sp>
      <p:sp>
        <p:nvSpPr>
          <p:cNvPr id="9" name="Google Shape;130;p2">
            <a:hlinkClick r:id="" action="ppaction://hlinkshowjump?jump=nextslide"/>
          </p:cNvPr>
          <p:cNvSpPr/>
          <p:nvPr/>
        </p:nvSpPr>
        <p:spPr>
          <a:xfrm>
            <a:off x="11225818" y="6109876"/>
            <a:ext cx="564042" cy="337944"/>
          </a:xfrm>
          <a:prstGeom prst="rightArrow">
            <a:avLst>
              <a:gd name="adj1" fmla="val 50000"/>
              <a:gd name="adj2" fmla="val 50000"/>
            </a:avLst>
          </a:prstGeom>
          <a:solidFill>
            <a:srgbClr val="FFC000"/>
          </a:solidFill>
          <a:ln w="127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0" name="Google Shape;132;p2">
            <a:hlinkClick r:id="" action="ppaction://hlinkshowjump?jump=previousslide"/>
          </p:cNvPr>
          <p:cNvSpPr/>
          <p:nvPr/>
        </p:nvSpPr>
        <p:spPr>
          <a:xfrm rot="10800000">
            <a:off x="305041" y="6109876"/>
            <a:ext cx="564042" cy="337944"/>
          </a:xfrm>
          <a:prstGeom prst="rightArrow">
            <a:avLst>
              <a:gd name="adj1" fmla="val 50000"/>
              <a:gd name="adj2" fmla="val 50000"/>
            </a:avLst>
          </a:prstGeom>
          <a:solidFill>
            <a:srgbClr val="FFC000"/>
          </a:solidFill>
          <a:ln w="127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792" y="6500420"/>
            <a:ext cx="896374" cy="313620"/>
          </a:xfrm>
          <a:prstGeom prst="rect">
            <a:avLst/>
          </a:prstGeom>
        </p:spPr>
      </p:pic>
      <p:sp>
        <p:nvSpPr>
          <p:cNvPr id="13" name="Rectangle 12"/>
          <p:cNvSpPr/>
          <p:nvPr/>
        </p:nvSpPr>
        <p:spPr>
          <a:xfrm>
            <a:off x="1236785" y="6508635"/>
            <a:ext cx="9989033" cy="286232"/>
          </a:xfrm>
          <a:prstGeom prst="rect">
            <a:avLst/>
          </a:prstGeom>
        </p:spPr>
        <p:txBody>
          <a:bodyPr wrap="square">
            <a:spAutoFit/>
          </a:bodyPr>
          <a:lstStyle/>
          <a:p>
            <a:pPr lvl="0" algn="ctr">
              <a:lnSpc>
                <a:spcPct val="90000"/>
              </a:lnSpc>
              <a:buClr>
                <a:schemeClr val="dk1"/>
              </a:buClr>
              <a:buSzPts val="3200"/>
            </a:pPr>
            <a:r>
              <a:rPr lang="en-GB" i="1" dirty="0" smtClean="0">
                <a:solidFill>
                  <a:schemeClr val="dk1"/>
                </a:solidFill>
                <a:latin typeface="Calibri"/>
                <a:ea typeface="Calibri"/>
                <a:cs typeface="Calibri"/>
                <a:sym typeface="Calibri"/>
              </a:rPr>
              <a:t>Rangecroft et al., 2020. Social </a:t>
            </a:r>
            <a:r>
              <a:rPr lang="en-GB" i="1" dirty="0">
                <a:solidFill>
                  <a:schemeClr val="dk1"/>
                </a:solidFill>
                <a:latin typeface="Calibri"/>
                <a:ea typeface="Calibri"/>
                <a:cs typeface="Calibri"/>
                <a:sym typeface="Calibri"/>
              </a:rPr>
              <a:t>science for hydrologists: considerations when doing fieldwork with human </a:t>
            </a:r>
            <a:r>
              <a:rPr lang="en-GB" i="1" dirty="0" smtClean="0">
                <a:solidFill>
                  <a:schemeClr val="dk1"/>
                </a:solidFill>
                <a:latin typeface="Calibri"/>
                <a:ea typeface="Calibri"/>
                <a:cs typeface="Calibri"/>
                <a:sym typeface="Calibri"/>
              </a:rPr>
              <a:t>participants, EGU2020</a:t>
            </a:r>
            <a:endParaRPr lang="en-GB" i="1" dirty="0">
              <a:solidFill>
                <a:schemeClr val="dk1"/>
              </a:solidFill>
              <a:latin typeface="Calibri"/>
              <a:ea typeface="Calibri"/>
              <a:cs typeface="Calibri"/>
              <a:sym typeface="Calibri"/>
            </a:endParaRPr>
          </a:p>
        </p:txBody>
      </p:sp>
      <p:sp>
        <p:nvSpPr>
          <p:cNvPr id="14" name="TextBox 13">
            <a:hlinkClick r:id="" action="ppaction://hlinkshowjump?jump=nextslide"/>
          </p:cNvPr>
          <p:cNvSpPr txBox="1"/>
          <p:nvPr/>
        </p:nvSpPr>
        <p:spPr>
          <a:xfrm>
            <a:off x="11211012" y="6152204"/>
            <a:ext cx="382305" cy="253916"/>
          </a:xfrm>
          <a:prstGeom prst="rect">
            <a:avLst/>
          </a:prstGeom>
          <a:noFill/>
        </p:spPr>
        <p:txBody>
          <a:bodyPr wrap="square" rtlCol="0">
            <a:spAutoFit/>
          </a:bodyPr>
          <a:lstStyle/>
          <a:p>
            <a:r>
              <a:rPr lang="en-GB" sz="1050" dirty="0" smtClean="0"/>
              <a:t>27</a:t>
            </a:r>
            <a:endParaRPr lang="en-GB" sz="1050" dirty="0"/>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65"/>
        <p:cNvGrpSpPr/>
        <p:nvPr/>
      </p:nvGrpSpPr>
      <p:grpSpPr>
        <a:xfrm>
          <a:off x="0" y="0"/>
          <a:ext cx="0" cy="0"/>
          <a:chOff x="0" y="0"/>
          <a:chExt cx="0" cy="0"/>
        </a:xfrm>
      </p:grpSpPr>
      <p:pic>
        <p:nvPicPr>
          <p:cNvPr id="466" name="Google Shape;466;p22"/>
          <p:cNvPicPr preferRelativeResize="0"/>
          <p:nvPr/>
        </p:nvPicPr>
        <p:blipFill rotWithShape="1">
          <a:blip r:embed="rId3">
            <a:alphaModFix/>
          </a:blip>
          <a:srcRect/>
          <a:stretch/>
        </p:blipFill>
        <p:spPr>
          <a:xfrm>
            <a:off x="0" y="0"/>
            <a:ext cx="12192000" cy="6858000"/>
          </a:xfrm>
          <a:prstGeom prst="rect">
            <a:avLst/>
          </a:prstGeom>
          <a:noFill/>
          <a:ln>
            <a:noFill/>
          </a:ln>
        </p:spPr>
      </p:pic>
      <p:pic>
        <p:nvPicPr>
          <p:cNvPr id="467" name="Google Shape;467;p22"/>
          <p:cNvPicPr preferRelativeResize="0"/>
          <p:nvPr/>
        </p:nvPicPr>
        <p:blipFill rotWithShape="1">
          <a:blip r:embed="rId3">
            <a:alphaModFix/>
          </a:blip>
          <a:srcRect b="77222"/>
          <a:stretch/>
        </p:blipFill>
        <p:spPr>
          <a:xfrm>
            <a:off x="0" y="0"/>
            <a:ext cx="12192000" cy="1562100"/>
          </a:xfrm>
          <a:prstGeom prst="rect">
            <a:avLst/>
          </a:prstGeom>
          <a:noFill/>
          <a:ln>
            <a:noFill/>
          </a:ln>
        </p:spPr>
      </p:pic>
      <p:sp>
        <p:nvSpPr>
          <p:cNvPr id="468" name="Google Shape;468;p22"/>
          <p:cNvSpPr txBox="1">
            <a:spLocks noGrp="1"/>
          </p:cNvSpPr>
          <p:nvPr>
            <p:ph type="title"/>
          </p:nvPr>
        </p:nvSpPr>
        <p:spPr>
          <a:xfrm>
            <a:off x="477078" y="392945"/>
            <a:ext cx="11237843"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GB" b="1"/>
              <a:t>3.6 Communicating science</a:t>
            </a:r>
            <a:endParaRPr b="1"/>
          </a:p>
        </p:txBody>
      </p:sp>
      <p:sp>
        <p:nvSpPr>
          <p:cNvPr id="469" name="Google Shape;469;p22"/>
          <p:cNvSpPr txBox="1"/>
          <p:nvPr/>
        </p:nvSpPr>
        <p:spPr>
          <a:xfrm>
            <a:off x="3889513" y="1581017"/>
            <a:ext cx="7083287" cy="1913667"/>
          </a:xfrm>
          <a:prstGeom prst="rect">
            <a:avLst/>
          </a:prstGeom>
          <a:noFill/>
          <a:ln>
            <a:noFill/>
          </a:ln>
        </p:spPr>
        <p:txBody>
          <a:bodyPr spcFirstLastPara="1" wrap="square" lIns="180000" tIns="180000" rIns="180000" bIns="180000" anchor="t" anchorCtr="0">
            <a:normAutofit/>
          </a:bodyPr>
          <a:lstStyle/>
          <a:p>
            <a:pPr marL="0" marR="0" lvl="0" indent="0" algn="l" rtl="0">
              <a:lnSpc>
                <a:spcPct val="110000"/>
              </a:lnSpc>
              <a:spcBef>
                <a:spcPts val="0"/>
              </a:spcBef>
              <a:spcAft>
                <a:spcPts val="0"/>
              </a:spcAft>
              <a:buClr>
                <a:srgbClr val="000000"/>
              </a:buClr>
              <a:buSzPts val="2600"/>
              <a:buFont typeface="Arial"/>
              <a:buNone/>
            </a:pPr>
            <a:r>
              <a:rPr lang="en-GB" sz="2600" b="0" i="0" u="none" strike="noStrike" cap="none">
                <a:solidFill>
                  <a:schemeClr val="dk1"/>
                </a:solidFill>
                <a:latin typeface="Calibri"/>
                <a:ea typeface="Calibri"/>
                <a:cs typeface="Calibri"/>
                <a:sym typeface="Calibri"/>
              </a:rPr>
              <a:t>Communication barriers with participants</a:t>
            </a:r>
            <a:endParaRPr sz="1400" b="0" i="0" u="none" strike="noStrike" cap="none">
              <a:solidFill>
                <a:srgbClr val="000000"/>
              </a:solidFill>
              <a:latin typeface="Arial"/>
              <a:ea typeface="Arial"/>
              <a:cs typeface="Arial"/>
              <a:sym typeface="Arial"/>
            </a:endParaRPr>
          </a:p>
          <a:p>
            <a:pPr marL="0" marR="0" lvl="0" indent="0" algn="l" rtl="0">
              <a:lnSpc>
                <a:spcPct val="110000"/>
              </a:lnSpc>
              <a:spcBef>
                <a:spcPts val="0"/>
              </a:spcBef>
              <a:spcAft>
                <a:spcPts val="0"/>
              </a:spcAft>
              <a:buClr>
                <a:srgbClr val="000000"/>
              </a:buClr>
              <a:buSzPts val="2600"/>
              <a:buFont typeface="Arial"/>
              <a:buNone/>
            </a:pPr>
            <a:r>
              <a:rPr lang="en-GB" sz="2600" b="0" i="0" u="none" strike="noStrike" cap="none">
                <a:solidFill>
                  <a:schemeClr val="dk1"/>
                </a:solidFill>
                <a:latin typeface="Calibri"/>
                <a:ea typeface="Calibri"/>
                <a:cs typeface="Calibri"/>
                <a:sym typeface="Calibri"/>
              </a:rPr>
              <a:t>Tools for communicating science</a:t>
            </a:r>
            <a:endParaRPr sz="1400" b="0" i="0" u="none" strike="noStrike" cap="none">
              <a:solidFill>
                <a:srgbClr val="000000"/>
              </a:solidFill>
              <a:latin typeface="Arial"/>
              <a:ea typeface="Arial"/>
              <a:cs typeface="Arial"/>
              <a:sym typeface="Arial"/>
            </a:endParaRPr>
          </a:p>
          <a:p>
            <a:pPr marL="0" marR="0" lvl="0" indent="0" algn="l" rtl="0">
              <a:lnSpc>
                <a:spcPct val="110000"/>
              </a:lnSpc>
              <a:spcBef>
                <a:spcPts val="0"/>
              </a:spcBef>
              <a:spcAft>
                <a:spcPts val="0"/>
              </a:spcAft>
              <a:buClr>
                <a:srgbClr val="000000"/>
              </a:buClr>
              <a:buSzPts val="2600"/>
              <a:buFont typeface="Arial"/>
              <a:buNone/>
            </a:pPr>
            <a:r>
              <a:rPr lang="en-GB" sz="2600" b="0" i="0" u="none" strike="noStrike" cap="none">
                <a:solidFill>
                  <a:schemeClr val="dk1"/>
                </a:solidFill>
                <a:latin typeface="Calibri"/>
                <a:ea typeface="Calibri"/>
                <a:cs typeface="Calibri"/>
                <a:sym typeface="Calibri"/>
              </a:rPr>
              <a:t>Communication of local knowledge</a:t>
            </a:r>
            <a:endParaRPr sz="2600" b="0" i="0" u="none" strike="noStrike" cap="none">
              <a:solidFill>
                <a:schemeClr val="dk1"/>
              </a:solidFill>
              <a:latin typeface="Calibri"/>
              <a:ea typeface="Calibri"/>
              <a:cs typeface="Calibri"/>
              <a:sym typeface="Calibri"/>
            </a:endParaRPr>
          </a:p>
          <a:p>
            <a:pPr marL="228600" marR="0" lvl="0" indent="-50800" algn="l" rtl="0">
              <a:lnSpc>
                <a:spcPct val="80000"/>
              </a:lnSpc>
              <a:spcBef>
                <a:spcPts val="1000"/>
              </a:spcBef>
              <a:spcAft>
                <a:spcPts val="0"/>
              </a:spcAft>
              <a:buClr>
                <a:schemeClr val="dk1"/>
              </a:buClr>
              <a:buSzPts val="2800"/>
              <a:buFont typeface="Arial"/>
              <a:buNone/>
            </a:pPr>
            <a:endParaRPr sz="2800" b="0" i="0" u="none" strike="noStrike" cap="none">
              <a:solidFill>
                <a:schemeClr val="dk1"/>
              </a:solidFill>
              <a:latin typeface="Calibri"/>
              <a:ea typeface="Calibri"/>
              <a:cs typeface="Calibri"/>
              <a:sym typeface="Calibri"/>
            </a:endParaRPr>
          </a:p>
        </p:txBody>
      </p:sp>
      <p:pic>
        <p:nvPicPr>
          <p:cNvPr id="471" name="Google Shape;471;p22">
            <a:hlinkClick r:id="rId4" action="ppaction://hlinksldjump"/>
          </p:cNvPr>
          <p:cNvPicPr preferRelativeResize="0"/>
          <p:nvPr/>
        </p:nvPicPr>
        <p:blipFill rotWithShape="1">
          <a:blip r:embed="rId5">
            <a:alphaModFix/>
          </a:blip>
          <a:srcRect/>
          <a:stretch/>
        </p:blipFill>
        <p:spPr>
          <a:xfrm>
            <a:off x="11201336" y="392945"/>
            <a:ext cx="291698" cy="252000"/>
          </a:xfrm>
          <a:prstGeom prst="rect">
            <a:avLst/>
          </a:prstGeom>
          <a:solidFill>
            <a:schemeClr val="lt1"/>
          </a:solidFill>
          <a:ln>
            <a:noFill/>
          </a:ln>
        </p:spPr>
      </p:pic>
      <p:sp>
        <p:nvSpPr>
          <p:cNvPr id="472" name="Google Shape;472;p22">
            <a:hlinkClick r:id="rId6" action="ppaction://hlinksldjump"/>
          </p:cNvPr>
          <p:cNvSpPr/>
          <p:nvPr/>
        </p:nvSpPr>
        <p:spPr>
          <a:xfrm>
            <a:off x="3060748" y="1771600"/>
            <a:ext cx="934782" cy="382044"/>
          </a:xfrm>
          <a:prstGeom prst="roundRect">
            <a:avLst>
              <a:gd name="adj" fmla="val 16667"/>
            </a:avLst>
          </a:prstGeom>
          <a:solidFill>
            <a:srgbClr val="FFC000"/>
          </a:solidFill>
          <a:ln w="127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GB" sz="2400" b="1" i="0" u="none" strike="noStrike" cap="none">
                <a:solidFill>
                  <a:schemeClr val="dk1"/>
                </a:solidFill>
                <a:latin typeface="Calibri"/>
                <a:ea typeface="Calibri"/>
                <a:cs typeface="Calibri"/>
                <a:sym typeface="Calibri"/>
              </a:rPr>
              <a:t>3.6.1</a:t>
            </a:r>
            <a:endParaRPr sz="2400" b="0" i="0" u="none" strike="noStrike" cap="none">
              <a:solidFill>
                <a:schemeClr val="dk1"/>
              </a:solidFill>
              <a:latin typeface="Calibri"/>
              <a:ea typeface="Calibri"/>
              <a:cs typeface="Calibri"/>
              <a:sym typeface="Calibri"/>
            </a:endParaRPr>
          </a:p>
        </p:txBody>
      </p:sp>
      <p:sp>
        <p:nvSpPr>
          <p:cNvPr id="473" name="Google Shape;473;p22">
            <a:hlinkClick r:id="rId7" action="ppaction://hlinksldjump"/>
          </p:cNvPr>
          <p:cNvSpPr/>
          <p:nvPr/>
        </p:nvSpPr>
        <p:spPr>
          <a:xfrm>
            <a:off x="3060748" y="2202876"/>
            <a:ext cx="934782" cy="382044"/>
          </a:xfrm>
          <a:prstGeom prst="roundRect">
            <a:avLst>
              <a:gd name="adj" fmla="val 16667"/>
            </a:avLst>
          </a:prstGeom>
          <a:solidFill>
            <a:srgbClr val="FFC000"/>
          </a:solidFill>
          <a:ln w="127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GB" sz="2400" b="1" i="0" u="none" strike="noStrike" cap="none">
                <a:solidFill>
                  <a:schemeClr val="dk1"/>
                </a:solidFill>
                <a:latin typeface="Calibri"/>
                <a:ea typeface="Calibri"/>
                <a:cs typeface="Calibri"/>
                <a:sym typeface="Calibri"/>
              </a:rPr>
              <a:t>3.6.2</a:t>
            </a:r>
            <a:endParaRPr sz="2400" b="0" i="0" u="none" strike="noStrike" cap="none">
              <a:solidFill>
                <a:schemeClr val="dk1"/>
              </a:solidFill>
              <a:latin typeface="Calibri"/>
              <a:ea typeface="Calibri"/>
              <a:cs typeface="Calibri"/>
              <a:sym typeface="Calibri"/>
            </a:endParaRPr>
          </a:p>
        </p:txBody>
      </p:sp>
      <p:sp>
        <p:nvSpPr>
          <p:cNvPr id="474" name="Google Shape;474;p22">
            <a:hlinkClick r:id="rId8" action="ppaction://hlinksldjump"/>
          </p:cNvPr>
          <p:cNvSpPr/>
          <p:nvPr/>
        </p:nvSpPr>
        <p:spPr>
          <a:xfrm>
            <a:off x="3060748" y="2630623"/>
            <a:ext cx="934782" cy="382044"/>
          </a:xfrm>
          <a:prstGeom prst="roundRect">
            <a:avLst>
              <a:gd name="adj" fmla="val 16667"/>
            </a:avLst>
          </a:prstGeom>
          <a:solidFill>
            <a:srgbClr val="FFC000"/>
          </a:solidFill>
          <a:ln w="127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GB" sz="2400" b="1" i="0" u="none" strike="noStrike" cap="none">
                <a:solidFill>
                  <a:schemeClr val="dk1"/>
                </a:solidFill>
                <a:latin typeface="Calibri"/>
                <a:ea typeface="Calibri"/>
                <a:cs typeface="Calibri"/>
                <a:sym typeface="Calibri"/>
              </a:rPr>
              <a:t>3.6.3</a:t>
            </a:r>
            <a:endParaRPr sz="2400" b="0" i="0" u="none" strike="noStrike" cap="none">
              <a:solidFill>
                <a:schemeClr val="dk1"/>
              </a:solidFill>
              <a:latin typeface="Calibri"/>
              <a:ea typeface="Calibri"/>
              <a:cs typeface="Calibri"/>
              <a:sym typeface="Calibri"/>
            </a:endParaRPr>
          </a:p>
        </p:txBody>
      </p:sp>
      <p:sp>
        <p:nvSpPr>
          <p:cNvPr id="12" name="Google Shape;130;p2">
            <a:hlinkClick r:id="" action="ppaction://hlinkshowjump?jump=nextslide"/>
          </p:cNvPr>
          <p:cNvSpPr/>
          <p:nvPr/>
        </p:nvSpPr>
        <p:spPr>
          <a:xfrm>
            <a:off x="11225818" y="6109876"/>
            <a:ext cx="564042" cy="337944"/>
          </a:xfrm>
          <a:prstGeom prst="rightArrow">
            <a:avLst>
              <a:gd name="adj1" fmla="val 50000"/>
              <a:gd name="adj2" fmla="val 50000"/>
            </a:avLst>
          </a:prstGeom>
          <a:solidFill>
            <a:srgbClr val="FFC000"/>
          </a:solidFill>
          <a:ln w="127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3" name="Google Shape;132;p2">
            <a:hlinkClick r:id="" action="ppaction://hlinkshowjump?jump=previousslide"/>
          </p:cNvPr>
          <p:cNvSpPr/>
          <p:nvPr/>
        </p:nvSpPr>
        <p:spPr>
          <a:xfrm rot="10800000">
            <a:off x="305041" y="6109876"/>
            <a:ext cx="564042" cy="337944"/>
          </a:xfrm>
          <a:prstGeom prst="rightArrow">
            <a:avLst>
              <a:gd name="adj1" fmla="val 50000"/>
              <a:gd name="adj2" fmla="val 50000"/>
            </a:avLst>
          </a:prstGeom>
          <a:solidFill>
            <a:srgbClr val="FFC000"/>
          </a:solidFill>
          <a:ln w="127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4" name="Picture 1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792" y="6500420"/>
            <a:ext cx="896374" cy="313620"/>
          </a:xfrm>
          <a:prstGeom prst="rect">
            <a:avLst/>
          </a:prstGeom>
        </p:spPr>
      </p:pic>
      <p:sp>
        <p:nvSpPr>
          <p:cNvPr id="16" name="Rectangle 15"/>
          <p:cNvSpPr/>
          <p:nvPr/>
        </p:nvSpPr>
        <p:spPr>
          <a:xfrm>
            <a:off x="1236785" y="6508635"/>
            <a:ext cx="9989033" cy="286232"/>
          </a:xfrm>
          <a:prstGeom prst="rect">
            <a:avLst/>
          </a:prstGeom>
        </p:spPr>
        <p:txBody>
          <a:bodyPr wrap="square">
            <a:spAutoFit/>
          </a:bodyPr>
          <a:lstStyle/>
          <a:p>
            <a:pPr lvl="0" algn="ctr">
              <a:lnSpc>
                <a:spcPct val="90000"/>
              </a:lnSpc>
              <a:buClr>
                <a:schemeClr val="dk1"/>
              </a:buClr>
              <a:buSzPts val="3200"/>
            </a:pPr>
            <a:r>
              <a:rPr lang="en-GB" i="1" dirty="0" smtClean="0">
                <a:solidFill>
                  <a:schemeClr val="dk1"/>
                </a:solidFill>
                <a:latin typeface="Calibri"/>
                <a:ea typeface="Calibri"/>
                <a:cs typeface="Calibri"/>
                <a:sym typeface="Calibri"/>
              </a:rPr>
              <a:t>Rangecroft et al., 2020. Social </a:t>
            </a:r>
            <a:r>
              <a:rPr lang="en-GB" i="1" dirty="0">
                <a:solidFill>
                  <a:schemeClr val="dk1"/>
                </a:solidFill>
                <a:latin typeface="Calibri"/>
                <a:ea typeface="Calibri"/>
                <a:cs typeface="Calibri"/>
                <a:sym typeface="Calibri"/>
              </a:rPr>
              <a:t>science for hydrologists: considerations when doing fieldwork with human </a:t>
            </a:r>
            <a:r>
              <a:rPr lang="en-GB" i="1" dirty="0" smtClean="0">
                <a:solidFill>
                  <a:schemeClr val="dk1"/>
                </a:solidFill>
                <a:latin typeface="Calibri"/>
                <a:ea typeface="Calibri"/>
                <a:cs typeface="Calibri"/>
                <a:sym typeface="Calibri"/>
              </a:rPr>
              <a:t>participants, EGU2020</a:t>
            </a:r>
            <a:endParaRPr lang="en-GB" i="1" dirty="0">
              <a:solidFill>
                <a:schemeClr val="dk1"/>
              </a:solidFill>
              <a:latin typeface="Calibri"/>
              <a:ea typeface="Calibri"/>
              <a:cs typeface="Calibri"/>
              <a:sym typeface="Calibri"/>
            </a:endParaRPr>
          </a:p>
        </p:txBody>
      </p:sp>
      <p:sp>
        <p:nvSpPr>
          <p:cNvPr id="17" name="TextBox 16">
            <a:hlinkClick r:id="" action="ppaction://hlinkshowjump?jump=nextslide"/>
          </p:cNvPr>
          <p:cNvSpPr txBox="1"/>
          <p:nvPr/>
        </p:nvSpPr>
        <p:spPr>
          <a:xfrm>
            <a:off x="11211012" y="6152204"/>
            <a:ext cx="382305" cy="253916"/>
          </a:xfrm>
          <a:prstGeom prst="rect">
            <a:avLst/>
          </a:prstGeom>
          <a:noFill/>
        </p:spPr>
        <p:txBody>
          <a:bodyPr wrap="square" rtlCol="0">
            <a:spAutoFit/>
          </a:bodyPr>
          <a:lstStyle/>
          <a:p>
            <a:r>
              <a:rPr lang="en-GB" sz="1050" dirty="0" smtClean="0"/>
              <a:t>28</a:t>
            </a:r>
            <a:endParaRPr lang="en-GB" sz="1050" dirty="0"/>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80"/>
        <p:cNvGrpSpPr/>
        <p:nvPr/>
      </p:nvGrpSpPr>
      <p:grpSpPr>
        <a:xfrm>
          <a:off x="0" y="0"/>
          <a:ext cx="0" cy="0"/>
          <a:chOff x="0" y="0"/>
          <a:chExt cx="0" cy="0"/>
        </a:xfrm>
      </p:grpSpPr>
      <p:pic>
        <p:nvPicPr>
          <p:cNvPr id="481" name="Google Shape;481;p52"/>
          <p:cNvPicPr preferRelativeResize="0"/>
          <p:nvPr/>
        </p:nvPicPr>
        <p:blipFill rotWithShape="1">
          <a:blip r:embed="rId3">
            <a:alphaModFix/>
          </a:blip>
          <a:srcRect/>
          <a:stretch/>
        </p:blipFill>
        <p:spPr>
          <a:xfrm>
            <a:off x="0" y="0"/>
            <a:ext cx="12192000" cy="6858000"/>
          </a:xfrm>
          <a:prstGeom prst="rect">
            <a:avLst/>
          </a:prstGeom>
          <a:noFill/>
          <a:ln>
            <a:noFill/>
          </a:ln>
        </p:spPr>
      </p:pic>
      <p:pic>
        <p:nvPicPr>
          <p:cNvPr id="482" name="Google Shape;482;p52"/>
          <p:cNvPicPr preferRelativeResize="0"/>
          <p:nvPr/>
        </p:nvPicPr>
        <p:blipFill rotWithShape="1">
          <a:blip r:embed="rId3">
            <a:alphaModFix/>
          </a:blip>
          <a:srcRect b="77222"/>
          <a:stretch/>
        </p:blipFill>
        <p:spPr>
          <a:xfrm>
            <a:off x="0" y="0"/>
            <a:ext cx="12192000" cy="1562100"/>
          </a:xfrm>
          <a:prstGeom prst="rect">
            <a:avLst/>
          </a:prstGeom>
          <a:noFill/>
          <a:ln>
            <a:noFill/>
          </a:ln>
        </p:spPr>
      </p:pic>
      <p:sp>
        <p:nvSpPr>
          <p:cNvPr id="483" name="Google Shape;483;p52"/>
          <p:cNvSpPr txBox="1">
            <a:spLocks noGrp="1"/>
          </p:cNvSpPr>
          <p:nvPr>
            <p:ph type="title"/>
          </p:nvPr>
        </p:nvSpPr>
        <p:spPr>
          <a:xfrm>
            <a:off x="477078" y="392945"/>
            <a:ext cx="11237843"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GB" b="1"/>
              <a:t>3.6.1 Communication barriers with participants</a:t>
            </a:r>
            <a:endParaRPr b="1"/>
          </a:p>
        </p:txBody>
      </p:sp>
      <p:sp>
        <p:nvSpPr>
          <p:cNvPr id="484" name="Google Shape;484;p52"/>
          <p:cNvSpPr txBox="1"/>
          <p:nvPr/>
        </p:nvSpPr>
        <p:spPr>
          <a:xfrm>
            <a:off x="836403" y="1562100"/>
            <a:ext cx="8705850" cy="3117574"/>
          </a:xfrm>
          <a:prstGeom prst="rect">
            <a:avLst/>
          </a:prstGeom>
          <a:solidFill>
            <a:srgbClr val="FFFFFF"/>
          </a:solidFill>
          <a:ln>
            <a:noFill/>
          </a:ln>
        </p:spPr>
        <p:txBody>
          <a:bodyPr spcFirstLastPara="1" wrap="square" lIns="180000" tIns="180000" rIns="180000" bIns="180000" anchor="t" anchorCtr="0">
            <a:normAutofit/>
          </a:bodyPr>
          <a:lstStyle/>
          <a:p>
            <a:pPr marL="228600" marR="0" lvl="0" indent="-228600" algn="l" rtl="0">
              <a:lnSpc>
                <a:spcPct val="100000"/>
              </a:lnSpc>
              <a:spcBef>
                <a:spcPts val="600"/>
              </a:spcBef>
              <a:spcAft>
                <a:spcPts val="0"/>
              </a:spcAft>
              <a:buClr>
                <a:schemeClr val="dk1"/>
              </a:buClr>
              <a:buSzPts val="2600"/>
              <a:buFont typeface="Arial"/>
              <a:buChar char="•"/>
            </a:pPr>
            <a:r>
              <a:rPr lang="en-GB" sz="2400" b="0" i="0" u="none" strike="noStrike" cap="none" dirty="0">
                <a:solidFill>
                  <a:schemeClr val="dk1"/>
                </a:solidFill>
                <a:latin typeface="Calibri" panose="020F0502020204030204" pitchFamily="34" charset="0"/>
                <a:ea typeface="Calibri"/>
                <a:cs typeface="Calibri" panose="020F0502020204030204" pitchFamily="34" charset="0"/>
                <a:sym typeface="Calibri"/>
              </a:rPr>
              <a:t>Important to be aware of potential miscommunications.</a:t>
            </a:r>
            <a:endParaRPr sz="2400" b="0" i="0" u="none" strike="noStrike" cap="none" dirty="0">
              <a:solidFill>
                <a:schemeClr val="dk1"/>
              </a:solidFill>
              <a:latin typeface="Calibri" panose="020F0502020204030204" pitchFamily="34" charset="0"/>
              <a:ea typeface="Calibri"/>
              <a:cs typeface="Calibri" panose="020F0502020204030204" pitchFamily="34" charset="0"/>
              <a:sym typeface="Calibri"/>
            </a:endParaRPr>
          </a:p>
          <a:p>
            <a:pPr marL="228600" marR="0" lvl="0" indent="-228600" algn="l" rtl="0">
              <a:lnSpc>
                <a:spcPct val="100000"/>
              </a:lnSpc>
              <a:spcBef>
                <a:spcPts val="600"/>
              </a:spcBef>
              <a:spcAft>
                <a:spcPts val="0"/>
              </a:spcAft>
              <a:buClr>
                <a:schemeClr val="dk1"/>
              </a:buClr>
              <a:buSzPts val="2600"/>
              <a:buFont typeface="Arial"/>
              <a:buChar char="•"/>
            </a:pPr>
            <a:r>
              <a:rPr lang="en-GB" sz="2400" b="0" i="0" u="none" strike="noStrike" cap="none" dirty="0">
                <a:solidFill>
                  <a:schemeClr val="dk1"/>
                </a:solidFill>
                <a:latin typeface="Calibri" panose="020F0502020204030204" pitchFamily="34" charset="0"/>
                <a:ea typeface="Calibri"/>
                <a:cs typeface="Calibri" panose="020F0502020204030204" pitchFamily="34" charset="0"/>
                <a:sym typeface="Calibri"/>
              </a:rPr>
              <a:t>Communicating scientific concepts.</a:t>
            </a:r>
            <a:endParaRPr sz="2400" b="0" i="0" u="none" strike="noStrike" cap="none" dirty="0">
              <a:solidFill>
                <a:srgbClr val="000000"/>
              </a:solidFill>
              <a:latin typeface="Calibri" panose="020F0502020204030204" pitchFamily="34" charset="0"/>
              <a:cs typeface="Calibri" panose="020F0502020204030204" pitchFamily="34" charset="0"/>
              <a:sym typeface="Arial"/>
            </a:endParaRPr>
          </a:p>
          <a:p>
            <a:pPr marL="228600" marR="0" lvl="0" indent="-228600" algn="l" rtl="0">
              <a:lnSpc>
                <a:spcPct val="100000"/>
              </a:lnSpc>
              <a:spcBef>
                <a:spcPts val="600"/>
              </a:spcBef>
              <a:spcAft>
                <a:spcPts val="0"/>
              </a:spcAft>
              <a:buClr>
                <a:schemeClr val="dk1"/>
              </a:buClr>
              <a:buSzPts val="2600"/>
              <a:buFont typeface="Arial"/>
              <a:buChar char="•"/>
            </a:pPr>
            <a:r>
              <a:rPr lang="en-GB" sz="2400" b="0" i="0" u="none" strike="noStrike" cap="none" dirty="0">
                <a:solidFill>
                  <a:schemeClr val="dk1"/>
                </a:solidFill>
                <a:latin typeface="Calibri" panose="020F0502020204030204" pitchFamily="34" charset="0"/>
                <a:ea typeface="Calibri"/>
                <a:cs typeface="Calibri" panose="020F0502020204030204" pitchFamily="34" charset="0"/>
                <a:sym typeface="Calibri"/>
              </a:rPr>
              <a:t>Differences in vocabularies and translations.</a:t>
            </a:r>
            <a:endParaRPr sz="2400" b="0" i="0" u="none" strike="noStrike" cap="none" dirty="0">
              <a:solidFill>
                <a:srgbClr val="000000"/>
              </a:solidFill>
              <a:latin typeface="Calibri" panose="020F0502020204030204" pitchFamily="34" charset="0"/>
              <a:cs typeface="Calibri" panose="020F0502020204030204" pitchFamily="34" charset="0"/>
              <a:sym typeface="Arial"/>
            </a:endParaRPr>
          </a:p>
          <a:p>
            <a:pPr marL="228600" marR="0" lvl="0" indent="-228600" algn="l" rtl="0">
              <a:lnSpc>
                <a:spcPct val="100000"/>
              </a:lnSpc>
              <a:spcBef>
                <a:spcPts val="600"/>
              </a:spcBef>
              <a:spcAft>
                <a:spcPts val="0"/>
              </a:spcAft>
              <a:buClr>
                <a:schemeClr val="dk1"/>
              </a:buClr>
              <a:buSzPts val="2600"/>
              <a:buFont typeface="Arial"/>
              <a:buChar char="•"/>
            </a:pPr>
            <a:r>
              <a:rPr lang="en-GB" sz="2400" b="0" i="0" u="none" strike="noStrike" cap="none" dirty="0">
                <a:solidFill>
                  <a:schemeClr val="dk1"/>
                </a:solidFill>
                <a:latin typeface="Calibri" panose="020F0502020204030204" pitchFamily="34" charset="0"/>
                <a:ea typeface="Calibri"/>
                <a:cs typeface="Calibri" panose="020F0502020204030204" pitchFamily="34" charset="0"/>
                <a:sym typeface="Calibri"/>
              </a:rPr>
              <a:t>Local dialect / non-native researchers.</a:t>
            </a:r>
            <a:endParaRPr sz="2400" b="0" i="0" u="none" strike="noStrike" cap="none" dirty="0">
              <a:solidFill>
                <a:srgbClr val="000000"/>
              </a:solidFill>
              <a:latin typeface="Calibri" panose="020F0502020204030204" pitchFamily="34" charset="0"/>
              <a:cs typeface="Calibri" panose="020F0502020204030204" pitchFamily="34" charset="0"/>
              <a:sym typeface="Arial"/>
            </a:endParaRPr>
          </a:p>
          <a:p>
            <a:pPr marL="228600" marR="0" lvl="0" indent="-228600" algn="l" rtl="0">
              <a:lnSpc>
                <a:spcPct val="100000"/>
              </a:lnSpc>
              <a:spcBef>
                <a:spcPts val="600"/>
              </a:spcBef>
              <a:spcAft>
                <a:spcPts val="0"/>
              </a:spcAft>
              <a:buClr>
                <a:schemeClr val="dk1"/>
              </a:buClr>
              <a:buSzPts val="2600"/>
              <a:buFont typeface="Arial"/>
              <a:buChar char="•"/>
            </a:pPr>
            <a:r>
              <a:rPr lang="en-GB" sz="2400" b="0" i="0" u="none" strike="noStrike" cap="none" dirty="0">
                <a:solidFill>
                  <a:schemeClr val="dk1"/>
                </a:solidFill>
                <a:latin typeface="Calibri" panose="020F0502020204030204" pitchFamily="34" charset="0"/>
                <a:ea typeface="Calibri"/>
                <a:cs typeface="Calibri" panose="020F0502020204030204" pitchFamily="34" charset="0"/>
                <a:sym typeface="Calibri"/>
              </a:rPr>
              <a:t>Communication through emails, calls or translators.</a:t>
            </a:r>
            <a:endParaRPr sz="2400" b="0" i="0" u="none" strike="noStrike" cap="none" dirty="0">
              <a:solidFill>
                <a:srgbClr val="000000"/>
              </a:solidFill>
              <a:latin typeface="Calibri" panose="020F0502020204030204" pitchFamily="34" charset="0"/>
              <a:cs typeface="Calibri" panose="020F0502020204030204" pitchFamily="34" charset="0"/>
              <a:sym typeface="Arial"/>
            </a:endParaRPr>
          </a:p>
          <a:p>
            <a:pPr marL="228600" marR="0" lvl="0" indent="-228600" algn="l" rtl="0">
              <a:lnSpc>
                <a:spcPct val="100000"/>
              </a:lnSpc>
              <a:spcBef>
                <a:spcPts val="600"/>
              </a:spcBef>
              <a:spcAft>
                <a:spcPts val="0"/>
              </a:spcAft>
              <a:buClr>
                <a:schemeClr val="dk1"/>
              </a:buClr>
              <a:buSzPts val="2600"/>
              <a:buFont typeface="Arial"/>
              <a:buChar char="•"/>
            </a:pPr>
            <a:r>
              <a:rPr lang="en-GB" sz="2400" b="0" i="0" u="none" strike="noStrike" cap="none" dirty="0">
                <a:solidFill>
                  <a:schemeClr val="dk1"/>
                </a:solidFill>
                <a:latin typeface="Calibri" panose="020F0502020204030204" pitchFamily="34" charset="0"/>
                <a:ea typeface="Calibri"/>
                <a:cs typeface="Calibri" panose="020F0502020204030204" pitchFamily="34" charset="0"/>
                <a:sym typeface="Calibri"/>
              </a:rPr>
              <a:t>Assumptions and expectations of participants.</a:t>
            </a:r>
            <a:endParaRPr sz="2400" b="0" i="0" u="none" strike="noStrike" cap="none" dirty="0">
              <a:solidFill>
                <a:srgbClr val="000000"/>
              </a:solidFill>
              <a:latin typeface="Calibri" panose="020F0502020204030204" pitchFamily="34" charset="0"/>
              <a:cs typeface="Calibri" panose="020F0502020204030204" pitchFamily="34" charset="0"/>
              <a:sym typeface="Arial"/>
            </a:endParaRPr>
          </a:p>
          <a:p>
            <a:pPr marL="228600" marR="0" lvl="0" indent="-50800" algn="l" rtl="0">
              <a:lnSpc>
                <a:spcPct val="80000"/>
              </a:lnSpc>
              <a:spcBef>
                <a:spcPts val="600"/>
              </a:spcBef>
              <a:spcAft>
                <a:spcPts val="0"/>
              </a:spcAft>
              <a:buClr>
                <a:schemeClr val="dk1"/>
              </a:buClr>
              <a:buSzPts val="2800"/>
              <a:buFont typeface="Arial"/>
              <a:buNone/>
            </a:pPr>
            <a:endParaRPr sz="2800" b="0" i="0" u="none" strike="noStrike" cap="none" dirty="0">
              <a:solidFill>
                <a:schemeClr val="dk1"/>
              </a:solidFill>
              <a:latin typeface="Calibri"/>
              <a:ea typeface="Calibri"/>
              <a:cs typeface="Calibri"/>
              <a:sym typeface="Calibri"/>
            </a:endParaRPr>
          </a:p>
        </p:txBody>
      </p:sp>
      <p:sp>
        <p:nvSpPr>
          <p:cNvPr id="485" name="Google Shape;485;p52"/>
          <p:cNvSpPr txBox="1"/>
          <p:nvPr/>
        </p:nvSpPr>
        <p:spPr>
          <a:xfrm>
            <a:off x="4917147" y="4524562"/>
            <a:ext cx="5733151" cy="1754286"/>
          </a:xfrm>
          <a:prstGeom prst="rect">
            <a:avLst/>
          </a:prstGeom>
          <a:solidFill>
            <a:schemeClr val="accent2"/>
          </a:solidFill>
          <a:ln w="9525"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GB" sz="1800" b="1" i="1" u="none" strike="noStrike" cap="none" dirty="0" smtClean="0">
                <a:solidFill>
                  <a:schemeClr val="dk1"/>
                </a:solidFill>
                <a:latin typeface="Calibri"/>
                <a:ea typeface="Calibri"/>
                <a:cs typeface="Calibri"/>
                <a:sym typeface="Calibri"/>
              </a:rPr>
              <a:t>Recommendations:</a:t>
            </a:r>
            <a:r>
              <a:rPr lang="en-GB" b="1" i="1" dirty="0">
                <a:ea typeface="Calibri"/>
              </a:rPr>
              <a:t> </a:t>
            </a:r>
            <a:r>
              <a:rPr lang="en-GB" sz="1800" b="0" i="1" u="none" strike="noStrike" cap="none" dirty="0" smtClean="0">
                <a:solidFill>
                  <a:schemeClr val="dk1"/>
                </a:solidFill>
                <a:latin typeface="Calibri"/>
                <a:ea typeface="Calibri"/>
                <a:cs typeface="Calibri"/>
                <a:sym typeface="Calibri"/>
              </a:rPr>
              <a:t>Even </a:t>
            </a:r>
            <a:r>
              <a:rPr lang="en-GB" sz="1800" b="0" i="1" u="none" strike="noStrike" cap="none" dirty="0">
                <a:solidFill>
                  <a:schemeClr val="dk1"/>
                </a:solidFill>
                <a:latin typeface="Calibri"/>
                <a:ea typeface="Calibri"/>
                <a:cs typeface="Calibri"/>
                <a:sym typeface="Calibri"/>
              </a:rPr>
              <a:t>if they cannot be completely prevented, have a strategy in place to deal with </a:t>
            </a:r>
            <a:r>
              <a:rPr lang="en-GB" sz="1800" b="1" i="1" u="none" strike="noStrike" cap="none" dirty="0">
                <a:solidFill>
                  <a:schemeClr val="dk1"/>
                </a:solidFill>
                <a:latin typeface="Calibri"/>
                <a:ea typeface="Calibri"/>
                <a:cs typeface="Calibri"/>
                <a:sym typeface="Calibri"/>
              </a:rPr>
              <a:t>miscommunications</a:t>
            </a:r>
            <a:r>
              <a:rPr lang="en-GB" sz="1800" b="0" i="1" u="none" strike="noStrike" cap="none" dirty="0">
                <a:solidFill>
                  <a:schemeClr val="dk1"/>
                </a:solidFill>
                <a:latin typeface="Calibri"/>
                <a:ea typeface="Calibri"/>
                <a:cs typeface="Calibri"/>
                <a:sym typeface="Calibri"/>
              </a:rPr>
              <a:t>. Work directly with </a:t>
            </a:r>
            <a:r>
              <a:rPr lang="en-GB" sz="1800" b="1" i="1" u="none" strike="noStrike" cap="none" dirty="0">
                <a:solidFill>
                  <a:schemeClr val="dk1"/>
                </a:solidFill>
                <a:latin typeface="Calibri"/>
                <a:ea typeface="Calibri"/>
                <a:cs typeface="Calibri"/>
                <a:sym typeface="Calibri"/>
              </a:rPr>
              <a:t>local partners </a:t>
            </a:r>
            <a:r>
              <a:rPr lang="en-GB" sz="1800" b="0" i="1" u="none" strike="noStrike" cap="none" dirty="0">
                <a:solidFill>
                  <a:schemeClr val="dk1"/>
                </a:solidFill>
                <a:latin typeface="Calibri"/>
                <a:ea typeface="Calibri"/>
                <a:cs typeface="Calibri"/>
                <a:sym typeface="Calibri"/>
              </a:rPr>
              <a:t>to identify potential miscommunications. Use</a:t>
            </a:r>
            <a:r>
              <a:rPr lang="en-GB" sz="1800" b="1" i="1" u="none" strike="noStrike" cap="none" dirty="0">
                <a:solidFill>
                  <a:schemeClr val="dk1"/>
                </a:solidFill>
                <a:latin typeface="Calibri"/>
                <a:ea typeface="Calibri"/>
                <a:cs typeface="Calibri"/>
                <a:sym typeface="Calibri"/>
              </a:rPr>
              <a:t> pre-fieldwork training </a:t>
            </a:r>
            <a:r>
              <a:rPr lang="en-GB" sz="1800" b="0" i="1" u="none" strike="noStrike" cap="none" dirty="0">
                <a:solidFill>
                  <a:schemeClr val="dk1"/>
                </a:solidFill>
                <a:latin typeface="Calibri"/>
                <a:ea typeface="Calibri"/>
                <a:cs typeface="Calibri"/>
                <a:sym typeface="Calibri"/>
              </a:rPr>
              <a:t>with translators/field assistants, and post-fieldwork debriefing sessions.</a:t>
            </a:r>
            <a:endParaRPr sz="1400" b="0" i="1" u="none" strike="noStrike" cap="none" dirty="0">
              <a:solidFill>
                <a:srgbClr val="000000"/>
              </a:solidFill>
              <a:latin typeface="Arial"/>
              <a:ea typeface="Arial"/>
              <a:cs typeface="Arial"/>
              <a:sym typeface="Arial"/>
            </a:endParaRPr>
          </a:p>
        </p:txBody>
      </p:sp>
      <p:pic>
        <p:nvPicPr>
          <p:cNvPr id="487" name="Google Shape;487;p52">
            <a:hlinkClick r:id="rId4" action="ppaction://hlinksldjump"/>
          </p:cNvPr>
          <p:cNvPicPr preferRelativeResize="0"/>
          <p:nvPr/>
        </p:nvPicPr>
        <p:blipFill rotWithShape="1">
          <a:blip r:embed="rId5">
            <a:alphaModFix/>
          </a:blip>
          <a:srcRect/>
          <a:stretch/>
        </p:blipFill>
        <p:spPr>
          <a:xfrm>
            <a:off x="11201336" y="392945"/>
            <a:ext cx="291698" cy="252000"/>
          </a:xfrm>
          <a:prstGeom prst="rect">
            <a:avLst/>
          </a:prstGeom>
          <a:solidFill>
            <a:schemeClr val="lt1"/>
          </a:solidFill>
          <a:ln>
            <a:noFill/>
          </a:ln>
        </p:spPr>
      </p:pic>
      <p:sp>
        <p:nvSpPr>
          <p:cNvPr id="10" name="Google Shape;130;p2">
            <a:hlinkClick r:id="" action="ppaction://hlinkshowjump?jump=nextslide"/>
          </p:cNvPr>
          <p:cNvSpPr/>
          <p:nvPr/>
        </p:nvSpPr>
        <p:spPr>
          <a:xfrm>
            <a:off x="11225818" y="6109876"/>
            <a:ext cx="564042" cy="337944"/>
          </a:xfrm>
          <a:prstGeom prst="rightArrow">
            <a:avLst>
              <a:gd name="adj1" fmla="val 50000"/>
              <a:gd name="adj2" fmla="val 50000"/>
            </a:avLst>
          </a:prstGeom>
          <a:solidFill>
            <a:srgbClr val="FFC000"/>
          </a:solidFill>
          <a:ln w="127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1" name="Google Shape;132;p2">
            <a:hlinkClick r:id="" action="ppaction://hlinkshowjump?jump=previousslide"/>
          </p:cNvPr>
          <p:cNvSpPr/>
          <p:nvPr/>
        </p:nvSpPr>
        <p:spPr>
          <a:xfrm rot="10800000">
            <a:off x="305041" y="6109876"/>
            <a:ext cx="564042" cy="337944"/>
          </a:xfrm>
          <a:prstGeom prst="rightArrow">
            <a:avLst>
              <a:gd name="adj1" fmla="val 50000"/>
              <a:gd name="adj2" fmla="val 50000"/>
            </a:avLst>
          </a:prstGeom>
          <a:solidFill>
            <a:srgbClr val="FFC000"/>
          </a:solidFill>
          <a:ln w="127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792" y="6500420"/>
            <a:ext cx="896374" cy="313620"/>
          </a:xfrm>
          <a:prstGeom prst="rect">
            <a:avLst/>
          </a:prstGeom>
        </p:spPr>
      </p:pic>
      <p:sp>
        <p:nvSpPr>
          <p:cNvPr id="14" name="Rectangle 13"/>
          <p:cNvSpPr/>
          <p:nvPr/>
        </p:nvSpPr>
        <p:spPr>
          <a:xfrm>
            <a:off x="1236785" y="6508635"/>
            <a:ext cx="9989033" cy="286232"/>
          </a:xfrm>
          <a:prstGeom prst="rect">
            <a:avLst/>
          </a:prstGeom>
        </p:spPr>
        <p:txBody>
          <a:bodyPr wrap="square">
            <a:spAutoFit/>
          </a:bodyPr>
          <a:lstStyle/>
          <a:p>
            <a:pPr lvl="0" algn="ctr">
              <a:lnSpc>
                <a:spcPct val="90000"/>
              </a:lnSpc>
              <a:buClr>
                <a:schemeClr val="dk1"/>
              </a:buClr>
              <a:buSzPts val="3200"/>
            </a:pPr>
            <a:r>
              <a:rPr lang="en-GB" i="1" dirty="0" smtClean="0">
                <a:solidFill>
                  <a:schemeClr val="dk1"/>
                </a:solidFill>
                <a:latin typeface="Calibri"/>
                <a:ea typeface="Calibri"/>
                <a:cs typeface="Calibri"/>
                <a:sym typeface="Calibri"/>
              </a:rPr>
              <a:t>Rangecroft et al., 2020. Social </a:t>
            </a:r>
            <a:r>
              <a:rPr lang="en-GB" i="1" dirty="0">
                <a:solidFill>
                  <a:schemeClr val="dk1"/>
                </a:solidFill>
                <a:latin typeface="Calibri"/>
                <a:ea typeface="Calibri"/>
                <a:cs typeface="Calibri"/>
                <a:sym typeface="Calibri"/>
              </a:rPr>
              <a:t>science for hydrologists: considerations when doing fieldwork with human </a:t>
            </a:r>
            <a:r>
              <a:rPr lang="en-GB" i="1" dirty="0" smtClean="0">
                <a:solidFill>
                  <a:schemeClr val="dk1"/>
                </a:solidFill>
                <a:latin typeface="Calibri"/>
                <a:ea typeface="Calibri"/>
                <a:cs typeface="Calibri"/>
                <a:sym typeface="Calibri"/>
              </a:rPr>
              <a:t>participants, EGU2020</a:t>
            </a:r>
            <a:endParaRPr lang="en-GB" i="1" dirty="0">
              <a:solidFill>
                <a:schemeClr val="dk1"/>
              </a:solidFill>
              <a:latin typeface="Calibri"/>
              <a:ea typeface="Calibri"/>
              <a:cs typeface="Calibri"/>
              <a:sym typeface="Calibri"/>
            </a:endParaRPr>
          </a:p>
        </p:txBody>
      </p:sp>
      <p:sp>
        <p:nvSpPr>
          <p:cNvPr id="15" name="TextBox 14">
            <a:hlinkClick r:id="" action="ppaction://hlinkshowjump?jump=nextslide"/>
          </p:cNvPr>
          <p:cNvSpPr txBox="1"/>
          <p:nvPr/>
        </p:nvSpPr>
        <p:spPr>
          <a:xfrm>
            <a:off x="11211012" y="6152204"/>
            <a:ext cx="382305" cy="253916"/>
          </a:xfrm>
          <a:prstGeom prst="rect">
            <a:avLst/>
          </a:prstGeom>
          <a:noFill/>
        </p:spPr>
        <p:txBody>
          <a:bodyPr wrap="square" rtlCol="0">
            <a:spAutoFit/>
          </a:bodyPr>
          <a:lstStyle/>
          <a:p>
            <a:r>
              <a:rPr lang="en-GB" sz="1050" dirty="0" smtClean="0"/>
              <a:t>29</a:t>
            </a:r>
            <a:endParaRPr lang="en-GB" sz="1050" dirty="0"/>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93"/>
        <p:cNvGrpSpPr/>
        <p:nvPr/>
      </p:nvGrpSpPr>
      <p:grpSpPr>
        <a:xfrm>
          <a:off x="0" y="0"/>
          <a:ext cx="0" cy="0"/>
          <a:chOff x="0" y="0"/>
          <a:chExt cx="0" cy="0"/>
        </a:xfrm>
      </p:grpSpPr>
      <p:pic>
        <p:nvPicPr>
          <p:cNvPr id="494" name="Google Shape;494;g72ec738500_0_16"/>
          <p:cNvPicPr preferRelativeResize="0"/>
          <p:nvPr/>
        </p:nvPicPr>
        <p:blipFill rotWithShape="1">
          <a:blip r:embed="rId3">
            <a:alphaModFix/>
          </a:blip>
          <a:srcRect/>
          <a:stretch/>
        </p:blipFill>
        <p:spPr>
          <a:xfrm>
            <a:off x="2522373" y="0"/>
            <a:ext cx="9679152" cy="6447820"/>
          </a:xfrm>
          <a:prstGeom prst="rect">
            <a:avLst/>
          </a:prstGeom>
          <a:noFill/>
          <a:ln>
            <a:noFill/>
          </a:ln>
        </p:spPr>
      </p:pic>
      <p:sp>
        <p:nvSpPr>
          <p:cNvPr id="495" name="Google Shape;495;g72ec738500_0_16"/>
          <p:cNvSpPr/>
          <p:nvPr/>
        </p:nvSpPr>
        <p:spPr>
          <a:xfrm>
            <a:off x="361125" y="288700"/>
            <a:ext cx="5493023" cy="446796"/>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0"/>
              <a:buFont typeface="Arial"/>
              <a:buNone/>
            </a:pPr>
            <a:r>
              <a:rPr lang="en-GB" sz="2000" b="1" i="1" u="none" strike="noStrike" cap="none">
                <a:solidFill>
                  <a:schemeClr val="dk1"/>
                </a:solidFill>
                <a:latin typeface="Calibri"/>
                <a:ea typeface="Calibri"/>
                <a:cs typeface="Calibri"/>
                <a:sym typeface="Calibri"/>
              </a:rPr>
              <a:t>Communication barriers</a:t>
            </a:r>
            <a:r>
              <a:rPr lang="en-GB" sz="2000" b="0" i="1" u="none" strike="noStrike" cap="none">
                <a:solidFill>
                  <a:schemeClr val="dk1"/>
                </a:solidFill>
                <a:latin typeface="Calibri"/>
                <a:ea typeface="Calibri"/>
                <a:cs typeface="Calibri"/>
                <a:sym typeface="Calibri"/>
              </a:rPr>
              <a:t>, Ahmedabad, India, 2016</a:t>
            </a:r>
            <a:endParaRPr sz="2000" b="0" i="1" u="none" strike="noStrike" cap="none">
              <a:solidFill>
                <a:schemeClr val="dk1"/>
              </a:solidFill>
              <a:latin typeface="Calibri"/>
              <a:ea typeface="Calibri"/>
              <a:cs typeface="Calibri"/>
              <a:sym typeface="Calibri"/>
            </a:endParaRPr>
          </a:p>
        </p:txBody>
      </p:sp>
      <p:sp>
        <p:nvSpPr>
          <p:cNvPr id="496" name="Google Shape;496;g72ec738500_0_16"/>
          <p:cNvSpPr/>
          <p:nvPr/>
        </p:nvSpPr>
        <p:spPr>
          <a:xfrm>
            <a:off x="77424" y="5358000"/>
            <a:ext cx="2079300" cy="646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GB" sz="1800" b="0" i="1" u="none" strike="noStrike" cap="none">
                <a:solidFill>
                  <a:schemeClr val="dk1"/>
                </a:solidFill>
                <a:latin typeface="Calibri"/>
                <a:ea typeface="Calibri"/>
                <a:cs typeface="Calibri"/>
                <a:sym typeface="Calibri"/>
              </a:rPr>
              <a:t>Photo credit: </a:t>
            </a:r>
            <a:endParaRPr sz="1400" b="0" i="1"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GB" sz="1800" b="0" i="1" u="none" strike="noStrike" cap="none">
                <a:solidFill>
                  <a:schemeClr val="dk1"/>
                </a:solidFill>
                <a:latin typeface="Calibri"/>
                <a:ea typeface="Calibri"/>
                <a:cs typeface="Calibri"/>
                <a:sym typeface="Calibri"/>
              </a:rPr>
              <a:t>Theresa Frommen</a:t>
            </a:r>
            <a:endParaRPr sz="1800" b="0" i="1" u="none" strike="noStrike" cap="none">
              <a:solidFill>
                <a:schemeClr val="dk1"/>
              </a:solidFill>
              <a:latin typeface="Calibri"/>
              <a:ea typeface="Calibri"/>
              <a:cs typeface="Calibri"/>
              <a:sym typeface="Calibri"/>
            </a:endParaRPr>
          </a:p>
        </p:txBody>
      </p:sp>
      <p:pic>
        <p:nvPicPr>
          <p:cNvPr id="498" name="Google Shape;498;g72ec738500_0_16">
            <a:hlinkClick r:id="rId4" action="ppaction://hlinksldjump"/>
          </p:cNvPr>
          <p:cNvPicPr preferRelativeResize="0"/>
          <p:nvPr/>
        </p:nvPicPr>
        <p:blipFill rotWithShape="1">
          <a:blip r:embed="rId5">
            <a:alphaModFix/>
          </a:blip>
          <a:srcRect/>
          <a:stretch/>
        </p:blipFill>
        <p:spPr>
          <a:xfrm>
            <a:off x="11201336" y="392945"/>
            <a:ext cx="291698" cy="252000"/>
          </a:xfrm>
          <a:prstGeom prst="rect">
            <a:avLst/>
          </a:prstGeom>
          <a:solidFill>
            <a:schemeClr val="lt1"/>
          </a:solidFill>
          <a:ln>
            <a:noFill/>
          </a:ln>
        </p:spPr>
      </p:pic>
      <p:sp>
        <p:nvSpPr>
          <p:cNvPr id="500" name="Google Shape;500;g72ec738500_0_16"/>
          <p:cNvSpPr/>
          <p:nvPr/>
        </p:nvSpPr>
        <p:spPr>
          <a:xfrm>
            <a:off x="361125" y="854765"/>
            <a:ext cx="1795600" cy="2308284"/>
          </a:xfrm>
          <a:prstGeom prst="rect">
            <a:avLst/>
          </a:prstGeom>
          <a:solidFill>
            <a:schemeClr val="accent2"/>
          </a:solidFill>
          <a:ln w="9525"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GB" sz="1800" b="0" i="1" u="none" strike="noStrike" cap="none" dirty="0">
                <a:solidFill>
                  <a:schemeClr val="dk1"/>
                </a:solidFill>
                <a:latin typeface="Calibri"/>
                <a:ea typeface="Calibri"/>
                <a:cs typeface="Calibri"/>
                <a:sym typeface="Calibri"/>
              </a:rPr>
              <a:t>Addressing assumptions and expectations with participants to ensure </a:t>
            </a:r>
            <a:r>
              <a:rPr lang="en-GB" sz="1800" b="1" i="1" u="none" strike="noStrike" cap="none" dirty="0">
                <a:solidFill>
                  <a:schemeClr val="dk1"/>
                </a:solidFill>
                <a:latin typeface="Calibri"/>
                <a:ea typeface="Calibri"/>
                <a:cs typeface="Calibri"/>
                <a:sym typeface="Calibri"/>
              </a:rPr>
              <a:t>transparency </a:t>
            </a:r>
            <a:r>
              <a:rPr lang="en-GB" sz="1800" b="0" i="1" u="none" strike="noStrike" cap="none" dirty="0">
                <a:solidFill>
                  <a:schemeClr val="dk1"/>
                </a:solidFill>
                <a:latin typeface="Calibri"/>
                <a:ea typeface="Calibri"/>
                <a:cs typeface="Calibri"/>
                <a:sym typeface="Calibri"/>
              </a:rPr>
              <a:t>and </a:t>
            </a:r>
            <a:r>
              <a:rPr lang="en-GB" sz="1800" b="1" i="1" u="none" strike="noStrike" cap="none" dirty="0">
                <a:solidFill>
                  <a:schemeClr val="dk1"/>
                </a:solidFill>
                <a:latin typeface="Calibri"/>
                <a:ea typeface="Calibri"/>
                <a:cs typeface="Calibri"/>
                <a:sym typeface="Calibri"/>
              </a:rPr>
              <a:t>participant engagement</a:t>
            </a:r>
            <a:endParaRPr sz="1800" b="1" i="0" u="none" strike="noStrike" cap="none" dirty="0">
              <a:solidFill>
                <a:srgbClr val="000000"/>
              </a:solidFill>
              <a:sym typeface="Arial"/>
            </a:endParaRPr>
          </a:p>
        </p:txBody>
      </p:sp>
      <p:sp>
        <p:nvSpPr>
          <p:cNvPr id="9" name="Google Shape;130;p2">
            <a:hlinkClick r:id="" action="ppaction://hlinkshowjump?jump=nextslide"/>
          </p:cNvPr>
          <p:cNvSpPr/>
          <p:nvPr/>
        </p:nvSpPr>
        <p:spPr>
          <a:xfrm>
            <a:off x="11225818" y="6109876"/>
            <a:ext cx="564042" cy="337944"/>
          </a:xfrm>
          <a:prstGeom prst="rightArrow">
            <a:avLst>
              <a:gd name="adj1" fmla="val 50000"/>
              <a:gd name="adj2" fmla="val 50000"/>
            </a:avLst>
          </a:prstGeom>
          <a:solidFill>
            <a:srgbClr val="FFC000"/>
          </a:solidFill>
          <a:ln w="127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0" name="Google Shape;132;p2">
            <a:hlinkClick r:id="" action="ppaction://hlinkshowjump?jump=previousslide"/>
          </p:cNvPr>
          <p:cNvSpPr/>
          <p:nvPr/>
        </p:nvSpPr>
        <p:spPr>
          <a:xfrm rot="10800000">
            <a:off x="305041" y="6109876"/>
            <a:ext cx="564042" cy="337944"/>
          </a:xfrm>
          <a:prstGeom prst="rightArrow">
            <a:avLst>
              <a:gd name="adj1" fmla="val 50000"/>
              <a:gd name="adj2" fmla="val 50000"/>
            </a:avLst>
          </a:prstGeom>
          <a:solidFill>
            <a:srgbClr val="FFC000"/>
          </a:solidFill>
          <a:ln w="127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792" y="6500420"/>
            <a:ext cx="896374" cy="313620"/>
          </a:xfrm>
          <a:prstGeom prst="rect">
            <a:avLst/>
          </a:prstGeom>
        </p:spPr>
      </p:pic>
      <p:sp>
        <p:nvSpPr>
          <p:cNvPr id="13" name="Rectangle 12"/>
          <p:cNvSpPr/>
          <p:nvPr/>
        </p:nvSpPr>
        <p:spPr>
          <a:xfrm>
            <a:off x="1236785" y="6508635"/>
            <a:ext cx="9989033" cy="286232"/>
          </a:xfrm>
          <a:prstGeom prst="rect">
            <a:avLst/>
          </a:prstGeom>
        </p:spPr>
        <p:txBody>
          <a:bodyPr wrap="square">
            <a:spAutoFit/>
          </a:bodyPr>
          <a:lstStyle/>
          <a:p>
            <a:pPr lvl="0" algn="ctr">
              <a:lnSpc>
                <a:spcPct val="90000"/>
              </a:lnSpc>
              <a:buClr>
                <a:schemeClr val="dk1"/>
              </a:buClr>
              <a:buSzPts val="3200"/>
            </a:pPr>
            <a:r>
              <a:rPr lang="en-GB" i="1" dirty="0" smtClean="0">
                <a:solidFill>
                  <a:schemeClr val="dk1"/>
                </a:solidFill>
                <a:latin typeface="Calibri"/>
                <a:ea typeface="Calibri"/>
                <a:cs typeface="Calibri"/>
                <a:sym typeface="Calibri"/>
              </a:rPr>
              <a:t>Rangecroft et al., 2020. Social </a:t>
            </a:r>
            <a:r>
              <a:rPr lang="en-GB" i="1" dirty="0">
                <a:solidFill>
                  <a:schemeClr val="dk1"/>
                </a:solidFill>
                <a:latin typeface="Calibri"/>
                <a:ea typeface="Calibri"/>
                <a:cs typeface="Calibri"/>
                <a:sym typeface="Calibri"/>
              </a:rPr>
              <a:t>science for hydrologists: considerations when doing fieldwork with human </a:t>
            </a:r>
            <a:r>
              <a:rPr lang="en-GB" i="1" dirty="0" smtClean="0">
                <a:solidFill>
                  <a:schemeClr val="dk1"/>
                </a:solidFill>
                <a:latin typeface="Calibri"/>
                <a:ea typeface="Calibri"/>
                <a:cs typeface="Calibri"/>
                <a:sym typeface="Calibri"/>
              </a:rPr>
              <a:t>participants, EGU2020</a:t>
            </a:r>
            <a:endParaRPr lang="en-GB" i="1" dirty="0">
              <a:solidFill>
                <a:schemeClr val="dk1"/>
              </a:solidFill>
              <a:latin typeface="Calibri"/>
              <a:ea typeface="Calibri"/>
              <a:cs typeface="Calibri"/>
              <a:sym typeface="Calibri"/>
            </a:endParaRPr>
          </a:p>
        </p:txBody>
      </p:sp>
      <p:sp>
        <p:nvSpPr>
          <p:cNvPr id="14" name="TextBox 13">
            <a:hlinkClick r:id="" action="ppaction://hlinkshowjump?jump=nextslide"/>
          </p:cNvPr>
          <p:cNvSpPr txBox="1"/>
          <p:nvPr/>
        </p:nvSpPr>
        <p:spPr>
          <a:xfrm>
            <a:off x="11211012" y="6152204"/>
            <a:ext cx="382305" cy="253916"/>
          </a:xfrm>
          <a:prstGeom prst="rect">
            <a:avLst/>
          </a:prstGeom>
          <a:noFill/>
        </p:spPr>
        <p:txBody>
          <a:bodyPr wrap="square" rtlCol="0">
            <a:spAutoFit/>
          </a:bodyPr>
          <a:lstStyle/>
          <a:p>
            <a:r>
              <a:rPr lang="en-GB" sz="1050" dirty="0" smtClean="0"/>
              <a:t>30</a:t>
            </a:r>
            <a:endParaRPr lang="en-GB" sz="1050" dirty="0"/>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504"/>
        <p:cNvGrpSpPr/>
        <p:nvPr/>
      </p:nvGrpSpPr>
      <p:grpSpPr>
        <a:xfrm>
          <a:off x="0" y="0"/>
          <a:ext cx="0" cy="0"/>
          <a:chOff x="0" y="0"/>
          <a:chExt cx="0" cy="0"/>
        </a:xfrm>
      </p:grpSpPr>
      <p:pic>
        <p:nvPicPr>
          <p:cNvPr id="505" name="Google Shape;505;p23"/>
          <p:cNvPicPr preferRelativeResize="0"/>
          <p:nvPr/>
        </p:nvPicPr>
        <p:blipFill rotWithShape="1">
          <a:blip r:embed="rId3">
            <a:alphaModFix/>
          </a:blip>
          <a:srcRect/>
          <a:stretch/>
        </p:blipFill>
        <p:spPr>
          <a:xfrm>
            <a:off x="0" y="0"/>
            <a:ext cx="12192000" cy="6858000"/>
          </a:xfrm>
          <a:prstGeom prst="rect">
            <a:avLst/>
          </a:prstGeom>
          <a:noFill/>
          <a:ln>
            <a:noFill/>
          </a:ln>
        </p:spPr>
      </p:pic>
      <p:pic>
        <p:nvPicPr>
          <p:cNvPr id="506" name="Google Shape;506;p23"/>
          <p:cNvPicPr preferRelativeResize="0"/>
          <p:nvPr/>
        </p:nvPicPr>
        <p:blipFill rotWithShape="1">
          <a:blip r:embed="rId3">
            <a:alphaModFix/>
          </a:blip>
          <a:srcRect b="77222"/>
          <a:stretch/>
        </p:blipFill>
        <p:spPr>
          <a:xfrm>
            <a:off x="0" y="0"/>
            <a:ext cx="12192000" cy="1562100"/>
          </a:xfrm>
          <a:prstGeom prst="rect">
            <a:avLst/>
          </a:prstGeom>
          <a:noFill/>
          <a:ln>
            <a:noFill/>
          </a:ln>
        </p:spPr>
      </p:pic>
      <p:sp>
        <p:nvSpPr>
          <p:cNvPr id="507" name="Google Shape;507;p2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GB" b="1"/>
              <a:t>3.6.2 Tools for communicating science</a:t>
            </a:r>
            <a:endParaRPr b="1"/>
          </a:p>
        </p:txBody>
      </p:sp>
      <p:sp>
        <p:nvSpPr>
          <p:cNvPr id="508" name="Google Shape;508;p23"/>
          <p:cNvSpPr txBox="1"/>
          <p:nvPr/>
        </p:nvSpPr>
        <p:spPr>
          <a:xfrm>
            <a:off x="838200" y="1825625"/>
            <a:ext cx="10515600" cy="3461078"/>
          </a:xfrm>
          <a:prstGeom prst="rect">
            <a:avLst/>
          </a:prstGeom>
          <a:solidFill>
            <a:srgbClr val="FFFFFF"/>
          </a:solidFill>
          <a:ln>
            <a:noFill/>
          </a:ln>
        </p:spPr>
        <p:txBody>
          <a:bodyPr spcFirstLastPara="1" wrap="square" lIns="180000" tIns="180000" rIns="180000" bIns="180000" anchor="t" anchorCtr="0">
            <a:normAutofit/>
          </a:bodyPr>
          <a:lstStyle/>
          <a:p>
            <a:pPr marL="228600" marR="0" lvl="0" indent="-228600" algn="l" rtl="0">
              <a:lnSpc>
                <a:spcPct val="100000"/>
              </a:lnSpc>
              <a:spcBef>
                <a:spcPts val="600"/>
              </a:spcBef>
              <a:spcAft>
                <a:spcPts val="0"/>
              </a:spcAft>
              <a:buClr>
                <a:schemeClr val="dk1"/>
              </a:buClr>
              <a:buSzPts val="2380"/>
              <a:buFont typeface="Arial"/>
              <a:buChar char="•"/>
            </a:pPr>
            <a:r>
              <a:rPr lang="en-GB" sz="2400" b="0" i="0" u="none" strike="noStrike" cap="none">
                <a:solidFill>
                  <a:schemeClr val="dk1"/>
                </a:solidFill>
                <a:latin typeface="Calibri"/>
                <a:ea typeface="Calibri"/>
                <a:cs typeface="Calibri"/>
                <a:sym typeface="Calibri"/>
              </a:rPr>
              <a:t>Finding the most effective way to communicate between science and local knowledge can be challenging. </a:t>
            </a:r>
            <a:endParaRPr sz="2400" b="0" i="0" u="none" strike="noStrike" cap="none">
              <a:solidFill>
                <a:schemeClr val="dk1"/>
              </a:solidFill>
              <a:latin typeface="Calibri"/>
              <a:ea typeface="Calibri"/>
              <a:cs typeface="Calibri"/>
              <a:sym typeface="Calibri"/>
            </a:endParaRPr>
          </a:p>
          <a:p>
            <a:pPr marL="228600" marR="0" lvl="0" indent="-228600" algn="l" rtl="0">
              <a:lnSpc>
                <a:spcPct val="100000"/>
              </a:lnSpc>
              <a:spcBef>
                <a:spcPts val="600"/>
              </a:spcBef>
              <a:spcAft>
                <a:spcPts val="0"/>
              </a:spcAft>
              <a:buClr>
                <a:schemeClr val="dk1"/>
              </a:buClr>
              <a:buSzPts val="2380"/>
              <a:buFont typeface="Arial"/>
              <a:buChar char="•"/>
            </a:pPr>
            <a:r>
              <a:rPr lang="en-GB" sz="2400" b="0" i="0" u="none" strike="noStrike" cap="none">
                <a:solidFill>
                  <a:schemeClr val="dk1"/>
                </a:solidFill>
                <a:latin typeface="Calibri"/>
                <a:ea typeface="Calibri"/>
                <a:cs typeface="Calibri"/>
                <a:sym typeface="Calibri"/>
              </a:rPr>
              <a:t>Visual aids – graphs, maps, time series (e.g. discharge, temperature).</a:t>
            </a:r>
            <a:endParaRPr sz="2400" b="0" i="0" u="none" strike="noStrike" cap="none">
              <a:solidFill>
                <a:srgbClr val="000000"/>
              </a:solidFill>
              <a:latin typeface="Arial"/>
              <a:ea typeface="Arial"/>
              <a:cs typeface="Arial"/>
              <a:sym typeface="Arial"/>
            </a:endParaRPr>
          </a:p>
          <a:p>
            <a:pPr marL="228600" marR="0" lvl="0" indent="-228600" algn="l" rtl="0">
              <a:lnSpc>
                <a:spcPct val="100000"/>
              </a:lnSpc>
              <a:spcBef>
                <a:spcPts val="600"/>
              </a:spcBef>
              <a:spcAft>
                <a:spcPts val="0"/>
              </a:spcAft>
              <a:buClr>
                <a:schemeClr val="dk1"/>
              </a:buClr>
              <a:buSzPts val="2380"/>
              <a:buFont typeface="Arial"/>
              <a:buChar char="•"/>
            </a:pPr>
            <a:r>
              <a:rPr lang="en-GB" sz="2400" b="0" i="0" u="none" strike="noStrike" cap="none">
                <a:solidFill>
                  <a:schemeClr val="dk1"/>
                </a:solidFill>
                <a:latin typeface="Calibri"/>
                <a:ea typeface="Calibri"/>
                <a:cs typeface="Calibri"/>
                <a:sym typeface="Calibri"/>
              </a:rPr>
              <a:t>However, participants may not be used to working with maps (2D, birds eye view) or time series.</a:t>
            </a:r>
            <a:endParaRPr sz="2400" b="0" i="0" u="none" strike="noStrike" cap="none">
              <a:solidFill>
                <a:srgbClr val="000000"/>
              </a:solidFill>
              <a:latin typeface="Arial"/>
              <a:ea typeface="Arial"/>
              <a:cs typeface="Arial"/>
              <a:sym typeface="Arial"/>
            </a:endParaRPr>
          </a:p>
          <a:p>
            <a:pPr marL="228600" marR="0" lvl="0" indent="-228600" algn="l" rtl="0">
              <a:lnSpc>
                <a:spcPct val="100000"/>
              </a:lnSpc>
              <a:spcBef>
                <a:spcPts val="600"/>
              </a:spcBef>
              <a:spcAft>
                <a:spcPts val="0"/>
              </a:spcAft>
              <a:buClr>
                <a:schemeClr val="dk1"/>
              </a:buClr>
              <a:buSzPts val="2380"/>
              <a:buFont typeface="Arial"/>
              <a:buChar char="•"/>
            </a:pPr>
            <a:r>
              <a:rPr lang="en-GB" sz="2400" b="0" i="0" u="none" strike="noStrike" cap="none">
                <a:solidFill>
                  <a:schemeClr val="dk1"/>
                </a:solidFill>
                <a:latin typeface="Calibri"/>
                <a:ea typeface="Calibri"/>
                <a:cs typeface="Calibri"/>
                <a:sym typeface="Calibri"/>
              </a:rPr>
              <a:t>Use of images.</a:t>
            </a:r>
            <a:endParaRPr sz="2400" b="0" i="0" u="none" strike="noStrike" cap="none">
              <a:solidFill>
                <a:srgbClr val="000000"/>
              </a:solidFill>
              <a:latin typeface="Arial"/>
              <a:ea typeface="Arial"/>
              <a:cs typeface="Arial"/>
              <a:sym typeface="Arial"/>
            </a:endParaRPr>
          </a:p>
          <a:p>
            <a:pPr marL="228600" marR="0" lvl="0" indent="-228600" algn="l" rtl="0">
              <a:lnSpc>
                <a:spcPct val="100000"/>
              </a:lnSpc>
              <a:spcBef>
                <a:spcPts val="600"/>
              </a:spcBef>
              <a:spcAft>
                <a:spcPts val="0"/>
              </a:spcAft>
              <a:buClr>
                <a:schemeClr val="dk1"/>
              </a:buClr>
              <a:buSzPts val="2380"/>
              <a:buFont typeface="Arial"/>
              <a:buChar char="•"/>
            </a:pPr>
            <a:r>
              <a:rPr lang="en-GB" sz="2400" b="0" i="0" u="none" strike="noStrike" cap="none">
                <a:solidFill>
                  <a:schemeClr val="dk1"/>
                </a:solidFill>
                <a:latin typeface="Calibri"/>
                <a:ea typeface="Calibri"/>
                <a:cs typeface="Calibri"/>
                <a:sym typeface="Calibri"/>
              </a:rPr>
              <a:t>Use of storylines / scenarios.</a:t>
            </a:r>
            <a:endParaRPr sz="2400" b="0" i="0" u="none" strike="noStrike" cap="none">
              <a:solidFill>
                <a:schemeClr val="dk1"/>
              </a:solidFill>
              <a:latin typeface="Calibri"/>
              <a:ea typeface="Calibri"/>
              <a:cs typeface="Calibri"/>
              <a:sym typeface="Calibri"/>
            </a:endParaRPr>
          </a:p>
        </p:txBody>
      </p:sp>
      <p:sp>
        <p:nvSpPr>
          <p:cNvPr id="509" name="Google Shape;509;p23"/>
          <p:cNvSpPr txBox="1"/>
          <p:nvPr/>
        </p:nvSpPr>
        <p:spPr>
          <a:xfrm>
            <a:off x="6284956" y="3926221"/>
            <a:ext cx="4582511" cy="2308324"/>
          </a:xfrm>
          <a:prstGeom prst="rect">
            <a:avLst/>
          </a:prstGeom>
          <a:solidFill>
            <a:schemeClr val="accent2"/>
          </a:solidFill>
          <a:ln w="9525"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GB" sz="1800" b="1" i="1" u="none" strike="noStrike" cap="none" dirty="0">
                <a:solidFill>
                  <a:schemeClr val="dk1"/>
                </a:solidFill>
                <a:latin typeface="Calibri"/>
                <a:ea typeface="Calibri"/>
                <a:cs typeface="Calibri"/>
                <a:sym typeface="Calibri"/>
              </a:rPr>
              <a:t>Recommendations</a:t>
            </a:r>
            <a:r>
              <a:rPr lang="en-GB" sz="1800" b="1" i="1" u="none" strike="noStrike" cap="none" dirty="0" smtClean="0">
                <a:solidFill>
                  <a:schemeClr val="dk1"/>
                </a:solidFill>
                <a:latin typeface="Calibri"/>
                <a:ea typeface="Calibri"/>
                <a:cs typeface="Calibri"/>
                <a:sym typeface="Calibri"/>
              </a:rPr>
              <a:t>:</a:t>
            </a:r>
            <a:r>
              <a:rPr lang="en-GB" sz="1800" b="0" i="1" u="none" strike="noStrike" cap="none" dirty="0" smtClean="0">
                <a:solidFill>
                  <a:schemeClr val="dk1"/>
                </a:solidFill>
                <a:latin typeface="Calibri"/>
                <a:ea typeface="Calibri"/>
                <a:cs typeface="Calibri"/>
                <a:sym typeface="Calibri"/>
              </a:rPr>
              <a:t> </a:t>
            </a:r>
            <a:r>
              <a:rPr lang="en-GB" sz="1800" b="0" i="1" u="none" strike="noStrike" cap="none" dirty="0">
                <a:solidFill>
                  <a:schemeClr val="dk1"/>
                </a:solidFill>
                <a:latin typeface="Calibri"/>
                <a:ea typeface="Calibri"/>
                <a:cs typeface="Calibri"/>
                <a:sym typeface="Calibri"/>
              </a:rPr>
              <a:t>Tailor the communication tool to the </a:t>
            </a:r>
            <a:r>
              <a:rPr lang="en-GB" sz="1800" b="1" i="1" u="none" strike="noStrike" cap="none" dirty="0">
                <a:solidFill>
                  <a:schemeClr val="dk1"/>
                </a:solidFill>
                <a:latin typeface="Calibri"/>
                <a:ea typeface="Calibri"/>
                <a:cs typeface="Calibri"/>
                <a:sym typeface="Calibri"/>
              </a:rPr>
              <a:t>needs </a:t>
            </a:r>
            <a:r>
              <a:rPr lang="en-GB" sz="1800" b="0" i="1" u="none" strike="noStrike" cap="none" dirty="0">
                <a:solidFill>
                  <a:schemeClr val="dk1"/>
                </a:solidFill>
                <a:latin typeface="Calibri"/>
                <a:ea typeface="Calibri"/>
                <a:cs typeface="Calibri"/>
                <a:sym typeface="Calibri"/>
              </a:rPr>
              <a:t>of the target audience to make it effective. Local partners can help guide what is most </a:t>
            </a:r>
            <a:r>
              <a:rPr lang="en-GB" sz="1800" b="1" i="1" u="none" strike="noStrike" cap="none" dirty="0">
                <a:solidFill>
                  <a:schemeClr val="dk1"/>
                </a:solidFill>
                <a:latin typeface="Calibri"/>
                <a:ea typeface="Calibri"/>
                <a:cs typeface="Calibri"/>
                <a:sym typeface="Calibri"/>
              </a:rPr>
              <a:t>appropriate</a:t>
            </a:r>
            <a:r>
              <a:rPr lang="en-GB" sz="1800" b="0" i="1" u="none" strike="noStrike" cap="none" dirty="0">
                <a:solidFill>
                  <a:schemeClr val="dk1"/>
                </a:solidFill>
                <a:latin typeface="Calibri"/>
                <a:ea typeface="Calibri"/>
                <a:cs typeface="Calibri"/>
                <a:sym typeface="Calibri"/>
              </a:rPr>
              <a:t>. Working directly with experts in </a:t>
            </a:r>
            <a:r>
              <a:rPr lang="en-GB" sz="1800" b="1" i="1" u="none" strike="noStrike" cap="none" dirty="0">
                <a:solidFill>
                  <a:schemeClr val="dk1"/>
                </a:solidFill>
                <a:latin typeface="Calibri"/>
                <a:ea typeface="Calibri"/>
                <a:cs typeface="Calibri"/>
                <a:sym typeface="Calibri"/>
              </a:rPr>
              <a:t>science communication </a:t>
            </a:r>
            <a:r>
              <a:rPr lang="en-GB" sz="1800" b="0" i="1" u="none" strike="noStrike" cap="none" dirty="0">
                <a:solidFill>
                  <a:schemeClr val="dk1"/>
                </a:solidFill>
                <a:latin typeface="Calibri"/>
                <a:ea typeface="Calibri"/>
                <a:cs typeface="Calibri"/>
                <a:sym typeface="Calibri"/>
              </a:rPr>
              <a:t>and </a:t>
            </a:r>
            <a:r>
              <a:rPr lang="en-GB" sz="1800" b="1" i="1" u="none" strike="noStrike" cap="none" dirty="0">
                <a:solidFill>
                  <a:schemeClr val="dk1"/>
                </a:solidFill>
                <a:latin typeface="Calibri"/>
                <a:ea typeface="Calibri"/>
                <a:cs typeface="Calibri"/>
                <a:sym typeface="Calibri"/>
              </a:rPr>
              <a:t>artists </a:t>
            </a:r>
            <a:r>
              <a:rPr lang="en-GB" sz="1800" b="0" i="1" u="none" strike="noStrike" cap="none" dirty="0">
                <a:solidFill>
                  <a:schemeClr val="dk1"/>
                </a:solidFill>
                <a:latin typeface="Calibri"/>
                <a:ea typeface="Calibri"/>
                <a:cs typeface="Calibri"/>
                <a:sym typeface="Calibri"/>
              </a:rPr>
              <a:t>as this can be very beneficial for making complex information </a:t>
            </a:r>
            <a:r>
              <a:rPr lang="en-GB" sz="1800" b="1" i="1" u="none" strike="noStrike" cap="none" dirty="0">
                <a:solidFill>
                  <a:schemeClr val="dk1"/>
                </a:solidFill>
                <a:latin typeface="Calibri"/>
                <a:ea typeface="Calibri"/>
                <a:cs typeface="Calibri"/>
                <a:sym typeface="Calibri"/>
              </a:rPr>
              <a:t>accessible for diverse audiences</a:t>
            </a:r>
            <a:r>
              <a:rPr lang="en-GB" sz="1800" b="0" i="1" u="none" strike="noStrike" cap="none" dirty="0">
                <a:solidFill>
                  <a:schemeClr val="dk1"/>
                </a:solidFill>
                <a:latin typeface="Calibri"/>
                <a:ea typeface="Calibri"/>
                <a:cs typeface="Calibri"/>
                <a:sym typeface="Calibri"/>
              </a:rPr>
              <a:t>.</a:t>
            </a:r>
            <a:endParaRPr sz="1800" b="0" i="1" u="none" strike="noStrike" cap="none" dirty="0">
              <a:solidFill>
                <a:schemeClr val="dk1"/>
              </a:solidFill>
              <a:latin typeface="Calibri"/>
              <a:ea typeface="Calibri"/>
              <a:cs typeface="Calibri"/>
              <a:sym typeface="Calibri"/>
            </a:endParaRPr>
          </a:p>
        </p:txBody>
      </p:sp>
      <p:pic>
        <p:nvPicPr>
          <p:cNvPr id="511" name="Google Shape;511;p23">
            <a:hlinkClick r:id="rId4" action="ppaction://hlinksldjump"/>
          </p:cNvPr>
          <p:cNvPicPr preferRelativeResize="0"/>
          <p:nvPr/>
        </p:nvPicPr>
        <p:blipFill rotWithShape="1">
          <a:blip r:embed="rId5">
            <a:alphaModFix/>
          </a:blip>
          <a:srcRect/>
          <a:stretch/>
        </p:blipFill>
        <p:spPr>
          <a:xfrm>
            <a:off x="11201336" y="392945"/>
            <a:ext cx="291698" cy="252000"/>
          </a:xfrm>
          <a:prstGeom prst="rect">
            <a:avLst/>
          </a:prstGeom>
          <a:solidFill>
            <a:schemeClr val="lt1"/>
          </a:solidFill>
          <a:ln>
            <a:noFill/>
          </a:ln>
        </p:spPr>
      </p:pic>
      <p:sp>
        <p:nvSpPr>
          <p:cNvPr id="10" name="Google Shape;130;p2">
            <a:hlinkClick r:id="" action="ppaction://hlinkshowjump?jump=nextslide"/>
          </p:cNvPr>
          <p:cNvSpPr/>
          <p:nvPr/>
        </p:nvSpPr>
        <p:spPr>
          <a:xfrm>
            <a:off x="11225818" y="6109876"/>
            <a:ext cx="564042" cy="337944"/>
          </a:xfrm>
          <a:prstGeom prst="rightArrow">
            <a:avLst>
              <a:gd name="adj1" fmla="val 50000"/>
              <a:gd name="adj2" fmla="val 50000"/>
            </a:avLst>
          </a:prstGeom>
          <a:solidFill>
            <a:srgbClr val="FFC000"/>
          </a:solidFill>
          <a:ln w="127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1" name="Google Shape;132;p2">
            <a:hlinkClick r:id="" action="ppaction://hlinkshowjump?jump=previousslide"/>
          </p:cNvPr>
          <p:cNvSpPr/>
          <p:nvPr/>
        </p:nvSpPr>
        <p:spPr>
          <a:xfrm rot="10800000">
            <a:off x="305041" y="6109876"/>
            <a:ext cx="564042" cy="337944"/>
          </a:xfrm>
          <a:prstGeom prst="rightArrow">
            <a:avLst>
              <a:gd name="adj1" fmla="val 50000"/>
              <a:gd name="adj2" fmla="val 50000"/>
            </a:avLst>
          </a:prstGeom>
          <a:solidFill>
            <a:srgbClr val="FFC000"/>
          </a:solidFill>
          <a:ln w="127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792" y="6500420"/>
            <a:ext cx="896374" cy="313620"/>
          </a:xfrm>
          <a:prstGeom prst="rect">
            <a:avLst/>
          </a:prstGeom>
        </p:spPr>
      </p:pic>
      <p:sp>
        <p:nvSpPr>
          <p:cNvPr id="14" name="Rectangle 13"/>
          <p:cNvSpPr/>
          <p:nvPr/>
        </p:nvSpPr>
        <p:spPr>
          <a:xfrm>
            <a:off x="1236785" y="6508635"/>
            <a:ext cx="9989033" cy="286232"/>
          </a:xfrm>
          <a:prstGeom prst="rect">
            <a:avLst/>
          </a:prstGeom>
        </p:spPr>
        <p:txBody>
          <a:bodyPr wrap="square">
            <a:spAutoFit/>
          </a:bodyPr>
          <a:lstStyle/>
          <a:p>
            <a:pPr lvl="0" algn="ctr">
              <a:lnSpc>
                <a:spcPct val="90000"/>
              </a:lnSpc>
              <a:buClr>
                <a:schemeClr val="dk1"/>
              </a:buClr>
              <a:buSzPts val="3200"/>
            </a:pPr>
            <a:r>
              <a:rPr lang="en-GB" i="1" dirty="0" smtClean="0">
                <a:solidFill>
                  <a:schemeClr val="dk1"/>
                </a:solidFill>
                <a:latin typeface="Calibri"/>
                <a:ea typeface="Calibri"/>
                <a:cs typeface="Calibri"/>
                <a:sym typeface="Calibri"/>
              </a:rPr>
              <a:t>Rangecroft et al., 2020. Social </a:t>
            </a:r>
            <a:r>
              <a:rPr lang="en-GB" i="1" dirty="0">
                <a:solidFill>
                  <a:schemeClr val="dk1"/>
                </a:solidFill>
                <a:latin typeface="Calibri"/>
                <a:ea typeface="Calibri"/>
                <a:cs typeface="Calibri"/>
                <a:sym typeface="Calibri"/>
              </a:rPr>
              <a:t>science for hydrologists: considerations when doing fieldwork with human </a:t>
            </a:r>
            <a:r>
              <a:rPr lang="en-GB" i="1" dirty="0" smtClean="0">
                <a:solidFill>
                  <a:schemeClr val="dk1"/>
                </a:solidFill>
                <a:latin typeface="Calibri"/>
                <a:ea typeface="Calibri"/>
                <a:cs typeface="Calibri"/>
                <a:sym typeface="Calibri"/>
              </a:rPr>
              <a:t>participants, EGU2020</a:t>
            </a:r>
            <a:endParaRPr lang="en-GB" i="1" dirty="0">
              <a:solidFill>
                <a:schemeClr val="dk1"/>
              </a:solidFill>
              <a:latin typeface="Calibri"/>
              <a:ea typeface="Calibri"/>
              <a:cs typeface="Calibri"/>
              <a:sym typeface="Calibri"/>
            </a:endParaRPr>
          </a:p>
        </p:txBody>
      </p:sp>
      <p:sp>
        <p:nvSpPr>
          <p:cNvPr id="15" name="TextBox 14">
            <a:hlinkClick r:id="" action="ppaction://hlinkshowjump?jump=nextslide"/>
          </p:cNvPr>
          <p:cNvSpPr txBox="1"/>
          <p:nvPr/>
        </p:nvSpPr>
        <p:spPr>
          <a:xfrm>
            <a:off x="11211012" y="6152204"/>
            <a:ext cx="382305" cy="253916"/>
          </a:xfrm>
          <a:prstGeom prst="rect">
            <a:avLst/>
          </a:prstGeom>
          <a:noFill/>
        </p:spPr>
        <p:txBody>
          <a:bodyPr wrap="square" rtlCol="0">
            <a:spAutoFit/>
          </a:bodyPr>
          <a:lstStyle/>
          <a:p>
            <a:r>
              <a:rPr lang="en-GB" sz="1050" dirty="0" smtClean="0"/>
              <a:t>31</a:t>
            </a:r>
            <a:endParaRPr lang="en-GB" sz="1050" dirty="0"/>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517"/>
        <p:cNvGrpSpPr/>
        <p:nvPr/>
      </p:nvGrpSpPr>
      <p:grpSpPr>
        <a:xfrm>
          <a:off x="0" y="0"/>
          <a:ext cx="0" cy="0"/>
          <a:chOff x="0" y="0"/>
          <a:chExt cx="0" cy="0"/>
        </a:xfrm>
      </p:grpSpPr>
      <p:pic>
        <p:nvPicPr>
          <p:cNvPr id="518" name="Google Shape;518;g72ec738500_0_25"/>
          <p:cNvPicPr preferRelativeResize="0"/>
          <p:nvPr/>
        </p:nvPicPr>
        <p:blipFill rotWithShape="1">
          <a:blip r:embed="rId3">
            <a:alphaModFix/>
          </a:blip>
          <a:srcRect b="6666"/>
          <a:stretch/>
        </p:blipFill>
        <p:spPr>
          <a:xfrm>
            <a:off x="3048000" y="0"/>
            <a:ext cx="9144000" cy="6400800"/>
          </a:xfrm>
          <a:prstGeom prst="rect">
            <a:avLst/>
          </a:prstGeom>
          <a:noFill/>
          <a:ln>
            <a:noFill/>
          </a:ln>
        </p:spPr>
      </p:pic>
      <p:sp>
        <p:nvSpPr>
          <p:cNvPr id="519" name="Google Shape;519;g72ec738500_0_25"/>
          <p:cNvSpPr/>
          <p:nvPr/>
        </p:nvSpPr>
        <p:spPr>
          <a:xfrm>
            <a:off x="77424" y="5358000"/>
            <a:ext cx="2079300" cy="646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GB" sz="1800" b="0" i="1" u="none" strike="noStrike" cap="none">
                <a:solidFill>
                  <a:schemeClr val="dk1"/>
                </a:solidFill>
                <a:latin typeface="Calibri"/>
                <a:ea typeface="Calibri"/>
                <a:cs typeface="Calibri"/>
                <a:sym typeface="Calibri"/>
              </a:rPr>
              <a:t>Photo credit: </a:t>
            </a:r>
            <a:endParaRPr sz="1400" b="0" i="1"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GB" sz="1800" b="0" i="1" u="none" strike="noStrike" cap="none">
                <a:solidFill>
                  <a:schemeClr val="dk1"/>
                </a:solidFill>
                <a:latin typeface="Calibri"/>
                <a:ea typeface="Calibri"/>
                <a:cs typeface="Calibri"/>
                <a:sym typeface="Calibri"/>
              </a:rPr>
              <a:t>Theresa Frommen</a:t>
            </a:r>
            <a:endParaRPr sz="1800" b="0" i="1" u="none" strike="noStrike" cap="none">
              <a:solidFill>
                <a:schemeClr val="dk1"/>
              </a:solidFill>
              <a:latin typeface="Calibri"/>
              <a:ea typeface="Calibri"/>
              <a:cs typeface="Calibri"/>
              <a:sym typeface="Calibri"/>
            </a:endParaRPr>
          </a:p>
        </p:txBody>
      </p:sp>
      <p:sp>
        <p:nvSpPr>
          <p:cNvPr id="520" name="Google Shape;520;g72ec738500_0_25"/>
          <p:cNvSpPr/>
          <p:nvPr/>
        </p:nvSpPr>
        <p:spPr>
          <a:xfrm>
            <a:off x="361125" y="288700"/>
            <a:ext cx="6556510" cy="400200"/>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0"/>
              <a:buFont typeface="Arial"/>
              <a:buNone/>
            </a:pPr>
            <a:r>
              <a:rPr lang="en-GB" sz="2000" b="0" i="1" u="none" strike="noStrike" cap="none">
                <a:solidFill>
                  <a:schemeClr val="dk1"/>
                </a:solidFill>
                <a:latin typeface="Calibri"/>
                <a:ea typeface="Calibri"/>
                <a:cs typeface="Calibri"/>
                <a:sym typeface="Calibri"/>
              </a:rPr>
              <a:t>Groundwater </a:t>
            </a:r>
            <a:r>
              <a:rPr lang="en-GB" sz="2000" b="1" i="1" u="none" strike="noStrike" cap="none">
                <a:solidFill>
                  <a:schemeClr val="dk1"/>
                </a:solidFill>
                <a:latin typeface="Calibri"/>
                <a:ea typeface="Calibri"/>
                <a:cs typeface="Calibri"/>
                <a:sym typeface="Calibri"/>
              </a:rPr>
              <a:t>sand tank </a:t>
            </a:r>
            <a:r>
              <a:rPr lang="en-GB" sz="2000" b="0" i="1" u="none" strike="noStrike" cap="none">
                <a:solidFill>
                  <a:schemeClr val="dk1"/>
                </a:solidFill>
                <a:latin typeface="Calibri"/>
                <a:ea typeface="Calibri"/>
                <a:cs typeface="Calibri"/>
                <a:sym typeface="Calibri"/>
              </a:rPr>
              <a:t>workshop, Ahmedabad, India, 2018</a:t>
            </a:r>
            <a:endParaRPr sz="2000" b="0" i="1" u="none" strike="noStrike" cap="none">
              <a:solidFill>
                <a:schemeClr val="dk1"/>
              </a:solidFill>
              <a:latin typeface="Calibri"/>
              <a:ea typeface="Calibri"/>
              <a:cs typeface="Calibri"/>
              <a:sym typeface="Calibri"/>
            </a:endParaRPr>
          </a:p>
        </p:txBody>
      </p:sp>
      <p:pic>
        <p:nvPicPr>
          <p:cNvPr id="521" name="Google Shape;521;g72ec738500_0_25">
            <a:hlinkClick r:id="rId4" action="ppaction://hlinksldjump"/>
          </p:cNvPr>
          <p:cNvPicPr preferRelativeResize="0"/>
          <p:nvPr/>
        </p:nvPicPr>
        <p:blipFill rotWithShape="1">
          <a:blip r:embed="rId5">
            <a:alphaModFix/>
          </a:blip>
          <a:srcRect/>
          <a:stretch/>
        </p:blipFill>
        <p:spPr>
          <a:xfrm>
            <a:off x="11201336" y="392945"/>
            <a:ext cx="291698" cy="252000"/>
          </a:xfrm>
          <a:prstGeom prst="rect">
            <a:avLst/>
          </a:prstGeom>
          <a:solidFill>
            <a:schemeClr val="lt1"/>
          </a:solidFill>
          <a:ln>
            <a:noFill/>
          </a:ln>
        </p:spPr>
      </p:pic>
      <p:sp>
        <p:nvSpPr>
          <p:cNvPr id="524" name="Google Shape;524;g72ec738500_0_25"/>
          <p:cNvSpPr/>
          <p:nvPr/>
        </p:nvSpPr>
        <p:spPr>
          <a:xfrm>
            <a:off x="484809" y="919245"/>
            <a:ext cx="2029791" cy="1754326"/>
          </a:xfrm>
          <a:prstGeom prst="rect">
            <a:avLst/>
          </a:prstGeom>
          <a:solidFill>
            <a:schemeClr val="accent2"/>
          </a:solidFill>
          <a:ln w="9525"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GB" sz="1800" b="0" i="1" u="none" strike="noStrike" cap="none" dirty="0">
                <a:solidFill>
                  <a:schemeClr val="dk1"/>
                </a:solidFill>
                <a:latin typeface="Calibri"/>
                <a:ea typeface="Calibri"/>
                <a:cs typeface="Calibri"/>
                <a:sym typeface="Calibri"/>
              </a:rPr>
              <a:t>Workshop held using a sand tank to help participants </a:t>
            </a:r>
            <a:r>
              <a:rPr lang="en-GB" sz="1800" b="1" i="1" u="none" strike="noStrike" cap="none" dirty="0">
                <a:solidFill>
                  <a:schemeClr val="dk1"/>
                </a:solidFill>
                <a:latin typeface="Calibri"/>
                <a:ea typeface="Calibri"/>
                <a:cs typeface="Calibri"/>
                <a:sym typeface="Calibri"/>
              </a:rPr>
              <a:t>visualize</a:t>
            </a:r>
            <a:r>
              <a:rPr lang="en-GB" sz="1800" b="0" i="1" u="none" strike="noStrike" cap="none" dirty="0">
                <a:solidFill>
                  <a:schemeClr val="dk1"/>
                </a:solidFill>
                <a:latin typeface="Calibri"/>
                <a:ea typeface="Calibri"/>
                <a:cs typeface="Calibri"/>
                <a:sym typeface="Calibri"/>
              </a:rPr>
              <a:t> the hidden resource groundwater</a:t>
            </a:r>
            <a:endParaRPr sz="1800" b="0" i="0" u="none" strike="noStrike" cap="none" dirty="0">
              <a:solidFill>
                <a:srgbClr val="000000"/>
              </a:solidFill>
              <a:latin typeface="Arial"/>
              <a:ea typeface="Arial"/>
              <a:cs typeface="Arial"/>
              <a:sym typeface="Arial"/>
            </a:endParaRPr>
          </a:p>
        </p:txBody>
      </p:sp>
      <p:sp>
        <p:nvSpPr>
          <p:cNvPr id="9" name="Google Shape;130;p2">
            <a:hlinkClick r:id="" action="ppaction://hlinkshowjump?jump=nextslide"/>
          </p:cNvPr>
          <p:cNvSpPr/>
          <p:nvPr/>
        </p:nvSpPr>
        <p:spPr>
          <a:xfrm>
            <a:off x="11225818" y="6109876"/>
            <a:ext cx="564042" cy="337944"/>
          </a:xfrm>
          <a:prstGeom prst="rightArrow">
            <a:avLst>
              <a:gd name="adj1" fmla="val 50000"/>
              <a:gd name="adj2" fmla="val 50000"/>
            </a:avLst>
          </a:prstGeom>
          <a:solidFill>
            <a:srgbClr val="FFC000"/>
          </a:solidFill>
          <a:ln w="127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0" name="Google Shape;132;p2">
            <a:hlinkClick r:id="" action="ppaction://hlinkshowjump?jump=previousslide"/>
          </p:cNvPr>
          <p:cNvSpPr/>
          <p:nvPr/>
        </p:nvSpPr>
        <p:spPr>
          <a:xfrm rot="10800000">
            <a:off x="305041" y="6109876"/>
            <a:ext cx="564042" cy="337944"/>
          </a:xfrm>
          <a:prstGeom prst="rightArrow">
            <a:avLst>
              <a:gd name="adj1" fmla="val 50000"/>
              <a:gd name="adj2" fmla="val 50000"/>
            </a:avLst>
          </a:prstGeom>
          <a:solidFill>
            <a:srgbClr val="FFC000"/>
          </a:solidFill>
          <a:ln w="127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792" y="6500420"/>
            <a:ext cx="896374" cy="313620"/>
          </a:xfrm>
          <a:prstGeom prst="rect">
            <a:avLst/>
          </a:prstGeom>
        </p:spPr>
      </p:pic>
      <p:sp>
        <p:nvSpPr>
          <p:cNvPr id="13" name="Rectangle 12"/>
          <p:cNvSpPr/>
          <p:nvPr/>
        </p:nvSpPr>
        <p:spPr>
          <a:xfrm>
            <a:off x="1236785" y="6508635"/>
            <a:ext cx="9989033" cy="286232"/>
          </a:xfrm>
          <a:prstGeom prst="rect">
            <a:avLst/>
          </a:prstGeom>
        </p:spPr>
        <p:txBody>
          <a:bodyPr wrap="square">
            <a:spAutoFit/>
          </a:bodyPr>
          <a:lstStyle/>
          <a:p>
            <a:pPr lvl="0" algn="ctr">
              <a:lnSpc>
                <a:spcPct val="90000"/>
              </a:lnSpc>
              <a:buClr>
                <a:schemeClr val="dk1"/>
              </a:buClr>
              <a:buSzPts val="3200"/>
            </a:pPr>
            <a:r>
              <a:rPr lang="en-GB" i="1" dirty="0" smtClean="0">
                <a:solidFill>
                  <a:schemeClr val="dk1"/>
                </a:solidFill>
                <a:latin typeface="Calibri"/>
                <a:ea typeface="Calibri"/>
                <a:cs typeface="Calibri"/>
                <a:sym typeface="Calibri"/>
              </a:rPr>
              <a:t>Rangecroft et al., 2020. Social </a:t>
            </a:r>
            <a:r>
              <a:rPr lang="en-GB" i="1" dirty="0">
                <a:solidFill>
                  <a:schemeClr val="dk1"/>
                </a:solidFill>
                <a:latin typeface="Calibri"/>
                <a:ea typeface="Calibri"/>
                <a:cs typeface="Calibri"/>
                <a:sym typeface="Calibri"/>
              </a:rPr>
              <a:t>science for hydrologists: considerations when doing fieldwork with human </a:t>
            </a:r>
            <a:r>
              <a:rPr lang="en-GB" i="1" dirty="0" smtClean="0">
                <a:solidFill>
                  <a:schemeClr val="dk1"/>
                </a:solidFill>
                <a:latin typeface="Calibri"/>
                <a:ea typeface="Calibri"/>
                <a:cs typeface="Calibri"/>
                <a:sym typeface="Calibri"/>
              </a:rPr>
              <a:t>participants, EGU2020</a:t>
            </a:r>
            <a:endParaRPr lang="en-GB" i="1" dirty="0">
              <a:solidFill>
                <a:schemeClr val="dk1"/>
              </a:solidFill>
              <a:latin typeface="Calibri"/>
              <a:ea typeface="Calibri"/>
              <a:cs typeface="Calibri"/>
              <a:sym typeface="Calibri"/>
            </a:endParaRPr>
          </a:p>
        </p:txBody>
      </p:sp>
      <p:sp>
        <p:nvSpPr>
          <p:cNvPr id="14" name="TextBox 13">
            <a:hlinkClick r:id="" action="ppaction://hlinkshowjump?jump=nextslide"/>
          </p:cNvPr>
          <p:cNvSpPr txBox="1"/>
          <p:nvPr/>
        </p:nvSpPr>
        <p:spPr>
          <a:xfrm>
            <a:off x="11211012" y="6152204"/>
            <a:ext cx="382305" cy="253916"/>
          </a:xfrm>
          <a:prstGeom prst="rect">
            <a:avLst/>
          </a:prstGeom>
          <a:noFill/>
        </p:spPr>
        <p:txBody>
          <a:bodyPr wrap="square" rtlCol="0">
            <a:spAutoFit/>
          </a:bodyPr>
          <a:lstStyle/>
          <a:p>
            <a:r>
              <a:rPr lang="en-GB" sz="1050" dirty="0" smtClean="0"/>
              <a:t>32</a:t>
            </a:r>
            <a:endParaRPr lang="en-GB" sz="1050" dirty="0"/>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528"/>
        <p:cNvGrpSpPr/>
        <p:nvPr/>
      </p:nvGrpSpPr>
      <p:grpSpPr>
        <a:xfrm>
          <a:off x="0" y="0"/>
          <a:ext cx="0" cy="0"/>
          <a:chOff x="0" y="0"/>
          <a:chExt cx="0" cy="0"/>
        </a:xfrm>
      </p:grpSpPr>
      <p:pic>
        <p:nvPicPr>
          <p:cNvPr id="529" name="Google Shape;529;p53"/>
          <p:cNvPicPr preferRelativeResize="0"/>
          <p:nvPr/>
        </p:nvPicPr>
        <p:blipFill rotWithShape="1">
          <a:blip r:embed="rId3">
            <a:alphaModFix/>
          </a:blip>
          <a:srcRect t="16000"/>
          <a:stretch/>
        </p:blipFill>
        <p:spPr>
          <a:xfrm>
            <a:off x="7227454" y="365125"/>
            <a:ext cx="4608210" cy="2903173"/>
          </a:xfrm>
          <a:prstGeom prst="rect">
            <a:avLst/>
          </a:prstGeom>
          <a:noFill/>
          <a:ln w="19050" cap="flat" cmpd="sng">
            <a:solidFill>
              <a:schemeClr val="dk1"/>
            </a:solidFill>
            <a:prstDash val="solid"/>
            <a:round/>
            <a:headEnd type="none" w="sm" len="sm"/>
            <a:tailEnd type="none" w="sm" len="sm"/>
          </a:ln>
        </p:spPr>
      </p:pic>
      <p:pic>
        <p:nvPicPr>
          <p:cNvPr id="530" name="Google Shape;530;p53"/>
          <p:cNvPicPr preferRelativeResize="0"/>
          <p:nvPr/>
        </p:nvPicPr>
        <p:blipFill rotWithShape="1">
          <a:blip r:embed="rId4">
            <a:alphaModFix/>
          </a:blip>
          <a:srcRect l="6784" r="6697"/>
          <a:stretch/>
        </p:blipFill>
        <p:spPr>
          <a:xfrm>
            <a:off x="8791181" y="3463321"/>
            <a:ext cx="3044483" cy="2639131"/>
          </a:xfrm>
          <a:prstGeom prst="rect">
            <a:avLst/>
          </a:prstGeom>
          <a:noFill/>
          <a:ln>
            <a:noFill/>
          </a:ln>
        </p:spPr>
      </p:pic>
      <p:pic>
        <p:nvPicPr>
          <p:cNvPr id="531" name="Google Shape;531;p53"/>
          <p:cNvPicPr preferRelativeResize="0"/>
          <p:nvPr/>
        </p:nvPicPr>
        <p:blipFill rotWithShape="1">
          <a:blip r:embed="rId5">
            <a:alphaModFix/>
          </a:blip>
          <a:srcRect l="9116" t="4610"/>
          <a:stretch/>
        </p:blipFill>
        <p:spPr>
          <a:xfrm>
            <a:off x="5287617" y="3478696"/>
            <a:ext cx="3333115" cy="2623755"/>
          </a:xfrm>
          <a:prstGeom prst="rect">
            <a:avLst/>
          </a:prstGeom>
          <a:noFill/>
          <a:ln>
            <a:noFill/>
          </a:ln>
        </p:spPr>
      </p:pic>
      <p:pic>
        <p:nvPicPr>
          <p:cNvPr id="532" name="Google Shape;532;p53"/>
          <p:cNvPicPr preferRelativeResize="0"/>
          <p:nvPr/>
        </p:nvPicPr>
        <p:blipFill rotWithShape="1">
          <a:blip r:embed="rId6">
            <a:alphaModFix/>
          </a:blip>
          <a:srcRect r="7489"/>
          <a:stretch/>
        </p:blipFill>
        <p:spPr>
          <a:xfrm>
            <a:off x="1873106" y="3472374"/>
            <a:ext cx="3244062" cy="2630078"/>
          </a:xfrm>
          <a:prstGeom prst="rect">
            <a:avLst/>
          </a:prstGeom>
          <a:noFill/>
          <a:ln>
            <a:noFill/>
          </a:ln>
        </p:spPr>
      </p:pic>
      <p:pic>
        <p:nvPicPr>
          <p:cNvPr id="533" name="Google Shape;533;p53"/>
          <p:cNvPicPr preferRelativeResize="0"/>
          <p:nvPr/>
        </p:nvPicPr>
        <p:blipFill rotWithShape="1">
          <a:blip r:embed="rId7">
            <a:alphaModFix/>
          </a:blip>
          <a:srcRect l="8868"/>
          <a:stretch/>
        </p:blipFill>
        <p:spPr>
          <a:xfrm>
            <a:off x="3523799" y="369310"/>
            <a:ext cx="3527635" cy="2903173"/>
          </a:xfrm>
          <a:prstGeom prst="rect">
            <a:avLst/>
          </a:prstGeom>
          <a:noFill/>
          <a:ln>
            <a:noFill/>
          </a:ln>
        </p:spPr>
      </p:pic>
      <p:sp>
        <p:nvSpPr>
          <p:cNvPr id="534" name="Google Shape;534;p53"/>
          <p:cNvSpPr/>
          <p:nvPr/>
        </p:nvSpPr>
        <p:spPr>
          <a:xfrm>
            <a:off x="331732" y="365125"/>
            <a:ext cx="5890164" cy="400110"/>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GB" sz="2000" b="1" i="1" u="none" strike="noStrike" cap="none">
                <a:solidFill>
                  <a:srgbClr val="000000"/>
                </a:solidFill>
                <a:latin typeface="Calibri"/>
                <a:ea typeface="Calibri"/>
                <a:cs typeface="Calibri"/>
                <a:sym typeface="Calibri"/>
              </a:rPr>
              <a:t>Participatory 3D mapping</a:t>
            </a:r>
            <a:r>
              <a:rPr lang="en-GB" sz="2000" b="0" i="1" u="none" strike="noStrike" cap="none">
                <a:solidFill>
                  <a:srgbClr val="000000"/>
                </a:solidFill>
                <a:latin typeface="Calibri"/>
                <a:ea typeface="Calibri"/>
                <a:cs typeface="Calibri"/>
                <a:sym typeface="Calibri"/>
              </a:rPr>
              <a:t>, Milingimbi Island, Australia</a:t>
            </a:r>
            <a:endParaRPr sz="2000" b="0" i="1" u="none" strike="noStrike" cap="none">
              <a:solidFill>
                <a:srgbClr val="000000"/>
              </a:solidFill>
              <a:latin typeface="Calibri"/>
              <a:ea typeface="Calibri"/>
              <a:cs typeface="Calibri"/>
              <a:sym typeface="Calibri"/>
            </a:endParaRPr>
          </a:p>
        </p:txBody>
      </p:sp>
      <p:sp>
        <p:nvSpPr>
          <p:cNvPr id="535" name="Google Shape;535;p53"/>
          <p:cNvSpPr/>
          <p:nvPr/>
        </p:nvSpPr>
        <p:spPr>
          <a:xfrm>
            <a:off x="435113" y="933689"/>
            <a:ext cx="2735470" cy="2308324"/>
          </a:xfrm>
          <a:prstGeom prst="rect">
            <a:avLst/>
          </a:prstGeom>
          <a:solidFill>
            <a:schemeClr val="accent2"/>
          </a:solidFill>
          <a:ln w="9525"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GB" sz="1800" b="0" i="1" u="none" strike="noStrike" cap="none" dirty="0">
                <a:solidFill>
                  <a:schemeClr val="dk1"/>
                </a:solidFill>
                <a:latin typeface="Calibri"/>
                <a:ea typeface="Calibri"/>
                <a:cs typeface="Calibri"/>
                <a:sym typeface="Calibri"/>
              </a:rPr>
              <a:t>Working with local participants (landowners, traditional owners, community) to </a:t>
            </a:r>
            <a:r>
              <a:rPr lang="en-GB" sz="1800" b="1" i="1" u="none" strike="noStrike" cap="none" dirty="0">
                <a:solidFill>
                  <a:schemeClr val="dk1"/>
                </a:solidFill>
                <a:latin typeface="Calibri"/>
                <a:ea typeface="Calibri"/>
                <a:cs typeface="Calibri"/>
                <a:sym typeface="Calibri"/>
              </a:rPr>
              <a:t>map and identify</a:t>
            </a:r>
            <a:r>
              <a:rPr lang="en-GB" sz="1800" b="0" i="1" u="none" strike="noStrike" cap="none" dirty="0">
                <a:solidFill>
                  <a:schemeClr val="dk1"/>
                </a:solidFill>
                <a:latin typeface="Calibri"/>
                <a:ea typeface="Calibri"/>
                <a:cs typeface="Calibri"/>
                <a:sym typeface="Calibri"/>
              </a:rPr>
              <a:t> key features for the study area. Participants then </a:t>
            </a:r>
            <a:r>
              <a:rPr lang="en-GB" sz="1800" b="1" i="1" u="none" strike="noStrike" cap="none" dirty="0">
                <a:solidFill>
                  <a:schemeClr val="dk1"/>
                </a:solidFill>
                <a:latin typeface="Calibri"/>
                <a:ea typeface="Calibri"/>
                <a:cs typeface="Calibri"/>
                <a:sym typeface="Calibri"/>
              </a:rPr>
              <a:t>helped build </a:t>
            </a:r>
            <a:r>
              <a:rPr lang="en-GB" sz="1800" b="0" i="1" u="none" strike="noStrike" cap="none" dirty="0">
                <a:solidFill>
                  <a:schemeClr val="dk1"/>
                </a:solidFill>
                <a:latin typeface="Calibri"/>
                <a:ea typeface="Calibri"/>
                <a:cs typeface="Calibri"/>
                <a:sym typeface="Calibri"/>
              </a:rPr>
              <a:t>the map in 3D to scale</a:t>
            </a:r>
            <a:endParaRPr sz="1800" b="0" i="0" u="none" strike="noStrike" cap="none" dirty="0">
              <a:solidFill>
                <a:srgbClr val="000000"/>
              </a:solidFill>
              <a:latin typeface="Arial"/>
              <a:ea typeface="Arial"/>
              <a:cs typeface="Arial"/>
              <a:sym typeface="Arial"/>
            </a:endParaRPr>
          </a:p>
        </p:txBody>
      </p:sp>
      <p:sp>
        <p:nvSpPr>
          <p:cNvPr id="536" name="Google Shape;536;p53"/>
          <p:cNvSpPr/>
          <p:nvPr/>
        </p:nvSpPr>
        <p:spPr>
          <a:xfrm>
            <a:off x="146475" y="5356960"/>
            <a:ext cx="1860125"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GB" sz="1800" b="0" i="1" u="none" strike="noStrike" cap="none" dirty="0">
                <a:solidFill>
                  <a:schemeClr val="dk1"/>
                </a:solidFill>
                <a:latin typeface="Calibri"/>
                <a:ea typeface="Calibri"/>
                <a:cs typeface="Calibri"/>
                <a:sym typeface="Calibri"/>
              </a:rPr>
              <a:t>Photo credits: </a:t>
            </a:r>
            <a:endParaRPr sz="1400" b="0" i="1"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GB" sz="1800" b="0" i="1" u="none" strike="noStrike" cap="none" dirty="0" smtClean="0">
                <a:solidFill>
                  <a:schemeClr val="dk1"/>
                </a:solidFill>
                <a:latin typeface="Calibri"/>
                <a:ea typeface="Calibri"/>
                <a:cs typeface="Calibri"/>
                <a:sym typeface="Calibri"/>
              </a:rPr>
              <a:t>Franz </a:t>
            </a:r>
            <a:r>
              <a:rPr lang="en-GB" sz="1800" b="0" i="1" u="none" strike="noStrike" cap="none" dirty="0" err="1" smtClean="0">
                <a:solidFill>
                  <a:schemeClr val="dk1"/>
                </a:solidFill>
                <a:latin typeface="Calibri"/>
                <a:ea typeface="Calibri"/>
                <a:cs typeface="Calibri"/>
                <a:sym typeface="Calibri"/>
              </a:rPr>
              <a:t>Billones</a:t>
            </a:r>
            <a:endParaRPr sz="1800" b="0" i="1" u="none" strike="noStrike" cap="none" dirty="0">
              <a:solidFill>
                <a:schemeClr val="dk1"/>
              </a:solidFill>
              <a:latin typeface="Calibri"/>
              <a:ea typeface="Calibri"/>
              <a:cs typeface="Calibri"/>
              <a:sym typeface="Calibri"/>
            </a:endParaRPr>
          </a:p>
        </p:txBody>
      </p:sp>
      <p:sp>
        <p:nvSpPr>
          <p:cNvPr id="12" name="Google Shape;130;p2">
            <a:hlinkClick r:id="" action="ppaction://hlinkshowjump?jump=nextslide"/>
          </p:cNvPr>
          <p:cNvSpPr/>
          <p:nvPr/>
        </p:nvSpPr>
        <p:spPr>
          <a:xfrm>
            <a:off x="11225818" y="6109876"/>
            <a:ext cx="564042" cy="337944"/>
          </a:xfrm>
          <a:prstGeom prst="rightArrow">
            <a:avLst>
              <a:gd name="adj1" fmla="val 50000"/>
              <a:gd name="adj2" fmla="val 50000"/>
            </a:avLst>
          </a:prstGeom>
          <a:solidFill>
            <a:srgbClr val="FFC000"/>
          </a:solidFill>
          <a:ln w="127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3" name="Google Shape;132;p2">
            <a:hlinkClick r:id="" action="ppaction://hlinkshowjump?jump=previousslide"/>
          </p:cNvPr>
          <p:cNvSpPr/>
          <p:nvPr/>
        </p:nvSpPr>
        <p:spPr>
          <a:xfrm rot="10800000">
            <a:off x="305041" y="6109876"/>
            <a:ext cx="564042" cy="337944"/>
          </a:xfrm>
          <a:prstGeom prst="rightArrow">
            <a:avLst>
              <a:gd name="adj1" fmla="val 50000"/>
              <a:gd name="adj2" fmla="val 50000"/>
            </a:avLst>
          </a:prstGeom>
          <a:solidFill>
            <a:srgbClr val="FFC000"/>
          </a:solidFill>
          <a:ln w="127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4" name="Picture 1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792" y="6500420"/>
            <a:ext cx="896374" cy="313620"/>
          </a:xfrm>
          <a:prstGeom prst="rect">
            <a:avLst/>
          </a:prstGeom>
        </p:spPr>
      </p:pic>
      <p:sp>
        <p:nvSpPr>
          <p:cNvPr id="16" name="Rectangle 15"/>
          <p:cNvSpPr/>
          <p:nvPr/>
        </p:nvSpPr>
        <p:spPr>
          <a:xfrm>
            <a:off x="1236785" y="6508635"/>
            <a:ext cx="9989033" cy="286232"/>
          </a:xfrm>
          <a:prstGeom prst="rect">
            <a:avLst/>
          </a:prstGeom>
        </p:spPr>
        <p:txBody>
          <a:bodyPr wrap="square">
            <a:spAutoFit/>
          </a:bodyPr>
          <a:lstStyle/>
          <a:p>
            <a:pPr lvl="0" algn="ctr">
              <a:lnSpc>
                <a:spcPct val="90000"/>
              </a:lnSpc>
              <a:buClr>
                <a:schemeClr val="dk1"/>
              </a:buClr>
              <a:buSzPts val="3200"/>
            </a:pPr>
            <a:r>
              <a:rPr lang="en-GB" i="1" dirty="0" smtClean="0">
                <a:solidFill>
                  <a:schemeClr val="dk1"/>
                </a:solidFill>
                <a:latin typeface="Calibri"/>
                <a:ea typeface="Calibri"/>
                <a:cs typeface="Calibri"/>
                <a:sym typeface="Calibri"/>
              </a:rPr>
              <a:t>Rangecroft et al., 2020. Social </a:t>
            </a:r>
            <a:r>
              <a:rPr lang="en-GB" i="1" dirty="0">
                <a:solidFill>
                  <a:schemeClr val="dk1"/>
                </a:solidFill>
                <a:latin typeface="Calibri"/>
                <a:ea typeface="Calibri"/>
                <a:cs typeface="Calibri"/>
                <a:sym typeface="Calibri"/>
              </a:rPr>
              <a:t>science for hydrologists: considerations when doing fieldwork with human </a:t>
            </a:r>
            <a:r>
              <a:rPr lang="en-GB" i="1" dirty="0" smtClean="0">
                <a:solidFill>
                  <a:schemeClr val="dk1"/>
                </a:solidFill>
                <a:latin typeface="Calibri"/>
                <a:ea typeface="Calibri"/>
                <a:cs typeface="Calibri"/>
                <a:sym typeface="Calibri"/>
              </a:rPr>
              <a:t>participants, EGU2020</a:t>
            </a:r>
            <a:endParaRPr lang="en-GB" i="1" dirty="0">
              <a:solidFill>
                <a:schemeClr val="dk1"/>
              </a:solidFill>
              <a:latin typeface="Calibri"/>
              <a:ea typeface="Calibri"/>
              <a:cs typeface="Calibri"/>
              <a:sym typeface="Calibri"/>
            </a:endParaRPr>
          </a:p>
        </p:txBody>
      </p:sp>
      <p:sp>
        <p:nvSpPr>
          <p:cNvPr id="17" name="TextBox 16">
            <a:hlinkClick r:id="" action="ppaction://hlinkshowjump?jump=nextslide"/>
          </p:cNvPr>
          <p:cNvSpPr txBox="1"/>
          <p:nvPr/>
        </p:nvSpPr>
        <p:spPr>
          <a:xfrm>
            <a:off x="11211012" y="6152204"/>
            <a:ext cx="382305" cy="253916"/>
          </a:xfrm>
          <a:prstGeom prst="rect">
            <a:avLst/>
          </a:prstGeom>
          <a:noFill/>
        </p:spPr>
        <p:txBody>
          <a:bodyPr wrap="square" rtlCol="0">
            <a:spAutoFit/>
          </a:bodyPr>
          <a:lstStyle/>
          <a:p>
            <a:r>
              <a:rPr lang="en-GB" sz="1050" dirty="0" smtClean="0"/>
              <a:t>33</a:t>
            </a:r>
            <a:endParaRPr lang="en-GB" sz="1050" dirty="0"/>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542"/>
        <p:cNvGrpSpPr/>
        <p:nvPr/>
      </p:nvGrpSpPr>
      <p:grpSpPr>
        <a:xfrm>
          <a:off x="0" y="0"/>
          <a:ext cx="0" cy="0"/>
          <a:chOff x="0" y="0"/>
          <a:chExt cx="0" cy="0"/>
        </a:xfrm>
      </p:grpSpPr>
      <p:pic>
        <p:nvPicPr>
          <p:cNvPr id="543" name="Google Shape;543;p24"/>
          <p:cNvPicPr preferRelativeResize="0">
            <a:picLocks noGrp="1"/>
          </p:cNvPicPr>
          <p:nvPr>
            <p:ph type="body" idx="1"/>
          </p:nvPr>
        </p:nvPicPr>
        <p:blipFill rotWithShape="1">
          <a:blip r:embed="rId3">
            <a:alphaModFix/>
          </a:blip>
          <a:srcRect/>
          <a:stretch/>
        </p:blipFill>
        <p:spPr>
          <a:xfrm>
            <a:off x="7848959" y="-103809"/>
            <a:ext cx="4343041" cy="6507325"/>
          </a:xfrm>
          <a:prstGeom prst="rect">
            <a:avLst/>
          </a:prstGeom>
          <a:noFill/>
          <a:ln>
            <a:noFill/>
          </a:ln>
        </p:spPr>
      </p:pic>
      <p:sp>
        <p:nvSpPr>
          <p:cNvPr id="545" name="Google Shape;545;p24"/>
          <p:cNvSpPr/>
          <p:nvPr/>
        </p:nvSpPr>
        <p:spPr>
          <a:xfrm>
            <a:off x="6738731" y="340300"/>
            <a:ext cx="4323372" cy="1015622"/>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GB" sz="2000" b="0" i="1" u="none" strike="noStrike" cap="none" dirty="0">
                <a:solidFill>
                  <a:schemeClr val="dk1"/>
                </a:solidFill>
                <a:latin typeface="Calibri"/>
                <a:ea typeface="Calibri"/>
                <a:cs typeface="Calibri"/>
                <a:sym typeface="Calibri"/>
              </a:rPr>
              <a:t>Farmer explaining planting technique by drawing a </a:t>
            </a:r>
            <a:r>
              <a:rPr lang="en-GB" sz="2000" b="1" i="1" u="none" strike="noStrike" cap="none" dirty="0">
                <a:solidFill>
                  <a:schemeClr val="dk1"/>
                </a:solidFill>
                <a:latin typeface="Calibri"/>
                <a:ea typeface="Calibri"/>
                <a:cs typeface="Calibri"/>
                <a:sym typeface="Calibri"/>
              </a:rPr>
              <a:t>sketch on the floor</a:t>
            </a:r>
            <a:r>
              <a:rPr lang="en-GB" sz="2000" b="0" i="1" u="none" strike="noStrike" cap="none" dirty="0">
                <a:solidFill>
                  <a:schemeClr val="dk1"/>
                </a:solidFill>
                <a:latin typeface="Calibri"/>
                <a:ea typeface="Calibri"/>
                <a:cs typeface="Calibri"/>
                <a:sym typeface="Calibri"/>
              </a:rPr>
              <a:t>, </a:t>
            </a:r>
            <a:r>
              <a:rPr lang="en-GB" sz="2000" b="0" i="1" u="none" strike="noStrike" cap="none" dirty="0" err="1">
                <a:solidFill>
                  <a:schemeClr val="dk1"/>
                </a:solidFill>
                <a:latin typeface="Calibri"/>
                <a:ea typeface="Calibri"/>
                <a:cs typeface="Calibri"/>
                <a:sym typeface="Calibri"/>
              </a:rPr>
              <a:t>Njage</a:t>
            </a:r>
            <a:r>
              <a:rPr lang="en-GB" sz="2000" b="0" i="1" u="none" strike="noStrike" cap="none" dirty="0">
                <a:solidFill>
                  <a:schemeClr val="dk1"/>
                </a:solidFill>
                <a:latin typeface="Calibri"/>
                <a:ea typeface="Calibri"/>
                <a:cs typeface="Calibri"/>
                <a:sym typeface="Calibri"/>
              </a:rPr>
              <a:t>, </a:t>
            </a:r>
            <a:r>
              <a:rPr lang="en-GB" sz="2000" b="0" i="1" u="none" strike="noStrike" cap="none" dirty="0" smtClean="0">
                <a:solidFill>
                  <a:schemeClr val="dk1"/>
                </a:solidFill>
                <a:latin typeface="Calibri"/>
                <a:ea typeface="Calibri"/>
                <a:cs typeface="Calibri"/>
                <a:sym typeface="Calibri"/>
              </a:rPr>
              <a:t>Tanzania, 2019</a:t>
            </a:r>
            <a:endParaRPr sz="2000" b="0" i="1" u="none" strike="noStrike" cap="none" dirty="0">
              <a:solidFill>
                <a:schemeClr val="dk1"/>
              </a:solidFill>
              <a:latin typeface="Calibri"/>
              <a:ea typeface="Calibri"/>
              <a:cs typeface="Calibri"/>
              <a:sym typeface="Calibri"/>
            </a:endParaRPr>
          </a:p>
        </p:txBody>
      </p:sp>
      <p:pic>
        <p:nvPicPr>
          <p:cNvPr id="546" name="Google Shape;546;p24">
            <a:hlinkClick r:id="rId4" action="ppaction://hlinksldjump"/>
          </p:cNvPr>
          <p:cNvPicPr preferRelativeResize="0"/>
          <p:nvPr/>
        </p:nvPicPr>
        <p:blipFill rotWithShape="1">
          <a:blip r:embed="rId5">
            <a:alphaModFix/>
          </a:blip>
          <a:srcRect/>
          <a:stretch/>
        </p:blipFill>
        <p:spPr>
          <a:xfrm>
            <a:off x="11201336" y="392945"/>
            <a:ext cx="291698" cy="252000"/>
          </a:xfrm>
          <a:prstGeom prst="rect">
            <a:avLst/>
          </a:prstGeom>
          <a:solidFill>
            <a:schemeClr val="lt1"/>
          </a:solidFill>
          <a:ln>
            <a:noFill/>
          </a:ln>
        </p:spPr>
      </p:pic>
      <p:sp>
        <p:nvSpPr>
          <p:cNvPr id="547" name="Google Shape;547;p24"/>
          <p:cNvSpPr/>
          <p:nvPr/>
        </p:nvSpPr>
        <p:spPr>
          <a:xfrm>
            <a:off x="7970354" y="5757185"/>
            <a:ext cx="1860125"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GB" sz="1800" b="0" i="1" u="none" strike="noStrike" cap="none" dirty="0">
                <a:solidFill>
                  <a:schemeClr val="dk1"/>
                </a:solidFill>
                <a:latin typeface="Calibri"/>
                <a:ea typeface="Calibri"/>
                <a:cs typeface="Calibri"/>
                <a:sym typeface="Calibri"/>
              </a:rPr>
              <a:t>Photo credit: </a:t>
            </a:r>
            <a:endParaRPr sz="1400" b="0" i="1"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GB" sz="1800" b="0" i="1" u="none" strike="noStrike" cap="none" dirty="0">
                <a:solidFill>
                  <a:schemeClr val="dk1"/>
                </a:solidFill>
                <a:latin typeface="Calibri"/>
                <a:ea typeface="Calibri"/>
                <a:cs typeface="Calibri"/>
                <a:sym typeface="Calibri"/>
              </a:rPr>
              <a:t>Britta Höllermann</a:t>
            </a:r>
            <a:endParaRPr sz="1800" b="0" i="1" u="none" strike="noStrike" cap="none" dirty="0">
              <a:solidFill>
                <a:schemeClr val="dk1"/>
              </a:solidFill>
              <a:latin typeface="Calibri"/>
              <a:ea typeface="Calibri"/>
              <a:cs typeface="Calibri"/>
              <a:sym typeface="Calibri"/>
            </a:endParaRPr>
          </a:p>
        </p:txBody>
      </p:sp>
      <p:pic>
        <p:nvPicPr>
          <p:cNvPr id="548" name="Google Shape;548;p24"/>
          <p:cNvPicPr preferRelativeResize="0"/>
          <p:nvPr/>
        </p:nvPicPr>
        <p:blipFill rotWithShape="1">
          <a:blip r:embed="rId6">
            <a:alphaModFix/>
          </a:blip>
          <a:srcRect/>
          <a:stretch/>
        </p:blipFill>
        <p:spPr>
          <a:xfrm>
            <a:off x="521178" y="2957603"/>
            <a:ext cx="4594550" cy="3445913"/>
          </a:xfrm>
          <a:prstGeom prst="rect">
            <a:avLst/>
          </a:prstGeom>
          <a:noFill/>
          <a:ln>
            <a:noFill/>
          </a:ln>
        </p:spPr>
      </p:pic>
      <p:sp>
        <p:nvSpPr>
          <p:cNvPr id="549" name="Google Shape;549;p24"/>
          <p:cNvSpPr/>
          <p:nvPr/>
        </p:nvSpPr>
        <p:spPr>
          <a:xfrm>
            <a:off x="5165937" y="5787163"/>
            <a:ext cx="1860125"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GB" sz="1800" b="0" i="1" u="none" strike="noStrike" cap="none" dirty="0">
                <a:solidFill>
                  <a:schemeClr val="dk1"/>
                </a:solidFill>
                <a:latin typeface="Calibri"/>
                <a:ea typeface="Calibri"/>
                <a:cs typeface="Calibri"/>
                <a:sym typeface="Calibri"/>
              </a:rPr>
              <a:t>Photo credits: </a:t>
            </a:r>
            <a:endParaRPr sz="1400" b="0" i="1"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GB" sz="1800" b="0" i="1" u="none" strike="noStrike" cap="none" dirty="0" smtClean="0">
                <a:solidFill>
                  <a:schemeClr val="dk1"/>
                </a:solidFill>
                <a:latin typeface="Calibri"/>
                <a:ea typeface="Calibri"/>
                <a:cs typeface="Calibri"/>
                <a:sym typeface="Calibri"/>
              </a:rPr>
              <a:t>Franz </a:t>
            </a:r>
            <a:r>
              <a:rPr lang="en-GB" sz="1800" b="0" i="1" u="none" strike="noStrike" cap="none" dirty="0" err="1" smtClean="0">
                <a:solidFill>
                  <a:schemeClr val="dk1"/>
                </a:solidFill>
                <a:latin typeface="Calibri"/>
                <a:ea typeface="Calibri"/>
                <a:cs typeface="Calibri"/>
                <a:sym typeface="Calibri"/>
              </a:rPr>
              <a:t>Billones</a:t>
            </a:r>
            <a:endParaRPr sz="1800" b="0" i="1" u="none" strike="noStrike" cap="none" dirty="0">
              <a:solidFill>
                <a:schemeClr val="dk1"/>
              </a:solidFill>
              <a:latin typeface="Calibri"/>
              <a:ea typeface="Calibri"/>
              <a:cs typeface="Calibri"/>
              <a:sym typeface="Calibri"/>
            </a:endParaRPr>
          </a:p>
        </p:txBody>
      </p:sp>
      <p:sp>
        <p:nvSpPr>
          <p:cNvPr id="550" name="Google Shape;550;p24"/>
          <p:cNvSpPr/>
          <p:nvPr/>
        </p:nvSpPr>
        <p:spPr>
          <a:xfrm>
            <a:off x="331732" y="365125"/>
            <a:ext cx="6096000" cy="400110"/>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GB" sz="2000" b="0" i="1" u="none" strike="noStrike" cap="none">
                <a:solidFill>
                  <a:srgbClr val="000000"/>
                </a:solidFill>
                <a:latin typeface="Calibri"/>
                <a:ea typeface="Calibri"/>
                <a:cs typeface="Calibri"/>
                <a:sym typeface="Calibri"/>
              </a:rPr>
              <a:t>Participatory</a:t>
            </a:r>
            <a:r>
              <a:rPr lang="en-GB" sz="2000" b="1" i="1" u="none" strike="noStrike" cap="none">
                <a:solidFill>
                  <a:srgbClr val="000000"/>
                </a:solidFill>
                <a:latin typeface="Calibri"/>
                <a:ea typeface="Calibri"/>
                <a:cs typeface="Calibri"/>
                <a:sym typeface="Calibri"/>
              </a:rPr>
              <a:t> mapping</a:t>
            </a:r>
            <a:r>
              <a:rPr lang="en-GB" sz="2000" b="0" i="1" u="none" strike="noStrike" cap="none">
                <a:solidFill>
                  <a:srgbClr val="000000"/>
                </a:solidFill>
                <a:latin typeface="Calibri"/>
                <a:ea typeface="Calibri"/>
                <a:cs typeface="Calibri"/>
                <a:sym typeface="Calibri"/>
              </a:rPr>
              <a:t>, Milingimbi Island, Australia</a:t>
            </a:r>
            <a:endParaRPr sz="2000" b="0" i="1" u="none" strike="noStrike" cap="none">
              <a:solidFill>
                <a:srgbClr val="000000"/>
              </a:solidFill>
              <a:latin typeface="Calibri"/>
              <a:ea typeface="Calibri"/>
              <a:cs typeface="Calibri"/>
              <a:sym typeface="Calibri"/>
            </a:endParaRPr>
          </a:p>
        </p:txBody>
      </p:sp>
      <p:pic>
        <p:nvPicPr>
          <p:cNvPr id="551" name="Google Shape;551;p24"/>
          <p:cNvPicPr preferRelativeResize="0"/>
          <p:nvPr/>
        </p:nvPicPr>
        <p:blipFill rotWithShape="1">
          <a:blip r:embed="rId7">
            <a:alphaModFix/>
          </a:blip>
          <a:srcRect b="36775"/>
          <a:stretch/>
        </p:blipFill>
        <p:spPr>
          <a:xfrm>
            <a:off x="3073400" y="960461"/>
            <a:ext cx="3022599" cy="2548052"/>
          </a:xfrm>
          <a:prstGeom prst="rect">
            <a:avLst/>
          </a:prstGeom>
          <a:noFill/>
          <a:ln>
            <a:noFill/>
          </a:ln>
        </p:spPr>
      </p:pic>
      <p:sp>
        <p:nvSpPr>
          <p:cNvPr id="552" name="Google Shape;552;p24"/>
          <p:cNvSpPr txBox="1"/>
          <p:nvPr/>
        </p:nvSpPr>
        <p:spPr>
          <a:xfrm>
            <a:off x="355600" y="868401"/>
            <a:ext cx="2268330" cy="1477287"/>
          </a:xfrm>
          <a:prstGeom prst="rect">
            <a:avLst/>
          </a:prstGeom>
          <a:solidFill>
            <a:schemeClr val="accent2"/>
          </a:solidFill>
          <a:ln w="9525"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GB" sz="1800" b="0" i="1" u="none" strike="noStrike" cap="none" dirty="0" smtClean="0">
                <a:solidFill>
                  <a:srgbClr val="000000"/>
                </a:solidFill>
                <a:latin typeface="Calibri"/>
                <a:ea typeface="Calibri"/>
                <a:cs typeface="Calibri"/>
                <a:sym typeface="Calibri"/>
              </a:rPr>
              <a:t>Knowledge sharing can </a:t>
            </a:r>
            <a:r>
              <a:rPr lang="en-GB" sz="1800" b="0" i="1" u="none" strike="noStrike" cap="none" dirty="0">
                <a:solidFill>
                  <a:srgbClr val="000000"/>
                </a:solidFill>
                <a:latin typeface="Calibri"/>
                <a:ea typeface="Calibri"/>
                <a:cs typeface="Calibri"/>
                <a:sym typeface="Calibri"/>
              </a:rPr>
              <a:t>be </a:t>
            </a:r>
            <a:r>
              <a:rPr lang="en-GB" sz="1800" b="1" i="1" u="none" strike="noStrike" cap="none" dirty="0">
                <a:solidFill>
                  <a:srgbClr val="000000"/>
                </a:solidFill>
                <a:latin typeface="Calibri"/>
                <a:ea typeface="Calibri"/>
                <a:cs typeface="Calibri"/>
                <a:sym typeface="Calibri"/>
              </a:rPr>
              <a:t>two-way</a:t>
            </a:r>
            <a:r>
              <a:rPr lang="en-GB" sz="1800" b="0" i="1" u="none" strike="noStrike" cap="none" dirty="0">
                <a:solidFill>
                  <a:srgbClr val="000000"/>
                </a:solidFill>
                <a:latin typeface="Calibri"/>
                <a:ea typeface="Calibri"/>
                <a:cs typeface="Calibri"/>
                <a:sym typeface="Calibri"/>
              </a:rPr>
              <a:t>: data collection and/or communicating science</a:t>
            </a:r>
            <a:endParaRPr sz="1800" b="0" i="1" u="none" strike="noStrike" cap="none" dirty="0">
              <a:solidFill>
                <a:srgbClr val="000000"/>
              </a:solidFill>
              <a:latin typeface="Calibri"/>
              <a:ea typeface="Calibri"/>
              <a:cs typeface="Calibri"/>
              <a:sym typeface="Calibri"/>
            </a:endParaRPr>
          </a:p>
        </p:txBody>
      </p:sp>
      <p:sp>
        <p:nvSpPr>
          <p:cNvPr id="13" name="Google Shape;130;p2">
            <a:hlinkClick r:id="" action="ppaction://hlinkshowjump?jump=nextslide"/>
          </p:cNvPr>
          <p:cNvSpPr/>
          <p:nvPr/>
        </p:nvSpPr>
        <p:spPr>
          <a:xfrm>
            <a:off x="11225818" y="6109876"/>
            <a:ext cx="564042" cy="337944"/>
          </a:xfrm>
          <a:prstGeom prst="rightArrow">
            <a:avLst>
              <a:gd name="adj1" fmla="val 50000"/>
              <a:gd name="adj2" fmla="val 50000"/>
            </a:avLst>
          </a:prstGeom>
          <a:solidFill>
            <a:srgbClr val="FFC000"/>
          </a:solidFill>
          <a:ln w="127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4" name="Google Shape;132;p2">
            <a:hlinkClick r:id="" action="ppaction://hlinkshowjump?jump=previousslide"/>
          </p:cNvPr>
          <p:cNvSpPr/>
          <p:nvPr/>
        </p:nvSpPr>
        <p:spPr>
          <a:xfrm rot="10800000">
            <a:off x="305041" y="6109876"/>
            <a:ext cx="564042" cy="337944"/>
          </a:xfrm>
          <a:prstGeom prst="rightArrow">
            <a:avLst>
              <a:gd name="adj1" fmla="val 50000"/>
              <a:gd name="adj2" fmla="val 50000"/>
            </a:avLst>
          </a:prstGeom>
          <a:solidFill>
            <a:srgbClr val="FFC000"/>
          </a:solidFill>
          <a:ln w="127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5" name="Picture 1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792" y="6500420"/>
            <a:ext cx="896374" cy="313620"/>
          </a:xfrm>
          <a:prstGeom prst="rect">
            <a:avLst/>
          </a:prstGeom>
        </p:spPr>
      </p:pic>
      <p:sp>
        <p:nvSpPr>
          <p:cNvPr id="17" name="Rectangle 16"/>
          <p:cNvSpPr/>
          <p:nvPr/>
        </p:nvSpPr>
        <p:spPr>
          <a:xfrm>
            <a:off x="1236785" y="6508635"/>
            <a:ext cx="9989033" cy="286232"/>
          </a:xfrm>
          <a:prstGeom prst="rect">
            <a:avLst/>
          </a:prstGeom>
        </p:spPr>
        <p:txBody>
          <a:bodyPr wrap="square">
            <a:spAutoFit/>
          </a:bodyPr>
          <a:lstStyle/>
          <a:p>
            <a:pPr lvl="0" algn="ctr">
              <a:lnSpc>
                <a:spcPct val="90000"/>
              </a:lnSpc>
              <a:buClr>
                <a:schemeClr val="dk1"/>
              </a:buClr>
              <a:buSzPts val="3200"/>
            </a:pPr>
            <a:r>
              <a:rPr lang="en-GB" i="1" dirty="0" smtClean="0">
                <a:solidFill>
                  <a:schemeClr val="dk1"/>
                </a:solidFill>
                <a:latin typeface="Calibri"/>
                <a:ea typeface="Calibri"/>
                <a:cs typeface="Calibri"/>
                <a:sym typeface="Calibri"/>
              </a:rPr>
              <a:t>Rangecroft et al., 2020. Social </a:t>
            </a:r>
            <a:r>
              <a:rPr lang="en-GB" i="1" dirty="0">
                <a:solidFill>
                  <a:schemeClr val="dk1"/>
                </a:solidFill>
                <a:latin typeface="Calibri"/>
                <a:ea typeface="Calibri"/>
                <a:cs typeface="Calibri"/>
                <a:sym typeface="Calibri"/>
              </a:rPr>
              <a:t>science for hydrologists: considerations when doing fieldwork with human </a:t>
            </a:r>
            <a:r>
              <a:rPr lang="en-GB" i="1" dirty="0" smtClean="0">
                <a:solidFill>
                  <a:schemeClr val="dk1"/>
                </a:solidFill>
                <a:latin typeface="Calibri"/>
                <a:ea typeface="Calibri"/>
                <a:cs typeface="Calibri"/>
                <a:sym typeface="Calibri"/>
              </a:rPr>
              <a:t>participants, EGU2020</a:t>
            </a:r>
            <a:endParaRPr lang="en-GB" i="1" dirty="0">
              <a:solidFill>
                <a:schemeClr val="dk1"/>
              </a:solidFill>
              <a:latin typeface="Calibri"/>
              <a:ea typeface="Calibri"/>
              <a:cs typeface="Calibri"/>
              <a:sym typeface="Calibri"/>
            </a:endParaRPr>
          </a:p>
        </p:txBody>
      </p:sp>
      <p:sp>
        <p:nvSpPr>
          <p:cNvPr id="18" name="TextBox 17">
            <a:hlinkClick r:id="" action="ppaction://hlinkshowjump?jump=nextslide"/>
          </p:cNvPr>
          <p:cNvSpPr txBox="1"/>
          <p:nvPr/>
        </p:nvSpPr>
        <p:spPr>
          <a:xfrm>
            <a:off x="11211012" y="6152204"/>
            <a:ext cx="382305" cy="253916"/>
          </a:xfrm>
          <a:prstGeom prst="rect">
            <a:avLst/>
          </a:prstGeom>
          <a:noFill/>
        </p:spPr>
        <p:txBody>
          <a:bodyPr wrap="square" rtlCol="0">
            <a:spAutoFit/>
          </a:bodyPr>
          <a:lstStyle/>
          <a:p>
            <a:r>
              <a:rPr lang="en-GB" sz="1050" dirty="0" smtClean="0"/>
              <a:t>34</a:t>
            </a:r>
            <a:endParaRPr lang="en-GB" sz="1050" dirty="0"/>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557"/>
        <p:cNvGrpSpPr/>
        <p:nvPr/>
      </p:nvGrpSpPr>
      <p:grpSpPr>
        <a:xfrm>
          <a:off x="0" y="0"/>
          <a:ext cx="0" cy="0"/>
          <a:chOff x="0" y="0"/>
          <a:chExt cx="0" cy="0"/>
        </a:xfrm>
      </p:grpSpPr>
      <p:pic>
        <p:nvPicPr>
          <p:cNvPr id="558" name="Google Shape;558;p25"/>
          <p:cNvPicPr preferRelativeResize="0"/>
          <p:nvPr/>
        </p:nvPicPr>
        <p:blipFill rotWithShape="1">
          <a:blip r:embed="rId3">
            <a:alphaModFix/>
          </a:blip>
          <a:srcRect/>
          <a:stretch/>
        </p:blipFill>
        <p:spPr>
          <a:xfrm>
            <a:off x="0" y="0"/>
            <a:ext cx="12192000" cy="6858000"/>
          </a:xfrm>
          <a:prstGeom prst="rect">
            <a:avLst/>
          </a:prstGeom>
          <a:noFill/>
          <a:ln>
            <a:noFill/>
          </a:ln>
        </p:spPr>
      </p:pic>
      <p:pic>
        <p:nvPicPr>
          <p:cNvPr id="559" name="Google Shape;559;p25"/>
          <p:cNvPicPr preferRelativeResize="0"/>
          <p:nvPr/>
        </p:nvPicPr>
        <p:blipFill rotWithShape="1">
          <a:blip r:embed="rId3">
            <a:alphaModFix/>
          </a:blip>
          <a:srcRect b="77222"/>
          <a:stretch/>
        </p:blipFill>
        <p:spPr>
          <a:xfrm>
            <a:off x="0" y="0"/>
            <a:ext cx="12192000" cy="1562100"/>
          </a:xfrm>
          <a:prstGeom prst="rect">
            <a:avLst/>
          </a:prstGeom>
          <a:noFill/>
          <a:ln>
            <a:noFill/>
          </a:ln>
        </p:spPr>
      </p:pic>
      <p:sp>
        <p:nvSpPr>
          <p:cNvPr id="560" name="Google Shape;560;p2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GB" b="1"/>
              <a:t>3.6.3 Communication of local knowledge</a:t>
            </a:r>
            <a:endParaRPr b="1"/>
          </a:p>
        </p:txBody>
      </p:sp>
      <p:sp>
        <p:nvSpPr>
          <p:cNvPr id="561" name="Google Shape;561;p25"/>
          <p:cNvSpPr txBox="1">
            <a:spLocks noGrp="1"/>
          </p:cNvSpPr>
          <p:nvPr>
            <p:ph type="body" idx="1"/>
          </p:nvPr>
        </p:nvSpPr>
        <p:spPr>
          <a:xfrm>
            <a:off x="838200" y="1713400"/>
            <a:ext cx="9963150" cy="2534750"/>
          </a:xfrm>
          <a:prstGeom prst="rect">
            <a:avLst/>
          </a:prstGeom>
          <a:solidFill>
            <a:schemeClr val="lt1"/>
          </a:solidFill>
          <a:ln>
            <a:noFill/>
          </a:ln>
        </p:spPr>
        <p:txBody>
          <a:bodyPr spcFirstLastPara="1" wrap="square" lIns="180000" tIns="180000" rIns="180000" bIns="180000" anchor="t" anchorCtr="0">
            <a:normAutofit/>
          </a:bodyPr>
          <a:lstStyle/>
          <a:p>
            <a:pPr marL="228600" lvl="0" indent="-228600" algn="l" rtl="0">
              <a:lnSpc>
                <a:spcPct val="100000"/>
              </a:lnSpc>
              <a:spcBef>
                <a:spcPts val="600"/>
              </a:spcBef>
              <a:spcAft>
                <a:spcPts val="0"/>
              </a:spcAft>
              <a:buClr>
                <a:schemeClr val="dk1"/>
              </a:buClr>
              <a:buSzPts val="2400"/>
              <a:buChar char="•"/>
            </a:pPr>
            <a:r>
              <a:rPr lang="en-GB" sz="2400" dirty="0"/>
              <a:t>Feeding results or information back to policy makers.</a:t>
            </a:r>
            <a:endParaRPr sz="2400" dirty="0"/>
          </a:p>
          <a:p>
            <a:pPr marL="228600" lvl="0" indent="-228600" algn="l" rtl="0">
              <a:lnSpc>
                <a:spcPct val="100000"/>
              </a:lnSpc>
              <a:spcBef>
                <a:spcPts val="600"/>
              </a:spcBef>
              <a:spcAft>
                <a:spcPts val="0"/>
              </a:spcAft>
              <a:buClr>
                <a:schemeClr val="dk1"/>
              </a:buClr>
              <a:buSzPts val="2400"/>
              <a:buChar char="•"/>
            </a:pPr>
            <a:r>
              <a:rPr lang="en-GB" sz="2400" dirty="0"/>
              <a:t>Allowing community voices to be heard – videos, artwork, songs etc.</a:t>
            </a:r>
            <a:endParaRPr sz="2400" dirty="0"/>
          </a:p>
          <a:p>
            <a:pPr marL="228600" lvl="0" indent="-228600" algn="l" rtl="0">
              <a:lnSpc>
                <a:spcPct val="100000"/>
              </a:lnSpc>
              <a:spcBef>
                <a:spcPts val="600"/>
              </a:spcBef>
              <a:spcAft>
                <a:spcPts val="0"/>
              </a:spcAft>
              <a:buClr>
                <a:schemeClr val="dk1"/>
              </a:buClr>
              <a:buSzPts val="2400"/>
              <a:buChar char="•"/>
            </a:pPr>
            <a:r>
              <a:rPr lang="en-GB" sz="2400" dirty="0"/>
              <a:t>However, when communicating local knowledge, researchers need to be very aware of power dynamics, their own positionality, and any cultural sensitivities.</a:t>
            </a:r>
            <a:endParaRPr sz="2400" dirty="0"/>
          </a:p>
        </p:txBody>
      </p:sp>
      <p:sp>
        <p:nvSpPr>
          <p:cNvPr id="562" name="Google Shape;562;p25"/>
          <p:cNvSpPr txBox="1"/>
          <p:nvPr/>
        </p:nvSpPr>
        <p:spPr>
          <a:xfrm>
            <a:off x="6749197" y="3846799"/>
            <a:ext cx="3846786" cy="1754286"/>
          </a:xfrm>
          <a:prstGeom prst="rect">
            <a:avLst/>
          </a:prstGeom>
          <a:solidFill>
            <a:schemeClr val="accent2"/>
          </a:solidFill>
          <a:ln w="9525"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GB" sz="1800" b="1" i="1" u="none" strike="noStrike" cap="none" dirty="0" smtClean="0">
                <a:solidFill>
                  <a:schemeClr val="dk1"/>
                </a:solidFill>
                <a:latin typeface="Calibri"/>
                <a:ea typeface="Calibri"/>
                <a:cs typeface="Calibri"/>
                <a:sym typeface="Calibri"/>
              </a:rPr>
              <a:t>Recommendations:</a:t>
            </a:r>
            <a:r>
              <a:rPr lang="en-GB" i="1" dirty="0">
                <a:ea typeface="Calibri"/>
              </a:rPr>
              <a:t> </a:t>
            </a:r>
            <a:r>
              <a:rPr lang="en-GB" sz="1800" b="0" i="1" u="none" strike="noStrike" cap="none" dirty="0" smtClean="0">
                <a:solidFill>
                  <a:schemeClr val="dk1"/>
                </a:solidFill>
                <a:latin typeface="Calibri"/>
                <a:ea typeface="Calibri"/>
                <a:cs typeface="Calibri"/>
                <a:sym typeface="Calibri"/>
              </a:rPr>
              <a:t>A </a:t>
            </a:r>
            <a:r>
              <a:rPr lang="en-GB" sz="1800" b="1" i="1" u="none" strike="noStrike" cap="none" dirty="0">
                <a:solidFill>
                  <a:schemeClr val="dk1"/>
                </a:solidFill>
                <a:latin typeface="Calibri"/>
                <a:ea typeface="Calibri"/>
                <a:cs typeface="Calibri"/>
                <a:sym typeface="Calibri"/>
              </a:rPr>
              <a:t>range of methods </a:t>
            </a:r>
            <a:r>
              <a:rPr lang="en-GB" sz="1800" b="0" i="1" u="none" strike="noStrike" cap="none" dirty="0">
                <a:solidFill>
                  <a:schemeClr val="dk1"/>
                </a:solidFill>
                <a:latin typeface="Calibri"/>
                <a:ea typeface="Calibri"/>
                <a:cs typeface="Calibri"/>
                <a:sym typeface="Calibri"/>
              </a:rPr>
              <a:t>can be used to communicate local knowledge to policy makers or other groups. Extremely important to work with local partners and those with understanding of social processes.</a:t>
            </a:r>
            <a:endParaRPr sz="1800" b="0" i="1" u="none" strike="noStrike" cap="none" dirty="0">
              <a:solidFill>
                <a:schemeClr val="dk1"/>
              </a:solidFill>
              <a:latin typeface="Calibri"/>
              <a:ea typeface="Calibri"/>
              <a:cs typeface="Calibri"/>
              <a:sym typeface="Calibri"/>
            </a:endParaRPr>
          </a:p>
        </p:txBody>
      </p:sp>
      <p:pic>
        <p:nvPicPr>
          <p:cNvPr id="563" name="Google Shape;563;p25">
            <a:hlinkClick r:id="rId4" action="ppaction://hlinksldjump"/>
          </p:cNvPr>
          <p:cNvPicPr preferRelativeResize="0"/>
          <p:nvPr/>
        </p:nvPicPr>
        <p:blipFill rotWithShape="1">
          <a:blip r:embed="rId5">
            <a:alphaModFix/>
          </a:blip>
          <a:srcRect/>
          <a:stretch/>
        </p:blipFill>
        <p:spPr>
          <a:xfrm>
            <a:off x="11201336" y="392945"/>
            <a:ext cx="291698" cy="252000"/>
          </a:xfrm>
          <a:prstGeom prst="rect">
            <a:avLst/>
          </a:prstGeom>
          <a:solidFill>
            <a:schemeClr val="bg1"/>
          </a:solidFill>
          <a:ln>
            <a:noFill/>
          </a:ln>
        </p:spPr>
      </p:pic>
      <p:sp>
        <p:nvSpPr>
          <p:cNvPr id="10" name="Google Shape;130;p2">
            <a:hlinkClick r:id="" action="ppaction://hlinkshowjump?jump=nextslide"/>
          </p:cNvPr>
          <p:cNvSpPr/>
          <p:nvPr/>
        </p:nvSpPr>
        <p:spPr>
          <a:xfrm>
            <a:off x="11225818" y="6109876"/>
            <a:ext cx="564042" cy="337944"/>
          </a:xfrm>
          <a:prstGeom prst="rightArrow">
            <a:avLst>
              <a:gd name="adj1" fmla="val 50000"/>
              <a:gd name="adj2" fmla="val 50000"/>
            </a:avLst>
          </a:prstGeom>
          <a:solidFill>
            <a:srgbClr val="FFC000"/>
          </a:solidFill>
          <a:ln w="127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1" name="Google Shape;132;p2">
            <a:hlinkClick r:id="" action="ppaction://hlinkshowjump?jump=previousslide"/>
          </p:cNvPr>
          <p:cNvSpPr/>
          <p:nvPr/>
        </p:nvSpPr>
        <p:spPr>
          <a:xfrm rot="10800000">
            <a:off x="305041" y="6109876"/>
            <a:ext cx="564042" cy="337944"/>
          </a:xfrm>
          <a:prstGeom prst="rightArrow">
            <a:avLst>
              <a:gd name="adj1" fmla="val 50000"/>
              <a:gd name="adj2" fmla="val 50000"/>
            </a:avLst>
          </a:prstGeom>
          <a:solidFill>
            <a:srgbClr val="FFC000"/>
          </a:solidFill>
          <a:ln w="127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792" y="6500420"/>
            <a:ext cx="896374" cy="313620"/>
          </a:xfrm>
          <a:prstGeom prst="rect">
            <a:avLst/>
          </a:prstGeom>
        </p:spPr>
      </p:pic>
      <p:sp>
        <p:nvSpPr>
          <p:cNvPr id="14" name="Rectangle 13"/>
          <p:cNvSpPr/>
          <p:nvPr/>
        </p:nvSpPr>
        <p:spPr>
          <a:xfrm>
            <a:off x="1236785" y="6508635"/>
            <a:ext cx="9989033" cy="286232"/>
          </a:xfrm>
          <a:prstGeom prst="rect">
            <a:avLst/>
          </a:prstGeom>
        </p:spPr>
        <p:txBody>
          <a:bodyPr wrap="square">
            <a:spAutoFit/>
          </a:bodyPr>
          <a:lstStyle/>
          <a:p>
            <a:pPr lvl="0" algn="ctr">
              <a:lnSpc>
                <a:spcPct val="90000"/>
              </a:lnSpc>
              <a:buClr>
                <a:schemeClr val="dk1"/>
              </a:buClr>
              <a:buSzPts val="3200"/>
            </a:pPr>
            <a:r>
              <a:rPr lang="en-GB" i="1" dirty="0" smtClean="0">
                <a:solidFill>
                  <a:schemeClr val="dk1"/>
                </a:solidFill>
                <a:latin typeface="Calibri"/>
                <a:ea typeface="Calibri"/>
                <a:cs typeface="Calibri"/>
                <a:sym typeface="Calibri"/>
              </a:rPr>
              <a:t>Rangecroft et al., 2020. Social </a:t>
            </a:r>
            <a:r>
              <a:rPr lang="en-GB" i="1" dirty="0">
                <a:solidFill>
                  <a:schemeClr val="dk1"/>
                </a:solidFill>
                <a:latin typeface="Calibri"/>
                <a:ea typeface="Calibri"/>
                <a:cs typeface="Calibri"/>
                <a:sym typeface="Calibri"/>
              </a:rPr>
              <a:t>science for hydrologists: considerations when doing fieldwork with human </a:t>
            </a:r>
            <a:r>
              <a:rPr lang="en-GB" i="1" dirty="0" smtClean="0">
                <a:solidFill>
                  <a:schemeClr val="dk1"/>
                </a:solidFill>
                <a:latin typeface="Calibri"/>
                <a:ea typeface="Calibri"/>
                <a:cs typeface="Calibri"/>
                <a:sym typeface="Calibri"/>
              </a:rPr>
              <a:t>participants, EGU2020</a:t>
            </a:r>
            <a:endParaRPr lang="en-GB" i="1" dirty="0">
              <a:solidFill>
                <a:schemeClr val="dk1"/>
              </a:solidFill>
              <a:latin typeface="Calibri"/>
              <a:ea typeface="Calibri"/>
              <a:cs typeface="Calibri"/>
              <a:sym typeface="Calibri"/>
            </a:endParaRPr>
          </a:p>
        </p:txBody>
      </p:sp>
      <p:sp>
        <p:nvSpPr>
          <p:cNvPr id="15" name="TextBox 14">
            <a:hlinkClick r:id="" action="ppaction://hlinkshowjump?jump=nextslide"/>
          </p:cNvPr>
          <p:cNvSpPr txBox="1"/>
          <p:nvPr/>
        </p:nvSpPr>
        <p:spPr>
          <a:xfrm>
            <a:off x="11211012" y="6152204"/>
            <a:ext cx="382305" cy="253916"/>
          </a:xfrm>
          <a:prstGeom prst="rect">
            <a:avLst/>
          </a:prstGeom>
          <a:noFill/>
        </p:spPr>
        <p:txBody>
          <a:bodyPr wrap="square" rtlCol="0">
            <a:spAutoFit/>
          </a:bodyPr>
          <a:lstStyle/>
          <a:p>
            <a:r>
              <a:rPr lang="en-GB" sz="1050" dirty="0" smtClean="0"/>
              <a:t>35</a:t>
            </a:r>
            <a:endParaRPr lang="en-GB" sz="1050"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oogle Shape;138;p3"/>
          <p:cNvPicPr preferRelativeResize="0"/>
          <p:nvPr/>
        </p:nvPicPr>
        <p:blipFill rotWithShape="1">
          <a:blip r:embed="rId2">
            <a:alphaModFix/>
          </a:blip>
          <a:srcRect/>
          <a:stretch/>
        </p:blipFill>
        <p:spPr>
          <a:xfrm>
            <a:off x="0" y="0"/>
            <a:ext cx="12192000" cy="6858000"/>
          </a:xfrm>
          <a:prstGeom prst="rect">
            <a:avLst/>
          </a:prstGeom>
          <a:noFill/>
          <a:ln>
            <a:noFill/>
          </a:ln>
        </p:spPr>
      </p:pic>
      <p:pic>
        <p:nvPicPr>
          <p:cNvPr id="6" name="Google Shape;142;p3">
            <a:hlinkClick r:id="rId3" action="ppaction://hlinksldjump"/>
          </p:cNvPr>
          <p:cNvPicPr preferRelativeResize="0"/>
          <p:nvPr/>
        </p:nvPicPr>
        <p:blipFill rotWithShape="1">
          <a:blip r:embed="rId4">
            <a:alphaModFix/>
          </a:blip>
          <a:srcRect/>
          <a:stretch/>
        </p:blipFill>
        <p:spPr>
          <a:xfrm>
            <a:off x="11065164" y="415515"/>
            <a:ext cx="291698" cy="252000"/>
          </a:xfrm>
          <a:prstGeom prst="rect">
            <a:avLst/>
          </a:prstGeom>
          <a:solidFill>
            <a:schemeClr val="lt1"/>
          </a:solidFill>
          <a:ln>
            <a:noFill/>
          </a:ln>
        </p:spPr>
      </p:pic>
      <p:sp>
        <p:nvSpPr>
          <p:cNvPr id="18" name="Google Shape;114;p1">
            <a:hlinkClick r:id="rId5" action="ppaction://hlinksldjump"/>
          </p:cNvPr>
          <p:cNvSpPr/>
          <p:nvPr/>
        </p:nvSpPr>
        <p:spPr>
          <a:xfrm>
            <a:off x="590550" y="1006382"/>
            <a:ext cx="11019421" cy="951090"/>
          </a:xfrm>
          <a:prstGeom prst="roundRect">
            <a:avLst>
              <a:gd name="adj" fmla="val 16667"/>
            </a:avLst>
          </a:prstGeom>
          <a:solidFill>
            <a:srgbClr val="FFC000"/>
          </a:solidFill>
          <a:ln w="127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lvl="0" algn="ctr">
              <a:buSzPts val="2400"/>
            </a:pPr>
            <a:r>
              <a:rPr lang="en-GB" sz="2400" b="1" dirty="0" smtClean="0"/>
              <a:t>Fieldwork with human participants and interdisciplinary </a:t>
            </a:r>
            <a:r>
              <a:rPr lang="en-GB" sz="2400" b="1" dirty="0"/>
              <a:t>collaborations: </a:t>
            </a:r>
            <a:endParaRPr lang="en-GB" sz="2400" b="1" dirty="0" smtClean="0"/>
          </a:p>
          <a:p>
            <a:pPr lvl="0" algn="ctr">
              <a:buSzPts val="2400"/>
            </a:pPr>
            <a:r>
              <a:rPr lang="en-GB" sz="2400" dirty="0" smtClean="0"/>
              <a:t>Your </a:t>
            </a:r>
            <a:r>
              <a:rPr lang="en-GB" sz="2400" dirty="0"/>
              <a:t>experiences?</a:t>
            </a:r>
            <a:endParaRPr sz="2400" b="1" i="0" u="none" strike="noStrike" cap="none" dirty="0">
              <a:solidFill>
                <a:schemeClr val="dk1"/>
              </a:solidFill>
              <a:latin typeface="Calibri"/>
              <a:ea typeface="Calibri"/>
              <a:cs typeface="Calibri"/>
              <a:sym typeface="Calibri"/>
            </a:endParaRPr>
          </a:p>
        </p:txBody>
      </p:sp>
      <p:sp>
        <p:nvSpPr>
          <p:cNvPr id="21" name="Google Shape;130;p2">
            <a:hlinkClick r:id="" action="ppaction://hlinkshowjump?jump=nextslide"/>
          </p:cNvPr>
          <p:cNvSpPr/>
          <p:nvPr/>
        </p:nvSpPr>
        <p:spPr>
          <a:xfrm>
            <a:off x="11225818" y="6109876"/>
            <a:ext cx="564042" cy="337944"/>
          </a:xfrm>
          <a:prstGeom prst="rightArrow">
            <a:avLst>
              <a:gd name="adj1" fmla="val 50000"/>
              <a:gd name="adj2" fmla="val 50000"/>
            </a:avLst>
          </a:prstGeom>
          <a:solidFill>
            <a:srgbClr val="FFC000"/>
          </a:solidFill>
          <a:ln w="127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2" name="Google Shape;132;p2">
            <a:hlinkClick r:id="" action="ppaction://hlinkshowjump?jump=previousslide"/>
          </p:cNvPr>
          <p:cNvSpPr/>
          <p:nvPr/>
        </p:nvSpPr>
        <p:spPr>
          <a:xfrm rot="10800000">
            <a:off x="305041" y="6109876"/>
            <a:ext cx="564042" cy="337944"/>
          </a:xfrm>
          <a:prstGeom prst="rightArrow">
            <a:avLst>
              <a:gd name="adj1" fmla="val 50000"/>
              <a:gd name="adj2" fmla="val 50000"/>
            </a:avLst>
          </a:prstGeom>
          <a:solidFill>
            <a:srgbClr val="FFC000"/>
          </a:solidFill>
          <a:ln w="127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23" name="Picture 2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792" y="6500420"/>
            <a:ext cx="896374" cy="313620"/>
          </a:xfrm>
          <a:prstGeom prst="rect">
            <a:avLst/>
          </a:prstGeom>
        </p:spPr>
      </p:pic>
      <p:sp>
        <p:nvSpPr>
          <p:cNvPr id="25" name="Rectangle 24"/>
          <p:cNvSpPr/>
          <p:nvPr/>
        </p:nvSpPr>
        <p:spPr>
          <a:xfrm>
            <a:off x="1236785" y="6508635"/>
            <a:ext cx="9989033" cy="286232"/>
          </a:xfrm>
          <a:prstGeom prst="rect">
            <a:avLst/>
          </a:prstGeom>
        </p:spPr>
        <p:txBody>
          <a:bodyPr wrap="square">
            <a:spAutoFit/>
          </a:bodyPr>
          <a:lstStyle/>
          <a:p>
            <a:pPr lvl="0" algn="ctr">
              <a:lnSpc>
                <a:spcPct val="90000"/>
              </a:lnSpc>
              <a:buClr>
                <a:schemeClr val="dk1"/>
              </a:buClr>
              <a:buSzPts val="3200"/>
            </a:pPr>
            <a:r>
              <a:rPr lang="en-GB" i="1" dirty="0" smtClean="0">
                <a:solidFill>
                  <a:schemeClr val="dk1"/>
                </a:solidFill>
                <a:latin typeface="Calibri"/>
                <a:ea typeface="Calibri"/>
                <a:cs typeface="Calibri"/>
                <a:sym typeface="Calibri"/>
              </a:rPr>
              <a:t>Rangecroft et al., 2020. Social </a:t>
            </a:r>
            <a:r>
              <a:rPr lang="en-GB" i="1" dirty="0">
                <a:solidFill>
                  <a:schemeClr val="dk1"/>
                </a:solidFill>
                <a:latin typeface="Calibri"/>
                <a:ea typeface="Calibri"/>
                <a:cs typeface="Calibri"/>
                <a:sym typeface="Calibri"/>
              </a:rPr>
              <a:t>science for hydrologists: considerations when doing fieldwork with human </a:t>
            </a:r>
            <a:r>
              <a:rPr lang="en-GB" i="1" dirty="0" smtClean="0">
                <a:solidFill>
                  <a:schemeClr val="dk1"/>
                </a:solidFill>
                <a:latin typeface="Calibri"/>
                <a:ea typeface="Calibri"/>
                <a:cs typeface="Calibri"/>
                <a:sym typeface="Calibri"/>
              </a:rPr>
              <a:t>participants, EGU2020</a:t>
            </a:r>
            <a:endParaRPr lang="en-GB" i="1" dirty="0">
              <a:solidFill>
                <a:schemeClr val="dk1"/>
              </a:solidFill>
              <a:latin typeface="Calibri"/>
              <a:ea typeface="Calibri"/>
              <a:cs typeface="Calibri"/>
              <a:sym typeface="Calibri"/>
            </a:endParaRPr>
          </a:p>
        </p:txBody>
      </p:sp>
      <p:sp>
        <p:nvSpPr>
          <p:cNvPr id="26" name="Google Shape;248;p11"/>
          <p:cNvSpPr txBox="1">
            <a:spLocks/>
          </p:cNvSpPr>
          <p:nvPr/>
        </p:nvSpPr>
        <p:spPr>
          <a:xfrm>
            <a:off x="1409430" y="5685686"/>
            <a:ext cx="9432235" cy="618592"/>
          </a:xfrm>
          <a:prstGeom prst="rect">
            <a:avLst/>
          </a:prstGeom>
          <a:solidFill>
            <a:schemeClr val="accent2"/>
          </a:solidFill>
          <a:ln w="9525" cap="flat" cmpd="sng">
            <a:solidFill>
              <a:schemeClr val="dk1"/>
            </a:solidFill>
            <a:prstDash val="solid"/>
            <a:round/>
            <a:headEnd type="none" w="sm" len="sm"/>
            <a:tailEnd type="none" w="sm" len="sm"/>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457200" marR="0" lvl="0" indent="-406400" algn="ctr" rtl="0">
              <a:lnSpc>
                <a:spcPct val="90000"/>
              </a:lnSpc>
              <a:spcBef>
                <a:spcPts val="10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1pPr>
            <a:lvl2pPr marL="914400" marR="0" lvl="1" indent="-381000" algn="ctr"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2pPr>
            <a:lvl3pPr marL="1371600" marR="0" lvl="2" indent="-355600" algn="ctr"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3pPr>
            <a:lvl4pPr marL="1828800" marR="0" lvl="3"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4pPr>
            <a:lvl5pPr marL="2286000" marR="0" lvl="4"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5pPr>
            <a:lvl6pPr marL="2743200" marR="0" lvl="5"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6pPr>
            <a:lvl7pPr marL="3200400" marR="0" lvl="6"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7pPr>
            <a:lvl8pPr marL="3657600" marR="0" lvl="7"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8pPr>
            <a:lvl9pPr marL="4114800" marR="0" lvl="8"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9pPr>
          </a:lstStyle>
          <a:p>
            <a:pPr marL="0" indent="0">
              <a:lnSpc>
                <a:spcPct val="100000"/>
              </a:lnSpc>
              <a:spcBef>
                <a:spcPts val="0"/>
              </a:spcBef>
              <a:buSzPts val="2800"/>
            </a:pPr>
            <a:r>
              <a:rPr lang="en-GB" sz="1600" b="1" dirty="0" smtClean="0"/>
              <a:t>Please feel free to expand on these discussion points, or raise any of your own from browsing our research presentation. We welcome your experiences and thoughts!</a:t>
            </a:r>
            <a:endParaRPr lang="en-GB" sz="1600" dirty="0"/>
          </a:p>
        </p:txBody>
      </p:sp>
      <p:sp>
        <p:nvSpPr>
          <p:cNvPr id="19" name="Google Shape;654;p55"/>
          <p:cNvSpPr txBox="1">
            <a:spLocks/>
          </p:cNvSpPr>
          <p:nvPr/>
        </p:nvSpPr>
        <p:spPr>
          <a:xfrm>
            <a:off x="587062" y="2109158"/>
            <a:ext cx="11022909" cy="3477491"/>
          </a:xfrm>
          <a:prstGeom prst="rect">
            <a:avLst/>
          </a:prstGeom>
          <a:solidFill>
            <a:srgbClr val="FFFFFF"/>
          </a:solidFill>
          <a:ln w="9525" cap="flat" cmpd="sng">
            <a:noFill/>
            <a:prstDash val="solid"/>
            <a:round/>
            <a:headEnd type="none" w="sm" len="sm"/>
            <a:tailEnd type="none" w="sm" len="sm"/>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457200" lvl="0" indent="-457200" algn="ctr">
              <a:spcBef>
                <a:spcPts val="600"/>
              </a:spcBef>
              <a:buClr>
                <a:schemeClr val="dk1"/>
              </a:buClr>
              <a:buSzPct val="100000"/>
              <a:buFont typeface="Arial"/>
              <a:buChar char="•"/>
            </a:pPr>
            <a:r>
              <a:rPr lang="en-GB" sz="2000" dirty="0" smtClean="0">
                <a:solidFill>
                  <a:schemeClr val="dk1"/>
                </a:solidFill>
                <a:latin typeface="Calibri" panose="020F0502020204030204" pitchFamily="34" charset="0"/>
                <a:ea typeface="Calibri"/>
                <a:cs typeface="Calibri" panose="020F0502020204030204" pitchFamily="34" charset="0"/>
                <a:sym typeface="Calibri"/>
              </a:rPr>
              <a:t>Have you conducted fieldwork with human participants? </a:t>
            </a:r>
          </a:p>
          <a:p>
            <a:pPr marL="457200" lvl="0" indent="-457200" algn="ctr">
              <a:spcBef>
                <a:spcPts val="600"/>
              </a:spcBef>
              <a:buClr>
                <a:schemeClr val="dk1"/>
              </a:buClr>
              <a:buSzPct val="100000"/>
              <a:buFont typeface="Arial"/>
              <a:buChar char="•"/>
            </a:pPr>
            <a:r>
              <a:rPr lang="en-GB" sz="2000" dirty="0" smtClean="0">
                <a:solidFill>
                  <a:schemeClr val="dk1"/>
                </a:solidFill>
                <a:latin typeface="Calibri" panose="020F0502020204030204" pitchFamily="34" charset="0"/>
                <a:ea typeface="Calibri"/>
                <a:cs typeface="Calibri" panose="020F0502020204030204" pitchFamily="34" charset="0"/>
                <a:sym typeface="Calibri"/>
              </a:rPr>
              <a:t>What methods did you use? What worked well? What would you advice others?</a:t>
            </a:r>
          </a:p>
          <a:p>
            <a:pPr marL="457200" lvl="0" indent="-457200" algn="ctr">
              <a:spcBef>
                <a:spcPts val="600"/>
              </a:spcBef>
              <a:buClr>
                <a:schemeClr val="dk1"/>
              </a:buClr>
              <a:buSzPct val="100000"/>
              <a:buFont typeface="Arial"/>
              <a:buChar char="•"/>
            </a:pPr>
            <a:r>
              <a:rPr lang="en-GB" sz="2000" dirty="0" smtClean="0">
                <a:solidFill>
                  <a:schemeClr val="dk1"/>
                </a:solidFill>
                <a:latin typeface="Calibri" panose="020F0502020204030204" pitchFamily="34" charset="0"/>
                <a:ea typeface="Calibri"/>
                <a:cs typeface="Calibri" panose="020F0502020204030204" pitchFamily="34" charset="0"/>
                <a:sym typeface="Calibri"/>
              </a:rPr>
              <a:t>What is your discipline background? Did you work </a:t>
            </a:r>
            <a:r>
              <a:rPr lang="en-GB" sz="2000" dirty="0">
                <a:solidFill>
                  <a:schemeClr val="dk1"/>
                </a:solidFill>
                <a:latin typeface="Calibri" panose="020F0502020204030204" pitchFamily="34" charset="0"/>
                <a:ea typeface="Calibri"/>
                <a:cs typeface="Calibri" panose="020F0502020204030204" pitchFamily="34" charset="0"/>
                <a:sym typeface="Calibri"/>
              </a:rPr>
              <a:t>closely with another </a:t>
            </a:r>
            <a:r>
              <a:rPr lang="en-GB" sz="2000" dirty="0" smtClean="0">
                <a:solidFill>
                  <a:schemeClr val="dk1"/>
                </a:solidFill>
                <a:latin typeface="Calibri" panose="020F0502020204030204" pitchFamily="34" charset="0"/>
                <a:ea typeface="Calibri"/>
                <a:cs typeface="Calibri" panose="020F0502020204030204" pitchFamily="34" charset="0"/>
                <a:sym typeface="Calibri"/>
              </a:rPr>
              <a:t>disciplines?</a:t>
            </a:r>
            <a:endParaRPr lang="en-GB" sz="2000" dirty="0">
              <a:latin typeface="Calibri" panose="020F0502020204030204" pitchFamily="34" charset="0"/>
              <a:cs typeface="Calibri" panose="020F0502020204030204" pitchFamily="34" charset="0"/>
            </a:endParaRPr>
          </a:p>
          <a:p>
            <a:pPr marL="457200" lvl="0" indent="-457200" algn="ctr">
              <a:spcBef>
                <a:spcPts val="600"/>
              </a:spcBef>
              <a:buClr>
                <a:schemeClr val="dk1"/>
              </a:buClr>
              <a:buSzPct val="100000"/>
              <a:buFont typeface="Arial"/>
              <a:buChar char="•"/>
            </a:pPr>
            <a:r>
              <a:rPr lang="en-GB" sz="2000" dirty="0">
                <a:solidFill>
                  <a:schemeClr val="dk1"/>
                </a:solidFill>
                <a:latin typeface="Calibri" panose="020F0502020204030204" pitchFamily="34" charset="0"/>
                <a:ea typeface="Calibri"/>
                <a:cs typeface="Calibri" panose="020F0502020204030204" pitchFamily="34" charset="0"/>
                <a:sym typeface="Calibri"/>
              </a:rPr>
              <a:t>Was it actually an active </a:t>
            </a:r>
            <a:r>
              <a:rPr lang="en-GB" sz="2000" dirty="0" smtClean="0">
                <a:solidFill>
                  <a:schemeClr val="dk1"/>
                </a:solidFill>
                <a:latin typeface="Calibri" panose="020F0502020204030204" pitchFamily="34" charset="0"/>
                <a:ea typeface="Calibri"/>
                <a:cs typeface="Calibri" panose="020F0502020204030204" pitchFamily="34" charset="0"/>
                <a:sym typeface="Calibri"/>
              </a:rPr>
              <a:t>collaboration? If so, </a:t>
            </a:r>
            <a:r>
              <a:rPr lang="en-GB" sz="2000" dirty="0">
                <a:solidFill>
                  <a:schemeClr val="dk1"/>
                </a:solidFill>
                <a:latin typeface="Calibri" panose="020F0502020204030204" pitchFamily="34" charset="0"/>
                <a:ea typeface="Calibri"/>
                <a:cs typeface="Calibri" panose="020F0502020204030204" pitchFamily="34" charset="0"/>
                <a:sym typeface="Calibri"/>
              </a:rPr>
              <a:t>w</a:t>
            </a:r>
            <a:r>
              <a:rPr lang="en-GB" sz="2000" dirty="0" smtClean="0">
                <a:solidFill>
                  <a:schemeClr val="dk1"/>
                </a:solidFill>
                <a:latin typeface="Calibri" panose="020F0502020204030204" pitchFamily="34" charset="0"/>
                <a:cs typeface="Calibri" panose="020F0502020204030204" pitchFamily="34" charset="0"/>
                <a:sym typeface="Calibri"/>
              </a:rPr>
              <a:t>hat </a:t>
            </a:r>
            <a:r>
              <a:rPr lang="en-GB" sz="2000" dirty="0">
                <a:solidFill>
                  <a:schemeClr val="dk1"/>
                </a:solidFill>
                <a:latin typeface="Calibri" panose="020F0502020204030204" pitchFamily="34" charset="0"/>
                <a:cs typeface="Calibri" panose="020F0502020204030204" pitchFamily="34" charset="0"/>
                <a:sym typeface="Calibri"/>
              </a:rPr>
              <a:t>worked well for you? Why? How?</a:t>
            </a:r>
            <a:endParaRPr lang="en-GB" sz="2000" dirty="0">
              <a:latin typeface="Calibri" panose="020F0502020204030204" pitchFamily="34" charset="0"/>
              <a:cs typeface="Calibri" panose="020F0502020204030204" pitchFamily="34" charset="0"/>
            </a:endParaRPr>
          </a:p>
          <a:p>
            <a:pPr marL="457200" indent="-457200" algn="ctr">
              <a:spcBef>
                <a:spcPts val="600"/>
              </a:spcBef>
              <a:buClr>
                <a:schemeClr val="dk1"/>
              </a:buClr>
              <a:buSzPct val="100000"/>
              <a:buFont typeface="Arial"/>
              <a:buChar char="•"/>
            </a:pPr>
            <a:r>
              <a:rPr lang="en-GB" sz="2000" dirty="0">
                <a:solidFill>
                  <a:schemeClr val="dk1"/>
                </a:solidFill>
                <a:latin typeface="Calibri" panose="020F0502020204030204" pitchFamily="34" charset="0"/>
                <a:ea typeface="Calibri"/>
                <a:cs typeface="Calibri" panose="020F0502020204030204" pitchFamily="34" charset="0"/>
                <a:sym typeface="Calibri"/>
              </a:rPr>
              <a:t>Did you experience any </a:t>
            </a:r>
            <a:r>
              <a:rPr lang="en-GB" sz="2000" dirty="0" smtClean="0">
                <a:solidFill>
                  <a:schemeClr val="dk1"/>
                </a:solidFill>
                <a:latin typeface="Calibri" panose="020F0502020204030204" pitchFamily="34" charset="0"/>
                <a:ea typeface="Calibri"/>
                <a:cs typeface="Calibri" panose="020F0502020204030204" pitchFamily="34" charset="0"/>
                <a:sym typeface="Calibri"/>
              </a:rPr>
              <a:t>challenges on fieldwork?</a:t>
            </a:r>
            <a:r>
              <a:rPr lang="en-GB" sz="2000" dirty="0" smtClean="0">
                <a:latin typeface="Calibri" panose="020F0502020204030204" pitchFamily="34" charset="0"/>
                <a:ea typeface="Calibri"/>
                <a:cs typeface="Calibri" panose="020F0502020204030204" pitchFamily="34" charset="0"/>
              </a:rPr>
              <a:t> </a:t>
            </a:r>
            <a:r>
              <a:rPr lang="en-GB" sz="2000" dirty="0">
                <a:solidFill>
                  <a:schemeClr val="dk1"/>
                </a:solidFill>
                <a:latin typeface="Calibri" panose="020F0502020204030204" pitchFamily="34" charset="0"/>
                <a:ea typeface="Calibri"/>
                <a:cs typeface="Calibri" panose="020F0502020204030204" pitchFamily="34" charset="0"/>
                <a:sym typeface="Calibri"/>
              </a:rPr>
              <a:t>How did you overcome them</a:t>
            </a:r>
            <a:r>
              <a:rPr lang="en-GB" sz="2000" dirty="0" smtClean="0">
                <a:solidFill>
                  <a:schemeClr val="dk1"/>
                </a:solidFill>
                <a:latin typeface="Calibri" panose="020F0502020204030204" pitchFamily="34" charset="0"/>
                <a:ea typeface="Calibri"/>
                <a:cs typeface="Calibri" panose="020F0502020204030204" pitchFamily="34" charset="0"/>
                <a:sym typeface="Calibri"/>
              </a:rPr>
              <a:t>?</a:t>
            </a:r>
            <a:endParaRPr lang="en-GB" sz="2000" dirty="0" smtClean="0">
              <a:latin typeface="Calibri" panose="020F0502020204030204" pitchFamily="34" charset="0"/>
              <a:ea typeface="Calibri"/>
              <a:cs typeface="Calibri" panose="020F0502020204030204" pitchFamily="34" charset="0"/>
            </a:endParaRPr>
          </a:p>
          <a:p>
            <a:pPr marL="457200" lvl="0" indent="-457200" algn="ctr">
              <a:spcBef>
                <a:spcPts val="600"/>
              </a:spcBef>
              <a:buClr>
                <a:schemeClr val="dk1"/>
              </a:buClr>
              <a:buSzPct val="100000"/>
              <a:buFont typeface="Arial"/>
              <a:buChar char="•"/>
            </a:pPr>
            <a:r>
              <a:rPr lang="en-GB" sz="2000" dirty="0" smtClean="0">
                <a:latin typeface="Calibri" panose="020F0502020204030204" pitchFamily="34" charset="0"/>
                <a:cs typeface="Calibri" panose="020F0502020204030204" pitchFamily="34" charset="0"/>
              </a:rPr>
              <a:t>Did you experience any challenges with interdisciplinary collaborations? If </a:t>
            </a:r>
            <a:r>
              <a:rPr lang="en-GB" sz="2000" dirty="0">
                <a:latin typeface="Calibri" panose="020F0502020204030204" pitchFamily="34" charset="0"/>
                <a:cs typeface="Calibri" panose="020F0502020204030204" pitchFamily="34" charset="0"/>
              </a:rPr>
              <a:t>so,</a:t>
            </a:r>
            <a:r>
              <a:rPr lang="en-GB" sz="2000" dirty="0">
                <a:latin typeface="Calibri" panose="020F0502020204030204" pitchFamily="34" charset="0"/>
                <a:cs typeface="Calibri" panose="020F0502020204030204" pitchFamily="34" charset="0"/>
                <a:sym typeface="Calibri"/>
              </a:rPr>
              <a:t> </a:t>
            </a:r>
            <a:r>
              <a:rPr lang="en-GB" sz="2000" dirty="0">
                <a:solidFill>
                  <a:schemeClr val="dk1"/>
                </a:solidFill>
                <a:latin typeface="Calibri" panose="020F0502020204030204" pitchFamily="34" charset="0"/>
                <a:cs typeface="Calibri" panose="020F0502020204030204" pitchFamily="34" charset="0"/>
                <a:sym typeface="Calibri"/>
              </a:rPr>
              <a:t>w</a:t>
            </a:r>
            <a:r>
              <a:rPr lang="en-GB" sz="2000" dirty="0">
                <a:solidFill>
                  <a:schemeClr val="dk1"/>
                </a:solidFill>
                <a:latin typeface="Calibri" panose="020F0502020204030204" pitchFamily="34" charset="0"/>
                <a:ea typeface="Calibri"/>
                <a:cs typeface="Calibri" panose="020F0502020204030204" pitchFamily="34" charset="0"/>
                <a:sym typeface="Calibri"/>
              </a:rPr>
              <a:t>hat were the barriers? How did you overcome them?</a:t>
            </a:r>
          </a:p>
          <a:p>
            <a:pPr marL="457200" indent="-457200" algn="ctr">
              <a:spcBef>
                <a:spcPts val="600"/>
              </a:spcBef>
              <a:buClr>
                <a:schemeClr val="dk1"/>
              </a:buClr>
              <a:buSzPct val="100000"/>
              <a:buFont typeface="Arial"/>
              <a:buChar char="•"/>
            </a:pPr>
            <a:r>
              <a:rPr lang="en-GB" sz="2000" dirty="0">
                <a:solidFill>
                  <a:schemeClr val="dk1"/>
                </a:solidFill>
                <a:latin typeface="Calibri" panose="020F0502020204030204" pitchFamily="34" charset="0"/>
                <a:ea typeface="Calibri"/>
                <a:cs typeface="Calibri" panose="020F0502020204030204" pitchFamily="34" charset="0"/>
                <a:sym typeface="Calibri"/>
              </a:rPr>
              <a:t> Overall, what did you learn?</a:t>
            </a:r>
          </a:p>
          <a:p>
            <a:pPr marL="457200" indent="-457200" algn="ctr">
              <a:spcBef>
                <a:spcPts val="600"/>
              </a:spcBef>
              <a:buClr>
                <a:schemeClr val="dk1"/>
              </a:buClr>
              <a:buSzPct val="100000"/>
              <a:buFont typeface="Arial"/>
              <a:buChar char="•"/>
            </a:pPr>
            <a:r>
              <a:rPr lang="en-GB" sz="2000" dirty="0">
                <a:solidFill>
                  <a:schemeClr val="dk1"/>
                </a:solidFill>
                <a:latin typeface="Calibri" panose="020F0502020204030204" pitchFamily="34" charset="0"/>
                <a:ea typeface="Calibri"/>
                <a:cs typeface="Calibri" panose="020F0502020204030204" pitchFamily="34" charset="0"/>
                <a:sym typeface="Calibri"/>
              </a:rPr>
              <a:t>Do you have recommendations to share?</a:t>
            </a:r>
            <a:endParaRPr lang="en-GB" sz="2000" dirty="0">
              <a:latin typeface="Calibri" panose="020F0502020204030204" pitchFamily="34" charset="0"/>
              <a:cs typeface="Calibri" panose="020F0502020204030204" pitchFamily="34" charset="0"/>
            </a:endParaRPr>
          </a:p>
        </p:txBody>
      </p:sp>
      <p:sp>
        <p:nvSpPr>
          <p:cNvPr id="29" name="TextBox 28">
            <a:hlinkClick r:id="" action="ppaction://hlinkshowjump?jump=nextslide"/>
          </p:cNvPr>
          <p:cNvSpPr txBox="1"/>
          <p:nvPr/>
        </p:nvSpPr>
        <p:spPr>
          <a:xfrm>
            <a:off x="11211013" y="6152204"/>
            <a:ext cx="398958" cy="253916"/>
          </a:xfrm>
          <a:prstGeom prst="rect">
            <a:avLst/>
          </a:prstGeom>
          <a:noFill/>
        </p:spPr>
        <p:txBody>
          <a:bodyPr wrap="square" rtlCol="0">
            <a:spAutoFit/>
          </a:bodyPr>
          <a:lstStyle/>
          <a:p>
            <a:r>
              <a:rPr lang="en-GB" sz="1050" b="1" dirty="0"/>
              <a:t>4</a:t>
            </a:r>
            <a:r>
              <a:rPr lang="en-GB" sz="1050" b="1" dirty="0" smtClean="0"/>
              <a:t>/4</a:t>
            </a:r>
            <a:endParaRPr lang="en-GB" sz="1050" b="1" dirty="0"/>
          </a:p>
        </p:txBody>
      </p:sp>
      <p:sp>
        <p:nvSpPr>
          <p:cNvPr id="32" name="Google Shape;113;p1">
            <a:hlinkClick r:id="rId7" action="ppaction://hlinksldjump"/>
          </p:cNvPr>
          <p:cNvSpPr/>
          <p:nvPr/>
        </p:nvSpPr>
        <p:spPr>
          <a:xfrm>
            <a:off x="10149593" y="6455964"/>
            <a:ext cx="1855946" cy="302999"/>
          </a:xfrm>
          <a:prstGeom prst="roundRect">
            <a:avLst>
              <a:gd name="adj" fmla="val 16667"/>
            </a:avLst>
          </a:prstGeom>
          <a:solidFill>
            <a:srgbClr val="FFC000"/>
          </a:solidFill>
          <a:ln w="127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GB" sz="1600" b="1" i="0" u="none" strike="noStrike" cap="none" dirty="0" smtClean="0">
                <a:solidFill>
                  <a:schemeClr val="dk1"/>
                </a:solidFill>
                <a:latin typeface="Calibri"/>
                <a:ea typeface="Calibri"/>
                <a:cs typeface="Calibri"/>
                <a:sym typeface="Calibri"/>
              </a:rPr>
              <a:t>2 minute madness</a:t>
            </a:r>
            <a:endParaRPr sz="1600" b="0" i="0" u="none" strike="noStrike" cap="none" dirty="0">
              <a:solidFill>
                <a:schemeClr val="dk1"/>
              </a:solidFill>
              <a:latin typeface="Calibri"/>
              <a:ea typeface="Calibri"/>
              <a:cs typeface="Calibri"/>
              <a:sym typeface="Calibri"/>
            </a:endParaRPr>
          </a:p>
        </p:txBody>
      </p:sp>
      <p:sp>
        <p:nvSpPr>
          <p:cNvPr id="17" name="Google Shape;144;p3"/>
          <p:cNvSpPr/>
          <p:nvPr/>
        </p:nvSpPr>
        <p:spPr>
          <a:xfrm>
            <a:off x="587062" y="372258"/>
            <a:ext cx="1987563" cy="338514"/>
          </a:xfrm>
          <a:prstGeom prst="rect">
            <a:avLst/>
          </a:prstGeom>
          <a:solidFill>
            <a:schemeClr val="accent2"/>
          </a:solidFill>
          <a:ln w="9525"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GB" sz="1600" i="1" u="none" strike="noStrike" cap="none" dirty="0" smtClean="0">
                <a:solidFill>
                  <a:srgbClr val="000000"/>
                </a:solidFill>
                <a:latin typeface="Calibri"/>
                <a:ea typeface="Calibri"/>
                <a:cs typeface="Calibri"/>
                <a:sym typeface="Calibri"/>
              </a:rPr>
              <a:t>Discussion points</a:t>
            </a:r>
            <a:endParaRPr sz="1600" i="1" u="none" strike="noStrike" cap="none" dirty="0">
              <a:solidFill>
                <a:srgbClr val="000000"/>
              </a:solidFill>
              <a:latin typeface="Calibri"/>
              <a:ea typeface="Calibri"/>
              <a:cs typeface="Calibri"/>
              <a:sym typeface="Calibri"/>
            </a:endParaRPr>
          </a:p>
        </p:txBody>
      </p:sp>
      <p:sp>
        <p:nvSpPr>
          <p:cNvPr id="20" name="Rectangle 19"/>
          <p:cNvSpPr/>
          <p:nvPr/>
        </p:nvSpPr>
        <p:spPr>
          <a:xfrm>
            <a:off x="3863505" y="326787"/>
            <a:ext cx="4735592" cy="646331"/>
          </a:xfrm>
          <a:prstGeom prst="rect">
            <a:avLst/>
          </a:prstGeom>
        </p:spPr>
        <p:txBody>
          <a:bodyPr wrap="none">
            <a:spAutoFit/>
          </a:bodyPr>
          <a:lstStyle/>
          <a:p>
            <a:r>
              <a:rPr lang="en-GB" sz="3600" b="1" dirty="0" smtClean="0">
                <a:latin typeface="Calibri" panose="020F0502020204030204" pitchFamily="34" charset="0"/>
                <a:cs typeface="Calibri" panose="020F0502020204030204" pitchFamily="34" charset="0"/>
              </a:rPr>
              <a:t>PICO 2 minute madness</a:t>
            </a:r>
            <a:endParaRPr lang="en-GB" sz="36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06447852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570"/>
        <p:cNvGrpSpPr/>
        <p:nvPr/>
      </p:nvGrpSpPr>
      <p:grpSpPr>
        <a:xfrm>
          <a:off x="0" y="0"/>
          <a:ext cx="0" cy="0"/>
          <a:chOff x="0" y="0"/>
          <a:chExt cx="0" cy="0"/>
        </a:xfrm>
      </p:grpSpPr>
      <p:pic>
        <p:nvPicPr>
          <p:cNvPr id="571" name="Google Shape;571;g72ec738500_0_41"/>
          <p:cNvPicPr preferRelativeResize="0"/>
          <p:nvPr/>
        </p:nvPicPr>
        <p:blipFill rotWithShape="1">
          <a:blip r:embed="rId3">
            <a:alphaModFix/>
          </a:blip>
          <a:srcRect l="3574"/>
          <a:stretch/>
        </p:blipFill>
        <p:spPr>
          <a:xfrm>
            <a:off x="2071525" y="-410180"/>
            <a:ext cx="10187609" cy="6858000"/>
          </a:xfrm>
          <a:prstGeom prst="rect">
            <a:avLst/>
          </a:prstGeom>
          <a:noFill/>
          <a:ln>
            <a:noFill/>
          </a:ln>
        </p:spPr>
      </p:pic>
      <p:pic>
        <p:nvPicPr>
          <p:cNvPr id="572" name="Google Shape;572;g72ec738500_0_41"/>
          <p:cNvPicPr preferRelativeResize="0"/>
          <p:nvPr/>
        </p:nvPicPr>
        <p:blipFill rotWithShape="1">
          <a:blip r:embed="rId4">
            <a:alphaModFix/>
          </a:blip>
          <a:srcRect t="9225"/>
          <a:stretch/>
        </p:blipFill>
        <p:spPr>
          <a:xfrm>
            <a:off x="8300524" y="288700"/>
            <a:ext cx="3686068" cy="4882837"/>
          </a:xfrm>
          <a:prstGeom prst="rect">
            <a:avLst/>
          </a:prstGeom>
          <a:noFill/>
          <a:ln w="9525" cap="flat" cmpd="sng">
            <a:solidFill>
              <a:srgbClr val="000000"/>
            </a:solidFill>
            <a:prstDash val="solid"/>
            <a:round/>
            <a:headEnd type="none" w="sm" len="sm"/>
            <a:tailEnd type="none" w="sm" len="sm"/>
          </a:ln>
        </p:spPr>
      </p:pic>
      <p:sp>
        <p:nvSpPr>
          <p:cNvPr id="573" name="Google Shape;573;g72ec738500_0_41"/>
          <p:cNvSpPr/>
          <p:nvPr/>
        </p:nvSpPr>
        <p:spPr>
          <a:xfrm>
            <a:off x="361125" y="288700"/>
            <a:ext cx="5011800" cy="400200"/>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0"/>
              <a:buFont typeface="Arial"/>
              <a:buNone/>
            </a:pPr>
            <a:r>
              <a:rPr lang="en-GB" sz="2000" b="0" i="1" u="none" strike="noStrike" cap="none">
                <a:solidFill>
                  <a:schemeClr val="dk1"/>
                </a:solidFill>
                <a:latin typeface="Calibri"/>
                <a:ea typeface="Calibri"/>
                <a:cs typeface="Calibri"/>
                <a:sym typeface="Calibri"/>
              </a:rPr>
              <a:t>Participatory </a:t>
            </a:r>
            <a:r>
              <a:rPr lang="en-GB" sz="2000" b="1" i="1" u="none" strike="noStrike" cap="none">
                <a:solidFill>
                  <a:schemeClr val="dk1"/>
                </a:solidFill>
                <a:latin typeface="Calibri"/>
                <a:ea typeface="Calibri"/>
                <a:cs typeface="Calibri"/>
                <a:sym typeface="Calibri"/>
              </a:rPr>
              <a:t>film-making</a:t>
            </a:r>
            <a:r>
              <a:rPr lang="en-GB" sz="2000" b="0" i="1" u="none" strike="noStrike" cap="none">
                <a:solidFill>
                  <a:schemeClr val="dk1"/>
                </a:solidFill>
                <a:latin typeface="Calibri"/>
                <a:ea typeface="Calibri"/>
                <a:cs typeface="Calibri"/>
                <a:sym typeface="Calibri"/>
              </a:rPr>
              <a:t>, Jaipur, India, 2018</a:t>
            </a:r>
            <a:endParaRPr sz="2000" b="0" i="1" u="none" strike="noStrike" cap="none">
              <a:solidFill>
                <a:schemeClr val="dk1"/>
              </a:solidFill>
              <a:latin typeface="Calibri"/>
              <a:ea typeface="Calibri"/>
              <a:cs typeface="Calibri"/>
              <a:sym typeface="Calibri"/>
            </a:endParaRPr>
          </a:p>
        </p:txBody>
      </p:sp>
      <p:sp>
        <p:nvSpPr>
          <p:cNvPr id="574" name="Google Shape;574;g72ec738500_0_41"/>
          <p:cNvSpPr/>
          <p:nvPr/>
        </p:nvSpPr>
        <p:spPr>
          <a:xfrm>
            <a:off x="77425" y="5358000"/>
            <a:ext cx="1994100" cy="646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GB" sz="1800" b="0" i="1" u="none" strike="noStrike" cap="none">
                <a:solidFill>
                  <a:schemeClr val="dk1"/>
                </a:solidFill>
                <a:latin typeface="Calibri"/>
                <a:ea typeface="Calibri"/>
                <a:cs typeface="Calibri"/>
                <a:sym typeface="Calibri"/>
              </a:rPr>
              <a:t>Photo credit: </a:t>
            </a:r>
            <a:endParaRPr sz="1400" b="0" i="1"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GB" sz="1800" b="0" i="1" u="none" strike="noStrike" cap="none">
                <a:solidFill>
                  <a:schemeClr val="dk1"/>
                </a:solidFill>
                <a:latin typeface="Calibri"/>
                <a:ea typeface="Calibri"/>
                <a:cs typeface="Calibri"/>
                <a:sym typeface="Calibri"/>
              </a:rPr>
              <a:t>Theresa Frommen</a:t>
            </a:r>
            <a:endParaRPr sz="1800" b="0" i="1" u="none" strike="noStrike" cap="none">
              <a:solidFill>
                <a:schemeClr val="dk1"/>
              </a:solidFill>
              <a:latin typeface="Calibri"/>
              <a:ea typeface="Calibri"/>
              <a:cs typeface="Calibri"/>
              <a:sym typeface="Calibri"/>
            </a:endParaRPr>
          </a:p>
        </p:txBody>
      </p:sp>
      <p:pic>
        <p:nvPicPr>
          <p:cNvPr id="575" name="Google Shape;575;g72ec738500_0_41">
            <a:hlinkClick r:id="rId5" action="ppaction://hlinksldjump"/>
          </p:cNvPr>
          <p:cNvPicPr preferRelativeResize="0"/>
          <p:nvPr/>
        </p:nvPicPr>
        <p:blipFill rotWithShape="1">
          <a:blip r:embed="rId6">
            <a:alphaModFix/>
          </a:blip>
          <a:srcRect/>
          <a:stretch/>
        </p:blipFill>
        <p:spPr>
          <a:xfrm>
            <a:off x="11201336" y="392945"/>
            <a:ext cx="291698" cy="252000"/>
          </a:xfrm>
          <a:prstGeom prst="rect">
            <a:avLst/>
          </a:prstGeom>
          <a:solidFill>
            <a:schemeClr val="lt1"/>
          </a:solidFill>
          <a:ln>
            <a:noFill/>
          </a:ln>
        </p:spPr>
      </p:pic>
      <p:sp>
        <p:nvSpPr>
          <p:cNvPr id="578" name="Google Shape;578;g72ec738500_0_41"/>
          <p:cNvSpPr txBox="1"/>
          <p:nvPr/>
        </p:nvSpPr>
        <p:spPr>
          <a:xfrm>
            <a:off x="181675" y="868400"/>
            <a:ext cx="1734000" cy="3389275"/>
          </a:xfrm>
          <a:prstGeom prst="rect">
            <a:avLst/>
          </a:prstGeom>
          <a:solidFill>
            <a:schemeClr val="accent2"/>
          </a:solid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Clr>
                <a:srgbClr val="000000"/>
              </a:buClr>
              <a:buSzPts val="1100"/>
              <a:buFont typeface="Arial"/>
              <a:buNone/>
            </a:pPr>
            <a:r>
              <a:rPr lang="en-GB" sz="1800" b="0" i="1" u="none" strike="noStrike" cap="none" dirty="0">
                <a:solidFill>
                  <a:schemeClr val="dk1"/>
                </a:solidFill>
                <a:latin typeface="Calibri"/>
                <a:ea typeface="Calibri"/>
                <a:cs typeface="Calibri"/>
                <a:sym typeface="Calibri"/>
              </a:rPr>
              <a:t>Water knowledge is produced by various </a:t>
            </a:r>
            <a:r>
              <a:rPr lang="en-GB" sz="1800" b="1" i="1" u="none" strike="noStrike" cap="none" dirty="0">
                <a:solidFill>
                  <a:schemeClr val="dk1"/>
                </a:solidFill>
                <a:latin typeface="Calibri"/>
                <a:ea typeface="Calibri"/>
                <a:cs typeface="Calibri"/>
                <a:sym typeface="Calibri"/>
              </a:rPr>
              <a:t>stakeholders</a:t>
            </a:r>
            <a:r>
              <a:rPr lang="en-GB" sz="1800" b="0" i="1" u="none" strike="noStrike" cap="none" dirty="0">
                <a:solidFill>
                  <a:schemeClr val="dk1"/>
                </a:solidFill>
                <a:latin typeface="Calibri"/>
                <a:ea typeface="Calibri"/>
                <a:cs typeface="Calibri"/>
                <a:sym typeface="Calibri"/>
              </a:rPr>
              <a:t> within society. Participatory film-making can be a first step to </a:t>
            </a:r>
            <a:r>
              <a:rPr lang="en-GB" sz="1800" b="1" i="1" u="none" strike="noStrike" cap="none" dirty="0">
                <a:solidFill>
                  <a:schemeClr val="dk1"/>
                </a:solidFill>
                <a:latin typeface="Calibri"/>
                <a:ea typeface="Calibri"/>
                <a:cs typeface="Calibri"/>
                <a:sym typeface="Calibri"/>
              </a:rPr>
              <a:t>give voice </a:t>
            </a:r>
            <a:r>
              <a:rPr lang="en-GB" sz="1800" b="0" i="1" u="none" strike="noStrike" cap="none" dirty="0">
                <a:solidFill>
                  <a:schemeClr val="dk1"/>
                </a:solidFill>
                <a:latin typeface="Calibri"/>
                <a:ea typeface="Calibri"/>
                <a:cs typeface="Calibri"/>
                <a:sym typeface="Calibri"/>
              </a:rPr>
              <a:t>to non-certified knowledge</a:t>
            </a:r>
            <a:endParaRPr sz="1800" b="0" i="1" u="none" strike="noStrike" cap="none" dirty="0">
              <a:solidFill>
                <a:srgbClr val="000000"/>
              </a:solidFill>
              <a:latin typeface="Calibri"/>
              <a:ea typeface="Calibri"/>
              <a:cs typeface="Calibri"/>
              <a:sym typeface="Calibri"/>
            </a:endParaRPr>
          </a:p>
        </p:txBody>
      </p:sp>
      <p:sp>
        <p:nvSpPr>
          <p:cNvPr id="10" name="Google Shape;130;p2">
            <a:hlinkClick r:id="" action="ppaction://hlinkshowjump?jump=nextslide"/>
          </p:cNvPr>
          <p:cNvSpPr/>
          <p:nvPr/>
        </p:nvSpPr>
        <p:spPr>
          <a:xfrm>
            <a:off x="11225818" y="6109876"/>
            <a:ext cx="564042" cy="337944"/>
          </a:xfrm>
          <a:prstGeom prst="rightArrow">
            <a:avLst>
              <a:gd name="adj1" fmla="val 50000"/>
              <a:gd name="adj2" fmla="val 50000"/>
            </a:avLst>
          </a:prstGeom>
          <a:solidFill>
            <a:srgbClr val="FFC000"/>
          </a:solidFill>
          <a:ln w="127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1" name="Google Shape;132;p2">
            <a:hlinkClick r:id="" action="ppaction://hlinkshowjump?jump=previousslide"/>
          </p:cNvPr>
          <p:cNvSpPr/>
          <p:nvPr/>
        </p:nvSpPr>
        <p:spPr>
          <a:xfrm rot="10800000">
            <a:off x="305041" y="6109876"/>
            <a:ext cx="564042" cy="337944"/>
          </a:xfrm>
          <a:prstGeom prst="rightArrow">
            <a:avLst>
              <a:gd name="adj1" fmla="val 50000"/>
              <a:gd name="adj2" fmla="val 50000"/>
            </a:avLst>
          </a:prstGeom>
          <a:solidFill>
            <a:srgbClr val="FFC000"/>
          </a:solidFill>
          <a:ln w="127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2" name="Picture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792" y="6500420"/>
            <a:ext cx="896374" cy="313620"/>
          </a:xfrm>
          <a:prstGeom prst="rect">
            <a:avLst/>
          </a:prstGeom>
        </p:spPr>
      </p:pic>
      <p:sp>
        <p:nvSpPr>
          <p:cNvPr id="14" name="Rectangle 13"/>
          <p:cNvSpPr/>
          <p:nvPr/>
        </p:nvSpPr>
        <p:spPr>
          <a:xfrm>
            <a:off x="1236785" y="6508635"/>
            <a:ext cx="9989033" cy="286232"/>
          </a:xfrm>
          <a:prstGeom prst="rect">
            <a:avLst/>
          </a:prstGeom>
        </p:spPr>
        <p:txBody>
          <a:bodyPr wrap="square">
            <a:spAutoFit/>
          </a:bodyPr>
          <a:lstStyle/>
          <a:p>
            <a:pPr lvl="0" algn="ctr">
              <a:lnSpc>
                <a:spcPct val="90000"/>
              </a:lnSpc>
              <a:buClr>
                <a:schemeClr val="dk1"/>
              </a:buClr>
              <a:buSzPts val="3200"/>
            </a:pPr>
            <a:r>
              <a:rPr lang="en-GB" i="1" dirty="0" smtClean="0">
                <a:solidFill>
                  <a:schemeClr val="dk1"/>
                </a:solidFill>
                <a:latin typeface="Calibri"/>
                <a:ea typeface="Calibri"/>
                <a:cs typeface="Calibri"/>
                <a:sym typeface="Calibri"/>
              </a:rPr>
              <a:t>Rangecroft et al., 2020. Social </a:t>
            </a:r>
            <a:r>
              <a:rPr lang="en-GB" i="1" dirty="0">
                <a:solidFill>
                  <a:schemeClr val="dk1"/>
                </a:solidFill>
                <a:latin typeface="Calibri"/>
                <a:ea typeface="Calibri"/>
                <a:cs typeface="Calibri"/>
                <a:sym typeface="Calibri"/>
              </a:rPr>
              <a:t>science for hydrologists: considerations when doing fieldwork with human </a:t>
            </a:r>
            <a:r>
              <a:rPr lang="en-GB" i="1" dirty="0" smtClean="0">
                <a:solidFill>
                  <a:schemeClr val="dk1"/>
                </a:solidFill>
                <a:latin typeface="Calibri"/>
                <a:ea typeface="Calibri"/>
                <a:cs typeface="Calibri"/>
                <a:sym typeface="Calibri"/>
              </a:rPr>
              <a:t>participants, EGU2020</a:t>
            </a:r>
            <a:endParaRPr lang="en-GB" i="1" dirty="0">
              <a:solidFill>
                <a:schemeClr val="dk1"/>
              </a:solidFill>
              <a:latin typeface="Calibri"/>
              <a:ea typeface="Calibri"/>
              <a:cs typeface="Calibri"/>
              <a:sym typeface="Calibri"/>
            </a:endParaRPr>
          </a:p>
        </p:txBody>
      </p:sp>
      <p:sp>
        <p:nvSpPr>
          <p:cNvPr id="15" name="TextBox 14">
            <a:hlinkClick r:id="" action="ppaction://hlinkshowjump?jump=nextslide"/>
          </p:cNvPr>
          <p:cNvSpPr txBox="1"/>
          <p:nvPr/>
        </p:nvSpPr>
        <p:spPr>
          <a:xfrm>
            <a:off x="11211012" y="6152204"/>
            <a:ext cx="382305" cy="253916"/>
          </a:xfrm>
          <a:prstGeom prst="rect">
            <a:avLst/>
          </a:prstGeom>
          <a:noFill/>
        </p:spPr>
        <p:txBody>
          <a:bodyPr wrap="square" rtlCol="0">
            <a:spAutoFit/>
          </a:bodyPr>
          <a:lstStyle/>
          <a:p>
            <a:r>
              <a:rPr lang="en-GB" sz="1050" dirty="0" smtClean="0"/>
              <a:t>36</a:t>
            </a:r>
            <a:endParaRPr lang="en-GB" sz="1050" dirty="0"/>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582"/>
        <p:cNvGrpSpPr/>
        <p:nvPr/>
      </p:nvGrpSpPr>
      <p:grpSpPr>
        <a:xfrm>
          <a:off x="0" y="0"/>
          <a:ext cx="0" cy="0"/>
          <a:chOff x="0" y="0"/>
          <a:chExt cx="0" cy="0"/>
        </a:xfrm>
      </p:grpSpPr>
      <p:pic>
        <p:nvPicPr>
          <p:cNvPr id="583" name="Google Shape;583;p26"/>
          <p:cNvPicPr preferRelativeResize="0"/>
          <p:nvPr/>
        </p:nvPicPr>
        <p:blipFill rotWithShape="1">
          <a:blip r:embed="rId3">
            <a:alphaModFix/>
          </a:blip>
          <a:srcRect/>
          <a:stretch/>
        </p:blipFill>
        <p:spPr>
          <a:xfrm>
            <a:off x="0" y="0"/>
            <a:ext cx="12192000" cy="6858000"/>
          </a:xfrm>
          <a:prstGeom prst="rect">
            <a:avLst/>
          </a:prstGeom>
          <a:noFill/>
          <a:ln>
            <a:noFill/>
          </a:ln>
        </p:spPr>
      </p:pic>
      <p:pic>
        <p:nvPicPr>
          <p:cNvPr id="584" name="Google Shape;584;p26"/>
          <p:cNvPicPr preferRelativeResize="0"/>
          <p:nvPr/>
        </p:nvPicPr>
        <p:blipFill rotWithShape="1">
          <a:blip r:embed="rId3">
            <a:alphaModFix/>
          </a:blip>
          <a:srcRect b="77222"/>
          <a:stretch/>
        </p:blipFill>
        <p:spPr>
          <a:xfrm>
            <a:off x="0" y="0"/>
            <a:ext cx="12192000" cy="1562100"/>
          </a:xfrm>
          <a:prstGeom prst="rect">
            <a:avLst/>
          </a:prstGeom>
          <a:noFill/>
          <a:ln>
            <a:noFill/>
          </a:ln>
        </p:spPr>
      </p:pic>
      <p:sp>
        <p:nvSpPr>
          <p:cNvPr id="585" name="Google Shape;585;p26"/>
          <p:cNvSpPr txBox="1">
            <a:spLocks noGrp="1"/>
          </p:cNvSpPr>
          <p:nvPr>
            <p:ph type="title"/>
          </p:nvPr>
        </p:nvSpPr>
        <p:spPr>
          <a:xfrm>
            <a:off x="838200" y="281612"/>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GB" b="1"/>
              <a:t>3.7 Post-fieldwork reflections</a:t>
            </a:r>
            <a:endParaRPr b="1"/>
          </a:p>
        </p:txBody>
      </p:sp>
      <p:sp>
        <p:nvSpPr>
          <p:cNvPr id="586" name="Google Shape;586;p26"/>
          <p:cNvSpPr txBox="1">
            <a:spLocks noGrp="1"/>
          </p:cNvSpPr>
          <p:nvPr>
            <p:ph type="body" idx="1"/>
          </p:nvPr>
        </p:nvSpPr>
        <p:spPr>
          <a:xfrm>
            <a:off x="838199" y="1355835"/>
            <a:ext cx="10660118" cy="3373820"/>
          </a:xfrm>
          <a:prstGeom prst="rect">
            <a:avLst/>
          </a:prstGeom>
          <a:solidFill>
            <a:srgbClr val="FFFFFF"/>
          </a:solidFill>
          <a:ln>
            <a:noFill/>
          </a:ln>
        </p:spPr>
        <p:txBody>
          <a:bodyPr spcFirstLastPara="1" wrap="square" lIns="180000" tIns="180000" rIns="180000" bIns="180000" anchor="t" anchorCtr="0">
            <a:noAutofit/>
          </a:bodyPr>
          <a:lstStyle/>
          <a:p>
            <a:pPr marL="228600" lvl="0" indent="-228600" algn="l" rtl="0">
              <a:lnSpc>
                <a:spcPct val="100000"/>
              </a:lnSpc>
              <a:spcBef>
                <a:spcPts val="600"/>
              </a:spcBef>
              <a:spcAft>
                <a:spcPts val="0"/>
              </a:spcAft>
              <a:buClr>
                <a:schemeClr val="dk1"/>
              </a:buClr>
              <a:buSzPts val="2400"/>
              <a:buChar char="•"/>
            </a:pPr>
            <a:r>
              <a:rPr lang="en-GB" sz="2400"/>
              <a:t>Research diaries – good practice, maybe not common for natural scientists?</a:t>
            </a:r>
            <a:endParaRPr sz="2400"/>
          </a:p>
          <a:p>
            <a:pPr marL="228600" lvl="0" indent="-228600" algn="l" rtl="0">
              <a:lnSpc>
                <a:spcPct val="100000"/>
              </a:lnSpc>
              <a:spcBef>
                <a:spcPts val="600"/>
              </a:spcBef>
              <a:spcAft>
                <a:spcPts val="0"/>
              </a:spcAft>
              <a:buClr>
                <a:schemeClr val="dk1"/>
              </a:buClr>
              <a:buSzPts val="2400"/>
              <a:buChar char="•"/>
            </a:pPr>
            <a:r>
              <a:rPr lang="en-GB" sz="2400"/>
              <a:t>By reflecting on impressions in a research diary, information from other sources can be contextualised.</a:t>
            </a:r>
            <a:endParaRPr sz="2400"/>
          </a:p>
          <a:p>
            <a:pPr marL="228600" lvl="0" indent="-228600" algn="l" rtl="0">
              <a:lnSpc>
                <a:spcPct val="100000"/>
              </a:lnSpc>
              <a:spcBef>
                <a:spcPts val="600"/>
              </a:spcBef>
              <a:spcAft>
                <a:spcPts val="0"/>
              </a:spcAft>
              <a:buClr>
                <a:schemeClr val="dk1"/>
              </a:buClr>
              <a:buSzPts val="2400"/>
              <a:buChar char="•"/>
            </a:pPr>
            <a:r>
              <a:rPr lang="en-GB" sz="2400"/>
              <a:t>Debrief meetings – extremely important between researchers and facilitators/ translators.  </a:t>
            </a:r>
            <a:endParaRPr sz="2400"/>
          </a:p>
          <a:p>
            <a:pPr marL="228600" lvl="0" indent="-228600" algn="l" rtl="0">
              <a:lnSpc>
                <a:spcPct val="100000"/>
              </a:lnSpc>
              <a:spcBef>
                <a:spcPts val="600"/>
              </a:spcBef>
              <a:spcAft>
                <a:spcPts val="0"/>
              </a:spcAft>
              <a:buClr>
                <a:schemeClr val="dk1"/>
              </a:buClr>
              <a:buSzPts val="2400"/>
              <a:buChar char="•"/>
            </a:pPr>
            <a:r>
              <a:rPr lang="en-GB" sz="2400"/>
              <a:t>Debrief meetings allow for reflection on the methodology, and can encourage positive modifications to the field approach. </a:t>
            </a:r>
            <a:endParaRPr sz="2400"/>
          </a:p>
        </p:txBody>
      </p:sp>
      <p:sp>
        <p:nvSpPr>
          <p:cNvPr id="587" name="Google Shape;587;p26"/>
          <p:cNvSpPr txBox="1"/>
          <p:nvPr/>
        </p:nvSpPr>
        <p:spPr>
          <a:xfrm>
            <a:off x="7464669" y="4192158"/>
            <a:ext cx="3581703" cy="1754286"/>
          </a:xfrm>
          <a:prstGeom prst="rect">
            <a:avLst/>
          </a:prstGeom>
          <a:solidFill>
            <a:schemeClr val="accent2"/>
          </a:solidFill>
          <a:ln w="9525"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GB" sz="1800" b="1" i="1" u="none" strike="noStrike" cap="none" dirty="0" smtClean="0">
                <a:solidFill>
                  <a:schemeClr val="dk1"/>
                </a:solidFill>
                <a:latin typeface="Calibri"/>
                <a:ea typeface="Calibri"/>
                <a:cs typeface="Calibri"/>
                <a:sym typeface="Calibri"/>
              </a:rPr>
              <a:t>Recommendations:</a:t>
            </a:r>
            <a:r>
              <a:rPr lang="en-GB" i="1" dirty="0" smtClean="0">
                <a:ea typeface="Calibri"/>
              </a:rPr>
              <a:t> </a:t>
            </a:r>
            <a:r>
              <a:rPr lang="en-GB" sz="1800" b="0" i="1" u="none" strike="noStrike" cap="none" dirty="0" smtClean="0">
                <a:solidFill>
                  <a:schemeClr val="dk1"/>
                </a:solidFill>
                <a:latin typeface="Calibri"/>
                <a:ea typeface="Calibri"/>
                <a:cs typeface="Calibri"/>
                <a:sym typeface="Calibri"/>
              </a:rPr>
              <a:t>Keep </a:t>
            </a:r>
            <a:r>
              <a:rPr lang="en-GB" sz="1800" b="0" i="1" u="none" strike="noStrike" cap="none" dirty="0">
                <a:solidFill>
                  <a:schemeClr val="dk1"/>
                </a:solidFill>
                <a:latin typeface="Calibri"/>
                <a:ea typeface="Calibri"/>
                <a:cs typeface="Calibri"/>
                <a:sym typeface="Calibri"/>
              </a:rPr>
              <a:t>research field diaries for observations and context. Encourage </a:t>
            </a:r>
            <a:r>
              <a:rPr lang="en-GB" sz="1800" b="1" i="1" u="none" strike="noStrike" cap="none" dirty="0">
                <a:solidFill>
                  <a:schemeClr val="dk1"/>
                </a:solidFill>
                <a:latin typeface="Calibri"/>
                <a:ea typeface="Calibri"/>
                <a:cs typeface="Calibri"/>
                <a:sym typeface="Calibri"/>
              </a:rPr>
              <a:t>daily debrief </a:t>
            </a:r>
            <a:r>
              <a:rPr lang="en-GB" sz="1800" b="0" i="1" u="none" strike="noStrike" cap="none" dirty="0">
                <a:solidFill>
                  <a:schemeClr val="dk1"/>
                </a:solidFill>
                <a:latin typeface="Calibri"/>
                <a:ea typeface="Calibri"/>
                <a:cs typeface="Calibri"/>
                <a:sym typeface="Calibri"/>
              </a:rPr>
              <a:t>meetings to maximise channels of communication and feedback on fieldwork.</a:t>
            </a:r>
            <a:endParaRPr sz="1800" b="0" i="1" u="none" strike="noStrike" cap="none" dirty="0">
              <a:solidFill>
                <a:schemeClr val="dk1"/>
              </a:solidFill>
              <a:latin typeface="Calibri"/>
              <a:ea typeface="Calibri"/>
              <a:cs typeface="Calibri"/>
              <a:sym typeface="Calibri"/>
            </a:endParaRPr>
          </a:p>
        </p:txBody>
      </p:sp>
      <p:pic>
        <p:nvPicPr>
          <p:cNvPr id="588" name="Google Shape;588;p26">
            <a:hlinkClick r:id="rId4" action="ppaction://hlinksldjump"/>
          </p:cNvPr>
          <p:cNvPicPr preferRelativeResize="0"/>
          <p:nvPr/>
        </p:nvPicPr>
        <p:blipFill rotWithShape="1">
          <a:blip r:embed="rId5">
            <a:alphaModFix/>
          </a:blip>
          <a:srcRect/>
          <a:stretch/>
        </p:blipFill>
        <p:spPr>
          <a:xfrm>
            <a:off x="11201336" y="392945"/>
            <a:ext cx="291698" cy="252000"/>
          </a:xfrm>
          <a:prstGeom prst="rect">
            <a:avLst/>
          </a:prstGeom>
          <a:solidFill>
            <a:schemeClr val="lt1"/>
          </a:solidFill>
          <a:ln>
            <a:noFill/>
          </a:ln>
        </p:spPr>
      </p:pic>
      <p:sp>
        <p:nvSpPr>
          <p:cNvPr id="10" name="Google Shape;130;p2">
            <a:hlinkClick r:id="" action="ppaction://hlinkshowjump?jump=nextslide"/>
          </p:cNvPr>
          <p:cNvSpPr/>
          <p:nvPr/>
        </p:nvSpPr>
        <p:spPr>
          <a:xfrm>
            <a:off x="11225818" y="6109876"/>
            <a:ext cx="564042" cy="337944"/>
          </a:xfrm>
          <a:prstGeom prst="rightArrow">
            <a:avLst>
              <a:gd name="adj1" fmla="val 50000"/>
              <a:gd name="adj2" fmla="val 50000"/>
            </a:avLst>
          </a:prstGeom>
          <a:solidFill>
            <a:srgbClr val="FFC000"/>
          </a:solidFill>
          <a:ln w="127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1" name="Google Shape;132;p2">
            <a:hlinkClick r:id="" action="ppaction://hlinkshowjump?jump=previousslide"/>
          </p:cNvPr>
          <p:cNvSpPr/>
          <p:nvPr/>
        </p:nvSpPr>
        <p:spPr>
          <a:xfrm rot="10800000">
            <a:off x="305041" y="6109876"/>
            <a:ext cx="564042" cy="337944"/>
          </a:xfrm>
          <a:prstGeom prst="rightArrow">
            <a:avLst>
              <a:gd name="adj1" fmla="val 50000"/>
              <a:gd name="adj2" fmla="val 50000"/>
            </a:avLst>
          </a:prstGeom>
          <a:solidFill>
            <a:srgbClr val="FFC000"/>
          </a:solidFill>
          <a:ln w="127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792" y="6500420"/>
            <a:ext cx="896374" cy="313620"/>
          </a:xfrm>
          <a:prstGeom prst="rect">
            <a:avLst/>
          </a:prstGeom>
        </p:spPr>
      </p:pic>
      <p:sp>
        <p:nvSpPr>
          <p:cNvPr id="14" name="Rectangle 13"/>
          <p:cNvSpPr/>
          <p:nvPr/>
        </p:nvSpPr>
        <p:spPr>
          <a:xfrm>
            <a:off x="1236785" y="6508635"/>
            <a:ext cx="9989033" cy="286232"/>
          </a:xfrm>
          <a:prstGeom prst="rect">
            <a:avLst/>
          </a:prstGeom>
        </p:spPr>
        <p:txBody>
          <a:bodyPr wrap="square">
            <a:spAutoFit/>
          </a:bodyPr>
          <a:lstStyle/>
          <a:p>
            <a:pPr lvl="0" algn="ctr">
              <a:lnSpc>
                <a:spcPct val="90000"/>
              </a:lnSpc>
              <a:buClr>
                <a:schemeClr val="dk1"/>
              </a:buClr>
              <a:buSzPts val="3200"/>
            </a:pPr>
            <a:r>
              <a:rPr lang="en-GB" i="1" dirty="0" smtClean="0">
                <a:solidFill>
                  <a:schemeClr val="dk1"/>
                </a:solidFill>
                <a:latin typeface="Calibri"/>
                <a:ea typeface="Calibri"/>
                <a:cs typeface="Calibri"/>
                <a:sym typeface="Calibri"/>
              </a:rPr>
              <a:t>Rangecroft et al., 2020. Social </a:t>
            </a:r>
            <a:r>
              <a:rPr lang="en-GB" i="1" dirty="0">
                <a:solidFill>
                  <a:schemeClr val="dk1"/>
                </a:solidFill>
                <a:latin typeface="Calibri"/>
                <a:ea typeface="Calibri"/>
                <a:cs typeface="Calibri"/>
                <a:sym typeface="Calibri"/>
              </a:rPr>
              <a:t>science for hydrologists: considerations when doing fieldwork with human </a:t>
            </a:r>
            <a:r>
              <a:rPr lang="en-GB" i="1" dirty="0" smtClean="0">
                <a:solidFill>
                  <a:schemeClr val="dk1"/>
                </a:solidFill>
                <a:latin typeface="Calibri"/>
                <a:ea typeface="Calibri"/>
                <a:cs typeface="Calibri"/>
                <a:sym typeface="Calibri"/>
              </a:rPr>
              <a:t>participants, EGU2020</a:t>
            </a:r>
            <a:endParaRPr lang="en-GB" i="1" dirty="0">
              <a:solidFill>
                <a:schemeClr val="dk1"/>
              </a:solidFill>
              <a:latin typeface="Calibri"/>
              <a:ea typeface="Calibri"/>
              <a:cs typeface="Calibri"/>
              <a:sym typeface="Calibri"/>
            </a:endParaRPr>
          </a:p>
        </p:txBody>
      </p:sp>
      <p:sp>
        <p:nvSpPr>
          <p:cNvPr id="15" name="TextBox 14">
            <a:hlinkClick r:id="" action="ppaction://hlinkshowjump?jump=nextslide"/>
          </p:cNvPr>
          <p:cNvSpPr txBox="1"/>
          <p:nvPr/>
        </p:nvSpPr>
        <p:spPr>
          <a:xfrm>
            <a:off x="11211012" y="6152204"/>
            <a:ext cx="382305" cy="253916"/>
          </a:xfrm>
          <a:prstGeom prst="rect">
            <a:avLst/>
          </a:prstGeom>
          <a:noFill/>
        </p:spPr>
        <p:txBody>
          <a:bodyPr wrap="square" rtlCol="0">
            <a:spAutoFit/>
          </a:bodyPr>
          <a:lstStyle/>
          <a:p>
            <a:r>
              <a:rPr lang="en-GB" sz="1050" dirty="0" smtClean="0"/>
              <a:t>37</a:t>
            </a:r>
            <a:endParaRPr lang="en-GB" sz="1050" dirty="0"/>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594"/>
        <p:cNvGrpSpPr/>
        <p:nvPr/>
      </p:nvGrpSpPr>
      <p:grpSpPr>
        <a:xfrm>
          <a:off x="0" y="0"/>
          <a:ext cx="0" cy="0"/>
          <a:chOff x="0" y="0"/>
          <a:chExt cx="0" cy="0"/>
        </a:xfrm>
      </p:grpSpPr>
      <p:pic>
        <p:nvPicPr>
          <p:cNvPr id="595" name="Google Shape;595;p27"/>
          <p:cNvPicPr preferRelativeResize="0"/>
          <p:nvPr/>
        </p:nvPicPr>
        <p:blipFill rotWithShape="1">
          <a:blip r:embed="rId3">
            <a:alphaModFix/>
          </a:blip>
          <a:srcRect/>
          <a:stretch/>
        </p:blipFill>
        <p:spPr>
          <a:xfrm>
            <a:off x="0" y="0"/>
            <a:ext cx="12192000" cy="6858000"/>
          </a:xfrm>
          <a:prstGeom prst="rect">
            <a:avLst/>
          </a:prstGeom>
          <a:noFill/>
          <a:ln>
            <a:noFill/>
          </a:ln>
        </p:spPr>
      </p:pic>
      <p:pic>
        <p:nvPicPr>
          <p:cNvPr id="596" name="Google Shape;596;p27"/>
          <p:cNvPicPr preferRelativeResize="0"/>
          <p:nvPr/>
        </p:nvPicPr>
        <p:blipFill rotWithShape="1">
          <a:blip r:embed="rId3">
            <a:alphaModFix/>
          </a:blip>
          <a:srcRect b="77222"/>
          <a:stretch/>
        </p:blipFill>
        <p:spPr>
          <a:xfrm>
            <a:off x="0" y="0"/>
            <a:ext cx="12192000" cy="1562100"/>
          </a:xfrm>
          <a:prstGeom prst="rect">
            <a:avLst/>
          </a:prstGeom>
          <a:noFill/>
          <a:ln>
            <a:noFill/>
          </a:ln>
        </p:spPr>
      </p:pic>
      <p:sp>
        <p:nvSpPr>
          <p:cNvPr id="597" name="Google Shape;597;p2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GB" b="1"/>
              <a:t>3.8 Validation</a:t>
            </a:r>
            <a:endParaRPr b="1"/>
          </a:p>
        </p:txBody>
      </p:sp>
      <p:sp>
        <p:nvSpPr>
          <p:cNvPr id="598" name="Google Shape;598;p27"/>
          <p:cNvSpPr txBox="1">
            <a:spLocks noGrp="1"/>
          </p:cNvSpPr>
          <p:nvPr>
            <p:ph type="body" idx="1"/>
          </p:nvPr>
        </p:nvSpPr>
        <p:spPr>
          <a:xfrm>
            <a:off x="838200" y="1618896"/>
            <a:ext cx="10515600" cy="2133298"/>
          </a:xfrm>
          <a:prstGeom prst="rect">
            <a:avLst/>
          </a:prstGeom>
          <a:solidFill>
            <a:srgbClr val="FFFFFF"/>
          </a:solidFill>
          <a:ln>
            <a:noFill/>
          </a:ln>
        </p:spPr>
        <p:txBody>
          <a:bodyPr spcFirstLastPara="1" wrap="square" lIns="180000" tIns="180000" rIns="180000" bIns="180000" anchor="t" anchorCtr="0">
            <a:normAutofit/>
          </a:bodyPr>
          <a:lstStyle/>
          <a:p>
            <a:pPr marL="228600" lvl="0" indent="-228600" algn="l" rtl="0">
              <a:lnSpc>
                <a:spcPct val="100000"/>
              </a:lnSpc>
              <a:spcBef>
                <a:spcPts val="600"/>
              </a:spcBef>
              <a:spcAft>
                <a:spcPts val="0"/>
              </a:spcAft>
              <a:buClr>
                <a:schemeClr val="dk1"/>
              </a:buClr>
              <a:buSzPts val="2400"/>
              <a:buChar char="•"/>
            </a:pPr>
            <a:r>
              <a:rPr lang="en-GB" sz="2400"/>
              <a:t>Respondent validation or “member checks” – participants check the accuracy of initial data, or the interpretations made.</a:t>
            </a:r>
            <a:endParaRPr sz="2400"/>
          </a:p>
          <a:p>
            <a:pPr marL="228600" lvl="0" indent="-228600" algn="l" rtl="0">
              <a:lnSpc>
                <a:spcPct val="100000"/>
              </a:lnSpc>
              <a:spcBef>
                <a:spcPts val="600"/>
              </a:spcBef>
              <a:spcAft>
                <a:spcPts val="0"/>
              </a:spcAft>
              <a:buClr>
                <a:schemeClr val="dk1"/>
              </a:buClr>
              <a:buSzPts val="2400"/>
              <a:buChar char="•"/>
            </a:pPr>
            <a:r>
              <a:rPr lang="en-GB" sz="2400"/>
              <a:t>Mixed-methods approach and methods triangulation during fieldwork.</a:t>
            </a:r>
            <a:endParaRPr sz="2400"/>
          </a:p>
          <a:p>
            <a:pPr marL="228600" lvl="0" indent="-228600" algn="l" rtl="0">
              <a:lnSpc>
                <a:spcPct val="100000"/>
              </a:lnSpc>
              <a:spcBef>
                <a:spcPts val="600"/>
              </a:spcBef>
              <a:spcAft>
                <a:spcPts val="0"/>
              </a:spcAft>
              <a:buClr>
                <a:schemeClr val="dk1"/>
              </a:buClr>
              <a:buSzPts val="2400"/>
              <a:buChar char="•"/>
            </a:pPr>
            <a:r>
              <a:rPr lang="en-GB" sz="2400"/>
              <a:t>Discrepancies and conflicting data can point to interesting findings.</a:t>
            </a:r>
            <a:endParaRPr sz="2400"/>
          </a:p>
        </p:txBody>
      </p:sp>
      <p:sp>
        <p:nvSpPr>
          <p:cNvPr id="599" name="Google Shape;599;p27"/>
          <p:cNvSpPr txBox="1"/>
          <p:nvPr/>
        </p:nvSpPr>
        <p:spPr>
          <a:xfrm>
            <a:off x="7202905" y="3599931"/>
            <a:ext cx="3807995" cy="2308324"/>
          </a:xfrm>
          <a:prstGeom prst="rect">
            <a:avLst/>
          </a:prstGeom>
          <a:solidFill>
            <a:schemeClr val="accent2"/>
          </a:solidFill>
          <a:ln w="9525"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GB" sz="1800" b="1" i="1" u="none" strike="noStrike" cap="none" dirty="0" smtClean="0">
                <a:solidFill>
                  <a:schemeClr val="dk1"/>
                </a:solidFill>
                <a:latin typeface="Calibri"/>
                <a:ea typeface="Calibri"/>
                <a:cs typeface="Calibri"/>
                <a:sym typeface="Calibri"/>
              </a:rPr>
              <a:t>Recommendations: </a:t>
            </a:r>
            <a:r>
              <a:rPr lang="en-GB" sz="1800" b="0" i="1" u="none" strike="noStrike" cap="none" dirty="0" smtClean="0">
                <a:solidFill>
                  <a:schemeClr val="dk1"/>
                </a:solidFill>
                <a:latin typeface="Calibri"/>
                <a:ea typeface="Calibri"/>
                <a:cs typeface="Calibri"/>
                <a:sym typeface="Calibri"/>
              </a:rPr>
              <a:t>Treat </a:t>
            </a:r>
            <a:r>
              <a:rPr lang="en-GB" sz="1800" b="0" i="1" u="none" strike="noStrike" cap="none" dirty="0">
                <a:solidFill>
                  <a:schemeClr val="dk1"/>
                </a:solidFill>
                <a:latin typeface="Calibri"/>
                <a:ea typeface="Calibri"/>
                <a:cs typeface="Calibri"/>
                <a:sym typeface="Calibri"/>
              </a:rPr>
              <a:t>social and hydrological data </a:t>
            </a:r>
            <a:r>
              <a:rPr lang="en-GB" sz="1800" b="1" i="1" u="none" strike="noStrike" cap="none" dirty="0">
                <a:solidFill>
                  <a:schemeClr val="dk1"/>
                </a:solidFill>
                <a:latin typeface="Calibri"/>
                <a:ea typeface="Calibri"/>
                <a:cs typeface="Calibri"/>
                <a:sym typeface="Calibri"/>
              </a:rPr>
              <a:t>equally</a:t>
            </a:r>
            <a:r>
              <a:rPr lang="en-GB" sz="1800" b="0" i="1" u="none" strike="noStrike" cap="none" dirty="0">
                <a:solidFill>
                  <a:schemeClr val="dk1"/>
                </a:solidFill>
                <a:latin typeface="Calibri"/>
                <a:ea typeface="Calibri"/>
                <a:cs typeface="Calibri"/>
                <a:sym typeface="Calibri"/>
              </a:rPr>
              <a:t> as they can yield valuable insights on human-water relations and the different meaning that water has to different people. </a:t>
            </a:r>
            <a:r>
              <a:rPr lang="en-GB" sz="1800" b="1" i="1" u="none" strike="noStrike" cap="none" dirty="0">
                <a:solidFill>
                  <a:schemeClr val="dk1"/>
                </a:solidFill>
                <a:latin typeface="Calibri"/>
                <a:ea typeface="Calibri"/>
                <a:cs typeface="Calibri"/>
                <a:sym typeface="Calibri"/>
              </a:rPr>
              <a:t>Discrepancies</a:t>
            </a:r>
            <a:r>
              <a:rPr lang="en-GB" sz="1800" b="0" i="1" u="none" strike="noStrike" cap="none" dirty="0">
                <a:solidFill>
                  <a:schemeClr val="dk1"/>
                </a:solidFill>
                <a:latin typeface="Calibri"/>
                <a:ea typeface="Calibri"/>
                <a:cs typeface="Calibri"/>
                <a:sym typeface="Calibri"/>
              </a:rPr>
              <a:t> between these data may also be an interesting </a:t>
            </a:r>
            <a:r>
              <a:rPr lang="en-GB" sz="1800" b="1" i="1" u="none" strike="noStrike" cap="none" dirty="0">
                <a:solidFill>
                  <a:schemeClr val="dk1"/>
                </a:solidFill>
                <a:latin typeface="Calibri"/>
                <a:ea typeface="Calibri"/>
                <a:cs typeface="Calibri"/>
                <a:sym typeface="Calibri"/>
              </a:rPr>
              <a:t>result in themselves</a:t>
            </a:r>
            <a:r>
              <a:rPr lang="en-GB" sz="1800" b="0" i="1" u="none" strike="noStrike" cap="none" dirty="0">
                <a:solidFill>
                  <a:schemeClr val="dk1"/>
                </a:solidFill>
                <a:latin typeface="Calibri"/>
                <a:ea typeface="Calibri"/>
                <a:cs typeface="Calibri"/>
                <a:sym typeface="Calibri"/>
              </a:rPr>
              <a:t>.</a:t>
            </a:r>
            <a:endParaRPr sz="1800" b="0" i="1" u="none" strike="noStrike" cap="none" dirty="0">
              <a:solidFill>
                <a:schemeClr val="dk1"/>
              </a:solidFill>
              <a:latin typeface="Calibri"/>
              <a:ea typeface="Calibri"/>
              <a:cs typeface="Calibri"/>
              <a:sym typeface="Calibri"/>
            </a:endParaRPr>
          </a:p>
        </p:txBody>
      </p:sp>
      <p:pic>
        <p:nvPicPr>
          <p:cNvPr id="600" name="Google Shape;600;p27">
            <a:hlinkClick r:id="rId4" action="ppaction://hlinksldjump"/>
          </p:cNvPr>
          <p:cNvPicPr preferRelativeResize="0"/>
          <p:nvPr/>
        </p:nvPicPr>
        <p:blipFill rotWithShape="1">
          <a:blip r:embed="rId5">
            <a:alphaModFix/>
          </a:blip>
          <a:srcRect/>
          <a:stretch/>
        </p:blipFill>
        <p:spPr>
          <a:xfrm>
            <a:off x="11201336" y="392945"/>
            <a:ext cx="291698" cy="252000"/>
          </a:xfrm>
          <a:prstGeom prst="rect">
            <a:avLst/>
          </a:prstGeom>
          <a:solidFill>
            <a:schemeClr val="lt1"/>
          </a:solidFill>
          <a:ln>
            <a:noFill/>
          </a:ln>
        </p:spPr>
      </p:pic>
      <p:sp>
        <p:nvSpPr>
          <p:cNvPr id="10" name="Google Shape;130;p2">
            <a:hlinkClick r:id="" action="ppaction://hlinkshowjump?jump=nextslide"/>
          </p:cNvPr>
          <p:cNvSpPr/>
          <p:nvPr/>
        </p:nvSpPr>
        <p:spPr>
          <a:xfrm>
            <a:off x="11225818" y="6109876"/>
            <a:ext cx="564042" cy="337944"/>
          </a:xfrm>
          <a:prstGeom prst="rightArrow">
            <a:avLst>
              <a:gd name="adj1" fmla="val 50000"/>
              <a:gd name="adj2" fmla="val 50000"/>
            </a:avLst>
          </a:prstGeom>
          <a:solidFill>
            <a:srgbClr val="FFC000"/>
          </a:solidFill>
          <a:ln w="127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1" name="Google Shape;132;p2">
            <a:hlinkClick r:id="" action="ppaction://hlinkshowjump?jump=previousslide"/>
          </p:cNvPr>
          <p:cNvSpPr/>
          <p:nvPr/>
        </p:nvSpPr>
        <p:spPr>
          <a:xfrm rot="10800000">
            <a:off x="305041" y="6109876"/>
            <a:ext cx="564042" cy="337944"/>
          </a:xfrm>
          <a:prstGeom prst="rightArrow">
            <a:avLst>
              <a:gd name="adj1" fmla="val 50000"/>
              <a:gd name="adj2" fmla="val 50000"/>
            </a:avLst>
          </a:prstGeom>
          <a:solidFill>
            <a:srgbClr val="FFC000"/>
          </a:solidFill>
          <a:ln w="127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792" y="6500420"/>
            <a:ext cx="896374" cy="313620"/>
          </a:xfrm>
          <a:prstGeom prst="rect">
            <a:avLst/>
          </a:prstGeom>
        </p:spPr>
      </p:pic>
      <p:sp>
        <p:nvSpPr>
          <p:cNvPr id="14" name="Rectangle 13"/>
          <p:cNvSpPr/>
          <p:nvPr/>
        </p:nvSpPr>
        <p:spPr>
          <a:xfrm>
            <a:off x="1236785" y="6508635"/>
            <a:ext cx="9989033" cy="286232"/>
          </a:xfrm>
          <a:prstGeom prst="rect">
            <a:avLst/>
          </a:prstGeom>
        </p:spPr>
        <p:txBody>
          <a:bodyPr wrap="square">
            <a:spAutoFit/>
          </a:bodyPr>
          <a:lstStyle/>
          <a:p>
            <a:pPr lvl="0" algn="ctr">
              <a:lnSpc>
                <a:spcPct val="90000"/>
              </a:lnSpc>
              <a:buClr>
                <a:schemeClr val="dk1"/>
              </a:buClr>
              <a:buSzPts val="3200"/>
            </a:pPr>
            <a:r>
              <a:rPr lang="en-GB" i="1" dirty="0" smtClean="0">
                <a:solidFill>
                  <a:schemeClr val="dk1"/>
                </a:solidFill>
                <a:latin typeface="Calibri"/>
                <a:ea typeface="Calibri"/>
                <a:cs typeface="Calibri"/>
                <a:sym typeface="Calibri"/>
              </a:rPr>
              <a:t>Rangecroft et al., 2020. Social </a:t>
            </a:r>
            <a:r>
              <a:rPr lang="en-GB" i="1" dirty="0">
                <a:solidFill>
                  <a:schemeClr val="dk1"/>
                </a:solidFill>
                <a:latin typeface="Calibri"/>
                <a:ea typeface="Calibri"/>
                <a:cs typeface="Calibri"/>
                <a:sym typeface="Calibri"/>
              </a:rPr>
              <a:t>science for hydrologists: considerations when doing fieldwork with human </a:t>
            </a:r>
            <a:r>
              <a:rPr lang="en-GB" i="1" dirty="0" smtClean="0">
                <a:solidFill>
                  <a:schemeClr val="dk1"/>
                </a:solidFill>
                <a:latin typeface="Calibri"/>
                <a:ea typeface="Calibri"/>
                <a:cs typeface="Calibri"/>
                <a:sym typeface="Calibri"/>
              </a:rPr>
              <a:t>participants, EGU2020</a:t>
            </a:r>
            <a:endParaRPr lang="en-GB" i="1" dirty="0">
              <a:solidFill>
                <a:schemeClr val="dk1"/>
              </a:solidFill>
              <a:latin typeface="Calibri"/>
              <a:ea typeface="Calibri"/>
              <a:cs typeface="Calibri"/>
              <a:sym typeface="Calibri"/>
            </a:endParaRPr>
          </a:p>
        </p:txBody>
      </p:sp>
      <p:sp>
        <p:nvSpPr>
          <p:cNvPr id="15" name="TextBox 14">
            <a:hlinkClick r:id="" action="ppaction://hlinkshowjump?jump=nextslide"/>
          </p:cNvPr>
          <p:cNvSpPr txBox="1"/>
          <p:nvPr/>
        </p:nvSpPr>
        <p:spPr>
          <a:xfrm>
            <a:off x="11211012" y="6152204"/>
            <a:ext cx="382305" cy="253916"/>
          </a:xfrm>
          <a:prstGeom prst="rect">
            <a:avLst/>
          </a:prstGeom>
          <a:noFill/>
        </p:spPr>
        <p:txBody>
          <a:bodyPr wrap="square" rtlCol="0">
            <a:spAutoFit/>
          </a:bodyPr>
          <a:lstStyle/>
          <a:p>
            <a:r>
              <a:rPr lang="en-GB" sz="1050" dirty="0" smtClean="0"/>
              <a:t>38</a:t>
            </a:r>
            <a:endParaRPr lang="en-GB" sz="1050" dirty="0"/>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606"/>
        <p:cNvGrpSpPr/>
        <p:nvPr/>
      </p:nvGrpSpPr>
      <p:grpSpPr>
        <a:xfrm>
          <a:off x="0" y="0"/>
          <a:ext cx="0" cy="0"/>
          <a:chOff x="0" y="0"/>
          <a:chExt cx="0" cy="0"/>
        </a:xfrm>
      </p:grpSpPr>
      <p:pic>
        <p:nvPicPr>
          <p:cNvPr id="607" name="Google Shape;607;p28"/>
          <p:cNvPicPr preferRelativeResize="0"/>
          <p:nvPr/>
        </p:nvPicPr>
        <p:blipFill rotWithShape="1">
          <a:blip r:embed="rId3">
            <a:alphaModFix/>
          </a:blip>
          <a:srcRect/>
          <a:stretch/>
        </p:blipFill>
        <p:spPr>
          <a:xfrm>
            <a:off x="0" y="0"/>
            <a:ext cx="12192000" cy="6858000"/>
          </a:xfrm>
          <a:prstGeom prst="rect">
            <a:avLst/>
          </a:prstGeom>
          <a:noFill/>
          <a:ln>
            <a:noFill/>
          </a:ln>
        </p:spPr>
      </p:pic>
      <p:sp>
        <p:nvSpPr>
          <p:cNvPr id="608" name="Google Shape;608;p28"/>
          <p:cNvSpPr txBox="1">
            <a:spLocks noGrp="1"/>
          </p:cNvSpPr>
          <p:nvPr>
            <p:ph type="title"/>
          </p:nvPr>
        </p:nvSpPr>
        <p:spPr>
          <a:xfrm>
            <a:off x="838200" y="365125"/>
            <a:ext cx="10654834"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GB" b="1"/>
              <a:t>4. Researching alongside different disciplines</a:t>
            </a:r>
            <a:endParaRPr b="1"/>
          </a:p>
        </p:txBody>
      </p:sp>
      <p:pic>
        <p:nvPicPr>
          <p:cNvPr id="609" name="Google Shape;609;p28">
            <a:hlinkClick r:id="rId4" action="ppaction://hlinksldjump"/>
          </p:cNvPr>
          <p:cNvPicPr preferRelativeResize="0"/>
          <p:nvPr/>
        </p:nvPicPr>
        <p:blipFill rotWithShape="1">
          <a:blip r:embed="rId5">
            <a:alphaModFix/>
          </a:blip>
          <a:srcRect/>
          <a:stretch/>
        </p:blipFill>
        <p:spPr>
          <a:xfrm>
            <a:off x="11201336" y="392945"/>
            <a:ext cx="291698" cy="252000"/>
          </a:xfrm>
          <a:prstGeom prst="rect">
            <a:avLst/>
          </a:prstGeom>
          <a:solidFill>
            <a:schemeClr val="lt1"/>
          </a:solidFill>
          <a:ln>
            <a:noFill/>
          </a:ln>
        </p:spPr>
      </p:pic>
      <p:sp>
        <p:nvSpPr>
          <p:cNvPr id="612" name="Google Shape;612;p28"/>
          <p:cNvSpPr/>
          <p:nvPr/>
        </p:nvSpPr>
        <p:spPr>
          <a:xfrm>
            <a:off x="1149826" y="1690688"/>
            <a:ext cx="9892347" cy="3570208"/>
          </a:xfrm>
          <a:prstGeom prst="rect">
            <a:avLst/>
          </a:prstGeom>
          <a:solidFill>
            <a:schemeClr val="lt1"/>
          </a:solidFill>
          <a:ln>
            <a:noFill/>
          </a:ln>
        </p:spPr>
        <p:txBody>
          <a:bodyPr spcFirstLastPara="1" wrap="square" lIns="91425" tIns="45700" rIns="91425" bIns="45700" anchor="t" anchorCtr="0">
            <a:spAutoFit/>
          </a:bodyPr>
          <a:lstStyle/>
          <a:p>
            <a:pPr marL="342900" marR="0" lvl="0" indent="-342900" algn="l" rtl="0">
              <a:lnSpc>
                <a:spcPct val="100000"/>
              </a:lnSpc>
              <a:spcBef>
                <a:spcPts val="0"/>
              </a:spcBef>
              <a:spcAft>
                <a:spcPts val="0"/>
              </a:spcAft>
              <a:buClr>
                <a:srgbClr val="000000"/>
              </a:buClr>
              <a:buSzPts val="2400"/>
              <a:buFont typeface="Arial"/>
              <a:buChar char="•"/>
            </a:pPr>
            <a:r>
              <a:rPr lang="en-GB" sz="2400" b="0" i="0" u="none" strike="noStrike" cap="none" dirty="0">
                <a:solidFill>
                  <a:srgbClr val="000000"/>
                </a:solidFill>
                <a:latin typeface="Calibri"/>
                <a:ea typeface="Calibri"/>
                <a:cs typeface="Calibri"/>
                <a:sym typeface="Calibri"/>
              </a:rPr>
              <a:t>Whilst there can be communication barriers with participants (section 3.6.1) and local partners (section 3.5), there can also be communication barriers and </a:t>
            </a:r>
            <a:r>
              <a:rPr lang="en-GB" sz="2400" b="1" i="0" u="none" strike="noStrike" cap="none" dirty="0">
                <a:solidFill>
                  <a:srgbClr val="000000"/>
                </a:solidFill>
                <a:latin typeface="Calibri"/>
                <a:ea typeface="Calibri"/>
                <a:cs typeface="Calibri"/>
                <a:sym typeface="Calibri"/>
              </a:rPr>
              <a:t>challenges between the researchers themselves</a:t>
            </a:r>
            <a:r>
              <a:rPr lang="en-GB" sz="2400" b="0" i="0" u="none" strike="noStrike" cap="none" dirty="0">
                <a:solidFill>
                  <a:srgbClr val="000000"/>
                </a:solidFill>
                <a:latin typeface="Calibri"/>
                <a:ea typeface="Calibri"/>
                <a:cs typeface="Calibri"/>
                <a:sym typeface="Calibri"/>
              </a:rPr>
              <a:t>, especially when working across disciplines. </a:t>
            </a:r>
            <a:endParaRPr sz="1400" b="0" i="0" u="none" strike="noStrike" cap="none" dirty="0">
              <a:solidFill>
                <a:srgbClr val="000000"/>
              </a:solidFill>
              <a:latin typeface="Arial"/>
              <a:ea typeface="Arial"/>
              <a:cs typeface="Arial"/>
              <a:sym typeface="Arial"/>
            </a:endParaRPr>
          </a:p>
          <a:p>
            <a:pPr marL="342900" marR="0" lvl="0" indent="-342900" algn="l" rtl="0">
              <a:lnSpc>
                <a:spcPct val="100000"/>
              </a:lnSpc>
              <a:spcBef>
                <a:spcPts val="600"/>
              </a:spcBef>
              <a:spcAft>
                <a:spcPts val="0"/>
              </a:spcAft>
              <a:buClr>
                <a:srgbClr val="000000"/>
              </a:buClr>
              <a:buSzPts val="2400"/>
              <a:buFont typeface="Arial"/>
              <a:buChar char="•"/>
            </a:pPr>
            <a:r>
              <a:rPr lang="en-GB" sz="2400" b="0" i="0" u="none" strike="noStrike" cap="none" dirty="0">
                <a:solidFill>
                  <a:srgbClr val="000000"/>
                </a:solidFill>
                <a:latin typeface="Calibri"/>
                <a:ea typeface="Calibri"/>
                <a:cs typeface="Calibri"/>
                <a:sym typeface="Calibri"/>
              </a:rPr>
              <a:t>A key challenge for interdisciplinary research is a </a:t>
            </a:r>
            <a:r>
              <a:rPr lang="en-GB" sz="2400" b="1" i="0" u="none" strike="noStrike" cap="none" dirty="0">
                <a:solidFill>
                  <a:srgbClr val="000000"/>
                </a:solidFill>
                <a:latin typeface="Calibri"/>
                <a:ea typeface="Calibri"/>
                <a:cs typeface="Calibri"/>
                <a:sym typeface="Calibri"/>
              </a:rPr>
              <a:t>lack of common language </a:t>
            </a:r>
            <a:r>
              <a:rPr lang="en-GB" sz="2400" b="0" i="0" u="none" strike="noStrike" cap="none" dirty="0">
                <a:solidFill>
                  <a:srgbClr val="000000"/>
                </a:solidFill>
                <a:latin typeface="Calibri"/>
                <a:ea typeface="Calibri"/>
                <a:cs typeface="Calibri"/>
                <a:sym typeface="Calibri"/>
              </a:rPr>
              <a:t>between the various researchers involved to discuss core concepts and applications (Lowe et al., 2013). </a:t>
            </a:r>
            <a:endParaRPr sz="2400" b="0" i="0" u="none" strike="noStrike" cap="none" dirty="0">
              <a:solidFill>
                <a:srgbClr val="000000"/>
              </a:solidFill>
              <a:latin typeface="Calibri"/>
              <a:ea typeface="Calibri"/>
              <a:cs typeface="Calibri"/>
              <a:sym typeface="Calibri"/>
            </a:endParaRPr>
          </a:p>
          <a:p>
            <a:pPr marL="342900" marR="0" lvl="0" indent="-342900" algn="l" rtl="0">
              <a:lnSpc>
                <a:spcPct val="100000"/>
              </a:lnSpc>
              <a:spcBef>
                <a:spcPts val="600"/>
              </a:spcBef>
              <a:spcAft>
                <a:spcPts val="0"/>
              </a:spcAft>
              <a:buClr>
                <a:srgbClr val="000000"/>
              </a:buClr>
              <a:buSzPts val="2400"/>
              <a:buFont typeface="Arial"/>
              <a:buChar char="•"/>
            </a:pPr>
            <a:r>
              <a:rPr lang="en-GB" sz="2400" b="0" i="0" u="none" strike="noStrike" cap="none" dirty="0">
                <a:solidFill>
                  <a:srgbClr val="000000"/>
                </a:solidFill>
                <a:latin typeface="Calibri"/>
                <a:ea typeface="Calibri"/>
                <a:cs typeface="Calibri"/>
                <a:sym typeface="Calibri"/>
              </a:rPr>
              <a:t>Another challenge between natural and social scientists is their </a:t>
            </a:r>
            <a:r>
              <a:rPr lang="en-GB" sz="2400" b="1" i="0" u="none" strike="noStrike" cap="none" dirty="0">
                <a:solidFill>
                  <a:srgbClr val="000000"/>
                </a:solidFill>
                <a:latin typeface="Calibri"/>
                <a:ea typeface="Calibri"/>
                <a:cs typeface="Calibri"/>
                <a:sym typeface="Calibri"/>
              </a:rPr>
              <a:t>different methodological approach</a:t>
            </a:r>
            <a:r>
              <a:rPr lang="en-GB" sz="2400" b="0" i="0" u="none" strike="noStrike" cap="none" dirty="0">
                <a:solidFill>
                  <a:srgbClr val="000000"/>
                </a:solidFill>
                <a:latin typeface="Calibri"/>
                <a:ea typeface="Calibri"/>
                <a:cs typeface="Calibri"/>
                <a:sym typeface="Calibri"/>
              </a:rPr>
              <a:t>. </a:t>
            </a:r>
            <a:endParaRPr sz="2400" b="0" i="0" u="none" strike="noStrike" cap="none" dirty="0">
              <a:solidFill>
                <a:srgbClr val="000000"/>
              </a:solidFill>
              <a:latin typeface="Calibri"/>
              <a:ea typeface="Calibri"/>
              <a:cs typeface="Calibri"/>
              <a:sym typeface="Calibri"/>
            </a:endParaRPr>
          </a:p>
        </p:txBody>
      </p:sp>
      <p:sp>
        <p:nvSpPr>
          <p:cNvPr id="8" name="Google Shape;130;p2">
            <a:hlinkClick r:id="" action="ppaction://hlinkshowjump?jump=nextslide"/>
          </p:cNvPr>
          <p:cNvSpPr/>
          <p:nvPr/>
        </p:nvSpPr>
        <p:spPr>
          <a:xfrm>
            <a:off x="11225818" y="6109876"/>
            <a:ext cx="564042" cy="337944"/>
          </a:xfrm>
          <a:prstGeom prst="rightArrow">
            <a:avLst>
              <a:gd name="adj1" fmla="val 50000"/>
              <a:gd name="adj2" fmla="val 50000"/>
            </a:avLst>
          </a:prstGeom>
          <a:solidFill>
            <a:srgbClr val="FFC000"/>
          </a:solidFill>
          <a:ln w="127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 name="Google Shape;132;p2">
            <a:hlinkClick r:id="" action="ppaction://hlinkshowjump?jump=previousslide"/>
          </p:cNvPr>
          <p:cNvSpPr/>
          <p:nvPr/>
        </p:nvSpPr>
        <p:spPr>
          <a:xfrm rot="10800000">
            <a:off x="305041" y="6109876"/>
            <a:ext cx="564042" cy="337944"/>
          </a:xfrm>
          <a:prstGeom prst="rightArrow">
            <a:avLst>
              <a:gd name="adj1" fmla="val 50000"/>
              <a:gd name="adj2" fmla="val 50000"/>
            </a:avLst>
          </a:prstGeom>
          <a:solidFill>
            <a:srgbClr val="FFC000"/>
          </a:solidFill>
          <a:ln w="127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792" y="6500420"/>
            <a:ext cx="896374" cy="313620"/>
          </a:xfrm>
          <a:prstGeom prst="rect">
            <a:avLst/>
          </a:prstGeom>
        </p:spPr>
      </p:pic>
      <p:sp>
        <p:nvSpPr>
          <p:cNvPr id="12" name="Rectangle 11"/>
          <p:cNvSpPr/>
          <p:nvPr/>
        </p:nvSpPr>
        <p:spPr>
          <a:xfrm>
            <a:off x="1236785" y="6508635"/>
            <a:ext cx="9989033" cy="286232"/>
          </a:xfrm>
          <a:prstGeom prst="rect">
            <a:avLst/>
          </a:prstGeom>
        </p:spPr>
        <p:txBody>
          <a:bodyPr wrap="square">
            <a:spAutoFit/>
          </a:bodyPr>
          <a:lstStyle/>
          <a:p>
            <a:pPr lvl="0" algn="ctr">
              <a:lnSpc>
                <a:spcPct val="90000"/>
              </a:lnSpc>
              <a:buClr>
                <a:schemeClr val="dk1"/>
              </a:buClr>
              <a:buSzPts val="3200"/>
            </a:pPr>
            <a:r>
              <a:rPr lang="en-GB" i="1" dirty="0" smtClean="0">
                <a:solidFill>
                  <a:schemeClr val="dk1"/>
                </a:solidFill>
                <a:latin typeface="Calibri"/>
                <a:ea typeface="Calibri"/>
                <a:cs typeface="Calibri"/>
                <a:sym typeface="Calibri"/>
              </a:rPr>
              <a:t>Rangecroft et al., 2020. Social </a:t>
            </a:r>
            <a:r>
              <a:rPr lang="en-GB" i="1" dirty="0">
                <a:solidFill>
                  <a:schemeClr val="dk1"/>
                </a:solidFill>
                <a:latin typeface="Calibri"/>
                <a:ea typeface="Calibri"/>
                <a:cs typeface="Calibri"/>
                <a:sym typeface="Calibri"/>
              </a:rPr>
              <a:t>science for hydrologists: considerations when doing fieldwork with human </a:t>
            </a:r>
            <a:r>
              <a:rPr lang="en-GB" i="1" dirty="0" smtClean="0">
                <a:solidFill>
                  <a:schemeClr val="dk1"/>
                </a:solidFill>
                <a:latin typeface="Calibri"/>
                <a:ea typeface="Calibri"/>
                <a:cs typeface="Calibri"/>
                <a:sym typeface="Calibri"/>
              </a:rPr>
              <a:t>participants, EGU2020</a:t>
            </a:r>
            <a:endParaRPr lang="en-GB" i="1" dirty="0">
              <a:solidFill>
                <a:schemeClr val="dk1"/>
              </a:solidFill>
              <a:latin typeface="Calibri"/>
              <a:ea typeface="Calibri"/>
              <a:cs typeface="Calibri"/>
              <a:sym typeface="Calibri"/>
            </a:endParaRPr>
          </a:p>
        </p:txBody>
      </p:sp>
      <p:sp>
        <p:nvSpPr>
          <p:cNvPr id="13" name="TextBox 12">
            <a:hlinkClick r:id="" action="ppaction://hlinkshowjump?jump=nextslide"/>
          </p:cNvPr>
          <p:cNvSpPr txBox="1"/>
          <p:nvPr/>
        </p:nvSpPr>
        <p:spPr>
          <a:xfrm>
            <a:off x="11211012" y="6152204"/>
            <a:ext cx="382305" cy="253916"/>
          </a:xfrm>
          <a:prstGeom prst="rect">
            <a:avLst/>
          </a:prstGeom>
          <a:noFill/>
        </p:spPr>
        <p:txBody>
          <a:bodyPr wrap="square" rtlCol="0">
            <a:spAutoFit/>
          </a:bodyPr>
          <a:lstStyle/>
          <a:p>
            <a:r>
              <a:rPr lang="en-GB" sz="1050" dirty="0" smtClean="0"/>
              <a:t>39</a:t>
            </a:r>
            <a:endParaRPr lang="en-GB" sz="1050" dirty="0"/>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616"/>
        <p:cNvGrpSpPr/>
        <p:nvPr/>
      </p:nvGrpSpPr>
      <p:grpSpPr>
        <a:xfrm>
          <a:off x="0" y="0"/>
          <a:ext cx="0" cy="0"/>
          <a:chOff x="0" y="0"/>
          <a:chExt cx="0" cy="0"/>
        </a:xfrm>
      </p:grpSpPr>
      <p:pic>
        <p:nvPicPr>
          <p:cNvPr id="617" name="Google Shape;617;p29"/>
          <p:cNvPicPr preferRelativeResize="0"/>
          <p:nvPr/>
        </p:nvPicPr>
        <p:blipFill rotWithShape="1">
          <a:blip r:embed="rId3">
            <a:alphaModFix/>
          </a:blip>
          <a:srcRect/>
          <a:stretch/>
        </p:blipFill>
        <p:spPr>
          <a:xfrm>
            <a:off x="0" y="0"/>
            <a:ext cx="12192000" cy="6858000"/>
          </a:xfrm>
          <a:prstGeom prst="rect">
            <a:avLst/>
          </a:prstGeom>
          <a:noFill/>
          <a:ln>
            <a:noFill/>
          </a:ln>
        </p:spPr>
      </p:pic>
      <p:sp>
        <p:nvSpPr>
          <p:cNvPr id="618" name="Google Shape;618;p2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400"/>
              <a:buFont typeface="Calibri"/>
              <a:buNone/>
            </a:pPr>
            <a:r>
              <a:rPr lang="en-GB" b="1"/>
              <a:t>Lack of a common language</a:t>
            </a:r>
            <a:endParaRPr b="1"/>
          </a:p>
        </p:txBody>
      </p:sp>
      <p:sp>
        <p:nvSpPr>
          <p:cNvPr id="619" name="Google Shape;619;p29"/>
          <p:cNvSpPr txBox="1">
            <a:spLocks noGrp="1"/>
          </p:cNvSpPr>
          <p:nvPr>
            <p:ph type="body" idx="1"/>
          </p:nvPr>
        </p:nvSpPr>
        <p:spPr>
          <a:xfrm>
            <a:off x="838200" y="1548898"/>
            <a:ext cx="10515600" cy="3639903"/>
          </a:xfrm>
          <a:prstGeom prst="rect">
            <a:avLst/>
          </a:prstGeom>
          <a:solidFill>
            <a:schemeClr val="lt1"/>
          </a:solidFill>
          <a:ln>
            <a:noFill/>
          </a:ln>
        </p:spPr>
        <p:txBody>
          <a:bodyPr spcFirstLastPara="1" wrap="square" lIns="91425" tIns="45700" rIns="91425" bIns="45700" anchor="t" anchorCtr="0">
            <a:normAutofit/>
          </a:bodyPr>
          <a:lstStyle/>
          <a:p>
            <a:pPr marL="228600" lvl="0" indent="-228600" algn="l" rtl="0">
              <a:lnSpc>
                <a:spcPct val="100000"/>
              </a:lnSpc>
              <a:spcBef>
                <a:spcPts val="600"/>
              </a:spcBef>
              <a:spcAft>
                <a:spcPts val="0"/>
              </a:spcAft>
              <a:buClr>
                <a:schemeClr val="dk1"/>
              </a:buClr>
              <a:buSzPts val="2400"/>
              <a:buChar char="•"/>
            </a:pPr>
            <a:r>
              <a:rPr lang="en-GB" sz="2400"/>
              <a:t>A key challenge for interdisciplinary research is a lack of common language between the various researchers involved to </a:t>
            </a:r>
            <a:r>
              <a:rPr lang="en-GB" sz="2400" b="1"/>
              <a:t>discuss core concepts </a:t>
            </a:r>
            <a:r>
              <a:rPr lang="en-GB" sz="2400"/>
              <a:t>and applications (Lowe et al., 2013). </a:t>
            </a:r>
            <a:endParaRPr sz="2400"/>
          </a:p>
          <a:p>
            <a:pPr marL="228600" lvl="0" indent="-228600" algn="l" rtl="0">
              <a:lnSpc>
                <a:spcPct val="100000"/>
              </a:lnSpc>
              <a:spcBef>
                <a:spcPts val="600"/>
              </a:spcBef>
              <a:spcAft>
                <a:spcPts val="0"/>
              </a:spcAft>
              <a:buClr>
                <a:schemeClr val="dk1"/>
              </a:buClr>
              <a:buSzPts val="2400"/>
              <a:buChar char="•"/>
            </a:pPr>
            <a:r>
              <a:rPr lang="en-GB" sz="2400"/>
              <a:t>Different disciplines, and even those taking different approaches within the same discipline, may have </a:t>
            </a:r>
            <a:r>
              <a:rPr lang="en-GB" sz="2400" b="1"/>
              <a:t>different starting points </a:t>
            </a:r>
            <a:r>
              <a:rPr lang="en-GB" sz="2400"/>
              <a:t>for thinking about specific words (Krueger et al., 2016) e.g. ‘forecasts’, ‘projections’ ‘uncertainty’ and ‘modelling’. </a:t>
            </a:r>
            <a:endParaRPr sz="2400"/>
          </a:p>
          <a:p>
            <a:pPr marL="228600" lvl="0" indent="-228600" algn="l" rtl="0">
              <a:lnSpc>
                <a:spcPct val="100000"/>
              </a:lnSpc>
              <a:spcBef>
                <a:spcPts val="600"/>
              </a:spcBef>
              <a:spcAft>
                <a:spcPts val="0"/>
              </a:spcAft>
              <a:buClr>
                <a:schemeClr val="dk1"/>
              </a:buClr>
              <a:buSzPts val="2400"/>
              <a:buChar char="•"/>
            </a:pPr>
            <a:r>
              <a:rPr lang="en-GB" sz="2400"/>
              <a:t>Particularly problematic when scientists communicate without noticing that a particular word or term has a specific disciplinary interpretation, unknown or different to other disciplines. </a:t>
            </a:r>
            <a:endParaRPr sz="2400"/>
          </a:p>
        </p:txBody>
      </p:sp>
      <p:sp>
        <p:nvSpPr>
          <p:cNvPr id="620" name="Google Shape;620;p29"/>
          <p:cNvSpPr/>
          <p:nvPr/>
        </p:nvSpPr>
        <p:spPr>
          <a:xfrm>
            <a:off x="6611440" y="4895246"/>
            <a:ext cx="3737810" cy="1477328"/>
          </a:xfrm>
          <a:prstGeom prst="rect">
            <a:avLst/>
          </a:prstGeom>
          <a:solidFill>
            <a:schemeClr val="accent2"/>
          </a:solidFill>
          <a:ln w="9525"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GB" sz="1800" b="1" i="1" u="none" strike="noStrike" cap="none" dirty="0">
                <a:solidFill>
                  <a:schemeClr val="dk1"/>
                </a:solidFill>
                <a:latin typeface="Calibri"/>
                <a:ea typeface="Calibri"/>
                <a:cs typeface="Calibri"/>
                <a:sym typeface="Calibri"/>
              </a:rPr>
              <a:t>Recommendation: </a:t>
            </a:r>
            <a:r>
              <a:rPr lang="en-GB" sz="1800" b="0" i="1" u="none" strike="noStrike" cap="none" dirty="0" smtClean="0">
                <a:solidFill>
                  <a:schemeClr val="dk1"/>
                </a:solidFill>
                <a:latin typeface="Calibri"/>
                <a:ea typeface="Calibri"/>
                <a:cs typeface="Calibri"/>
                <a:sym typeface="Calibri"/>
              </a:rPr>
              <a:t>As </a:t>
            </a:r>
            <a:r>
              <a:rPr lang="en-GB" sz="1800" b="0" i="1" u="none" strike="noStrike" cap="none" dirty="0">
                <a:solidFill>
                  <a:schemeClr val="dk1"/>
                </a:solidFill>
                <a:latin typeface="Calibri"/>
                <a:ea typeface="Calibri"/>
                <a:cs typeface="Calibri"/>
                <a:sym typeface="Calibri"/>
              </a:rPr>
              <a:t>part of the research development, it can be important, if not essential, to </a:t>
            </a:r>
            <a:r>
              <a:rPr lang="en-GB" sz="1800" b="1" i="1" u="none" strike="noStrike" cap="none" dirty="0">
                <a:solidFill>
                  <a:schemeClr val="dk1"/>
                </a:solidFill>
                <a:latin typeface="Calibri"/>
                <a:ea typeface="Calibri"/>
                <a:cs typeface="Calibri"/>
                <a:sym typeface="Calibri"/>
              </a:rPr>
              <a:t>develop </a:t>
            </a:r>
            <a:r>
              <a:rPr lang="en-GB" sz="1800" b="0" i="1" u="none" strike="noStrike" cap="none" dirty="0">
                <a:solidFill>
                  <a:schemeClr val="dk1"/>
                </a:solidFill>
                <a:latin typeface="Calibri"/>
                <a:ea typeface="Calibri"/>
                <a:cs typeface="Calibri"/>
                <a:sym typeface="Calibri"/>
              </a:rPr>
              <a:t>a </a:t>
            </a:r>
            <a:r>
              <a:rPr lang="en-GB" sz="1800" b="1" i="1" u="none" strike="noStrike" cap="none" dirty="0">
                <a:solidFill>
                  <a:schemeClr val="dk1"/>
                </a:solidFill>
                <a:latin typeface="Calibri"/>
                <a:ea typeface="Calibri"/>
                <a:cs typeface="Calibri"/>
                <a:sym typeface="Calibri"/>
              </a:rPr>
              <a:t>joint vocabulary </a:t>
            </a:r>
            <a:r>
              <a:rPr lang="en-GB" sz="1800" b="0" i="1" u="none" strike="noStrike" cap="none" dirty="0">
                <a:solidFill>
                  <a:schemeClr val="dk1"/>
                </a:solidFill>
                <a:latin typeface="Calibri"/>
                <a:ea typeface="Calibri"/>
                <a:cs typeface="Calibri"/>
                <a:sym typeface="Calibri"/>
              </a:rPr>
              <a:t>to work as a research team. </a:t>
            </a:r>
            <a:endParaRPr sz="1800" b="0" i="1" u="none" strike="noStrike" cap="none" dirty="0">
              <a:solidFill>
                <a:schemeClr val="dk1"/>
              </a:solidFill>
              <a:latin typeface="Calibri"/>
              <a:ea typeface="Calibri"/>
              <a:cs typeface="Calibri"/>
              <a:sym typeface="Calibri"/>
            </a:endParaRPr>
          </a:p>
        </p:txBody>
      </p:sp>
      <p:pic>
        <p:nvPicPr>
          <p:cNvPr id="621" name="Google Shape;621;p29">
            <a:hlinkClick r:id="rId4" action="ppaction://hlinksldjump"/>
          </p:cNvPr>
          <p:cNvPicPr preferRelativeResize="0"/>
          <p:nvPr/>
        </p:nvPicPr>
        <p:blipFill rotWithShape="1">
          <a:blip r:embed="rId5">
            <a:alphaModFix/>
          </a:blip>
          <a:srcRect/>
          <a:stretch/>
        </p:blipFill>
        <p:spPr>
          <a:xfrm>
            <a:off x="11201336" y="392945"/>
            <a:ext cx="291698" cy="252000"/>
          </a:xfrm>
          <a:prstGeom prst="rect">
            <a:avLst/>
          </a:prstGeom>
          <a:solidFill>
            <a:schemeClr val="lt1"/>
          </a:solidFill>
          <a:ln>
            <a:noFill/>
          </a:ln>
        </p:spPr>
      </p:pic>
      <p:sp>
        <p:nvSpPr>
          <p:cNvPr id="9" name="Google Shape;130;p2">
            <a:hlinkClick r:id="" action="ppaction://hlinkshowjump?jump=nextslide"/>
          </p:cNvPr>
          <p:cNvSpPr/>
          <p:nvPr/>
        </p:nvSpPr>
        <p:spPr>
          <a:xfrm>
            <a:off x="11225818" y="6109876"/>
            <a:ext cx="564042" cy="337944"/>
          </a:xfrm>
          <a:prstGeom prst="rightArrow">
            <a:avLst>
              <a:gd name="adj1" fmla="val 50000"/>
              <a:gd name="adj2" fmla="val 50000"/>
            </a:avLst>
          </a:prstGeom>
          <a:solidFill>
            <a:srgbClr val="FFC000"/>
          </a:solidFill>
          <a:ln w="127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0" name="Google Shape;132;p2">
            <a:hlinkClick r:id="" action="ppaction://hlinkshowjump?jump=previousslide"/>
          </p:cNvPr>
          <p:cNvSpPr/>
          <p:nvPr/>
        </p:nvSpPr>
        <p:spPr>
          <a:xfrm rot="10800000">
            <a:off x="305041" y="6109876"/>
            <a:ext cx="564042" cy="337944"/>
          </a:xfrm>
          <a:prstGeom prst="rightArrow">
            <a:avLst>
              <a:gd name="adj1" fmla="val 50000"/>
              <a:gd name="adj2" fmla="val 50000"/>
            </a:avLst>
          </a:prstGeom>
          <a:solidFill>
            <a:srgbClr val="FFC000"/>
          </a:solidFill>
          <a:ln w="127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792" y="6500420"/>
            <a:ext cx="896374" cy="313620"/>
          </a:xfrm>
          <a:prstGeom prst="rect">
            <a:avLst/>
          </a:prstGeom>
        </p:spPr>
      </p:pic>
      <p:sp>
        <p:nvSpPr>
          <p:cNvPr id="13" name="Rectangle 12"/>
          <p:cNvSpPr/>
          <p:nvPr/>
        </p:nvSpPr>
        <p:spPr>
          <a:xfrm>
            <a:off x="1236785" y="6508635"/>
            <a:ext cx="9989033" cy="286232"/>
          </a:xfrm>
          <a:prstGeom prst="rect">
            <a:avLst/>
          </a:prstGeom>
        </p:spPr>
        <p:txBody>
          <a:bodyPr wrap="square">
            <a:spAutoFit/>
          </a:bodyPr>
          <a:lstStyle/>
          <a:p>
            <a:pPr lvl="0" algn="ctr">
              <a:lnSpc>
                <a:spcPct val="90000"/>
              </a:lnSpc>
              <a:buClr>
                <a:schemeClr val="dk1"/>
              </a:buClr>
              <a:buSzPts val="3200"/>
            </a:pPr>
            <a:r>
              <a:rPr lang="en-GB" i="1" dirty="0" smtClean="0">
                <a:solidFill>
                  <a:schemeClr val="dk1"/>
                </a:solidFill>
                <a:latin typeface="Calibri"/>
                <a:ea typeface="Calibri"/>
                <a:cs typeface="Calibri"/>
                <a:sym typeface="Calibri"/>
              </a:rPr>
              <a:t>Rangecroft et al., 2020. Social </a:t>
            </a:r>
            <a:r>
              <a:rPr lang="en-GB" i="1" dirty="0">
                <a:solidFill>
                  <a:schemeClr val="dk1"/>
                </a:solidFill>
                <a:latin typeface="Calibri"/>
                <a:ea typeface="Calibri"/>
                <a:cs typeface="Calibri"/>
                <a:sym typeface="Calibri"/>
              </a:rPr>
              <a:t>science for hydrologists: considerations when doing fieldwork with human </a:t>
            </a:r>
            <a:r>
              <a:rPr lang="en-GB" i="1" dirty="0" smtClean="0">
                <a:solidFill>
                  <a:schemeClr val="dk1"/>
                </a:solidFill>
                <a:latin typeface="Calibri"/>
                <a:ea typeface="Calibri"/>
                <a:cs typeface="Calibri"/>
                <a:sym typeface="Calibri"/>
              </a:rPr>
              <a:t>participants, EGU2020</a:t>
            </a:r>
            <a:endParaRPr lang="en-GB" i="1" dirty="0">
              <a:solidFill>
                <a:schemeClr val="dk1"/>
              </a:solidFill>
              <a:latin typeface="Calibri"/>
              <a:ea typeface="Calibri"/>
              <a:cs typeface="Calibri"/>
              <a:sym typeface="Calibri"/>
            </a:endParaRPr>
          </a:p>
        </p:txBody>
      </p:sp>
      <p:sp>
        <p:nvSpPr>
          <p:cNvPr id="14" name="TextBox 13">
            <a:hlinkClick r:id="" action="ppaction://hlinkshowjump?jump=nextslide"/>
          </p:cNvPr>
          <p:cNvSpPr txBox="1"/>
          <p:nvPr/>
        </p:nvSpPr>
        <p:spPr>
          <a:xfrm>
            <a:off x="11211012" y="6152204"/>
            <a:ext cx="382305" cy="253916"/>
          </a:xfrm>
          <a:prstGeom prst="rect">
            <a:avLst/>
          </a:prstGeom>
          <a:noFill/>
        </p:spPr>
        <p:txBody>
          <a:bodyPr wrap="square" rtlCol="0">
            <a:spAutoFit/>
          </a:bodyPr>
          <a:lstStyle/>
          <a:p>
            <a:r>
              <a:rPr lang="en-GB" sz="1050" dirty="0" smtClean="0"/>
              <a:t>40</a:t>
            </a:r>
            <a:endParaRPr lang="en-GB" sz="1050" dirty="0"/>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627"/>
        <p:cNvGrpSpPr/>
        <p:nvPr/>
      </p:nvGrpSpPr>
      <p:grpSpPr>
        <a:xfrm>
          <a:off x="0" y="0"/>
          <a:ext cx="0" cy="0"/>
          <a:chOff x="0" y="0"/>
          <a:chExt cx="0" cy="0"/>
        </a:xfrm>
      </p:grpSpPr>
      <p:sp>
        <p:nvSpPr>
          <p:cNvPr id="628" name="Google Shape;628;p54"/>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dk1"/>
              </a:buClr>
              <a:buSzPts val="6000"/>
              <a:buFont typeface="Calibri"/>
              <a:buNone/>
            </a:pPr>
            <a:endParaRPr/>
          </a:p>
        </p:txBody>
      </p:sp>
      <p:sp>
        <p:nvSpPr>
          <p:cNvPr id="629" name="Google Shape;629;p54"/>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p>
            <a:pPr marL="457200" lvl="0" indent="-406400" algn="ctr" rtl="0">
              <a:lnSpc>
                <a:spcPct val="90000"/>
              </a:lnSpc>
              <a:spcBef>
                <a:spcPts val="1000"/>
              </a:spcBef>
              <a:spcAft>
                <a:spcPts val="0"/>
              </a:spcAft>
              <a:buClr>
                <a:schemeClr val="dk1"/>
              </a:buClr>
              <a:buSzPts val="2400"/>
              <a:buNone/>
            </a:pPr>
            <a:endParaRPr/>
          </a:p>
        </p:txBody>
      </p:sp>
      <p:pic>
        <p:nvPicPr>
          <p:cNvPr id="630" name="Google Shape;630;p54"/>
          <p:cNvPicPr preferRelativeResize="0"/>
          <p:nvPr/>
        </p:nvPicPr>
        <p:blipFill rotWithShape="1">
          <a:blip r:embed="rId3">
            <a:alphaModFix/>
          </a:blip>
          <a:srcRect/>
          <a:stretch/>
        </p:blipFill>
        <p:spPr>
          <a:xfrm>
            <a:off x="0" y="0"/>
            <a:ext cx="12192000" cy="6858000"/>
          </a:xfrm>
          <a:prstGeom prst="rect">
            <a:avLst/>
          </a:prstGeom>
          <a:noFill/>
          <a:ln>
            <a:noFill/>
          </a:ln>
        </p:spPr>
      </p:pic>
      <p:sp>
        <p:nvSpPr>
          <p:cNvPr id="631" name="Google Shape;631;p54"/>
          <p:cNvSpPr txBox="1"/>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marR="0" lvl="0" indent="0" algn="ctr" rtl="0">
              <a:lnSpc>
                <a:spcPct val="90000"/>
              </a:lnSpc>
              <a:spcBef>
                <a:spcPts val="0"/>
              </a:spcBef>
              <a:spcAft>
                <a:spcPts val="0"/>
              </a:spcAft>
              <a:buClr>
                <a:schemeClr val="dk1"/>
              </a:buClr>
              <a:buSzPts val="4400"/>
              <a:buFont typeface="Calibri"/>
              <a:buNone/>
            </a:pPr>
            <a:r>
              <a:rPr lang="en-GB" sz="4400" b="1" i="0" u="none" strike="noStrike" cap="none">
                <a:solidFill>
                  <a:schemeClr val="dk1"/>
                </a:solidFill>
                <a:latin typeface="Calibri"/>
                <a:ea typeface="Calibri"/>
                <a:cs typeface="Calibri"/>
                <a:sym typeface="Calibri"/>
              </a:rPr>
              <a:t>Different methodological approaches</a:t>
            </a:r>
            <a:endParaRPr sz="4400" b="1" i="0" u="none" strike="noStrike" cap="none">
              <a:solidFill>
                <a:schemeClr val="dk1"/>
              </a:solidFill>
              <a:latin typeface="Calibri"/>
              <a:ea typeface="Calibri"/>
              <a:cs typeface="Calibri"/>
              <a:sym typeface="Calibri"/>
            </a:endParaRPr>
          </a:p>
        </p:txBody>
      </p:sp>
      <p:pic>
        <p:nvPicPr>
          <p:cNvPr id="632" name="Google Shape;632;p54">
            <a:hlinkClick r:id="rId4" action="ppaction://hlinksldjump"/>
          </p:cNvPr>
          <p:cNvPicPr preferRelativeResize="0"/>
          <p:nvPr/>
        </p:nvPicPr>
        <p:blipFill rotWithShape="1">
          <a:blip r:embed="rId5">
            <a:alphaModFix/>
          </a:blip>
          <a:srcRect/>
          <a:stretch/>
        </p:blipFill>
        <p:spPr>
          <a:xfrm>
            <a:off x="11201336" y="392945"/>
            <a:ext cx="291698" cy="252000"/>
          </a:xfrm>
          <a:prstGeom prst="rect">
            <a:avLst/>
          </a:prstGeom>
          <a:solidFill>
            <a:schemeClr val="lt1"/>
          </a:solidFill>
          <a:ln>
            <a:noFill/>
          </a:ln>
        </p:spPr>
      </p:pic>
      <p:sp>
        <p:nvSpPr>
          <p:cNvPr id="635" name="Google Shape;635;p54"/>
          <p:cNvSpPr txBox="1"/>
          <p:nvPr/>
        </p:nvSpPr>
        <p:spPr>
          <a:xfrm>
            <a:off x="977434" y="1690688"/>
            <a:ext cx="10515600" cy="2961186"/>
          </a:xfrm>
          <a:prstGeom prst="rect">
            <a:avLst/>
          </a:prstGeom>
          <a:solidFill>
            <a:schemeClr val="lt1"/>
          </a:solidFill>
          <a:ln>
            <a:noFill/>
          </a:ln>
        </p:spPr>
        <p:txBody>
          <a:bodyPr spcFirstLastPara="1" wrap="square" lIns="91425" tIns="45700" rIns="91425" bIns="45700" anchor="t" anchorCtr="0">
            <a:normAutofit/>
          </a:bodyPr>
          <a:lstStyle/>
          <a:p>
            <a:pPr marL="228600" marR="0" lvl="0" indent="-228600" algn="l" rtl="0">
              <a:lnSpc>
                <a:spcPct val="90000"/>
              </a:lnSpc>
              <a:spcBef>
                <a:spcPts val="600"/>
              </a:spcBef>
              <a:spcAft>
                <a:spcPts val="0"/>
              </a:spcAft>
              <a:buClr>
                <a:schemeClr val="dk1"/>
              </a:buClr>
              <a:buSzPts val="2400"/>
              <a:buFont typeface="Arial"/>
              <a:buChar char="•"/>
            </a:pPr>
            <a:r>
              <a:rPr lang="en-GB" sz="2400" b="0" i="0" u="none" strike="noStrike" cap="none">
                <a:solidFill>
                  <a:schemeClr val="dk1"/>
                </a:solidFill>
                <a:latin typeface="Calibri"/>
                <a:ea typeface="Calibri"/>
                <a:cs typeface="Calibri"/>
                <a:sym typeface="Calibri"/>
              </a:rPr>
              <a:t>Potential barrier to understanding each others practices and methods. </a:t>
            </a:r>
            <a:endParaRPr sz="2400" b="0" i="0" u="none" strike="noStrike" cap="none">
              <a:solidFill>
                <a:schemeClr val="dk1"/>
              </a:solidFill>
              <a:latin typeface="Calibri"/>
              <a:ea typeface="Calibri"/>
              <a:cs typeface="Calibri"/>
              <a:sym typeface="Calibri"/>
            </a:endParaRPr>
          </a:p>
          <a:p>
            <a:pPr marL="228600" marR="0" lvl="0" indent="-228600" algn="l" rtl="0">
              <a:lnSpc>
                <a:spcPct val="90000"/>
              </a:lnSpc>
              <a:spcBef>
                <a:spcPts val="600"/>
              </a:spcBef>
              <a:spcAft>
                <a:spcPts val="0"/>
              </a:spcAft>
              <a:buClr>
                <a:schemeClr val="dk1"/>
              </a:buClr>
              <a:buSzPts val="2400"/>
              <a:buFont typeface="Arial"/>
              <a:buChar char="•"/>
            </a:pPr>
            <a:r>
              <a:rPr lang="en-GB" sz="2400" b="0" i="0" u="none" strike="noStrike" cap="none">
                <a:solidFill>
                  <a:schemeClr val="dk1"/>
                </a:solidFill>
                <a:latin typeface="Calibri"/>
                <a:ea typeface="Calibri"/>
                <a:cs typeface="Calibri"/>
                <a:sym typeface="Calibri"/>
              </a:rPr>
              <a:t>Different disciplines and cultures may have varying </a:t>
            </a:r>
            <a:r>
              <a:rPr lang="en-GB" sz="2400" b="1" i="0" u="none" strike="noStrike" cap="none">
                <a:solidFill>
                  <a:schemeClr val="dk1"/>
                </a:solidFill>
                <a:latin typeface="Calibri"/>
                <a:ea typeface="Calibri"/>
                <a:cs typeface="Calibri"/>
                <a:sym typeface="Calibri"/>
              </a:rPr>
              <a:t>philosophies of research </a:t>
            </a:r>
            <a:r>
              <a:rPr lang="en-GB" sz="2400" b="0" i="0" u="none" strike="noStrike" cap="none">
                <a:solidFill>
                  <a:schemeClr val="dk1"/>
                </a:solidFill>
                <a:latin typeface="Calibri"/>
                <a:ea typeface="Calibri"/>
                <a:cs typeface="Calibri"/>
                <a:sym typeface="Calibri"/>
              </a:rPr>
              <a:t>(e.g. amongst hydrologists and social scientists, positivist approach vs. constructivist approach).</a:t>
            </a:r>
            <a:endParaRPr sz="1400" b="0" i="0" u="none" strike="noStrike" cap="none">
              <a:solidFill>
                <a:srgbClr val="000000"/>
              </a:solidFill>
              <a:latin typeface="Arial"/>
              <a:ea typeface="Arial"/>
              <a:cs typeface="Arial"/>
              <a:sym typeface="Arial"/>
            </a:endParaRPr>
          </a:p>
          <a:p>
            <a:pPr marL="228600" marR="0" lvl="0" indent="-228600" algn="l" rtl="0">
              <a:lnSpc>
                <a:spcPct val="90000"/>
              </a:lnSpc>
              <a:spcBef>
                <a:spcPts val="600"/>
              </a:spcBef>
              <a:spcAft>
                <a:spcPts val="0"/>
              </a:spcAft>
              <a:buClr>
                <a:schemeClr val="dk1"/>
              </a:buClr>
              <a:buSzPts val="2400"/>
              <a:buFont typeface="Arial"/>
              <a:buChar char="•"/>
            </a:pPr>
            <a:r>
              <a:rPr lang="en-GB" sz="2400" b="0" i="0" u="none" strike="noStrike" cap="none">
                <a:solidFill>
                  <a:schemeClr val="dk1"/>
                </a:solidFill>
                <a:latin typeface="Calibri"/>
                <a:ea typeface="Calibri"/>
                <a:cs typeface="Calibri"/>
                <a:sym typeface="Calibri"/>
              </a:rPr>
              <a:t>Whilst there might be </a:t>
            </a:r>
            <a:r>
              <a:rPr lang="en-GB" sz="2400" b="1" i="0" u="none" strike="noStrike" cap="none">
                <a:solidFill>
                  <a:schemeClr val="dk1"/>
                </a:solidFill>
                <a:latin typeface="Calibri"/>
                <a:ea typeface="Calibri"/>
                <a:cs typeface="Calibri"/>
                <a:sym typeface="Calibri"/>
              </a:rPr>
              <a:t>discrepancies</a:t>
            </a:r>
            <a:r>
              <a:rPr lang="en-GB" sz="2400" b="0" i="0" u="none" strike="noStrike" cap="none">
                <a:solidFill>
                  <a:schemeClr val="dk1"/>
                </a:solidFill>
                <a:latin typeface="Calibri"/>
                <a:ea typeface="Calibri"/>
                <a:cs typeface="Calibri"/>
                <a:sym typeface="Calibri"/>
              </a:rPr>
              <a:t> between the data obtained from the different methodologies, this does not mean that one approach and its results may be ‘valid’ and the other not. Instead, the differences can be an interesting results themselves.</a:t>
            </a:r>
            <a:endParaRPr sz="2400" b="0" i="0" u="none" strike="noStrike" cap="none">
              <a:solidFill>
                <a:schemeClr val="dk1"/>
              </a:solidFill>
              <a:latin typeface="Calibri"/>
              <a:ea typeface="Calibri"/>
              <a:cs typeface="Calibri"/>
              <a:sym typeface="Calibri"/>
            </a:endParaRPr>
          </a:p>
        </p:txBody>
      </p:sp>
      <p:sp>
        <p:nvSpPr>
          <p:cNvPr id="636" name="Google Shape;636;p54"/>
          <p:cNvSpPr/>
          <p:nvPr/>
        </p:nvSpPr>
        <p:spPr>
          <a:xfrm>
            <a:off x="5834356" y="4429919"/>
            <a:ext cx="4972878" cy="1477287"/>
          </a:xfrm>
          <a:prstGeom prst="rect">
            <a:avLst/>
          </a:prstGeom>
          <a:solidFill>
            <a:schemeClr val="accent2"/>
          </a:solidFill>
          <a:ln w="9525"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GB" sz="1800" b="1" i="1" u="none" strike="noStrike" cap="none" dirty="0" smtClean="0">
                <a:solidFill>
                  <a:srgbClr val="000000"/>
                </a:solidFill>
                <a:latin typeface="Calibri"/>
                <a:ea typeface="Calibri"/>
                <a:cs typeface="Calibri"/>
                <a:sym typeface="Calibri"/>
              </a:rPr>
              <a:t>Recommendation:</a:t>
            </a:r>
            <a:r>
              <a:rPr lang="en-GB" b="1" dirty="0">
                <a:ea typeface="Calibri"/>
              </a:rPr>
              <a:t> </a:t>
            </a:r>
            <a:r>
              <a:rPr lang="en-GB" sz="1800" b="0" i="1" u="none" strike="noStrike" cap="none" dirty="0" smtClean="0">
                <a:solidFill>
                  <a:srgbClr val="000000"/>
                </a:solidFill>
                <a:latin typeface="Calibri"/>
                <a:ea typeface="Calibri"/>
                <a:cs typeface="Calibri"/>
                <a:sym typeface="Calibri"/>
              </a:rPr>
              <a:t>The </a:t>
            </a:r>
            <a:r>
              <a:rPr lang="en-GB" sz="1800" b="0" i="1" u="none" strike="noStrike" cap="none" dirty="0">
                <a:solidFill>
                  <a:srgbClr val="000000"/>
                </a:solidFill>
                <a:latin typeface="Calibri"/>
                <a:ea typeface="Calibri"/>
                <a:cs typeface="Calibri"/>
                <a:sym typeface="Calibri"/>
              </a:rPr>
              <a:t>aim of </a:t>
            </a:r>
            <a:r>
              <a:rPr lang="en-GB" sz="1800" b="0" i="1" u="none" strike="noStrike" cap="none" dirty="0" smtClean="0">
                <a:solidFill>
                  <a:srgbClr val="000000"/>
                </a:solidFill>
                <a:latin typeface="Calibri"/>
                <a:ea typeface="Calibri"/>
                <a:cs typeface="Calibri"/>
                <a:sym typeface="Calibri"/>
              </a:rPr>
              <a:t>interdisciplinary research </a:t>
            </a:r>
            <a:r>
              <a:rPr lang="en-GB" sz="1800" b="0" i="1" u="none" strike="noStrike" cap="none" dirty="0">
                <a:solidFill>
                  <a:srgbClr val="000000"/>
                </a:solidFill>
                <a:latin typeface="Calibri"/>
                <a:ea typeface="Calibri"/>
                <a:cs typeface="Calibri"/>
                <a:sym typeface="Calibri"/>
              </a:rPr>
              <a:t>and collaboration is not to merely agree upon one common methodological approach (Bergmann et al., 2012), but to build a </a:t>
            </a:r>
            <a:r>
              <a:rPr lang="en-GB" sz="1800" b="1" i="1" u="none" strike="noStrike" cap="none" dirty="0">
                <a:solidFill>
                  <a:srgbClr val="000000"/>
                </a:solidFill>
                <a:latin typeface="Calibri"/>
                <a:ea typeface="Calibri"/>
                <a:cs typeface="Calibri"/>
                <a:sym typeface="Calibri"/>
              </a:rPr>
              <a:t>mutual recognition </a:t>
            </a:r>
            <a:r>
              <a:rPr lang="en-GB" sz="1800" b="0" i="1" u="none" strike="noStrike" cap="none" dirty="0">
                <a:solidFill>
                  <a:srgbClr val="000000"/>
                </a:solidFill>
                <a:latin typeface="Calibri"/>
                <a:ea typeface="Calibri"/>
                <a:cs typeface="Calibri"/>
                <a:sym typeface="Calibri"/>
              </a:rPr>
              <a:t>of the different concepts.</a:t>
            </a:r>
            <a:endParaRPr sz="1800" b="0" i="1" u="none" strike="noStrike" cap="none" dirty="0">
              <a:solidFill>
                <a:srgbClr val="000000"/>
              </a:solidFill>
              <a:latin typeface="Calibri"/>
              <a:ea typeface="Calibri"/>
              <a:cs typeface="Calibri"/>
              <a:sym typeface="Calibri"/>
            </a:endParaRPr>
          </a:p>
        </p:txBody>
      </p:sp>
      <p:sp>
        <p:nvSpPr>
          <p:cNvPr id="11" name="Google Shape;130;p2">
            <a:hlinkClick r:id="" action="ppaction://hlinkshowjump?jump=nextslide"/>
          </p:cNvPr>
          <p:cNvSpPr/>
          <p:nvPr/>
        </p:nvSpPr>
        <p:spPr>
          <a:xfrm>
            <a:off x="11225818" y="6109876"/>
            <a:ext cx="564042" cy="337944"/>
          </a:xfrm>
          <a:prstGeom prst="rightArrow">
            <a:avLst>
              <a:gd name="adj1" fmla="val 50000"/>
              <a:gd name="adj2" fmla="val 50000"/>
            </a:avLst>
          </a:prstGeom>
          <a:solidFill>
            <a:srgbClr val="FFC000"/>
          </a:solidFill>
          <a:ln w="127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2" name="Google Shape;132;p2">
            <a:hlinkClick r:id="" action="ppaction://hlinkshowjump?jump=previousslide"/>
          </p:cNvPr>
          <p:cNvSpPr/>
          <p:nvPr/>
        </p:nvSpPr>
        <p:spPr>
          <a:xfrm rot="10800000">
            <a:off x="305041" y="6109876"/>
            <a:ext cx="564042" cy="337944"/>
          </a:xfrm>
          <a:prstGeom prst="rightArrow">
            <a:avLst>
              <a:gd name="adj1" fmla="val 50000"/>
              <a:gd name="adj2" fmla="val 50000"/>
            </a:avLst>
          </a:prstGeom>
          <a:solidFill>
            <a:srgbClr val="FFC000"/>
          </a:solidFill>
          <a:ln w="127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3" name="Picture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792" y="6500420"/>
            <a:ext cx="896374" cy="313620"/>
          </a:xfrm>
          <a:prstGeom prst="rect">
            <a:avLst/>
          </a:prstGeom>
        </p:spPr>
      </p:pic>
      <p:sp>
        <p:nvSpPr>
          <p:cNvPr id="15" name="Rectangle 14"/>
          <p:cNvSpPr/>
          <p:nvPr/>
        </p:nvSpPr>
        <p:spPr>
          <a:xfrm>
            <a:off x="1236785" y="6508635"/>
            <a:ext cx="9989033" cy="286232"/>
          </a:xfrm>
          <a:prstGeom prst="rect">
            <a:avLst/>
          </a:prstGeom>
        </p:spPr>
        <p:txBody>
          <a:bodyPr wrap="square">
            <a:spAutoFit/>
          </a:bodyPr>
          <a:lstStyle/>
          <a:p>
            <a:pPr lvl="0" algn="ctr">
              <a:lnSpc>
                <a:spcPct val="90000"/>
              </a:lnSpc>
              <a:buClr>
                <a:schemeClr val="dk1"/>
              </a:buClr>
              <a:buSzPts val="3200"/>
            </a:pPr>
            <a:r>
              <a:rPr lang="en-GB" i="1" dirty="0" smtClean="0">
                <a:solidFill>
                  <a:schemeClr val="dk1"/>
                </a:solidFill>
                <a:latin typeface="Calibri"/>
                <a:ea typeface="Calibri"/>
                <a:cs typeface="Calibri"/>
                <a:sym typeface="Calibri"/>
              </a:rPr>
              <a:t>Rangecroft et al., 2020. Social </a:t>
            </a:r>
            <a:r>
              <a:rPr lang="en-GB" i="1" dirty="0">
                <a:solidFill>
                  <a:schemeClr val="dk1"/>
                </a:solidFill>
                <a:latin typeface="Calibri"/>
                <a:ea typeface="Calibri"/>
                <a:cs typeface="Calibri"/>
                <a:sym typeface="Calibri"/>
              </a:rPr>
              <a:t>science for hydrologists: considerations when doing fieldwork with human </a:t>
            </a:r>
            <a:r>
              <a:rPr lang="en-GB" i="1" dirty="0" smtClean="0">
                <a:solidFill>
                  <a:schemeClr val="dk1"/>
                </a:solidFill>
                <a:latin typeface="Calibri"/>
                <a:ea typeface="Calibri"/>
                <a:cs typeface="Calibri"/>
                <a:sym typeface="Calibri"/>
              </a:rPr>
              <a:t>participants, EGU2020</a:t>
            </a:r>
            <a:endParaRPr lang="en-GB" i="1" dirty="0">
              <a:solidFill>
                <a:schemeClr val="dk1"/>
              </a:solidFill>
              <a:latin typeface="Calibri"/>
              <a:ea typeface="Calibri"/>
              <a:cs typeface="Calibri"/>
              <a:sym typeface="Calibri"/>
            </a:endParaRPr>
          </a:p>
        </p:txBody>
      </p:sp>
      <p:sp>
        <p:nvSpPr>
          <p:cNvPr id="16" name="TextBox 15">
            <a:hlinkClick r:id="" action="ppaction://hlinkshowjump?jump=nextslide"/>
          </p:cNvPr>
          <p:cNvSpPr txBox="1"/>
          <p:nvPr/>
        </p:nvSpPr>
        <p:spPr>
          <a:xfrm>
            <a:off x="11211012" y="6152204"/>
            <a:ext cx="382305" cy="253916"/>
          </a:xfrm>
          <a:prstGeom prst="rect">
            <a:avLst/>
          </a:prstGeom>
          <a:noFill/>
        </p:spPr>
        <p:txBody>
          <a:bodyPr wrap="square" rtlCol="0">
            <a:spAutoFit/>
          </a:bodyPr>
          <a:lstStyle/>
          <a:p>
            <a:r>
              <a:rPr lang="en-GB" sz="1050" dirty="0" smtClean="0"/>
              <a:t>41</a:t>
            </a:r>
            <a:endParaRPr lang="en-GB" sz="1050" dirty="0"/>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652"/>
        <p:cNvGrpSpPr/>
        <p:nvPr/>
      </p:nvGrpSpPr>
      <p:grpSpPr>
        <a:xfrm>
          <a:off x="0" y="0"/>
          <a:ext cx="0" cy="0"/>
          <a:chOff x="0" y="0"/>
          <a:chExt cx="0" cy="0"/>
        </a:xfrm>
      </p:grpSpPr>
      <p:sp>
        <p:nvSpPr>
          <p:cNvPr id="653" name="Google Shape;653;p55"/>
          <p:cNvSpPr txBox="1">
            <a:spLocks noGrp="1"/>
          </p:cNvSpPr>
          <p:nvPr>
            <p:ph type="body" idx="1"/>
          </p:nvPr>
        </p:nvSpPr>
        <p:spPr>
          <a:xfrm>
            <a:off x="346841" y="262266"/>
            <a:ext cx="4687614" cy="823912"/>
          </a:xfrm>
          <a:prstGeom prst="rect">
            <a:avLst/>
          </a:prstGeom>
          <a:solidFill>
            <a:srgbClr val="FF0000">
              <a:alpha val="60000"/>
            </a:srgbClr>
          </a:solidFill>
          <a:ln w="9525" cap="flat" cmpd="sng">
            <a:solidFill>
              <a:srgbClr val="FF0000"/>
            </a:solidFill>
            <a:prstDash val="solid"/>
            <a:round/>
            <a:headEnd type="none" w="sm" len="sm"/>
            <a:tailEnd type="none" w="sm" len="sm"/>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dk1"/>
              </a:buClr>
              <a:buSzPts val="2400"/>
              <a:buNone/>
            </a:pPr>
            <a:r>
              <a:rPr lang="en-GB" sz="4400" dirty="0"/>
              <a:t>Challenges</a:t>
            </a:r>
            <a:endParaRPr sz="4400" dirty="0"/>
          </a:p>
        </p:txBody>
      </p:sp>
      <p:sp>
        <p:nvSpPr>
          <p:cNvPr id="654" name="Google Shape;654;p55"/>
          <p:cNvSpPr txBox="1">
            <a:spLocks noGrp="1"/>
          </p:cNvSpPr>
          <p:nvPr>
            <p:ph type="body" idx="2"/>
          </p:nvPr>
        </p:nvSpPr>
        <p:spPr>
          <a:xfrm>
            <a:off x="346850" y="1244999"/>
            <a:ext cx="4687500" cy="4955775"/>
          </a:xfrm>
          <a:prstGeom prst="rect">
            <a:avLst/>
          </a:prstGeom>
          <a:solidFill>
            <a:srgbClr val="FF0000">
              <a:alpha val="60000"/>
            </a:srgbClr>
          </a:solidFill>
          <a:ln w="9525" cap="flat" cmpd="sng">
            <a:solidFill>
              <a:srgbClr val="FF0000"/>
            </a:solidFill>
            <a:prstDash val="solid"/>
            <a:round/>
            <a:headEnd type="none" w="sm" len="sm"/>
            <a:tailEnd type="none" w="sm" len="sm"/>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800"/>
              <a:buChar char="•"/>
            </a:pPr>
            <a:r>
              <a:rPr lang="en-GB" dirty="0"/>
              <a:t>Different methods</a:t>
            </a:r>
            <a:endParaRPr dirty="0"/>
          </a:p>
          <a:p>
            <a:pPr marL="228600" lvl="0" indent="-228600" algn="l" rtl="0">
              <a:lnSpc>
                <a:spcPct val="90000"/>
              </a:lnSpc>
              <a:spcBef>
                <a:spcPts val="0"/>
              </a:spcBef>
              <a:spcAft>
                <a:spcPts val="0"/>
              </a:spcAft>
              <a:buClr>
                <a:schemeClr val="dk1"/>
              </a:buClr>
              <a:buSzPts val="2800"/>
              <a:buChar char="•"/>
            </a:pPr>
            <a:r>
              <a:rPr lang="en-GB" dirty="0"/>
              <a:t>Lack of experience in the other discipline</a:t>
            </a:r>
            <a:endParaRPr dirty="0"/>
          </a:p>
          <a:p>
            <a:pPr marL="228600" lvl="0" indent="-228600" algn="l" rtl="0">
              <a:lnSpc>
                <a:spcPct val="90000"/>
              </a:lnSpc>
              <a:spcBef>
                <a:spcPts val="1000"/>
              </a:spcBef>
              <a:spcAft>
                <a:spcPts val="0"/>
              </a:spcAft>
              <a:buClr>
                <a:schemeClr val="dk1"/>
              </a:buClr>
              <a:buSzPts val="2800"/>
              <a:buChar char="•"/>
            </a:pPr>
            <a:r>
              <a:rPr lang="en-GB" dirty="0"/>
              <a:t>Different vocabularies</a:t>
            </a:r>
            <a:endParaRPr dirty="0"/>
          </a:p>
          <a:p>
            <a:pPr marL="228600" lvl="0" indent="-228600" algn="l" rtl="0">
              <a:lnSpc>
                <a:spcPct val="90000"/>
              </a:lnSpc>
              <a:spcBef>
                <a:spcPts val="1000"/>
              </a:spcBef>
              <a:spcAft>
                <a:spcPts val="0"/>
              </a:spcAft>
              <a:buClr>
                <a:schemeClr val="dk1"/>
              </a:buClr>
              <a:buSzPts val="2800"/>
              <a:buChar char="•"/>
            </a:pPr>
            <a:r>
              <a:rPr lang="en-GB" dirty="0"/>
              <a:t>Different philosophies</a:t>
            </a:r>
            <a:endParaRPr dirty="0"/>
          </a:p>
          <a:p>
            <a:pPr marL="228600" lvl="0" indent="-228600" algn="l" rtl="0">
              <a:lnSpc>
                <a:spcPct val="90000"/>
              </a:lnSpc>
              <a:spcBef>
                <a:spcPts val="1000"/>
              </a:spcBef>
              <a:spcAft>
                <a:spcPts val="0"/>
              </a:spcAft>
              <a:buClr>
                <a:schemeClr val="dk1"/>
              </a:buClr>
              <a:buSzPts val="2800"/>
              <a:buChar char="•"/>
            </a:pPr>
            <a:r>
              <a:rPr lang="en-GB" dirty="0"/>
              <a:t>Different research interests &amp; research questions</a:t>
            </a:r>
            <a:endParaRPr dirty="0"/>
          </a:p>
          <a:p>
            <a:pPr marL="228600" lvl="0" indent="-228600" algn="l" rtl="0">
              <a:lnSpc>
                <a:spcPct val="90000"/>
              </a:lnSpc>
              <a:spcBef>
                <a:spcPts val="1000"/>
              </a:spcBef>
              <a:spcAft>
                <a:spcPts val="0"/>
              </a:spcAft>
              <a:buClr>
                <a:schemeClr val="dk1"/>
              </a:buClr>
              <a:buSzPts val="2800"/>
              <a:buChar char="•"/>
            </a:pPr>
            <a:r>
              <a:rPr lang="en-GB" dirty="0"/>
              <a:t>Difference in cultures and expectations</a:t>
            </a:r>
            <a:endParaRPr dirty="0"/>
          </a:p>
          <a:p>
            <a:pPr marL="228600" lvl="0" indent="-228600" algn="l" rtl="0">
              <a:lnSpc>
                <a:spcPct val="90000"/>
              </a:lnSpc>
              <a:spcBef>
                <a:spcPts val="1000"/>
              </a:spcBef>
              <a:spcAft>
                <a:spcPts val="0"/>
              </a:spcAft>
              <a:buClr>
                <a:schemeClr val="dk1"/>
              </a:buClr>
              <a:buSzPts val="2800"/>
              <a:buChar char="•"/>
            </a:pPr>
            <a:r>
              <a:rPr lang="en-GB" dirty="0"/>
              <a:t>Differences in power and </a:t>
            </a:r>
            <a:r>
              <a:rPr lang="en-GB" dirty="0" smtClean="0"/>
              <a:t>positionality</a:t>
            </a:r>
            <a:endParaRPr dirty="0"/>
          </a:p>
          <a:p>
            <a:pPr marL="228600" lvl="0" indent="-50800" algn="l" rtl="0">
              <a:lnSpc>
                <a:spcPct val="90000"/>
              </a:lnSpc>
              <a:spcBef>
                <a:spcPts val="1000"/>
              </a:spcBef>
              <a:spcAft>
                <a:spcPts val="0"/>
              </a:spcAft>
              <a:buClr>
                <a:schemeClr val="dk1"/>
              </a:buClr>
              <a:buSzPts val="2800"/>
              <a:buNone/>
            </a:pPr>
            <a:endParaRPr dirty="0"/>
          </a:p>
          <a:p>
            <a:pPr marL="228600" lvl="0" indent="-50800" algn="l" rtl="0">
              <a:lnSpc>
                <a:spcPct val="90000"/>
              </a:lnSpc>
              <a:spcBef>
                <a:spcPts val="1000"/>
              </a:spcBef>
              <a:spcAft>
                <a:spcPts val="0"/>
              </a:spcAft>
              <a:buClr>
                <a:schemeClr val="dk1"/>
              </a:buClr>
              <a:buSzPts val="2800"/>
              <a:buNone/>
            </a:pPr>
            <a:endParaRPr dirty="0"/>
          </a:p>
        </p:txBody>
      </p:sp>
      <p:sp>
        <p:nvSpPr>
          <p:cNvPr id="655" name="Google Shape;655;p55"/>
          <p:cNvSpPr txBox="1">
            <a:spLocks noGrp="1"/>
          </p:cNvSpPr>
          <p:nvPr>
            <p:ph type="body" idx="3"/>
          </p:nvPr>
        </p:nvSpPr>
        <p:spPr>
          <a:xfrm>
            <a:off x="5181600" y="262266"/>
            <a:ext cx="6771600" cy="823912"/>
          </a:xfrm>
          <a:prstGeom prst="rect">
            <a:avLst/>
          </a:prstGeom>
          <a:solidFill>
            <a:schemeClr val="accent2">
              <a:alpha val="60000"/>
            </a:schemeClr>
          </a:solidFill>
          <a:ln w="9525" cap="flat" cmpd="sng">
            <a:solidFill>
              <a:schemeClr val="accent2"/>
            </a:solidFill>
            <a:prstDash val="solid"/>
            <a:round/>
            <a:headEnd type="none" w="sm" len="sm"/>
            <a:tailEnd type="none" w="sm" len="sm"/>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dk1"/>
              </a:buClr>
              <a:buSzPts val="2400"/>
              <a:buNone/>
            </a:pPr>
            <a:r>
              <a:rPr lang="en-GB" sz="4400" dirty="0"/>
              <a:t>Recommendations</a:t>
            </a:r>
            <a:endParaRPr sz="4400" dirty="0"/>
          </a:p>
        </p:txBody>
      </p:sp>
      <p:sp>
        <p:nvSpPr>
          <p:cNvPr id="656" name="Google Shape;656;p55"/>
          <p:cNvSpPr txBox="1">
            <a:spLocks noGrp="1"/>
          </p:cNvSpPr>
          <p:nvPr>
            <p:ph type="body" idx="4"/>
          </p:nvPr>
        </p:nvSpPr>
        <p:spPr>
          <a:xfrm>
            <a:off x="5181600" y="1245000"/>
            <a:ext cx="6771600" cy="4955775"/>
          </a:xfrm>
          <a:prstGeom prst="rect">
            <a:avLst/>
          </a:prstGeom>
          <a:solidFill>
            <a:schemeClr val="accent2">
              <a:alpha val="60000"/>
            </a:schemeClr>
          </a:solidFill>
          <a:ln w="9525" cap="flat" cmpd="sng">
            <a:solidFill>
              <a:schemeClr val="accent2"/>
            </a:solidFill>
            <a:prstDash val="solid"/>
            <a:round/>
            <a:headEnd type="none" w="sm" len="sm"/>
            <a:tailEnd type="none" w="sm" len="sm"/>
          </a:ln>
        </p:spPr>
        <p:txBody>
          <a:bodyPr spcFirstLastPara="1" wrap="square" lIns="91425" tIns="45700" rIns="91425" bIns="45700" anchor="t" anchorCtr="0">
            <a:noAutofit/>
          </a:bodyPr>
          <a:lstStyle/>
          <a:p>
            <a:pPr marL="228600" indent="-228600">
              <a:lnSpc>
                <a:spcPct val="100000"/>
              </a:lnSpc>
              <a:spcBef>
                <a:spcPts val="0"/>
              </a:spcBef>
              <a:buSzPts val="2380"/>
            </a:pPr>
            <a:r>
              <a:rPr lang="en-GB" sz="2000" dirty="0">
                <a:latin typeface="Calibri" panose="020F0502020204030204" pitchFamily="34" charset="0"/>
                <a:cs typeface="Calibri" panose="020F0502020204030204" pitchFamily="34" charset="0"/>
              </a:rPr>
              <a:t>Encouraging researchers to have </a:t>
            </a:r>
            <a:r>
              <a:rPr lang="en-GB" sz="2000" b="1" dirty="0">
                <a:latin typeface="Calibri" panose="020F0502020204030204" pitchFamily="34" charset="0"/>
                <a:cs typeface="Calibri" panose="020F0502020204030204" pitchFamily="34" charset="0"/>
              </a:rPr>
              <a:t>equal input </a:t>
            </a:r>
            <a:r>
              <a:rPr lang="en-GB" sz="2000" dirty="0">
                <a:latin typeface="Calibri" panose="020F0502020204030204" pitchFamily="34" charset="0"/>
                <a:cs typeface="Calibri" panose="020F0502020204030204" pitchFamily="34" charset="0"/>
              </a:rPr>
              <a:t>into the design of all stages of the research</a:t>
            </a:r>
            <a:r>
              <a:rPr lang="en-GB" sz="2000" dirty="0" smtClean="0">
                <a:latin typeface="Calibri" panose="020F0502020204030204" pitchFamily="34" charset="0"/>
                <a:cs typeface="Calibri" panose="020F0502020204030204" pitchFamily="34" charset="0"/>
              </a:rPr>
              <a:t>.</a:t>
            </a:r>
          </a:p>
          <a:p>
            <a:pPr marL="228600" indent="-228600">
              <a:lnSpc>
                <a:spcPct val="100000"/>
              </a:lnSpc>
              <a:spcBef>
                <a:spcPts val="0"/>
              </a:spcBef>
              <a:buSzPts val="2380"/>
            </a:pPr>
            <a:r>
              <a:rPr lang="en-GB" sz="2000" dirty="0">
                <a:latin typeface="Calibri" panose="020F0502020204030204" pitchFamily="34" charset="0"/>
                <a:cs typeface="Calibri" panose="020F0502020204030204" pitchFamily="34" charset="0"/>
              </a:rPr>
              <a:t>Dedicated time to </a:t>
            </a:r>
            <a:r>
              <a:rPr lang="en-GB" sz="2000" dirty="0" smtClean="0">
                <a:latin typeface="Calibri" panose="020F0502020204030204" pitchFamily="34" charset="0"/>
                <a:cs typeface="Calibri" panose="020F0502020204030204" pitchFamily="34" charset="0"/>
              </a:rPr>
              <a:t>building </a:t>
            </a:r>
            <a:r>
              <a:rPr lang="en-GB" sz="2000" b="1" dirty="0" smtClean="0">
                <a:latin typeface="Calibri" panose="020F0502020204030204" pitchFamily="34" charset="0"/>
                <a:cs typeface="Calibri" panose="020F0502020204030204" pitchFamily="34" charset="0"/>
              </a:rPr>
              <a:t>trust, mutual recognition </a:t>
            </a:r>
            <a:r>
              <a:rPr lang="en-GB" sz="2000" dirty="0" smtClean="0">
                <a:latin typeface="Calibri" panose="020F0502020204030204" pitchFamily="34" charset="0"/>
                <a:cs typeface="Calibri" panose="020F0502020204030204" pitchFamily="34" charset="0"/>
              </a:rPr>
              <a:t>and understanding</a:t>
            </a:r>
            <a:r>
              <a:rPr lang="en-GB" sz="2000" b="1" dirty="0" smtClean="0">
                <a:latin typeface="Calibri" panose="020F0502020204030204" pitchFamily="34" charset="0"/>
                <a:cs typeface="Calibri" panose="020F0502020204030204" pitchFamily="34" charset="0"/>
              </a:rPr>
              <a:t> between </a:t>
            </a:r>
            <a:r>
              <a:rPr lang="en-GB" sz="2000" dirty="0" smtClean="0">
                <a:latin typeface="Calibri" panose="020F0502020204030204" pitchFamily="34" charset="0"/>
                <a:cs typeface="Calibri" panose="020F0502020204030204" pitchFamily="34" charset="0"/>
              </a:rPr>
              <a:t>disciplines.</a:t>
            </a:r>
          </a:p>
          <a:p>
            <a:pPr marL="228600" indent="-228600">
              <a:lnSpc>
                <a:spcPct val="100000"/>
              </a:lnSpc>
              <a:spcBef>
                <a:spcPts val="0"/>
              </a:spcBef>
              <a:buSzPts val="2380"/>
            </a:pPr>
            <a:r>
              <a:rPr lang="en-GB" sz="2000" dirty="0">
                <a:latin typeface="Calibri" panose="020F0502020204030204" pitchFamily="34" charset="0"/>
                <a:cs typeface="Calibri" panose="020F0502020204030204" pitchFamily="34" charset="0"/>
              </a:rPr>
              <a:t>Seek to achieve at least a </a:t>
            </a:r>
            <a:r>
              <a:rPr lang="en-GB" sz="2000" b="1" dirty="0">
                <a:latin typeface="Calibri" panose="020F0502020204030204" pitchFamily="34" charset="0"/>
                <a:cs typeface="Calibri" panose="020F0502020204030204" pitchFamily="34" charset="0"/>
              </a:rPr>
              <a:t>basic common understanding </a:t>
            </a:r>
            <a:r>
              <a:rPr lang="en-GB" sz="2000" dirty="0">
                <a:latin typeface="Calibri" panose="020F0502020204030204" pitchFamily="34" charset="0"/>
                <a:cs typeface="Calibri" panose="020F0502020204030204" pitchFamily="34" charset="0"/>
              </a:rPr>
              <a:t>of the types of theory, methods, aims, data and analysis used by the </a:t>
            </a:r>
            <a:r>
              <a:rPr lang="en-GB" sz="2000" dirty="0" smtClean="0">
                <a:latin typeface="Calibri" panose="020F0502020204030204" pitchFamily="34" charset="0"/>
                <a:cs typeface="Calibri" panose="020F0502020204030204" pitchFamily="34" charset="0"/>
              </a:rPr>
              <a:t>other disciplines.  </a:t>
            </a:r>
          </a:p>
          <a:p>
            <a:pPr marL="228600" lvl="0" indent="-228600" algn="l" rtl="0">
              <a:lnSpc>
                <a:spcPct val="100000"/>
              </a:lnSpc>
              <a:spcBef>
                <a:spcPts val="0"/>
              </a:spcBef>
              <a:spcAft>
                <a:spcPts val="0"/>
              </a:spcAft>
              <a:buClr>
                <a:schemeClr val="dk1"/>
              </a:buClr>
              <a:buSzPts val="2380"/>
              <a:buChar char="•"/>
            </a:pPr>
            <a:r>
              <a:rPr lang="en-GB" sz="2000" dirty="0" smtClean="0">
                <a:latin typeface="Calibri" panose="020F0502020204030204" pitchFamily="34" charset="0"/>
                <a:cs typeface="Calibri" panose="020F0502020204030204" pitchFamily="34" charset="0"/>
              </a:rPr>
              <a:t>Accommodate </a:t>
            </a:r>
            <a:r>
              <a:rPr lang="en-GB" sz="2000" dirty="0">
                <a:latin typeface="Calibri" panose="020F0502020204030204" pitchFamily="34" charset="0"/>
                <a:cs typeface="Calibri" panose="020F0502020204030204" pitchFamily="34" charset="0"/>
              </a:rPr>
              <a:t>meetings for </a:t>
            </a:r>
            <a:r>
              <a:rPr lang="en-GB" sz="2000" b="1" dirty="0">
                <a:latin typeface="Calibri" panose="020F0502020204030204" pitchFamily="34" charset="0"/>
                <a:cs typeface="Calibri" panose="020F0502020204030204" pitchFamily="34" charset="0"/>
              </a:rPr>
              <a:t>specific discussions </a:t>
            </a:r>
            <a:r>
              <a:rPr lang="en-GB" sz="2000" dirty="0">
                <a:latin typeface="Calibri" panose="020F0502020204030204" pitchFamily="34" charset="0"/>
                <a:cs typeface="Calibri" panose="020F0502020204030204" pitchFamily="34" charset="0"/>
              </a:rPr>
              <a:t>on vocabulary, research methodologies and design, and workshop design amongst researchers</a:t>
            </a:r>
            <a:r>
              <a:rPr lang="en-GB" sz="2000" dirty="0" smtClean="0">
                <a:latin typeface="Calibri" panose="020F0502020204030204" pitchFamily="34" charset="0"/>
                <a:cs typeface="Calibri" panose="020F0502020204030204" pitchFamily="34" charset="0"/>
              </a:rPr>
              <a:t>.</a:t>
            </a:r>
          </a:p>
          <a:p>
            <a:pPr marL="228600" indent="-228600">
              <a:lnSpc>
                <a:spcPct val="100000"/>
              </a:lnSpc>
              <a:spcBef>
                <a:spcPts val="0"/>
              </a:spcBef>
              <a:buSzPts val="2380"/>
            </a:pPr>
            <a:r>
              <a:rPr lang="en-GB" sz="2000" dirty="0">
                <a:latin typeface="Calibri" panose="020F0502020204030204" pitchFamily="34" charset="0"/>
                <a:cs typeface="Calibri" panose="020F0502020204030204" pitchFamily="34" charset="0"/>
              </a:rPr>
              <a:t>E</a:t>
            </a:r>
            <a:r>
              <a:rPr lang="en-GB" sz="2000" dirty="0" smtClean="0">
                <a:latin typeface="Calibri" panose="020F0502020204030204" pitchFamily="34" charset="0"/>
                <a:cs typeface="Calibri" panose="020F0502020204030204" pitchFamily="34" charset="0"/>
              </a:rPr>
              <a:t>stablish </a:t>
            </a:r>
            <a:r>
              <a:rPr lang="en-GB" sz="2000" dirty="0">
                <a:latin typeface="Calibri" panose="020F0502020204030204" pitchFamily="34" charset="0"/>
                <a:cs typeface="Calibri" panose="020F0502020204030204" pitchFamily="34" charset="0"/>
              </a:rPr>
              <a:t>a </a:t>
            </a:r>
            <a:r>
              <a:rPr lang="en-GB" sz="2000" b="1" dirty="0" smtClean="0">
                <a:latin typeface="Calibri" panose="020F0502020204030204" pitchFamily="34" charset="0"/>
                <a:cs typeface="Calibri" panose="020F0502020204030204" pitchFamily="34" charset="0"/>
              </a:rPr>
              <a:t>joint</a:t>
            </a:r>
            <a:r>
              <a:rPr lang="en-GB" sz="2000" dirty="0" smtClean="0">
                <a:latin typeface="Calibri" panose="020F0502020204030204" pitchFamily="34" charset="0"/>
                <a:cs typeface="Calibri" panose="020F0502020204030204" pitchFamily="34" charset="0"/>
              </a:rPr>
              <a:t> </a:t>
            </a:r>
            <a:r>
              <a:rPr lang="en-GB" sz="2000" b="1" dirty="0" smtClean="0">
                <a:latin typeface="Calibri" panose="020F0502020204030204" pitchFamily="34" charset="0"/>
                <a:cs typeface="Calibri" panose="020F0502020204030204" pitchFamily="34" charset="0"/>
              </a:rPr>
              <a:t>language</a:t>
            </a:r>
            <a:r>
              <a:rPr lang="en-GB" sz="2000" dirty="0" smtClean="0">
                <a:latin typeface="Calibri" panose="020F0502020204030204" pitchFamily="34" charset="0"/>
                <a:cs typeface="Calibri" panose="020F0502020204030204" pitchFamily="34" charset="0"/>
              </a:rPr>
              <a:t>.</a:t>
            </a:r>
            <a:endParaRPr sz="2000" dirty="0">
              <a:latin typeface="Calibri" panose="020F0502020204030204" pitchFamily="34" charset="0"/>
              <a:cs typeface="Calibri" panose="020F0502020204030204" pitchFamily="34" charset="0"/>
            </a:endParaRPr>
          </a:p>
          <a:p>
            <a:pPr marL="228600" indent="-228600">
              <a:lnSpc>
                <a:spcPct val="100000"/>
              </a:lnSpc>
              <a:spcBef>
                <a:spcPts val="0"/>
              </a:spcBef>
              <a:buSzPts val="2380"/>
            </a:pPr>
            <a:r>
              <a:rPr lang="en-GB" sz="2000" dirty="0" smtClean="0">
                <a:latin typeface="Calibri" panose="020F0502020204030204" pitchFamily="34" charset="0"/>
                <a:cs typeface="Calibri" panose="020F0502020204030204" pitchFamily="34" charset="0"/>
              </a:rPr>
              <a:t>Build </a:t>
            </a:r>
            <a:r>
              <a:rPr lang="en-GB" sz="2000" dirty="0">
                <a:latin typeface="Calibri" panose="020F0502020204030204" pitchFamily="34" charset="0"/>
                <a:cs typeface="Calibri" panose="020F0502020204030204" pitchFamily="34" charset="0"/>
              </a:rPr>
              <a:t>time into the project proposal for these </a:t>
            </a:r>
            <a:r>
              <a:rPr lang="en-GB" sz="2000" b="1" dirty="0">
                <a:latin typeface="Calibri" panose="020F0502020204030204" pitchFamily="34" charset="0"/>
                <a:cs typeface="Calibri" panose="020F0502020204030204" pitchFamily="34" charset="0"/>
              </a:rPr>
              <a:t>exchange activities</a:t>
            </a:r>
            <a:r>
              <a:rPr lang="en-GB" sz="2000" dirty="0">
                <a:latin typeface="Calibri" panose="020F0502020204030204" pitchFamily="34" charset="0"/>
                <a:cs typeface="Calibri" panose="020F0502020204030204" pitchFamily="34" charset="0"/>
              </a:rPr>
              <a:t> at the start of the project</a:t>
            </a:r>
            <a:r>
              <a:rPr lang="en-GB" sz="2000" dirty="0" smtClean="0">
                <a:latin typeface="Calibri" panose="020F0502020204030204" pitchFamily="34" charset="0"/>
                <a:cs typeface="Calibri" panose="020F0502020204030204" pitchFamily="34" charset="0"/>
              </a:rPr>
              <a:t>.</a:t>
            </a:r>
            <a:endParaRPr sz="2000" dirty="0">
              <a:latin typeface="Calibri" panose="020F0502020204030204" pitchFamily="34" charset="0"/>
              <a:cs typeface="Calibri" panose="020F0502020204030204" pitchFamily="34" charset="0"/>
            </a:endParaRPr>
          </a:p>
          <a:p>
            <a:pPr marL="228600" lvl="0" indent="-228600" algn="l" rtl="0">
              <a:lnSpc>
                <a:spcPct val="100000"/>
              </a:lnSpc>
              <a:spcBef>
                <a:spcPts val="0"/>
              </a:spcBef>
              <a:spcAft>
                <a:spcPts val="0"/>
              </a:spcAft>
              <a:buClr>
                <a:schemeClr val="dk1"/>
              </a:buClr>
              <a:buSzPts val="2380"/>
              <a:buChar char="•"/>
            </a:pPr>
            <a:r>
              <a:rPr lang="en-GB" sz="2000" b="1" dirty="0" smtClean="0">
                <a:latin typeface="Calibri" panose="020F0502020204030204" pitchFamily="34" charset="0"/>
                <a:cs typeface="Calibri" panose="020F0502020204030204" pitchFamily="34" charset="0"/>
              </a:rPr>
              <a:t>Openness</a:t>
            </a:r>
            <a:r>
              <a:rPr lang="en-GB" sz="2000" dirty="0" smtClean="0">
                <a:latin typeface="Calibri" panose="020F0502020204030204" pitchFamily="34" charset="0"/>
                <a:cs typeface="Calibri" panose="020F0502020204030204" pitchFamily="34" charset="0"/>
              </a:rPr>
              <a:t> </a:t>
            </a:r>
            <a:r>
              <a:rPr lang="en-GB" sz="2000" dirty="0">
                <a:latin typeface="Calibri" panose="020F0502020204030204" pitchFamily="34" charset="0"/>
                <a:cs typeface="Calibri" panose="020F0502020204030204" pitchFamily="34" charset="0"/>
              </a:rPr>
              <a:t>of researchers to learn about the other discipline.</a:t>
            </a:r>
            <a:endParaRPr sz="2000" dirty="0">
              <a:latin typeface="Calibri" panose="020F0502020204030204" pitchFamily="34" charset="0"/>
              <a:cs typeface="Calibri" panose="020F0502020204030204" pitchFamily="34" charset="0"/>
            </a:endParaRPr>
          </a:p>
          <a:p>
            <a:pPr marL="228600" lvl="0" indent="-228600" algn="l" rtl="0">
              <a:lnSpc>
                <a:spcPct val="100000"/>
              </a:lnSpc>
              <a:spcBef>
                <a:spcPts val="0"/>
              </a:spcBef>
              <a:spcAft>
                <a:spcPts val="0"/>
              </a:spcAft>
              <a:buClr>
                <a:schemeClr val="dk1"/>
              </a:buClr>
              <a:buSzPts val="2380"/>
              <a:buChar char="•"/>
            </a:pPr>
            <a:r>
              <a:rPr lang="en-GB" sz="2000" dirty="0" smtClean="0">
                <a:latin typeface="Calibri" panose="020F0502020204030204" pitchFamily="34" charset="0"/>
                <a:cs typeface="Calibri" panose="020F0502020204030204" pitchFamily="34" charset="0"/>
              </a:rPr>
              <a:t>Maximise </a:t>
            </a:r>
            <a:r>
              <a:rPr lang="en-GB" sz="2000" dirty="0">
                <a:latin typeface="Calibri" panose="020F0502020204030204" pitchFamily="34" charset="0"/>
                <a:cs typeface="Calibri" panose="020F0502020204030204" pitchFamily="34" charset="0"/>
              </a:rPr>
              <a:t>the </a:t>
            </a:r>
            <a:r>
              <a:rPr lang="en-GB" sz="2000" b="1" dirty="0">
                <a:latin typeface="Calibri" panose="020F0502020204030204" pitchFamily="34" charset="0"/>
                <a:cs typeface="Calibri" panose="020F0502020204030204" pitchFamily="34" charset="0"/>
              </a:rPr>
              <a:t>advantages</a:t>
            </a:r>
            <a:r>
              <a:rPr lang="en-GB" sz="2000" dirty="0">
                <a:latin typeface="Calibri" panose="020F0502020204030204" pitchFamily="34" charset="0"/>
                <a:cs typeface="Calibri" panose="020F0502020204030204" pitchFamily="34" charset="0"/>
              </a:rPr>
              <a:t> of working with different disciplines, backgrounds and understandings.</a:t>
            </a:r>
            <a:endParaRPr sz="2000" dirty="0">
              <a:latin typeface="Calibri" panose="020F0502020204030204" pitchFamily="34" charset="0"/>
              <a:cs typeface="Calibri" panose="020F0502020204030204" pitchFamily="34" charset="0"/>
            </a:endParaRPr>
          </a:p>
        </p:txBody>
      </p:sp>
      <p:sp>
        <p:nvSpPr>
          <p:cNvPr id="8" name="Google Shape;130;p2">
            <a:hlinkClick r:id="" action="ppaction://hlinkshowjump?jump=nextslide"/>
          </p:cNvPr>
          <p:cNvSpPr/>
          <p:nvPr/>
        </p:nvSpPr>
        <p:spPr>
          <a:xfrm>
            <a:off x="11225818" y="6109876"/>
            <a:ext cx="564042" cy="337944"/>
          </a:xfrm>
          <a:prstGeom prst="rightArrow">
            <a:avLst>
              <a:gd name="adj1" fmla="val 50000"/>
              <a:gd name="adj2" fmla="val 50000"/>
            </a:avLst>
          </a:prstGeom>
          <a:solidFill>
            <a:srgbClr val="FFC000"/>
          </a:solidFill>
          <a:ln w="127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 name="Google Shape;132;p2">
            <a:hlinkClick r:id="" action="ppaction://hlinkshowjump?jump=previousslide"/>
          </p:cNvPr>
          <p:cNvSpPr/>
          <p:nvPr/>
        </p:nvSpPr>
        <p:spPr>
          <a:xfrm rot="10800000">
            <a:off x="305041" y="6109876"/>
            <a:ext cx="564042" cy="337944"/>
          </a:xfrm>
          <a:prstGeom prst="rightArrow">
            <a:avLst>
              <a:gd name="adj1" fmla="val 50000"/>
              <a:gd name="adj2" fmla="val 50000"/>
            </a:avLst>
          </a:prstGeom>
          <a:solidFill>
            <a:srgbClr val="FFC000"/>
          </a:solidFill>
          <a:ln w="127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92" y="6500420"/>
            <a:ext cx="896374" cy="313620"/>
          </a:xfrm>
          <a:prstGeom prst="rect">
            <a:avLst/>
          </a:prstGeom>
        </p:spPr>
      </p:pic>
      <p:sp>
        <p:nvSpPr>
          <p:cNvPr id="12" name="Rectangle 11"/>
          <p:cNvSpPr/>
          <p:nvPr/>
        </p:nvSpPr>
        <p:spPr>
          <a:xfrm>
            <a:off x="1236785" y="6508635"/>
            <a:ext cx="9989033" cy="286232"/>
          </a:xfrm>
          <a:prstGeom prst="rect">
            <a:avLst/>
          </a:prstGeom>
        </p:spPr>
        <p:txBody>
          <a:bodyPr wrap="square">
            <a:spAutoFit/>
          </a:bodyPr>
          <a:lstStyle/>
          <a:p>
            <a:pPr lvl="0" algn="ctr">
              <a:lnSpc>
                <a:spcPct val="90000"/>
              </a:lnSpc>
              <a:buClr>
                <a:schemeClr val="dk1"/>
              </a:buClr>
              <a:buSzPts val="3200"/>
            </a:pPr>
            <a:r>
              <a:rPr lang="en-GB" i="1" dirty="0" smtClean="0">
                <a:solidFill>
                  <a:schemeClr val="dk1"/>
                </a:solidFill>
                <a:latin typeface="Calibri"/>
                <a:ea typeface="Calibri"/>
                <a:cs typeface="Calibri"/>
                <a:sym typeface="Calibri"/>
              </a:rPr>
              <a:t>Rangecroft et al., 2020. Social </a:t>
            </a:r>
            <a:r>
              <a:rPr lang="en-GB" i="1" dirty="0">
                <a:solidFill>
                  <a:schemeClr val="dk1"/>
                </a:solidFill>
                <a:latin typeface="Calibri"/>
                <a:ea typeface="Calibri"/>
                <a:cs typeface="Calibri"/>
                <a:sym typeface="Calibri"/>
              </a:rPr>
              <a:t>science for hydrologists: considerations when doing fieldwork with human </a:t>
            </a:r>
            <a:r>
              <a:rPr lang="en-GB" i="1" dirty="0" smtClean="0">
                <a:solidFill>
                  <a:schemeClr val="dk1"/>
                </a:solidFill>
                <a:latin typeface="Calibri"/>
                <a:ea typeface="Calibri"/>
                <a:cs typeface="Calibri"/>
                <a:sym typeface="Calibri"/>
              </a:rPr>
              <a:t>participants, EGU2020</a:t>
            </a:r>
            <a:endParaRPr lang="en-GB" i="1" dirty="0">
              <a:solidFill>
                <a:schemeClr val="dk1"/>
              </a:solidFill>
              <a:latin typeface="Calibri"/>
              <a:ea typeface="Calibri"/>
              <a:cs typeface="Calibri"/>
              <a:sym typeface="Calibri"/>
            </a:endParaRPr>
          </a:p>
        </p:txBody>
      </p:sp>
      <p:pic>
        <p:nvPicPr>
          <p:cNvPr id="13" name="Google Shape;644;p30">
            <a:hlinkClick r:id="rId4" action="ppaction://hlinksldjump"/>
          </p:cNvPr>
          <p:cNvPicPr preferRelativeResize="0"/>
          <p:nvPr/>
        </p:nvPicPr>
        <p:blipFill rotWithShape="1">
          <a:blip r:embed="rId5">
            <a:alphaModFix/>
          </a:blip>
          <a:srcRect/>
          <a:stretch/>
        </p:blipFill>
        <p:spPr>
          <a:xfrm>
            <a:off x="11201336" y="392945"/>
            <a:ext cx="291698" cy="252000"/>
          </a:xfrm>
          <a:prstGeom prst="rect">
            <a:avLst/>
          </a:prstGeom>
          <a:solidFill>
            <a:schemeClr val="bg1"/>
          </a:solidFill>
          <a:ln>
            <a:noFill/>
          </a:ln>
        </p:spPr>
      </p:pic>
      <p:sp>
        <p:nvSpPr>
          <p:cNvPr id="14" name="TextBox 13">
            <a:hlinkClick r:id="" action="ppaction://hlinkshowjump?jump=nextslide"/>
          </p:cNvPr>
          <p:cNvSpPr txBox="1"/>
          <p:nvPr/>
        </p:nvSpPr>
        <p:spPr>
          <a:xfrm>
            <a:off x="11211012" y="6152204"/>
            <a:ext cx="382305" cy="253916"/>
          </a:xfrm>
          <a:prstGeom prst="rect">
            <a:avLst/>
          </a:prstGeom>
          <a:noFill/>
        </p:spPr>
        <p:txBody>
          <a:bodyPr wrap="square" rtlCol="0">
            <a:spAutoFit/>
          </a:bodyPr>
          <a:lstStyle/>
          <a:p>
            <a:r>
              <a:rPr lang="en-GB" sz="1050" dirty="0" smtClean="0"/>
              <a:t>42</a:t>
            </a:r>
            <a:endParaRPr lang="en-GB" sz="1050" dirty="0"/>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640"/>
        <p:cNvGrpSpPr/>
        <p:nvPr/>
      </p:nvGrpSpPr>
      <p:grpSpPr>
        <a:xfrm>
          <a:off x="0" y="0"/>
          <a:ext cx="0" cy="0"/>
          <a:chOff x="0" y="0"/>
          <a:chExt cx="0" cy="0"/>
        </a:xfrm>
      </p:grpSpPr>
      <p:pic>
        <p:nvPicPr>
          <p:cNvPr id="641" name="Google Shape;641;p30"/>
          <p:cNvPicPr preferRelativeResize="0"/>
          <p:nvPr/>
        </p:nvPicPr>
        <p:blipFill rotWithShape="1">
          <a:blip r:embed="rId3">
            <a:alphaModFix/>
          </a:blip>
          <a:srcRect/>
          <a:stretch/>
        </p:blipFill>
        <p:spPr>
          <a:xfrm>
            <a:off x="-529" y="-297"/>
            <a:ext cx="12193057" cy="6858594"/>
          </a:xfrm>
          <a:prstGeom prst="rect">
            <a:avLst/>
          </a:prstGeom>
          <a:noFill/>
          <a:ln>
            <a:noFill/>
          </a:ln>
        </p:spPr>
      </p:pic>
      <p:sp>
        <p:nvSpPr>
          <p:cNvPr id="642" name="Google Shape;642;p30"/>
          <p:cNvSpPr txBox="1">
            <a:spLocks noGrp="1"/>
          </p:cNvSpPr>
          <p:nvPr>
            <p:ph type="title"/>
          </p:nvPr>
        </p:nvSpPr>
        <p:spPr>
          <a:xfrm>
            <a:off x="831585" y="128158"/>
            <a:ext cx="105156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400"/>
              <a:buFont typeface="Calibri"/>
              <a:buNone/>
            </a:pPr>
            <a:r>
              <a:rPr lang="en-GB" b="1" dirty="0"/>
              <a:t>5. </a:t>
            </a:r>
            <a:r>
              <a:rPr lang="en-GB" b="1" dirty="0" smtClean="0"/>
              <a:t>Summary &amp; Recommendations</a:t>
            </a:r>
            <a:endParaRPr b="1" dirty="0"/>
          </a:p>
        </p:txBody>
      </p:sp>
      <p:sp>
        <p:nvSpPr>
          <p:cNvPr id="643" name="Google Shape;643;p30"/>
          <p:cNvSpPr txBox="1">
            <a:spLocks noGrp="1"/>
          </p:cNvSpPr>
          <p:nvPr>
            <p:ph type="body" idx="1"/>
          </p:nvPr>
        </p:nvSpPr>
        <p:spPr>
          <a:xfrm>
            <a:off x="831585" y="1238737"/>
            <a:ext cx="10515600" cy="4176744"/>
          </a:xfrm>
          <a:prstGeom prst="rect">
            <a:avLst/>
          </a:prstGeom>
          <a:solidFill>
            <a:schemeClr val="lt1"/>
          </a:solidFill>
          <a:ln>
            <a:noFill/>
          </a:ln>
        </p:spPr>
        <p:txBody>
          <a:bodyPr spcFirstLastPara="1" wrap="square" lIns="91425" tIns="45700" rIns="91425" bIns="45700" anchor="t" anchorCtr="0">
            <a:noAutofit/>
          </a:bodyPr>
          <a:lstStyle/>
          <a:p>
            <a:pPr marL="228600" lvl="0" indent="-228600" algn="l" rtl="0">
              <a:lnSpc>
                <a:spcPct val="100000"/>
              </a:lnSpc>
              <a:spcBef>
                <a:spcPts val="600"/>
              </a:spcBef>
              <a:spcAft>
                <a:spcPts val="0"/>
              </a:spcAft>
              <a:buSzPts val="2590"/>
              <a:buChar char="•"/>
            </a:pPr>
            <a:r>
              <a:rPr lang="en-GB" sz="2400" dirty="0"/>
              <a:t>To explore and address current and future water related issues there is the </a:t>
            </a:r>
            <a:r>
              <a:rPr lang="en-GB" sz="2400" b="1" dirty="0"/>
              <a:t>need for true collaborative</a:t>
            </a:r>
            <a:r>
              <a:rPr lang="en-GB" sz="2400" dirty="0"/>
              <a:t>, interdisciplinary research. </a:t>
            </a:r>
            <a:endParaRPr sz="2400" dirty="0"/>
          </a:p>
          <a:p>
            <a:pPr marL="228600" lvl="0" indent="-228600" algn="l" rtl="0">
              <a:lnSpc>
                <a:spcPct val="100000"/>
              </a:lnSpc>
              <a:spcBef>
                <a:spcPts val="600"/>
              </a:spcBef>
              <a:spcAft>
                <a:spcPts val="0"/>
              </a:spcAft>
              <a:buClr>
                <a:schemeClr val="dk1"/>
              </a:buClr>
              <a:buSzPts val="2590"/>
              <a:buChar char="•"/>
            </a:pPr>
            <a:r>
              <a:rPr lang="en-GB" sz="2400" dirty="0"/>
              <a:t>Working between </a:t>
            </a:r>
            <a:r>
              <a:rPr lang="en-GB" sz="2400" b="1" dirty="0"/>
              <a:t>different disciplines </a:t>
            </a:r>
            <a:r>
              <a:rPr lang="en-GB" sz="2400" dirty="0"/>
              <a:t>with their disparate philosophies, methodologies and vocabularies can cause </a:t>
            </a:r>
            <a:r>
              <a:rPr lang="en-GB" sz="2400" b="1" dirty="0"/>
              <a:t>barriers and challenges </a:t>
            </a:r>
            <a:r>
              <a:rPr lang="en-GB" sz="2400" dirty="0"/>
              <a:t>for collaboration.</a:t>
            </a:r>
            <a:endParaRPr dirty="0"/>
          </a:p>
          <a:p>
            <a:pPr marL="228600" lvl="0" indent="-228600" algn="l" rtl="0">
              <a:lnSpc>
                <a:spcPct val="100000"/>
              </a:lnSpc>
              <a:spcBef>
                <a:spcPts val="600"/>
              </a:spcBef>
              <a:spcAft>
                <a:spcPts val="0"/>
              </a:spcAft>
              <a:buClr>
                <a:schemeClr val="dk1"/>
              </a:buClr>
              <a:buSzPts val="2590"/>
              <a:buChar char="•"/>
            </a:pPr>
            <a:r>
              <a:rPr lang="en-GB" sz="2400" dirty="0"/>
              <a:t>However, it can also bring the perspective and complexity needed for understanding </a:t>
            </a:r>
            <a:r>
              <a:rPr lang="en-GB" sz="2400" b="1" dirty="0"/>
              <a:t>real world problems </a:t>
            </a:r>
            <a:r>
              <a:rPr lang="en-GB" sz="2400" dirty="0"/>
              <a:t>and potential solutions. </a:t>
            </a:r>
            <a:endParaRPr sz="2400" dirty="0"/>
          </a:p>
          <a:p>
            <a:pPr marL="228600" lvl="0" indent="-228600" algn="l" rtl="0">
              <a:lnSpc>
                <a:spcPct val="100000"/>
              </a:lnSpc>
              <a:spcBef>
                <a:spcPts val="600"/>
              </a:spcBef>
              <a:spcAft>
                <a:spcPts val="0"/>
              </a:spcAft>
              <a:buClr>
                <a:schemeClr val="dk1"/>
              </a:buClr>
              <a:buSzPts val="2590"/>
              <a:buChar char="•"/>
            </a:pPr>
            <a:r>
              <a:rPr lang="en-GB" sz="2400" dirty="0"/>
              <a:t>It is important for researchers to consider how best to approach these collaborations, and how best to equip the other disciplines to enable them to </a:t>
            </a:r>
            <a:r>
              <a:rPr lang="en-GB" sz="2400" b="1" dirty="0"/>
              <a:t>expand beyond their own</a:t>
            </a:r>
            <a:r>
              <a:rPr lang="en-GB" sz="2400" dirty="0"/>
              <a:t>. </a:t>
            </a:r>
            <a:endParaRPr sz="2400" dirty="0"/>
          </a:p>
        </p:txBody>
      </p:sp>
      <p:pic>
        <p:nvPicPr>
          <p:cNvPr id="644" name="Google Shape;644;p30">
            <a:hlinkClick r:id="rId4" action="ppaction://hlinksldjump"/>
          </p:cNvPr>
          <p:cNvPicPr preferRelativeResize="0"/>
          <p:nvPr/>
        </p:nvPicPr>
        <p:blipFill rotWithShape="1">
          <a:blip r:embed="rId5">
            <a:alphaModFix/>
          </a:blip>
          <a:srcRect/>
          <a:stretch/>
        </p:blipFill>
        <p:spPr>
          <a:xfrm>
            <a:off x="11201336" y="392945"/>
            <a:ext cx="291698" cy="252000"/>
          </a:xfrm>
          <a:prstGeom prst="rect">
            <a:avLst/>
          </a:prstGeom>
          <a:solidFill>
            <a:schemeClr val="bg1"/>
          </a:solidFill>
          <a:ln>
            <a:noFill/>
          </a:ln>
        </p:spPr>
      </p:pic>
      <p:sp>
        <p:nvSpPr>
          <p:cNvPr id="646" name="Google Shape;646;p30"/>
          <p:cNvSpPr/>
          <p:nvPr/>
        </p:nvSpPr>
        <p:spPr>
          <a:xfrm>
            <a:off x="5219700" y="5023318"/>
            <a:ext cx="5781675" cy="1421887"/>
          </a:xfrm>
          <a:prstGeom prst="rect">
            <a:avLst/>
          </a:prstGeom>
          <a:solidFill>
            <a:srgbClr val="ED7D31"/>
          </a:solidFill>
          <a:ln w="9525"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80000"/>
              </a:lnSpc>
              <a:spcBef>
                <a:spcPts val="0"/>
              </a:spcBef>
              <a:spcAft>
                <a:spcPts val="0"/>
              </a:spcAft>
              <a:buClr>
                <a:srgbClr val="000000"/>
              </a:buClr>
              <a:buSzPts val="2000"/>
              <a:buFont typeface="Arial"/>
              <a:buNone/>
            </a:pPr>
            <a:r>
              <a:rPr lang="en-GB" sz="1800" b="0" i="1" u="none" strike="noStrike" cap="none" dirty="0">
                <a:solidFill>
                  <a:srgbClr val="000000"/>
                </a:solidFill>
                <a:latin typeface="Calibri"/>
                <a:ea typeface="Calibri"/>
                <a:cs typeface="Calibri"/>
                <a:sym typeface="Calibri"/>
              </a:rPr>
              <a:t>e.g. Key aspects of social science </a:t>
            </a:r>
            <a:r>
              <a:rPr lang="en-GB" sz="1800" b="1" i="1" u="none" strike="noStrike" cap="none" dirty="0">
                <a:solidFill>
                  <a:srgbClr val="000000"/>
                </a:solidFill>
                <a:latin typeface="Calibri"/>
                <a:ea typeface="Calibri"/>
                <a:cs typeface="Calibri"/>
                <a:sym typeface="Calibri"/>
              </a:rPr>
              <a:t>practices</a:t>
            </a:r>
            <a:r>
              <a:rPr lang="en-GB" sz="1800" b="0" i="1" u="none" strike="noStrike" cap="none" dirty="0">
                <a:solidFill>
                  <a:srgbClr val="000000"/>
                </a:solidFill>
                <a:latin typeface="Calibri"/>
                <a:ea typeface="Calibri"/>
                <a:cs typeface="Calibri"/>
                <a:sym typeface="Calibri"/>
              </a:rPr>
              <a:t> (good ethical practice), </a:t>
            </a:r>
            <a:r>
              <a:rPr lang="en-GB" sz="1800" b="1" i="1" u="none" strike="noStrike" cap="none" dirty="0">
                <a:solidFill>
                  <a:srgbClr val="000000"/>
                </a:solidFill>
                <a:latin typeface="Calibri"/>
                <a:ea typeface="Calibri"/>
                <a:cs typeface="Calibri"/>
                <a:sym typeface="Calibri"/>
              </a:rPr>
              <a:t>methods</a:t>
            </a:r>
            <a:r>
              <a:rPr lang="en-GB" sz="1800" b="0" i="1" u="none" strike="noStrike" cap="none" dirty="0">
                <a:solidFill>
                  <a:srgbClr val="000000"/>
                </a:solidFill>
                <a:latin typeface="Calibri"/>
                <a:ea typeface="Calibri"/>
                <a:cs typeface="Calibri"/>
                <a:sym typeface="Calibri"/>
              </a:rPr>
              <a:t> (data collection methods), and </a:t>
            </a:r>
            <a:r>
              <a:rPr lang="en-GB" sz="1800" b="1" i="1" u="none" strike="noStrike" cap="none" dirty="0">
                <a:solidFill>
                  <a:srgbClr val="000000"/>
                </a:solidFill>
                <a:latin typeface="Calibri"/>
                <a:ea typeface="Calibri"/>
                <a:cs typeface="Calibri"/>
                <a:sym typeface="Calibri"/>
              </a:rPr>
              <a:t>philosophies</a:t>
            </a:r>
            <a:r>
              <a:rPr lang="en-GB" sz="1800" b="0" i="1" u="none" strike="noStrike" cap="none" dirty="0">
                <a:solidFill>
                  <a:srgbClr val="000000"/>
                </a:solidFill>
                <a:latin typeface="Calibri"/>
                <a:ea typeface="Calibri"/>
                <a:cs typeface="Calibri"/>
                <a:sym typeface="Calibri"/>
              </a:rPr>
              <a:t> (power dynamics, positionality) which, if </a:t>
            </a:r>
            <a:r>
              <a:rPr lang="en-GB" sz="1800" b="1" i="1" u="none" strike="noStrike" cap="none" dirty="0">
                <a:solidFill>
                  <a:srgbClr val="000000"/>
                </a:solidFill>
                <a:latin typeface="Calibri"/>
                <a:ea typeface="Calibri"/>
                <a:cs typeface="Calibri"/>
                <a:sym typeface="Calibri"/>
              </a:rPr>
              <a:t>better understood </a:t>
            </a:r>
            <a:r>
              <a:rPr lang="en-GB" sz="1800" b="0" i="1" u="none" strike="noStrike" cap="none" dirty="0">
                <a:solidFill>
                  <a:srgbClr val="000000"/>
                </a:solidFill>
                <a:latin typeface="Calibri"/>
                <a:ea typeface="Calibri"/>
                <a:cs typeface="Calibri"/>
                <a:sym typeface="Calibri"/>
              </a:rPr>
              <a:t>by natural scientists, can help </a:t>
            </a:r>
            <a:r>
              <a:rPr lang="en-GB" sz="1800" b="1" i="1" u="none" strike="noStrike" cap="none" dirty="0">
                <a:solidFill>
                  <a:srgbClr val="000000"/>
                </a:solidFill>
                <a:latin typeface="Calibri"/>
                <a:ea typeface="Calibri"/>
                <a:cs typeface="Calibri"/>
                <a:sym typeface="Calibri"/>
              </a:rPr>
              <a:t>foster</a:t>
            </a:r>
            <a:r>
              <a:rPr lang="en-GB" sz="1800" b="0" i="1" u="none" strike="noStrike" cap="none" dirty="0">
                <a:solidFill>
                  <a:srgbClr val="000000"/>
                </a:solidFill>
                <a:latin typeface="Calibri"/>
                <a:ea typeface="Calibri"/>
                <a:cs typeface="Calibri"/>
                <a:sym typeface="Calibri"/>
              </a:rPr>
              <a:t> a stronger joint research vision, maximise research design, data collection, interpretation and </a:t>
            </a:r>
            <a:r>
              <a:rPr lang="en-GB" sz="1800" b="0" i="1" u="none" strike="noStrike" cap="none" dirty="0" smtClean="0">
                <a:solidFill>
                  <a:srgbClr val="000000"/>
                </a:solidFill>
                <a:latin typeface="Calibri"/>
                <a:ea typeface="Calibri"/>
                <a:cs typeface="Calibri"/>
                <a:sym typeface="Calibri"/>
              </a:rPr>
              <a:t>impact.</a:t>
            </a:r>
            <a:endParaRPr sz="1800" b="0" i="1" u="none" strike="noStrike" cap="none" dirty="0">
              <a:solidFill>
                <a:srgbClr val="000000"/>
              </a:solidFill>
              <a:latin typeface="Calibri"/>
              <a:ea typeface="Calibri"/>
              <a:cs typeface="Calibri"/>
              <a:sym typeface="Calibri"/>
            </a:endParaRPr>
          </a:p>
        </p:txBody>
      </p:sp>
      <p:sp>
        <p:nvSpPr>
          <p:cNvPr id="9" name="Google Shape;130;p2">
            <a:hlinkClick r:id="" action="ppaction://hlinkshowjump?jump=nextslide"/>
          </p:cNvPr>
          <p:cNvSpPr/>
          <p:nvPr/>
        </p:nvSpPr>
        <p:spPr>
          <a:xfrm>
            <a:off x="11225818" y="6109876"/>
            <a:ext cx="564042" cy="337944"/>
          </a:xfrm>
          <a:prstGeom prst="rightArrow">
            <a:avLst>
              <a:gd name="adj1" fmla="val 50000"/>
              <a:gd name="adj2" fmla="val 50000"/>
            </a:avLst>
          </a:prstGeom>
          <a:solidFill>
            <a:srgbClr val="FFC000"/>
          </a:solidFill>
          <a:ln w="127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0" name="Google Shape;132;p2">
            <a:hlinkClick r:id="" action="ppaction://hlinkshowjump?jump=previousslide"/>
          </p:cNvPr>
          <p:cNvSpPr/>
          <p:nvPr/>
        </p:nvSpPr>
        <p:spPr>
          <a:xfrm rot="10800000">
            <a:off x="305041" y="6109876"/>
            <a:ext cx="564042" cy="337944"/>
          </a:xfrm>
          <a:prstGeom prst="rightArrow">
            <a:avLst>
              <a:gd name="adj1" fmla="val 50000"/>
              <a:gd name="adj2" fmla="val 50000"/>
            </a:avLst>
          </a:prstGeom>
          <a:solidFill>
            <a:srgbClr val="FFC000"/>
          </a:solidFill>
          <a:ln w="127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792" y="6500420"/>
            <a:ext cx="896374" cy="313620"/>
          </a:xfrm>
          <a:prstGeom prst="rect">
            <a:avLst/>
          </a:prstGeom>
        </p:spPr>
      </p:pic>
      <p:sp>
        <p:nvSpPr>
          <p:cNvPr id="13" name="Rectangle 12"/>
          <p:cNvSpPr/>
          <p:nvPr/>
        </p:nvSpPr>
        <p:spPr>
          <a:xfrm>
            <a:off x="1236785" y="6508635"/>
            <a:ext cx="9989033" cy="286232"/>
          </a:xfrm>
          <a:prstGeom prst="rect">
            <a:avLst/>
          </a:prstGeom>
        </p:spPr>
        <p:txBody>
          <a:bodyPr wrap="square">
            <a:spAutoFit/>
          </a:bodyPr>
          <a:lstStyle/>
          <a:p>
            <a:pPr lvl="0" algn="ctr">
              <a:lnSpc>
                <a:spcPct val="90000"/>
              </a:lnSpc>
              <a:buClr>
                <a:schemeClr val="dk1"/>
              </a:buClr>
              <a:buSzPts val="3200"/>
            </a:pPr>
            <a:r>
              <a:rPr lang="en-GB" i="1" dirty="0" smtClean="0">
                <a:solidFill>
                  <a:schemeClr val="dk1"/>
                </a:solidFill>
                <a:latin typeface="Calibri"/>
                <a:ea typeface="Calibri"/>
                <a:cs typeface="Calibri"/>
                <a:sym typeface="Calibri"/>
              </a:rPr>
              <a:t>Rangecroft et al., 2020. Social </a:t>
            </a:r>
            <a:r>
              <a:rPr lang="en-GB" i="1" dirty="0">
                <a:solidFill>
                  <a:schemeClr val="dk1"/>
                </a:solidFill>
                <a:latin typeface="Calibri"/>
                <a:ea typeface="Calibri"/>
                <a:cs typeface="Calibri"/>
                <a:sym typeface="Calibri"/>
              </a:rPr>
              <a:t>science for hydrologists: considerations when doing fieldwork with human </a:t>
            </a:r>
            <a:r>
              <a:rPr lang="en-GB" i="1" dirty="0" smtClean="0">
                <a:solidFill>
                  <a:schemeClr val="dk1"/>
                </a:solidFill>
                <a:latin typeface="Calibri"/>
                <a:ea typeface="Calibri"/>
                <a:cs typeface="Calibri"/>
                <a:sym typeface="Calibri"/>
              </a:rPr>
              <a:t>participants, EGU2020</a:t>
            </a:r>
            <a:endParaRPr lang="en-GB" i="1" dirty="0">
              <a:solidFill>
                <a:schemeClr val="dk1"/>
              </a:solidFill>
              <a:latin typeface="Calibri"/>
              <a:ea typeface="Calibri"/>
              <a:cs typeface="Calibri"/>
              <a:sym typeface="Calibri"/>
            </a:endParaRPr>
          </a:p>
        </p:txBody>
      </p:sp>
      <p:sp>
        <p:nvSpPr>
          <p:cNvPr id="14" name="TextBox 13">
            <a:hlinkClick r:id="" action="ppaction://hlinkshowjump?jump=nextslide"/>
          </p:cNvPr>
          <p:cNvSpPr txBox="1"/>
          <p:nvPr/>
        </p:nvSpPr>
        <p:spPr>
          <a:xfrm>
            <a:off x="11211012" y="6152204"/>
            <a:ext cx="382305" cy="253916"/>
          </a:xfrm>
          <a:prstGeom prst="rect">
            <a:avLst/>
          </a:prstGeom>
          <a:noFill/>
        </p:spPr>
        <p:txBody>
          <a:bodyPr wrap="square" rtlCol="0">
            <a:spAutoFit/>
          </a:bodyPr>
          <a:lstStyle/>
          <a:p>
            <a:r>
              <a:rPr lang="en-GB" sz="1050" dirty="0" smtClean="0"/>
              <a:t>43</a:t>
            </a:r>
            <a:endParaRPr lang="en-GB" sz="1050" dirty="0"/>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640"/>
        <p:cNvGrpSpPr/>
        <p:nvPr/>
      </p:nvGrpSpPr>
      <p:grpSpPr>
        <a:xfrm>
          <a:off x="0" y="0"/>
          <a:ext cx="0" cy="0"/>
          <a:chOff x="0" y="0"/>
          <a:chExt cx="0" cy="0"/>
        </a:xfrm>
      </p:grpSpPr>
      <p:pic>
        <p:nvPicPr>
          <p:cNvPr id="641" name="Google Shape;641;p30"/>
          <p:cNvPicPr preferRelativeResize="0"/>
          <p:nvPr/>
        </p:nvPicPr>
        <p:blipFill rotWithShape="1">
          <a:blip r:embed="rId3">
            <a:alphaModFix/>
          </a:blip>
          <a:srcRect/>
          <a:stretch/>
        </p:blipFill>
        <p:spPr>
          <a:xfrm>
            <a:off x="-529" y="-297"/>
            <a:ext cx="12193057" cy="6858594"/>
          </a:xfrm>
          <a:prstGeom prst="rect">
            <a:avLst/>
          </a:prstGeom>
          <a:noFill/>
          <a:ln>
            <a:noFill/>
          </a:ln>
        </p:spPr>
      </p:pic>
      <p:sp>
        <p:nvSpPr>
          <p:cNvPr id="642" name="Google Shape;642;p30"/>
          <p:cNvSpPr txBox="1">
            <a:spLocks noGrp="1"/>
          </p:cNvSpPr>
          <p:nvPr>
            <p:ph type="title"/>
          </p:nvPr>
        </p:nvSpPr>
        <p:spPr>
          <a:xfrm>
            <a:off x="568313" y="209013"/>
            <a:ext cx="11042144"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400"/>
              <a:buFont typeface="Calibri"/>
              <a:buNone/>
            </a:pPr>
            <a:r>
              <a:rPr lang="en-GB" b="1" dirty="0" smtClean="0"/>
              <a:t>Fieldwork with human participants</a:t>
            </a:r>
            <a:endParaRPr b="1" dirty="0"/>
          </a:p>
        </p:txBody>
      </p:sp>
      <p:sp>
        <p:nvSpPr>
          <p:cNvPr id="643" name="Google Shape;643;p30"/>
          <p:cNvSpPr txBox="1">
            <a:spLocks noGrp="1"/>
          </p:cNvSpPr>
          <p:nvPr>
            <p:ph type="body" idx="1"/>
          </p:nvPr>
        </p:nvSpPr>
        <p:spPr>
          <a:xfrm>
            <a:off x="831585" y="1238737"/>
            <a:ext cx="10515600" cy="3981508"/>
          </a:xfrm>
          <a:prstGeom prst="rect">
            <a:avLst/>
          </a:prstGeom>
          <a:solidFill>
            <a:schemeClr val="lt1"/>
          </a:solidFill>
          <a:ln>
            <a:noFill/>
          </a:ln>
        </p:spPr>
        <p:txBody>
          <a:bodyPr spcFirstLastPara="1" wrap="square" lIns="91425" tIns="45700" rIns="91425" bIns="45700" anchor="t" anchorCtr="0">
            <a:noAutofit/>
          </a:bodyPr>
          <a:lstStyle/>
          <a:p>
            <a:pPr marL="228600" indent="-228600">
              <a:spcBef>
                <a:spcPts val="600"/>
              </a:spcBef>
              <a:spcAft>
                <a:spcPts val="600"/>
              </a:spcAft>
              <a:buSzPct val="100000"/>
            </a:pPr>
            <a:r>
              <a:rPr lang="en-GB" sz="1800" dirty="0" smtClean="0"/>
              <a:t>Local </a:t>
            </a:r>
            <a:r>
              <a:rPr lang="en-GB" sz="1800" dirty="0"/>
              <a:t>partners and organisations are </a:t>
            </a:r>
            <a:r>
              <a:rPr lang="en-GB" sz="1800" b="1" dirty="0"/>
              <a:t>crucial</a:t>
            </a:r>
            <a:r>
              <a:rPr lang="en-GB" sz="1800" dirty="0"/>
              <a:t> to fieldwork with human </a:t>
            </a:r>
            <a:r>
              <a:rPr lang="en-GB" sz="1800" dirty="0" smtClean="0"/>
              <a:t>participants. Building trust between researchers, local partners and participants is essential for successful fieldwork, but can take time.</a:t>
            </a:r>
          </a:p>
          <a:p>
            <a:pPr marL="228600" indent="-228600">
              <a:spcBef>
                <a:spcPts val="600"/>
              </a:spcBef>
              <a:spcAft>
                <a:spcPts val="600"/>
              </a:spcAft>
              <a:buSzPct val="100000"/>
            </a:pPr>
            <a:r>
              <a:rPr lang="en-GB" sz="1800" b="1" dirty="0"/>
              <a:t>Good ethical practice </a:t>
            </a:r>
            <a:r>
              <a:rPr lang="en-GB" sz="1800" dirty="0"/>
              <a:t>should underpin all research with human participants</a:t>
            </a:r>
            <a:r>
              <a:rPr lang="en-GB" sz="1800" dirty="0" smtClean="0"/>
              <a:t>.</a:t>
            </a:r>
          </a:p>
          <a:p>
            <a:pPr marL="228600" indent="-228600">
              <a:spcBef>
                <a:spcPts val="600"/>
              </a:spcBef>
              <a:spcAft>
                <a:spcPts val="600"/>
              </a:spcAft>
              <a:buSzPct val="100000"/>
            </a:pPr>
            <a:r>
              <a:rPr lang="en-GB" sz="1800" b="1" dirty="0" smtClean="0">
                <a:latin typeface="Calibri" panose="020F0502020204030204" pitchFamily="34" charset="0"/>
                <a:cs typeface="Calibri" panose="020F0502020204030204" pitchFamily="34" charset="0"/>
              </a:rPr>
              <a:t>Power dynamics </a:t>
            </a:r>
            <a:r>
              <a:rPr lang="en-GB" sz="1800" dirty="0" smtClean="0">
                <a:latin typeface="Calibri" panose="020F0502020204030204" pitchFamily="34" charset="0"/>
                <a:cs typeface="Calibri" panose="020F0502020204030204" pitchFamily="34" charset="0"/>
              </a:rPr>
              <a:t>can be planned for in the </a:t>
            </a:r>
            <a:r>
              <a:rPr lang="en-GB" sz="1800" b="1" dirty="0" smtClean="0">
                <a:latin typeface="Calibri" panose="020F0502020204030204" pitchFamily="34" charset="0"/>
                <a:cs typeface="Calibri" panose="020F0502020204030204" pitchFamily="34" charset="0"/>
              </a:rPr>
              <a:t>research design</a:t>
            </a:r>
            <a:r>
              <a:rPr lang="en-GB" sz="1800" dirty="0" smtClean="0">
                <a:latin typeface="Calibri" panose="020F0502020204030204" pitchFamily="34" charset="0"/>
                <a:cs typeface="Calibri" panose="020F0502020204030204" pitchFamily="34" charset="0"/>
              </a:rPr>
              <a:t>, but these arrangements might not always be possible in the field.</a:t>
            </a:r>
          </a:p>
          <a:p>
            <a:pPr marL="228600" indent="-228600">
              <a:spcBef>
                <a:spcPts val="600"/>
              </a:spcBef>
              <a:spcAft>
                <a:spcPts val="600"/>
              </a:spcAft>
              <a:buSzPct val="100000"/>
            </a:pPr>
            <a:r>
              <a:rPr lang="en-GB" sz="1800" dirty="0" smtClean="0">
                <a:latin typeface="Calibri" panose="020F0502020204030204" pitchFamily="34" charset="0"/>
                <a:cs typeface="Calibri" panose="020F0502020204030204" pitchFamily="34" charset="0"/>
              </a:rPr>
              <a:t>Working </a:t>
            </a:r>
            <a:r>
              <a:rPr lang="en-GB" sz="1800" dirty="0">
                <a:latin typeface="Calibri" panose="020F0502020204030204" pitchFamily="34" charset="0"/>
                <a:cs typeface="Calibri" panose="020F0502020204030204" pitchFamily="34" charset="0"/>
              </a:rPr>
              <a:t>amongst different disciplines, backgrounds and understandings can help to address </a:t>
            </a:r>
            <a:r>
              <a:rPr lang="en-GB" sz="1800" b="1" dirty="0" smtClean="0">
                <a:latin typeface="Calibri" panose="020F0502020204030204" pitchFamily="34" charset="0"/>
                <a:cs typeface="Calibri" panose="020F0502020204030204" pitchFamily="34" charset="0"/>
              </a:rPr>
              <a:t>positionality </a:t>
            </a:r>
            <a:r>
              <a:rPr lang="en-GB" sz="1800" dirty="0" smtClean="0">
                <a:latin typeface="Calibri" panose="020F0502020204030204" pitchFamily="34" charset="0"/>
                <a:cs typeface="Calibri" panose="020F0502020204030204" pitchFamily="34" charset="0"/>
              </a:rPr>
              <a:t>issues.</a:t>
            </a:r>
            <a:endParaRPr lang="en-GB" sz="1800" dirty="0">
              <a:latin typeface="Calibri" panose="020F0502020204030204" pitchFamily="34" charset="0"/>
              <a:cs typeface="Calibri" panose="020F0502020204030204" pitchFamily="34" charset="0"/>
            </a:endParaRPr>
          </a:p>
          <a:p>
            <a:pPr marL="228600" indent="-228600">
              <a:spcBef>
                <a:spcPts val="600"/>
              </a:spcBef>
              <a:spcAft>
                <a:spcPts val="600"/>
              </a:spcAft>
              <a:buSzPct val="100000"/>
            </a:pPr>
            <a:r>
              <a:rPr lang="en-GB" sz="1800" dirty="0"/>
              <a:t>P</a:t>
            </a:r>
            <a:r>
              <a:rPr lang="en-GB" sz="1800" b="1" dirty="0" smtClean="0"/>
              <a:t>re-fieldwork </a:t>
            </a:r>
            <a:r>
              <a:rPr lang="en-GB" sz="1800" b="1" dirty="0"/>
              <a:t>training </a:t>
            </a:r>
            <a:r>
              <a:rPr lang="en-GB" sz="1800" dirty="0"/>
              <a:t>with </a:t>
            </a:r>
            <a:r>
              <a:rPr lang="en-GB" sz="1800" dirty="0" smtClean="0"/>
              <a:t>translators/field </a:t>
            </a:r>
            <a:r>
              <a:rPr lang="en-GB" sz="1800" dirty="0"/>
              <a:t>assistants, and post-fieldwork </a:t>
            </a:r>
            <a:r>
              <a:rPr lang="en-GB" sz="1800" b="1" dirty="0"/>
              <a:t>debriefing</a:t>
            </a:r>
            <a:r>
              <a:rPr lang="en-GB" sz="1800" dirty="0"/>
              <a:t> sessions </a:t>
            </a:r>
            <a:r>
              <a:rPr lang="en-GB" sz="1800" dirty="0" smtClean="0"/>
              <a:t>can maximise </a:t>
            </a:r>
            <a:r>
              <a:rPr lang="en-GB" sz="1800" dirty="0"/>
              <a:t>communication between </a:t>
            </a:r>
            <a:r>
              <a:rPr lang="en-GB" sz="1800" dirty="0" smtClean="0"/>
              <a:t>researchers and data interpretation.</a:t>
            </a:r>
            <a:endParaRPr lang="en-GB" sz="1800" dirty="0">
              <a:latin typeface="Calibri" panose="020F0502020204030204" pitchFamily="34" charset="0"/>
              <a:cs typeface="Calibri" panose="020F0502020204030204" pitchFamily="34" charset="0"/>
            </a:endParaRPr>
          </a:p>
          <a:p>
            <a:pPr marL="228600" indent="-228600">
              <a:spcBef>
                <a:spcPts val="600"/>
              </a:spcBef>
              <a:spcAft>
                <a:spcPts val="600"/>
              </a:spcAft>
              <a:buSzPct val="100000"/>
            </a:pPr>
            <a:r>
              <a:rPr lang="en-GB" sz="1800" dirty="0"/>
              <a:t>Knowledge sharing can be </a:t>
            </a:r>
            <a:r>
              <a:rPr lang="en-GB" sz="1800" b="1" dirty="0"/>
              <a:t>two-way</a:t>
            </a:r>
            <a:r>
              <a:rPr lang="en-GB" sz="1800" dirty="0"/>
              <a:t>: data collection and/or communicating science</a:t>
            </a:r>
            <a:r>
              <a:rPr lang="en-GB" sz="1800" dirty="0" smtClean="0"/>
              <a:t>.</a:t>
            </a:r>
          </a:p>
          <a:p>
            <a:pPr marL="228600" indent="-228600">
              <a:spcBef>
                <a:spcPts val="600"/>
              </a:spcBef>
              <a:spcAft>
                <a:spcPts val="600"/>
              </a:spcAft>
              <a:buSzPct val="100000"/>
            </a:pPr>
            <a:r>
              <a:rPr lang="en-GB" sz="1800" dirty="0"/>
              <a:t>Treat social and hydrological data </a:t>
            </a:r>
            <a:r>
              <a:rPr lang="en-GB" sz="1800" b="1" dirty="0"/>
              <a:t>equally</a:t>
            </a:r>
            <a:r>
              <a:rPr lang="en-GB" sz="1800" dirty="0"/>
              <a:t> as they can yield valuable insights on human-water relations</a:t>
            </a:r>
            <a:r>
              <a:rPr lang="en-GB" sz="1800" dirty="0" smtClean="0"/>
              <a:t>.</a:t>
            </a:r>
            <a:endParaRPr lang="en-GB" sz="2400" i="1" dirty="0">
              <a:solidFill>
                <a:srgbClr val="000000"/>
              </a:solidFill>
            </a:endParaRPr>
          </a:p>
          <a:p>
            <a:pPr marL="228600" lvl="0" indent="-228600" algn="l" rtl="0">
              <a:lnSpc>
                <a:spcPct val="100000"/>
              </a:lnSpc>
              <a:spcBef>
                <a:spcPts val="600"/>
              </a:spcBef>
              <a:spcAft>
                <a:spcPts val="0"/>
              </a:spcAft>
              <a:buSzPts val="2590"/>
              <a:buChar char="•"/>
            </a:pPr>
            <a:endParaRPr sz="2400" dirty="0"/>
          </a:p>
        </p:txBody>
      </p:sp>
      <p:pic>
        <p:nvPicPr>
          <p:cNvPr id="644" name="Google Shape;644;p30">
            <a:hlinkClick r:id="rId4" action="ppaction://hlinksldjump"/>
          </p:cNvPr>
          <p:cNvPicPr preferRelativeResize="0"/>
          <p:nvPr/>
        </p:nvPicPr>
        <p:blipFill rotWithShape="1">
          <a:blip r:embed="rId5">
            <a:alphaModFix/>
          </a:blip>
          <a:srcRect/>
          <a:stretch/>
        </p:blipFill>
        <p:spPr>
          <a:xfrm>
            <a:off x="11201336" y="392945"/>
            <a:ext cx="291698" cy="252000"/>
          </a:xfrm>
          <a:prstGeom prst="rect">
            <a:avLst/>
          </a:prstGeom>
          <a:solidFill>
            <a:schemeClr val="bg1"/>
          </a:solidFill>
          <a:ln>
            <a:noFill/>
          </a:ln>
        </p:spPr>
      </p:pic>
      <p:sp>
        <p:nvSpPr>
          <p:cNvPr id="646" name="Google Shape;646;p30"/>
          <p:cNvSpPr/>
          <p:nvPr/>
        </p:nvSpPr>
        <p:spPr>
          <a:xfrm>
            <a:off x="1552575" y="5498715"/>
            <a:ext cx="9255769" cy="800179"/>
          </a:xfrm>
          <a:prstGeom prst="rect">
            <a:avLst/>
          </a:prstGeom>
          <a:solidFill>
            <a:srgbClr val="ED7D31"/>
          </a:solidFill>
          <a:ln w="9525"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228600" indent="-228600" algn="ctr">
              <a:spcBef>
                <a:spcPts val="600"/>
              </a:spcBef>
              <a:spcAft>
                <a:spcPts val="600"/>
              </a:spcAft>
              <a:buSzPct val="100000"/>
            </a:pPr>
            <a:r>
              <a:rPr lang="en-GB" sz="1800" i="1" dirty="0">
                <a:latin typeface="Calibri" panose="020F0502020204030204" pitchFamily="34" charset="0"/>
                <a:cs typeface="Calibri" panose="020F0502020204030204" pitchFamily="34" charset="0"/>
              </a:rPr>
              <a:t>Here we </a:t>
            </a:r>
            <a:r>
              <a:rPr lang="en-GB" sz="1800" i="1" dirty="0" smtClean="0">
                <a:latin typeface="Calibri" panose="020F0502020204030204" pitchFamily="34" charset="0"/>
                <a:cs typeface="Calibri" panose="020F0502020204030204" pitchFamily="34" charset="0"/>
              </a:rPr>
              <a:t>aimed to </a:t>
            </a:r>
            <a:r>
              <a:rPr lang="en-GB" sz="1800" b="1" i="1" dirty="0">
                <a:latin typeface="Calibri" panose="020F0502020204030204" pitchFamily="34" charset="0"/>
                <a:cs typeface="Calibri" panose="020F0502020204030204" pitchFamily="34" charset="0"/>
              </a:rPr>
              <a:t>bridge the gap </a:t>
            </a:r>
            <a:r>
              <a:rPr lang="en-GB" sz="1800" i="1" dirty="0">
                <a:latin typeface="Calibri" panose="020F0502020204030204" pitchFamily="34" charset="0"/>
                <a:cs typeface="Calibri" panose="020F0502020204030204" pitchFamily="34" charset="0"/>
              </a:rPr>
              <a:t>between disciplines for hydrologists working with social scientists and human </a:t>
            </a:r>
            <a:r>
              <a:rPr lang="en-GB" sz="1800" i="1" dirty="0" smtClean="0">
                <a:latin typeface="Calibri" panose="020F0502020204030204" pitchFamily="34" charset="0"/>
                <a:cs typeface="Calibri" panose="020F0502020204030204" pitchFamily="34" charset="0"/>
              </a:rPr>
              <a:t>participants</a:t>
            </a:r>
            <a:endParaRPr lang="en-GB" sz="1800" i="1" dirty="0">
              <a:latin typeface="Calibri" panose="020F0502020204030204" pitchFamily="34" charset="0"/>
              <a:cs typeface="Calibri" panose="020F0502020204030204" pitchFamily="34" charset="0"/>
            </a:endParaRPr>
          </a:p>
        </p:txBody>
      </p:sp>
      <p:sp>
        <p:nvSpPr>
          <p:cNvPr id="9" name="Google Shape;130;p2">
            <a:hlinkClick r:id="" action="ppaction://hlinkshowjump?jump=nextslide"/>
          </p:cNvPr>
          <p:cNvSpPr/>
          <p:nvPr/>
        </p:nvSpPr>
        <p:spPr>
          <a:xfrm>
            <a:off x="11225818" y="6109876"/>
            <a:ext cx="564042" cy="337944"/>
          </a:xfrm>
          <a:prstGeom prst="rightArrow">
            <a:avLst>
              <a:gd name="adj1" fmla="val 50000"/>
              <a:gd name="adj2" fmla="val 50000"/>
            </a:avLst>
          </a:prstGeom>
          <a:solidFill>
            <a:srgbClr val="FFC000"/>
          </a:solidFill>
          <a:ln w="127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0" name="Google Shape;132;p2">
            <a:hlinkClick r:id="" action="ppaction://hlinkshowjump?jump=previousslide"/>
          </p:cNvPr>
          <p:cNvSpPr/>
          <p:nvPr/>
        </p:nvSpPr>
        <p:spPr>
          <a:xfrm rot="10800000">
            <a:off x="305041" y="6109876"/>
            <a:ext cx="564042" cy="337944"/>
          </a:xfrm>
          <a:prstGeom prst="rightArrow">
            <a:avLst>
              <a:gd name="adj1" fmla="val 50000"/>
              <a:gd name="adj2" fmla="val 50000"/>
            </a:avLst>
          </a:prstGeom>
          <a:solidFill>
            <a:srgbClr val="FFC000"/>
          </a:solidFill>
          <a:ln w="127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792" y="6500420"/>
            <a:ext cx="896374" cy="313620"/>
          </a:xfrm>
          <a:prstGeom prst="rect">
            <a:avLst/>
          </a:prstGeom>
        </p:spPr>
      </p:pic>
      <p:sp>
        <p:nvSpPr>
          <p:cNvPr id="13" name="Rectangle 12"/>
          <p:cNvSpPr/>
          <p:nvPr/>
        </p:nvSpPr>
        <p:spPr>
          <a:xfrm>
            <a:off x="1236785" y="6508635"/>
            <a:ext cx="9989033" cy="286232"/>
          </a:xfrm>
          <a:prstGeom prst="rect">
            <a:avLst/>
          </a:prstGeom>
        </p:spPr>
        <p:txBody>
          <a:bodyPr wrap="square">
            <a:spAutoFit/>
          </a:bodyPr>
          <a:lstStyle/>
          <a:p>
            <a:pPr lvl="0" algn="ctr">
              <a:lnSpc>
                <a:spcPct val="90000"/>
              </a:lnSpc>
              <a:buClr>
                <a:schemeClr val="dk1"/>
              </a:buClr>
              <a:buSzPts val="3200"/>
            </a:pPr>
            <a:r>
              <a:rPr lang="en-GB" i="1" dirty="0" smtClean="0">
                <a:solidFill>
                  <a:schemeClr val="dk1"/>
                </a:solidFill>
                <a:latin typeface="Calibri"/>
                <a:ea typeface="Calibri"/>
                <a:cs typeface="Calibri"/>
                <a:sym typeface="Calibri"/>
              </a:rPr>
              <a:t>Rangecroft et al., 2020. Social </a:t>
            </a:r>
            <a:r>
              <a:rPr lang="en-GB" i="1" dirty="0">
                <a:solidFill>
                  <a:schemeClr val="dk1"/>
                </a:solidFill>
                <a:latin typeface="Calibri"/>
                <a:ea typeface="Calibri"/>
                <a:cs typeface="Calibri"/>
                <a:sym typeface="Calibri"/>
              </a:rPr>
              <a:t>science for hydrologists: considerations when doing fieldwork with human </a:t>
            </a:r>
            <a:r>
              <a:rPr lang="en-GB" i="1" dirty="0" smtClean="0">
                <a:solidFill>
                  <a:schemeClr val="dk1"/>
                </a:solidFill>
                <a:latin typeface="Calibri"/>
                <a:ea typeface="Calibri"/>
                <a:cs typeface="Calibri"/>
                <a:sym typeface="Calibri"/>
              </a:rPr>
              <a:t>participants, EGU2020</a:t>
            </a:r>
            <a:endParaRPr lang="en-GB" i="1" dirty="0">
              <a:solidFill>
                <a:schemeClr val="dk1"/>
              </a:solidFill>
              <a:latin typeface="Calibri"/>
              <a:ea typeface="Calibri"/>
              <a:cs typeface="Calibri"/>
              <a:sym typeface="Calibri"/>
            </a:endParaRPr>
          </a:p>
        </p:txBody>
      </p:sp>
      <p:sp>
        <p:nvSpPr>
          <p:cNvPr id="12" name="TextBox 11">
            <a:hlinkClick r:id="" action="ppaction://hlinkshowjump?jump=nextslide"/>
          </p:cNvPr>
          <p:cNvSpPr txBox="1"/>
          <p:nvPr/>
        </p:nvSpPr>
        <p:spPr>
          <a:xfrm>
            <a:off x="11211012" y="6152204"/>
            <a:ext cx="382305" cy="253916"/>
          </a:xfrm>
          <a:prstGeom prst="rect">
            <a:avLst/>
          </a:prstGeom>
          <a:noFill/>
        </p:spPr>
        <p:txBody>
          <a:bodyPr wrap="square" rtlCol="0">
            <a:spAutoFit/>
          </a:bodyPr>
          <a:lstStyle/>
          <a:p>
            <a:r>
              <a:rPr lang="en-GB" sz="1050" dirty="0" smtClean="0"/>
              <a:t>44</a:t>
            </a:r>
            <a:endParaRPr lang="en-GB" sz="1050" dirty="0"/>
          </a:p>
        </p:txBody>
      </p:sp>
    </p:spTree>
    <p:extLst>
      <p:ext uri="{BB962C8B-B14F-4D97-AF65-F5344CB8AC3E}">
        <p14:creationId xmlns:p14="http://schemas.microsoft.com/office/powerpoint/2010/main" val="1755319896"/>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640"/>
        <p:cNvGrpSpPr/>
        <p:nvPr/>
      </p:nvGrpSpPr>
      <p:grpSpPr>
        <a:xfrm>
          <a:off x="0" y="0"/>
          <a:ext cx="0" cy="0"/>
          <a:chOff x="0" y="0"/>
          <a:chExt cx="0" cy="0"/>
        </a:xfrm>
      </p:grpSpPr>
      <p:pic>
        <p:nvPicPr>
          <p:cNvPr id="641" name="Google Shape;641;p30"/>
          <p:cNvPicPr preferRelativeResize="0"/>
          <p:nvPr/>
        </p:nvPicPr>
        <p:blipFill rotWithShape="1">
          <a:blip r:embed="rId3">
            <a:alphaModFix/>
          </a:blip>
          <a:srcRect/>
          <a:stretch/>
        </p:blipFill>
        <p:spPr>
          <a:xfrm>
            <a:off x="-529" y="-297"/>
            <a:ext cx="12193057" cy="6858594"/>
          </a:xfrm>
          <a:prstGeom prst="rect">
            <a:avLst/>
          </a:prstGeom>
          <a:noFill/>
          <a:ln>
            <a:noFill/>
          </a:ln>
        </p:spPr>
      </p:pic>
      <p:sp>
        <p:nvSpPr>
          <p:cNvPr id="642" name="Google Shape;642;p30"/>
          <p:cNvSpPr txBox="1">
            <a:spLocks noGrp="1"/>
          </p:cNvSpPr>
          <p:nvPr>
            <p:ph type="title"/>
          </p:nvPr>
        </p:nvSpPr>
        <p:spPr>
          <a:xfrm>
            <a:off x="568313" y="209013"/>
            <a:ext cx="11042144" cy="1325563"/>
          </a:xfrm>
          <a:prstGeom prst="rect">
            <a:avLst/>
          </a:prstGeom>
          <a:noFill/>
          <a:ln>
            <a:noFill/>
          </a:ln>
        </p:spPr>
        <p:txBody>
          <a:bodyPr spcFirstLastPara="1" wrap="square" lIns="91425" tIns="45700" rIns="91425" bIns="45700" anchor="ctr" anchorCtr="0">
            <a:normAutofit/>
          </a:bodyPr>
          <a:lstStyle/>
          <a:p>
            <a:pPr lvl="0" algn="ctr">
              <a:buSzPts val="4400"/>
            </a:pPr>
            <a:r>
              <a:rPr lang="en-GB" b="1" dirty="0"/>
              <a:t>Interdisciplinary collaborations</a:t>
            </a:r>
            <a:endParaRPr b="1" dirty="0"/>
          </a:p>
        </p:txBody>
      </p:sp>
      <p:sp>
        <p:nvSpPr>
          <p:cNvPr id="643" name="Google Shape;643;p30"/>
          <p:cNvSpPr txBox="1">
            <a:spLocks noGrp="1"/>
          </p:cNvSpPr>
          <p:nvPr>
            <p:ph type="body" idx="1"/>
          </p:nvPr>
        </p:nvSpPr>
        <p:spPr>
          <a:xfrm>
            <a:off x="831585" y="1366005"/>
            <a:ext cx="10515600" cy="3695700"/>
          </a:xfrm>
          <a:prstGeom prst="rect">
            <a:avLst/>
          </a:prstGeom>
          <a:solidFill>
            <a:schemeClr val="lt1"/>
          </a:solidFill>
          <a:ln>
            <a:noFill/>
          </a:ln>
        </p:spPr>
        <p:txBody>
          <a:bodyPr spcFirstLastPara="1" wrap="square" lIns="91425" tIns="45700" rIns="91425" bIns="45700" anchor="t" anchorCtr="0">
            <a:noAutofit/>
          </a:bodyPr>
          <a:lstStyle/>
          <a:p>
            <a:pPr marL="228600" lvl="0" indent="-228600">
              <a:spcBef>
                <a:spcPts val="600"/>
              </a:spcBef>
              <a:spcAft>
                <a:spcPts val="600"/>
              </a:spcAft>
              <a:buSzPct val="100000"/>
            </a:pPr>
            <a:r>
              <a:rPr lang="en-GB" sz="1800" dirty="0" smtClean="0">
                <a:latin typeface="Calibri" panose="020F0502020204030204" pitchFamily="34" charset="0"/>
                <a:cs typeface="Calibri" panose="020F0502020204030204" pitchFamily="34" charset="0"/>
              </a:rPr>
              <a:t>If possible, invest </a:t>
            </a:r>
            <a:r>
              <a:rPr lang="en-GB" sz="1800" dirty="0">
                <a:latin typeface="Calibri" panose="020F0502020204030204" pitchFamily="34" charset="0"/>
                <a:cs typeface="Calibri" panose="020F0502020204030204" pitchFamily="34" charset="0"/>
              </a:rPr>
              <a:t>time and effort in the </a:t>
            </a:r>
            <a:r>
              <a:rPr lang="en-GB" sz="1800" b="1" dirty="0">
                <a:latin typeface="Calibri" panose="020F0502020204030204" pitchFamily="34" charset="0"/>
                <a:cs typeface="Calibri" panose="020F0502020204030204" pitchFamily="34" charset="0"/>
              </a:rPr>
              <a:t>initial scoping phase </a:t>
            </a:r>
            <a:r>
              <a:rPr lang="en-GB" sz="1800" dirty="0">
                <a:latin typeface="Calibri" panose="020F0502020204030204" pitchFamily="34" charset="0"/>
                <a:cs typeface="Calibri" panose="020F0502020204030204" pitchFamily="34" charset="0"/>
              </a:rPr>
              <a:t>to help encourage integration whilst </a:t>
            </a:r>
            <a:r>
              <a:rPr lang="en-GB" sz="1800" b="1" dirty="0">
                <a:latin typeface="Calibri" panose="020F0502020204030204" pitchFamily="34" charset="0"/>
                <a:cs typeface="Calibri" panose="020F0502020204030204" pitchFamily="34" charset="0"/>
              </a:rPr>
              <a:t>developing</a:t>
            </a:r>
            <a:r>
              <a:rPr lang="en-GB" sz="1800" dirty="0">
                <a:latin typeface="Calibri" panose="020F0502020204030204" pitchFamily="34" charset="0"/>
                <a:cs typeface="Calibri" panose="020F0502020204030204" pitchFamily="34" charset="0"/>
              </a:rPr>
              <a:t> the </a:t>
            </a:r>
            <a:r>
              <a:rPr lang="en-GB" sz="1800" b="1" dirty="0">
                <a:latin typeface="Calibri" panose="020F0502020204030204" pitchFamily="34" charset="0"/>
                <a:cs typeface="Calibri" panose="020F0502020204030204" pitchFamily="34" charset="0"/>
              </a:rPr>
              <a:t>research ideas </a:t>
            </a:r>
            <a:r>
              <a:rPr lang="en-GB" sz="1800" dirty="0">
                <a:latin typeface="Calibri" panose="020F0502020204030204" pitchFamily="34" charset="0"/>
                <a:cs typeface="Calibri" panose="020F0502020204030204" pitchFamily="34" charset="0"/>
              </a:rPr>
              <a:t>(</a:t>
            </a:r>
            <a:r>
              <a:rPr lang="en-GB" sz="1800" dirty="0" err="1">
                <a:latin typeface="Calibri" panose="020F0502020204030204" pitchFamily="34" charset="0"/>
                <a:cs typeface="Calibri" panose="020F0502020204030204" pitchFamily="34" charset="0"/>
              </a:rPr>
              <a:t>Strang</a:t>
            </a:r>
            <a:r>
              <a:rPr lang="en-GB" sz="1800" dirty="0">
                <a:latin typeface="Calibri" panose="020F0502020204030204" pitchFamily="34" charset="0"/>
                <a:cs typeface="Calibri" panose="020F0502020204030204" pitchFamily="34" charset="0"/>
              </a:rPr>
              <a:t>, 2009; Phillipson et al., 2009; Lowe et al., 2013</a:t>
            </a:r>
            <a:r>
              <a:rPr lang="en-GB" sz="1800" dirty="0" smtClean="0">
                <a:latin typeface="Calibri" panose="020F0502020204030204" pitchFamily="34" charset="0"/>
                <a:cs typeface="Calibri" panose="020F0502020204030204" pitchFamily="34" charset="0"/>
              </a:rPr>
              <a:t>).</a:t>
            </a:r>
          </a:p>
          <a:p>
            <a:pPr marL="228600" indent="-228600">
              <a:spcBef>
                <a:spcPts val="600"/>
              </a:spcBef>
              <a:spcAft>
                <a:spcPts val="600"/>
              </a:spcAft>
              <a:buSzPct val="100000"/>
            </a:pPr>
            <a:r>
              <a:rPr lang="en-GB" sz="1800" dirty="0">
                <a:latin typeface="Calibri" panose="020F0502020204030204" pitchFamily="34" charset="0"/>
                <a:cs typeface="Calibri" panose="020F0502020204030204" pitchFamily="34" charset="0"/>
              </a:rPr>
              <a:t>Encouraging researchers to have </a:t>
            </a:r>
            <a:r>
              <a:rPr lang="en-GB" sz="1800" b="1" dirty="0">
                <a:latin typeface="Calibri" panose="020F0502020204030204" pitchFamily="34" charset="0"/>
                <a:cs typeface="Calibri" panose="020F0502020204030204" pitchFamily="34" charset="0"/>
              </a:rPr>
              <a:t>equal input </a:t>
            </a:r>
            <a:r>
              <a:rPr lang="en-GB" sz="1800" dirty="0">
                <a:latin typeface="Calibri" panose="020F0502020204030204" pitchFamily="34" charset="0"/>
                <a:cs typeface="Calibri" panose="020F0502020204030204" pitchFamily="34" charset="0"/>
              </a:rPr>
              <a:t>into the design of all stages of the research. </a:t>
            </a:r>
          </a:p>
          <a:p>
            <a:pPr marL="228600" indent="-228600">
              <a:spcBef>
                <a:spcPts val="600"/>
              </a:spcBef>
              <a:spcAft>
                <a:spcPts val="600"/>
              </a:spcAft>
              <a:buSzPct val="100000"/>
            </a:pPr>
            <a:r>
              <a:rPr lang="en-GB" sz="1800" dirty="0" smtClean="0">
                <a:latin typeface="Calibri" panose="020F0502020204030204" pitchFamily="34" charset="0"/>
                <a:cs typeface="Calibri" panose="020F0502020204030204" pitchFamily="34" charset="0"/>
              </a:rPr>
              <a:t>It </a:t>
            </a:r>
            <a:r>
              <a:rPr lang="en-GB" sz="1800" dirty="0">
                <a:latin typeface="Calibri" panose="020F0502020204030204" pitchFamily="34" charset="0"/>
                <a:cs typeface="Calibri" panose="020F0502020204030204" pitchFamily="34" charset="0"/>
              </a:rPr>
              <a:t>is worth investing time </a:t>
            </a:r>
            <a:r>
              <a:rPr lang="en-GB" sz="1800" dirty="0" smtClean="0">
                <a:latin typeface="Calibri" panose="020F0502020204030204" pitchFamily="34" charset="0"/>
                <a:cs typeface="Calibri" panose="020F0502020204030204" pitchFamily="34" charset="0"/>
              </a:rPr>
              <a:t>throughout the research to </a:t>
            </a:r>
            <a:r>
              <a:rPr lang="en-GB" sz="1800" b="1" dirty="0">
                <a:latin typeface="Calibri" panose="020F0502020204030204" pitchFamily="34" charset="0"/>
                <a:cs typeface="Calibri" panose="020F0502020204030204" pitchFamily="34" charset="0"/>
              </a:rPr>
              <a:t>build understanding </a:t>
            </a:r>
            <a:r>
              <a:rPr lang="en-GB" sz="1800" dirty="0">
                <a:latin typeface="Calibri" panose="020F0502020204030204" pitchFamily="34" charset="0"/>
                <a:cs typeface="Calibri" panose="020F0502020204030204" pitchFamily="34" charset="0"/>
              </a:rPr>
              <a:t>across the disciplines to foster improved </a:t>
            </a:r>
            <a:r>
              <a:rPr lang="en-GB" sz="1800" dirty="0" smtClean="0">
                <a:latin typeface="Calibri" panose="020F0502020204030204" pitchFamily="34" charset="0"/>
                <a:cs typeface="Calibri" panose="020F0502020204030204" pitchFamily="34" charset="0"/>
              </a:rPr>
              <a:t>collaborations.</a:t>
            </a:r>
          </a:p>
          <a:p>
            <a:pPr marL="228600" indent="-228600">
              <a:spcBef>
                <a:spcPts val="600"/>
              </a:spcBef>
              <a:spcAft>
                <a:spcPts val="600"/>
              </a:spcAft>
              <a:buSzPct val="100000"/>
            </a:pPr>
            <a:r>
              <a:rPr lang="en-GB" sz="1800" dirty="0" smtClean="0">
                <a:latin typeface="Calibri" panose="020F0502020204030204" pitchFamily="34" charset="0"/>
                <a:cs typeface="Calibri" panose="020F0502020204030204" pitchFamily="34" charset="0"/>
              </a:rPr>
              <a:t>Place </a:t>
            </a:r>
            <a:r>
              <a:rPr lang="en-GB" sz="1800" dirty="0">
                <a:latin typeface="Calibri" panose="020F0502020204030204" pitchFamily="34" charset="0"/>
                <a:cs typeface="Calibri" panose="020F0502020204030204" pitchFamily="34" charset="0"/>
              </a:rPr>
              <a:t>importance and time on </a:t>
            </a:r>
            <a:r>
              <a:rPr lang="en-GB" sz="1800" b="1" dirty="0">
                <a:latin typeface="Calibri" panose="020F0502020204030204" pitchFamily="34" charset="0"/>
                <a:cs typeface="Calibri" panose="020F0502020204030204" pitchFamily="34" charset="0"/>
              </a:rPr>
              <a:t>exchange activities</a:t>
            </a:r>
            <a:r>
              <a:rPr lang="en-GB" sz="1800" dirty="0">
                <a:latin typeface="Calibri" panose="020F0502020204030204" pitchFamily="34" charset="0"/>
                <a:cs typeface="Calibri" panose="020F0502020204030204" pitchFamily="34" charset="0"/>
              </a:rPr>
              <a:t>, such as meetings for specific discussions on vocabulary, research methodologies and design amongst researchers.</a:t>
            </a:r>
          </a:p>
          <a:p>
            <a:pPr marL="228600" indent="-228600">
              <a:spcBef>
                <a:spcPts val="600"/>
              </a:spcBef>
              <a:spcAft>
                <a:spcPts val="600"/>
              </a:spcAft>
              <a:buSzPct val="100000"/>
            </a:pPr>
            <a:r>
              <a:rPr lang="en-GB" sz="1800" dirty="0" smtClean="0">
                <a:latin typeface="Calibri" panose="020F0502020204030204" pitchFamily="34" charset="0"/>
                <a:cs typeface="Calibri" panose="020F0502020204030204" pitchFamily="34" charset="0"/>
              </a:rPr>
              <a:t>Discuss and establish </a:t>
            </a:r>
            <a:r>
              <a:rPr lang="en-GB" sz="1800" dirty="0">
                <a:latin typeface="Calibri" panose="020F0502020204030204" pitchFamily="34" charset="0"/>
                <a:cs typeface="Calibri" panose="020F0502020204030204" pitchFamily="34" charset="0"/>
              </a:rPr>
              <a:t>a common </a:t>
            </a:r>
            <a:r>
              <a:rPr lang="en-GB" sz="1800" dirty="0" smtClean="0">
                <a:latin typeface="Calibri" panose="020F0502020204030204" pitchFamily="34" charset="0"/>
                <a:cs typeface="Calibri" panose="020F0502020204030204" pitchFamily="34" charset="0"/>
              </a:rPr>
              <a:t>language, </a:t>
            </a:r>
            <a:r>
              <a:rPr lang="en-GB" sz="1800" b="1" dirty="0" smtClean="0">
                <a:latin typeface="Calibri" panose="020F0502020204030204" pitchFamily="34" charset="0"/>
                <a:cs typeface="Calibri" panose="020F0502020204030204" pitchFamily="34" charset="0"/>
              </a:rPr>
              <a:t>developing </a:t>
            </a:r>
            <a:r>
              <a:rPr lang="en-GB" sz="1800" dirty="0">
                <a:latin typeface="Calibri" panose="020F0502020204030204" pitchFamily="34" charset="0"/>
                <a:cs typeface="Calibri" panose="020F0502020204030204" pitchFamily="34" charset="0"/>
              </a:rPr>
              <a:t>a </a:t>
            </a:r>
            <a:r>
              <a:rPr lang="en-GB" sz="1800" b="1" dirty="0">
                <a:latin typeface="Calibri" panose="020F0502020204030204" pitchFamily="34" charset="0"/>
                <a:cs typeface="Calibri" panose="020F0502020204030204" pitchFamily="34" charset="0"/>
              </a:rPr>
              <a:t>joint vocabulary.</a:t>
            </a:r>
          </a:p>
          <a:p>
            <a:pPr marL="228600" indent="-228600">
              <a:spcBef>
                <a:spcPts val="600"/>
              </a:spcBef>
              <a:spcAft>
                <a:spcPts val="600"/>
              </a:spcAft>
              <a:buSzPct val="100000"/>
            </a:pPr>
            <a:r>
              <a:rPr lang="en-GB" sz="1800" dirty="0" smtClean="0">
                <a:latin typeface="Calibri" panose="020F0502020204030204" pitchFamily="34" charset="0"/>
                <a:cs typeface="Calibri" panose="020F0502020204030204" pitchFamily="34" charset="0"/>
              </a:rPr>
              <a:t>Share </a:t>
            </a:r>
            <a:r>
              <a:rPr lang="en-GB" sz="1800" dirty="0">
                <a:latin typeface="Calibri" panose="020F0502020204030204" pitchFamily="34" charset="0"/>
                <a:cs typeface="Calibri" panose="020F0502020204030204" pitchFamily="34" charset="0"/>
              </a:rPr>
              <a:t>knowledge between disciplines to enable them to </a:t>
            </a:r>
            <a:r>
              <a:rPr lang="en-GB" sz="1800" b="1" dirty="0">
                <a:latin typeface="Calibri" panose="020F0502020204030204" pitchFamily="34" charset="0"/>
                <a:cs typeface="Calibri" panose="020F0502020204030204" pitchFamily="34" charset="0"/>
              </a:rPr>
              <a:t>expand beyond their own</a:t>
            </a:r>
            <a:r>
              <a:rPr lang="en-GB" sz="1800" dirty="0">
                <a:latin typeface="Calibri" panose="020F0502020204030204" pitchFamily="34" charset="0"/>
                <a:cs typeface="Calibri" panose="020F0502020204030204" pitchFamily="34" charset="0"/>
              </a:rPr>
              <a:t>. </a:t>
            </a:r>
            <a:endParaRPr lang="en-GB" sz="1800" dirty="0" smtClean="0">
              <a:latin typeface="Calibri" panose="020F0502020204030204" pitchFamily="34" charset="0"/>
              <a:cs typeface="Calibri" panose="020F0502020204030204" pitchFamily="34" charset="0"/>
            </a:endParaRPr>
          </a:p>
          <a:p>
            <a:pPr marL="228600" indent="-228600">
              <a:spcBef>
                <a:spcPts val="600"/>
              </a:spcBef>
              <a:spcAft>
                <a:spcPts val="600"/>
              </a:spcAft>
              <a:buSzPct val="100000"/>
            </a:pPr>
            <a:r>
              <a:rPr lang="en-GB" sz="1800" dirty="0">
                <a:latin typeface="Calibri" panose="020F0502020204030204" pitchFamily="34" charset="0"/>
                <a:cs typeface="Calibri" panose="020F0502020204030204" pitchFamily="34" charset="0"/>
              </a:rPr>
              <a:t>M</a:t>
            </a:r>
            <a:r>
              <a:rPr lang="en-GB" sz="1800" dirty="0" smtClean="0">
                <a:latin typeface="Calibri" panose="020F0502020204030204" pitchFamily="34" charset="0"/>
                <a:cs typeface="Calibri" panose="020F0502020204030204" pitchFamily="34" charset="0"/>
              </a:rPr>
              <a:t>aximise the expertise of different researchers for a </a:t>
            </a:r>
            <a:r>
              <a:rPr lang="en-GB" sz="1800" b="1" dirty="0" smtClean="0">
                <a:latin typeface="Calibri" panose="020F0502020204030204" pitchFamily="34" charset="0"/>
                <a:cs typeface="Calibri" panose="020F0502020204030204" pitchFamily="34" charset="0"/>
              </a:rPr>
              <a:t>holistic </a:t>
            </a:r>
            <a:r>
              <a:rPr lang="en-GB" sz="1800" dirty="0">
                <a:solidFill>
                  <a:srgbClr val="000000"/>
                </a:solidFill>
              </a:rPr>
              <a:t>ethical, and successful </a:t>
            </a:r>
            <a:r>
              <a:rPr lang="en-GB" sz="1800" dirty="0" smtClean="0">
                <a:solidFill>
                  <a:srgbClr val="000000"/>
                </a:solidFill>
              </a:rPr>
              <a:t>research</a:t>
            </a:r>
            <a:r>
              <a:rPr lang="en-GB" sz="1800" dirty="0" smtClean="0">
                <a:latin typeface="Calibri" panose="020F0502020204030204" pitchFamily="34" charset="0"/>
                <a:cs typeface="Calibri" panose="020F0502020204030204" pitchFamily="34" charset="0"/>
              </a:rPr>
              <a:t>.</a:t>
            </a:r>
            <a:endParaRPr lang="en-GB" sz="2400" dirty="0"/>
          </a:p>
        </p:txBody>
      </p:sp>
      <p:pic>
        <p:nvPicPr>
          <p:cNvPr id="644" name="Google Shape;644;p30">
            <a:hlinkClick r:id="rId4" action="ppaction://hlinksldjump"/>
          </p:cNvPr>
          <p:cNvPicPr preferRelativeResize="0"/>
          <p:nvPr/>
        </p:nvPicPr>
        <p:blipFill rotWithShape="1">
          <a:blip r:embed="rId5">
            <a:alphaModFix/>
          </a:blip>
          <a:srcRect/>
          <a:stretch/>
        </p:blipFill>
        <p:spPr>
          <a:xfrm>
            <a:off x="11201336" y="392945"/>
            <a:ext cx="291698" cy="252000"/>
          </a:xfrm>
          <a:prstGeom prst="rect">
            <a:avLst/>
          </a:prstGeom>
          <a:solidFill>
            <a:schemeClr val="bg1"/>
          </a:solidFill>
          <a:ln>
            <a:noFill/>
          </a:ln>
        </p:spPr>
      </p:pic>
      <p:sp>
        <p:nvSpPr>
          <p:cNvPr id="646" name="Google Shape;646;p30"/>
          <p:cNvSpPr/>
          <p:nvPr/>
        </p:nvSpPr>
        <p:spPr>
          <a:xfrm>
            <a:off x="1957386" y="5257109"/>
            <a:ext cx="8277225" cy="800179"/>
          </a:xfrm>
          <a:prstGeom prst="rect">
            <a:avLst/>
          </a:prstGeom>
          <a:solidFill>
            <a:srgbClr val="ED7D31"/>
          </a:solidFill>
          <a:ln w="9525"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spcBef>
                <a:spcPts val="600"/>
              </a:spcBef>
              <a:spcAft>
                <a:spcPts val="600"/>
              </a:spcAft>
              <a:buClr>
                <a:srgbClr val="000000"/>
              </a:buClr>
              <a:buSzPts val="2000"/>
              <a:buFont typeface="Arial"/>
              <a:buNone/>
            </a:pPr>
            <a:r>
              <a:rPr lang="en-GB" sz="1800" b="0" i="1" u="none" strike="noStrike" cap="none" dirty="0" smtClean="0">
                <a:solidFill>
                  <a:srgbClr val="000000"/>
                </a:solidFill>
                <a:latin typeface="Calibri"/>
                <a:ea typeface="Calibri"/>
                <a:cs typeface="Calibri"/>
                <a:sym typeface="Calibri"/>
              </a:rPr>
              <a:t>Do not be afraid of the </a:t>
            </a:r>
            <a:r>
              <a:rPr lang="en-GB" sz="1800" b="1" i="1" u="none" strike="noStrike" cap="none" dirty="0" smtClean="0">
                <a:solidFill>
                  <a:srgbClr val="000000"/>
                </a:solidFill>
                <a:latin typeface="Calibri"/>
                <a:ea typeface="Calibri"/>
                <a:cs typeface="Calibri"/>
                <a:sym typeface="Calibri"/>
              </a:rPr>
              <a:t>differences in research</a:t>
            </a:r>
            <a:r>
              <a:rPr lang="en-GB" sz="1800" b="0" i="1" u="none" strike="noStrike" cap="none" dirty="0" smtClean="0">
                <a:solidFill>
                  <a:srgbClr val="000000"/>
                </a:solidFill>
                <a:latin typeface="Calibri"/>
                <a:ea typeface="Calibri"/>
                <a:cs typeface="Calibri"/>
                <a:sym typeface="Calibri"/>
              </a:rPr>
              <a:t>; find and maximise the </a:t>
            </a:r>
            <a:r>
              <a:rPr lang="en-GB" sz="1800" b="1" i="1" u="none" strike="noStrike" cap="none" dirty="0" smtClean="0">
                <a:solidFill>
                  <a:srgbClr val="000000"/>
                </a:solidFill>
                <a:latin typeface="Calibri"/>
                <a:ea typeface="Calibri"/>
                <a:cs typeface="Calibri"/>
                <a:sym typeface="Calibri"/>
              </a:rPr>
              <a:t>strengths</a:t>
            </a:r>
            <a:r>
              <a:rPr lang="en-GB" sz="1800" b="0" i="1" u="none" strike="noStrike" cap="none" dirty="0" smtClean="0">
                <a:solidFill>
                  <a:srgbClr val="000000"/>
                </a:solidFill>
                <a:latin typeface="Calibri"/>
                <a:ea typeface="Calibri"/>
                <a:cs typeface="Calibri"/>
                <a:sym typeface="Calibri"/>
              </a:rPr>
              <a:t> of these differences</a:t>
            </a:r>
            <a:endParaRPr sz="1800" b="0" i="1" u="none" strike="noStrike" cap="none" dirty="0">
              <a:solidFill>
                <a:srgbClr val="000000"/>
              </a:solidFill>
              <a:latin typeface="Calibri"/>
              <a:ea typeface="Calibri"/>
              <a:cs typeface="Calibri"/>
              <a:sym typeface="Calibri"/>
            </a:endParaRPr>
          </a:p>
        </p:txBody>
      </p:sp>
      <p:sp>
        <p:nvSpPr>
          <p:cNvPr id="9" name="Google Shape;130;p2">
            <a:hlinkClick r:id="" action="ppaction://hlinkshowjump?jump=nextslide"/>
          </p:cNvPr>
          <p:cNvSpPr/>
          <p:nvPr/>
        </p:nvSpPr>
        <p:spPr>
          <a:xfrm>
            <a:off x="11225818" y="6109876"/>
            <a:ext cx="564042" cy="337944"/>
          </a:xfrm>
          <a:prstGeom prst="rightArrow">
            <a:avLst>
              <a:gd name="adj1" fmla="val 50000"/>
              <a:gd name="adj2" fmla="val 50000"/>
            </a:avLst>
          </a:prstGeom>
          <a:solidFill>
            <a:srgbClr val="FFC000"/>
          </a:solidFill>
          <a:ln w="127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0" name="Google Shape;132;p2">
            <a:hlinkClick r:id="" action="ppaction://hlinkshowjump?jump=previousslide"/>
          </p:cNvPr>
          <p:cNvSpPr/>
          <p:nvPr/>
        </p:nvSpPr>
        <p:spPr>
          <a:xfrm rot="10800000">
            <a:off x="305041" y="6109876"/>
            <a:ext cx="564042" cy="337944"/>
          </a:xfrm>
          <a:prstGeom prst="rightArrow">
            <a:avLst>
              <a:gd name="adj1" fmla="val 50000"/>
              <a:gd name="adj2" fmla="val 50000"/>
            </a:avLst>
          </a:prstGeom>
          <a:solidFill>
            <a:srgbClr val="FFC000"/>
          </a:solidFill>
          <a:ln w="127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792" y="6500420"/>
            <a:ext cx="896374" cy="313620"/>
          </a:xfrm>
          <a:prstGeom prst="rect">
            <a:avLst/>
          </a:prstGeom>
        </p:spPr>
      </p:pic>
      <p:sp>
        <p:nvSpPr>
          <p:cNvPr id="13" name="Rectangle 12"/>
          <p:cNvSpPr/>
          <p:nvPr/>
        </p:nvSpPr>
        <p:spPr>
          <a:xfrm>
            <a:off x="1236785" y="6508635"/>
            <a:ext cx="9989033" cy="286232"/>
          </a:xfrm>
          <a:prstGeom prst="rect">
            <a:avLst/>
          </a:prstGeom>
        </p:spPr>
        <p:txBody>
          <a:bodyPr wrap="square">
            <a:spAutoFit/>
          </a:bodyPr>
          <a:lstStyle/>
          <a:p>
            <a:pPr lvl="0" algn="ctr">
              <a:lnSpc>
                <a:spcPct val="90000"/>
              </a:lnSpc>
              <a:buClr>
                <a:schemeClr val="dk1"/>
              </a:buClr>
              <a:buSzPts val="3200"/>
            </a:pPr>
            <a:r>
              <a:rPr lang="en-GB" i="1" dirty="0" smtClean="0">
                <a:solidFill>
                  <a:schemeClr val="dk1"/>
                </a:solidFill>
                <a:latin typeface="Calibri"/>
                <a:ea typeface="Calibri"/>
                <a:cs typeface="Calibri"/>
                <a:sym typeface="Calibri"/>
              </a:rPr>
              <a:t>Rangecroft et al., 2020. Social </a:t>
            </a:r>
            <a:r>
              <a:rPr lang="en-GB" i="1" dirty="0">
                <a:solidFill>
                  <a:schemeClr val="dk1"/>
                </a:solidFill>
                <a:latin typeface="Calibri"/>
                <a:ea typeface="Calibri"/>
                <a:cs typeface="Calibri"/>
                <a:sym typeface="Calibri"/>
              </a:rPr>
              <a:t>science for hydrologists: considerations when doing fieldwork with human </a:t>
            </a:r>
            <a:r>
              <a:rPr lang="en-GB" i="1" dirty="0" smtClean="0">
                <a:solidFill>
                  <a:schemeClr val="dk1"/>
                </a:solidFill>
                <a:latin typeface="Calibri"/>
                <a:ea typeface="Calibri"/>
                <a:cs typeface="Calibri"/>
                <a:sym typeface="Calibri"/>
              </a:rPr>
              <a:t>participants, EGU2020</a:t>
            </a:r>
            <a:endParaRPr lang="en-GB" i="1" dirty="0">
              <a:solidFill>
                <a:schemeClr val="dk1"/>
              </a:solidFill>
              <a:latin typeface="Calibri"/>
              <a:ea typeface="Calibri"/>
              <a:cs typeface="Calibri"/>
              <a:sym typeface="Calibri"/>
            </a:endParaRPr>
          </a:p>
        </p:txBody>
      </p:sp>
      <p:sp>
        <p:nvSpPr>
          <p:cNvPr id="12" name="TextBox 11">
            <a:hlinkClick r:id="" action="ppaction://hlinkshowjump?jump=nextslide"/>
          </p:cNvPr>
          <p:cNvSpPr txBox="1"/>
          <p:nvPr/>
        </p:nvSpPr>
        <p:spPr>
          <a:xfrm>
            <a:off x="11211012" y="6152204"/>
            <a:ext cx="382305" cy="253916"/>
          </a:xfrm>
          <a:prstGeom prst="rect">
            <a:avLst/>
          </a:prstGeom>
          <a:noFill/>
        </p:spPr>
        <p:txBody>
          <a:bodyPr wrap="square" rtlCol="0">
            <a:spAutoFit/>
          </a:bodyPr>
          <a:lstStyle/>
          <a:p>
            <a:r>
              <a:rPr lang="en-GB" sz="1050" dirty="0" smtClean="0"/>
              <a:t>45</a:t>
            </a:r>
            <a:endParaRPr lang="en-GB" sz="1050" dirty="0"/>
          </a:p>
        </p:txBody>
      </p:sp>
    </p:spTree>
    <p:extLst>
      <p:ext uri="{BB962C8B-B14F-4D97-AF65-F5344CB8AC3E}">
        <p14:creationId xmlns:p14="http://schemas.microsoft.com/office/powerpoint/2010/main" val="112521168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pic>
        <p:nvPicPr>
          <p:cNvPr id="13" name="Google Shape;91;p1"/>
          <p:cNvPicPr preferRelativeResize="0"/>
          <p:nvPr/>
        </p:nvPicPr>
        <p:blipFill rotWithShape="1">
          <a:blip r:embed="rId3">
            <a:alphaModFix/>
          </a:blip>
          <a:srcRect t="10116" b="5062"/>
          <a:stretch/>
        </p:blipFill>
        <p:spPr>
          <a:xfrm>
            <a:off x="2163950" y="1389103"/>
            <a:ext cx="10055469" cy="5468897"/>
          </a:xfrm>
          <a:prstGeom prst="rect">
            <a:avLst/>
          </a:prstGeom>
          <a:noFill/>
          <a:ln>
            <a:noFill/>
          </a:ln>
        </p:spPr>
      </p:pic>
      <p:sp>
        <p:nvSpPr>
          <p:cNvPr id="129" name="Google Shape;129;p2"/>
          <p:cNvSpPr txBox="1">
            <a:spLocks noGrp="1"/>
          </p:cNvSpPr>
          <p:nvPr>
            <p:ph type="ctrTitle"/>
          </p:nvPr>
        </p:nvSpPr>
        <p:spPr>
          <a:xfrm>
            <a:off x="90607" y="59521"/>
            <a:ext cx="12048884" cy="1303282"/>
          </a:xfrm>
          <a:prstGeom prst="rect">
            <a:avLst/>
          </a:prstGeom>
          <a:solidFill>
            <a:srgbClr val="FFFFFF"/>
          </a:solidFill>
          <a:ln>
            <a:noFill/>
          </a:ln>
        </p:spPr>
        <p:txBody>
          <a:bodyPr spcFirstLastPara="1" wrap="square" lIns="91425" tIns="45700" rIns="91425" bIns="45700" anchor="b" anchorCtr="0">
            <a:normAutofit fontScale="90000"/>
          </a:bodyPr>
          <a:lstStyle/>
          <a:p>
            <a:pPr marL="0" lvl="0" indent="0" algn="l" rtl="0">
              <a:lnSpc>
                <a:spcPct val="100000"/>
              </a:lnSpc>
              <a:spcBef>
                <a:spcPts val="0"/>
              </a:spcBef>
              <a:spcAft>
                <a:spcPts val="0"/>
              </a:spcAft>
              <a:buClr>
                <a:schemeClr val="dk1"/>
              </a:buClr>
              <a:buSzPts val="4400"/>
              <a:buFont typeface="Calibri"/>
              <a:buNone/>
            </a:pPr>
            <a:r>
              <a:rPr lang="en-GB" sz="3959" b="1" dirty="0"/>
              <a:t>Social science for hydrologists: </a:t>
            </a:r>
            <a:r>
              <a:rPr lang="en-GB" sz="3959" b="1" dirty="0" smtClean="0"/>
              <a:t/>
            </a:r>
            <a:br>
              <a:rPr lang="en-GB" sz="3959" b="1" dirty="0" smtClean="0"/>
            </a:br>
            <a:r>
              <a:rPr lang="en-GB" sz="3959" b="1" dirty="0" smtClean="0"/>
              <a:t>considerations when </a:t>
            </a:r>
            <a:r>
              <a:rPr lang="en-GB" sz="3959" b="1" dirty="0"/>
              <a:t>doing fieldwork with human participants </a:t>
            </a:r>
            <a:endParaRPr sz="3959" dirty="0"/>
          </a:p>
        </p:txBody>
      </p:sp>
      <p:sp>
        <p:nvSpPr>
          <p:cNvPr id="131" name="Google Shape;131;p2">
            <a:hlinkClick r:id="rId4" action="ppaction://hlinksldjump"/>
          </p:cNvPr>
          <p:cNvSpPr/>
          <p:nvPr/>
        </p:nvSpPr>
        <p:spPr>
          <a:xfrm>
            <a:off x="1181831" y="5520114"/>
            <a:ext cx="9828336" cy="1137116"/>
          </a:xfrm>
          <a:prstGeom prst="roundRect">
            <a:avLst>
              <a:gd name="adj" fmla="val 16667"/>
            </a:avLst>
          </a:prstGeom>
          <a:solidFill>
            <a:srgbClr val="FFC000"/>
          </a:solidFill>
          <a:ln w="127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rgbClr val="000000"/>
              </a:buClr>
              <a:buSzPts val="2000"/>
              <a:buFont typeface="Arial"/>
              <a:buNone/>
            </a:pPr>
            <a:r>
              <a:rPr lang="en-GB" sz="2000" b="1" i="0" u="none" strike="noStrike" cap="none" dirty="0">
                <a:solidFill>
                  <a:srgbClr val="000000"/>
                </a:solidFill>
                <a:latin typeface="Arial"/>
                <a:ea typeface="Arial"/>
                <a:cs typeface="Arial"/>
                <a:sym typeface="Arial"/>
              </a:rPr>
              <a:t>Sally Rangecroft</a:t>
            </a:r>
            <a:r>
              <a:rPr lang="en-GB" sz="2000" b="1" i="0" u="none" strike="noStrike" cap="none" baseline="30000" dirty="0">
                <a:solidFill>
                  <a:srgbClr val="000000"/>
                </a:solidFill>
                <a:latin typeface="Arial"/>
                <a:ea typeface="Arial"/>
                <a:cs typeface="Arial"/>
                <a:sym typeface="Arial"/>
              </a:rPr>
              <a:t>1</a:t>
            </a:r>
            <a:r>
              <a:rPr lang="en-GB" sz="2000" b="0" i="0" u="none" strike="noStrike" cap="none" dirty="0">
                <a:solidFill>
                  <a:srgbClr val="000000"/>
                </a:solidFill>
                <a:latin typeface="Arial"/>
                <a:ea typeface="Arial"/>
                <a:cs typeface="Arial"/>
                <a:sym typeface="Arial"/>
              </a:rPr>
              <a:t>, Eddie Banks</a:t>
            </a:r>
            <a:r>
              <a:rPr lang="en-GB" sz="2000" b="0" i="0" u="none" strike="noStrike" cap="none" baseline="30000" dirty="0">
                <a:solidFill>
                  <a:srgbClr val="000000"/>
                </a:solidFill>
                <a:latin typeface="Arial"/>
                <a:ea typeface="Arial"/>
                <a:cs typeface="Arial"/>
                <a:sym typeface="Arial"/>
              </a:rPr>
              <a:t>2</a:t>
            </a:r>
            <a:r>
              <a:rPr lang="en-GB" sz="2000" b="0" i="0" u="none" strike="noStrike" cap="none" dirty="0">
                <a:solidFill>
                  <a:srgbClr val="000000"/>
                </a:solidFill>
                <a:latin typeface="Arial"/>
                <a:ea typeface="Arial"/>
                <a:cs typeface="Arial"/>
                <a:sym typeface="Arial"/>
              </a:rPr>
              <a:t>, Rosie Day</a:t>
            </a:r>
            <a:r>
              <a:rPr lang="en-GB" sz="2000" b="0" i="0" u="none" strike="noStrike" cap="none" baseline="30000" dirty="0">
                <a:solidFill>
                  <a:srgbClr val="000000"/>
                </a:solidFill>
                <a:latin typeface="Arial"/>
                <a:ea typeface="Arial"/>
                <a:cs typeface="Arial"/>
                <a:sym typeface="Arial"/>
              </a:rPr>
              <a:t>3</a:t>
            </a:r>
            <a:r>
              <a:rPr lang="en-GB" sz="2000" b="0" i="0" u="none" strike="noStrike" cap="none" dirty="0">
                <a:solidFill>
                  <a:srgbClr val="000000"/>
                </a:solidFill>
                <a:latin typeface="Arial"/>
                <a:ea typeface="Arial"/>
                <a:cs typeface="Arial"/>
                <a:sym typeface="Arial"/>
              </a:rPr>
              <a:t>, </a:t>
            </a:r>
            <a:r>
              <a:rPr lang="en-GB" sz="2000" b="0" i="0" u="none" strike="noStrike" cap="none" dirty="0" err="1">
                <a:solidFill>
                  <a:srgbClr val="000000"/>
                </a:solidFill>
                <a:latin typeface="Arial"/>
                <a:ea typeface="Arial"/>
                <a:cs typeface="Arial"/>
                <a:sym typeface="Arial"/>
              </a:rPr>
              <a:t>Guiliano</a:t>
            </a:r>
            <a:r>
              <a:rPr lang="en-GB" sz="2000" b="0" i="0" u="none" strike="noStrike" cap="none" dirty="0">
                <a:solidFill>
                  <a:srgbClr val="000000"/>
                </a:solidFill>
                <a:latin typeface="Arial"/>
                <a:ea typeface="Arial"/>
                <a:cs typeface="Arial"/>
                <a:sym typeface="Arial"/>
              </a:rPr>
              <a:t> Di Baldassarre</a:t>
            </a:r>
            <a:r>
              <a:rPr lang="en-GB" sz="2000" b="0" i="0" u="none" strike="noStrike" cap="none" baseline="30000" dirty="0">
                <a:solidFill>
                  <a:srgbClr val="000000"/>
                </a:solidFill>
                <a:latin typeface="Arial"/>
                <a:ea typeface="Arial"/>
                <a:cs typeface="Arial"/>
                <a:sym typeface="Arial"/>
              </a:rPr>
              <a:t>4,5</a:t>
            </a:r>
            <a:r>
              <a:rPr lang="en-GB" sz="2000" b="0" i="0" u="none" strike="noStrike" cap="none" dirty="0">
                <a:solidFill>
                  <a:srgbClr val="000000"/>
                </a:solidFill>
                <a:latin typeface="Arial"/>
                <a:ea typeface="Arial"/>
                <a:cs typeface="Arial"/>
                <a:sym typeface="Arial"/>
              </a:rPr>
              <a:t>, Theresa Frommen</a:t>
            </a:r>
            <a:r>
              <a:rPr lang="en-GB" sz="2000" b="0" i="0" u="none" strike="noStrike" cap="none" baseline="30000" dirty="0">
                <a:solidFill>
                  <a:srgbClr val="000000"/>
                </a:solidFill>
                <a:latin typeface="Arial"/>
                <a:ea typeface="Arial"/>
                <a:cs typeface="Arial"/>
                <a:sym typeface="Arial"/>
              </a:rPr>
              <a:t>6</a:t>
            </a:r>
            <a:r>
              <a:rPr lang="en-GB" sz="2000" b="0" i="0" u="none" strike="noStrike" cap="none" dirty="0">
                <a:solidFill>
                  <a:srgbClr val="000000"/>
                </a:solidFill>
                <a:latin typeface="Arial"/>
                <a:ea typeface="Arial"/>
                <a:cs typeface="Arial"/>
                <a:sym typeface="Arial"/>
              </a:rPr>
              <a:t>, Yasunori Hayashi</a:t>
            </a:r>
            <a:r>
              <a:rPr lang="en-GB" sz="2000" b="0" i="0" u="none" strike="noStrike" cap="none" baseline="30000" dirty="0">
                <a:solidFill>
                  <a:srgbClr val="000000"/>
                </a:solidFill>
                <a:latin typeface="Arial"/>
                <a:ea typeface="Arial"/>
                <a:cs typeface="Arial"/>
                <a:sym typeface="Arial"/>
              </a:rPr>
              <a:t>7</a:t>
            </a:r>
            <a:r>
              <a:rPr lang="en-GB" sz="2000" b="0" i="0" u="none" strike="noStrike" cap="none" dirty="0">
                <a:solidFill>
                  <a:srgbClr val="000000"/>
                </a:solidFill>
                <a:latin typeface="Arial"/>
                <a:ea typeface="Arial"/>
                <a:cs typeface="Arial"/>
                <a:sym typeface="Arial"/>
              </a:rPr>
              <a:t>, Britta Höllermann</a:t>
            </a:r>
            <a:r>
              <a:rPr lang="en-GB" sz="2000" b="0" i="0" u="none" strike="noStrike" cap="none" baseline="30000" dirty="0">
                <a:solidFill>
                  <a:srgbClr val="000000"/>
                </a:solidFill>
                <a:latin typeface="Arial"/>
                <a:ea typeface="Arial"/>
                <a:cs typeface="Arial"/>
                <a:sym typeface="Arial"/>
              </a:rPr>
              <a:t>8</a:t>
            </a:r>
            <a:r>
              <a:rPr lang="en-GB" sz="2000" b="0" i="0" u="none" strike="noStrike" cap="none" dirty="0">
                <a:solidFill>
                  <a:srgbClr val="000000"/>
                </a:solidFill>
                <a:latin typeface="Arial"/>
                <a:ea typeface="Arial"/>
                <a:cs typeface="Arial"/>
                <a:sym typeface="Arial"/>
              </a:rPr>
              <a:t>, Karen Lebek</a:t>
            </a:r>
            <a:r>
              <a:rPr lang="en-GB" sz="2000" b="0" i="0" u="none" strike="noStrike" cap="none" baseline="30000" dirty="0">
                <a:solidFill>
                  <a:srgbClr val="000000"/>
                </a:solidFill>
                <a:latin typeface="Arial"/>
                <a:ea typeface="Arial"/>
                <a:cs typeface="Arial"/>
                <a:sym typeface="Arial"/>
              </a:rPr>
              <a:t>6</a:t>
            </a:r>
            <a:r>
              <a:rPr lang="en-GB" sz="2000" b="0" i="0" u="none" strike="noStrike" cap="none" dirty="0">
                <a:solidFill>
                  <a:srgbClr val="000000"/>
                </a:solidFill>
                <a:latin typeface="Arial"/>
                <a:ea typeface="Arial"/>
                <a:cs typeface="Arial"/>
                <a:sym typeface="Arial"/>
              </a:rPr>
              <a:t>, Elena Mondino</a:t>
            </a:r>
            <a:r>
              <a:rPr lang="en-GB" sz="2000" b="0" i="0" u="none" strike="noStrike" cap="none" baseline="30000" dirty="0">
                <a:solidFill>
                  <a:srgbClr val="000000"/>
                </a:solidFill>
                <a:latin typeface="Arial"/>
                <a:ea typeface="Arial"/>
                <a:cs typeface="Arial"/>
                <a:sym typeface="Arial"/>
              </a:rPr>
              <a:t>4,5</a:t>
            </a:r>
            <a:r>
              <a:rPr lang="en-GB" sz="2000" b="0" i="0" u="none" strike="noStrike" cap="none" dirty="0">
                <a:solidFill>
                  <a:srgbClr val="000000"/>
                </a:solidFill>
                <a:latin typeface="Arial"/>
                <a:ea typeface="Arial"/>
                <a:cs typeface="Arial"/>
                <a:sym typeface="Arial"/>
              </a:rPr>
              <a:t>, Melanie Rohse</a:t>
            </a:r>
            <a:r>
              <a:rPr lang="en-GB" sz="2000" b="0" i="0" u="none" strike="noStrike" cap="none" baseline="30000" dirty="0">
                <a:solidFill>
                  <a:srgbClr val="000000"/>
                </a:solidFill>
                <a:latin typeface="Arial"/>
                <a:ea typeface="Arial"/>
                <a:cs typeface="Arial"/>
                <a:sym typeface="Arial"/>
              </a:rPr>
              <a:t>9</a:t>
            </a:r>
            <a:r>
              <a:rPr lang="en-GB" sz="2000" b="0" i="0" u="none" strike="noStrike" cap="none" dirty="0">
                <a:solidFill>
                  <a:srgbClr val="000000"/>
                </a:solidFill>
                <a:latin typeface="Arial"/>
                <a:ea typeface="Arial"/>
                <a:cs typeface="Arial"/>
                <a:sym typeface="Arial"/>
              </a:rPr>
              <a:t>, Maria Rusca</a:t>
            </a:r>
            <a:r>
              <a:rPr lang="en-GB" sz="2000" b="0" i="0" u="none" strike="noStrike" cap="none" baseline="30000" dirty="0">
                <a:solidFill>
                  <a:srgbClr val="000000"/>
                </a:solidFill>
                <a:latin typeface="Arial"/>
                <a:ea typeface="Arial"/>
                <a:cs typeface="Arial"/>
                <a:sym typeface="Arial"/>
              </a:rPr>
              <a:t>4,5</a:t>
            </a:r>
            <a:r>
              <a:rPr lang="en-GB" sz="2000" b="0" i="0" u="none" strike="noStrike" cap="none" dirty="0">
                <a:solidFill>
                  <a:srgbClr val="000000"/>
                </a:solidFill>
                <a:latin typeface="Arial"/>
                <a:ea typeface="Arial"/>
                <a:cs typeface="Arial"/>
                <a:sym typeface="Arial"/>
              </a:rPr>
              <a:t>, </a:t>
            </a:r>
            <a:r>
              <a:rPr lang="en-GB" sz="2000" b="0" i="0" u="none" strike="noStrike" cap="none" dirty="0" err="1">
                <a:solidFill>
                  <a:srgbClr val="000000"/>
                </a:solidFill>
                <a:latin typeface="Arial"/>
                <a:ea typeface="Arial"/>
                <a:cs typeface="Arial"/>
                <a:sym typeface="Arial"/>
              </a:rPr>
              <a:t>Marthe</a:t>
            </a:r>
            <a:r>
              <a:rPr lang="en-GB" sz="2000" b="0" i="0" u="none" strike="noStrike" cap="none" dirty="0">
                <a:solidFill>
                  <a:srgbClr val="000000"/>
                </a:solidFill>
                <a:latin typeface="Arial"/>
                <a:ea typeface="Arial"/>
                <a:cs typeface="Arial"/>
                <a:sym typeface="Arial"/>
              </a:rPr>
              <a:t> Wens</a:t>
            </a:r>
            <a:r>
              <a:rPr lang="en-GB" sz="2000" b="0" i="0" u="none" strike="noStrike" cap="none" baseline="30000" dirty="0">
                <a:solidFill>
                  <a:srgbClr val="000000"/>
                </a:solidFill>
                <a:latin typeface="Arial"/>
                <a:ea typeface="Arial"/>
                <a:cs typeface="Arial"/>
                <a:sym typeface="Arial"/>
              </a:rPr>
              <a:t>10</a:t>
            </a:r>
            <a:r>
              <a:rPr lang="en-GB" sz="2000" b="0" i="0" u="none" strike="noStrike" cap="none" dirty="0">
                <a:solidFill>
                  <a:srgbClr val="000000"/>
                </a:solidFill>
                <a:latin typeface="Arial"/>
                <a:ea typeface="Arial"/>
                <a:cs typeface="Arial"/>
                <a:sym typeface="Arial"/>
              </a:rPr>
              <a:t>, and Anne Van Loon</a:t>
            </a:r>
            <a:r>
              <a:rPr lang="en-GB" sz="2000" b="0" i="0" u="none" strike="noStrike" cap="none" baseline="30000" dirty="0">
                <a:solidFill>
                  <a:srgbClr val="000000"/>
                </a:solidFill>
                <a:latin typeface="Arial"/>
                <a:ea typeface="Arial"/>
                <a:cs typeface="Arial"/>
                <a:sym typeface="Arial"/>
              </a:rPr>
              <a:t>3,10</a:t>
            </a:r>
            <a:endParaRPr sz="2800" b="0" i="0" u="none" strike="noStrike" cap="none" baseline="30000" dirty="0">
              <a:solidFill>
                <a:srgbClr val="000000"/>
              </a:solidFill>
              <a:latin typeface="Arial"/>
              <a:ea typeface="Arial"/>
              <a:cs typeface="Arial"/>
              <a:sym typeface="Arial"/>
            </a:endParaRPr>
          </a:p>
        </p:txBody>
      </p:sp>
      <p:sp>
        <p:nvSpPr>
          <p:cNvPr id="10" name="Google Shape;130;p2">
            <a:hlinkClick r:id="" action="ppaction://hlinkshowjump?jump=nextslide"/>
          </p:cNvPr>
          <p:cNvSpPr/>
          <p:nvPr/>
        </p:nvSpPr>
        <p:spPr>
          <a:xfrm>
            <a:off x="11225818" y="6109876"/>
            <a:ext cx="564042" cy="337944"/>
          </a:xfrm>
          <a:prstGeom prst="rightArrow">
            <a:avLst>
              <a:gd name="adj1" fmla="val 50000"/>
              <a:gd name="adj2" fmla="val 50000"/>
            </a:avLst>
          </a:prstGeom>
          <a:solidFill>
            <a:srgbClr val="FFC000"/>
          </a:solidFill>
          <a:ln w="127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1" name="Google Shape;132;p2">
            <a:hlinkClick r:id="" action="ppaction://hlinkshowjump?jump=previousslide"/>
          </p:cNvPr>
          <p:cNvSpPr/>
          <p:nvPr/>
        </p:nvSpPr>
        <p:spPr>
          <a:xfrm rot="10800000">
            <a:off x="305041" y="6109876"/>
            <a:ext cx="564042" cy="337944"/>
          </a:xfrm>
          <a:prstGeom prst="rightArrow">
            <a:avLst>
              <a:gd name="adj1" fmla="val 50000"/>
              <a:gd name="adj2" fmla="val 50000"/>
            </a:avLst>
          </a:prstGeom>
          <a:solidFill>
            <a:srgbClr val="FFC000"/>
          </a:solidFill>
          <a:ln w="127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92" y="6500420"/>
            <a:ext cx="896374" cy="313620"/>
          </a:xfrm>
          <a:prstGeom prst="rect">
            <a:avLst/>
          </a:prstGeom>
        </p:spPr>
      </p:pic>
      <p:pic>
        <p:nvPicPr>
          <p:cNvPr id="15" name="Google Shape;142;p3">
            <a:hlinkClick r:id="rId6" action="ppaction://hlinksldjump"/>
          </p:cNvPr>
          <p:cNvPicPr preferRelativeResize="0"/>
          <p:nvPr/>
        </p:nvPicPr>
        <p:blipFill rotWithShape="1">
          <a:blip r:embed="rId7">
            <a:alphaModFix/>
          </a:blip>
          <a:srcRect/>
          <a:stretch/>
        </p:blipFill>
        <p:spPr>
          <a:xfrm>
            <a:off x="11065164" y="415515"/>
            <a:ext cx="291698" cy="252000"/>
          </a:xfrm>
          <a:prstGeom prst="rect">
            <a:avLst/>
          </a:prstGeom>
          <a:solidFill>
            <a:schemeClr val="lt1"/>
          </a:solidFill>
          <a:ln>
            <a:noFill/>
          </a:ln>
        </p:spPr>
      </p:pic>
      <p:sp>
        <p:nvSpPr>
          <p:cNvPr id="16" name="TextBox 15">
            <a:hlinkClick r:id="" action="ppaction://hlinkshowjump?jump=nextslide"/>
          </p:cNvPr>
          <p:cNvSpPr txBox="1"/>
          <p:nvPr/>
        </p:nvSpPr>
        <p:spPr>
          <a:xfrm>
            <a:off x="11211013" y="6152204"/>
            <a:ext cx="304800" cy="253916"/>
          </a:xfrm>
          <a:prstGeom prst="rect">
            <a:avLst/>
          </a:prstGeom>
          <a:noFill/>
        </p:spPr>
        <p:txBody>
          <a:bodyPr wrap="square" rtlCol="0">
            <a:spAutoFit/>
          </a:bodyPr>
          <a:lstStyle/>
          <a:p>
            <a:r>
              <a:rPr lang="en-GB" sz="1050" dirty="0"/>
              <a:t>1</a:t>
            </a: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662"/>
        <p:cNvGrpSpPr/>
        <p:nvPr/>
      </p:nvGrpSpPr>
      <p:grpSpPr>
        <a:xfrm>
          <a:off x="0" y="0"/>
          <a:ext cx="0" cy="0"/>
          <a:chOff x="0" y="0"/>
          <a:chExt cx="0" cy="0"/>
        </a:xfrm>
      </p:grpSpPr>
      <p:sp>
        <p:nvSpPr>
          <p:cNvPr id="663" name="Google Shape;663;p31"/>
          <p:cNvSpPr txBox="1">
            <a:spLocks noGrp="1"/>
          </p:cNvSpPr>
          <p:nvPr>
            <p:ph type="title"/>
          </p:nvPr>
        </p:nvSpPr>
        <p:spPr>
          <a:xfrm>
            <a:off x="907817" y="34564"/>
            <a:ext cx="105156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400"/>
              <a:buFont typeface="Calibri"/>
              <a:buNone/>
            </a:pPr>
            <a:r>
              <a:rPr lang="en-GB" b="1" dirty="0" smtClean="0"/>
              <a:t>Summary &amp; Recommendations</a:t>
            </a:r>
            <a:endParaRPr b="1" dirty="0"/>
          </a:p>
        </p:txBody>
      </p:sp>
      <p:sp>
        <p:nvSpPr>
          <p:cNvPr id="664" name="Google Shape;664;p31"/>
          <p:cNvSpPr/>
          <p:nvPr/>
        </p:nvSpPr>
        <p:spPr>
          <a:xfrm>
            <a:off x="4391958" y="1158391"/>
            <a:ext cx="5066367" cy="4452938"/>
          </a:xfrm>
          <a:prstGeom prst="ellipse">
            <a:avLst/>
          </a:prstGeom>
          <a:solidFill>
            <a:srgbClr val="FA3649">
              <a:alpha val="49019"/>
            </a:srgbClr>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65" name="Google Shape;665;p31"/>
          <p:cNvSpPr/>
          <p:nvPr/>
        </p:nvSpPr>
        <p:spPr>
          <a:xfrm>
            <a:off x="2257044" y="1158391"/>
            <a:ext cx="5066367" cy="4452938"/>
          </a:xfrm>
          <a:prstGeom prst="ellipse">
            <a:avLst/>
          </a:prstGeom>
          <a:solidFill>
            <a:srgbClr val="5B9BD5">
              <a:alpha val="49019"/>
            </a:srgbClr>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66" name="Google Shape;666;p31"/>
          <p:cNvSpPr txBox="1">
            <a:spLocks noGrp="1"/>
          </p:cNvSpPr>
          <p:nvPr>
            <p:ph type="body" idx="1"/>
          </p:nvPr>
        </p:nvSpPr>
        <p:spPr>
          <a:xfrm>
            <a:off x="587062" y="1276709"/>
            <a:ext cx="11268075" cy="4633504"/>
          </a:xfrm>
          <a:prstGeom prst="rect">
            <a:avLst/>
          </a:prstGeom>
          <a:noFill/>
          <a:ln>
            <a:noFill/>
          </a:ln>
        </p:spPr>
        <p:txBody>
          <a:bodyPr spcFirstLastPara="1" wrap="square" lIns="91425" tIns="45700" rIns="91425" bIns="45700" anchor="t" anchorCtr="0">
            <a:noAutofit/>
          </a:bodyPr>
          <a:lstStyle/>
          <a:p>
            <a:pPr marL="228600" lvl="0" indent="-228600" algn="l" rtl="0">
              <a:lnSpc>
                <a:spcPct val="100000"/>
              </a:lnSpc>
              <a:spcBef>
                <a:spcPts val="600"/>
              </a:spcBef>
              <a:spcAft>
                <a:spcPts val="600"/>
              </a:spcAft>
              <a:buClr>
                <a:schemeClr val="dk1"/>
              </a:buClr>
              <a:buSzPts val="2800"/>
              <a:buChar char="•"/>
            </a:pPr>
            <a:r>
              <a:rPr lang="en-GB" sz="2000" b="1" dirty="0"/>
              <a:t>Invest </a:t>
            </a:r>
            <a:r>
              <a:rPr lang="en-GB" sz="2000" dirty="0"/>
              <a:t>time and effort </a:t>
            </a:r>
            <a:r>
              <a:rPr lang="en-GB" sz="2000" dirty="0" smtClean="0"/>
              <a:t>into exchange activities to help </a:t>
            </a:r>
            <a:r>
              <a:rPr lang="en-GB" sz="2000" dirty="0"/>
              <a:t>encourage </a:t>
            </a:r>
            <a:r>
              <a:rPr lang="en-GB" sz="2000" dirty="0" smtClean="0"/>
              <a:t>integration and understanding between disciplines.</a:t>
            </a:r>
            <a:endParaRPr lang="en-GB" sz="2000" dirty="0"/>
          </a:p>
          <a:p>
            <a:pPr marL="228600" lvl="0" indent="-228600" algn="l" rtl="0">
              <a:lnSpc>
                <a:spcPct val="100000"/>
              </a:lnSpc>
              <a:spcBef>
                <a:spcPts val="600"/>
              </a:spcBef>
              <a:spcAft>
                <a:spcPts val="600"/>
              </a:spcAft>
              <a:buClr>
                <a:schemeClr val="dk1"/>
              </a:buClr>
              <a:buSzPts val="2800"/>
              <a:buChar char="•"/>
            </a:pPr>
            <a:r>
              <a:rPr lang="en-GB" sz="2000" dirty="0" smtClean="0"/>
              <a:t>Building </a:t>
            </a:r>
            <a:r>
              <a:rPr lang="en-GB" sz="2000" b="1" dirty="0"/>
              <a:t>trust</a:t>
            </a:r>
            <a:r>
              <a:rPr lang="en-GB" sz="2000" dirty="0"/>
              <a:t> between researchers, local partners and participants is essential for successful fieldwork</a:t>
            </a:r>
            <a:r>
              <a:rPr lang="en-GB" sz="2000" dirty="0" smtClean="0"/>
              <a:t>.</a:t>
            </a:r>
            <a:endParaRPr sz="2000" dirty="0"/>
          </a:p>
          <a:p>
            <a:pPr marL="228600" lvl="0" indent="-228600" algn="l" rtl="0">
              <a:lnSpc>
                <a:spcPct val="100000"/>
              </a:lnSpc>
              <a:spcBef>
                <a:spcPts val="600"/>
              </a:spcBef>
              <a:spcAft>
                <a:spcPts val="600"/>
              </a:spcAft>
              <a:buClr>
                <a:schemeClr val="dk1"/>
              </a:buClr>
              <a:buSzPts val="2800"/>
              <a:buChar char="•"/>
            </a:pPr>
            <a:r>
              <a:rPr lang="en-GB" sz="2000" dirty="0" smtClean="0"/>
              <a:t>Importance </a:t>
            </a:r>
            <a:r>
              <a:rPr lang="en-GB" sz="2000" dirty="0"/>
              <a:t>of pre-fieldwork training and debrief meetings in the field to help improve </a:t>
            </a:r>
            <a:r>
              <a:rPr lang="en-GB" sz="2000" b="1" dirty="0"/>
              <a:t>communication</a:t>
            </a:r>
            <a:r>
              <a:rPr lang="en-GB" sz="2000" dirty="0"/>
              <a:t> </a:t>
            </a:r>
            <a:r>
              <a:rPr lang="en-GB" sz="2000" b="1" dirty="0"/>
              <a:t>channels</a:t>
            </a:r>
            <a:r>
              <a:rPr lang="en-GB" sz="2000" dirty="0"/>
              <a:t> with local partners and fieldwork researchers.</a:t>
            </a:r>
            <a:endParaRPr sz="2000" dirty="0"/>
          </a:p>
          <a:p>
            <a:pPr marL="228600" lvl="0" indent="-228600" algn="l" rtl="0">
              <a:lnSpc>
                <a:spcPct val="100000"/>
              </a:lnSpc>
              <a:spcBef>
                <a:spcPts val="600"/>
              </a:spcBef>
              <a:spcAft>
                <a:spcPts val="600"/>
              </a:spcAft>
              <a:buClr>
                <a:schemeClr val="dk1"/>
              </a:buClr>
              <a:buSzPts val="2800"/>
              <a:buChar char="•"/>
            </a:pPr>
            <a:r>
              <a:rPr lang="en-GB" sz="2000" dirty="0"/>
              <a:t>Seek to see the different disciplines, with their approaches and </a:t>
            </a:r>
            <a:r>
              <a:rPr lang="en-GB" sz="2000" dirty="0" smtClean="0"/>
              <a:t>interpretations, </a:t>
            </a:r>
            <a:r>
              <a:rPr lang="en-GB" sz="2000" dirty="0"/>
              <a:t>with </a:t>
            </a:r>
            <a:r>
              <a:rPr lang="en-GB" sz="2000" b="1" dirty="0"/>
              <a:t>equal value</a:t>
            </a:r>
            <a:r>
              <a:rPr lang="en-GB" sz="2000" dirty="0" smtClean="0"/>
              <a:t>.</a:t>
            </a:r>
          </a:p>
          <a:p>
            <a:pPr marL="228600" lvl="0" indent="-228600">
              <a:lnSpc>
                <a:spcPct val="100000"/>
              </a:lnSpc>
              <a:spcBef>
                <a:spcPts val="600"/>
              </a:spcBef>
              <a:spcAft>
                <a:spcPts val="600"/>
              </a:spcAft>
              <a:buSzPts val="2800"/>
            </a:pPr>
            <a:r>
              <a:rPr lang="en-GB" sz="2000" dirty="0"/>
              <a:t>C</a:t>
            </a:r>
            <a:r>
              <a:rPr lang="en-GB" sz="2000" dirty="0" smtClean="0"/>
              <a:t>ollaboration </a:t>
            </a:r>
            <a:r>
              <a:rPr lang="en-GB" sz="2000" b="1" dirty="0"/>
              <a:t>with </a:t>
            </a:r>
            <a:r>
              <a:rPr lang="en-GB" sz="2000" dirty="0"/>
              <a:t>social scientists stays important and research ethics, design, participant </a:t>
            </a:r>
            <a:r>
              <a:rPr lang="en-GB" sz="2000" dirty="0" smtClean="0"/>
              <a:t>involvement </a:t>
            </a:r>
            <a:r>
              <a:rPr lang="en-GB" sz="2000" dirty="0"/>
              <a:t>and results, may be compromised </a:t>
            </a:r>
            <a:r>
              <a:rPr lang="en-GB" sz="2000" b="1" dirty="0"/>
              <a:t>without </a:t>
            </a:r>
            <a:r>
              <a:rPr lang="en-GB" sz="2000" dirty="0"/>
              <a:t>the input and experience of social scientists themselves</a:t>
            </a:r>
            <a:r>
              <a:rPr lang="en-GB" sz="2000" dirty="0" smtClean="0"/>
              <a:t>.</a:t>
            </a:r>
          </a:p>
          <a:p>
            <a:pPr marL="228600" lvl="0" indent="-228600">
              <a:lnSpc>
                <a:spcPct val="100000"/>
              </a:lnSpc>
              <a:spcBef>
                <a:spcPts val="600"/>
              </a:spcBef>
              <a:spcAft>
                <a:spcPts val="600"/>
              </a:spcAft>
              <a:buSzPts val="2800"/>
            </a:pPr>
            <a:r>
              <a:rPr lang="en-GB" sz="2000" dirty="0"/>
              <a:t>Facilitating these collaborations between the natural and social sciences will improve </a:t>
            </a:r>
            <a:r>
              <a:rPr lang="en-GB" sz="2000" b="1" dirty="0"/>
              <a:t>interdisciplinary</a:t>
            </a:r>
            <a:r>
              <a:rPr lang="en-GB" sz="2000" dirty="0"/>
              <a:t> water research, </a:t>
            </a:r>
            <a:r>
              <a:rPr lang="en-GB" sz="2000" dirty="0" smtClean="0"/>
              <a:t>leading to a </a:t>
            </a:r>
            <a:r>
              <a:rPr lang="en-GB" sz="2000" dirty="0"/>
              <a:t>better understanding of the interactions between water and society.</a:t>
            </a:r>
            <a:r>
              <a:rPr lang="en-GB" sz="2000" dirty="0" smtClean="0"/>
              <a:t> </a:t>
            </a:r>
            <a:endParaRPr sz="2000" dirty="0"/>
          </a:p>
        </p:txBody>
      </p:sp>
      <p:pic>
        <p:nvPicPr>
          <p:cNvPr id="667" name="Google Shape;667;p31">
            <a:hlinkClick r:id="rId3" action="ppaction://hlinksldjump"/>
          </p:cNvPr>
          <p:cNvPicPr preferRelativeResize="0"/>
          <p:nvPr/>
        </p:nvPicPr>
        <p:blipFill rotWithShape="1">
          <a:blip r:embed="rId4">
            <a:alphaModFix/>
          </a:blip>
          <a:srcRect/>
          <a:stretch/>
        </p:blipFill>
        <p:spPr>
          <a:xfrm>
            <a:off x="11201336" y="392945"/>
            <a:ext cx="291698" cy="252000"/>
          </a:xfrm>
          <a:prstGeom prst="rect">
            <a:avLst/>
          </a:prstGeom>
          <a:noFill/>
          <a:ln>
            <a:noFill/>
          </a:ln>
        </p:spPr>
      </p:pic>
      <p:sp>
        <p:nvSpPr>
          <p:cNvPr id="9" name="Google Shape;130;p2">
            <a:hlinkClick r:id="" action="ppaction://hlinkshowjump?jump=nextslide"/>
          </p:cNvPr>
          <p:cNvSpPr/>
          <p:nvPr/>
        </p:nvSpPr>
        <p:spPr>
          <a:xfrm>
            <a:off x="11225818" y="6109876"/>
            <a:ext cx="564042" cy="337944"/>
          </a:xfrm>
          <a:prstGeom prst="rightArrow">
            <a:avLst>
              <a:gd name="adj1" fmla="val 50000"/>
              <a:gd name="adj2" fmla="val 50000"/>
            </a:avLst>
          </a:prstGeom>
          <a:solidFill>
            <a:srgbClr val="FFC000"/>
          </a:solidFill>
          <a:ln w="127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0" name="Google Shape;132;p2">
            <a:hlinkClick r:id="" action="ppaction://hlinkshowjump?jump=previousslide"/>
          </p:cNvPr>
          <p:cNvSpPr/>
          <p:nvPr/>
        </p:nvSpPr>
        <p:spPr>
          <a:xfrm rot="10800000">
            <a:off x="305041" y="6109876"/>
            <a:ext cx="564042" cy="337944"/>
          </a:xfrm>
          <a:prstGeom prst="rightArrow">
            <a:avLst>
              <a:gd name="adj1" fmla="val 50000"/>
              <a:gd name="adj2" fmla="val 50000"/>
            </a:avLst>
          </a:prstGeom>
          <a:solidFill>
            <a:srgbClr val="FFC000"/>
          </a:solidFill>
          <a:ln w="127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92" y="6500420"/>
            <a:ext cx="896374" cy="313620"/>
          </a:xfrm>
          <a:prstGeom prst="rect">
            <a:avLst/>
          </a:prstGeom>
        </p:spPr>
      </p:pic>
      <p:sp>
        <p:nvSpPr>
          <p:cNvPr id="13" name="Rectangle 12"/>
          <p:cNvSpPr/>
          <p:nvPr/>
        </p:nvSpPr>
        <p:spPr>
          <a:xfrm>
            <a:off x="1236785" y="6508635"/>
            <a:ext cx="9989033" cy="286232"/>
          </a:xfrm>
          <a:prstGeom prst="rect">
            <a:avLst/>
          </a:prstGeom>
        </p:spPr>
        <p:txBody>
          <a:bodyPr wrap="square">
            <a:spAutoFit/>
          </a:bodyPr>
          <a:lstStyle/>
          <a:p>
            <a:pPr lvl="0" algn="ctr">
              <a:lnSpc>
                <a:spcPct val="90000"/>
              </a:lnSpc>
              <a:buClr>
                <a:schemeClr val="dk1"/>
              </a:buClr>
              <a:buSzPts val="3200"/>
            </a:pPr>
            <a:r>
              <a:rPr lang="en-GB" i="1" dirty="0" smtClean="0">
                <a:solidFill>
                  <a:schemeClr val="dk1"/>
                </a:solidFill>
                <a:latin typeface="Calibri"/>
                <a:ea typeface="Calibri"/>
                <a:cs typeface="Calibri"/>
                <a:sym typeface="Calibri"/>
              </a:rPr>
              <a:t>Rangecroft et al., 2020. Social </a:t>
            </a:r>
            <a:r>
              <a:rPr lang="en-GB" i="1" dirty="0">
                <a:solidFill>
                  <a:schemeClr val="dk1"/>
                </a:solidFill>
                <a:latin typeface="Calibri"/>
                <a:ea typeface="Calibri"/>
                <a:cs typeface="Calibri"/>
                <a:sym typeface="Calibri"/>
              </a:rPr>
              <a:t>science for hydrologists: considerations when doing fieldwork with human </a:t>
            </a:r>
            <a:r>
              <a:rPr lang="en-GB" i="1" dirty="0" smtClean="0">
                <a:solidFill>
                  <a:schemeClr val="dk1"/>
                </a:solidFill>
                <a:latin typeface="Calibri"/>
                <a:ea typeface="Calibri"/>
                <a:cs typeface="Calibri"/>
                <a:sym typeface="Calibri"/>
              </a:rPr>
              <a:t>participants, EGU2020</a:t>
            </a:r>
            <a:endParaRPr lang="en-GB" i="1" dirty="0">
              <a:solidFill>
                <a:schemeClr val="dk1"/>
              </a:solidFill>
              <a:latin typeface="Calibri"/>
              <a:ea typeface="Calibri"/>
              <a:cs typeface="Calibri"/>
              <a:sym typeface="Calibri"/>
            </a:endParaRPr>
          </a:p>
        </p:txBody>
      </p:sp>
      <p:sp>
        <p:nvSpPr>
          <p:cNvPr id="14" name="Google Shape;248;p11"/>
          <p:cNvSpPr txBox="1">
            <a:spLocks/>
          </p:cNvSpPr>
          <p:nvPr/>
        </p:nvSpPr>
        <p:spPr>
          <a:xfrm>
            <a:off x="1222306" y="5672144"/>
            <a:ext cx="9650290" cy="672350"/>
          </a:xfrm>
          <a:prstGeom prst="rect">
            <a:avLst/>
          </a:prstGeom>
          <a:solidFill>
            <a:schemeClr val="accent2"/>
          </a:solidFill>
          <a:ln w="9525" cap="flat" cmpd="sng">
            <a:solidFill>
              <a:schemeClr val="tx1"/>
            </a:solidFill>
            <a:prstDash val="solid"/>
            <a:round/>
            <a:headEnd type="none" w="sm" len="sm"/>
            <a:tailEnd type="none" w="sm" len="sm"/>
          </a:ln>
        </p:spPr>
        <p:txBody>
          <a:bodyPr spcFirstLastPara="1" wrap="square" lIns="91425" tIns="45700" rIns="91425" bIns="45700" anchor="t" anchorCtr="0">
            <a:normAutofit lnSpcReduction="10000"/>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indent="0" algn="ctr">
              <a:lnSpc>
                <a:spcPct val="100000"/>
              </a:lnSpc>
              <a:spcBef>
                <a:spcPts val="600"/>
              </a:spcBef>
              <a:buSzPts val="2800"/>
              <a:buFont typeface="Arial"/>
              <a:buNone/>
            </a:pPr>
            <a:r>
              <a:rPr lang="en-GB" sz="1800" b="1" i="1" dirty="0" smtClean="0"/>
              <a:t>Most importantly: </a:t>
            </a:r>
            <a:r>
              <a:rPr lang="en-GB" sz="1800" i="1" dirty="0" smtClean="0"/>
              <a:t>Time invested in building these true collaborations will help to build trust amongst researchers, participants and practitioners alike, enabling more meaningful &amp; successful research</a:t>
            </a:r>
            <a:endParaRPr lang="en-GB" sz="1800" i="1" dirty="0"/>
          </a:p>
        </p:txBody>
      </p:sp>
      <p:sp>
        <p:nvSpPr>
          <p:cNvPr id="15" name="TextBox 14">
            <a:hlinkClick r:id="" action="ppaction://hlinkshowjump?jump=nextslide"/>
          </p:cNvPr>
          <p:cNvSpPr txBox="1"/>
          <p:nvPr/>
        </p:nvSpPr>
        <p:spPr>
          <a:xfrm>
            <a:off x="11211012" y="6152204"/>
            <a:ext cx="382305" cy="253916"/>
          </a:xfrm>
          <a:prstGeom prst="rect">
            <a:avLst/>
          </a:prstGeom>
          <a:noFill/>
        </p:spPr>
        <p:txBody>
          <a:bodyPr wrap="square" rtlCol="0">
            <a:spAutoFit/>
          </a:bodyPr>
          <a:lstStyle/>
          <a:p>
            <a:r>
              <a:rPr lang="en-GB" sz="1050" dirty="0" smtClean="0"/>
              <a:t>46</a:t>
            </a:r>
            <a:endParaRPr lang="en-GB" sz="1050" dirty="0"/>
          </a:p>
        </p:txBody>
      </p:sp>
    </p:spTree>
    <p:extLst>
      <p:ext uri="{BB962C8B-B14F-4D97-AF65-F5344CB8AC3E}">
        <p14:creationId xmlns:p14="http://schemas.microsoft.com/office/powerpoint/2010/main" val="4208722149"/>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674"/>
        <p:cNvGrpSpPr/>
        <p:nvPr/>
      </p:nvGrpSpPr>
      <p:grpSpPr>
        <a:xfrm>
          <a:off x="0" y="0"/>
          <a:ext cx="0" cy="0"/>
          <a:chOff x="0" y="0"/>
          <a:chExt cx="0" cy="0"/>
        </a:xfrm>
      </p:grpSpPr>
      <p:pic>
        <p:nvPicPr>
          <p:cNvPr id="675" name="Google Shape;675;p33"/>
          <p:cNvPicPr preferRelativeResize="0"/>
          <p:nvPr/>
        </p:nvPicPr>
        <p:blipFill rotWithShape="1">
          <a:blip r:embed="rId3">
            <a:alphaModFix/>
          </a:blip>
          <a:srcRect/>
          <a:stretch/>
        </p:blipFill>
        <p:spPr>
          <a:xfrm>
            <a:off x="0" y="0"/>
            <a:ext cx="12192000" cy="6858000"/>
          </a:xfrm>
          <a:prstGeom prst="rect">
            <a:avLst/>
          </a:prstGeom>
          <a:noFill/>
          <a:ln>
            <a:noFill/>
          </a:ln>
        </p:spPr>
      </p:pic>
      <p:sp>
        <p:nvSpPr>
          <p:cNvPr id="676" name="Google Shape;676;p33"/>
          <p:cNvSpPr txBox="1">
            <a:spLocks noGrp="1"/>
          </p:cNvSpPr>
          <p:nvPr>
            <p:ph type="title"/>
          </p:nvPr>
        </p:nvSpPr>
        <p:spPr>
          <a:xfrm>
            <a:off x="514350" y="365125"/>
            <a:ext cx="10839450" cy="1325563"/>
          </a:xfrm>
          <a:prstGeom prst="rect">
            <a:avLst/>
          </a:prstGeom>
          <a:noFill/>
          <a:ln>
            <a:noFill/>
          </a:ln>
        </p:spPr>
        <p:txBody>
          <a:bodyPr spcFirstLastPara="1" wrap="square" lIns="91425" tIns="45700" rIns="91425" bIns="45700" anchor="ctr" anchorCtr="0">
            <a:normAutofit fontScale="90000"/>
          </a:bodyPr>
          <a:lstStyle/>
          <a:p>
            <a:pPr algn="ctr">
              <a:buSzPts val="4400"/>
            </a:pPr>
            <a:r>
              <a:rPr lang="en-GB" b="1" dirty="0" smtClean="0"/>
              <a:t>Fieldwork with human participants &amp; interdisciplinary collaborations: </a:t>
            </a:r>
            <a:br>
              <a:rPr lang="en-GB" b="1" dirty="0" smtClean="0"/>
            </a:br>
            <a:r>
              <a:rPr lang="en-GB" dirty="0" smtClean="0"/>
              <a:t>Your </a:t>
            </a:r>
            <a:r>
              <a:rPr lang="en-GB" dirty="0"/>
              <a:t>experiences</a:t>
            </a:r>
            <a:r>
              <a:rPr lang="en-GB" dirty="0" smtClean="0"/>
              <a:t>?</a:t>
            </a:r>
            <a:endParaRPr b="1" dirty="0"/>
          </a:p>
        </p:txBody>
      </p:sp>
      <p:sp>
        <p:nvSpPr>
          <p:cNvPr id="678" name="Google Shape;678;p33"/>
          <p:cNvSpPr/>
          <p:nvPr/>
        </p:nvSpPr>
        <p:spPr>
          <a:xfrm>
            <a:off x="869084" y="2055813"/>
            <a:ext cx="10089501" cy="3477835"/>
          </a:xfrm>
          <a:prstGeom prst="rect">
            <a:avLst/>
          </a:prstGeom>
          <a:solidFill>
            <a:schemeClr val="lt1"/>
          </a:solidFill>
          <a:ln>
            <a:noFill/>
          </a:ln>
        </p:spPr>
        <p:txBody>
          <a:bodyPr spcFirstLastPara="1" wrap="square" lIns="91425" tIns="45700" rIns="91425" bIns="45700" anchor="t" anchorCtr="0">
            <a:spAutoFit/>
          </a:bodyPr>
          <a:lstStyle/>
          <a:p>
            <a:pPr marL="457200" lvl="0" indent="-457200" algn="ctr">
              <a:spcBef>
                <a:spcPts val="600"/>
              </a:spcBef>
              <a:buClr>
                <a:schemeClr val="dk1"/>
              </a:buClr>
              <a:buSzPct val="100000"/>
              <a:buFont typeface="Arial"/>
              <a:buChar char="•"/>
            </a:pPr>
            <a:r>
              <a:rPr lang="en-GB" sz="2000" dirty="0">
                <a:solidFill>
                  <a:schemeClr val="dk1"/>
                </a:solidFill>
                <a:latin typeface="Calibri" panose="020F0502020204030204" pitchFamily="34" charset="0"/>
                <a:ea typeface="Calibri"/>
                <a:cs typeface="Calibri" panose="020F0502020204030204" pitchFamily="34" charset="0"/>
                <a:sym typeface="Calibri"/>
              </a:rPr>
              <a:t>Have you conducted fieldwork with human participants? </a:t>
            </a:r>
          </a:p>
          <a:p>
            <a:pPr marL="457200" lvl="0" indent="-457200" algn="ctr">
              <a:spcBef>
                <a:spcPts val="600"/>
              </a:spcBef>
              <a:buClr>
                <a:schemeClr val="dk1"/>
              </a:buClr>
              <a:buSzPct val="100000"/>
              <a:buFont typeface="Arial"/>
              <a:buChar char="•"/>
            </a:pPr>
            <a:r>
              <a:rPr lang="en-GB" sz="2000" dirty="0">
                <a:solidFill>
                  <a:schemeClr val="dk1"/>
                </a:solidFill>
                <a:latin typeface="Calibri" panose="020F0502020204030204" pitchFamily="34" charset="0"/>
                <a:ea typeface="Calibri"/>
                <a:cs typeface="Calibri" panose="020F0502020204030204" pitchFamily="34" charset="0"/>
                <a:sym typeface="Calibri"/>
              </a:rPr>
              <a:t>What methods did you use? What worked well? What would you advice others?</a:t>
            </a:r>
          </a:p>
          <a:p>
            <a:pPr marL="457200" lvl="0" indent="-457200" algn="ctr">
              <a:spcBef>
                <a:spcPts val="600"/>
              </a:spcBef>
              <a:buClr>
                <a:schemeClr val="dk1"/>
              </a:buClr>
              <a:buSzPct val="100000"/>
              <a:buFont typeface="Arial"/>
              <a:buChar char="•"/>
            </a:pPr>
            <a:r>
              <a:rPr lang="en-GB" sz="2000" dirty="0">
                <a:solidFill>
                  <a:schemeClr val="dk1"/>
                </a:solidFill>
                <a:latin typeface="Calibri" panose="020F0502020204030204" pitchFamily="34" charset="0"/>
                <a:ea typeface="Calibri"/>
                <a:cs typeface="Calibri" panose="020F0502020204030204" pitchFamily="34" charset="0"/>
                <a:sym typeface="Calibri"/>
              </a:rPr>
              <a:t>What is your discipline background? Did you work closely with another disciplines?</a:t>
            </a:r>
            <a:endParaRPr lang="en-GB" sz="2000" dirty="0">
              <a:latin typeface="Calibri" panose="020F0502020204030204" pitchFamily="34" charset="0"/>
              <a:cs typeface="Calibri" panose="020F0502020204030204" pitchFamily="34" charset="0"/>
            </a:endParaRPr>
          </a:p>
          <a:p>
            <a:pPr marL="457200" lvl="0" indent="-457200" algn="ctr">
              <a:spcBef>
                <a:spcPts val="600"/>
              </a:spcBef>
              <a:buClr>
                <a:schemeClr val="dk1"/>
              </a:buClr>
              <a:buSzPct val="100000"/>
              <a:buFont typeface="Arial"/>
              <a:buChar char="•"/>
            </a:pPr>
            <a:r>
              <a:rPr lang="en-GB" sz="2000" dirty="0">
                <a:solidFill>
                  <a:schemeClr val="dk1"/>
                </a:solidFill>
                <a:latin typeface="Calibri" panose="020F0502020204030204" pitchFamily="34" charset="0"/>
                <a:ea typeface="Calibri"/>
                <a:cs typeface="Calibri" panose="020F0502020204030204" pitchFamily="34" charset="0"/>
                <a:sym typeface="Calibri"/>
              </a:rPr>
              <a:t>Was it actually an active collaboration? If so, w</a:t>
            </a:r>
            <a:r>
              <a:rPr lang="en-GB" sz="2000" dirty="0">
                <a:solidFill>
                  <a:schemeClr val="dk1"/>
                </a:solidFill>
                <a:latin typeface="Calibri" panose="020F0502020204030204" pitchFamily="34" charset="0"/>
                <a:cs typeface="Calibri" panose="020F0502020204030204" pitchFamily="34" charset="0"/>
                <a:sym typeface="Calibri"/>
              </a:rPr>
              <a:t>hat worked well for you? Why? How?</a:t>
            </a:r>
            <a:endParaRPr lang="en-GB" sz="2000" dirty="0">
              <a:latin typeface="Calibri" panose="020F0502020204030204" pitchFamily="34" charset="0"/>
              <a:cs typeface="Calibri" panose="020F0502020204030204" pitchFamily="34" charset="0"/>
            </a:endParaRPr>
          </a:p>
          <a:p>
            <a:pPr marL="457200" indent="-457200" algn="ctr">
              <a:spcBef>
                <a:spcPts val="600"/>
              </a:spcBef>
              <a:buClr>
                <a:schemeClr val="dk1"/>
              </a:buClr>
              <a:buSzPct val="100000"/>
              <a:buFont typeface="Arial"/>
              <a:buChar char="•"/>
            </a:pPr>
            <a:r>
              <a:rPr lang="en-GB" sz="2000" dirty="0">
                <a:solidFill>
                  <a:schemeClr val="dk1"/>
                </a:solidFill>
                <a:latin typeface="Calibri" panose="020F0502020204030204" pitchFamily="34" charset="0"/>
                <a:ea typeface="Calibri"/>
                <a:cs typeface="Calibri" panose="020F0502020204030204" pitchFamily="34" charset="0"/>
                <a:sym typeface="Calibri"/>
              </a:rPr>
              <a:t>Did you experience any challenges on fieldwork?</a:t>
            </a:r>
            <a:r>
              <a:rPr lang="en-GB" sz="2000" dirty="0">
                <a:latin typeface="Calibri" panose="020F0502020204030204" pitchFamily="34" charset="0"/>
                <a:ea typeface="Calibri"/>
                <a:cs typeface="Calibri" panose="020F0502020204030204" pitchFamily="34" charset="0"/>
              </a:rPr>
              <a:t> </a:t>
            </a:r>
            <a:r>
              <a:rPr lang="en-GB" sz="2000" dirty="0">
                <a:solidFill>
                  <a:schemeClr val="dk1"/>
                </a:solidFill>
                <a:latin typeface="Calibri" panose="020F0502020204030204" pitchFamily="34" charset="0"/>
                <a:ea typeface="Calibri"/>
                <a:cs typeface="Calibri" panose="020F0502020204030204" pitchFamily="34" charset="0"/>
                <a:sym typeface="Calibri"/>
              </a:rPr>
              <a:t>How did you overcome them?</a:t>
            </a:r>
            <a:endParaRPr lang="en-GB" sz="2000" dirty="0">
              <a:latin typeface="Calibri" panose="020F0502020204030204" pitchFamily="34" charset="0"/>
              <a:ea typeface="Calibri"/>
              <a:cs typeface="Calibri" panose="020F0502020204030204" pitchFamily="34" charset="0"/>
            </a:endParaRPr>
          </a:p>
          <a:p>
            <a:pPr marL="457200" lvl="0" indent="-457200" algn="ctr">
              <a:spcBef>
                <a:spcPts val="600"/>
              </a:spcBef>
              <a:buClr>
                <a:schemeClr val="dk1"/>
              </a:buClr>
              <a:buSzPct val="100000"/>
              <a:buFont typeface="Arial"/>
              <a:buChar char="•"/>
            </a:pPr>
            <a:r>
              <a:rPr lang="en-GB" sz="2000" dirty="0">
                <a:latin typeface="Calibri" panose="020F0502020204030204" pitchFamily="34" charset="0"/>
                <a:cs typeface="Calibri" panose="020F0502020204030204" pitchFamily="34" charset="0"/>
              </a:rPr>
              <a:t>Did you experience any challenges with interdisciplinary collaborations? If so,</a:t>
            </a:r>
            <a:r>
              <a:rPr lang="en-GB" sz="2000" dirty="0">
                <a:latin typeface="Calibri" panose="020F0502020204030204" pitchFamily="34" charset="0"/>
                <a:cs typeface="Calibri" panose="020F0502020204030204" pitchFamily="34" charset="0"/>
                <a:sym typeface="Calibri"/>
              </a:rPr>
              <a:t> </a:t>
            </a:r>
            <a:r>
              <a:rPr lang="en-GB" sz="2000" dirty="0">
                <a:solidFill>
                  <a:schemeClr val="dk1"/>
                </a:solidFill>
                <a:latin typeface="Calibri" panose="020F0502020204030204" pitchFamily="34" charset="0"/>
                <a:cs typeface="Calibri" panose="020F0502020204030204" pitchFamily="34" charset="0"/>
                <a:sym typeface="Calibri"/>
              </a:rPr>
              <a:t>w</a:t>
            </a:r>
            <a:r>
              <a:rPr lang="en-GB" sz="2000" dirty="0">
                <a:solidFill>
                  <a:schemeClr val="dk1"/>
                </a:solidFill>
                <a:latin typeface="Calibri" panose="020F0502020204030204" pitchFamily="34" charset="0"/>
                <a:ea typeface="Calibri"/>
                <a:cs typeface="Calibri" panose="020F0502020204030204" pitchFamily="34" charset="0"/>
                <a:sym typeface="Calibri"/>
              </a:rPr>
              <a:t>hat were the barriers? How did you overcome them?</a:t>
            </a:r>
          </a:p>
          <a:p>
            <a:pPr marL="457200" indent="-457200" algn="ctr">
              <a:spcBef>
                <a:spcPts val="600"/>
              </a:spcBef>
              <a:buClr>
                <a:schemeClr val="dk1"/>
              </a:buClr>
              <a:buSzPct val="100000"/>
              <a:buFont typeface="Arial"/>
              <a:buChar char="•"/>
            </a:pPr>
            <a:r>
              <a:rPr lang="en-GB" sz="2000" dirty="0">
                <a:solidFill>
                  <a:schemeClr val="dk1"/>
                </a:solidFill>
                <a:latin typeface="Calibri" panose="020F0502020204030204" pitchFamily="34" charset="0"/>
                <a:ea typeface="Calibri"/>
                <a:cs typeface="Calibri" panose="020F0502020204030204" pitchFamily="34" charset="0"/>
                <a:sym typeface="Calibri"/>
              </a:rPr>
              <a:t> Overall, what did you learn?</a:t>
            </a:r>
          </a:p>
          <a:p>
            <a:pPr marL="457200" indent="-457200" algn="ctr">
              <a:spcBef>
                <a:spcPts val="600"/>
              </a:spcBef>
              <a:buClr>
                <a:schemeClr val="dk1"/>
              </a:buClr>
              <a:buSzPct val="100000"/>
              <a:buFont typeface="Arial"/>
              <a:buChar char="•"/>
            </a:pPr>
            <a:r>
              <a:rPr lang="en-GB" sz="2000" dirty="0">
                <a:solidFill>
                  <a:schemeClr val="dk1"/>
                </a:solidFill>
                <a:latin typeface="Calibri" panose="020F0502020204030204" pitchFamily="34" charset="0"/>
                <a:ea typeface="Calibri"/>
                <a:cs typeface="Calibri" panose="020F0502020204030204" pitchFamily="34" charset="0"/>
                <a:sym typeface="Calibri"/>
              </a:rPr>
              <a:t>Do you have recommendations to share?</a:t>
            </a:r>
            <a:endParaRPr lang="en-GB" sz="2000" dirty="0">
              <a:latin typeface="Calibri" panose="020F0502020204030204" pitchFamily="34" charset="0"/>
              <a:cs typeface="Calibri" panose="020F0502020204030204" pitchFamily="34" charset="0"/>
            </a:endParaRPr>
          </a:p>
        </p:txBody>
      </p:sp>
      <p:sp>
        <p:nvSpPr>
          <p:cNvPr id="6" name="Google Shape;130;p2">
            <a:hlinkClick r:id="" action="ppaction://hlinkshowjump?jump=nextslide"/>
          </p:cNvPr>
          <p:cNvSpPr/>
          <p:nvPr/>
        </p:nvSpPr>
        <p:spPr>
          <a:xfrm>
            <a:off x="11225818" y="6109876"/>
            <a:ext cx="564042" cy="337944"/>
          </a:xfrm>
          <a:prstGeom prst="rightArrow">
            <a:avLst>
              <a:gd name="adj1" fmla="val 50000"/>
              <a:gd name="adj2" fmla="val 50000"/>
            </a:avLst>
          </a:prstGeom>
          <a:solidFill>
            <a:srgbClr val="FFC000"/>
          </a:solidFill>
          <a:ln w="127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7" name="Google Shape;132;p2">
            <a:hlinkClick r:id="" action="ppaction://hlinkshowjump?jump=previousslide"/>
          </p:cNvPr>
          <p:cNvSpPr/>
          <p:nvPr/>
        </p:nvSpPr>
        <p:spPr>
          <a:xfrm rot="10800000">
            <a:off x="305041" y="6109876"/>
            <a:ext cx="564042" cy="337944"/>
          </a:xfrm>
          <a:prstGeom prst="rightArrow">
            <a:avLst>
              <a:gd name="adj1" fmla="val 50000"/>
              <a:gd name="adj2" fmla="val 50000"/>
            </a:avLst>
          </a:prstGeom>
          <a:solidFill>
            <a:srgbClr val="FFC000"/>
          </a:solidFill>
          <a:ln w="127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92" y="6500420"/>
            <a:ext cx="896374" cy="313620"/>
          </a:xfrm>
          <a:prstGeom prst="rect">
            <a:avLst/>
          </a:prstGeom>
        </p:spPr>
      </p:pic>
      <p:sp>
        <p:nvSpPr>
          <p:cNvPr id="10" name="Rectangle 9"/>
          <p:cNvSpPr/>
          <p:nvPr/>
        </p:nvSpPr>
        <p:spPr>
          <a:xfrm>
            <a:off x="1236785" y="6508635"/>
            <a:ext cx="9989033" cy="286232"/>
          </a:xfrm>
          <a:prstGeom prst="rect">
            <a:avLst/>
          </a:prstGeom>
        </p:spPr>
        <p:txBody>
          <a:bodyPr wrap="square">
            <a:spAutoFit/>
          </a:bodyPr>
          <a:lstStyle/>
          <a:p>
            <a:pPr lvl="0" algn="ctr">
              <a:lnSpc>
                <a:spcPct val="90000"/>
              </a:lnSpc>
              <a:buClr>
                <a:schemeClr val="dk1"/>
              </a:buClr>
              <a:buSzPts val="3200"/>
            </a:pPr>
            <a:r>
              <a:rPr lang="en-GB" i="1" dirty="0" smtClean="0">
                <a:solidFill>
                  <a:schemeClr val="dk1"/>
                </a:solidFill>
                <a:latin typeface="Calibri"/>
                <a:ea typeface="Calibri"/>
                <a:cs typeface="Calibri"/>
                <a:sym typeface="Calibri"/>
              </a:rPr>
              <a:t>Rangecroft et al., 2020. Social </a:t>
            </a:r>
            <a:r>
              <a:rPr lang="en-GB" i="1" dirty="0">
                <a:solidFill>
                  <a:schemeClr val="dk1"/>
                </a:solidFill>
                <a:latin typeface="Calibri"/>
                <a:ea typeface="Calibri"/>
                <a:cs typeface="Calibri"/>
                <a:sym typeface="Calibri"/>
              </a:rPr>
              <a:t>science for hydrologists: considerations when doing fieldwork with human </a:t>
            </a:r>
            <a:r>
              <a:rPr lang="en-GB" i="1" dirty="0" smtClean="0">
                <a:solidFill>
                  <a:schemeClr val="dk1"/>
                </a:solidFill>
                <a:latin typeface="Calibri"/>
                <a:ea typeface="Calibri"/>
                <a:cs typeface="Calibri"/>
                <a:sym typeface="Calibri"/>
              </a:rPr>
              <a:t>participants, EGU2020</a:t>
            </a:r>
            <a:endParaRPr lang="en-GB" i="1" dirty="0">
              <a:solidFill>
                <a:schemeClr val="dk1"/>
              </a:solidFill>
              <a:latin typeface="Calibri"/>
              <a:ea typeface="Calibri"/>
              <a:cs typeface="Calibri"/>
              <a:sym typeface="Calibri"/>
            </a:endParaRPr>
          </a:p>
        </p:txBody>
      </p:sp>
      <p:pic>
        <p:nvPicPr>
          <p:cNvPr id="11" name="Google Shape;644;p30">
            <a:hlinkClick r:id="rId5" action="ppaction://hlinksldjump"/>
          </p:cNvPr>
          <p:cNvPicPr preferRelativeResize="0"/>
          <p:nvPr/>
        </p:nvPicPr>
        <p:blipFill rotWithShape="1">
          <a:blip r:embed="rId6">
            <a:alphaModFix/>
          </a:blip>
          <a:srcRect/>
          <a:stretch/>
        </p:blipFill>
        <p:spPr>
          <a:xfrm>
            <a:off x="11201336" y="392945"/>
            <a:ext cx="291698" cy="252000"/>
          </a:xfrm>
          <a:prstGeom prst="rect">
            <a:avLst/>
          </a:prstGeom>
          <a:solidFill>
            <a:schemeClr val="bg1"/>
          </a:solidFill>
          <a:ln>
            <a:noFill/>
          </a:ln>
        </p:spPr>
      </p:pic>
      <p:sp>
        <p:nvSpPr>
          <p:cNvPr id="12" name="TextBox 11">
            <a:hlinkClick r:id="" action="ppaction://hlinkshowjump?jump=nextslide"/>
          </p:cNvPr>
          <p:cNvSpPr txBox="1"/>
          <p:nvPr/>
        </p:nvSpPr>
        <p:spPr>
          <a:xfrm>
            <a:off x="11211012" y="6152204"/>
            <a:ext cx="382305" cy="253916"/>
          </a:xfrm>
          <a:prstGeom prst="rect">
            <a:avLst/>
          </a:prstGeom>
          <a:noFill/>
        </p:spPr>
        <p:txBody>
          <a:bodyPr wrap="square" rtlCol="0">
            <a:spAutoFit/>
          </a:bodyPr>
          <a:lstStyle/>
          <a:p>
            <a:r>
              <a:rPr lang="en-GB" sz="1050" dirty="0" smtClean="0"/>
              <a:t>47</a:t>
            </a:r>
            <a:endParaRPr lang="en-GB" sz="1050" dirty="0"/>
          </a:p>
        </p:txBody>
      </p:sp>
      <p:sp>
        <p:nvSpPr>
          <p:cNvPr id="13" name="Google Shape;248;p11"/>
          <p:cNvSpPr txBox="1">
            <a:spLocks/>
          </p:cNvSpPr>
          <p:nvPr/>
        </p:nvSpPr>
        <p:spPr>
          <a:xfrm>
            <a:off x="1409430" y="5685686"/>
            <a:ext cx="9432235" cy="618592"/>
          </a:xfrm>
          <a:prstGeom prst="rect">
            <a:avLst/>
          </a:prstGeom>
          <a:solidFill>
            <a:schemeClr val="accent2"/>
          </a:solidFill>
          <a:ln w="9525" cap="flat" cmpd="sng">
            <a:solidFill>
              <a:schemeClr val="dk1"/>
            </a:solidFill>
            <a:prstDash val="solid"/>
            <a:round/>
            <a:headEnd type="none" w="sm" len="sm"/>
            <a:tailEnd type="none" w="sm" len="sm"/>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457200" marR="0" lvl="0" indent="-406400" algn="ctr" rtl="0">
              <a:lnSpc>
                <a:spcPct val="90000"/>
              </a:lnSpc>
              <a:spcBef>
                <a:spcPts val="10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1pPr>
            <a:lvl2pPr marL="914400" marR="0" lvl="1" indent="-381000" algn="ctr"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2pPr>
            <a:lvl3pPr marL="1371600" marR="0" lvl="2" indent="-355600" algn="ctr"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3pPr>
            <a:lvl4pPr marL="1828800" marR="0" lvl="3"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4pPr>
            <a:lvl5pPr marL="2286000" marR="0" lvl="4"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5pPr>
            <a:lvl6pPr marL="2743200" marR="0" lvl="5"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6pPr>
            <a:lvl7pPr marL="3200400" marR="0" lvl="6"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7pPr>
            <a:lvl8pPr marL="3657600" marR="0" lvl="7"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8pPr>
            <a:lvl9pPr marL="4114800" marR="0" lvl="8"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9pPr>
          </a:lstStyle>
          <a:p>
            <a:pPr marL="0" indent="0">
              <a:lnSpc>
                <a:spcPct val="100000"/>
              </a:lnSpc>
              <a:spcBef>
                <a:spcPts val="0"/>
              </a:spcBef>
              <a:buSzPts val="2800"/>
            </a:pPr>
            <a:r>
              <a:rPr lang="en-GB" sz="1600" b="1" dirty="0" smtClean="0"/>
              <a:t>Please feel free to expand on these discussion points, or raise any of your own from this presentation. </a:t>
            </a:r>
          </a:p>
          <a:p>
            <a:pPr marL="0" indent="0">
              <a:lnSpc>
                <a:spcPct val="100000"/>
              </a:lnSpc>
              <a:spcBef>
                <a:spcPts val="0"/>
              </a:spcBef>
              <a:buSzPts val="2800"/>
            </a:pPr>
            <a:r>
              <a:rPr lang="en-GB" sz="1600" b="1" dirty="0" smtClean="0"/>
              <a:t>We welcome your experiences and thoughts!</a:t>
            </a:r>
            <a:endParaRPr lang="en-GB" sz="1600" dirty="0"/>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682"/>
        <p:cNvGrpSpPr/>
        <p:nvPr/>
      </p:nvGrpSpPr>
      <p:grpSpPr>
        <a:xfrm>
          <a:off x="0" y="0"/>
          <a:ext cx="0" cy="0"/>
          <a:chOff x="0" y="0"/>
          <a:chExt cx="0" cy="0"/>
        </a:xfrm>
      </p:grpSpPr>
      <p:pic>
        <p:nvPicPr>
          <p:cNvPr id="683" name="Google Shape;683;p32"/>
          <p:cNvPicPr preferRelativeResize="0"/>
          <p:nvPr/>
        </p:nvPicPr>
        <p:blipFill rotWithShape="1">
          <a:blip r:embed="rId3">
            <a:alphaModFix/>
          </a:blip>
          <a:srcRect/>
          <a:stretch/>
        </p:blipFill>
        <p:spPr>
          <a:xfrm>
            <a:off x="0" y="0"/>
            <a:ext cx="12192000" cy="6858000"/>
          </a:xfrm>
          <a:prstGeom prst="rect">
            <a:avLst/>
          </a:prstGeom>
          <a:noFill/>
          <a:ln>
            <a:noFill/>
          </a:ln>
        </p:spPr>
      </p:pic>
      <p:sp>
        <p:nvSpPr>
          <p:cNvPr id="684" name="Google Shape;684;p3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400"/>
              <a:buFont typeface="Calibri"/>
              <a:buNone/>
            </a:pPr>
            <a:r>
              <a:rPr lang="en-GB" b="1"/>
              <a:t>Thank you for participating!</a:t>
            </a:r>
            <a:endParaRPr b="1"/>
          </a:p>
        </p:txBody>
      </p:sp>
      <p:sp>
        <p:nvSpPr>
          <p:cNvPr id="685" name="Google Shape;685;p32"/>
          <p:cNvSpPr txBox="1">
            <a:spLocks noGrp="1"/>
          </p:cNvSpPr>
          <p:nvPr>
            <p:ph type="body" idx="1"/>
          </p:nvPr>
        </p:nvSpPr>
        <p:spPr>
          <a:xfrm>
            <a:off x="838200" y="2055813"/>
            <a:ext cx="10515600" cy="4121150"/>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dk1"/>
              </a:buClr>
              <a:buSzPts val="2800"/>
              <a:buNone/>
            </a:pPr>
            <a:r>
              <a:rPr lang="en-GB" dirty="0"/>
              <a:t>sally.rangecroft@plymouth.ac.uk</a:t>
            </a:r>
            <a:endParaRPr dirty="0"/>
          </a:p>
        </p:txBody>
      </p:sp>
      <p:sp>
        <p:nvSpPr>
          <p:cNvPr id="686" name="Google Shape;686;p32"/>
          <p:cNvSpPr/>
          <p:nvPr/>
        </p:nvSpPr>
        <p:spPr>
          <a:xfrm>
            <a:off x="3268809" y="1490653"/>
            <a:ext cx="5529694" cy="400069"/>
          </a:xfrm>
          <a:prstGeom prst="rect">
            <a:avLst/>
          </a:prstGeom>
          <a:solidFill>
            <a:schemeClr val="accent2">
              <a:alpha val="89019"/>
            </a:schemeClr>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GB" sz="2000" b="1" i="0" u="none" strike="noStrike" cap="none">
                <a:solidFill>
                  <a:schemeClr val="dk1"/>
                </a:solidFill>
                <a:latin typeface="Calibri"/>
                <a:ea typeface="Calibri"/>
                <a:cs typeface="Calibri"/>
                <a:sym typeface="Calibri"/>
              </a:rPr>
              <a:t>Facilitating collaboration through understanding </a:t>
            </a:r>
            <a:endParaRPr sz="2000" b="0" i="0" u="none" strike="noStrike" cap="none">
              <a:solidFill>
                <a:schemeClr val="dk1"/>
              </a:solidFill>
              <a:latin typeface="Calibri"/>
              <a:ea typeface="Calibri"/>
              <a:cs typeface="Calibri"/>
              <a:sym typeface="Calibri"/>
            </a:endParaRPr>
          </a:p>
        </p:txBody>
      </p:sp>
      <p:pic>
        <p:nvPicPr>
          <p:cNvPr id="687" name="Google Shape;687;p32">
            <a:hlinkClick r:id="rId4" action="ppaction://hlinksldjump"/>
          </p:cNvPr>
          <p:cNvPicPr preferRelativeResize="0"/>
          <p:nvPr/>
        </p:nvPicPr>
        <p:blipFill rotWithShape="1">
          <a:blip r:embed="rId5">
            <a:alphaModFix/>
          </a:blip>
          <a:srcRect/>
          <a:stretch/>
        </p:blipFill>
        <p:spPr>
          <a:xfrm>
            <a:off x="10771632" y="392944"/>
            <a:ext cx="721402" cy="594607"/>
          </a:xfrm>
          <a:prstGeom prst="rect">
            <a:avLst/>
          </a:prstGeom>
          <a:solidFill>
            <a:schemeClr val="lt1"/>
          </a:solidFill>
          <a:ln>
            <a:noFill/>
          </a:ln>
        </p:spPr>
      </p:pic>
      <p:sp>
        <p:nvSpPr>
          <p:cNvPr id="688" name="Google Shape;688;p32"/>
          <p:cNvSpPr txBox="1"/>
          <p:nvPr/>
        </p:nvSpPr>
        <p:spPr>
          <a:xfrm>
            <a:off x="10517485" y="1075677"/>
            <a:ext cx="1255415" cy="58473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GB" sz="1600" b="1" i="0" u="none" strike="noStrike" cap="none">
                <a:solidFill>
                  <a:srgbClr val="FFC000"/>
                </a:solidFill>
                <a:latin typeface="Calibri"/>
                <a:ea typeface="Calibri"/>
                <a:cs typeface="Calibri"/>
                <a:sym typeface="Calibri"/>
              </a:rPr>
              <a:t>RETURN TO HOME PAGE</a:t>
            </a:r>
            <a:endParaRPr sz="1600" b="1" i="0" u="none" strike="noStrike" cap="none">
              <a:solidFill>
                <a:srgbClr val="FFC000"/>
              </a:solidFill>
              <a:latin typeface="Calibri"/>
              <a:ea typeface="Calibri"/>
              <a:cs typeface="Calibri"/>
              <a:sym typeface="Calibri"/>
            </a:endParaRPr>
          </a:p>
        </p:txBody>
      </p:sp>
      <p:sp>
        <p:nvSpPr>
          <p:cNvPr id="13" name="Google Shape;132;p2">
            <a:hlinkClick r:id="" action="ppaction://hlinkshowjump?jump=previousslide"/>
          </p:cNvPr>
          <p:cNvSpPr/>
          <p:nvPr/>
        </p:nvSpPr>
        <p:spPr>
          <a:xfrm rot="10800000">
            <a:off x="305041" y="6109876"/>
            <a:ext cx="564042" cy="337944"/>
          </a:xfrm>
          <a:prstGeom prst="rightArrow">
            <a:avLst>
              <a:gd name="adj1" fmla="val 50000"/>
              <a:gd name="adj2" fmla="val 50000"/>
            </a:avLst>
          </a:prstGeom>
          <a:solidFill>
            <a:srgbClr val="FFC000"/>
          </a:solidFill>
          <a:ln w="127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4" name="Picture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792" y="6500420"/>
            <a:ext cx="896374" cy="313620"/>
          </a:xfrm>
          <a:prstGeom prst="rect">
            <a:avLst/>
          </a:prstGeom>
        </p:spPr>
      </p:pic>
      <p:sp>
        <p:nvSpPr>
          <p:cNvPr id="16" name="Rectangle 15"/>
          <p:cNvSpPr/>
          <p:nvPr/>
        </p:nvSpPr>
        <p:spPr>
          <a:xfrm>
            <a:off x="1236785" y="6508635"/>
            <a:ext cx="9989033" cy="286232"/>
          </a:xfrm>
          <a:prstGeom prst="rect">
            <a:avLst/>
          </a:prstGeom>
        </p:spPr>
        <p:txBody>
          <a:bodyPr wrap="square">
            <a:spAutoFit/>
          </a:bodyPr>
          <a:lstStyle/>
          <a:p>
            <a:pPr lvl="0" algn="ctr">
              <a:lnSpc>
                <a:spcPct val="90000"/>
              </a:lnSpc>
              <a:buClr>
                <a:schemeClr val="dk1"/>
              </a:buClr>
              <a:buSzPts val="3200"/>
            </a:pPr>
            <a:r>
              <a:rPr lang="en-GB" i="1" dirty="0" smtClean="0">
                <a:solidFill>
                  <a:schemeClr val="dk1"/>
                </a:solidFill>
                <a:latin typeface="Calibri"/>
                <a:ea typeface="Calibri"/>
                <a:cs typeface="Calibri"/>
                <a:sym typeface="Calibri"/>
              </a:rPr>
              <a:t>Rangecroft et al., 2020. Social </a:t>
            </a:r>
            <a:r>
              <a:rPr lang="en-GB" i="1" dirty="0">
                <a:solidFill>
                  <a:schemeClr val="dk1"/>
                </a:solidFill>
                <a:latin typeface="Calibri"/>
                <a:ea typeface="Calibri"/>
                <a:cs typeface="Calibri"/>
                <a:sym typeface="Calibri"/>
              </a:rPr>
              <a:t>science for hydrologists: considerations when doing fieldwork with human </a:t>
            </a:r>
            <a:r>
              <a:rPr lang="en-GB" i="1" dirty="0" smtClean="0">
                <a:solidFill>
                  <a:schemeClr val="dk1"/>
                </a:solidFill>
                <a:latin typeface="Calibri"/>
                <a:ea typeface="Calibri"/>
                <a:cs typeface="Calibri"/>
                <a:sym typeface="Calibri"/>
              </a:rPr>
              <a:t>participants, EGU2020</a:t>
            </a:r>
            <a:endParaRPr lang="en-GB" i="1" dirty="0">
              <a:solidFill>
                <a:schemeClr val="dk1"/>
              </a:solidFill>
              <a:latin typeface="Calibri"/>
              <a:ea typeface="Calibri"/>
              <a:cs typeface="Calibri"/>
              <a:sym typeface="Calibri"/>
            </a:endParaRPr>
          </a:p>
        </p:txBody>
      </p:sp>
      <p:sp>
        <p:nvSpPr>
          <p:cNvPr id="17" name="TextBox 16"/>
          <p:cNvSpPr txBox="1"/>
          <p:nvPr/>
        </p:nvSpPr>
        <p:spPr>
          <a:xfrm>
            <a:off x="11211012" y="6152204"/>
            <a:ext cx="382305" cy="253916"/>
          </a:xfrm>
          <a:prstGeom prst="rect">
            <a:avLst/>
          </a:prstGeom>
          <a:solidFill>
            <a:srgbClr val="FFC000"/>
          </a:solidFill>
        </p:spPr>
        <p:txBody>
          <a:bodyPr wrap="square" rtlCol="0">
            <a:spAutoFit/>
          </a:bodyPr>
          <a:lstStyle/>
          <a:p>
            <a:r>
              <a:rPr lang="en-GB" sz="1050" dirty="0" smtClean="0"/>
              <a:t>48</a:t>
            </a:r>
            <a:endParaRPr lang="en-GB" sz="1050"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pic>
        <p:nvPicPr>
          <p:cNvPr id="138" name="Google Shape;138;p3"/>
          <p:cNvPicPr preferRelativeResize="0"/>
          <p:nvPr/>
        </p:nvPicPr>
        <p:blipFill rotWithShape="1">
          <a:blip r:embed="rId3">
            <a:alphaModFix/>
          </a:blip>
          <a:srcRect/>
          <a:stretch/>
        </p:blipFill>
        <p:spPr>
          <a:xfrm>
            <a:off x="1232" y="0"/>
            <a:ext cx="12192000" cy="6858000"/>
          </a:xfrm>
          <a:prstGeom prst="rect">
            <a:avLst/>
          </a:prstGeom>
          <a:noFill/>
          <a:ln>
            <a:noFill/>
          </a:ln>
        </p:spPr>
      </p:pic>
      <p:sp>
        <p:nvSpPr>
          <p:cNvPr id="139" name="Google Shape;139;p3"/>
          <p:cNvSpPr txBox="1">
            <a:spLocks noGrp="1"/>
          </p:cNvSpPr>
          <p:nvPr>
            <p:ph type="title"/>
          </p:nvPr>
        </p:nvSpPr>
        <p:spPr>
          <a:xfrm>
            <a:off x="2384245" y="415515"/>
            <a:ext cx="7700531" cy="887124"/>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90000"/>
              </a:lnSpc>
              <a:spcBef>
                <a:spcPts val="0"/>
              </a:spcBef>
              <a:spcAft>
                <a:spcPts val="0"/>
              </a:spcAft>
              <a:buClr>
                <a:schemeClr val="dk1"/>
              </a:buClr>
              <a:buSzPts val="4400"/>
              <a:buFont typeface="Calibri"/>
              <a:buNone/>
            </a:pPr>
            <a:r>
              <a:rPr lang="en-GB" b="1" dirty="0"/>
              <a:t>1. </a:t>
            </a:r>
            <a:r>
              <a:rPr lang="en-GB" b="1" dirty="0" smtClean="0"/>
              <a:t>Introduction: Problem </a:t>
            </a:r>
            <a:r>
              <a:rPr lang="en-GB" b="1" dirty="0"/>
              <a:t>statement</a:t>
            </a:r>
            <a:endParaRPr b="1" dirty="0"/>
          </a:p>
        </p:txBody>
      </p:sp>
      <p:sp>
        <p:nvSpPr>
          <p:cNvPr id="140" name="Google Shape;140;p3"/>
          <p:cNvSpPr txBox="1">
            <a:spLocks noGrp="1"/>
          </p:cNvSpPr>
          <p:nvPr>
            <p:ph type="body" idx="1"/>
          </p:nvPr>
        </p:nvSpPr>
        <p:spPr>
          <a:xfrm>
            <a:off x="848224" y="1635466"/>
            <a:ext cx="10515600" cy="4178925"/>
          </a:xfrm>
          <a:prstGeom prst="rect">
            <a:avLst/>
          </a:prstGeom>
          <a:solidFill>
            <a:schemeClr val="lt1"/>
          </a:solidFill>
          <a:ln>
            <a:noFill/>
          </a:ln>
        </p:spPr>
        <p:txBody>
          <a:bodyPr spcFirstLastPara="1" wrap="square" lIns="91425" tIns="45700" rIns="91425" bIns="45700" anchor="t" anchorCtr="0">
            <a:noAutofit/>
          </a:bodyPr>
          <a:lstStyle/>
          <a:p>
            <a:pPr marL="228600" lvl="0" indent="-228600" algn="l" rtl="0">
              <a:lnSpc>
                <a:spcPct val="100000"/>
              </a:lnSpc>
              <a:spcBef>
                <a:spcPts val="600"/>
              </a:spcBef>
              <a:spcAft>
                <a:spcPts val="0"/>
              </a:spcAft>
              <a:buClr>
                <a:schemeClr val="dk1"/>
              </a:buClr>
              <a:buSzPts val="2590"/>
              <a:buChar char="•"/>
            </a:pPr>
            <a:r>
              <a:rPr lang="en-GB" sz="2400" b="1" dirty="0"/>
              <a:t>Water</a:t>
            </a:r>
            <a:r>
              <a:rPr lang="en-GB" sz="2400" dirty="0"/>
              <a:t> is at the core of many current and future </a:t>
            </a:r>
            <a:r>
              <a:rPr lang="en-GB" sz="2400" b="1" dirty="0"/>
              <a:t>global challenges</a:t>
            </a:r>
            <a:r>
              <a:rPr lang="en-GB" sz="2400" dirty="0"/>
              <a:t>, which involve hydrological, technical and social processes. </a:t>
            </a:r>
            <a:endParaRPr sz="2400" dirty="0"/>
          </a:p>
          <a:p>
            <a:pPr marL="228600" lvl="0" indent="-228600" algn="l" rtl="0">
              <a:lnSpc>
                <a:spcPct val="100000"/>
              </a:lnSpc>
              <a:spcBef>
                <a:spcPts val="600"/>
              </a:spcBef>
              <a:spcAft>
                <a:spcPts val="0"/>
              </a:spcAft>
              <a:buClr>
                <a:schemeClr val="dk1"/>
              </a:buClr>
              <a:buSzPts val="2590"/>
              <a:buChar char="•"/>
            </a:pPr>
            <a:r>
              <a:rPr lang="en-GB" sz="2400" dirty="0"/>
              <a:t>Thus, successful </a:t>
            </a:r>
            <a:r>
              <a:rPr lang="en-GB" sz="2400" b="1" dirty="0"/>
              <a:t>interdisciplinary research </a:t>
            </a:r>
            <a:r>
              <a:rPr lang="en-GB" sz="2400" dirty="0"/>
              <a:t>on water issues, human activities, actions and responses is increasingly important. </a:t>
            </a:r>
            <a:endParaRPr sz="2400" dirty="0"/>
          </a:p>
          <a:p>
            <a:pPr marL="228600" lvl="0" indent="-228600" algn="l" rtl="0">
              <a:lnSpc>
                <a:spcPct val="100000"/>
              </a:lnSpc>
              <a:spcBef>
                <a:spcPts val="600"/>
              </a:spcBef>
              <a:spcAft>
                <a:spcPts val="0"/>
              </a:spcAft>
              <a:buClr>
                <a:schemeClr val="dk1"/>
              </a:buClr>
              <a:buSzPts val="2590"/>
              <a:buChar char="•"/>
            </a:pPr>
            <a:r>
              <a:rPr lang="en-GB" sz="2400" dirty="0"/>
              <a:t>Hydrologists are </a:t>
            </a:r>
            <a:r>
              <a:rPr lang="en-GB" sz="2400" b="1" dirty="0"/>
              <a:t>increasingly </a:t>
            </a:r>
            <a:r>
              <a:rPr lang="en-GB" sz="2400" dirty="0"/>
              <a:t>collecting qualitative data and conducting fieldwork with human participants </a:t>
            </a:r>
            <a:r>
              <a:rPr lang="en-GB" sz="2400" b="1" dirty="0"/>
              <a:t>themselves and collaboratively with others</a:t>
            </a:r>
            <a:r>
              <a:rPr lang="en-GB" sz="2400" dirty="0"/>
              <a:t>. </a:t>
            </a:r>
            <a:endParaRPr sz="2400" dirty="0"/>
          </a:p>
          <a:p>
            <a:pPr marL="228600" lvl="0" indent="-228600" algn="l" rtl="0">
              <a:lnSpc>
                <a:spcPct val="100000"/>
              </a:lnSpc>
              <a:spcBef>
                <a:spcPts val="600"/>
              </a:spcBef>
              <a:spcAft>
                <a:spcPts val="0"/>
              </a:spcAft>
              <a:buClr>
                <a:schemeClr val="dk1"/>
              </a:buClr>
              <a:buSzPts val="2590"/>
              <a:buChar char="•"/>
            </a:pPr>
            <a:r>
              <a:rPr lang="en-GB" sz="2400" dirty="0"/>
              <a:t>Hydrologists who are planning and undertaking </a:t>
            </a:r>
            <a:endParaRPr sz="2400" dirty="0"/>
          </a:p>
          <a:p>
            <a:pPr marL="0" lvl="0" indent="0" algn="l" rtl="0">
              <a:lnSpc>
                <a:spcPct val="100000"/>
              </a:lnSpc>
              <a:spcBef>
                <a:spcPts val="0"/>
              </a:spcBef>
              <a:spcAft>
                <a:spcPts val="0"/>
              </a:spcAft>
              <a:buClr>
                <a:schemeClr val="dk1"/>
              </a:buClr>
              <a:buSzPts val="2590"/>
              <a:buNone/>
            </a:pPr>
            <a:r>
              <a:rPr lang="en-GB" sz="2400" dirty="0"/>
              <a:t>   fieldwork involving human participants may be</a:t>
            </a:r>
            <a:endParaRPr dirty="0"/>
          </a:p>
          <a:p>
            <a:pPr marL="0" lvl="0" indent="0" algn="l" rtl="0">
              <a:lnSpc>
                <a:spcPct val="100000"/>
              </a:lnSpc>
              <a:spcBef>
                <a:spcPts val="0"/>
              </a:spcBef>
              <a:spcAft>
                <a:spcPts val="0"/>
              </a:spcAft>
              <a:buClr>
                <a:schemeClr val="dk1"/>
              </a:buClr>
              <a:buSzPts val="2590"/>
              <a:buNone/>
            </a:pPr>
            <a:r>
              <a:rPr lang="en-GB" sz="2400" b="1" dirty="0"/>
              <a:t>   underprepared </a:t>
            </a:r>
            <a:r>
              <a:rPr lang="en-GB" sz="2400" dirty="0"/>
              <a:t>because they are </a:t>
            </a:r>
            <a:r>
              <a:rPr lang="en-GB" sz="2400" b="1" dirty="0"/>
              <a:t>unfamiliar</a:t>
            </a:r>
            <a:r>
              <a:rPr lang="en-GB" sz="2400" dirty="0"/>
              <a:t> with </a:t>
            </a:r>
            <a:endParaRPr sz="2400" dirty="0"/>
          </a:p>
          <a:p>
            <a:pPr marL="0" lvl="0" indent="0" algn="l" rtl="0">
              <a:lnSpc>
                <a:spcPct val="100000"/>
              </a:lnSpc>
              <a:spcBef>
                <a:spcPts val="0"/>
              </a:spcBef>
              <a:spcAft>
                <a:spcPts val="0"/>
              </a:spcAft>
              <a:buClr>
                <a:schemeClr val="dk1"/>
              </a:buClr>
              <a:buSzPts val="2590"/>
              <a:buNone/>
            </a:pPr>
            <a:r>
              <a:rPr lang="en-GB" sz="2400" dirty="0"/>
              <a:t>   key social science approaches and concepts. </a:t>
            </a:r>
            <a:endParaRPr sz="2400" dirty="0"/>
          </a:p>
        </p:txBody>
      </p:sp>
      <p:pic>
        <p:nvPicPr>
          <p:cNvPr id="142" name="Google Shape;142;p3">
            <a:hlinkClick r:id="rId4" action="ppaction://hlinksldjump"/>
          </p:cNvPr>
          <p:cNvPicPr preferRelativeResize="0"/>
          <p:nvPr/>
        </p:nvPicPr>
        <p:blipFill rotWithShape="1">
          <a:blip r:embed="rId5">
            <a:alphaModFix/>
          </a:blip>
          <a:srcRect/>
          <a:stretch/>
        </p:blipFill>
        <p:spPr>
          <a:xfrm>
            <a:off x="11065164" y="415515"/>
            <a:ext cx="291698" cy="252000"/>
          </a:xfrm>
          <a:prstGeom prst="rect">
            <a:avLst/>
          </a:prstGeom>
          <a:solidFill>
            <a:schemeClr val="lt1"/>
          </a:solidFill>
          <a:ln>
            <a:noFill/>
          </a:ln>
        </p:spPr>
      </p:pic>
      <p:sp>
        <p:nvSpPr>
          <p:cNvPr id="144" name="Google Shape;144;p3"/>
          <p:cNvSpPr/>
          <p:nvPr/>
        </p:nvSpPr>
        <p:spPr>
          <a:xfrm>
            <a:off x="8466227" y="4194700"/>
            <a:ext cx="2744700" cy="1477200"/>
          </a:xfrm>
          <a:prstGeom prst="rect">
            <a:avLst/>
          </a:prstGeom>
          <a:solidFill>
            <a:schemeClr val="accent2"/>
          </a:solidFill>
          <a:ln w="9525"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GB" sz="1800" b="1" i="1" u="none" strike="noStrike" cap="none" dirty="0">
                <a:solidFill>
                  <a:srgbClr val="000000"/>
                </a:solidFill>
                <a:latin typeface="Calibri"/>
                <a:ea typeface="Calibri"/>
                <a:cs typeface="Calibri"/>
                <a:sym typeface="Calibri"/>
              </a:rPr>
              <a:t>Human participants: </a:t>
            </a:r>
            <a:r>
              <a:rPr lang="en-GB" sz="1800" b="0" i="1" u="none" strike="noStrike" cap="none" dirty="0">
                <a:solidFill>
                  <a:srgbClr val="000000"/>
                </a:solidFill>
                <a:latin typeface="Calibri"/>
                <a:ea typeface="Calibri"/>
                <a:cs typeface="Calibri"/>
                <a:sym typeface="Calibri"/>
              </a:rPr>
              <a:t>e.g. individuals, policy-makers, community leaders, government representatives, etc.</a:t>
            </a:r>
            <a:endParaRPr sz="1800" b="0" i="1" u="none" strike="noStrike" cap="none" dirty="0">
              <a:solidFill>
                <a:srgbClr val="000000"/>
              </a:solidFill>
              <a:latin typeface="Calibri"/>
              <a:ea typeface="Calibri"/>
              <a:cs typeface="Calibri"/>
              <a:sym typeface="Calibri"/>
            </a:endParaRPr>
          </a:p>
        </p:txBody>
      </p:sp>
      <p:sp>
        <p:nvSpPr>
          <p:cNvPr id="14" name="Google Shape;130;p2">
            <a:hlinkClick r:id="" action="ppaction://hlinkshowjump?jump=nextslide"/>
          </p:cNvPr>
          <p:cNvSpPr/>
          <p:nvPr/>
        </p:nvSpPr>
        <p:spPr>
          <a:xfrm>
            <a:off x="11225818" y="6109876"/>
            <a:ext cx="564042" cy="337944"/>
          </a:xfrm>
          <a:prstGeom prst="rightArrow">
            <a:avLst>
              <a:gd name="adj1" fmla="val 50000"/>
              <a:gd name="adj2" fmla="val 50000"/>
            </a:avLst>
          </a:prstGeom>
          <a:solidFill>
            <a:srgbClr val="FFC000"/>
          </a:solidFill>
          <a:ln w="127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5" name="Google Shape;132;p2">
            <a:hlinkClick r:id="" action="ppaction://hlinkshowjump?jump=previousslide"/>
          </p:cNvPr>
          <p:cNvSpPr/>
          <p:nvPr/>
        </p:nvSpPr>
        <p:spPr>
          <a:xfrm rot="10800000">
            <a:off x="305041" y="6109876"/>
            <a:ext cx="564042" cy="337944"/>
          </a:xfrm>
          <a:prstGeom prst="rightArrow">
            <a:avLst>
              <a:gd name="adj1" fmla="val 50000"/>
              <a:gd name="adj2" fmla="val 50000"/>
            </a:avLst>
          </a:prstGeom>
          <a:solidFill>
            <a:srgbClr val="FFC000"/>
          </a:solidFill>
          <a:ln w="127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6" name="Picture 1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792" y="6500420"/>
            <a:ext cx="896374" cy="313620"/>
          </a:xfrm>
          <a:prstGeom prst="rect">
            <a:avLst/>
          </a:prstGeom>
        </p:spPr>
      </p:pic>
      <p:sp>
        <p:nvSpPr>
          <p:cNvPr id="18" name="Rectangle 17"/>
          <p:cNvSpPr/>
          <p:nvPr/>
        </p:nvSpPr>
        <p:spPr>
          <a:xfrm>
            <a:off x="1236785" y="6508635"/>
            <a:ext cx="9989033" cy="286232"/>
          </a:xfrm>
          <a:prstGeom prst="rect">
            <a:avLst/>
          </a:prstGeom>
        </p:spPr>
        <p:txBody>
          <a:bodyPr wrap="square">
            <a:spAutoFit/>
          </a:bodyPr>
          <a:lstStyle/>
          <a:p>
            <a:pPr lvl="0" algn="ctr">
              <a:lnSpc>
                <a:spcPct val="90000"/>
              </a:lnSpc>
              <a:buClr>
                <a:schemeClr val="dk1"/>
              </a:buClr>
              <a:buSzPts val="3200"/>
            </a:pPr>
            <a:r>
              <a:rPr lang="en-GB" i="1" dirty="0" smtClean="0">
                <a:solidFill>
                  <a:schemeClr val="dk1"/>
                </a:solidFill>
                <a:latin typeface="Calibri"/>
                <a:ea typeface="Calibri"/>
                <a:cs typeface="Calibri"/>
                <a:sym typeface="Calibri"/>
              </a:rPr>
              <a:t>Rangecroft et al., 2020. Social </a:t>
            </a:r>
            <a:r>
              <a:rPr lang="en-GB" i="1" dirty="0">
                <a:solidFill>
                  <a:schemeClr val="dk1"/>
                </a:solidFill>
                <a:latin typeface="Calibri"/>
                <a:ea typeface="Calibri"/>
                <a:cs typeface="Calibri"/>
                <a:sym typeface="Calibri"/>
              </a:rPr>
              <a:t>science for hydrologists: considerations when doing fieldwork with human </a:t>
            </a:r>
            <a:r>
              <a:rPr lang="en-GB" i="1" dirty="0" smtClean="0">
                <a:solidFill>
                  <a:schemeClr val="dk1"/>
                </a:solidFill>
                <a:latin typeface="Calibri"/>
                <a:ea typeface="Calibri"/>
                <a:cs typeface="Calibri"/>
                <a:sym typeface="Calibri"/>
              </a:rPr>
              <a:t>participants, EGU2020</a:t>
            </a:r>
            <a:endParaRPr lang="en-GB" i="1" dirty="0">
              <a:solidFill>
                <a:schemeClr val="dk1"/>
              </a:solidFill>
              <a:latin typeface="Calibri"/>
              <a:ea typeface="Calibri"/>
              <a:cs typeface="Calibri"/>
              <a:sym typeface="Calibri"/>
            </a:endParaRPr>
          </a:p>
        </p:txBody>
      </p:sp>
      <p:sp>
        <p:nvSpPr>
          <p:cNvPr id="19" name="TextBox 18">
            <a:hlinkClick r:id="" action="ppaction://hlinkshowjump?jump=nextslide"/>
          </p:cNvPr>
          <p:cNvSpPr txBox="1"/>
          <p:nvPr/>
        </p:nvSpPr>
        <p:spPr>
          <a:xfrm>
            <a:off x="11211013" y="6152204"/>
            <a:ext cx="304800" cy="253916"/>
          </a:xfrm>
          <a:prstGeom prst="rect">
            <a:avLst/>
          </a:prstGeom>
          <a:noFill/>
        </p:spPr>
        <p:txBody>
          <a:bodyPr wrap="square" rtlCol="0">
            <a:spAutoFit/>
          </a:bodyPr>
          <a:lstStyle/>
          <a:p>
            <a:r>
              <a:rPr lang="en-GB" sz="1050" dirty="0"/>
              <a:t>2</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sp>
        <p:nvSpPr>
          <p:cNvPr id="150" name="Google Shape;150;p4"/>
          <p:cNvSpPr txBox="1">
            <a:spLocks noGrp="1"/>
          </p:cNvSpPr>
          <p:nvPr>
            <p:ph type="title"/>
          </p:nvPr>
        </p:nvSpPr>
        <p:spPr>
          <a:xfrm>
            <a:off x="417786" y="80771"/>
            <a:ext cx="105156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400"/>
              <a:buFont typeface="Calibri"/>
              <a:buNone/>
            </a:pPr>
            <a:r>
              <a:rPr lang="en-GB" b="1"/>
              <a:t>Interdisciplinarity:</a:t>
            </a:r>
            <a:r>
              <a:rPr lang="en-GB"/>
              <a:t> Collaborative working?</a:t>
            </a:r>
            <a:endParaRPr/>
          </a:p>
        </p:txBody>
      </p:sp>
      <p:sp>
        <p:nvSpPr>
          <p:cNvPr id="151" name="Google Shape;151;p4"/>
          <p:cNvSpPr/>
          <p:nvPr/>
        </p:nvSpPr>
        <p:spPr>
          <a:xfrm>
            <a:off x="5005552" y="1331695"/>
            <a:ext cx="5320862" cy="4635062"/>
          </a:xfrm>
          <a:prstGeom prst="ellipse">
            <a:avLst/>
          </a:prstGeom>
          <a:solidFill>
            <a:srgbClr val="FA3649">
              <a:alpha val="49019"/>
            </a:srgbClr>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52" name="Google Shape;152;p4"/>
          <p:cNvSpPr/>
          <p:nvPr/>
        </p:nvSpPr>
        <p:spPr>
          <a:xfrm>
            <a:off x="1784131" y="1331695"/>
            <a:ext cx="5320862" cy="4635062"/>
          </a:xfrm>
          <a:prstGeom prst="ellipse">
            <a:avLst/>
          </a:prstGeom>
          <a:solidFill>
            <a:srgbClr val="5B9BD5">
              <a:alpha val="49019"/>
            </a:srgbClr>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53" name="Google Shape;153;p4"/>
          <p:cNvSpPr txBox="1"/>
          <p:nvPr/>
        </p:nvSpPr>
        <p:spPr>
          <a:xfrm>
            <a:off x="3707523" y="1602829"/>
            <a:ext cx="2301766"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GB" sz="1800" b="1" i="0" u="sng" strike="noStrike" cap="none">
                <a:solidFill>
                  <a:schemeClr val="dk1"/>
                </a:solidFill>
                <a:latin typeface="Calibri"/>
                <a:ea typeface="Calibri"/>
                <a:cs typeface="Calibri"/>
                <a:sym typeface="Calibri"/>
              </a:rPr>
              <a:t>Hydrologists</a:t>
            </a:r>
            <a:endParaRPr sz="1800" b="1" i="0" u="sng" strike="noStrike" cap="none">
              <a:solidFill>
                <a:schemeClr val="dk1"/>
              </a:solidFill>
              <a:latin typeface="Calibri"/>
              <a:ea typeface="Calibri"/>
              <a:cs typeface="Calibri"/>
              <a:sym typeface="Calibri"/>
            </a:endParaRPr>
          </a:p>
        </p:txBody>
      </p:sp>
      <p:sp>
        <p:nvSpPr>
          <p:cNvPr id="154" name="Google Shape;154;p4"/>
          <p:cNvSpPr txBox="1"/>
          <p:nvPr/>
        </p:nvSpPr>
        <p:spPr>
          <a:xfrm>
            <a:off x="7005144" y="1602829"/>
            <a:ext cx="2301766"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GB" sz="1800" b="1" i="0" u="sng" strike="noStrike" cap="none">
                <a:solidFill>
                  <a:schemeClr val="dk1"/>
                </a:solidFill>
                <a:latin typeface="Calibri"/>
                <a:ea typeface="Calibri"/>
                <a:cs typeface="Calibri"/>
                <a:sym typeface="Calibri"/>
              </a:rPr>
              <a:t>Social scientists</a:t>
            </a:r>
            <a:endParaRPr sz="1800" b="1" i="0" u="sng" strike="noStrike" cap="none">
              <a:solidFill>
                <a:schemeClr val="dk1"/>
              </a:solidFill>
              <a:latin typeface="Calibri"/>
              <a:ea typeface="Calibri"/>
              <a:cs typeface="Calibri"/>
              <a:sym typeface="Calibri"/>
            </a:endParaRPr>
          </a:p>
        </p:txBody>
      </p:sp>
      <p:sp>
        <p:nvSpPr>
          <p:cNvPr id="155" name="Google Shape;155;p4"/>
          <p:cNvSpPr/>
          <p:nvPr/>
        </p:nvSpPr>
        <p:spPr>
          <a:xfrm>
            <a:off x="5338399" y="2717049"/>
            <a:ext cx="1528917"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GB" sz="3600" b="1" i="0" u="none" strike="noStrike" cap="none" dirty="0">
                <a:solidFill>
                  <a:schemeClr val="dk1"/>
                </a:solidFill>
                <a:latin typeface="Calibri"/>
                <a:ea typeface="Calibri"/>
                <a:cs typeface="Calibri"/>
                <a:sym typeface="Calibri"/>
              </a:rPr>
              <a:t>Water</a:t>
            </a:r>
            <a:endParaRPr sz="1400" b="0" i="0" u="none" strike="noStrike" cap="none" dirty="0">
              <a:solidFill>
                <a:srgbClr val="000000"/>
              </a:solidFill>
              <a:latin typeface="Arial"/>
              <a:ea typeface="Arial"/>
              <a:cs typeface="Arial"/>
              <a:sym typeface="Arial"/>
            </a:endParaRPr>
          </a:p>
        </p:txBody>
      </p:sp>
      <p:sp>
        <p:nvSpPr>
          <p:cNvPr id="156" name="Google Shape;156;p4"/>
          <p:cNvSpPr/>
          <p:nvPr/>
        </p:nvSpPr>
        <p:spPr>
          <a:xfrm>
            <a:off x="5214036" y="3306959"/>
            <a:ext cx="1697527" cy="120032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GB" sz="1800" b="0" i="0" u="none" strike="noStrike" cap="none" dirty="0">
                <a:solidFill>
                  <a:schemeClr val="dk1"/>
                </a:solidFill>
                <a:latin typeface="Calibri"/>
                <a:ea typeface="Calibri"/>
                <a:cs typeface="Calibri"/>
                <a:sym typeface="Calibri"/>
              </a:rPr>
              <a:t>A topic with both nature and humans at its heart</a:t>
            </a:r>
            <a:endParaRPr sz="1400" b="0" i="0" u="none" strike="noStrike" cap="none" dirty="0">
              <a:solidFill>
                <a:srgbClr val="000000"/>
              </a:solidFill>
              <a:latin typeface="Arial"/>
              <a:ea typeface="Arial"/>
              <a:cs typeface="Arial"/>
              <a:sym typeface="Arial"/>
            </a:endParaRPr>
          </a:p>
        </p:txBody>
      </p:sp>
      <p:sp>
        <p:nvSpPr>
          <p:cNvPr id="157" name="Google Shape;157;p4"/>
          <p:cNvSpPr/>
          <p:nvPr/>
        </p:nvSpPr>
        <p:spPr>
          <a:xfrm>
            <a:off x="8675894" y="3095228"/>
            <a:ext cx="1316322"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GB" sz="1800" b="0" i="0" u="none" strike="noStrike" cap="none" dirty="0">
                <a:solidFill>
                  <a:schemeClr val="dk1"/>
                </a:solidFill>
                <a:latin typeface="Calibri"/>
                <a:ea typeface="Calibri"/>
                <a:cs typeface="Calibri"/>
                <a:sym typeface="Calibri"/>
              </a:rPr>
              <a:t>Governance</a:t>
            </a:r>
            <a:endParaRPr sz="1800" b="0" i="0" u="none" strike="noStrike" cap="none" dirty="0">
              <a:solidFill>
                <a:schemeClr val="dk1"/>
              </a:solidFill>
              <a:latin typeface="Calibri"/>
              <a:ea typeface="Calibri"/>
              <a:cs typeface="Calibri"/>
              <a:sym typeface="Calibri"/>
            </a:endParaRPr>
          </a:p>
        </p:txBody>
      </p:sp>
      <p:sp>
        <p:nvSpPr>
          <p:cNvPr id="158" name="Google Shape;158;p4"/>
          <p:cNvSpPr/>
          <p:nvPr/>
        </p:nvSpPr>
        <p:spPr>
          <a:xfrm>
            <a:off x="7801192" y="3661055"/>
            <a:ext cx="2331792"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GB" sz="1800" b="0" i="0" u="none" strike="noStrike" cap="none" dirty="0">
                <a:solidFill>
                  <a:schemeClr val="dk1"/>
                </a:solidFill>
                <a:latin typeface="Calibri"/>
                <a:ea typeface="Calibri"/>
                <a:cs typeface="Calibri"/>
                <a:sym typeface="Calibri"/>
              </a:rPr>
              <a:t>Behavioural challenges</a:t>
            </a:r>
            <a:endParaRPr sz="1400" b="0" i="0" u="none" strike="noStrike" cap="none" dirty="0">
              <a:solidFill>
                <a:srgbClr val="000000"/>
              </a:solidFill>
              <a:latin typeface="Arial"/>
              <a:ea typeface="Arial"/>
              <a:cs typeface="Arial"/>
              <a:sym typeface="Arial"/>
            </a:endParaRPr>
          </a:p>
        </p:txBody>
      </p:sp>
      <p:sp>
        <p:nvSpPr>
          <p:cNvPr id="159" name="Google Shape;159;p4"/>
          <p:cNvSpPr/>
          <p:nvPr/>
        </p:nvSpPr>
        <p:spPr>
          <a:xfrm>
            <a:off x="8124733" y="2045422"/>
            <a:ext cx="1208216"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GB" sz="1800" b="0" i="0" u="none" strike="noStrike" cap="none" dirty="0">
                <a:solidFill>
                  <a:schemeClr val="dk1"/>
                </a:solidFill>
                <a:latin typeface="Calibri"/>
                <a:ea typeface="Calibri"/>
                <a:cs typeface="Calibri"/>
                <a:sym typeface="Calibri"/>
              </a:rPr>
              <a:t>Qualitative</a:t>
            </a:r>
            <a:endParaRPr sz="1800" b="0" i="0" u="none" strike="noStrike" cap="none" dirty="0">
              <a:solidFill>
                <a:schemeClr val="dk1"/>
              </a:solidFill>
              <a:latin typeface="Calibri"/>
              <a:ea typeface="Calibri"/>
              <a:cs typeface="Calibri"/>
              <a:sym typeface="Calibri"/>
            </a:endParaRPr>
          </a:p>
        </p:txBody>
      </p:sp>
      <p:sp>
        <p:nvSpPr>
          <p:cNvPr id="160" name="Google Shape;160;p4"/>
          <p:cNvSpPr/>
          <p:nvPr/>
        </p:nvSpPr>
        <p:spPr>
          <a:xfrm>
            <a:off x="8451728" y="2645027"/>
            <a:ext cx="1288110"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GB" sz="1800" b="0" i="0" u="none" strike="noStrike" cap="none" dirty="0">
                <a:solidFill>
                  <a:schemeClr val="dk1"/>
                </a:solidFill>
                <a:latin typeface="Calibri"/>
                <a:ea typeface="Calibri"/>
                <a:cs typeface="Calibri"/>
                <a:sym typeface="Calibri"/>
              </a:rPr>
              <a:t>Perceptions</a:t>
            </a:r>
            <a:endParaRPr sz="1800" b="0" i="0" u="none" strike="noStrike" cap="none" dirty="0">
              <a:solidFill>
                <a:schemeClr val="dk1"/>
              </a:solidFill>
              <a:latin typeface="Calibri"/>
              <a:ea typeface="Calibri"/>
              <a:cs typeface="Calibri"/>
              <a:sym typeface="Calibri"/>
            </a:endParaRPr>
          </a:p>
        </p:txBody>
      </p:sp>
      <p:sp>
        <p:nvSpPr>
          <p:cNvPr id="161" name="Google Shape;161;p4"/>
          <p:cNvSpPr/>
          <p:nvPr/>
        </p:nvSpPr>
        <p:spPr>
          <a:xfrm>
            <a:off x="2838833" y="2007502"/>
            <a:ext cx="1351973"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GB" sz="1800" b="0" i="0" u="none" strike="noStrike" cap="none" dirty="0">
                <a:solidFill>
                  <a:schemeClr val="dk1"/>
                </a:solidFill>
                <a:latin typeface="Calibri"/>
                <a:ea typeface="Calibri"/>
                <a:cs typeface="Calibri"/>
                <a:sym typeface="Calibri"/>
              </a:rPr>
              <a:t>Quantitative</a:t>
            </a:r>
            <a:endParaRPr sz="1800" b="0" i="0" u="none" strike="noStrike" cap="none" dirty="0">
              <a:solidFill>
                <a:schemeClr val="dk1"/>
              </a:solidFill>
              <a:latin typeface="Calibri"/>
              <a:ea typeface="Calibri"/>
              <a:cs typeface="Calibri"/>
              <a:sym typeface="Calibri"/>
            </a:endParaRPr>
          </a:p>
        </p:txBody>
      </p:sp>
      <p:sp>
        <p:nvSpPr>
          <p:cNvPr id="162" name="Google Shape;162;p4"/>
          <p:cNvSpPr/>
          <p:nvPr/>
        </p:nvSpPr>
        <p:spPr>
          <a:xfrm>
            <a:off x="1992615" y="3040214"/>
            <a:ext cx="2133597"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GB" sz="1800" b="0" i="0" u="none" strike="noStrike" cap="none" dirty="0">
                <a:solidFill>
                  <a:schemeClr val="dk1"/>
                </a:solidFill>
                <a:latin typeface="Calibri"/>
                <a:ea typeface="Calibri"/>
                <a:cs typeface="Calibri"/>
                <a:sym typeface="Calibri"/>
              </a:rPr>
              <a:t>Numerical modelling</a:t>
            </a:r>
            <a:endParaRPr sz="1800" b="0" i="0" u="none" strike="noStrike" cap="none" dirty="0">
              <a:solidFill>
                <a:schemeClr val="dk1"/>
              </a:solidFill>
              <a:latin typeface="Calibri"/>
              <a:ea typeface="Calibri"/>
              <a:cs typeface="Calibri"/>
              <a:sym typeface="Calibri"/>
            </a:endParaRPr>
          </a:p>
        </p:txBody>
      </p:sp>
      <p:sp>
        <p:nvSpPr>
          <p:cNvPr id="163" name="Google Shape;163;p4"/>
          <p:cNvSpPr/>
          <p:nvPr/>
        </p:nvSpPr>
        <p:spPr>
          <a:xfrm>
            <a:off x="1992615" y="3661055"/>
            <a:ext cx="1930016"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GB" sz="1800" b="0" i="0" u="none" strike="noStrike" cap="none" dirty="0">
                <a:solidFill>
                  <a:schemeClr val="dk1"/>
                </a:solidFill>
                <a:latin typeface="Calibri"/>
                <a:ea typeface="Calibri"/>
                <a:cs typeface="Calibri"/>
                <a:sym typeface="Calibri"/>
              </a:rPr>
              <a:t>Future simulations</a:t>
            </a:r>
            <a:endParaRPr sz="1800" b="0" i="0" u="none" strike="noStrike" cap="none" dirty="0">
              <a:solidFill>
                <a:schemeClr val="dk1"/>
              </a:solidFill>
              <a:latin typeface="Calibri"/>
              <a:ea typeface="Calibri"/>
              <a:cs typeface="Calibri"/>
              <a:sym typeface="Calibri"/>
            </a:endParaRPr>
          </a:p>
        </p:txBody>
      </p:sp>
      <p:sp>
        <p:nvSpPr>
          <p:cNvPr id="164" name="Google Shape;164;p4"/>
          <p:cNvSpPr/>
          <p:nvPr/>
        </p:nvSpPr>
        <p:spPr>
          <a:xfrm>
            <a:off x="2262647" y="2457202"/>
            <a:ext cx="1812804"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GB" sz="1800" b="0" i="0" u="none" strike="noStrike" cap="none" dirty="0">
                <a:solidFill>
                  <a:schemeClr val="dk1"/>
                </a:solidFill>
                <a:latin typeface="Calibri"/>
                <a:ea typeface="Calibri"/>
                <a:cs typeface="Calibri"/>
                <a:sym typeface="Calibri"/>
              </a:rPr>
              <a:t>Physical variables</a:t>
            </a:r>
            <a:endParaRPr sz="1800" b="0" i="0" u="none" strike="noStrike" cap="none" dirty="0">
              <a:solidFill>
                <a:schemeClr val="dk1"/>
              </a:solidFill>
              <a:latin typeface="Calibri"/>
              <a:ea typeface="Calibri"/>
              <a:cs typeface="Calibri"/>
              <a:sym typeface="Calibri"/>
            </a:endParaRPr>
          </a:p>
        </p:txBody>
      </p:sp>
      <p:sp>
        <p:nvSpPr>
          <p:cNvPr id="165" name="Google Shape;165;p4"/>
          <p:cNvSpPr/>
          <p:nvPr/>
        </p:nvSpPr>
        <p:spPr>
          <a:xfrm>
            <a:off x="7707585" y="4681339"/>
            <a:ext cx="1956626"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GB" sz="1800" b="0" i="0" u="none" strike="noStrike" cap="none" dirty="0">
                <a:solidFill>
                  <a:schemeClr val="dk1"/>
                </a:solidFill>
                <a:latin typeface="Calibri"/>
                <a:ea typeface="Calibri"/>
                <a:cs typeface="Calibri"/>
                <a:sym typeface="Calibri"/>
              </a:rPr>
              <a:t>Societal </a:t>
            </a:r>
            <a:r>
              <a:rPr lang="en-GB" sz="1800" b="0" i="0" u="none" strike="noStrike" cap="none" dirty="0" smtClean="0">
                <a:solidFill>
                  <a:schemeClr val="dk1"/>
                </a:solidFill>
                <a:latin typeface="Calibri"/>
                <a:ea typeface="Calibri"/>
                <a:cs typeface="Calibri"/>
                <a:sym typeface="Calibri"/>
              </a:rPr>
              <a:t>impacts</a:t>
            </a:r>
            <a:endParaRPr sz="1800" b="0" i="0" u="none" strike="noStrike" cap="none" dirty="0">
              <a:solidFill>
                <a:schemeClr val="dk1"/>
              </a:solidFill>
              <a:latin typeface="Calibri"/>
              <a:ea typeface="Calibri"/>
              <a:cs typeface="Calibri"/>
              <a:sym typeface="Calibri"/>
            </a:endParaRPr>
          </a:p>
        </p:txBody>
      </p:sp>
      <p:sp>
        <p:nvSpPr>
          <p:cNvPr id="166" name="Google Shape;166;p4"/>
          <p:cNvSpPr txBox="1"/>
          <p:nvPr/>
        </p:nvSpPr>
        <p:spPr>
          <a:xfrm>
            <a:off x="587062" y="6002098"/>
            <a:ext cx="11277600" cy="36933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GB" sz="1800" b="0" i="0" u="none" strike="noStrike" cap="none" dirty="0">
                <a:solidFill>
                  <a:schemeClr val="dk1"/>
                </a:solidFill>
                <a:latin typeface="Calibri"/>
                <a:ea typeface="Calibri"/>
                <a:cs typeface="Calibri"/>
                <a:sym typeface="Calibri"/>
              </a:rPr>
              <a:t>How to maximise the expertise from both disciplines, and collaborate successfully?</a:t>
            </a:r>
            <a:endParaRPr sz="1800" b="0" i="0" u="none" strike="noStrike" cap="none" dirty="0">
              <a:solidFill>
                <a:schemeClr val="dk1"/>
              </a:solidFill>
              <a:latin typeface="Calibri"/>
              <a:ea typeface="Calibri"/>
              <a:cs typeface="Calibri"/>
              <a:sym typeface="Calibri"/>
            </a:endParaRPr>
          </a:p>
        </p:txBody>
      </p:sp>
      <p:pic>
        <p:nvPicPr>
          <p:cNvPr id="168" name="Google Shape;168;p4">
            <a:hlinkClick r:id="rId3" action="ppaction://hlinksldjump"/>
          </p:cNvPr>
          <p:cNvPicPr preferRelativeResize="0"/>
          <p:nvPr/>
        </p:nvPicPr>
        <p:blipFill rotWithShape="1">
          <a:blip r:embed="rId4">
            <a:alphaModFix/>
          </a:blip>
          <a:srcRect/>
          <a:stretch/>
        </p:blipFill>
        <p:spPr>
          <a:xfrm>
            <a:off x="11201336" y="392945"/>
            <a:ext cx="291698" cy="252000"/>
          </a:xfrm>
          <a:prstGeom prst="rect">
            <a:avLst/>
          </a:prstGeom>
          <a:noFill/>
          <a:ln>
            <a:noFill/>
          </a:ln>
        </p:spPr>
      </p:pic>
      <p:sp>
        <p:nvSpPr>
          <p:cNvPr id="26" name="Google Shape;130;p2">
            <a:hlinkClick r:id="" action="ppaction://hlinkshowjump?jump=nextslide"/>
          </p:cNvPr>
          <p:cNvSpPr/>
          <p:nvPr/>
        </p:nvSpPr>
        <p:spPr>
          <a:xfrm>
            <a:off x="11225818" y="6109876"/>
            <a:ext cx="564042" cy="337944"/>
          </a:xfrm>
          <a:prstGeom prst="rightArrow">
            <a:avLst>
              <a:gd name="adj1" fmla="val 50000"/>
              <a:gd name="adj2" fmla="val 50000"/>
            </a:avLst>
          </a:prstGeom>
          <a:solidFill>
            <a:srgbClr val="FFC000"/>
          </a:solidFill>
          <a:ln w="127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7" name="Google Shape;132;p2">
            <a:hlinkClick r:id="" action="ppaction://hlinkshowjump?jump=previousslide"/>
          </p:cNvPr>
          <p:cNvSpPr/>
          <p:nvPr/>
        </p:nvSpPr>
        <p:spPr>
          <a:xfrm rot="10800000">
            <a:off x="305041" y="6109876"/>
            <a:ext cx="564042" cy="337944"/>
          </a:xfrm>
          <a:prstGeom prst="rightArrow">
            <a:avLst>
              <a:gd name="adj1" fmla="val 50000"/>
              <a:gd name="adj2" fmla="val 50000"/>
            </a:avLst>
          </a:prstGeom>
          <a:solidFill>
            <a:srgbClr val="FFC000"/>
          </a:solidFill>
          <a:ln w="127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28" name="Picture 2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92" y="6500420"/>
            <a:ext cx="896374" cy="313620"/>
          </a:xfrm>
          <a:prstGeom prst="rect">
            <a:avLst/>
          </a:prstGeom>
        </p:spPr>
      </p:pic>
      <p:sp>
        <p:nvSpPr>
          <p:cNvPr id="35" name="Rectangle 34"/>
          <p:cNvSpPr/>
          <p:nvPr/>
        </p:nvSpPr>
        <p:spPr>
          <a:xfrm>
            <a:off x="1236785" y="6508635"/>
            <a:ext cx="9989033" cy="286232"/>
          </a:xfrm>
          <a:prstGeom prst="rect">
            <a:avLst/>
          </a:prstGeom>
        </p:spPr>
        <p:txBody>
          <a:bodyPr wrap="square">
            <a:spAutoFit/>
          </a:bodyPr>
          <a:lstStyle/>
          <a:p>
            <a:pPr lvl="0" algn="ctr">
              <a:lnSpc>
                <a:spcPct val="90000"/>
              </a:lnSpc>
              <a:buClr>
                <a:schemeClr val="dk1"/>
              </a:buClr>
              <a:buSzPts val="3200"/>
            </a:pPr>
            <a:r>
              <a:rPr lang="en-GB" i="1" dirty="0" smtClean="0">
                <a:solidFill>
                  <a:schemeClr val="dk1"/>
                </a:solidFill>
                <a:latin typeface="Calibri"/>
                <a:ea typeface="Calibri"/>
                <a:cs typeface="Calibri"/>
                <a:sym typeface="Calibri"/>
              </a:rPr>
              <a:t>Rangecroft et al., 2020. Social </a:t>
            </a:r>
            <a:r>
              <a:rPr lang="en-GB" i="1" dirty="0">
                <a:solidFill>
                  <a:schemeClr val="dk1"/>
                </a:solidFill>
                <a:latin typeface="Calibri"/>
                <a:ea typeface="Calibri"/>
                <a:cs typeface="Calibri"/>
                <a:sym typeface="Calibri"/>
              </a:rPr>
              <a:t>science for hydrologists: considerations when doing fieldwork with human </a:t>
            </a:r>
            <a:r>
              <a:rPr lang="en-GB" i="1" dirty="0" smtClean="0">
                <a:solidFill>
                  <a:schemeClr val="dk1"/>
                </a:solidFill>
                <a:latin typeface="Calibri"/>
                <a:ea typeface="Calibri"/>
                <a:cs typeface="Calibri"/>
                <a:sym typeface="Calibri"/>
              </a:rPr>
              <a:t>participants, EGU2020</a:t>
            </a:r>
            <a:endParaRPr lang="en-GB" i="1" dirty="0">
              <a:solidFill>
                <a:schemeClr val="dk1"/>
              </a:solidFill>
              <a:latin typeface="Calibri"/>
              <a:ea typeface="Calibri"/>
              <a:cs typeface="Calibri"/>
              <a:sym typeface="Calibri"/>
            </a:endParaRPr>
          </a:p>
        </p:txBody>
      </p:sp>
      <p:sp>
        <p:nvSpPr>
          <p:cNvPr id="36" name="Google Shape;163;p4"/>
          <p:cNvSpPr/>
          <p:nvPr/>
        </p:nvSpPr>
        <p:spPr>
          <a:xfrm>
            <a:off x="2196196" y="4235997"/>
            <a:ext cx="1930016"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GB" sz="1800" b="0" i="0" u="none" strike="noStrike" cap="none" dirty="0" smtClean="0">
                <a:solidFill>
                  <a:schemeClr val="dk1"/>
                </a:solidFill>
                <a:latin typeface="Calibri"/>
                <a:ea typeface="Calibri"/>
                <a:cs typeface="Calibri"/>
                <a:sym typeface="Calibri"/>
              </a:rPr>
              <a:t>Water availability</a:t>
            </a:r>
            <a:endParaRPr sz="1800" b="0" i="0" u="none" strike="noStrike" cap="none" dirty="0">
              <a:solidFill>
                <a:schemeClr val="dk1"/>
              </a:solidFill>
              <a:latin typeface="Calibri"/>
              <a:ea typeface="Calibri"/>
              <a:cs typeface="Calibri"/>
              <a:sym typeface="Calibri"/>
            </a:endParaRPr>
          </a:p>
        </p:txBody>
      </p:sp>
      <p:sp>
        <p:nvSpPr>
          <p:cNvPr id="37" name="Google Shape;163;p4"/>
          <p:cNvSpPr/>
          <p:nvPr/>
        </p:nvSpPr>
        <p:spPr>
          <a:xfrm>
            <a:off x="8493113" y="4221033"/>
            <a:ext cx="1930016"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GB" sz="1800" b="0" i="0" u="none" strike="noStrike" cap="none" dirty="0" smtClean="0">
                <a:solidFill>
                  <a:schemeClr val="dk1"/>
                </a:solidFill>
                <a:latin typeface="Calibri"/>
                <a:ea typeface="Calibri"/>
                <a:cs typeface="Calibri"/>
                <a:sym typeface="Calibri"/>
              </a:rPr>
              <a:t>Water use</a:t>
            </a:r>
            <a:endParaRPr sz="1800" b="0" i="0" u="none" strike="noStrike" cap="none" dirty="0">
              <a:solidFill>
                <a:schemeClr val="dk1"/>
              </a:solidFill>
              <a:latin typeface="Calibri"/>
              <a:ea typeface="Calibri"/>
              <a:cs typeface="Calibri"/>
              <a:sym typeface="Calibri"/>
            </a:endParaRPr>
          </a:p>
        </p:txBody>
      </p:sp>
      <p:sp>
        <p:nvSpPr>
          <p:cNvPr id="38" name="Google Shape;163;p4"/>
          <p:cNvSpPr/>
          <p:nvPr/>
        </p:nvSpPr>
        <p:spPr>
          <a:xfrm>
            <a:off x="7307177" y="5318724"/>
            <a:ext cx="1930016"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GB" sz="1800" b="0" i="0" u="none" strike="noStrike" cap="none" dirty="0" smtClean="0">
                <a:solidFill>
                  <a:schemeClr val="dk1"/>
                </a:solidFill>
                <a:latin typeface="Calibri"/>
                <a:ea typeface="Calibri"/>
                <a:cs typeface="Calibri"/>
                <a:sym typeface="Calibri"/>
              </a:rPr>
              <a:t>Humans</a:t>
            </a:r>
            <a:endParaRPr sz="1800" b="0" i="0" u="none" strike="noStrike" cap="none" dirty="0">
              <a:solidFill>
                <a:schemeClr val="dk1"/>
              </a:solidFill>
              <a:latin typeface="Calibri"/>
              <a:ea typeface="Calibri"/>
              <a:cs typeface="Calibri"/>
              <a:sym typeface="Calibri"/>
            </a:endParaRPr>
          </a:p>
        </p:txBody>
      </p:sp>
      <p:sp>
        <p:nvSpPr>
          <p:cNvPr id="39" name="Google Shape;163;p4"/>
          <p:cNvSpPr/>
          <p:nvPr/>
        </p:nvSpPr>
        <p:spPr>
          <a:xfrm>
            <a:off x="4063150" y="5310171"/>
            <a:ext cx="1930016"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GB" sz="1800" b="0" i="0" u="none" strike="noStrike" cap="none" dirty="0" smtClean="0">
                <a:solidFill>
                  <a:schemeClr val="dk1"/>
                </a:solidFill>
                <a:latin typeface="Calibri"/>
                <a:ea typeface="Calibri"/>
                <a:cs typeface="Calibri"/>
                <a:sym typeface="Calibri"/>
              </a:rPr>
              <a:t>Nature</a:t>
            </a:r>
            <a:endParaRPr sz="1800" b="0" i="0" u="none" strike="noStrike" cap="none" dirty="0">
              <a:solidFill>
                <a:schemeClr val="dk1"/>
              </a:solidFill>
              <a:latin typeface="Calibri"/>
              <a:ea typeface="Calibri"/>
              <a:cs typeface="Calibri"/>
              <a:sym typeface="Calibri"/>
            </a:endParaRPr>
          </a:p>
        </p:txBody>
      </p:sp>
      <p:sp>
        <p:nvSpPr>
          <p:cNvPr id="40" name="Google Shape;163;p4"/>
          <p:cNvSpPr/>
          <p:nvPr/>
        </p:nvSpPr>
        <p:spPr>
          <a:xfrm>
            <a:off x="2589063" y="4773104"/>
            <a:ext cx="2439095" cy="36929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GB" sz="1800" b="0" i="0" u="none" strike="noStrike" cap="none" dirty="0" smtClean="0">
                <a:solidFill>
                  <a:schemeClr val="dk1"/>
                </a:solidFill>
                <a:latin typeface="Calibri"/>
                <a:ea typeface="Calibri"/>
                <a:cs typeface="Calibri"/>
                <a:sym typeface="Calibri"/>
              </a:rPr>
              <a:t>Environmental impacts</a:t>
            </a:r>
            <a:endParaRPr sz="1800" b="0" i="0" u="none" strike="noStrike" cap="none" dirty="0">
              <a:solidFill>
                <a:schemeClr val="dk1"/>
              </a:solidFill>
              <a:latin typeface="Calibri"/>
              <a:ea typeface="Calibri"/>
              <a:cs typeface="Calibri"/>
              <a:sym typeface="Calibri"/>
            </a:endParaRPr>
          </a:p>
        </p:txBody>
      </p:sp>
      <p:sp>
        <p:nvSpPr>
          <p:cNvPr id="41" name="TextBox 40">
            <a:hlinkClick r:id="" action="ppaction://hlinkshowjump?jump=nextslide"/>
          </p:cNvPr>
          <p:cNvSpPr txBox="1"/>
          <p:nvPr/>
        </p:nvSpPr>
        <p:spPr>
          <a:xfrm>
            <a:off x="11211013" y="6152204"/>
            <a:ext cx="304800" cy="253916"/>
          </a:xfrm>
          <a:prstGeom prst="rect">
            <a:avLst/>
          </a:prstGeom>
          <a:noFill/>
        </p:spPr>
        <p:txBody>
          <a:bodyPr wrap="square" rtlCol="0">
            <a:spAutoFit/>
          </a:bodyPr>
          <a:lstStyle/>
          <a:p>
            <a:r>
              <a:rPr lang="en-GB" sz="1050" dirty="0" smtClean="0"/>
              <a:t>3</a:t>
            </a:r>
            <a:endParaRPr lang="en-GB" sz="1050"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sp>
        <p:nvSpPr>
          <p:cNvPr id="174" name="Google Shape;174;p5"/>
          <p:cNvSpPr txBox="1">
            <a:spLocks noGrp="1"/>
          </p:cNvSpPr>
          <p:nvPr>
            <p:ph type="title"/>
          </p:nvPr>
        </p:nvSpPr>
        <p:spPr>
          <a:xfrm>
            <a:off x="758058" y="46891"/>
            <a:ext cx="105156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400"/>
              <a:buFont typeface="Calibri"/>
              <a:buNone/>
            </a:pPr>
            <a:r>
              <a:rPr lang="en-GB" b="1"/>
              <a:t>Reality?</a:t>
            </a:r>
            <a:endParaRPr b="1"/>
          </a:p>
        </p:txBody>
      </p:sp>
      <p:sp>
        <p:nvSpPr>
          <p:cNvPr id="175" name="Google Shape;175;p5"/>
          <p:cNvSpPr/>
          <p:nvPr/>
        </p:nvSpPr>
        <p:spPr>
          <a:xfrm>
            <a:off x="594492" y="1605377"/>
            <a:ext cx="4262602" cy="3659542"/>
          </a:xfrm>
          <a:prstGeom prst="ellipse">
            <a:avLst/>
          </a:prstGeom>
          <a:solidFill>
            <a:srgbClr val="FA3649">
              <a:alpha val="49019"/>
            </a:srgbClr>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76" name="Google Shape;176;p5"/>
          <p:cNvSpPr/>
          <p:nvPr/>
        </p:nvSpPr>
        <p:spPr>
          <a:xfrm>
            <a:off x="7184475" y="1531542"/>
            <a:ext cx="4246180" cy="3649142"/>
          </a:xfrm>
          <a:prstGeom prst="ellipse">
            <a:avLst/>
          </a:prstGeom>
          <a:solidFill>
            <a:srgbClr val="5B9BD5">
              <a:alpha val="49019"/>
            </a:srgbClr>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77" name="Google Shape;177;p5"/>
          <p:cNvSpPr/>
          <p:nvPr/>
        </p:nvSpPr>
        <p:spPr>
          <a:xfrm>
            <a:off x="801743" y="2619540"/>
            <a:ext cx="3848100" cy="163121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GB" sz="2000" b="0" i="0" u="none" strike="noStrike" cap="none" dirty="0">
                <a:solidFill>
                  <a:schemeClr val="dk1"/>
                </a:solidFill>
                <a:latin typeface="Calibri"/>
                <a:ea typeface="Calibri"/>
                <a:cs typeface="Calibri"/>
                <a:sym typeface="Calibri"/>
              </a:rPr>
              <a:t>Differences in </a:t>
            </a:r>
            <a:r>
              <a:rPr lang="en-GB" sz="2000" b="1" i="0" u="none" strike="noStrike" cap="none" dirty="0">
                <a:solidFill>
                  <a:schemeClr val="dk1"/>
                </a:solidFill>
                <a:latin typeface="Calibri"/>
                <a:ea typeface="Calibri"/>
                <a:cs typeface="Calibri"/>
                <a:sym typeface="Calibri"/>
              </a:rPr>
              <a:t>backgrounds, approaches</a:t>
            </a:r>
            <a:r>
              <a:rPr lang="en-GB" sz="2000" b="0" i="0" u="none" strike="noStrike" cap="none" dirty="0">
                <a:solidFill>
                  <a:schemeClr val="dk1"/>
                </a:solidFill>
                <a:latin typeface="Calibri"/>
                <a:ea typeface="Calibri"/>
                <a:cs typeface="Calibri"/>
                <a:sym typeface="Calibri"/>
              </a:rPr>
              <a:t> and </a:t>
            </a:r>
            <a:r>
              <a:rPr lang="en-GB" sz="2000" b="1" i="0" u="none" strike="noStrike" cap="none" dirty="0">
                <a:solidFill>
                  <a:schemeClr val="dk1"/>
                </a:solidFill>
                <a:latin typeface="Calibri"/>
                <a:ea typeface="Calibri"/>
                <a:cs typeface="Calibri"/>
                <a:sym typeface="Calibri"/>
              </a:rPr>
              <a:t>concepts</a:t>
            </a:r>
            <a:r>
              <a:rPr lang="en-GB" sz="2000" b="0" i="0" u="none" strike="noStrike" cap="none" dirty="0">
                <a:solidFill>
                  <a:schemeClr val="dk1"/>
                </a:solidFill>
                <a:latin typeface="Calibri"/>
                <a:ea typeface="Calibri"/>
                <a:cs typeface="Calibri"/>
                <a:sym typeface="Calibri"/>
              </a:rPr>
              <a:t>, and therefore fundamental ethics, research design, participant involvement and results. </a:t>
            </a:r>
            <a:endParaRPr sz="2000" b="0" i="0" u="none" strike="noStrike" cap="none" dirty="0">
              <a:solidFill>
                <a:schemeClr val="dk1"/>
              </a:solidFill>
              <a:latin typeface="Calibri"/>
              <a:ea typeface="Calibri"/>
              <a:cs typeface="Calibri"/>
              <a:sym typeface="Calibri"/>
            </a:endParaRPr>
          </a:p>
        </p:txBody>
      </p:sp>
      <p:sp>
        <p:nvSpPr>
          <p:cNvPr id="178" name="Google Shape;178;p5"/>
          <p:cNvSpPr/>
          <p:nvPr/>
        </p:nvSpPr>
        <p:spPr>
          <a:xfrm>
            <a:off x="4876412" y="1232492"/>
            <a:ext cx="2342078" cy="495516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GB" sz="2400" b="0" i="0" u="none" strike="noStrike" cap="none" dirty="0">
                <a:solidFill>
                  <a:schemeClr val="dk1"/>
                </a:solidFill>
                <a:latin typeface="Calibri"/>
                <a:ea typeface="Calibri"/>
                <a:cs typeface="Calibri"/>
                <a:sym typeface="Calibri"/>
              </a:rPr>
              <a:t>Due to differences in approaches and desired outcomes, hydrologists and social scientists can easily end up remaining </a:t>
            </a:r>
            <a:r>
              <a:rPr lang="en-GB" sz="2400" b="1" i="0" u="none" strike="noStrike" cap="none" dirty="0">
                <a:solidFill>
                  <a:schemeClr val="dk1"/>
                </a:solidFill>
                <a:latin typeface="Calibri"/>
                <a:ea typeface="Calibri"/>
                <a:cs typeface="Calibri"/>
                <a:sym typeface="Calibri"/>
              </a:rPr>
              <a:t>disconnected </a:t>
            </a:r>
            <a:r>
              <a:rPr lang="en-GB" sz="2400" b="0" i="0" u="none" strike="noStrike" cap="none" dirty="0">
                <a:solidFill>
                  <a:schemeClr val="dk1"/>
                </a:solidFill>
                <a:latin typeface="Calibri"/>
                <a:ea typeface="Calibri"/>
                <a:cs typeface="Calibri"/>
                <a:sym typeface="Calibri"/>
              </a:rPr>
              <a:t>during research (Evers et al., 2017).</a:t>
            </a:r>
            <a:r>
              <a:rPr lang="en-GB" sz="2800" b="0" i="0" u="none" strike="noStrike" cap="none" dirty="0">
                <a:solidFill>
                  <a:schemeClr val="dk1"/>
                </a:solidFill>
                <a:latin typeface="Calibri"/>
                <a:ea typeface="Calibri"/>
                <a:cs typeface="Calibri"/>
                <a:sym typeface="Calibri"/>
              </a:rPr>
              <a:t> </a:t>
            </a:r>
            <a:endParaRPr sz="1400" b="0" i="0" u="none" strike="noStrike" cap="none" dirty="0">
              <a:solidFill>
                <a:srgbClr val="000000"/>
              </a:solidFill>
              <a:latin typeface="Arial"/>
              <a:ea typeface="Arial"/>
              <a:cs typeface="Arial"/>
              <a:sym typeface="Arial"/>
            </a:endParaRPr>
          </a:p>
        </p:txBody>
      </p:sp>
      <p:sp>
        <p:nvSpPr>
          <p:cNvPr id="179" name="Google Shape;179;p5"/>
          <p:cNvSpPr/>
          <p:nvPr/>
        </p:nvSpPr>
        <p:spPr>
          <a:xfrm>
            <a:off x="7592663" y="2571151"/>
            <a:ext cx="3463818" cy="193899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GB" sz="2000" b="0" i="0" u="none" strike="noStrike" cap="none" dirty="0">
                <a:solidFill>
                  <a:schemeClr val="dk1"/>
                </a:solidFill>
                <a:latin typeface="Calibri"/>
                <a:ea typeface="Calibri"/>
                <a:cs typeface="Calibri"/>
                <a:sym typeface="Calibri"/>
              </a:rPr>
              <a:t>Working between different disciplines, and their different philosophies, methodologies and vocabularies, can create </a:t>
            </a:r>
            <a:r>
              <a:rPr lang="en-GB" sz="2000" b="1" i="0" u="none" strike="noStrike" cap="none" dirty="0">
                <a:solidFill>
                  <a:schemeClr val="dk1"/>
                </a:solidFill>
                <a:latin typeface="Calibri"/>
                <a:ea typeface="Calibri"/>
                <a:cs typeface="Calibri"/>
                <a:sym typeface="Calibri"/>
              </a:rPr>
              <a:t>challenges </a:t>
            </a:r>
            <a:r>
              <a:rPr lang="en-GB" sz="2000" b="0" i="0" u="none" strike="noStrike" cap="none" dirty="0">
                <a:solidFill>
                  <a:schemeClr val="dk1"/>
                </a:solidFill>
                <a:latin typeface="Calibri"/>
                <a:ea typeface="Calibri"/>
                <a:cs typeface="Calibri"/>
                <a:sym typeface="Calibri"/>
              </a:rPr>
              <a:t>(Krueger et al., 2016). </a:t>
            </a:r>
            <a:endParaRPr sz="1400" b="0" i="0" u="none" strike="noStrike" cap="none" dirty="0">
              <a:solidFill>
                <a:srgbClr val="000000"/>
              </a:solidFill>
              <a:latin typeface="Arial"/>
              <a:ea typeface="Arial"/>
              <a:cs typeface="Arial"/>
              <a:sym typeface="Arial"/>
            </a:endParaRPr>
          </a:p>
        </p:txBody>
      </p:sp>
      <p:pic>
        <p:nvPicPr>
          <p:cNvPr id="181" name="Google Shape;181;p5">
            <a:hlinkClick r:id="rId3" action="ppaction://hlinksldjump"/>
          </p:cNvPr>
          <p:cNvPicPr preferRelativeResize="0"/>
          <p:nvPr/>
        </p:nvPicPr>
        <p:blipFill rotWithShape="1">
          <a:blip r:embed="rId4">
            <a:alphaModFix/>
          </a:blip>
          <a:srcRect/>
          <a:stretch/>
        </p:blipFill>
        <p:spPr>
          <a:xfrm>
            <a:off x="11201336" y="392945"/>
            <a:ext cx="291698" cy="252000"/>
          </a:xfrm>
          <a:prstGeom prst="rect">
            <a:avLst/>
          </a:prstGeom>
          <a:noFill/>
          <a:ln>
            <a:noFill/>
          </a:ln>
        </p:spPr>
      </p:pic>
      <p:sp>
        <p:nvSpPr>
          <p:cNvPr id="14" name="Google Shape;130;p2">
            <a:hlinkClick r:id="" action="ppaction://hlinkshowjump?jump=nextslide"/>
          </p:cNvPr>
          <p:cNvSpPr/>
          <p:nvPr/>
        </p:nvSpPr>
        <p:spPr>
          <a:xfrm>
            <a:off x="11225818" y="6109876"/>
            <a:ext cx="564042" cy="337944"/>
          </a:xfrm>
          <a:prstGeom prst="rightArrow">
            <a:avLst>
              <a:gd name="adj1" fmla="val 50000"/>
              <a:gd name="adj2" fmla="val 50000"/>
            </a:avLst>
          </a:prstGeom>
          <a:solidFill>
            <a:srgbClr val="FFC000"/>
          </a:solidFill>
          <a:ln w="127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5" name="Google Shape;132;p2">
            <a:hlinkClick r:id="" action="ppaction://hlinkshowjump?jump=previousslide"/>
          </p:cNvPr>
          <p:cNvSpPr/>
          <p:nvPr/>
        </p:nvSpPr>
        <p:spPr>
          <a:xfrm rot="10800000">
            <a:off x="305041" y="6109876"/>
            <a:ext cx="564042" cy="337944"/>
          </a:xfrm>
          <a:prstGeom prst="rightArrow">
            <a:avLst>
              <a:gd name="adj1" fmla="val 50000"/>
              <a:gd name="adj2" fmla="val 50000"/>
            </a:avLst>
          </a:prstGeom>
          <a:solidFill>
            <a:srgbClr val="FFC000"/>
          </a:solidFill>
          <a:ln w="127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6" name="Picture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92" y="6500420"/>
            <a:ext cx="896374" cy="313620"/>
          </a:xfrm>
          <a:prstGeom prst="rect">
            <a:avLst/>
          </a:prstGeom>
        </p:spPr>
      </p:pic>
      <p:sp>
        <p:nvSpPr>
          <p:cNvPr id="23" name="Rectangle 22"/>
          <p:cNvSpPr/>
          <p:nvPr/>
        </p:nvSpPr>
        <p:spPr>
          <a:xfrm>
            <a:off x="1236785" y="6508635"/>
            <a:ext cx="9989033" cy="286232"/>
          </a:xfrm>
          <a:prstGeom prst="rect">
            <a:avLst/>
          </a:prstGeom>
        </p:spPr>
        <p:txBody>
          <a:bodyPr wrap="square">
            <a:spAutoFit/>
          </a:bodyPr>
          <a:lstStyle/>
          <a:p>
            <a:pPr lvl="0" algn="ctr">
              <a:lnSpc>
                <a:spcPct val="90000"/>
              </a:lnSpc>
              <a:buClr>
                <a:schemeClr val="dk1"/>
              </a:buClr>
              <a:buSzPts val="3200"/>
            </a:pPr>
            <a:r>
              <a:rPr lang="en-GB" i="1" dirty="0" smtClean="0">
                <a:solidFill>
                  <a:schemeClr val="dk1"/>
                </a:solidFill>
                <a:latin typeface="Calibri"/>
                <a:ea typeface="Calibri"/>
                <a:cs typeface="Calibri"/>
                <a:sym typeface="Calibri"/>
              </a:rPr>
              <a:t>Rangecroft et al., 2020. Social </a:t>
            </a:r>
            <a:r>
              <a:rPr lang="en-GB" i="1" dirty="0">
                <a:solidFill>
                  <a:schemeClr val="dk1"/>
                </a:solidFill>
                <a:latin typeface="Calibri"/>
                <a:ea typeface="Calibri"/>
                <a:cs typeface="Calibri"/>
                <a:sym typeface="Calibri"/>
              </a:rPr>
              <a:t>science for hydrologists: considerations when doing fieldwork with human </a:t>
            </a:r>
            <a:r>
              <a:rPr lang="en-GB" i="1" dirty="0" smtClean="0">
                <a:solidFill>
                  <a:schemeClr val="dk1"/>
                </a:solidFill>
                <a:latin typeface="Calibri"/>
                <a:ea typeface="Calibri"/>
                <a:cs typeface="Calibri"/>
                <a:sym typeface="Calibri"/>
              </a:rPr>
              <a:t>participants, EGU2020</a:t>
            </a:r>
            <a:endParaRPr lang="en-GB" i="1" dirty="0">
              <a:solidFill>
                <a:schemeClr val="dk1"/>
              </a:solidFill>
              <a:latin typeface="Calibri"/>
              <a:ea typeface="Calibri"/>
              <a:cs typeface="Calibri"/>
              <a:sym typeface="Calibri"/>
            </a:endParaRPr>
          </a:p>
        </p:txBody>
      </p:sp>
      <p:sp>
        <p:nvSpPr>
          <p:cNvPr id="24" name="TextBox 23">
            <a:hlinkClick r:id="" action="ppaction://hlinkshowjump?jump=nextslide"/>
          </p:cNvPr>
          <p:cNvSpPr txBox="1"/>
          <p:nvPr/>
        </p:nvSpPr>
        <p:spPr>
          <a:xfrm>
            <a:off x="11211013" y="6152204"/>
            <a:ext cx="304800" cy="253916"/>
          </a:xfrm>
          <a:prstGeom prst="rect">
            <a:avLst/>
          </a:prstGeom>
          <a:noFill/>
        </p:spPr>
        <p:txBody>
          <a:bodyPr wrap="square" rtlCol="0">
            <a:spAutoFit/>
          </a:bodyPr>
          <a:lstStyle/>
          <a:p>
            <a:r>
              <a:rPr lang="en-GB" sz="1050" dirty="0"/>
              <a:t>4</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pic>
        <p:nvPicPr>
          <p:cNvPr id="226" name="Google Shape;226;p47"/>
          <p:cNvPicPr preferRelativeResize="0"/>
          <p:nvPr/>
        </p:nvPicPr>
        <p:blipFill rotWithShape="1">
          <a:blip r:embed="rId3">
            <a:alphaModFix/>
          </a:blip>
          <a:srcRect/>
          <a:stretch/>
        </p:blipFill>
        <p:spPr>
          <a:xfrm>
            <a:off x="0" y="0"/>
            <a:ext cx="12192000" cy="6858000"/>
          </a:xfrm>
          <a:prstGeom prst="rect">
            <a:avLst/>
          </a:prstGeom>
          <a:noFill/>
          <a:ln>
            <a:noFill/>
          </a:ln>
        </p:spPr>
      </p:pic>
      <p:sp>
        <p:nvSpPr>
          <p:cNvPr id="227" name="Google Shape;227;p47"/>
          <p:cNvSpPr txBox="1"/>
          <p:nvPr/>
        </p:nvSpPr>
        <p:spPr>
          <a:xfrm>
            <a:off x="4839842" y="679107"/>
            <a:ext cx="2512315" cy="621821"/>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2800"/>
              <a:buFont typeface="Arial"/>
              <a:buNone/>
            </a:pPr>
            <a:r>
              <a:rPr lang="en-GB" sz="4400" b="1" i="0" u="none" strike="noStrike" cap="none">
                <a:solidFill>
                  <a:schemeClr val="dk1"/>
                </a:solidFill>
                <a:latin typeface="Calibri"/>
                <a:ea typeface="Calibri"/>
                <a:cs typeface="Calibri"/>
                <a:sym typeface="Calibri"/>
              </a:rPr>
              <a:t>2. Aims</a:t>
            </a:r>
            <a:endParaRPr sz="4400" b="0" i="0" u="none" strike="noStrike" cap="none">
              <a:solidFill>
                <a:schemeClr val="dk1"/>
              </a:solidFill>
              <a:latin typeface="Calibri"/>
              <a:ea typeface="Calibri"/>
              <a:cs typeface="Calibri"/>
              <a:sym typeface="Calibri"/>
            </a:endParaRPr>
          </a:p>
        </p:txBody>
      </p:sp>
      <p:sp>
        <p:nvSpPr>
          <p:cNvPr id="228" name="Google Shape;228;p47"/>
          <p:cNvSpPr/>
          <p:nvPr/>
        </p:nvSpPr>
        <p:spPr>
          <a:xfrm>
            <a:off x="1538907" y="1549600"/>
            <a:ext cx="9114184" cy="830997"/>
          </a:xfrm>
          <a:prstGeom prst="rect">
            <a:avLst/>
          </a:prstGeom>
          <a:solidFill>
            <a:schemeClr val="lt1"/>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GB" sz="2400" b="0" i="0" u="none" strike="noStrike" cap="none" dirty="0">
                <a:solidFill>
                  <a:srgbClr val="000000"/>
                </a:solidFill>
                <a:latin typeface="Calibri"/>
                <a:ea typeface="Calibri"/>
                <a:cs typeface="Calibri"/>
                <a:sym typeface="Calibri"/>
              </a:rPr>
              <a:t>Encourage interdisciplinary work by better preparing hydrologists for collaboration, enabling more holistic, ethical, and successful research</a:t>
            </a:r>
            <a:endParaRPr sz="2400" b="0" i="0" u="none" strike="noStrike" cap="none" dirty="0">
              <a:solidFill>
                <a:srgbClr val="000000"/>
              </a:solidFill>
              <a:latin typeface="Calibri"/>
              <a:ea typeface="Calibri"/>
              <a:cs typeface="Calibri"/>
              <a:sym typeface="Calibri"/>
            </a:endParaRPr>
          </a:p>
        </p:txBody>
      </p:sp>
      <p:sp>
        <p:nvSpPr>
          <p:cNvPr id="229" name="Google Shape;229;p47"/>
          <p:cNvSpPr/>
          <p:nvPr/>
        </p:nvSpPr>
        <p:spPr>
          <a:xfrm>
            <a:off x="1538907" y="3169943"/>
            <a:ext cx="9114184" cy="1646564"/>
          </a:xfrm>
          <a:prstGeom prst="rect">
            <a:avLst/>
          </a:prstGeom>
          <a:solidFill>
            <a:srgbClr val="ED7D31"/>
          </a:solidFill>
          <a:ln w="9525"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600"/>
              </a:spcBef>
              <a:spcAft>
                <a:spcPts val="0"/>
              </a:spcAft>
              <a:buClr>
                <a:srgbClr val="000000"/>
              </a:buClr>
              <a:buSzPts val="2400"/>
              <a:buFont typeface="Arial"/>
              <a:buNone/>
            </a:pPr>
            <a:r>
              <a:rPr lang="en-GB" sz="2400" b="1" i="1" u="none" strike="noStrike" cap="none" dirty="0">
                <a:solidFill>
                  <a:schemeClr val="dk1"/>
                </a:solidFill>
                <a:latin typeface="Calibri"/>
                <a:ea typeface="Calibri"/>
                <a:cs typeface="Calibri"/>
                <a:sym typeface="Calibri"/>
              </a:rPr>
              <a:t>How? </a:t>
            </a:r>
            <a:endParaRPr sz="2400" b="1" i="1" u="none" strike="noStrike" cap="none" dirty="0">
              <a:solidFill>
                <a:schemeClr val="dk1"/>
              </a:solidFill>
              <a:latin typeface="Calibri"/>
              <a:ea typeface="Calibri"/>
              <a:cs typeface="Calibri"/>
              <a:sym typeface="Calibri"/>
            </a:endParaRPr>
          </a:p>
          <a:p>
            <a:pPr algn="ctr">
              <a:buSzPts val="2400"/>
            </a:pPr>
            <a:r>
              <a:rPr lang="en-GB" sz="2400" b="0" i="1" u="none" strike="noStrike" cap="none" dirty="0">
                <a:solidFill>
                  <a:schemeClr val="dk1"/>
                </a:solidFill>
                <a:latin typeface="Calibri"/>
                <a:ea typeface="Calibri"/>
                <a:cs typeface="Calibri"/>
                <a:sym typeface="Calibri"/>
              </a:rPr>
              <a:t>By </a:t>
            </a:r>
            <a:r>
              <a:rPr lang="en-GB" sz="2400" b="1" i="1" u="none" strike="noStrike" cap="none" dirty="0">
                <a:solidFill>
                  <a:schemeClr val="dk1"/>
                </a:solidFill>
                <a:latin typeface="Calibri"/>
                <a:ea typeface="Calibri"/>
                <a:cs typeface="Calibri"/>
                <a:sym typeface="Calibri"/>
              </a:rPr>
              <a:t>facilitating </a:t>
            </a:r>
            <a:r>
              <a:rPr lang="en-GB" sz="2400" b="0" i="1" u="none" strike="noStrike" cap="none" dirty="0">
                <a:solidFill>
                  <a:schemeClr val="dk1"/>
                </a:solidFill>
                <a:latin typeface="Calibri"/>
                <a:ea typeface="Calibri"/>
                <a:cs typeface="Calibri"/>
                <a:sym typeface="Calibri"/>
              </a:rPr>
              <a:t>collaboration through </a:t>
            </a:r>
            <a:r>
              <a:rPr lang="en-GB" sz="2400" b="0" i="1" u="none" strike="noStrike" cap="none" dirty="0" smtClean="0">
                <a:solidFill>
                  <a:schemeClr val="dk1"/>
                </a:solidFill>
                <a:latin typeface="Calibri"/>
                <a:ea typeface="Calibri"/>
                <a:cs typeface="Calibri"/>
                <a:sym typeface="Calibri"/>
              </a:rPr>
              <a:t>understanding. </a:t>
            </a:r>
            <a:r>
              <a:rPr lang="en-GB" sz="2400" i="1" dirty="0">
                <a:latin typeface="Calibri"/>
                <a:ea typeface="Calibri"/>
                <a:cs typeface="Calibri"/>
                <a:sym typeface="Calibri"/>
              </a:rPr>
              <a:t>Here we help to </a:t>
            </a:r>
            <a:r>
              <a:rPr lang="en-GB" sz="2400" b="1" i="1" dirty="0">
                <a:latin typeface="Calibri"/>
                <a:ea typeface="Calibri"/>
                <a:cs typeface="Calibri"/>
                <a:sym typeface="Calibri"/>
              </a:rPr>
              <a:t>bridge the gap </a:t>
            </a:r>
            <a:r>
              <a:rPr lang="en-GB" sz="2400" i="1" dirty="0">
                <a:latin typeface="Calibri"/>
                <a:ea typeface="Calibri"/>
                <a:cs typeface="Calibri"/>
                <a:sym typeface="Calibri"/>
              </a:rPr>
              <a:t>for hydrologists who may be </a:t>
            </a:r>
            <a:r>
              <a:rPr lang="en-GB" sz="2400" b="1" i="1" dirty="0">
                <a:latin typeface="Calibri"/>
                <a:ea typeface="Calibri"/>
                <a:cs typeface="Calibri"/>
                <a:sym typeface="Calibri"/>
              </a:rPr>
              <a:t>working with </a:t>
            </a:r>
            <a:r>
              <a:rPr lang="en-GB" sz="2400" i="1" dirty="0">
                <a:latin typeface="Calibri"/>
                <a:ea typeface="Calibri"/>
                <a:cs typeface="Calibri"/>
                <a:sym typeface="Calibri"/>
              </a:rPr>
              <a:t>social scientists and human </a:t>
            </a:r>
            <a:r>
              <a:rPr lang="en-GB" sz="2400" i="1" dirty="0" smtClean="0">
                <a:latin typeface="Calibri"/>
                <a:ea typeface="Calibri"/>
                <a:cs typeface="Calibri"/>
                <a:sym typeface="Calibri"/>
              </a:rPr>
              <a:t>participants</a:t>
            </a:r>
            <a:r>
              <a:rPr lang="en-GB" sz="2400" b="0" i="1" u="none" strike="noStrike" cap="none" dirty="0" smtClean="0">
                <a:solidFill>
                  <a:schemeClr val="dk1"/>
                </a:solidFill>
                <a:latin typeface="Calibri"/>
                <a:ea typeface="Calibri"/>
                <a:cs typeface="Calibri"/>
                <a:sym typeface="Calibri"/>
              </a:rPr>
              <a:t> </a:t>
            </a:r>
            <a:endParaRPr sz="2400" b="0" i="1" u="none" strike="noStrike" cap="none" dirty="0">
              <a:solidFill>
                <a:schemeClr val="dk1"/>
              </a:solidFill>
              <a:latin typeface="Calibri"/>
              <a:ea typeface="Calibri"/>
              <a:cs typeface="Calibri"/>
              <a:sym typeface="Calibri"/>
            </a:endParaRPr>
          </a:p>
        </p:txBody>
      </p:sp>
      <p:pic>
        <p:nvPicPr>
          <p:cNvPr id="232" name="Google Shape;232;p47">
            <a:hlinkClick r:id="rId4" action="ppaction://hlinksldjump"/>
          </p:cNvPr>
          <p:cNvPicPr preferRelativeResize="0"/>
          <p:nvPr/>
        </p:nvPicPr>
        <p:blipFill rotWithShape="1">
          <a:blip r:embed="rId5">
            <a:alphaModFix/>
          </a:blip>
          <a:srcRect/>
          <a:stretch/>
        </p:blipFill>
        <p:spPr>
          <a:xfrm>
            <a:off x="11201336" y="392945"/>
            <a:ext cx="291698" cy="252000"/>
          </a:xfrm>
          <a:prstGeom prst="rect">
            <a:avLst/>
          </a:prstGeom>
          <a:solidFill>
            <a:schemeClr val="lt1"/>
          </a:solidFill>
          <a:ln>
            <a:noFill/>
          </a:ln>
        </p:spPr>
      </p:pic>
      <p:sp>
        <p:nvSpPr>
          <p:cNvPr id="12" name="Google Shape;130;p2">
            <a:hlinkClick r:id="" action="ppaction://hlinkshowjump?jump=nextslide"/>
          </p:cNvPr>
          <p:cNvSpPr/>
          <p:nvPr/>
        </p:nvSpPr>
        <p:spPr>
          <a:xfrm>
            <a:off x="11225818" y="6109876"/>
            <a:ext cx="564042" cy="337944"/>
          </a:xfrm>
          <a:prstGeom prst="rightArrow">
            <a:avLst>
              <a:gd name="adj1" fmla="val 50000"/>
              <a:gd name="adj2" fmla="val 50000"/>
            </a:avLst>
          </a:prstGeom>
          <a:solidFill>
            <a:srgbClr val="FFC000"/>
          </a:solidFill>
          <a:ln w="127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3" name="Google Shape;132;p2">
            <a:hlinkClick r:id="" action="ppaction://hlinkshowjump?jump=previousslide"/>
          </p:cNvPr>
          <p:cNvSpPr/>
          <p:nvPr/>
        </p:nvSpPr>
        <p:spPr>
          <a:xfrm rot="10800000">
            <a:off x="305041" y="6109876"/>
            <a:ext cx="564042" cy="337944"/>
          </a:xfrm>
          <a:prstGeom prst="rightArrow">
            <a:avLst>
              <a:gd name="adj1" fmla="val 50000"/>
              <a:gd name="adj2" fmla="val 50000"/>
            </a:avLst>
          </a:prstGeom>
          <a:solidFill>
            <a:srgbClr val="FFC000"/>
          </a:solidFill>
          <a:ln w="127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4" name="Picture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792" y="6500420"/>
            <a:ext cx="896374" cy="313620"/>
          </a:xfrm>
          <a:prstGeom prst="rect">
            <a:avLst/>
          </a:prstGeom>
        </p:spPr>
      </p:pic>
      <p:sp>
        <p:nvSpPr>
          <p:cNvPr id="16" name="Rectangle 15"/>
          <p:cNvSpPr/>
          <p:nvPr/>
        </p:nvSpPr>
        <p:spPr>
          <a:xfrm>
            <a:off x="1236785" y="6508635"/>
            <a:ext cx="9989033" cy="286232"/>
          </a:xfrm>
          <a:prstGeom prst="rect">
            <a:avLst/>
          </a:prstGeom>
        </p:spPr>
        <p:txBody>
          <a:bodyPr wrap="square">
            <a:spAutoFit/>
          </a:bodyPr>
          <a:lstStyle/>
          <a:p>
            <a:pPr lvl="0" algn="ctr">
              <a:lnSpc>
                <a:spcPct val="90000"/>
              </a:lnSpc>
              <a:buClr>
                <a:schemeClr val="dk1"/>
              </a:buClr>
              <a:buSzPts val="3200"/>
            </a:pPr>
            <a:r>
              <a:rPr lang="en-GB" i="1" dirty="0" smtClean="0">
                <a:solidFill>
                  <a:schemeClr val="dk1"/>
                </a:solidFill>
                <a:latin typeface="Calibri"/>
                <a:ea typeface="Calibri"/>
                <a:cs typeface="Calibri"/>
                <a:sym typeface="Calibri"/>
              </a:rPr>
              <a:t>Rangecroft et al., 2020. Social </a:t>
            </a:r>
            <a:r>
              <a:rPr lang="en-GB" i="1" dirty="0">
                <a:solidFill>
                  <a:schemeClr val="dk1"/>
                </a:solidFill>
                <a:latin typeface="Calibri"/>
                <a:ea typeface="Calibri"/>
                <a:cs typeface="Calibri"/>
                <a:sym typeface="Calibri"/>
              </a:rPr>
              <a:t>science for hydrologists: considerations when doing fieldwork with human </a:t>
            </a:r>
            <a:r>
              <a:rPr lang="en-GB" i="1" dirty="0" smtClean="0">
                <a:solidFill>
                  <a:schemeClr val="dk1"/>
                </a:solidFill>
                <a:latin typeface="Calibri"/>
                <a:ea typeface="Calibri"/>
                <a:cs typeface="Calibri"/>
                <a:sym typeface="Calibri"/>
              </a:rPr>
              <a:t>participants, EGU2020</a:t>
            </a:r>
            <a:endParaRPr lang="en-GB" i="1" dirty="0">
              <a:solidFill>
                <a:schemeClr val="dk1"/>
              </a:solidFill>
              <a:latin typeface="Calibri"/>
              <a:ea typeface="Calibri"/>
              <a:cs typeface="Calibri"/>
              <a:sym typeface="Calibri"/>
            </a:endParaRPr>
          </a:p>
        </p:txBody>
      </p:sp>
      <p:sp>
        <p:nvSpPr>
          <p:cNvPr id="18" name="TextBox 17">
            <a:hlinkClick r:id="" action="ppaction://hlinkshowjump?jump=nextslide"/>
          </p:cNvPr>
          <p:cNvSpPr txBox="1"/>
          <p:nvPr/>
        </p:nvSpPr>
        <p:spPr>
          <a:xfrm>
            <a:off x="11211013" y="6152204"/>
            <a:ext cx="304800" cy="253916"/>
          </a:xfrm>
          <a:prstGeom prst="rect">
            <a:avLst/>
          </a:prstGeom>
          <a:noFill/>
        </p:spPr>
        <p:txBody>
          <a:bodyPr wrap="square" rtlCol="0">
            <a:spAutoFit/>
          </a:bodyPr>
          <a:lstStyle/>
          <a:p>
            <a:r>
              <a:rPr lang="en-GB" sz="1050" dirty="0" smtClean="0"/>
              <a:t>5</a:t>
            </a:r>
            <a:endParaRPr lang="en-GB" sz="1050" dirty="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1732E606676FE468D447ACE79D52F4A" ma:contentTypeVersion="13" ma:contentTypeDescription="Create a new document." ma:contentTypeScope="" ma:versionID="b6d525aec3aa73055d4deaba242341bc">
  <xsd:schema xmlns:xsd="http://www.w3.org/2001/XMLSchema" xmlns:xs="http://www.w3.org/2001/XMLSchema" xmlns:p="http://schemas.microsoft.com/office/2006/metadata/properties" xmlns:ns3="a2a83acf-66a5-4442-9efc-53c6baec786b" xmlns:ns4="1d48c865-1092-4982-ac4f-360ac04ad9ac" targetNamespace="http://schemas.microsoft.com/office/2006/metadata/properties" ma:root="true" ma:fieldsID="d50535b35efc92f0db80d29c5629ca90" ns3:_="" ns4:_="">
    <xsd:import namespace="a2a83acf-66a5-4442-9efc-53c6baec786b"/>
    <xsd:import namespace="1d48c865-1092-4982-ac4f-360ac04ad9ac"/>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3:MediaServiceLocation" minOccurs="0"/>
                <xsd:element ref="ns4:SharedWithUsers" minOccurs="0"/>
                <xsd:element ref="ns4:SharedWithDetails" minOccurs="0"/>
                <xsd:element ref="ns4:SharingHintHash"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2a83acf-66a5-4442-9efc-53c6baec786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1d48c865-1092-4982-ac4f-360ac04ad9ac"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SharingHintHash" ma:index="18"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243DDA73-922B-447C-AACF-83F2D1330B3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2a83acf-66a5-4442-9efc-53c6baec786b"/>
    <ds:schemaRef ds:uri="1d48c865-1092-4982-ac4f-360ac04ad9a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6D9A426B-AD5B-453D-89B8-E2D9200F8FF4}">
  <ds:schemaRefs>
    <ds:schemaRef ds:uri="http://schemas.microsoft.com/sharepoint/v3/contenttype/forms"/>
  </ds:schemaRefs>
</ds:datastoreItem>
</file>

<file path=customXml/itemProps3.xml><?xml version="1.0" encoding="utf-8"?>
<ds:datastoreItem xmlns:ds="http://schemas.openxmlformats.org/officeDocument/2006/customXml" ds:itemID="{75579904-702D-4C2F-8150-367AAF44BE7A}">
  <ds:schemaRefs>
    <ds:schemaRef ds:uri="http://schemas.microsoft.com/office/2006/documentManagement/types"/>
    <ds:schemaRef ds:uri="a2a83acf-66a5-4442-9efc-53c6baec786b"/>
    <ds:schemaRef ds:uri="http://purl.org/dc/elements/1.1/"/>
    <ds:schemaRef ds:uri="http://schemas.microsoft.com/office/2006/metadata/properties"/>
    <ds:schemaRef ds:uri="http://purl.org/dc/terms/"/>
    <ds:schemaRef ds:uri="http://schemas.openxmlformats.org/package/2006/metadata/core-properties"/>
    <ds:schemaRef ds:uri="http://purl.org/dc/dcmitype/"/>
    <ds:schemaRef ds:uri="http://schemas.microsoft.com/office/infopath/2007/PartnerControls"/>
    <ds:schemaRef ds:uri="1d48c865-1092-4982-ac4f-360ac04ad9ac"/>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557</TotalTime>
  <Words>5590</Words>
  <Application>Microsoft Office PowerPoint</Application>
  <PresentationFormat>Widescreen</PresentationFormat>
  <Paragraphs>556</Paragraphs>
  <Slides>52</Slides>
  <Notes>49</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52</vt:i4>
      </vt:variant>
    </vt:vector>
  </HeadingPairs>
  <TitlesOfParts>
    <vt:vector size="55" baseType="lpstr">
      <vt:lpstr>Arial</vt:lpstr>
      <vt:lpstr>Calibri</vt:lpstr>
      <vt:lpstr>Office Theme</vt:lpstr>
      <vt:lpstr>PowerPoint Presentation</vt:lpstr>
      <vt:lpstr>PowerPoint Presentation</vt:lpstr>
      <vt:lpstr>PowerPoint Presentation</vt:lpstr>
      <vt:lpstr>PowerPoint Presentation</vt:lpstr>
      <vt:lpstr>Social science for hydrologists:  considerations when doing fieldwork with human participants </vt:lpstr>
      <vt:lpstr>1. Introduction: Problem statement</vt:lpstr>
      <vt:lpstr>Interdisciplinarity: Collaborative working?</vt:lpstr>
      <vt:lpstr>Reality?</vt:lpstr>
      <vt:lpstr>PowerPoint Presentation</vt:lpstr>
      <vt:lpstr>PowerPoint Presentation</vt:lpstr>
      <vt:lpstr>Who we are?</vt:lpstr>
      <vt:lpstr>3. Social science for natural scientists?  Key considerations for fieldwork with human participants</vt:lpstr>
      <vt:lpstr>3.1 Ethics: Putting good ethical practice in place</vt:lpstr>
      <vt:lpstr>PowerPoint Presentation</vt:lpstr>
      <vt:lpstr>PowerPoint Presentation</vt:lpstr>
      <vt:lpstr>3.2 Data collection methods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3.3 Power dynamics</vt:lpstr>
      <vt:lpstr>PowerPoint Presentation</vt:lpstr>
      <vt:lpstr>PowerPoint Presentation</vt:lpstr>
      <vt:lpstr>3.4 Positionality</vt:lpstr>
      <vt:lpstr>3.5 Local partnerships</vt:lpstr>
      <vt:lpstr>PowerPoint Presentation</vt:lpstr>
      <vt:lpstr>PowerPoint Presentation</vt:lpstr>
      <vt:lpstr>3.6 Communicating science</vt:lpstr>
      <vt:lpstr>3.6.1 Communication barriers with participants</vt:lpstr>
      <vt:lpstr>PowerPoint Presentation</vt:lpstr>
      <vt:lpstr>3.6.2 Tools for communicating science</vt:lpstr>
      <vt:lpstr>PowerPoint Presentation</vt:lpstr>
      <vt:lpstr>PowerPoint Presentation</vt:lpstr>
      <vt:lpstr>PowerPoint Presentation</vt:lpstr>
      <vt:lpstr>3.6.3 Communication of local knowledge</vt:lpstr>
      <vt:lpstr>PowerPoint Presentation</vt:lpstr>
      <vt:lpstr>3.7 Post-fieldwork reflections</vt:lpstr>
      <vt:lpstr>3.8 Validation</vt:lpstr>
      <vt:lpstr>4. Researching alongside different disciplines</vt:lpstr>
      <vt:lpstr>Lack of a common language</vt:lpstr>
      <vt:lpstr>PowerPoint Presentation</vt:lpstr>
      <vt:lpstr>PowerPoint Presentation</vt:lpstr>
      <vt:lpstr>5. Summary &amp; Recommendations</vt:lpstr>
      <vt:lpstr>Fieldwork with human participants</vt:lpstr>
      <vt:lpstr>Interdisciplinary collaborations</vt:lpstr>
      <vt:lpstr>Summary &amp; Recommendations</vt:lpstr>
      <vt:lpstr>Fieldwork with human participants &amp; interdisciplinary collaborations:  Your experiences?</vt:lpstr>
      <vt:lpstr>Thank you for participating!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Sally Rangecroft</dc:creator>
  <cp:lastModifiedBy>Sally Rangecroft</cp:lastModifiedBy>
  <cp:revision>41</cp:revision>
  <dcterms:created xsi:type="dcterms:W3CDTF">2020-01-24T09:59:43Z</dcterms:created>
  <dcterms:modified xsi:type="dcterms:W3CDTF">2020-04-30T07:54:35Z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0x01010041732E606676FE468D447ACE79D52F4A</vt:lpwstr>
  </property>
</Properties>
</file>