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743" r:id="rId3"/>
    <p:sldId id="759" r:id="rId4"/>
    <p:sldId id="769" r:id="rId5"/>
    <p:sldId id="762" r:id="rId6"/>
    <p:sldId id="766" r:id="rId7"/>
    <p:sldId id="765" r:id="rId8"/>
    <p:sldId id="764" r:id="rId9"/>
    <p:sldId id="757" r:id="rId10"/>
    <p:sldId id="758" r:id="rId11"/>
    <p:sldId id="767" r:id="rId12"/>
    <p:sldId id="768" r:id="rId13"/>
    <p:sldId id="754" r:id="rId14"/>
    <p:sldId id="763" r:id="rId15"/>
    <p:sldId id="771" r:id="rId16"/>
    <p:sldId id="740" r:id="rId17"/>
    <p:sldId id="756" r:id="rId18"/>
    <p:sldId id="770" r:id="rId19"/>
    <p:sldId id="744" r:id="rId20"/>
    <p:sldId id="760" r:id="rId21"/>
    <p:sldId id="761" r:id="rId2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900"/>
    <a:srgbClr val="0724FB"/>
    <a:srgbClr val="990099"/>
    <a:srgbClr val="006600"/>
    <a:srgbClr val="009973"/>
    <a:srgbClr val="FFFF00"/>
    <a:srgbClr val="FFFF66"/>
    <a:srgbClr val="FF0000"/>
    <a:srgbClr val="FF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95"/>
    <p:restoredTop sz="94087" autoAdjust="0"/>
  </p:normalViewPr>
  <p:slideViewPr>
    <p:cSldViewPr>
      <p:cViewPr varScale="1">
        <p:scale>
          <a:sx n="165" d="100"/>
          <a:sy n="165" d="100"/>
        </p:scale>
        <p:origin x="384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DA3878A-16EA-6F44-A297-FF665FA3E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82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98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53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094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10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029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11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44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20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550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76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29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79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48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5E4EC5-D4A9-6F44-A2C5-4FE04BAA0949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79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FE657-95B5-6D4B-8F3C-0754EF97E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3328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847EA-8BE0-244C-B7A9-1763EBFF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594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7C66-8FCE-4941-BEAA-1765DD991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689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A69E6-E290-6A40-8B95-2B6013635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951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BA980-DF80-2845-9913-3C7FAB0FB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14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FE65C-AD85-CE4D-9EF7-75A55DE34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6183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F39CD-05D9-A646-98AF-5088C3EF4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4677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D7885-33CB-6948-9B17-BC8538536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552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8001000" y="4857750"/>
            <a:ext cx="1128912" cy="285750"/>
          </a:xfrm>
          <a:ln/>
        </p:spPr>
        <p:txBody>
          <a:bodyPr/>
          <a:lstStyle>
            <a:lvl1pPr>
              <a:defRPr sz="1000">
                <a:latin typeface="Helvetica" pitchFamily="2" charset="0"/>
              </a:defRPr>
            </a:lvl1pPr>
          </a:lstStyle>
          <a:p>
            <a:pPr>
              <a:defRPr/>
            </a:pPr>
            <a:r>
              <a:rPr lang="en-US" dirty="0"/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65083039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B0AE1-57EC-4A48-87BD-7C60F2E7F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720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887BA-CD8D-CA42-A2EC-DDF0169B9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8193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accent6">
                <a:lumMod val="40000"/>
                <a:lumOff val="60000"/>
              </a:schemeClr>
            </a:gs>
          </a:gsLst>
          <a:lin ang="28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1A02A3AF-FD0B-D440-8459-B84C75E63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91E253-AE61-4B4F-9AFD-42D421D59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8491377" cy="4776399"/>
          </a:xfrm>
          <a:prstGeom prst="rect">
            <a:avLst/>
          </a:prstGeom>
        </p:spPr>
      </p:pic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0" y="228600"/>
            <a:ext cx="9144000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</a:rPr>
              <a:t>IMERG Multi-Satellite Products Across Two Decades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>
              <a:spcBef>
                <a:spcPts val="0"/>
              </a:spcBef>
              <a:tabLst>
                <a:tab pos="1435100" algn="l"/>
                <a:tab pos="3606800" algn="l"/>
              </a:tabLst>
            </a:pP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George J. Huffman(1), David T. </a:t>
            </a:r>
            <a:r>
              <a:rPr lang="en-US" sz="1400" b="1" dirty="0" err="1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Bolvin</a:t>
            </a: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(1,2),</a:t>
            </a:r>
          </a:p>
          <a:p>
            <a:pPr algn="ctr">
              <a:spcBef>
                <a:spcPts val="0"/>
              </a:spcBef>
              <a:tabLst>
                <a:tab pos="1435100" algn="l"/>
                <a:tab pos="3606800" algn="l"/>
              </a:tabLst>
            </a:pP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Dan Braithwaite(3), </a:t>
            </a:r>
            <a:r>
              <a:rPr lang="en-US" sz="1400" b="1" dirty="0" err="1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Kuolin</a:t>
            </a: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Hsu(3), Robert Joyce(4,5),</a:t>
            </a:r>
          </a:p>
          <a:p>
            <a:pPr algn="ctr">
              <a:spcBef>
                <a:spcPts val="0"/>
              </a:spcBef>
              <a:tabLst>
                <a:tab pos="1435100" algn="l"/>
                <a:tab pos="3606800" algn="l"/>
              </a:tabLst>
            </a:pP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Christopher Kidd(1,6), Eric </a:t>
            </a:r>
            <a:r>
              <a:rPr lang="en-US" sz="1400" b="1" dirty="0" err="1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Nelkin</a:t>
            </a: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(1,2), </a:t>
            </a:r>
            <a:r>
              <a:rPr lang="en-US" sz="1400" b="1" dirty="0" err="1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Soroosh</a:t>
            </a: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Sorooshian</a:t>
            </a: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(3),</a:t>
            </a:r>
          </a:p>
          <a:p>
            <a:pPr algn="ctr">
              <a:spcBef>
                <a:spcPts val="0"/>
              </a:spcBef>
              <a:tabLst>
                <a:tab pos="1435100" algn="l"/>
                <a:tab pos="3606800" algn="l"/>
              </a:tabLst>
            </a:pP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Jackson Tan(1,7), </a:t>
            </a:r>
            <a:r>
              <a:rPr lang="en-US" sz="1400" b="1" dirty="0" err="1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Pingping</a:t>
            </a: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Xie</a:t>
            </a: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(5)</a:t>
            </a:r>
          </a:p>
          <a:p>
            <a:pPr algn="ctr">
              <a:spcBef>
                <a:spcPts val="0"/>
              </a:spcBef>
              <a:tabLst>
                <a:tab pos="1435100" algn="l"/>
                <a:tab pos="3606800" algn="l"/>
              </a:tabLst>
            </a:pPr>
            <a:endParaRPr lang="en-US" sz="1400" b="1" dirty="0">
              <a:ln w="1270"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tabLst>
                <a:tab pos="2165350" algn="l"/>
                <a:tab pos="3606800" algn="l"/>
              </a:tabLst>
            </a:pP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	(1) NASA/GSFC Earth Sciences Division – Atmospheres</a:t>
            </a:r>
          </a:p>
          <a:p>
            <a:pPr>
              <a:spcBef>
                <a:spcPts val="0"/>
              </a:spcBef>
              <a:tabLst>
                <a:tab pos="2165350" algn="l"/>
                <a:tab pos="3606800" algn="l"/>
              </a:tabLst>
            </a:pP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	(2) Science Systems and Applications, Inc.</a:t>
            </a:r>
          </a:p>
          <a:p>
            <a:pPr>
              <a:spcBef>
                <a:spcPts val="0"/>
              </a:spcBef>
              <a:tabLst>
                <a:tab pos="2165350" algn="l"/>
                <a:tab pos="3606800" algn="l"/>
              </a:tabLst>
            </a:pP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	(3) Univ. of California Irvine</a:t>
            </a:r>
          </a:p>
          <a:p>
            <a:pPr>
              <a:spcBef>
                <a:spcPts val="0"/>
              </a:spcBef>
              <a:tabLst>
                <a:tab pos="2165350" algn="l"/>
                <a:tab pos="3606800" algn="l"/>
              </a:tabLst>
            </a:pP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	(4) </a:t>
            </a:r>
            <a:r>
              <a:rPr lang="en-US" sz="1400" b="1" dirty="0" err="1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Innovim</a:t>
            </a:r>
            <a:endParaRPr lang="en-US" sz="1400" b="1" dirty="0">
              <a:ln w="1270"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tabLst>
                <a:tab pos="2165350" algn="l"/>
                <a:tab pos="3606800" algn="l"/>
              </a:tabLst>
            </a:pP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	(5) NOAA/NWS Climate Prediction Center</a:t>
            </a:r>
          </a:p>
          <a:p>
            <a:pPr>
              <a:spcBef>
                <a:spcPts val="0"/>
              </a:spcBef>
              <a:tabLst>
                <a:tab pos="2165350" algn="l"/>
                <a:tab pos="3606800" algn="l"/>
              </a:tabLst>
            </a:pP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	(6) Univ. of Maryland / ESSIC</a:t>
            </a:r>
          </a:p>
          <a:p>
            <a:pPr>
              <a:spcBef>
                <a:spcPts val="0"/>
              </a:spcBef>
              <a:tabLst>
                <a:tab pos="2165350" algn="l"/>
                <a:tab pos="3606800" algn="l"/>
              </a:tabLst>
            </a:pPr>
            <a:r>
              <a:rPr lang="en-US" sz="1400" b="1" dirty="0">
                <a:ln w="127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	(7) Univ. Space Res. Assoc.</a:t>
            </a:r>
          </a:p>
          <a:p>
            <a:pPr algn="ctr">
              <a:defRPr/>
            </a:pPr>
            <a:endParaRPr lang="en-US" sz="1400" dirty="0">
              <a:solidFill>
                <a:srgbClr val="FFC000"/>
              </a:solidFill>
            </a:endParaRPr>
          </a:p>
          <a:p>
            <a:pPr algn="ctr"/>
            <a:r>
              <a:rPr lang="en-US" sz="1400" dirty="0" err="1">
                <a:solidFill>
                  <a:schemeClr val="bg1"/>
                </a:solidFill>
              </a:rPr>
              <a:t>george.j.huffman@nasa.gov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4044D6-441A-C84A-9F2E-1B4D2016F3FB}"/>
              </a:ext>
            </a:extLst>
          </p:cNvPr>
          <p:cNvSpPr txBox="1"/>
          <p:nvPr/>
        </p:nvSpPr>
        <p:spPr>
          <a:xfrm>
            <a:off x="533400" y="4448170"/>
            <a:ext cx="358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724FB"/>
                </a:solidFill>
                <a:latin typeface="Arial"/>
                <a:cs typeface="Arial"/>
              </a:rPr>
              <a:t>See https://</a:t>
            </a:r>
            <a:r>
              <a:rPr lang="en-US" sz="1000" dirty="0" err="1">
                <a:solidFill>
                  <a:srgbClr val="0724FB"/>
                </a:solidFill>
                <a:latin typeface="Arial"/>
                <a:cs typeface="Arial"/>
              </a:rPr>
              <a:t>svs.gsfc.nasa.gov</a:t>
            </a:r>
            <a:r>
              <a:rPr lang="en-US" sz="1000" dirty="0">
                <a:solidFill>
                  <a:srgbClr val="0724FB"/>
                </a:solidFill>
                <a:latin typeface="Arial"/>
                <a:cs typeface="Arial"/>
              </a:rPr>
              <a:t>/</a:t>
            </a:r>
            <a:r>
              <a:rPr lang="en-US" sz="1000" dirty="0" err="1">
                <a:solidFill>
                  <a:srgbClr val="0724FB"/>
                </a:solidFill>
                <a:latin typeface="Arial"/>
                <a:cs typeface="Arial"/>
              </a:rPr>
              <a:t>cgi</a:t>
            </a:r>
            <a:r>
              <a:rPr lang="en-US" sz="1000" dirty="0">
                <a:solidFill>
                  <a:srgbClr val="0724FB"/>
                </a:solidFill>
                <a:latin typeface="Arial"/>
                <a:cs typeface="Arial"/>
              </a:rPr>
              <a:t>-bin/</a:t>
            </a:r>
            <a:r>
              <a:rPr lang="en-US" sz="1000" dirty="0" err="1">
                <a:solidFill>
                  <a:srgbClr val="0724FB"/>
                </a:solidFill>
                <a:latin typeface="Arial"/>
                <a:cs typeface="Arial"/>
              </a:rPr>
              <a:t>details.cgi?aid</a:t>
            </a:r>
            <a:r>
              <a:rPr lang="en-US" sz="1000" dirty="0">
                <a:solidFill>
                  <a:srgbClr val="0724FB"/>
                </a:solidFill>
                <a:latin typeface="Arial"/>
                <a:cs typeface="Arial"/>
              </a:rPr>
              <a:t>=4285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FDE7C-A177-7543-ABB2-EB0E4889FF3F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8"/>
          <p:cNvSpPr txBox="1">
            <a:spLocks noChangeArrowheads="1"/>
          </p:cNvSpPr>
          <p:nvPr/>
        </p:nvSpPr>
        <p:spPr bwMode="auto">
          <a:xfrm>
            <a:off x="152400" y="342900"/>
            <a:ext cx="3810000" cy="33137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tabLst/>
            </a:pPr>
            <a:r>
              <a:rPr lang="en-US" sz="1400" dirty="0"/>
              <a:t>Average June-August for 2014 to 2018 (5 summers) for 6 states, Final Run</a:t>
            </a:r>
          </a:p>
          <a:p>
            <a:pPr>
              <a:spcBef>
                <a:spcPts val="0"/>
              </a:spcBef>
              <a:buFont typeface="Times" charset="0"/>
              <a:buNone/>
              <a:tabLst/>
            </a:pPr>
            <a:endParaRPr lang="en-US" sz="1400" dirty="0"/>
          </a:p>
          <a:p>
            <a:pPr>
              <a:spcBef>
                <a:spcPts val="0"/>
              </a:spcBef>
              <a:buFont typeface="Times" charset="0"/>
              <a:buNone/>
              <a:tabLst/>
            </a:pPr>
            <a:r>
              <a:rPr lang="en-US" sz="1400" dirty="0"/>
              <a:t>Compared to Multi-Radar Multi-Sensor (</a:t>
            </a:r>
            <a:r>
              <a:rPr lang="en-US" sz="1400" u="sng" dirty="0"/>
              <a:t>MRMS, dashed</a:t>
            </a:r>
            <a:r>
              <a:rPr lang="en-US" sz="1400" dirty="0"/>
              <a:t>), </a:t>
            </a:r>
            <a:r>
              <a:rPr lang="en-US" sz="1400" u="sng" dirty="0"/>
              <a:t>Final (solid</a:t>
            </a:r>
            <a:r>
              <a:rPr lang="en-US" sz="1400" dirty="0"/>
              <a:t>) shows: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lower averages (despite use of gauge data)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lower amplitude cycle in Colorado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higher amplitude cycle in Iowa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</a:t>
            </a:r>
            <a:r>
              <a:rPr lang="en-US" sz="1400" u="sng" dirty="0">
                <a:solidFill>
                  <a:srgbClr val="0724FB"/>
                </a:solidFill>
              </a:rPr>
              <a:t>very similar curve shapes, peak times</a:t>
            </a:r>
          </a:p>
          <a:p>
            <a:pPr>
              <a:buFont typeface="Times" charset="0"/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>
              <a:buFont typeface="Times" charset="0"/>
              <a:buNone/>
            </a:pPr>
            <a:r>
              <a:rPr lang="en-US" sz="1400" dirty="0">
                <a:solidFill>
                  <a:srgbClr val="000000"/>
                </a:solidFill>
              </a:rPr>
              <a:t>This version of MRMS only starts in 2014, so an extended comparison requires different data 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2. Early Results – Final Run, June-August Diurnal Cycle in Central U.S. (GPM Era)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EEA6C6-D2E7-8349-B06A-62070B95D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4019550"/>
            <a:ext cx="1981198" cy="1052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011CFF-32A0-B043-9CA7-BADB57024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568" y="342900"/>
            <a:ext cx="4806431" cy="36738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91400" y="4016780"/>
            <a:ext cx="1752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Arial"/>
                <a:cs typeface="Arial"/>
              </a:rPr>
              <a:t>J. Tan (USRA; GSFC)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7D48F-DD93-A04D-82AB-112D5A9ECEA4}"/>
              </a:ext>
            </a:extLst>
          </p:cNvPr>
          <p:cNvSpPr txBox="1"/>
          <p:nvPr/>
        </p:nvSpPr>
        <p:spPr>
          <a:xfrm>
            <a:off x="7239000" y="3105150"/>
            <a:ext cx="1752600" cy="558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IMERG-Final – solid</a:t>
            </a:r>
          </a:p>
          <a:p>
            <a:r>
              <a:rPr lang="en-US" sz="1200" dirty="0">
                <a:latin typeface="Arial"/>
                <a:cs typeface="Arial"/>
              </a:rPr>
              <a:t>MRMS	– dashed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C4544F-D2AF-1443-AD0D-2BDD68615DD3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328329467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8"/>
          <p:cNvSpPr txBox="1">
            <a:spLocks noChangeArrowheads="1"/>
          </p:cNvSpPr>
          <p:nvPr/>
        </p:nvSpPr>
        <p:spPr bwMode="auto">
          <a:xfrm>
            <a:off x="152400" y="342901"/>
            <a:ext cx="3886200" cy="45448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Aft>
                <a:spcPts val="400"/>
              </a:spcAft>
              <a:tabLst>
                <a:tab pos="228600" algn="l"/>
              </a:tabLst>
            </a:pPr>
            <a:r>
              <a:rPr lang="en-US" sz="1400" dirty="0"/>
              <a:t>Revised in V06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000FF"/>
                </a:solidFill>
              </a:rPr>
              <a:t>•	approx. </a:t>
            </a:r>
            <a:r>
              <a:rPr lang="en-US" sz="1400" u="sng" dirty="0" err="1">
                <a:solidFill>
                  <a:srgbClr val="0000FF"/>
                </a:solidFill>
              </a:rPr>
              <a:t>Kalman</a:t>
            </a:r>
            <a:r>
              <a:rPr lang="en-US" sz="1400" u="sng" dirty="0">
                <a:solidFill>
                  <a:srgbClr val="0000FF"/>
                </a:solidFill>
              </a:rPr>
              <a:t> Filter correlation</a:t>
            </a:r>
          </a:p>
          <a:p>
            <a:pPr marL="461963" indent="-223838">
              <a:spcBef>
                <a:spcPts val="0"/>
              </a:spcBef>
              <a:tabLst/>
            </a:pPr>
            <a:r>
              <a:rPr lang="en-US" sz="1400" dirty="0">
                <a:solidFill>
                  <a:srgbClr val="009973"/>
                </a:solidFill>
              </a:rPr>
              <a:t>•	based on </a:t>
            </a:r>
          </a:p>
          <a:p>
            <a:pPr marL="685800" indent="-215900">
              <a:spcBef>
                <a:spcPts val="0"/>
              </a:spcBef>
              <a:tabLst/>
            </a:pPr>
            <a:r>
              <a:rPr lang="en-US" sz="1400" dirty="0">
                <a:solidFill>
                  <a:srgbClr val="9D0E9F"/>
                </a:solidFill>
              </a:rPr>
              <a:t>•	times to 2 nearest PMWs (only 1 for Early) for morphed data</a:t>
            </a:r>
          </a:p>
          <a:p>
            <a:pPr marL="685800" indent="-215900">
              <a:spcBef>
                <a:spcPts val="0"/>
              </a:spcBef>
              <a:tabLst/>
            </a:pPr>
            <a:r>
              <a:rPr lang="en-US" sz="1400" dirty="0">
                <a:solidFill>
                  <a:srgbClr val="9D0E9F"/>
                </a:solidFill>
              </a:rPr>
              <a:t>•	IR at/near time (when used)</a:t>
            </a:r>
          </a:p>
          <a:p>
            <a:pPr>
              <a:spcBef>
                <a:spcPts val="0"/>
              </a:spcBef>
              <a:tabLst>
                <a:tab pos="228600" algn="l"/>
                <a:tab pos="457200" algn="l"/>
              </a:tabLst>
            </a:pPr>
            <a:endParaRPr lang="en-US" sz="1400" dirty="0">
              <a:solidFill>
                <a:srgbClr val="990099"/>
              </a:solidFill>
            </a:endParaRPr>
          </a:p>
          <a:p>
            <a:pPr>
              <a:spcBef>
                <a:spcPts val="0"/>
              </a:spcBef>
              <a:tabLst>
                <a:tab pos="228600" algn="l"/>
                <a:tab pos="457200" algn="l"/>
              </a:tabLst>
            </a:pPr>
            <a:endParaRPr lang="en-US" sz="1400" dirty="0">
              <a:solidFill>
                <a:srgbClr val="990099"/>
              </a:solidFill>
            </a:endParaRPr>
          </a:p>
          <a:p>
            <a:pPr marL="461963" indent="-227013">
              <a:spcBef>
                <a:spcPts val="0"/>
              </a:spcBef>
              <a:tabLst/>
            </a:pPr>
            <a:r>
              <a:rPr lang="en-US" sz="1400" dirty="0">
                <a:solidFill>
                  <a:srgbClr val="009973"/>
                </a:solidFill>
              </a:rPr>
              <a:t>•	where </a:t>
            </a:r>
            <a:r>
              <a:rPr lang="en-US" sz="1400" i="1" dirty="0">
                <a:solidFill>
                  <a:srgbClr val="009973"/>
                </a:solidFill>
              </a:rPr>
              <a:t>r</a:t>
            </a:r>
            <a:r>
              <a:rPr lang="en-US" sz="1400" dirty="0">
                <a:solidFill>
                  <a:srgbClr val="009973"/>
                </a:solidFill>
              </a:rPr>
              <a:t> is correlation, and  the </a:t>
            </a:r>
            <a:r>
              <a:rPr lang="en-US" sz="1400" i="1" dirty="0">
                <a:solidFill>
                  <a:srgbClr val="009973"/>
                </a:solidFill>
              </a:rPr>
              <a:t>i</a:t>
            </a:r>
            <a:r>
              <a:rPr lang="en-US" sz="1400" dirty="0">
                <a:solidFill>
                  <a:srgbClr val="009973"/>
                </a:solidFill>
              </a:rPr>
              <a:t>’s are for forward propagation, backward propagation, and IR</a:t>
            </a:r>
          </a:p>
          <a:p>
            <a:pPr marL="461963" indent="-227013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73"/>
                </a:solidFill>
              </a:rPr>
              <a:t>•	or, an </a:t>
            </a:r>
            <a:r>
              <a:rPr lang="en-US" sz="1400" u="sng" dirty="0">
                <a:solidFill>
                  <a:srgbClr val="009973"/>
                </a:solidFill>
              </a:rPr>
              <a:t>approximate at-overpass correlation</a:t>
            </a:r>
            <a:r>
              <a:rPr lang="en-US" sz="1400" dirty="0">
                <a:solidFill>
                  <a:srgbClr val="009973"/>
                </a:solidFill>
              </a:rPr>
              <a:t> when a PMW is used for that half hour</a:t>
            </a:r>
          </a:p>
          <a:p>
            <a:pPr marL="223838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00FF"/>
                </a:solidFill>
              </a:rPr>
              <a:t>•	revised to </a:t>
            </a:r>
            <a:r>
              <a:rPr lang="en-US" sz="1400" dirty="0">
                <a:solidFill>
                  <a:srgbClr val="0724FB"/>
                </a:solidFill>
              </a:rPr>
              <a:t>0.1º grid (0.25º in </a:t>
            </a:r>
            <a:r>
              <a:rPr lang="en-US" sz="1400" dirty="0">
                <a:solidFill>
                  <a:srgbClr val="0000FF"/>
                </a:solidFill>
              </a:rPr>
              <a:t>V05)</a:t>
            </a:r>
          </a:p>
          <a:p>
            <a:pPr marL="223838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00FF"/>
                </a:solidFill>
              </a:rPr>
              <a:t>•	thin strips due to inter-swath gaps</a:t>
            </a:r>
          </a:p>
          <a:p>
            <a:pPr marL="223838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00FF"/>
                </a:solidFill>
              </a:rPr>
              <a:t>•	blocks due to regional variations</a:t>
            </a:r>
          </a:p>
          <a:p>
            <a:pPr marL="223838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00FF"/>
                </a:solidFill>
              </a:rPr>
              <a:t>•	snow/ice masking will drop out microwave values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-1" y="1"/>
            <a:ext cx="4419600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2. Early Results – Half-hourly Quality Index (1/2) </a:t>
            </a:r>
          </a:p>
        </p:txBody>
      </p:sp>
      <p:pic>
        <p:nvPicPr>
          <p:cNvPr id="20" name="Picture 19" descr="qi_PMM_talk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33" t="42484" r="59344" b="51634"/>
          <a:stretch/>
        </p:blipFill>
        <p:spPr>
          <a:xfrm>
            <a:off x="609600" y="1809750"/>
            <a:ext cx="2758723" cy="334032"/>
          </a:xfrm>
          <a:prstGeom prst="rect">
            <a:avLst/>
          </a:prstGeom>
        </p:spPr>
      </p:pic>
      <p:sp>
        <p:nvSpPr>
          <p:cNvPr id="22" name="Text Box 408"/>
          <p:cNvSpPr txBox="1">
            <a:spLocks noChangeArrowheads="1"/>
          </p:cNvSpPr>
          <p:nvPr/>
        </p:nvSpPr>
        <p:spPr bwMode="auto">
          <a:xfrm>
            <a:off x="4267200" y="3028950"/>
            <a:ext cx="4419600" cy="1641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Aft>
                <a:spcPts val="400"/>
              </a:spcAft>
              <a:tabLst>
                <a:tab pos="228600" algn="l"/>
              </a:tabLst>
            </a:pPr>
            <a:r>
              <a:rPr lang="en-US" sz="1400" dirty="0"/>
              <a:t>The goal is a simple “stoplight” index</a:t>
            </a:r>
          </a:p>
          <a:p>
            <a:pPr marL="223838" indent="-223838">
              <a:tabLst/>
            </a:pPr>
            <a:r>
              <a:rPr lang="en-US" sz="1400" dirty="0">
                <a:solidFill>
                  <a:srgbClr val="0000FF"/>
                </a:solidFill>
              </a:rPr>
              <a:t>•	ranges of QI will be assigned</a:t>
            </a:r>
          </a:p>
          <a:p>
            <a:pPr marL="458788" indent="-223838">
              <a:spcBef>
                <a:spcPts val="400"/>
              </a:spcBef>
              <a:tabLst>
                <a:tab pos="1820863" algn="l"/>
              </a:tabLst>
            </a:pPr>
            <a:r>
              <a:rPr lang="en-US" sz="1400" dirty="0">
                <a:solidFill>
                  <a:srgbClr val="009973"/>
                </a:solidFill>
              </a:rPr>
              <a:t>•	good	</a:t>
            </a:r>
            <a:r>
              <a:rPr lang="en-US" sz="1400" dirty="0">
                <a:solidFill>
                  <a:srgbClr val="990099"/>
                </a:solidFill>
              </a:rPr>
              <a:t>0.6-1</a:t>
            </a:r>
          </a:p>
          <a:p>
            <a:pPr marL="458788" indent="-223838">
              <a:spcBef>
                <a:spcPts val="400"/>
              </a:spcBef>
              <a:tabLst>
                <a:tab pos="1820863" algn="l"/>
              </a:tabLst>
            </a:pPr>
            <a:r>
              <a:rPr lang="en-US" sz="1400" dirty="0">
                <a:solidFill>
                  <a:srgbClr val="009973"/>
                </a:solidFill>
              </a:rPr>
              <a:t>•	use with caution	</a:t>
            </a:r>
            <a:r>
              <a:rPr lang="en-US" sz="1400" dirty="0">
                <a:solidFill>
                  <a:srgbClr val="990099"/>
                </a:solidFill>
              </a:rPr>
              <a:t>0.4-0.6</a:t>
            </a:r>
          </a:p>
          <a:p>
            <a:pPr marL="458788" indent="-223838">
              <a:spcBef>
                <a:spcPts val="400"/>
              </a:spcBef>
              <a:tabLst>
                <a:tab pos="1820863" algn="l"/>
              </a:tabLst>
            </a:pPr>
            <a:r>
              <a:rPr lang="en-US" sz="1400" dirty="0">
                <a:solidFill>
                  <a:srgbClr val="009973"/>
                </a:solidFill>
              </a:rPr>
              <a:t>•	questionable	</a:t>
            </a:r>
            <a:r>
              <a:rPr lang="en-US" sz="1400" dirty="0">
                <a:solidFill>
                  <a:srgbClr val="990099"/>
                </a:solidFill>
              </a:rPr>
              <a:t>0-0.4</a:t>
            </a:r>
          </a:p>
          <a:p>
            <a:pPr marL="458788" indent="-223838">
              <a:spcBef>
                <a:spcPts val="400"/>
              </a:spcBef>
              <a:tabLst>
                <a:tab pos="1820863" algn="l"/>
              </a:tabLst>
            </a:pPr>
            <a:r>
              <a:rPr lang="en-US" sz="1400" dirty="0">
                <a:solidFill>
                  <a:srgbClr val="0000FF"/>
                </a:solidFill>
              </a:rPr>
              <a:t>•	is this a useful parameter?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1CBFD-9658-5541-95CA-25A79FDA8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0"/>
            <a:ext cx="4800600" cy="27016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D764A0-CA4F-1E4D-BEE6-75B9E9C80131}"/>
              </a:ext>
            </a:extLst>
          </p:cNvPr>
          <p:cNvSpPr txBox="1"/>
          <p:nvPr/>
        </p:nvSpPr>
        <p:spPr>
          <a:xfrm>
            <a:off x="7524172" y="2671470"/>
            <a:ext cx="16198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err="1">
                <a:latin typeface="Arial"/>
                <a:cs typeface="Arial"/>
              </a:rPr>
              <a:t>D.Bolvin</a:t>
            </a:r>
            <a:r>
              <a:rPr lang="en-US" sz="900" dirty="0">
                <a:latin typeface="Arial"/>
                <a:cs typeface="Arial"/>
              </a:rPr>
              <a:t> (SSAI; GSFC)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18349-D0E7-7D4D-B86A-9D88921B63A2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40234088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-1" y="1"/>
            <a:ext cx="4356757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2. Early Results – Half-hourly Quality Index (2/2)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0D6B51-8E7B-C54A-A9CE-D17AD8272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81474"/>
            <a:ext cx="4190767" cy="3237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640FA5-BA73-1B46-88EA-C7DD0D0CE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391671"/>
            <a:ext cx="4425810" cy="27093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9165E0-9572-E440-97E2-8C4516F1DFEC}"/>
              </a:ext>
            </a:extLst>
          </p:cNvPr>
          <p:cNvSpPr txBox="1"/>
          <p:nvPr/>
        </p:nvSpPr>
        <p:spPr>
          <a:xfrm>
            <a:off x="6940410" y="4095750"/>
            <a:ext cx="205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Arial"/>
                <a:cs typeface="Arial"/>
              </a:rPr>
              <a:t>J. Tan (USRA; GSFC)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B26BB-7C55-2B45-8FE9-A6DDCA089717}"/>
              </a:ext>
            </a:extLst>
          </p:cNvPr>
          <p:cNvSpPr txBox="1"/>
          <p:nvPr/>
        </p:nvSpPr>
        <p:spPr>
          <a:xfrm>
            <a:off x="152400" y="602716"/>
            <a:ext cx="4204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IMERG-Final QI Histogram   Jun 2014 – May 2015</a:t>
            </a:r>
          </a:p>
          <a:p>
            <a:pPr algn="ctr"/>
            <a:endParaRPr lang="en-US" sz="1400" dirty="0">
              <a:latin typeface="Arial"/>
              <a:cs typeface="Arial"/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D39A4F92-729D-5F4D-8A55-F919955B2F87}"/>
              </a:ext>
            </a:extLst>
          </p:cNvPr>
          <p:cNvSpPr/>
          <p:nvPr/>
        </p:nvSpPr>
        <p:spPr bwMode="auto">
          <a:xfrm>
            <a:off x="3164102" y="1232770"/>
            <a:ext cx="1048425" cy="523220"/>
          </a:xfrm>
          <a:prstGeom prst="wedgeRoundRectCallout">
            <a:avLst>
              <a:gd name="adj1" fmla="val -20677"/>
              <a:gd name="adj2" fmla="val 161353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0000"/>
                </a:solidFill>
              </a:rPr>
              <a:t>Imager o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</a:rPr>
              <a:t>verpasses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F1C0F4DD-F393-6E43-AC50-FF414A6F8F41}"/>
              </a:ext>
            </a:extLst>
          </p:cNvPr>
          <p:cNvSpPr/>
          <p:nvPr/>
        </p:nvSpPr>
        <p:spPr bwMode="auto">
          <a:xfrm>
            <a:off x="722345" y="1395705"/>
            <a:ext cx="1659698" cy="487549"/>
          </a:xfrm>
          <a:prstGeom prst="wedgeRoundRectCallout">
            <a:avLst>
              <a:gd name="adj1" fmla="val 82049"/>
              <a:gd name="adj2" fmla="val -23190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0000"/>
                </a:solidFill>
              </a:rPr>
              <a:t>Sounder overpasses and short morphs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F750E678-8FBD-A343-83FA-7E1FF946A7EC}"/>
              </a:ext>
            </a:extLst>
          </p:cNvPr>
          <p:cNvSpPr/>
          <p:nvPr/>
        </p:nvSpPr>
        <p:spPr bwMode="auto">
          <a:xfrm>
            <a:off x="1517018" y="2298789"/>
            <a:ext cx="1123447" cy="320967"/>
          </a:xfrm>
          <a:prstGeom prst="wedgeRoundRectCallout">
            <a:avLst>
              <a:gd name="adj1" fmla="val 33708"/>
              <a:gd name="adj2" fmla="val 187162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0000"/>
                </a:solidFill>
              </a:rPr>
              <a:t>Long morphs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C8CFCDA5-886B-A241-8670-7E9F74968C8A}"/>
              </a:ext>
            </a:extLst>
          </p:cNvPr>
          <p:cNvSpPr/>
          <p:nvPr/>
        </p:nvSpPr>
        <p:spPr bwMode="auto">
          <a:xfrm>
            <a:off x="722345" y="2868671"/>
            <a:ext cx="1123447" cy="320967"/>
          </a:xfrm>
          <a:prstGeom prst="wedgeRoundRectCallout">
            <a:avLst>
              <a:gd name="adj1" fmla="val 619"/>
              <a:gd name="adj2" fmla="val 182125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</a:rPr>
              <a:t>(Mostly) IR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CB53AD-C51A-ED49-AF50-4C56D88CADF9}"/>
              </a:ext>
            </a:extLst>
          </p:cNvPr>
          <p:cNvCxnSpPr>
            <a:cxnSpLocks/>
          </p:cNvCxnSpPr>
          <p:nvPr/>
        </p:nvCxnSpPr>
        <p:spPr bwMode="auto">
          <a:xfrm flipV="1">
            <a:off x="571714" y="3605173"/>
            <a:ext cx="1279693" cy="590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C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6BB981B-552E-A94B-9036-6DBF52F88545}"/>
              </a:ext>
            </a:extLst>
          </p:cNvPr>
          <p:cNvSpPr txBox="1"/>
          <p:nvPr/>
        </p:nvSpPr>
        <p:spPr>
          <a:xfrm>
            <a:off x="4599972" y="590550"/>
            <a:ext cx="43978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IMERG-Final </a:t>
            </a:r>
            <a:r>
              <a:rPr lang="en-US" sz="1400" dirty="0" err="1">
                <a:latin typeface="Arial"/>
                <a:cs typeface="Arial"/>
              </a:rPr>
              <a:t>Heidke</a:t>
            </a:r>
            <a:r>
              <a:rPr lang="en-US" sz="1400" dirty="0">
                <a:latin typeface="Arial"/>
                <a:cs typeface="Arial"/>
              </a:rPr>
              <a:t> Score and Correlation against </a:t>
            </a:r>
            <a:r>
              <a:rPr lang="en-US" sz="1400" u="sng" dirty="0">
                <a:latin typeface="Arial"/>
                <a:cs typeface="Arial"/>
              </a:rPr>
              <a:t>MRMS over CONUS</a:t>
            </a:r>
            <a:r>
              <a:rPr lang="en-US" sz="1400" dirty="0">
                <a:latin typeface="Arial"/>
                <a:cs typeface="Arial"/>
              </a:rPr>
              <a:t> as a Function of QI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Jun 2014 – May 2015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647865-5753-3747-8CE8-22FDF2FD8481}"/>
              </a:ext>
            </a:extLst>
          </p:cNvPr>
          <p:cNvSpPr txBox="1"/>
          <p:nvPr/>
        </p:nvSpPr>
        <p:spPr>
          <a:xfrm>
            <a:off x="2266516" y="4211166"/>
            <a:ext cx="205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Arial"/>
                <a:cs typeface="Arial"/>
              </a:rPr>
              <a:t>J. Tan (USRA; GSFC)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BD1D56-37C0-424E-BEAD-3BAB56BEC07C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3009242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08">
            <a:extLst>
              <a:ext uri="{FF2B5EF4-FFF2-40B4-BE49-F238E27FC236}">
                <a16:creationId xmlns:a16="http://schemas.microsoft.com/office/drawing/2014/main" id="{DF99F97F-0385-F046-830C-3F9EBC87D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42900"/>
            <a:ext cx="8610600" cy="3713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30188" indent="-230188">
              <a:spcBef>
                <a:spcPts val="400"/>
              </a:spcBef>
              <a:tabLst/>
            </a:pPr>
            <a:r>
              <a:rPr lang="en-US" sz="1400" dirty="0"/>
              <a:t>Multi-satellite issues</a:t>
            </a:r>
          </a:p>
          <a:p>
            <a:pPr marL="461963" indent="-23653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address </a:t>
            </a:r>
            <a:r>
              <a:rPr lang="en-US" sz="1400" u="sng" dirty="0">
                <a:solidFill>
                  <a:srgbClr val="0724FB"/>
                </a:solidFill>
              </a:rPr>
              <a:t>shifts in PDF</a:t>
            </a:r>
            <a:r>
              <a:rPr lang="en-US" sz="1400" dirty="0">
                <a:solidFill>
                  <a:srgbClr val="0724FB"/>
                </a:solidFill>
              </a:rPr>
              <a:t> between overpass and morphed estimates</a:t>
            </a:r>
          </a:p>
          <a:p>
            <a:pPr marL="690563" indent="-2365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work toward a cloud development component in the morphing system</a:t>
            </a:r>
          </a:p>
          <a:p>
            <a:pPr marL="461963" indent="-23653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address apparent </a:t>
            </a:r>
            <a:r>
              <a:rPr lang="en-US" sz="1400" u="sng" dirty="0">
                <a:solidFill>
                  <a:srgbClr val="0724FB"/>
                </a:solidFill>
              </a:rPr>
              <a:t>persistent biases</a:t>
            </a:r>
          </a:p>
          <a:p>
            <a:pPr marL="461963" indent="-23653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improve motion vectors near </a:t>
            </a:r>
            <a:r>
              <a:rPr lang="en-US" sz="1400" u="sng" dirty="0">
                <a:solidFill>
                  <a:srgbClr val="0724FB"/>
                </a:solidFill>
              </a:rPr>
              <a:t>topography</a:t>
            </a:r>
          </a:p>
          <a:p>
            <a:pPr marL="461963" indent="-23653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improve </a:t>
            </a:r>
            <a:r>
              <a:rPr lang="en-US" sz="1400" u="sng" dirty="0">
                <a:solidFill>
                  <a:srgbClr val="0724FB"/>
                </a:solidFill>
              </a:rPr>
              <a:t>error estimation</a:t>
            </a:r>
            <a:r>
              <a:rPr lang="en-US" sz="1400" dirty="0">
                <a:solidFill>
                  <a:srgbClr val="0724FB"/>
                </a:solidFill>
              </a:rPr>
              <a:t> (as possible)</a:t>
            </a:r>
          </a:p>
          <a:p>
            <a:pPr marL="461963" indent="-23653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develop additional data sets based on </a:t>
            </a:r>
            <a:r>
              <a:rPr lang="en-US" sz="1400" u="sng" dirty="0">
                <a:solidFill>
                  <a:srgbClr val="0724FB"/>
                </a:solidFill>
              </a:rPr>
              <a:t>observation-model combinations</a:t>
            </a:r>
            <a:r>
              <a:rPr lang="en-US" sz="1400" dirty="0">
                <a:solidFill>
                  <a:srgbClr val="0724FB"/>
                </a:solidFill>
              </a:rPr>
              <a:t> (as possible)</a:t>
            </a:r>
            <a:endParaRPr lang="en-US" sz="1400" u="sng" dirty="0">
              <a:solidFill>
                <a:srgbClr val="0724FB"/>
              </a:solidFill>
            </a:endParaRPr>
          </a:p>
          <a:p>
            <a:pPr marL="230188" indent="-230188">
              <a:spcBef>
                <a:spcPts val="0"/>
              </a:spcBef>
              <a:buFont typeface="Times" charset="0"/>
              <a:buNone/>
              <a:tabLst/>
            </a:pPr>
            <a:endParaRPr lang="en-US" sz="1000" dirty="0">
              <a:solidFill>
                <a:srgbClr val="0724FB"/>
              </a:solidFill>
            </a:endParaRPr>
          </a:p>
          <a:p>
            <a:pPr marL="230188" indent="-230188">
              <a:spcBef>
                <a:spcPts val="400"/>
              </a:spcBef>
              <a:buFont typeface="Times" charset="0"/>
              <a:buNone/>
              <a:tabLst/>
            </a:pPr>
            <a:r>
              <a:rPr lang="en-US" sz="1400" dirty="0"/>
              <a:t>General precipitation algorithmic issues</a:t>
            </a:r>
          </a:p>
          <a:p>
            <a:pPr marL="461963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FF0000"/>
                </a:solidFill>
              </a:rPr>
              <a:t>•	more-advanced </a:t>
            </a:r>
            <a:r>
              <a:rPr lang="en-US" sz="1400" u="sng" dirty="0">
                <a:solidFill>
                  <a:srgbClr val="FF0000"/>
                </a:solidFill>
              </a:rPr>
              <a:t>IR algorithm</a:t>
            </a:r>
          </a:p>
          <a:p>
            <a:pPr marL="461963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work toward </a:t>
            </a:r>
            <a:r>
              <a:rPr lang="en-US" sz="1400" u="sng" dirty="0">
                <a:solidFill>
                  <a:srgbClr val="0724FB"/>
                </a:solidFill>
              </a:rPr>
              <a:t>PMW retrievals (i.e., GPROF) that work better over snow/ice</a:t>
            </a:r>
          </a:p>
          <a:p>
            <a:pPr marL="461963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evaluate ancillary data sources and algorithm for </a:t>
            </a:r>
            <a:r>
              <a:rPr lang="en-US" sz="1400" u="sng" dirty="0">
                <a:solidFill>
                  <a:srgbClr val="0724FB"/>
                </a:solidFill>
              </a:rPr>
              <a:t>Prob. of Liq. </a:t>
            </a:r>
            <a:r>
              <a:rPr lang="en-US" sz="1400" u="sng" dirty="0" err="1">
                <a:solidFill>
                  <a:srgbClr val="0724FB"/>
                </a:solidFill>
              </a:rPr>
              <a:t>Precip</a:t>
            </a:r>
            <a:r>
              <a:rPr lang="en-US" sz="1400" u="sng" dirty="0">
                <a:solidFill>
                  <a:srgbClr val="0724FB"/>
                </a:solidFill>
              </a:rPr>
              <a:t>. Phase</a:t>
            </a:r>
          </a:p>
          <a:p>
            <a:pPr marL="461963" indent="-223838">
              <a:spcBef>
                <a:spcPts val="40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724FB"/>
                </a:solidFill>
              </a:rPr>
              <a:t>•	introduce alternative/additional satellites at </a:t>
            </a:r>
            <a:r>
              <a:rPr lang="en-US" sz="1400" u="sng" dirty="0">
                <a:solidFill>
                  <a:srgbClr val="0724FB"/>
                </a:solidFill>
              </a:rPr>
              <a:t>high latitudes</a:t>
            </a:r>
            <a:r>
              <a:rPr lang="en-US" sz="1400" dirty="0">
                <a:solidFill>
                  <a:srgbClr val="0724FB"/>
                </a:solidFill>
              </a:rPr>
              <a:t> (TOVS, AIRS, AVHRR, etc.)</a:t>
            </a:r>
          </a:p>
          <a:p>
            <a:pPr marL="461963" indent="-223838">
              <a:spcBef>
                <a:spcPts val="40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724FB"/>
                </a:solidFill>
              </a:rPr>
              <a:t>•	work toward improved </a:t>
            </a:r>
            <a:r>
              <a:rPr lang="en-US" sz="1400" u="sng" dirty="0">
                <a:solidFill>
                  <a:srgbClr val="0724FB"/>
                </a:solidFill>
              </a:rPr>
              <a:t>wind-loss correction</a:t>
            </a:r>
            <a:r>
              <a:rPr lang="en-US" sz="1400" dirty="0">
                <a:solidFill>
                  <a:srgbClr val="0724FB"/>
                </a:solidFill>
              </a:rPr>
              <a:t> to gauge data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F551326-C402-2E42-9290-02B6E541D1D2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3. Development Work for V07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0B632-4ABB-2A43-A679-803D3DF60DB9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44193961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EA463470-946C-D642-8F57-99599635D346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4. Final Remarks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09148-A6E6-DF46-B488-F83F88426CB7}"/>
              </a:ext>
            </a:extLst>
          </p:cNvPr>
          <p:cNvSpPr txBox="1"/>
          <p:nvPr/>
        </p:nvSpPr>
        <p:spPr>
          <a:xfrm>
            <a:off x="3207284" y="4692876"/>
            <a:ext cx="4687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724FB"/>
                </a:solidFill>
                <a:latin typeface="Arial"/>
                <a:cs typeface="Arial"/>
              </a:rPr>
              <a:t>See https://</a:t>
            </a:r>
            <a:r>
              <a:rPr lang="en-US" sz="1200" dirty="0" err="1">
                <a:solidFill>
                  <a:srgbClr val="0724FB"/>
                </a:solidFill>
                <a:latin typeface="Arial"/>
                <a:cs typeface="Arial"/>
              </a:rPr>
              <a:t>svs.gsfc.nasa.gov</a:t>
            </a:r>
            <a:r>
              <a:rPr lang="en-US" sz="1200" dirty="0">
                <a:solidFill>
                  <a:srgbClr val="0724FB"/>
                </a:solidFill>
                <a:latin typeface="Arial"/>
                <a:cs typeface="Arial"/>
              </a:rPr>
              <a:t>/</a:t>
            </a:r>
            <a:r>
              <a:rPr lang="en-US" sz="1200" dirty="0" err="1">
                <a:solidFill>
                  <a:srgbClr val="0724FB"/>
                </a:solidFill>
                <a:latin typeface="Arial"/>
                <a:cs typeface="Arial"/>
              </a:rPr>
              <a:t>cgi</a:t>
            </a:r>
            <a:r>
              <a:rPr lang="en-US" sz="1200" dirty="0">
                <a:solidFill>
                  <a:srgbClr val="0724FB"/>
                </a:solidFill>
                <a:latin typeface="Arial"/>
                <a:cs typeface="Arial"/>
              </a:rPr>
              <a:t>-bin/</a:t>
            </a:r>
            <a:r>
              <a:rPr lang="en-US" sz="1200" dirty="0" err="1">
                <a:solidFill>
                  <a:srgbClr val="0724FB"/>
                </a:solidFill>
                <a:latin typeface="Arial"/>
                <a:cs typeface="Arial"/>
              </a:rPr>
              <a:t>details.cgi?aid</a:t>
            </a:r>
            <a:r>
              <a:rPr lang="en-US" sz="1200" dirty="0">
                <a:solidFill>
                  <a:srgbClr val="0724FB"/>
                </a:solidFill>
                <a:latin typeface="Arial"/>
                <a:cs typeface="Arial"/>
              </a:rPr>
              <a:t>=4285</a:t>
            </a:r>
          </a:p>
        </p:txBody>
      </p:sp>
      <p:sp>
        <p:nvSpPr>
          <p:cNvPr id="5" name="Text Box 408">
            <a:extLst>
              <a:ext uri="{FF2B5EF4-FFF2-40B4-BE49-F238E27FC236}">
                <a16:creationId xmlns:a16="http://schemas.microsoft.com/office/drawing/2014/main" id="{C7F3139C-9307-B14C-9C5B-F24E7FD58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86" y="742950"/>
            <a:ext cx="1828799" cy="400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Aft>
                <a:spcPts val="400"/>
              </a:spcAft>
              <a:tabLst>
                <a:tab pos="228600" algn="l"/>
              </a:tabLst>
            </a:pPr>
            <a:r>
              <a:rPr lang="en-US" sz="1200" dirty="0"/>
              <a:t>IMERG is now V06B</a:t>
            </a:r>
          </a:p>
          <a:p>
            <a:pPr marL="223838" indent="-223838">
              <a:spcAft>
                <a:spcPts val="600"/>
              </a:spcAft>
              <a:tabLst/>
            </a:pPr>
            <a:r>
              <a:rPr lang="en-US" sz="1200" dirty="0">
                <a:solidFill>
                  <a:srgbClr val="0724FB"/>
                </a:solidFill>
              </a:rPr>
              <a:t>•	the product structure remains the same</a:t>
            </a:r>
          </a:p>
          <a:p>
            <a:pPr marL="458788" indent="-223838">
              <a:spcAft>
                <a:spcPts val="600"/>
              </a:spcAft>
              <a:tabLst/>
            </a:pPr>
            <a:r>
              <a:rPr lang="en-US" sz="1200" dirty="0">
                <a:solidFill>
                  <a:srgbClr val="009900"/>
                </a:solidFill>
              </a:rPr>
              <a:t>•	Early, Late, Final</a:t>
            </a:r>
          </a:p>
          <a:p>
            <a:pPr marL="458788" indent="-223838">
              <a:spcAft>
                <a:spcPts val="600"/>
              </a:spcAft>
              <a:tabLst/>
            </a:pPr>
            <a:r>
              <a:rPr lang="en-US" sz="1200" dirty="0">
                <a:solidFill>
                  <a:srgbClr val="009900"/>
                </a:solidFill>
              </a:rPr>
              <a:t>•	0.1ºx0.1º half-hourly (and monthly in Final)</a:t>
            </a:r>
          </a:p>
          <a:p>
            <a:pPr marL="223838" indent="-223838">
              <a:spcAft>
                <a:spcPts val="600"/>
              </a:spcAft>
              <a:tabLst/>
            </a:pPr>
            <a:r>
              <a:rPr lang="en-US" sz="1200" dirty="0">
                <a:solidFill>
                  <a:srgbClr val="0724FB"/>
                </a:solidFill>
              </a:rPr>
              <a:t>•	new source for morphing vectors</a:t>
            </a:r>
          </a:p>
          <a:p>
            <a:pPr marL="223838" indent="-223838">
              <a:spcAft>
                <a:spcPts val="600"/>
              </a:spcAft>
              <a:tabLst/>
            </a:pPr>
            <a:r>
              <a:rPr lang="en-US" sz="1200" dirty="0">
                <a:solidFill>
                  <a:srgbClr val="0724FB"/>
                </a:solidFill>
              </a:rPr>
              <a:t>•	higher-latitude coverage</a:t>
            </a:r>
          </a:p>
          <a:p>
            <a:pPr marL="223838" indent="-223838">
              <a:spcAft>
                <a:spcPts val="600"/>
              </a:spcAft>
              <a:tabLst/>
            </a:pPr>
            <a:r>
              <a:rPr lang="en-US" sz="1200" dirty="0">
                <a:solidFill>
                  <a:srgbClr val="0724FB"/>
                </a:solidFill>
              </a:rPr>
              <a:t>•	extension back to 2000 (and eventually 1998)</a:t>
            </a:r>
          </a:p>
          <a:p>
            <a:pPr marL="223838" indent="-223838">
              <a:spcAft>
                <a:spcPts val="600"/>
              </a:spcAft>
              <a:tabLst/>
            </a:pPr>
            <a:r>
              <a:rPr lang="en-US" sz="1200" dirty="0">
                <a:solidFill>
                  <a:srgbClr val="0724FB"/>
                </a:solidFill>
              </a:rPr>
              <a:t>•	improved Quality Index</a:t>
            </a:r>
          </a:p>
          <a:p>
            <a:pPr marL="223838" indent="-223838">
              <a:spcAft>
                <a:spcPts val="600"/>
              </a:spcAft>
              <a:tabLst/>
            </a:pPr>
            <a:r>
              <a:rPr lang="en-US" sz="1200" dirty="0">
                <a:solidFill>
                  <a:srgbClr val="0724FB"/>
                </a:solidFill>
              </a:rPr>
              <a:t>•	TMPA ends with December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BEAEA6-46C0-FD47-ABBE-273A5F2A7763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4C614-038C-9F47-AEAE-DC8ABE0E9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749526"/>
            <a:ext cx="7010399" cy="39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1477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A4B797A7-BD38-6043-BCE6-3752BFD6E00E}"/>
              </a:ext>
            </a:extLst>
          </p:cNvPr>
          <p:cNvSpPr txBox="1">
            <a:spLocks/>
          </p:cNvSpPr>
          <p:nvPr/>
        </p:nvSpPr>
        <p:spPr>
          <a:xfrm>
            <a:off x="1905000" y="1504950"/>
            <a:ext cx="51816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r>
              <a:rPr lang="en-US" sz="1400" b="1" dirty="0">
                <a:latin typeface="Helvetica"/>
                <a:cs typeface="Helvetica"/>
              </a:rPr>
              <a:t>Supplemental Slides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7EEFB-44D3-2A47-8DC1-C3E998378381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300474422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8"/>
          <p:cNvSpPr txBox="1">
            <a:spLocks noChangeArrowheads="1"/>
          </p:cNvSpPr>
          <p:nvPr/>
        </p:nvSpPr>
        <p:spPr bwMode="auto">
          <a:xfrm>
            <a:off x="152400" y="342900"/>
            <a:ext cx="4114800" cy="38205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Times" charset="0"/>
              <a:buNone/>
              <a:tabLst/>
              <a:defRPr/>
            </a:pPr>
            <a:r>
              <a:rPr lang="en-US" sz="1400" dirty="0">
                <a:cs typeface="Helvetica" charset="0"/>
              </a:rPr>
              <a:t>Presently 3-hourly observations &gt;90% of the time, globally</a:t>
            </a:r>
          </a:p>
          <a:p>
            <a:pPr marL="282575" indent="-282575" eaLnBrk="1" hangingPunct="1">
              <a:buFont typeface="Times" charset="0"/>
              <a:buNone/>
              <a:tabLst/>
              <a:defRPr/>
            </a:pPr>
            <a:endParaRPr lang="en-US" sz="1400" dirty="0">
              <a:solidFill>
                <a:srgbClr val="0000FF"/>
              </a:solidFill>
              <a:cs typeface="Helvetica" charset="0"/>
            </a:endParaRPr>
          </a:p>
          <a:p>
            <a:pPr eaLnBrk="1" hangingPunct="1">
              <a:spcBef>
                <a:spcPct val="20000"/>
              </a:spcBef>
              <a:buFont typeface="Times" charset="0"/>
              <a:buNone/>
              <a:tabLst/>
              <a:defRPr/>
            </a:pPr>
            <a:r>
              <a:rPr lang="en-US" sz="1400" dirty="0">
                <a:cs typeface="Helvetica" charset="0"/>
              </a:rPr>
              <a:t>The current GPM constellation includes:</a:t>
            </a:r>
          </a:p>
          <a:p>
            <a:pPr marL="230188" indent="-230188" eaLnBrk="1" hangingPunct="1">
              <a:spcBef>
                <a:spcPts val="400"/>
              </a:spcBef>
              <a:buFont typeface="Times" charset="0"/>
              <a:buNone/>
              <a:tabLst/>
              <a:defRPr/>
            </a:pPr>
            <a:r>
              <a:rPr lang="en-US" sz="1400" dirty="0">
                <a:solidFill>
                  <a:srgbClr val="0724FB"/>
                </a:solidFill>
                <a:cs typeface="Helvetica" charset="0"/>
              </a:rPr>
              <a:t>•	5 polar-orbit passive microwave imagers</a:t>
            </a:r>
          </a:p>
          <a:p>
            <a:pPr marL="230188" indent="-230188" eaLnBrk="1" hangingPunct="1">
              <a:spcBef>
                <a:spcPts val="400"/>
              </a:spcBef>
              <a:buFont typeface="Times" charset="0"/>
              <a:buNone/>
              <a:tabLst/>
              <a:defRPr/>
            </a:pPr>
            <a:r>
              <a:rPr lang="en-US" sz="1400" dirty="0">
                <a:solidFill>
                  <a:srgbClr val="0724FB"/>
                </a:solidFill>
                <a:cs typeface="Helvetica" charset="0"/>
              </a:rPr>
              <a:t>•	5 polar-orbit passive microwave sounders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input </a:t>
            </a:r>
            <a:r>
              <a:rPr lang="en-US" sz="1400" u="sng" dirty="0">
                <a:solidFill>
                  <a:srgbClr val="0724FB"/>
                </a:solidFill>
              </a:rPr>
              <a:t>precip</a:t>
            </a:r>
            <a:r>
              <a:rPr lang="en-US" sz="1400" dirty="0">
                <a:solidFill>
                  <a:srgbClr val="0724FB"/>
                </a:solidFill>
              </a:rPr>
              <a:t> estimates </a:t>
            </a:r>
          </a:p>
          <a:p>
            <a:pPr marL="461963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GPROF (LEO PMW) + PRPS (SAPHIR)</a:t>
            </a:r>
          </a:p>
          <a:p>
            <a:pPr marL="461963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PERSIANN-CCS (GEO IR)</a:t>
            </a:r>
          </a:p>
          <a:p>
            <a:pPr marL="461963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CORRA (combined PMW-Ku radar)</a:t>
            </a:r>
          </a:p>
          <a:p>
            <a:pPr marL="463550" indent="-225425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GPCP SG (monthly satellite-gauge)</a:t>
            </a:r>
          </a:p>
          <a:p>
            <a:pPr marL="282575" indent="-282575" eaLnBrk="1" hangingPunct="1">
              <a:buFont typeface="Times" charset="0"/>
              <a:buNone/>
              <a:tabLst/>
              <a:defRPr/>
            </a:pPr>
            <a:endParaRPr lang="en-US" sz="1400" dirty="0">
              <a:solidFill>
                <a:srgbClr val="0000FF"/>
              </a:solidFill>
              <a:cs typeface="Helvetica" charset="0"/>
            </a:endParaRPr>
          </a:p>
          <a:p>
            <a:pPr eaLnBrk="1" hangingPunct="1">
              <a:spcBef>
                <a:spcPct val="20000"/>
              </a:spcBef>
              <a:buFont typeface="Times" charset="0"/>
              <a:buNone/>
              <a:tabLst/>
              <a:defRPr/>
            </a:pPr>
            <a:r>
              <a:rPr lang="en-US" sz="1400" dirty="0">
                <a:cs typeface="Helvetica" charset="0"/>
              </a:rPr>
              <a:t>The constellation is evolving</a:t>
            </a:r>
          </a:p>
          <a:p>
            <a:pPr marL="230188" indent="-230188" eaLnBrk="1" hangingPunct="1">
              <a:spcBef>
                <a:spcPts val="400"/>
              </a:spcBef>
              <a:tabLst/>
              <a:defRPr/>
            </a:pPr>
            <a:r>
              <a:rPr lang="en-US" sz="1400" dirty="0">
                <a:solidFill>
                  <a:srgbClr val="0724FB"/>
                </a:solidFill>
                <a:latin typeface="Helvetica"/>
                <a:cs typeface="Helvetica"/>
              </a:rPr>
              <a:t>•	launch manifests are assured for sounders, sparse for imagers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S1. Introduction – The Constellation</a:t>
            </a:r>
          </a:p>
          <a:p>
            <a:pPr algn="l"/>
            <a:endParaRPr lang="en-US" sz="1400" b="1" dirty="0">
              <a:latin typeface="Helvetica"/>
              <a:cs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0339DB-0AA2-414D-AAB9-724F3C2A9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9772"/>
            <a:ext cx="4572000" cy="434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49625C-F7E2-8943-9206-EE64047E0E87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367513362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8"/>
          <p:cNvSpPr txBox="1">
            <a:spLocks noChangeArrowheads="1"/>
          </p:cNvSpPr>
          <p:nvPr/>
        </p:nvSpPr>
        <p:spPr bwMode="auto">
          <a:xfrm>
            <a:off x="152400" y="342900"/>
            <a:ext cx="3581400" cy="31495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buFont typeface="Times" charset="0"/>
              <a:buNone/>
              <a:tabLst>
                <a:tab pos="6121400" algn="l"/>
              </a:tabLst>
              <a:defRPr/>
            </a:pPr>
            <a:r>
              <a:rPr lang="en-US" sz="1400" dirty="0">
                <a:solidFill>
                  <a:srgbClr val="000000"/>
                </a:solidFill>
              </a:rPr>
              <a:t>Combined product (calibrator) adjusted to </a:t>
            </a:r>
            <a:r>
              <a:rPr lang="en-US" sz="1400" u="sng" dirty="0">
                <a:solidFill>
                  <a:srgbClr val="000000"/>
                </a:solidFill>
              </a:rPr>
              <a:t>GPCP V2.3 seasonal climatology</a:t>
            </a:r>
            <a:r>
              <a:rPr lang="en-US" sz="1400" dirty="0">
                <a:solidFill>
                  <a:srgbClr val="000000"/>
                </a:solidFill>
              </a:rPr>
              <a:t> zonally for reasonable bias</a:t>
            </a:r>
          </a:p>
          <a:p>
            <a:pPr marL="230188" indent="-230188">
              <a:spcBef>
                <a:spcPts val="400"/>
              </a:spcBef>
              <a:buFont typeface="Times" charset="0"/>
              <a:buNone/>
              <a:tabLst>
                <a:tab pos="6121400" algn="l"/>
              </a:tabLst>
            </a:pPr>
            <a:r>
              <a:rPr lang="en-US" sz="1400" dirty="0">
                <a:solidFill>
                  <a:srgbClr val="0724FB"/>
                </a:solidFill>
              </a:rPr>
              <a:t>•	</a:t>
            </a:r>
            <a:r>
              <a:rPr lang="en-US" sz="1400" u="sng" dirty="0">
                <a:solidFill>
                  <a:srgbClr val="0724FB"/>
                </a:solidFill>
              </a:rPr>
              <a:t>GPM core products</a:t>
            </a:r>
            <a:r>
              <a:rPr lang="en-US" sz="1400" dirty="0">
                <a:solidFill>
                  <a:srgbClr val="0724FB"/>
                </a:solidFill>
              </a:rPr>
              <a:t> have similar bias (by design)</a:t>
            </a:r>
          </a:p>
          <a:p>
            <a:pPr marL="461963" indent="-223838">
              <a:spcBef>
                <a:spcPts val="400"/>
              </a:spcBef>
              <a:tabLst>
                <a:tab pos="6121400" algn="l"/>
              </a:tabLst>
            </a:pPr>
            <a:r>
              <a:rPr lang="en-US" sz="1400" dirty="0">
                <a:solidFill>
                  <a:srgbClr val="009900"/>
                </a:solidFill>
              </a:rPr>
              <a:t>•	these profiles are </a:t>
            </a:r>
            <a:r>
              <a:rPr lang="en-US" sz="1400" u="sng" dirty="0">
                <a:solidFill>
                  <a:srgbClr val="009900"/>
                </a:solidFill>
              </a:rPr>
              <a:t>systematically low</a:t>
            </a:r>
            <a:r>
              <a:rPr lang="en-US" sz="1400" dirty="0">
                <a:solidFill>
                  <a:srgbClr val="009900"/>
                </a:solidFill>
              </a:rPr>
              <a:t> in the </a:t>
            </a:r>
            <a:r>
              <a:rPr lang="en-US" sz="1400" u="sng" dirty="0">
                <a:solidFill>
                  <a:srgbClr val="009900"/>
                </a:solidFill>
              </a:rPr>
              <a:t>extratropical oceans</a:t>
            </a:r>
            <a:r>
              <a:rPr lang="en-US" sz="1400" dirty="0">
                <a:solidFill>
                  <a:srgbClr val="009900"/>
                </a:solidFill>
              </a:rPr>
              <a:t> vs.</a:t>
            </a:r>
          </a:p>
          <a:p>
            <a:pPr marL="685800" indent="-231775">
              <a:spcBef>
                <a:spcPts val="400"/>
              </a:spcBef>
              <a:tabLst>
                <a:tab pos="6121400" algn="l"/>
              </a:tabLst>
            </a:pPr>
            <a:r>
              <a:rPr lang="en-US" sz="1400" dirty="0">
                <a:solidFill>
                  <a:srgbClr val="990099"/>
                </a:solidFill>
              </a:rPr>
              <a:t>•	GPCP V2.3 SG product</a:t>
            </a:r>
          </a:p>
          <a:p>
            <a:pPr marL="685800" indent="-231775">
              <a:spcBef>
                <a:spcPts val="400"/>
              </a:spcBef>
              <a:tabLst>
                <a:tab pos="6121400" algn="l"/>
              </a:tabLst>
            </a:pPr>
            <a:r>
              <a:rPr lang="en-US" sz="1400" dirty="0">
                <a:solidFill>
                  <a:srgbClr val="990099"/>
                </a:solidFill>
              </a:rPr>
              <a:t>•	</a:t>
            </a:r>
            <a:r>
              <a:rPr lang="en-US" sz="1400" dirty="0" err="1">
                <a:solidFill>
                  <a:srgbClr val="990099"/>
                </a:solidFill>
              </a:rPr>
              <a:t>Behrangi</a:t>
            </a:r>
            <a:r>
              <a:rPr lang="en-US" sz="1400" dirty="0">
                <a:solidFill>
                  <a:srgbClr val="990099"/>
                </a:solidFill>
              </a:rPr>
              <a:t> Multi-satellite </a:t>
            </a:r>
            <a:r>
              <a:rPr lang="en-US" sz="1400" dirty="0" err="1">
                <a:solidFill>
                  <a:srgbClr val="990099"/>
                </a:solidFill>
              </a:rPr>
              <a:t>CloudSat</a:t>
            </a:r>
            <a:r>
              <a:rPr lang="en-US" sz="1400" dirty="0">
                <a:solidFill>
                  <a:srgbClr val="990099"/>
                </a:solidFill>
              </a:rPr>
              <a:t>, TRMM, Aqua (MCTA) product</a:t>
            </a:r>
          </a:p>
          <a:p>
            <a:pPr marL="230188" lvl="1" indent="-230188">
              <a:spcBef>
                <a:spcPts val="400"/>
              </a:spcBef>
              <a:tabLst>
                <a:tab pos="6121400" algn="l"/>
              </a:tabLst>
            </a:pPr>
            <a:r>
              <a:rPr lang="en-US" sz="1400" dirty="0">
                <a:solidFill>
                  <a:srgbClr val="0724FB"/>
                </a:solidFill>
              </a:rPr>
              <a:t>•	over land GPCP adjustment provides a first cut at the adjustment to gauges used in the Final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S2. Early Results – Calibration (1/2)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91400" y="4554392"/>
            <a:ext cx="1752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Arial"/>
                <a:cs typeface="Arial"/>
              </a:rPr>
              <a:t>D. </a:t>
            </a:r>
            <a:r>
              <a:rPr lang="en-US" sz="900" dirty="0" err="1">
                <a:latin typeface="Arial"/>
                <a:cs typeface="Arial"/>
              </a:rPr>
              <a:t>Bolvin</a:t>
            </a:r>
            <a:r>
              <a:rPr lang="en-US" sz="900" dirty="0">
                <a:latin typeface="Arial"/>
                <a:cs typeface="Arial"/>
              </a:rPr>
              <a:t> (SSAI; GSFC)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D46DC0-8B7F-DF41-B6A8-B43CF57E5F48}"/>
              </a:ext>
            </a:extLst>
          </p:cNvPr>
          <p:cNvGrpSpPr/>
          <p:nvPr/>
        </p:nvGrpSpPr>
        <p:grpSpPr>
          <a:xfrm>
            <a:off x="3897085" y="345621"/>
            <a:ext cx="5181601" cy="4222378"/>
            <a:chOff x="3897085" y="345621"/>
            <a:chExt cx="5181601" cy="42223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2010A7-62C2-8240-A84C-6331763C2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7085" y="345621"/>
              <a:ext cx="5181601" cy="422237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C869958-415E-464A-9BD4-FDC454E0DE13}"/>
                </a:ext>
              </a:extLst>
            </p:cNvPr>
            <p:cNvSpPr txBox="1"/>
            <p:nvPr/>
          </p:nvSpPr>
          <p:spPr>
            <a:xfrm>
              <a:off x="6324600" y="4376928"/>
              <a:ext cx="609600" cy="1844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Latitude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FEDADC-A202-3149-8A2A-B95462804DE9}"/>
                </a:ext>
              </a:extLst>
            </p:cNvPr>
            <p:cNvSpPr/>
            <p:nvPr/>
          </p:nvSpPr>
          <p:spPr bwMode="auto">
            <a:xfrm>
              <a:off x="4937126" y="1016000"/>
              <a:ext cx="282574" cy="1809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58AD40-7235-FB4C-9934-10CB3A4FFF3F}"/>
                </a:ext>
              </a:extLst>
            </p:cNvPr>
            <p:cNvSpPr txBox="1"/>
            <p:nvPr/>
          </p:nvSpPr>
          <p:spPr>
            <a:xfrm>
              <a:off x="4946651" y="1016000"/>
              <a:ext cx="381000" cy="135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/>
                <a:t>CORRA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07B72C-1FE5-2445-9292-5161FFC7B99C}"/>
                </a:ext>
              </a:extLst>
            </p:cNvPr>
            <p:cNvSpPr txBox="1"/>
            <p:nvPr/>
          </p:nvSpPr>
          <p:spPr>
            <a:xfrm>
              <a:off x="4949826" y="1111250"/>
              <a:ext cx="381000" cy="135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/>
                <a:t>CORRA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152A99D-9BD5-ED46-BCA6-82F12A0454F8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278589991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8"/>
          <p:cNvSpPr txBox="1">
            <a:spLocks noChangeArrowheads="1"/>
          </p:cNvSpPr>
          <p:nvPr/>
        </p:nvSpPr>
        <p:spPr bwMode="auto">
          <a:xfrm>
            <a:off x="152400" y="342900"/>
            <a:ext cx="3581400" cy="34163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buFont typeface="Times" charset="0"/>
              <a:buNone/>
              <a:tabLst/>
            </a:pPr>
            <a:r>
              <a:rPr lang="en-US" sz="1400" dirty="0"/>
              <a:t>Calibration sequence is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CORRA </a:t>
            </a:r>
            <a:r>
              <a:rPr lang="en-US" sz="1400" u="sng" dirty="0">
                <a:solidFill>
                  <a:srgbClr val="0724FB"/>
                </a:solidFill>
              </a:rPr>
              <a:t>climatologically</a:t>
            </a:r>
            <a:r>
              <a:rPr lang="en-US" sz="1400" dirty="0">
                <a:solidFill>
                  <a:srgbClr val="0724FB"/>
                </a:solidFill>
              </a:rPr>
              <a:t> calibrated to GPCP over ocean outside 30ºN-S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GMI calibrated to </a:t>
            </a:r>
            <a:r>
              <a:rPr lang="en-US" sz="1400" u="sng" dirty="0">
                <a:solidFill>
                  <a:srgbClr val="0724FB"/>
                </a:solidFill>
              </a:rPr>
              <a:t>monthly</a:t>
            </a:r>
            <a:r>
              <a:rPr lang="en-US" sz="1400" dirty="0">
                <a:solidFill>
                  <a:srgbClr val="0724FB"/>
                </a:solidFill>
              </a:rPr>
              <a:t> CORRA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GPM constellation </a:t>
            </a:r>
            <a:r>
              <a:rPr lang="en-US" sz="1400" u="sng" dirty="0">
                <a:solidFill>
                  <a:srgbClr val="0724FB"/>
                </a:solidFill>
              </a:rPr>
              <a:t>climatologically</a:t>
            </a:r>
            <a:r>
              <a:rPr lang="en-US" sz="1400" dirty="0">
                <a:solidFill>
                  <a:srgbClr val="0724FB"/>
                </a:solidFill>
              </a:rPr>
              <a:t> calibrated to GMI</a:t>
            </a:r>
          </a:p>
          <a:p>
            <a:pPr>
              <a:buFont typeface="Times" charset="0"/>
              <a:buNone/>
            </a:pPr>
            <a:endParaRPr lang="en-US" sz="1000" dirty="0">
              <a:solidFill>
                <a:srgbClr val="000000"/>
              </a:solidFill>
            </a:endParaRPr>
          </a:p>
          <a:p>
            <a:pPr>
              <a:buFont typeface="Times" charset="0"/>
              <a:buNone/>
            </a:pPr>
            <a:r>
              <a:rPr lang="en-US" sz="1400" dirty="0">
                <a:solidFill>
                  <a:srgbClr val="000000"/>
                </a:solidFill>
              </a:rPr>
              <a:t>Adjustments working roughly as intended</a:t>
            </a:r>
          </a:p>
          <a:p>
            <a:pPr marL="230188" indent="-230188">
              <a:spcBef>
                <a:spcPts val="40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724FB"/>
                </a:solidFill>
              </a:rPr>
              <a:t>•	CORRA is low at higher latitudes</a:t>
            </a:r>
          </a:p>
          <a:p>
            <a:pPr marL="230188" indent="-230188">
              <a:spcBef>
                <a:spcPts val="40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724FB"/>
                </a:solidFill>
              </a:rPr>
              <a:t>•	adjustments in Southern Ocean are large and need analysis</a:t>
            </a:r>
          </a:p>
          <a:p>
            <a:pPr marL="461963" indent="-223838">
              <a:spcBef>
                <a:spcPts val="40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09900"/>
                </a:solidFill>
              </a:rPr>
              <a:t>•	IMERG </a:t>
            </a:r>
            <a:r>
              <a:rPr lang="en-US" sz="1400" dirty="0" err="1">
                <a:solidFill>
                  <a:srgbClr val="009900"/>
                </a:solidFill>
              </a:rPr>
              <a:t>subsetted</a:t>
            </a:r>
            <a:r>
              <a:rPr lang="en-US" sz="1400" dirty="0">
                <a:solidFill>
                  <a:srgbClr val="009900"/>
                </a:solidFill>
              </a:rPr>
              <a:t> to coincidence with CORRA is much closer to (adjusted) CORRA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S2. Early Results – Calibration (2/2)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91400" y="4554392"/>
            <a:ext cx="1752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Arial"/>
                <a:cs typeface="Arial"/>
              </a:rPr>
              <a:t>D. </a:t>
            </a:r>
            <a:r>
              <a:rPr lang="en-US" sz="900" dirty="0" err="1">
                <a:latin typeface="Arial"/>
                <a:cs typeface="Arial"/>
              </a:rPr>
              <a:t>Bolvin</a:t>
            </a:r>
            <a:r>
              <a:rPr lang="en-US" sz="900" dirty="0">
                <a:latin typeface="Arial"/>
                <a:cs typeface="Arial"/>
              </a:rPr>
              <a:t> (SSAI; GSFC)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D46DC0-8B7F-DF41-B6A8-B43CF57E5F48}"/>
              </a:ext>
            </a:extLst>
          </p:cNvPr>
          <p:cNvGrpSpPr/>
          <p:nvPr/>
        </p:nvGrpSpPr>
        <p:grpSpPr>
          <a:xfrm>
            <a:off x="3897085" y="345621"/>
            <a:ext cx="5181601" cy="4222378"/>
            <a:chOff x="3897085" y="345621"/>
            <a:chExt cx="5181601" cy="42223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2010A7-62C2-8240-A84C-6331763C2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7085" y="345621"/>
              <a:ext cx="5181601" cy="422237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C869958-415E-464A-9BD4-FDC454E0DE13}"/>
                </a:ext>
              </a:extLst>
            </p:cNvPr>
            <p:cNvSpPr txBox="1"/>
            <p:nvPr/>
          </p:nvSpPr>
          <p:spPr>
            <a:xfrm>
              <a:off x="6324600" y="4376928"/>
              <a:ext cx="609600" cy="1844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Latitude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FEDADC-A202-3149-8A2A-B95462804DE9}"/>
                </a:ext>
              </a:extLst>
            </p:cNvPr>
            <p:cNvSpPr/>
            <p:nvPr/>
          </p:nvSpPr>
          <p:spPr bwMode="auto">
            <a:xfrm>
              <a:off x="4937126" y="1016000"/>
              <a:ext cx="282574" cy="1809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58AD40-7235-FB4C-9934-10CB3A4FFF3F}"/>
                </a:ext>
              </a:extLst>
            </p:cNvPr>
            <p:cNvSpPr txBox="1"/>
            <p:nvPr/>
          </p:nvSpPr>
          <p:spPr>
            <a:xfrm>
              <a:off x="4946651" y="1016000"/>
              <a:ext cx="381000" cy="135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/>
                <a:t>CORRA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07B72C-1FE5-2445-9292-5161FFC7B99C}"/>
                </a:ext>
              </a:extLst>
            </p:cNvPr>
            <p:cNvSpPr txBox="1"/>
            <p:nvPr/>
          </p:nvSpPr>
          <p:spPr>
            <a:xfrm>
              <a:off x="4949826" y="1111250"/>
              <a:ext cx="381000" cy="135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/>
                <a:t>CORRA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1DF8151-2C4C-4443-B822-FE09E028FEA5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60263783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8"/>
          <p:cNvSpPr txBox="1">
            <a:spLocks noChangeArrowheads="1"/>
          </p:cNvSpPr>
          <p:nvPr/>
        </p:nvSpPr>
        <p:spPr bwMode="auto">
          <a:xfrm>
            <a:off x="2830286" y="2018389"/>
            <a:ext cx="609600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buFont typeface="Times" charset="0"/>
              <a:buNone/>
            </a:pPr>
            <a:r>
              <a:rPr lang="en-US" sz="1000" dirty="0"/>
              <a:t>PMW</a:t>
            </a:r>
          </a:p>
          <a:p>
            <a:pPr>
              <a:spcBef>
                <a:spcPts val="0"/>
              </a:spcBef>
              <a:buFont typeface="Times" charset="0"/>
              <a:buNone/>
            </a:pPr>
            <a:r>
              <a:rPr lang="en-US" sz="1000" dirty="0"/>
              <a:t>sensor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S3. IMERG – Examples of Data Fields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782525-E2A1-8943-A85D-8CDC14FE2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428"/>
            <a:ext cx="2892627" cy="1566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D560E3-09CE-0644-AE9E-5C88D8329C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1218"/>
            <a:ext cx="2892627" cy="156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2CB2E2-CBE8-C14B-A2BB-8B8B11D9E4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459" y="3560463"/>
            <a:ext cx="2892627" cy="15668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A86645-8651-184C-A9E6-1E94E4C87D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460297"/>
            <a:ext cx="2892627" cy="1566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23A8C1-2905-8346-8B05-09BE338AA6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1" y="2020513"/>
            <a:ext cx="2892627" cy="15647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7DFF38-1575-F547-9612-8F9DE9B746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459" y="451551"/>
            <a:ext cx="2892627" cy="15668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E62342-4A8E-7646-B51A-B7377F85BF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5711"/>
            <a:ext cx="2892627" cy="1566839"/>
          </a:xfrm>
          <a:prstGeom prst="rect">
            <a:avLst/>
          </a:prstGeom>
        </p:spPr>
      </p:pic>
      <p:sp>
        <p:nvSpPr>
          <p:cNvPr id="20" name="Text Box 408">
            <a:extLst>
              <a:ext uri="{FF2B5EF4-FFF2-40B4-BE49-F238E27FC236}">
                <a16:creationId xmlns:a16="http://schemas.microsoft.com/office/drawing/2014/main" id="{6C5FD8E1-415A-0F49-B440-1D682A0C4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172" y="2524947"/>
            <a:ext cx="751114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buFont typeface="Times" charset="0"/>
              <a:buNone/>
            </a:pPr>
            <a:r>
              <a:rPr lang="en-US" sz="1000" dirty="0"/>
              <a:t>PMW</a:t>
            </a:r>
          </a:p>
          <a:p>
            <a:pPr>
              <a:spcBef>
                <a:spcPts val="0"/>
              </a:spcBef>
              <a:buFont typeface="Times" charset="0"/>
              <a:buNone/>
            </a:pPr>
            <a:r>
              <a:rPr lang="en-US" sz="1000" dirty="0"/>
              <a:t>time into half hour</a:t>
            </a:r>
          </a:p>
        </p:txBody>
      </p:sp>
      <p:sp>
        <p:nvSpPr>
          <p:cNvPr id="21" name="Text Box 408">
            <a:extLst>
              <a:ext uri="{FF2B5EF4-FFF2-40B4-BE49-F238E27FC236}">
                <a16:creationId xmlns:a16="http://schemas.microsoft.com/office/drawing/2014/main" id="{D7BC6451-AA13-574A-BC75-3309F1669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147755"/>
            <a:ext cx="609600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buFont typeface="Times" charset="0"/>
              <a:buNone/>
            </a:pPr>
            <a:r>
              <a:rPr lang="en-US" sz="1000" dirty="0"/>
              <a:t>PMW</a:t>
            </a:r>
          </a:p>
          <a:p>
            <a:pPr>
              <a:spcBef>
                <a:spcPts val="0"/>
              </a:spcBef>
              <a:buFont typeface="Times" charset="0"/>
              <a:buNone/>
            </a:pPr>
            <a:r>
              <a:rPr lang="en-US" sz="1000" dirty="0" err="1"/>
              <a:t>precip</a:t>
            </a:r>
            <a:endParaRPr lang="en-US" sz="1000" dirty="0"/>
          </a:p>
        </p:txBody>
      </p:sp>
      <p:sp>
        <p:nvSpPr>
          <p:cNvPr id="22" name="Text Box 408">
            <a:extLst>
              <a:ext uri="{FF2B5EF4-FFF2-40B4-BE49-F238E27FC236}">
                <a16:creationId xmlns:a16="http://schemas.microsoft.com/office/drawing/2014/main" id="{2347E481-A5B1-7B4C-859D-5D48141F1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456" y="2027136"/>
            <a:ext cx="751114" cy="24622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buFont typeface="Times" charset="0"/>
              <a:buNone/>
            </a:pPr>
            <a:r>
              <a:rPr lang="en-US" sz="1000" dirty="0"/>
              <a:t>IR </a:t>
            </a:r>
            <a:r>
              <a:rPr lang="en-US" sz="1000" dirty="0" err="1"/>
              <a:t>precip</a:t>
            </a:r>
            <a:endParaRPr lang="en-US" sz="1000" dirty="0"/>
          </a:p>
        </p:txBody>
      </p:sp>
      <p:sp>
        <p:nvSpPr>
          <p:cNvPr id="24" name="Text Box 408">
            <a:extLst>
              <a:ext uri="{FF2B5EF4-FFF2-40B4-BE49-F238E27FC236}">
                <a16:creationId xmlns:a16="http://schemas.microsoft.com/office/drawing/2014/main" id="{A4415582-EA95-2340-AC26-5336E82E5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456" y="3301644"/>
            <a:ext cx="751114" cy="24622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buFont typeface="Times" charset="0"/>
              <a:buNone/>
            </a:pPr>
            <a:r>
              <a:rPr lang="en-US" sz="1000" dirty="0"/>
              <a:t>IR weight</a:t>
            </a:r>
          </a:p>
        </p:txBody>
      </p:sp>
      <p:sp>
        <p:nvSpPr>
          <p:cNvPr id="25" name="Text Box 408">
            <a:extLst>
              <a:ext uri="{FF2B5EF4-FFF2-40B4-BE49-F238E27FC236}">
                <a16:creationId xmlns:a16="http://schemas.microsoft.com/office/drawing/2014/main" id="{9928278E-9C60-F14C-A71E-24CF292B0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143" y="2016134"/>
            <a:ext cx="1034144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ts val="0"/>
              </a:spcBef>
              <a:buFont typeface="Times" charset="0"/>
              <a:buNone/>
            </a:pPr>
            <a:r>
              <a:rPr lang="en-US" sz="1000" dirty="0" err="1"/>
              <a:t>cal</a:t>
            </a:r>
            <a:r>
              <a:rPr lang="en-US" sz="1000" dirty="0"/>
              <a:t> </a:t>
            </a:r>
            <a:r>
              <a:rPr lang="en-US" sz="1000" dirty="0" err="1"/>
              <a:t>precip</a:t>
            </a:r>
            <a:endParaRPr lang="en-US" sz="1000" dirty="0"/>
          </a:p>
          <a:p>
            <a:pPr algn="r">
              <a:spcBef>
                <a:spcPts val="0"/>
              </a:spcBef>
              <a:buFont typeface="Times" charset="0"/>
              <a:buNone/>
            </a:pPr>
            <a:r>
              <a:rPr lang="en-US" sz="1000" dirty="0"/>
              <a:t>(</a:t>
            </a:r>
            <a:r>
              <a:rPr lang="en-US" sz="1000" dirty="0" err="1"/>
              <a:t>uncal</a:t>
            </a:r>
            <a:r>
              <a:rPr lang="en-US" sz="1000" dirty="0"/>
              <a:t> </a:t>
            </a:r>
            <a:r>
              <a:rPr lang="en-US" sz="1000" dirty="0" err="1"/>
              <a:t>precip</a:t>
            </a:r>
            <a:r>
              <a:rPr lang="en-US" sz="1000" dirty="0"/>
              <a:t>)</a:t>
            </a:r>
          </a:p>
        </p:txBody>
      </p:sp>
      <p:sp>
        <p:nvSpPr>
          <p:cNvPr id="26" name="Text Box 408">
            <a:extLst>
              <a:ext uri="{FF2B5EF4-FFF2-40B4-BE49-F238E27FC236}">
                <a16:creationId xmlns:a16="http://schemas.microsoft.com/office/drawing/2014/main" id="{DEB74631-4852-DE4D-8533-CCF81C183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237" y="2571750"/>
            <a:ext cx="908050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ts val="0"/>
              </a:spcBef>
              <a:buFont typeface="Times" charset="0"/>
              <a:buNone/>
            </a:pPr>
            <a:r>
              <a:rPr lang="en-US" sz="1000" dirty="0"/>
              <a:t>probability of liquid phase</a:t>
            </a:r>
          </a:p>
        </p:txBody>
      </p:sp>
      <p:sp>
        <p:nvSpPr>
          <p:cNvPr id="27" name="Text Box 408">
            <a:extLst>
              <a:ext uri="{FF2B5EF4-FFF2-40B4-BE49-F238E27FC236}">
                <a16:creationId xmlns:a16="http://schemas.microsoft.com/office/drawing/2014/main" id="{727F4FFC-01B8-8341-9427-D7839CCC8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686" y="3156502"/>
            <a:ext cx="609600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ts val="0"/>
              </a:spcBef>
              <a:buFont typeface="Times" charset="0"/>
              <a:buNone/>
            </a:pPr>
            <a:r>
              <a:rPr lang="en-US" sz="1000" dirty="0"/>
              <a:t>Quality Index</a:t>
            </a:r>
          </a:p>
        </p:txBody>
      </p:sp>
      <p:sp>
        <p:nvSpPr>
          <p:cNvPr id="28" name="Text Box 408">
            <a:extLst>
              <a:ext uri="{FF2B5EF4-FFF2-40B4-BE49-F238E27FC236}">
                <a16:creationId xmlns:a16="http://schemas.microsoft.com/office/drawing/2014/main" id="{DE516B02-FA65-9B49-9862-1853815D9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62" y="2646567"/>
            <a:ext cx="1003301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ts val="0"/>
              </a:spcBef>
              <a:buFont typeface="Times" charset="0"/>
              <a:buNone/>
            </a:pPr>
            <a:r>
              <a:rPr lang="en-US" sz="1000" b="1" dirty="0">
                <a:solidFill>
                  <a:srgbClr val="0724FB"/>
                </a:solidFill>
              </a:rPr>
              <a:t>2 July 2015 0030 UTC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D1252E-0BB0-9A4C-935F-72008DBC52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1" y="3494091"/>
            <a:ext cx="2892627" cy="16279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BD001D-A43D-2D41-ABC0-006264362ED3}"/>
              </a:ext>
            </a:extLst>
          </p:cNvPr>
          <p:cNvSpPr txBox="1"/>
          <p:nvPr/>
        </p:nvSpPr>
        <p:spPr>
          <a:xfrm>
            <a:off x="8610600" y="4582900"/>
            <a:ext cx="53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367038918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8"/>
          <p:cNvSpPr txBox="1">
            <a:spLocks noChangeArrowheads="1"/>
          </p:cNvSpPr>
          <p:nvPr/>
        </p:nvSpPr>
        <p:spPr bwMode="auto">
          <a:xfrm>
            <a:off x="152400" y="342901"/>
            <a:ext cx="4572000" cy="30367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tabLst>
                <a:tab pos="6121400" algn="l"/>
              </a:tabLst>
            </a:pPr>
            <a:r>
              <a:rPr lang="en-US" sz="1400" dirty="0"/>
              <a:t>IMERG is a </a:t>
            </a:r>
            <a:r>
              <a:rPr lang="en-US" sz="1400" u="sng" dirty="0"/>
              <a:t>single integrated code system</a:t>
            </a:r>
            <a:r>
              <a:rPr lang="en-US" sz="1400" dirty="0"/>
              <a:t> for near-real and post-real time</a:t>
            </a:r>
            <a:endParaRPr lang="en-US" sz="1400" u="sng" dirty="0"/>
          </a:p>
          <a:p>
            <a:pPr marL="228600" indent="-219075">
              <a:spcBef>
                <a:spcPts val="400"/>
              </a:spcBef>
              <a:tabLst>
                <a:tab pos="6121400" algn="l"/>
              </a:tabLst>
            </a:pPr>
            <a:r>
              <a:rPr lang="en-US" sz="1400" dirty="0">
                <a:solidFill>
                  <a:srgbClr val="0724FB"/>
                </a:solidFill>
              </a:rPr>
              <a:t>•	“Early” – 4 </a:t>
            </a:r>
            <a:r>
              <a:rPr lang="en-US" sz="1400" dirty="0" err="1">
                <a:solidFill>
                  <a:srgbClr val="0724FB"/>
                </a:solidFill>
              </a:rPr>
              <a:t>hr</a:t>
            </a:r>
            <a:r>
              <a:rPr lang="en-US" sz="1400" dirty="0">
                <a:solidFill>
                  <a:srgbClr val="0724FB"/>
                </a:solidFill>
              </a:rPr>
              <a:t> (flash flooding)</a:t>
            </a:r>
          </a:p>
          <a:p>
            <a:pPr marL="228600" indent="-219075">
              <a:spcBef>
                <a:spcPts val="400"/>
              </a:spcBef>
              <a:tabLst>
                <a:tab pos="6121400" algn="l"/>
              </a:tabLst>
            </a:pPr>
            <a:r>
              <a:rPr lang="en-US" sz="1400" dirty="0">
                <a:solidFill>
                  <a:srgbClr val="0724FB"/>
                </a:solidFill>
              </a:rPr>
              <a:t>•	“Late” – 14 </a:t>
            </a:r>
            <a:r>
              <a:rPr lang="en-US" sz="1400" dirty="0" err="1">
                <a:solidFill>
                  <a:srgbClr val="0724FB"/>
                </a:solidFill>
              </a:rPr>
              <a:t>hr</a:t>
            </a:r>
            <a:r>
              <a:rPr lang="en-US" sz="1400" dirty="0">
                <a:solidFill>
                  <a:srgbClr val="0724FB"/>
                </a:solidFill>
              </a:rPr>
              <a:t> (crop forecasting)</a:t>
            </a:r>
          </a:p>
          <a:p>
            <a:pPr marL="228600" indent="-219075">
              <a:spcBef>
                <a:spcPts val="400"/>
              </a:spcBef>
              <a:tabLst>
                <a:tab pos="6121400" algn="l"/>
              </a:tabLst>
            </a:pPr>
            <a:r>
              <a:rPr lang="en-US" sz="1400" dirty="0">
                <a:solidFill>
                  <a:srgbClr val="0724FB"/>
                </a:solidFill>
              </a:rPr>
              <a:t>•	“Final” – 3 months (research)</a:t>
            </a:r>
          </a:p>
          <a:p>
            <a:pPr marL="230188" indent="-230188">
              <a:spcBef>
                <a:spcPts val="400"/>
              </a:spcBef>
              <a:buFont typeface="Times" charset="0"/>
              <a:buNone/>
              <a:tabLst>
                <a:tab pos="6121400" algn="l"/>
              </a:tabLst>
            </a:pPr>
            <a:r>
              <a:rPr lang="en-US" sz="1400" dirty="0">
                <a:solidFill>
                  <a:srgbClr val="0724FB"/>
                </a:solidFill>
              </a:rPr>
              <a:t>•	half-hourly and monthly (Final only)</a:t>
            </a:r>
          </a:p>
          <a:p>
            <a:pPr marL="230188" indent="-230188">
              <a:spcBef>
                <a:spcPts val="400"/>
              </a:spcBef>
              <a:buFont typeface="Times" charset="0"/>
              <a:buNone/>
              <a:tabLst>
                <a:tab pos="6121400" algn="l"/>
              </a:tabLst>
            </a:pPr>
            <a:r>
              <a:rPr lang="en-US" sz="1400" dirty="0">
                <a:solidFill>
                  <a:srgbClr val="0724FB"/>
                </a:solidFill>
              </a:rPr>
              <a:t>•	0.1º global CED grid</a:t>
            </a:r>
          </a:p>
          <a:p>
            <a:pPr marL="461963" indent="-223838">
              <a:spcBef>
                <a:spcPts val="400"/>
              </a:spcBef>
              <a:tabLst>
                <a:tab pos="6121400" algn="l"/>
              </a:tabLst>
            </a:pPr>
            <a:r>
              <a:rPr lang="en-US" sz="1400" dirty="0">
                <a:solidFill>
                  <a:srgbClr val="009900"/>
                </a:solidFill>
              </a:rPr>
              <a:t>•	morphed </a:t>
            </a:r>
            <a:r>
              <a:rPr lang="en-US" sz="1400" u="sng" dirty="0" err="1">
                <a:solidFill>
                  <a:srgbClr val="009900"/>
                </a:solidFill>
              </a:rPr>
              <a:t>precip</a:t>
            </a:r>
            <a:r>
              <a:rPr lang="en-US" sz="1400" dirty="0">
                <a:solidFill>
                  <a:srgbClr val="009900"/>
                </a:solidFill>
              </a:rPr>
              <a:t>, 60º N-S in V05, </a:t>
            </a:r>
            <a:r>
              <a:rPr lang="en-US" sz="1400" u="sng" dirty="0">
                <a:solidFill>
                  <a:srgbClr val="009900"/>
                </a:solidFill>
              </a:rPr>
              <a:t>90º N-S</a:t>
            </a:r>
            <a:r>
              <a:rPr lang="en-US" sz="1400" dirty="0">
                <a:solidFill>
                  <a:srgbClr val="009900"/>
                </a:solidFill>
              </a:rPr>
              <a:t> in V06</a:t>
            </a:r>
          </a:p>
          <a:p>
            <a:pPr>
              <a:spcBef>
                <a:spcPts val="0"/>
              </a:spcBef>
              <a:buFont typeface="Times" charset="0"/>
              <a:buNone/>
              <a:tabLst>
                <a:tab pos="6121400" algn="l"/>
              </a:tabLst>
              <a:defRPr/>
            </a:pPr>
            <a:endParaRPr lang="en-US" sz="10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Font typeface="Times" charset="0"/>
              <a:buNone/>
              <a:tabLst>
                <a:tab pos="6121400" algn="l"/>
              </a:tabLst>
              <a:defRPr/>
            </a:pPr>
            <a:r>
              <a:rPr lang="en-US" sz="1400" dirty="0">
                <a:solidFill>
                  <a:srgbClr val="000000"/>
                </a:solidFill>
              </a:rPr>
              <a:t>Combined product (calibrator) adjusted to </a:t>
            </a:r>
            <a:r>
              <a:rPr lang="en-US" sz="1400" u="sng" dirty="0">
                <a:solidFill>
                  <a:srgbClr val="000000"/>
                </a:solidFill>
              </a:rPr>
              <a:t>GPCP V2.3 seasonal climatology</a:t>
            </a:r>
            <a:r>
              <a:rPr lang="en-US" sz="1400" dirty="0">
                <a:solidFill>
                  <a:srgbClr val="000000"/>
                </a:solidFill>
              </a:rPr>
              <a:t> zonally for reasonable bias</a:t>
            </a:r>
          </a:p>
          <a:p>
            <a:pPr marL="230188" indent="-230188">
              <a:spcBef>
                <a:spcPts val="400"/>
              </a:spcBef>
              <a:buFont typeface="Times" charset="0"/>
              <a:buNone/>
              <a:tabLst>
                <a:tab pos="6121400" algn="l"/>
              </a:tabLst>
            </a:pPr>
            <a:r>
              <a:rPr lang="en-US" sz="1400" dirty="0">
                <a:solidFill>
                  <a:srgbClr val="0724FB"/>
                </a:solidFill>
              </a:rPr>
              <a:t>•	</a:t>
            </a:r>
            <a:r>
              <a:rPr lang="en-US" sz="1400" u="sng" dirty="0">
                <a:solidFill>
                  <a:srgbClr val="0724FB"/>
                </a:solidFill>
              </a:rPr>
              <a:t>see S2</a:t>
            </a:r>
            <a:endParaRPr lang="en-US" sz="1400" dirty="0">
              <a:solidFill>
                <a:srgbClr val="0724FB"/>
              </a:solidFill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1. IMERG – Quick Description</a:t>
            </a:r>
          </a:p>
        </p:txBody>
      </p:sp>
      <p:graphicFrame>
        <p:nvGraphicFramePr>
          <p:cNvPr id="7" name="Table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7383212"/>
              </p:ext>
            </p:extLst>
          </p:nvPr>
        </p:nvGraphicFramePr>
        <p:xfrm>
          <a:off x="4953000" y="342900"/>
          <a:ext cx="4188178" cy="4442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7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2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34286" marB="34286" horzOverflow="overflow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Half-hourly data file (Early, Late, Final)</a:t>
                      </a:r>
                    </a:p>
                  </a:txBody>
                  <a:tcPr marT="34286" marB="34286" anchor="ctr" horzOverflow="overflow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2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1</a:t>
                      </a: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[multi-sat.]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precipitationCal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2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2</a:t>
                      </a:r>
                    </a:p>
                  </a:txBody>
                  <a:tcPr marT="34286" marB="34286" horzOverflow="overflow">
                    <a:solidFill>
                      <a:srgbClr val="FFE4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[multi-sat.]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precipitationUncal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34286" marB="34286" horzOverflow="overflow">
                    <a:solidFill>
                      <a:srgbClr val="FFE4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2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3</a:t>
                      </a: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[multi-sat. precip]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randomError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5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4</a:t>
                      </a:r>
                    </a:p>
                  </a:txBody>
                  <a:tcPr marT="34286" marB="34286" horzOverflow="overflow">
                    <a:solidFill>
                      <a:srgbClr val="FFE4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[PMW]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HQprecipitation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34286" marB="34286" horzOverflow="overflow">
                    <a:solidFill>
                      <a:srgbClr val="FFE4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2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5</a:t>
                      </a:r>
                    </a:p>
                  </a:txBody>
                  <a:tcPr marT="34286" marB="34286" horzOverflow="overflow">
                    <a:solidFill>
                      <a:srgbClr val="FFE4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[PMW]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HQprecipSource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 [identifier]</a:t>
                      </a:r>
                    </a:p>
                  </a:txBody>
                  <a:tcPr marT="34286" marB="34286" horzOverflow="overflow">
                    <a:solidFill>
                      <a:srgbClr val="FFE4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2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6</a:t>
                      </a:r>
                    </a:p>
                  </a:txBody>
                  <a:tcPr marT="34286" marB="34286" horzOverflow="overflow">
                    <a:solidFill>
                      <a:srgbClr val="FFE4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[PMW]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HQobservationTime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34286" marB="34286" horzOverflow="overflow">
                    <a:solidFill>
                      <a:srgbClr val="FFE4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02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7</a:t>
                      </a:r>
                    </a:p>
                  </a:txBody>
                  <a:tcPr marT="34286" marB="34286" horzOverflow="overflow">
                    <a:solidFill>
                      <a:srgbClr val="FFE4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IRprecipitation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34286" marB="34286" horzOverflow="overflow">
                    <a:solidFill>
                      <a:srgbClr val="FFE4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45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8</a:t>
                      </a:r>
                    </a:p>
                  </a:txBody>
                  <a:tcPr marT="34286" marB="34286" horzOverflow="overflow">
                    <a:solidFill>
                      <a:srgbClr val="FFE4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IRkalmanFilterWeight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34286" marB="34286" horzOverflow="overflow">
                    <a:solidFill>
                      <a:srgbClr val="FFE4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2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9</a:t>
                      </a: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[phase]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probabilityLiquidPrecipitation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45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10</a:t>
                      </a: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precipitationQualityIndex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2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34286" marB="34286" horzOverflow="overflow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Monthly data file (Final)</a:t>
                      </a:r>
                    </a:p>
                  </a:txBody>
                  <a:tcPr marT="34286" marB="34286" anchor="ctr" horzOverflow="overflow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2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1</a:t>
                      </a: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[sat.-gauge] precipitation</a:t>
                      </a: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2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2</a:t>
                      </a: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[sat.-gauge precip]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randomError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2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3</a:t>
                      </a:r>
                    </a:p>
                  </a:txBody>
                  <a:tcPr marT="34286" marB="34286" horzOverflow="overflow">
                    <a:solidFill>
                      <a:srgbClr val="FFE4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GaugeRelativeWeighting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34286" marB="34286" horzOverflow="overflow">
                    <a:solidFill>
                      <a:srgbClr val="FFE4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2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4</a:t>
                      </a: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probabilityLiquidPrecipitation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 [phase]</a:t>
                      </a: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2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5</a:t>
                      </a: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precipitationQualityIndex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34286" marB="34286" horzOverflow="overflow">
                    <a:solidFill>
                      <a:srgbClr val="FFC5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3A6FB3-91CE-DF40-85B9-A7B7C2D76DFD}"/>
              </a:ext>
            </a:extLst>
          </p:cNvPr>
          <p:cNvSpPr txBox="1"/>
          <p:nvPr/>
        </p:nvSpPr>
        <p:spPr>
          <a:xfrm>
            <a:off x="6324600" y="4819980"/>
            <a:ext cx="1709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724FB"/>
                </a:solidFill>
                <a:latin typeface="Arial"/>
                <a:cs typeface="Arial"/>
              </a:rPr>
              <a:t>see S3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E80DD-BE53-BE42-8E55-58E00766BD8D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155173021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8"/>
          <p:cNvSpPr txBox="1">
            <a:spLocks noChangeArrowheads="1"/>
          </p:cNvSpPr>
          <p:nvPr/>
        </p:nvSpPr>
        <p:spPr bwMode="auto">
          <a:xfrm>
            <a:off x="152400" y="628134"/>
            <a:ext cx="3810000" cy="34676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tabLst>
                <a:tab pos="228600" algn="l"/>
              </a:tabLst>
            </a:pPr>
            <a:r>
              <a:rPr lang="en-US" sz="1400" dirty="0"/>
              <a:t>Harvey loitered over southeast Texas for a week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MRMS considered the best estimate</a:t>
            </a:r>
          </a:p>
          <a:p>
            <a:pPr marL="461963" indent="-231775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some questions about the details of the gauge calibration of the radar estimate</a:t>
            </a:r>
          </a:p>
          <a:p>
            <a:pPr marL="461963" indent="-231775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over land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</a:t>
            </a:r>
            <a:r>
              <a:rPr lang="en-US" sz="1400" u="sng" dirty="0" err="1">
                <a:solidFill>
                  <a:srgbClr val="0724FB"/>
                </a:solidFill>
              </a:rPr>
              <a:t>Uncal</a:t>
            </a:r>
            <a:r>
              <a:rPr lang="en-US" sz="1400" dirty="0">
                <a:solidFill>
                  <a:srgbClr val="0724FB"/>
                </a:solidFill>
              </a:rPr>
              <a:t> (just the intercalibrated satellite estimates) under(over)-estimated in Area 1(2)</a:t>
            </a:r>
          </a:p>
          <a:p>
            <a:pPr marL="460375" indent="-227013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should be similar to Late Run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</a:t>
            </a:r>
            <a:r>
              <a:rPr lang="en-US" sz="1400" u="sng" dirty="0">
                <a:solidFill>
                  <a:srgbClr val="0724FB"/>
                </a:solidFill>
              </a:rPr>
              <a:t>Cal</a:t>
            </a:r>
            <a:r>
              <a:rPr lang="en-US" sz="1400" dirty="0">
                <a:solidFill>
                  <a:srgbClr val="0724FB"/>
                </a:solidFill>
              </a:rPr>
              <a:t> (with gauge adjustment) pulls both areas down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microwave-adjusted PERSIANN-CCS </a:t>
            </a:r>
            <a:r>
              <a:rPr lang="en-US" sz="1400" u="sng" dirty="0">
                <a:solidFill>
                  <a:srgbClr val="0724FB"/>
                </a:solidFill>
              </a:rPr>
              <a:t>IR</a:t>
            </a:r>
            <a:r>
              <a:rPr lang="en-US" sz="1400" dirty="0">
                <a:solidFill>
                  <a:srgbClr val="0724FB"/>
                </a:solidFill>
              </a:rPr>
              <a:t> has the </a:t>
            </a:r>
            <a:r>
              <a:rPr lang="en-US" sz="1400" u="sng" dirty="0">
                <a:solidFill>
                  <a:srgbClr val="0724FB"/>
                </a:solidFill>
              </a:rPr>
              <a:t>focus too far southwest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-1" y="1"/>
            <a:ext cx="4572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marL="346075" indent="-346075" algn="l"/>
            <a:r>
              <a:rPr lang="en-US" sz="1400" b="1" dirty="0">
                <a:latin typeface="Helvetica"/>
                <a:cs typeface="Helvetica"/>
              </a:rPr>
              <a:t>S4. Early Results – Hurricane Harvey, 25-31 August 2017, IMERG and MRMS (1/2)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0EB6D-2FC2-3542-833C-FBD062A3D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19050"/>
            <a:ext cx="4559968" cy="46326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A702A4-B12F-D347-AE80-7520C00A6FA6}"/>
              </a:ext>
            </a:extLst>
          </p:cNvPr>
          <p:cNvSpPr txBox="1"/>
          <p:nvPr/>
        </p:nvSpPr>
        <p:spPr>
          <a:xfrm>
            <a:off x="7227570" y="4571203"/>
            <a:ext cx="1927860" cy="190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Arial"/>
                <a:cs typeface="Arial"/>
              </a:rPr>
              <a:t>J. Tan (USRA; GSFC)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ADB57-EB32-1243-8399-03D709A228D4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112858986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8"/>
          <p:cNvSpPr txBox="1">
            <a:spLocks noChangeArrowheads="1"/>
          </p:cNvSpPr>
          <p:nvPr/>
        </p:nvSpPr>
        <p:spPr bwMode="auto">
          <a:xfrm>
            <a:off x="152400" y="342900"/>
            <a:ext cx="3810000" cy="46987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tabLst>
                <a:tab pos="228600" algn="l"/>
              </a:tabLst>
            </a:pPr>
            <a:r>
              <a:rPr lang="en-US" sz="1400" dirty="0"/>
              <a:t>IMERG largely driven by microwave overpasses (dots)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except duplicate times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not just time interpolation</a:t>
            </a:r>
          </a:p>
          <a:p>
            <a:pPr marL="461963" indent="-231775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systems move into / out of the box between overpasses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satellites show </a:t>
            </a:r>
            <a:r>
              <a:rPr lang="en-US" sz="1400" u="sng" dirty="0">
                <a:solidFill>
                  <a:srgbClr val="0724FB"/>
                </a:solidFill>
              </a:rPr>
              <a:t>coherent differences</a:t>
            </a:r>
            <a:r>
              <a:rPr lang="en-US" sz="1400" dirty="0">
                <a:solidFill>
                  <a:srgbClr val="0724FB"/>
                </a:solidFill>
              </a:rPr>
              <a:t> from MRMS</a:t>
            </a:r>
          </a:p>
          <a:p>
            <a:pPr marL="461963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microwave only “sees” the solid hydrometeors (scattering channels), since over land</a:t>
            </a:r>
          </a:p>
          <a:p>
            <a:pPr marL="461963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IR looks at Tb within “clustered” data</a:t>
            </a:r>
          </a:p>
          <a:p>
            <a:pPr marL="461963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both are calibrated to statistics of time/space cubes of data</a:t>
            </a:r>
          </a:p>
          <a:p>
            <a:pPr marL="687388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990099"/>
                </a:solidFill>
              </a:rPr>
              <a:t>•	Cal is basically </a:t>
            </a:r>
            <a:r>
              <a:rPr lang="en-US" sz="1400" i="1" dirty="0">
                <a:solidFill>
                  <a:srgbClr val="990099"/>
                </a:solidFill>
              </a:rPr>
              <a:t>( </a:t>
            </a:r>
            <a:r>
              <a:rPr lang="en-US" sz="1400" i="1" dirty="0" err="1">
                <a:solidFill>
                  <a:srgbClr val="990099"/>
                </a:solidFill>
              </a:rPr>
              <a:t>Uncal</a:t>
            </a:r>
            <a:r>
              <a:rPr lang="en-US" sz="1400" i="1" dirty="0">
                <a:solidFill>
                  <a:srgbClr val="990099"/>
                </a:solidFill>
              </a:rPr>
              <a:t> x factor )</a:t>
            </a:r>
          </a:p>
          <a:p>
            <a:pPr marL="461963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short-interval differences show </a:t>
            </a:r>
            <a:r>
              <a:rPr lang="en-US" sz="1400" u="sng" dirty="0">
                <a:solidFill>
                  <a:srgbClr val="009900"/>
                </a:solidFill>
              </a:rPr>
              <a:t>some cancellation</a:t>
            </a:r>
            <a:r>
              <a:rPr lang="en-US" sz="1400" dirty="0">
                <a:solidFill>
                  <a:srgbClr val="009900"/>
                </a:solidFill>
              </a:rPr>
              <a:t> over the whole event</a:t>
            </a:r>
          </a:p>
          <a:p>
            <a:pPr marL="685800" indent="-231775">
              <a:spcBef>
                <a:spcPts val="400"/>
              </a:spcBef>
              <a:tabLst>
                <a:tab pos="6121400" algn="l"/>
              </a:tabLst>
            </a:pPr>
            <a:r>
              <a:rPr lang="en-US" sz="1400" dirty="0">
                <a:solidFill>
                  <a:srgbClr val="990099"/>
                </a:solidFill>
              </a:rPr>
              <a:t>•	but </a:t>
            </a:r>
            <a:r>
              <a:rPr lang="en-US" sz="1400" u="sng" dirty="0">
                <a:solidFill>
                  <a:srgbClr val="990099"/>
                </a:solidFill>
              </a:rPr>
              <a:t>several-hour differences</a:t>
            </a:r>
            <a:r>
              <a:rPr lang="en-US" sz="1400" dirty="0">
                <a:solidFill>
                  <a:srgbClr val="990099"/>
                </a:solidFill>
              </a:rPr>
              <a:t> can be dramatic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S4. Early Results – Hurricane Harvey, 25-31 August 2017, IMERG and MRMS (2/2)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5579BC-278F-7D48-955C-BF961A3B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486" y="342900"/>
            <a:ext cx="4977513" cy="3676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584BAA-41A7-3743-A475-D3CD301E3244}"/>
              </a:ext>
            </a:extLst>
          </p:cNvPr>
          <p:cNvSpPr txBox="1"/>
          <p:nvPr/>
        </p:nvSpPr>
        <p:spPr>
          <a:xfrm>
            <a:off x="7462158" y="4017318"/>
            <a:ext cx="1752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Arial"/>
                <a:cs typeface="Arial"/>
              </a:rPr>
              <a:t>J. Tan (USRA; GSFC)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45D65-7BB6-6C44-A99C-9138AC0F55D0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427766824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8"/>
          <p:cNvSpPr txBox="1">
            <a:spLocks noChangeArrowheads="1"/>
          </p:cNvSpPr>
          <p:nvPr/>
        </p:nvSpPr>
        <p:spPr bwMode="auto">
          <a:xfrm>
            <a:off x="152400" y="342900"/>
            <a:ext cx="8382000" cy="4960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buFont typeface="Times" charset="0"/>
              <a:buNone/>
            </a:pPr>
            <a:r>
              <a:rPr lang="en-US" sz="1400" dirty="0"/>
              <a:t>Morphing </a:t>
            </a:r>
            <a:r>
              <a:rPr lang="en-US" sz="1400" u="sng" dirty="0"/>
              <a:t>vector source</a:t>
            </a:r>
            <a:r>
              <a:rPr lang="en-US" sz="1400" dirty="0"/>
              <a:t> switched to </a:t>
            </a:r>
            <a:r>
              <a:rPr lang="en-US" sz="1400" u="sng" dirty="0"/>
              <a:t>MERRA-2</a:t>
            </a:r>
            <a:r>
              <a:rPr lang="en-US" sz="1400" dirty="0"/>
              <a:t>/</a:t>
            </a:r>
            <a:r>
              <a:rPr lang="en-US" sz="1400" u="sng" dirty="0"/>
              <a:t>GEOS FP</a:t>
            </a:r>
          </a:p>
          <a:p>
            <a:pPr marL="282575" indent="-282575">
              <a:spcBef>
                <a:spcPts val="0"/>
              </a:spcBef>
              <a:buFont typeface="Times" charset="0"/>
              <a:buNone/>
              <a:tabLst/>
            </a:pPr>
            <a:endParaRPr lang="en-US" sz="1000" dirty="0"/>
          </a:p>
          <a:p>
            <a:pPr marL="282575" indent="-282575">
              <a:spcBef>
                <a:spcPts val="0"/>
              </a:spcBef>
              <a:buFont typeface="Times" charset="0"/>
              <a:buNone/>
              <a:tabLst/>
            </a:pPr>
            <a:r>
              <a:rPr lang="en-US" sz="1400" dirty="0"/>
              <a:t>Morphed precip extended from 60º N-S (V05 and earlier) to 90º N-S,</a:t>
            </a:r>
            <a:r>
              <a:rPr lang="en-US" sz="1400" i="1" dirty="0"/>
              <a:t> </a:t>
            </a:r>
            <a:r>
              <a:rPr lang="en-US" sz="1400" i="1" u="sng" dirty="0"/>
              <a:t>but </a:t>
            </a:r>
          </a:p>
          <a:p>
            <a:pPr marL="230188" indent="-230188">
              <a:spcBef>
                <a:spcPts val="35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724FB"/>
                </a:solidFill>
              </a:rPr>
              <a:t>•	</a:t>
            </a:r>
            <a:r>
              <a:rPr lang="en-US" sz="1400" u="sng" dirty="0">
                <a:solidFill>
                  <a:srgbClr val="0724FB"/>
                </a:solidFill>
              </a:rPr>
              <a:t>masked out</a:t>
            </a:r>
            <a:r>
              <a:rPr lang="en-US" sz="1400" dirty="0">
                <a:solidFill>
                  <a:srgbClr val="0724FB"/>
                </a:solidFill>
              </a:rPr>
              <a:t> for icy/snowy surfaces</a:t>
            </a:r>
          </a:p>
          <a:p>
            <a:pPr marL="282575" indent="-282575">
              <a:spcBef>
                <a:spcPts val="0"/>
              </a:spcBef>
              <a:buFont typeface="Times" charset="0"/>
              <a:buNone/>
              <a:tabLst/>
            </a:pPr>
            <a:endParaRPr lang="en-US" sz="1000" dirty="0">
              <a:solidFill>
                <a:srgbClr val="000000"/>
              </a:solidFill>
            </a:endParaRPr>
          </a:p>
          <a:p>
            <a:pPr marL="284163" indent="-282575">
              <a:spcBef>
                <a:spcPts val="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Extension to TRMM era</a:t>
            </a:r>
          </a:p>
          <a:p>
            <a:pPr marL="230188" indent="-228600">
              <a:spcBef>
                <a:spcPts val="35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724FB"/>
                </a:solidFill>
              </a:rPr>
              <a:t>•	currently to </a:t>
            </a:r>
            <a:r>
              <a:rPr lang="en-US" sz="1400" u="sng" dirty="0">
                <a:solidFill>
                  <a:srgbClr val="0724FB"/>
                </a:solidFill>
              </a:rPr>
              <a:t>June 2000</a:t>
            </a:r>
            <a:r>
              <a:rPr lang="en-US" sz="1400" dirty="0">
                <a:solidFill>
                  <a:srgbClr val="0724FB"/>
                </a:solidFill>
              </a:rPr>
              <a:t>, planning January 1998</a:t>
            </a:r>
          </a:p>
          <a:p>
            <a:pPr marL="230188" indent="-228600">
              <a:spcBef>
                <a:spcPts val="35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724FB"/>
                </a:solidFill>
              </a:rPr>
              <a:t>•	compute calibrations for older satellites against </a:t>
            </a:r>
            <a:r>
              <a:rPr lang="en-US" sz="1400" u="sng" dirty="0">
                <a:solidFill>
                  <a:srgbClr val="0724FB"/>
                </a:solidFill>
              </a:rPr>
              <a:t>TRMM</a:t>
            </a:r>
          </a:p>
          <a:p>
            <a:pPr marL="461963" indent="-223838">
              <a:spcBef>
                <a:spcPts val="35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compute </a:t>
            </a:r>
            <a:r>
              <a:rPr lang="en-US" sz="1400" u="sng" dirty="0">
                <a:solidFill>
                  <a:srgbClr val="009900"/>
                </a:solidFill>
              </a:rPr>
              <a:t>TRMM-era</a:t>
            </a:r>
            <a:r>
              <a:rPr lang="en-US" sz="1400" dirty="0">
                <a:solidFill>
                  <a:srgbClr val="009900"/>
                </a:solidFill>
              </a:rPr>
              <a:t> microwave calibrations in the band </a:t>
            </a:r>
            <a:r>
              <a:rPr lang="en-US" sz="1400" u="sng" dirty="0">
                <a:solidFill>
                  <a:srgbClr val="009900"/>
                </a:solidFill>
              </a:rPr>
              <a:t>33ºN-S</a:t>
            </a:r>
            <a:r>
              <a:rPr lang="en-US" sz="1400" dirty="0">
                <a:solidFill>
                  <a:srgbClr val="009900"/>
                </a:solidFill>
              </a:rPr>
              <a:t> and </a:t>
            </a:r>
          </a:p>
          <a:p>
            <a:pPr marL="461963" indent="-223838">
              <a:spcBef>
                <a:spcPts val="35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blend with adjusted monthly </a:t>
            </a:r>
            <a:r>
              <a:rPr lang="en-US" sz="1400" u="sng" dirty="0">
                <a:solidFill>
                  <a:srgbClr val="009900"/>
                </a:solidFill>
              </a:rPr>
              <a:t>climatological GPM-era</a:t>
            </a:r>
            <a:r>
              <a:rPr lang="en-US" sz="1400" dirty="0">
                <a:solidFill>
                  <a:srgbClr val="009900"/>
                </a:solidFill>
              </a:rPr>
              <a:t> microwave calibrations over </a:t>
            </a:r>
            <a:r>
              <a:rPr lang="en-US" sz="1400" u="sng" dirty="0">
                <a:solidFill>
                  <a:srgbClr val="009900"/>
                </a:solidFill>
              </a:rPr>
              <a:t>25º-90º N,S</a:t>
            </a:r>
            <a:endParaRPr lang="en-US" sz="1400" dirty="0">
              <a:solidFill>
                <a:srgbClr val="000000"/>
              </a:solidFill>
            </a:endParaRPr>
          </a:p>
          <a:p>
            <a:pPr marL="282575" indent="-282575">
              <a:spcBef>
                <a:spcPts val="0"/>
              </a:spcBef>
              <a:buFont typeface="Times" charset="0"/>
              <a:buNone/>
              <a:tabLst/>
            </a:pPr>
            <a:endParaRPr lang="en-US" sz="1000" dirty="0">
              <a:solidFill>
                <a:srgbClr val="000000"/>
              </a:solidFill>
            </a:endParaRPr>
          </a:p>
          <a:p>
            <a:pPr marL="284163" indent="-282575">
              <a:spcBef>
                <a:spcPts val="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Half-hourly </a:t>
            </a:r>
            <a:r>
              <a:rPr lang="en-US" sz="1400" u="sng" dirty="0">
                <a:solidFill>
                  <a:srgbClr val="000000"/>
                </a:solidFill>
              </a:rPr>
              <a:t>Quality Index</a:t>
            </a:r>
            <a:r>
              <a:rPr lang="en-US" sz="1400" dirty="0">
                <a:solidFill>
                  <a:srgbClr val="000000"/>
                </a:solidFill>
              </a:rPr>
              <a:t> modified (see S4)</a:t>
            </a:r>
          </a:p>
          <a:p>
            <a:pPr marL="230188" indent="-228600">
              <a:spcBef>
                <a:spcPts val="35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724FB"/>
                </a:solidFill>
              </a:rPr>
              <a:t>•	t=0 values estimated (set to 1 in V05)</a:t>
            </a:r>
          </a:p>
          <a:p>
            <a:pPr marL="230188" indent="-228600">
              <a:spcBef>
                <a:spcPts val="35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724FB"/>
                </a:solidFill>
              </a:rPr>
              <a:t>•	shifted to 0.1º grid (0.25º in V05)</a:t>
            </a:r>
          </a:p>
          <a:p>
            <a:pPr marL="282575" indent="-282575">
              <a:spcBef>
                <a:spcPts val="0"/>
              </a:spcBef>
              <a:buFont typeface="Times" charset="0"/>
              <a:buNone/>
              <a:tabLst/>
            </a:pPr>
            <a:endParaRPr lang="en-US" sz="1000" dirty="0"/>
          </a:p>
          <a:p>
            <a:pPr marL="282575" indent="-282575">
              <a:spcBef>
                <a:spcPts val="0"/>
              </a:spcBef>
              <a:buFont typeface="Times" charset="0"/>
              <a:buNone/>
              <a:tabLst/>
            </a:pPr>
            <a:r>
              <a:rPr lang="en-US" sz="1400" dirty="0"/>
              <a:t>Full intercalibration to Combined Radar-Radiometer Algorithm (CORRA)</a:t>
            </a:r>
          </a:p>
          <a:p>
            <a:pPr marL="230188" indent="-228600">
              <a:spcBef>
                <a:spcPts val="35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724FB"/>
                </a:solidFill>
              </a:rPr>
              <a:t>•	V05 took shortcuts</a:t>
            </a:r>
          </a:p>
          <a:p>
            <a:pPr marL="282575" indent="-282575">
              <a:spcBef>
                <a:spcPts val="0"/>
              </a:spcBef>
              <a:buFont typeface="Times" charset="0"/>
              <a:buNone/>
              <a:tabLst/>
            </a:pPr>
            <a:endParaRPr lang="en-US" sz="10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Revisions to internals raises the </a:t>
            </a:r>
            <a:r>
              <a:rPr lang="en-US" sz="1400" u="sng" dirty="0">
                <a:solidFill>
                  <a:srgbClr val="000000"/>
                </a:solidFill>
              </a:rPr>
              <a:t>maximum precip rate</a:t>
            </a:r>
            <a:r>
              <a:rPr lang="en-US" sz="1400" dirty="0">
                <a:solidFill>
                  <a:srgbClr val="000000"/>
                </a:solidFill>
              </a:rPr>
              <a:t> from 50 to </a:t>
            </a:r>
            <a:r>
              <a:rPr lang="en-US" sz="1400" u="sng" dirty="0">
                <a:solidFill>
                  <a:srgbClr val="000000"/>
                </a:solidFill>
              </a:rPr>
              <a:t>120 mm/</a:t>
            </a:r>
            <a:r>
              <a:rPr lang="en-US" sz="1400" u="sng" dirty="0" err="1">
                <a:solidFill>
                  <a:srgbClr val="000000"/>
                </a:solidFill>
              </a:rPr>
              <a:t>hr</a:t>
            </a:r>
            <a:r>
              <a:rPr lang="en-US" sz="1400" dirty="0">
                <a:solidFill>
                  <a:srgbClr val="000000"/>
                </a:solidFill>
              </a:rPr>
              <a:t> and no longer discrete</a:t>
            </a:r>
          </a:p>
          <a:p>
            <a:pPr marL="230188" indent="-230188">
              <a:spcBef>
                <a:spcPts val="35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files bigger due to less compressibility</a:t>
            </a:r>
          </a:p>
          <a:p>
            <a:pPr marL="230188" indent="-230188">
              <a:spcBef>
                <a:spcPts val="35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allows really tiny numbers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1. IMERG – V06 Upgrades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BB37F-1CF0-4746-A531-F859CB9E956E}"/>
              </a:ext>
            </a:extLst>
          </p:cNvPr>
          <p:cNvSpPr txBox="1"/>
          <p:nvPr/>
        </p:nvSpPr>
        <p:spPr>
          <a:xfrm>
            <a:off x="8610600" y="4582900"/>
            <a:ext cx="53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413131435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08">
            <a:extLst>
              <a:ext uri="{FF2B5EF4-FFF2-40B4-BE49-F238E27FC236}">
                <a16:creationId xmlns:a16="http://schemas.microsoft.com/office/drawing/2014/main" id="{F7829526-2636-C840-88F3-B030F097E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42901"/>
            <a:ext cx="8610600" cy="43191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 typeface="Times" charset="0"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Began Version 06 IMERG Retrospective Processing (RP) on 13 March 2019</a:t>
            </a:r>
          </a:p>
          <a:p>
            <a:pPr marL="288925" indent="-288925">
              <a:spcBef>
                <a:spcPts val="40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000FF"/>
                </a:solidFill>
              </a:rPr>
              <a:t>•	the </a:t>
            </a:r>
            <a:r>
              <a:rPr lang="en-US" sz="1400" u="sng" dirty="0">
                <a:solidFill>
                  <a:srgbClr val="0000FF"/>
                </a:solidFill>
              </a:rPr>
              <a:t>GPM era</a:t>
            </a:r>
            <a:r>
              <a:rPr lang="en-US" sz="1400" dirty="0">
                <a:solidFill>
                  <a:srgbClr val="0000FF"/>
                </a:solidFill>
              </a:rPr>
              <a:t> was launched </a:t>
            </a:r>
            <a:r>
              <a:rPr lang="en-US" sz="1400" u="sng" dirty="0">
                <a:solidFill>
                  <a:srgbClr val="0000FF"/>
                </a:solidFill>
              </a:rPr>
              <a:t>first, Final Run first</a:t>
            </a:r>
          </a:p>
          <a:p>
            <a:pPr marL="576263" indent="-284163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Initial Processing (IP) for V06 </a:t>
            </a:r>
            <a:r>
              <a:rPr lang="en-US" sz="1400" u="sng" dirty="0">
                <a:solidFill>
                  <a:srgbClr val="009900"/>
                </a:solidFill>
              </a:rPr>
              <a:t>Early and Late</a:t>
            </a:r>
            <a:r>
              <a:rPr lang="en-US" sz="1400" dirty="0">
                <a:solidFill>
                  <a:srgbClr val="009900"/>
                </a:solidFill>
              </a:rPr>
              <a:t> Runs started at the same time</a:t>
            </a:r>
          </a:p>
          <a:p>
            <a:pPr marL="576263" indent="-284163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errors in RP and IP required </a:t>
            </a:r>
            <a:r>
              <a:rPr lang="en-US" sz="1400" u="sng" dirty="0">
                <a:solidFill>
                  <a:srgbClr val="009900"/>
                </a:solidFill>
              </a:rPr>
              <a:t>re-doing some data records</a:t>
            </a:r>
          </a:p>
          <a:p>
            <a:pPr marL="288925" indent="-288925">
              <a:spcBef>
                <a:spcPts val="400"/>
              </a:spcBef>
              <a:buFont typeface="Times" charset="0"/>
              <a:buNone/>
              <a:tabLst/>
            </a:pPr>
            <a:r>
              <a:rPr lang="en-US" sz="1400" dirty="0">
                <a:solidFill>
                  <a:srgbClr val="0000FF"/>
                </a:solidFill>
              </a:rPr>
              <a:t>•	the </a:t>
            </a:r>
            <a:r>
              <a:rPr lang="en-US" sz="1400" u="sng" dirty="0">
                <a:solidFill>
                  <a:srgbClr val="0000FF"/>
                </a:solidFill>
              </a:rPr>
              <a:t>TRMM era Final Run</a:t>
            </a:r>
            <a:r>
              <a:rPr lang="en-US" sz="1400" dirty="0">
                <a:solidFill>
                  <a:srgbClr val="0000FF"/>
                </a:solidFill>
              </a:rPr>
              <a:t> RP came next</a:t>
            </a:r>
          </a:p>
          <a:p>
            <a:pPr marL="590550" indent="-288925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4 km merged global IR data files continue to be delayed for January 1998-January 2000</a:t>
            </a:r>
          </a:p>
          <a:p>
            <a:pPr marL="857250" indent="-288925">
              <a:spcBef>
                <a:spcPts val="400"/>
              </a:spcBef>
              <a:tabLst/>
            </a:pPr>
            <a:r>
              <a:rPr lang="en-US" sz="1400" dirty="0">
                <a:solidFill>
                  <a:srgbClr val="AB1485"/>
                </a:solidFill>
              </a:rPr>
              <a:t>•	we built up the requisite 3 months of calibration data starting from February 2000</a:t>
            </a:r>
          </a:p>
          <a:p>
            <a:pPr marL="857250" indent="-288925">
              <a:spcBef>
                <a:spcPts val="400"/>
              </a:spcBef>
              <a:tabLst/>
            </a:pPr>
            <a:r>
              <a:rPr lang="en-US" sz="1400" dirty="0">
                <a:solidFill>
                  <a:srgbClr val="AB1485"/>
                </a:solidFill>
              </a:rPr>
              <a:t>•	the </a:t>
            </a:r>
            <a:r>
              <a:rPr lang="en-US" sz="1400" u="sng" dirty="0">
                <a:solidFill>
                  <a:srgbClr val="AB1485"/>
                </a:solidFill>
              </a:rPr>
              <a:t>first month</a:t>
            </a:r>
            <a:r>
              <a:rPr lang="en-US" sz="1400" dirty="0">
                <a:solidFill>
                  <a:srgbClr val="AB1485"/>
                </a:solidFill>
              </a:rPr>
              <a:t> of data is thus </a:t>
            </a:r>
            <a:r>
              <a:rPr lang="en-US" sz="1400" u="sng" dirty="0">
                <a:solidFill>
                  <a:srgbClr val="AB1485"/>
                </a:solidFill>
              </a:rPr>
              <a:t>June 2000</a:t>
            </a:r>
          </a:p>
          <a:p>
            <a:pPr marL="857250" indent="-288925">
              <a:spcBef>
                <a:spcPts val="400"/>
              </a:spcBef>
              <a:tabLst/>
            </a:pPr>
            <a:r>
              <a:rPr lang="en-US" sz="1400" dirty="0">
                <a:solidFill>
                  <a:srgbClr val="AB1485"/>
                </a:solidFill>
              </a:rPr>
              <a:t>•	the initial 29 months of data will be incorporated when feasible</a:t>
            </a:r>
          </a:p>
          <a:p>
            <a:pPr marL="303213" indent="-303213">
              <a:spcBef>
                <a:spcPts val="400"/>
              </a:spcBef>
              <a:tabLst/>
            </a:pPr>
            <a:r>
              <a:rPr lang="en-US" sz="1400" dirty="0">
                <a:solidFill>
                  <a:srgbClr val="0000FF"/>
                </a:solidFill>
              </a:rPr>
              <a:t>•	Early and Late Run RP uses Final RP intermediate files, so they come after Final RP</a:t>
            </a:r>
          </a:p>
          <a:p>
            <a:pPr marL="576263" indent="-3000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Final is always ~3.5 months behind, so the Early and Late RP had to wait on Final IP to fill in the last 3 months before May 2019</a:t>
            </a:r>
          </a:p>
          <a:p>
            <a:pPr marL="292100" indent="-285750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</a:t>
            </a:r>
            <a:r>
              <a:rPr lang="en-US" sz="1400" u="sng" dirty="0">
                <a:solidFill>
                  <a:srgbClr val="0724FB"/>
                </a:solidFill>
              </a:rPr>
              <a:t>Final</a:t>
            </a:r>
            <a:r>
              <a:rPr lang="en-US" sz="1400" dirty="0">
                <a:solidFill>
                  <a:srgbClr val="0724FB"/>
                </a:solidFill>
              </a:rPr>
              <a:t> RP finished </a:t>
            </a:r>
            <a:r>
              <a:rPr lang="en-US" sz="1400" u="sng" dirty="0">
                <a:solidFill>
                  <a:srgbClr val="0724FB"/>
                </a:solidFill>
              </a:rPr>
              <a:t>3 July</a:t>
            </a:r>
            <a:r>
              <a:rPr lang="en-US" sz="1400" dirty="0">
                <a:solidFill>
                  <a:srgbClr val="0724FB"/>
                </a:solidFill>
              </a:rPr>
              <a:t> 2019, </a:t>
            </a:r>
            <a:r>
              <a:rPr lang="en-US" sz="1400" u="sng" dirty="0">
                <a:solidFill>
                  <a:srgbClr val="0724FB"/>
                </a:solidFill>
              </a:rPr>
              <a:t>Early and Late</a:t>
            </a:r>
            <a:r>
              <a:rPr lang="en-US" sz="1400" dirty="0">
                <a:solidFill>
                  <a:srgbClr val="0724FB"/>
                </a:solidFill>
              </a:rPr>
              <a:t> RP finished </a:t>
            </a:r>
            <a:r>
              <a:rPr lang="en-US" sz="1400" u="sng" dirty="0">
                <a:solidFill>
                  <a:srgbClr val="0724FB"/>
                </a:solidFill>
              </a:rPr>
              <a:t>20 August</a:t>
            </a:r>
            <a:r>
              <a:rPr lang="en-US" sz="1400" dirty="0">
                <a:solidFill>
                  <a:srgbClr val="0724FB"/>
                </a:solidFill>
              </a:rPr>
              <a:t> 2019</a:t>
            </a:r>
          </a:p>
          <a:p>
            <a:pPr marL="288925" indent="-288925">
              <a:spcBef>
                <a:spcPts val="0"/>
              </a:spcBef>
              <a:tabLst/>
            </a:pPr>
            <a:endParaRPr lang="en-US" sz="1400" dirty="0"/>
          </a:p>
          <a:p>
            <a:pPr marL="288925" indent="-288925">
              <a:spcBef>
                <a:spcPts val="0"/>
              </a:spcBef>
              <a:tabLst/>
            </a:pPr>
            <a:r>
              <a:rPr lang="en-US" sz="1400" u="sng" dirty="0"/>
              <a:t>TMPA</a:t>
            </a:r>
            <a:r>
              <a:rPr lang="en-US" sz="1400" dirty="0"/>
              <a:t> research and real-time products </a:t>
            </a:r>
            <a:r>
              <a:rPr lang="en-US" sz="1400" u="sng" dirty="0"/>
              <a:t>ended</a:t>
            </a:r>
            <a:r>
              <a:rPr lang="en-US" sz="1400" dirty="0"/>
              <a:t> with </a:t>
            </a:r>
            <a:r>
              <a:rPr lang="en-US" sz="1400" u="sng" dirty="0"/>
              <a:t>end of 2019</a:t>
            </a:r>
            <a:r>
              <a:rPr lang="en-US" sz="1400" dirty="0"/>
              <a:t> (with a 4.5 month advance notice)</a:t>
            </a:r>
          </a:p>
          <a:p>
            <a:pPr marL="288925" indent="-288925">
              <a:spcBef>
                <a:spcPts val="0"/>
              </a:spcBef>
              <a:tabLst/>
            </a:pPr>
            <a:endParaRPr lang="en-US" sz="1400" dirty="0"/>
          </a:p>
          <a:p>
            <a:pPr marL="288925" indent="-288925">
              <a:spcBef>
                <a:spcPts val="0"/>
              </a:spcBef>
              <a:tabLst/>
            </a:pPr>
            <a:r>
              <a:rPr lang="en-US" sz="1400" u="sng" dirty="0"/>
              <a:t>Version 07</a:t>
            </a:r>
            <a:r>
              <a:rPr lang="en-US" sz="1400" dirty="0"/>
              <a:t> release should be in about 2 years (</a:t>
            </a:r>
            <a:r>
              <a:rPr lang="en-US" sz="1400" u="sng" dirty="0"/>
              <a:t>early 2022?</a:t>
            </a:r>
            <a:r>
              <a:rPr lang="en-US" sz="1400" dirty="0"/>
              <a:t>)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3AF92AD1-7259-BB43-BB4C-B7697A0E684B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1. IMERG – V06 Roll-Out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88E6B-EE88-AC4E-9B86-14775B7A3B19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209564124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AD0BAE3C-C1DF-B14D-B4F1-B2EF62C9F330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2. Early Results – Ocean (50ºN-S) </a:t>
            </a:r>
            <a:r>
              <a:rPr lang="en-US" sz="1400" b="1" dirty="0" err="1">
                <a:latin typeface="Helvetica"/>
                <a:cs typeface="Helvetica"/>
              </a:rPr>
              <a:t>Precip</a:t>
            </a:r>
            <a:r>
              <a:rPr lang="en-US" sz="1400" b="1" dirty="0">
                <a:latin typeface="Helvetica"/>
                <a:cs typeface="Helvetica"/>
              </a:rPr>
              <a:t> Timeseries (1/2)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246F1C-AA5C-1D4C-A4E4-A79D88710593}"/>
              </a:ext>
            </a:extLst>
          </p:cNvPr>
          <p:cNvGrpSpPr/>
          <p:nvPr/>
        </p:nvGrpSpPr>
        <p:grpSpPr>
          <a:xfrm>
            <a:off x="3870154" y="349469"/>
            <a:ext cx="5350046" cy="4127281"/>
            <a:chOff x="3870154" y="349469"/>
            <a:chExt cx="5350046" cy="405108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F18C442-0060-AC40-AE94-0F7831BAE060}"/>
                </a:ext>
              </a:extLst>
            </p:cNvPr>
            <p:cNvGrpSpPr/>
            <p:nvPr/>
          </p:nvGrpSpPr>
          <p:grpSpPr>
            <a:xfrm>
              <a:off x="3870154" y="349469"/>
              <a:ext cx="5350046" cy="4051081"/>
              <a:chOff x="3657600" y="361950"/>
              <a:chExt cx="5486400" cy="428262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4A81606-B502-D144-B537-F59578C6E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57600" y="361950"/>
                <a:ext cx="5415936" cy="3997138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6537476-763D-6645-B509-90D12A9FF71C}"/>
                  </a:ext>
                </a:extLst>
              </p:cNvPr>
              <p:cNvSpPr txBox="1"/>
              <p:nvPr/>
            </p:nvSpPr>
            <p:spPr>
              <a:xfrm>
                <a:off x="7391400" y="4400550"/>
                <a:ext cx="1752600" cy="244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>
                    <a:latin typeface="Arial"/>
                    <a:cs typeface="Arial"/>
                  </a:rPr>
                  <a:t>E. </a:t>
                </a:r>
                <a:r>
                  <a:rPr lang="en-US" sz="900" dirty="0" err="1">
                    <a:latin typeface="Arial"/>
                    <a:cs typeface="Arial"/>
                  </a:rPr>
                  <a:t>Nelkin</a:t>
                </a:r>
                <a:r>
                  <a:rPr lang="en-US" sz="900" dirty="0">
                    <a:latin typeface="Arial"/>
                    <a:cs typeface="Arial"/>
                  </a:rPr>
                  <a:t> (SSAI; GSFC)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F07B3EF-2E1E-A94E-903E-A0960E0FD6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523873" y="815788"/>
                <a:ext cx="0" cy="3429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7A486F9-4F57-E54C-99F4-F05BDB8FCA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740442" y="815788"/>
                <a:ext cx="0" cy="3429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4DA95EC-DA5D-C24D-9BA5-5BEA8335FD7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957011" y="815788"/>
                <a:ext cx="0" cy="3429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22BB80D-7215-1847-BBA9-28413BDDAB5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197644" y="815788"/>
                <a:ext cx="0" cy="3429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CD1B363-222D-CD47-9F40-76435E8241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08196" y="815788"/>
                <a:ext cx="0" cy="3429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6876C78-FE39-4D4B-B217-85F147090A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24768" y="815788"/>
                <a:ext cx="0" cy="3429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757D874-838A-3449-9AA9-010C43A748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41337" y="815788"/>
                <a:ext cx="0" cy="3429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43FAB9D-CEF1-4F4F-A42F-270441CFF78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1936" y="815788"/>
                <a:ext cx="0" cy="3429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ECE1BAA-1530-014D-982E-7C9C3170CCD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88505" y="815788"/>
                <a:ext cx="0" cy="3429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BF93850-5F6B-A549-BE23-D950731F4A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505074" y="815788"/>
                <a:ext cx="0" cy="3429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668DB0A-F3AC-7A44-87EB-3649ADFC2B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737686" y="815788"/>
                <a:ext cx="0" cy="3429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3512E76-0956-F545-B3B3-F9F2ECC237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956259" y="815788"/>
                <a:ext cx="0" cy="3429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B14E2B7-7F42-A946-8BD3-3F5F3B97B2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72831" y="815788"/>
                <a:ext cx="0" cy="3429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708E9A7-D2DB-004E-ADA4-835D38D9F8E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391400" y="814135"/>
                <a:ext cx="0" cy="34306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ED91ED1-1011-3446-9FEE-C99FC859DA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619999" y="814135"/>
                <a:ext cx="0" cy="34306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E98D818-09DF-DC42-A593-4C306810B7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36568" y="814135"/>
                <a:ext cx="0" cy="34306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9546956-E21C-5945-BC5E-ECF236F483C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053137" y="814135"/>
                <a:ext cx="0" cy="34306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43E4353-5C6A-224A-9255-73D938E4EC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285749" y="814135"/>
                <a:ext cx="0" cy="34306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4D72366-1007-634F-B3BC-AE5A759F97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504322" y="814135"/>
                <a:ext cx="0" cy="34306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3E0D5DE-0CF5-5644-9E6F-2A312F1E38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720894" y="814135"/>
                <a:ext cx="0" cy="34306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0F64827-9EBD-C344-BE8C-22D7C07445C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07304" y="815788"/>
                <a:ext cx="0" cy="3429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8" name="Title 4">
              <a:extLst>
                <a:ext uri="{FF2B5EF4-FFF2-40B4-BE49-F238E27FC236}">
                  <a16:creationId xmlns:a16="http://schemas.microsoft.com/office/drawing/2014/main" id="{003C8AF6-C6A6-FE48-9A09-4E240D5360D0}"/>
                </a:ext>
              </a:extLst>
            </p:cNvPr>
            <p:cNvSpPr txBox="1">
              <a:spLocks/>
            </p:cNvSpPr>
            <p:nvPr/>
          </p:nvSpPr>
          <p:spPr>
            <a:xfrm>
              <a:off x="5126231" y="361950"/>
              <a:ext cx="3095236" cy="376035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ＭＳ Ｐゴシック" pitchFamily="-107" charset="-128"/>
                  <a:cs typeface="ＭＳ Ｐゴシック" pitchFamily="-107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</a:defRPr>
              </a:lvl9pPr>
            </a:lstStyle>
            <a:p>
              <a:endParaRPr lang="en-US" sz="1100" dirty="0">
                <a:latin typeface="Helvetica"/>
                <a:cs typeface="Helvetica"/>
              </a:endParaRPr>
            </a:p>
            <a:p>
              <a:r>
                <a:rPr lang="en-US" sz="1100" dirty="0">
                  <a:latin typeface="Helvetica"/>
                  <a:cs typeface="Helvetica"/>
                </a:rPr>
                <a:t>50ºN-S, 100% ocean, 2.5ºx2.5º grid</a:t>
              </a:r>
            </a:p>
          </p:txBody>
        </p:sp>
      </p:grpSp>
      <p:sp>
        <p:nvSpPr>
          <p:cNvPr id="106" name="Title 4">
            <a:extLst>
              <a:ext uri="{FF2B5EF4-FFF2-40B4-BE49-F238E27FC236}">
                <a16:creationId xmlns:a16="http://schemas.microsoft.com/office/drawing/2014/main" id="{E6AD385B-055A-0C4E-A605-2CE3D7662EF1}"/>
              </a:ext>
            </a:extLst>
          </p:cNvPr>
          <p:cNvSpPr txBox="1">
            <a:spLocks/>
          </p:cNvSpPr>
          <p:nvPr/>
        </p:nvSpPr>
        <p:spPr>
          <a:xfrm>
            <a:off x="4324067" y="377826"/>
            <a:ext cx="4692782" cy="350068"/>
          </a:xfrm>
          <a:prstGeom prst="rect">
            <a:avLst/>
          </a:prstGeom>
          <a:solidFill>
            <a:schemeClr val="bg1"/>
          </a:solidFill>
        </p:spPr>
        <p:txBody>
          <a:bodyPr t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endParaRPr lang="en-US" sz="1200" b="1" dirty="0">
              <a:latin typeface="Helvetica"/>
              <a:cs typeface="Helvetica"/>
            </a:endParaRPr>
          </a:p>
          <a:p>
            <a:r>
              <a:rPr lang="en-US" sz="1200" b="1" dirty="0" err="1">
                <a:latin typeface="Helvetica"/>
                <a:cs typeface="Helvetica"/>
              </a:rPr>
              <a:t>Precip</a:t>
            </a:r>
            <a:r>
              <a:rPr lang="en-US" sz="1200" b="1" dirty="0">
                <a:latin typeface="Helvetica"/>
                <a:cs typeface="Helvetica"/>
              </a:rPr>
              <a:t> Averages</a:t>
            </a:r>
            <a:r>
              <a:rPr lang="en-US" sz="1200" dirty="0">
                <a:latin typeface="Helvetica"/>
                <a:cs typeface="Helvetica"/>
              </a:rPr>
              <a:t> — 50ºN-S, 100% ocean, 2.5ºx2.5º grid</a:t>
            </a:r>
          </a:p>
        </p:txBody>
      </p:sp>
      <p:sp>
        <p:nvSpPr>
          <p:cNvPr id="107" name="Text Box 408">
            <a:extLst>
              <a:ext uri="{FF2B5EF4-FFF2-40B4-BE49-F238E27FC236}">
                <a16:creationId xmlns:a16="http://schemas.microsoft.com/office/drawing/2014/main" id="{A01D94D1-BB25-0F46-9CE2-EE96D89F0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342900"/>
            <a:ext cx="3717755" cy="39908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tabLst>
                <a:tab pos="228600" algn="l"/>
              </a:tabLst>
            </a:pPr>
            <a:r>
              <a:rPr lang="en-US" sz="1400" dirty="0"/>
              <a:t>V06 Final Run starts June 2000</a:t>
            </a:r>
          </a:p>
          <a:p>
            <a:pPr>
              <a:tabLst>
                <a:tab pos="228600" algn="l"/>
              </a:tabLst>
            </a:pPr>
            <a:endParaRPr lang="en-US" sz="1000" dirty="0"/>
          </a:p>
          <a:p>
            <a:pPr>
              <a:tabLst>
                <a:tab pos="228600" algn="l"/>
              </a:tabLst>
            </a:pPr>
            <a:r>
              <a:rPr lang="en-US" sz="1400" dirty="0"/>
              <a:t>V06 is </a:t>
            </a:r>
            <a:r>
              <a:rPr lang="en-US" sz="1400" u="sng" dirty="0"/>
              <a:t>higher</a:t>
            </a:r>
            <a:r>
              <a:rPr lang="en-US" sz="1400" dirty="0"/>
              <a:t> than 3B43 (TMPA) and GPCP </a:t>
            </a:r>
            <a:r>
              <a:rPr lang="en-US" sz="1400" u="sng" dirty="0"/>
              <a:t>over ocean</a:t>
            </a:r>
          </a:p>
          <a:p>
            <a:pPr marL="236538" indent="-236538">
              <a:tabLst/>
            </a:pPr>
            <a:r>
              <a:rPr lang="en-US" sz="1400" dirty="0">
                <a:solidFill>
                  <a:srgbClr val="0724FB"/>
                </a:solidFill>
              </a:rPr>
              <a:t>•	reason for this is under study</a:t>
            </a:r>
          </a:p>
          <a:p>
            <a:pPr>
              <a:tabLst>
                <a:tab pos="228600" algn="l"/>
              </a:tabLst>
            </a:pPr>
            <a:endParaRPr lang="en-US" sz="1000" dirty="0"/>
          </a:p>
          <a:p>
            <a:pPr>
              <a:tabLst>
                <a:tab pos="228600" algn="l"/>
              </a:tabLst>
            </a:pPr>
            <a:r>
              <a:rPr lang="en-US" sz="1400" u="sng" dirty="0"/>
              <a:t>TRMM-era</a:t>
            </a:r>
            <a:r>
              <a:rPr lang="en-US" sz="1400" dirty="0"/>
              <a:t> IMERG has a strong </a:t>
            </a:r>
            <a:r>
              <a:rPr lang="en-US" sz="1400" u="sng" dirty="0"/>
              <a:t>semi-annual</a:t>
            </a:r>
            <a:r>
              <a:rPr lang="en-US" sz="1400" dirty="0"/>
              <a:t> signal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</a:t>
            </a:r>
            <a:r>
              <a:rPr lang="en-US" sz="1400" u="sng" dirty="0">
                <a:solidFill>
                  <a:srgbClr val="0724FB"/>
                </a:solidFill>
              </a:rPr>
              <a:t>GPM-era</a:t>
            </a:r>
            <a:r>
              <a:rPr lang="en-US" sz="1400" dirty="0">
                <a:solidFill>
                  <a:srgbClr val="0724FB"/>
                </a:solidFill>
              </a:rPr>
              <a:t> IMERG and </a:t>
            </a:r>
            <a:r>
              <a:rPr lang="en-US" sz="1400" u="sng" dirty="0">
                <a:solidFill>
                  <a:srgbClr val="0724FB"/>
                </a:solidFill>
              </a:rPr>
              <a:t>3B43</a:t>
            </a:r>
            <a:r>
              <a:rPr lang="en-US" sz="1400" dirty="0">
                <a:solidFill>
                  <a:srgbClr val="0724FB"/>
                </a:solidFill>
              </a:rPr>
              <a:t> dominated by the </a:t>
            </a:r>
            <a:r>
              <a:rPr lang="en-US" sz="1400" u="sng" dirty="0">
                <a:solidFill>
                  <a:srgbClr val="0724FB"/>
                </a:solidFill>
              </a:rPr>
              <a:t>annual</a:t>
            </a:r>
            <a:r>
              <a:rPr lang="en-US" sz="1400" dirty="0">
                <a:solidFill>
                  <a:srgbClr val="0724FB"/>
                </a:solidFill>
              </a:rPr>
              <a:t> cycle</a:t>
            </a:r>
          </a:p>
          <a:p>
            <a:pPr>
              <a:tabLst>
                <a:tab pos="228600" algn="l"/>
              </a:tabLst>
            </a:pPr>
            <a:endParaRPr lang="en-US" sz="1000" dirty="0"/>
          </a:p>
          <a:p>
            <a:pPr>
              <a:tabLst>
                <a:tab pos="228600" algn="l"/>
              </a:tabLst>
            </a:pPr>
            <a:r>
              <a:rPr lang="en-US" sz="1400" dirty="0"/>
              <a:t>Interannual variation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has similar peaks/troughs for all datasets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GPCP (</a:t>
            </a:r>
            <a:r>
              <a:rPr lang="en-US" sz="1400" u="sng" dirty="0">
                <a:solidFill>
                  <a:srgbClr val="0724FB"/>
                </a:solidFill>
              </a:rPr>
              <a:t>passive microwave</a:t>
            </a:r>
            <a:r>
              <a:rPr lang="en-US" sz="1400" dirty="0">
                <a:solidFill>
                  <a:srgbClr val="0724FB"/>
                </a:solidFill>
              </a:rPr>
              <a:t> calibration) </a:t>
            </a:r>
            <a:r>
              <a:rPr lang="en-US" sz="1400" u="sng" dirty="0">
                <a:solidFill>
                  <a:srgbClr val="0724FB"/>
                </a:solidFill>
              </a:rPr>
              <a:t>lags</a:t>
            </a:r>
            <a:r>
              <a:rPr lang="en-US" sz="1400" dirty="0">
                <a:solidFill>
                  <a:srgbClr val="0724FB"/>
                </a:solidFill>
              </a:rPr>
              <a:t> phase of 3B43 (through 2013), IMERG (both </a:t>
            </a:r>
            <a:r>
              <a:rPr lang="en-US" sz="1400" u="sng" dirty="0">
                <a:solidFill>
                  <a:srgbClr val="0724FB"/>
                </a:solidFill>
              </a:rPr>
              <a:t>PMW/radar</a:t>
            </a:r>
            <a:r>
              <a:rPr lang="en-US" sz="1400" dirty="0">
                <a:solidFill>
                  <a:srgbClr val="0724FB"/>
                </a:solidFill>
              </a:rPr>
              <a:t> calibration)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after September 2014, 3B43 (PMW calibration) matches GPCP phase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C0C4D98-F2F5-9449-AAEF-02DC1CFF962B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199108723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3FB15F6A-E72B-B342-9865-144F8F6CD90B}"/>
              </a:ext>
            </a:extLst>
          </p:cNvPr>
          <p:cNvGrpSpPr/>
          <p:nvPr/>
        </p:nvGrpSpPr>
        <p:grpSpPr>
          <a:xfrm>
            <a:off x="3862670" y="342901"/>
            <a:ext cx="5281330" cy="3829050"/>
            <a:chOff x="3864764" y="28194000"/>
            <a:chExt cx="8661400" cy="6324600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A5A1E60-EAA8-B04B-B895-54D3CC7BF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4764" y="28194000"/>
              <a:ext cx="8661400" cy="6324600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460C0B4-1B2F-2245-BEAC-A8F1B73DD50D}"/>
                </a:ext>
              </a:extLst>
            </p:cNvPr>
            <p:cNvGrpSpPr/>
            <p:nvPr/>
          </p:nvGrpSpPr>
          <p:grpSpPr>
            <a:xfrm>
              <a:off x="4953000" y="28956000"/>
              <a:ext cx="7086600" cy="5356705"/>
              <a:chOff x="4989883" y="22836810"/>
              <a:chExt cx="6979926" cy="5027121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7A435C23-2561-CB44-B510-758CB1115C0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32378" y="22839233"/>
                <a:ext cx="0" cy="50246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3BF0ED8-6CC1-B942-99A6-FF0E594F3E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74874" y="22839233"/>
                <a:ext cx="0" cy="50246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7F0710E-F5C7-D84D-8516-595833A6B7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17371" y="22839233"/>
                <a:ext cx="0" cy="50246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C6EF848-6BE9-FF4C-BC70-3C3C10A665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97922" y="22839233"/>
                <a:ext cx="0" cy="50246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C3AFF33-C11D-2B4E-B2B7-02C2147DF59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730902" y="22839233"/>
                <a:ext cx="0" cy="50246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769009D-379C-5A41-9228-2859E069D8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073403" y="22839233"/>
                <a:ext cx="0" cy="50246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DDE465C-58CB-0E43-836E-BC0DF2A25AF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415898" y="22839233"/>
                <a:ext cx="0" cy="50246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C229F53-260F-164F-9505-7C5C584337B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780582" y="22839233"/>
                <a:ext cx="0" cy="50246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010269F-EC0D-604A-B115-1DAE873746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23078" y="22839233"/>
                <a:ext cx="0" cy="50246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4CAABB0-70B9-5F44-816E-5AECB2559F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465573" y="22839233"/>
                <a:ext cx="0" cy="50246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57224842-D032-1548-A3BA-16D7AA28501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833440" y="22839233"/>
                <a:ext cx="0" cy="50246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265C3AD4-A054-3E4B-9125-A273FEED69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79106" y="22839233"/>
                <a:ext cx="0" cy="50246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BEE3A9FD-94A9-0146-B031-851F982421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521607" y="22839233"/>
                <a:ext cx="0" cy="50246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492CD58B-7541-034A-8328-6DA00C4D9C3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67266" y="22836810"/>
                <a:ext cx="0" cy="502712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42598F7F-F529-0145-B8AD-5E396D2B18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28786" y="22836810"/>
                <a:ext cx="0" cy="502712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68298A2-2B7B-5849-8AF4-947D0541C2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71282" y="22836810"/>
                <a:ext cx="0" cy="502712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DAD6856-C9BA-FD42-BE3E-DB101561A5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913777" y="22836810"/>
                <a:ext cx="0" cy="502712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236A2B0-299D-6146-910B-139231E2EA8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281644" y="22836810"/>
                <a:ext cx="0" cy="502712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10572756-4C47-F64F-AD1B-49A81634FD9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627310" y="22836810"/>
                <a:ext cx="0" cy="502712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650020BE-0C58-BE46-BA58-B5579B4B370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969809" y="22836810"/>
                <a:ext cx="0" cy="502712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81106631-55B5-A64D-AD37-6A65BC1E21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989883" y="22839233"/>
                <a:ext cx="0" cy="50246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724FB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84" name="Title 4">
              <a:extLst>
                <a:ext uri="{FF2B5EF4-FFF2-40B4-BE49-F238E27FC236}">
                  <a16:creationId xmlns:a16="http://schemas.microsoft.com/office/drawing/2014/main" id="{2E6103A5-4589-2A43-A2F7-5FBE43C9018D}"/>
                </a:ext>
              </a:extLst>
            </p:cNvPr>
            <p:cNvSpPr txBox="1">
              <a:spLocks/>
            </p:cNvSpPr>
            <p:nvPr/>
          </p:nvSpPr>
          <p:spPr>
            <a:xfrm>
              <a:off x="4648200" y="28215198"/>
              <a:ext cx="7696179" cy="578222"/>
            </a:xfrm>
            <a:prstGeom prst="rect">
              <a:avLst/>
            </a:prstGeom>
            <a:solidFill>
              <a:schemeClr val="bg1"/>
            </a:solidFill>
          </p:spPr>
          <p:txBody>
            <a:bodyPr tIns="0" bIns="0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ＭＳ Ｐゴシック" pitchFamily="-107" charset="-128"/>
                  <a:cs typeface="ＭＳ Ｐゴシック" pitchFamily="-107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pitchFamily="-107" charset="0"/>
                </a:defRPr>
              </a:lvl9pPr>
            </a:lstStyle>
            <a:p>
              <a:endParaRPr lang="en-US" sz="1200" b="1" dirty="0">
                <a:latin typeface="Helvetica"/>
                <a:cs typeface="Helvetica"/>
              </a:endParaRPr>
            </a:p>
            <a:p>
              <a:r>
                <a:rPr lang="en-US" sz="1200" b="1" dirty="0" err="1">
                  <a:latin typeface="Helvetica"/>
                  <a:cs typeface="Helvetica"/>
                </a:rPr>
                <a:t>Precip</a:t>
              </a:r>
              <a:r>
                <a:rPr lang="en-US" sz="1200" b="1" dirty="0">
                  <a:latin typeface="Helvetica"/>
                  <a:cs typeface="Helvetica"/>
                </a:rPr>
                <a:t> </a:t>
              </a:r>
              <a:r>
                <a:rPr lang="en-US" sz="1200" b="1" u="sng" dirty="0">
                  <a:latin typeface="Helvetica"/>
                  <a:cs typeface="Helvetica"/>
                </a:rPr>
                <a:t>Differences</a:t>
              </a:r>
              <a:r>
                <a:rPr lang="en-US" sz="1200" dirty="0">
                  <a:latin typeface="Helvetica"/>
                  <a:cs typeface="Helvetica"/>
                </a:rPr>
                <a:t> — 50ºN-S, 100% ocean, 2.5ºx2.5º grid</a:t>
              </a:r>
            </a:p>
            <a:p>
              <a:endParaRPr lang="en-US" sz="1200" dirty="0">
                <a:latin typeface="Helvetica"/>
                <a:cs typeface="Helvetica"/>
              </a:endParaRP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C46EF9FE-60D3-E349-8E8B-6D8BFEE6448A}"/>
              </a:ext>
            </a:extLst>
          </p:cNvPr>
          <p:cNvSpPr txBox="1"/>
          <p:nvPr/>
        </p:nvSpPr>
        <p:spPr>
          <a:xfrm>
            <a:off x="7511158" y="4171950"/>
            <a:ext cx="1709042" cy="235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Arial"/>
                <a:cs typeface="Arial"/>
              </a:rPr>
              <a:t>E. </a:t>
            </a:r>
            <a:r>
              <a:rPr lang="en-US" sz="900" dirty="0" err="1">
                <a:latin typeface="Arial"/>
                <a:cs typeface="Arial"/>
              </a:rPr>
              <a:t>Nelkin</a:t>
            </a:r>
            <a:r>
              <a:rPr lang="en-US" sz="900" dirty="0">
                <a:latin typeface="Arial"/>
                <a:cs typeface="Arial"/>
              </a:rPr>
              <a:t> (SSAI; GSFC)</a:t>
            </a:r>
          </a:p>
        </p:txBody>
      </p:sp>
      <p:sp>
        <p:nvSpPr>
          <p:cNvPr id="107" name="Text Box 408">
            <a:extLst>
              <a:ext uri="{FF2B5EF4-FFF2-40B4-BE49-F238E27FC236}">
                <a16:creationId xmlns:a16="http://schemas.microsoft.com/office/drawing/2014/main" id="{5228AA9F-316A-6F43-950A-24144DB77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342900"/>
            <a:ext cx="3717755" cy="2934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tabLst>
                <a:tab pos="228600" algn="l"/>
              </a:tabLst>
            </a:pPr>
            <a:r>
              <a:rPr lang="en-US" sz="1400" dirty="0"/>
              <a:t>Additional multi-year variations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IMERG and 3B43 are High Resolution Precipitation Products, not CDRs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</a:t>
            </a:r>
            <a:r>
              <a:rPr lang="en-US" sz="1400" u="sng" dirty="0">
                <a:solidFill>
                  <a:srgbClr val="0724FB"/>
                </a:solidFill>
              </a:rPr>
              <a:t>difference plots</a:t>
            </a:r>
            <a:r>
              <a:rPr lang="en-US" sz="1400" dirty="0">
                <a:solidFill>
                  <a:srgbClr val="0724FB"/>
                </a:solidFill>
              </a:rPr>
              <a:t> tend to emphasize multi-year variations</a:t>
            </a:r>
          </a:p>
          <a:p>
            <a:pPr marL="460375" indent="-222250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IMERG and 3B43 resemble each other more than GPCP (green line flatter)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the </a:t>
            </a:r>
            <a:r>
              <a:rPr lang="en-US" sz="1400" u="sng" dirty="0">
                <a:solidFill>
                  <a:srgbClr val="0724FB"/>
                </a:solidFill>
              </a:rPr>
              <a:t>interannual variations</a:t>
            </a:r>
            <a:r>
              <a:rPr lang="en-US" sz="1400" dirty="0">
                <a:solidFill>
                  <a:srgbClr val="0724FB"/>
                </a:solidFill>
              </a:rPr>
              <a:t> tend to be similar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phasing differences and differences in amplitude of interannual variation have </a:t>
            </a:r>
            <a:r>
              <a:rPr lang="en-US" sz="1400" u="sng" dirty="0">
                <a:solidFill>
                  <a:srgbClr val="0724FB"/>
                </a:solidFill>
              </a:rPr>
              <a:t>similar magnitudes</a:t>
            </a:r>
          </a:p>
        </p:txBody>
      </p:sp>
      <p:sp>
        <p:nvSpPr>
          <p:cNvPr id="30" name="Title 4">
            <a:extLst>
              <a:ext uri="{FF2B5EF4-FFF2-40B4-BE49-F238E27FC236}">
                <a16:creationId xmlns:a16="http://schemas.microsoft.com/office/drawing/2014/main" id="{578D4229-917B-094A-886A-8F96B977A74F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2. Early Results – Ocean (50ºN-S) </a:t>
            </a:r>
            <a:r>
              <a:rPr lang="en-US" sz="1400" b="1" dirty="0" err="1">
                <a:latin typeface="Helvetica"/>
                <a:cs typeface="Helvetica"/>
              </a:rPr>
              <a:t>Precip</a:t>
            </a:r>
            <a:r>
              <a:rPr lang="en-US" sz="1400" b="1" dirty="0">
                <a:latin typeface="Helvetica"/>
                <a:cs typeface="Helvetica"/>
              </a:rPr>
              <a:t> Timeseries (2/2)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A4332C-A77C-394F-83BA-9ABED003A3BD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19628110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8"/>
          <p:cNvSpPr txBox="1">
            <a:spLocks noChangeArrowheads="1"/>
          </p:cNvSpPr>
          <p:nvPr/>
        </p:nvSpPr>
        <p:spPr bwMode="auto">
          <a:xfrm>
            <a:off x="152400" y="342900"/>
            <a:ext cx="3810000" cy="456022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tabLst>
                <a:tab pos="228600" algn="l"/>
              </a:tabLst>
            </a:pPr>
            <a:r>
              <a:rPr lang="en-US" sz="1400" dirty="0"/>
              <a:t>Monthly accumulations for tropical </a:t>
            </a:r>
            <a:r>
              <a:rPr lang="en-US" sz="1400" u="sng" dirty="0"/>
              <a:t>Pacific</a:t>
            </a:r>
            <a:r>
              <a:rPr lang="en-US" sz="1400" dirty="0"/>
              <a:t> </a:t>
            </a:r>
            <a:r>
              <a:rPr lang="en-US" sz="1400" u="sng" dirty="0"/>
              <a:t>atolls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Pacific Rainfall Database (PACRAIN)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match of gauge to encompassing 0.1</a:t>
            </a:r>
            <a:r>
              <a:rPr lang="en-US" sz="1400" dirty="0">
                <a:solidFill>
                  <a:srgbClr val="0724FB"/>
                </a:solidFill>
                <a:latin typeface="Helvetica"/>
                <a:cs typeface="Helvetica"/>
              </a:rPr>
              <a:t>º </a:t>
            </a:r>
            <a:r>
              <a:rPr lang="en-US" sz="1400" dirty="0">
                <a:solidFill>
                  <a:srgbClr val="0724FB"/>
                </a:solidFill>
              </a:rPr>
              <a:t>grid box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all useful months</a:t>
            </a:r>
          </a:p>
          <a:p>
            <a:pPr marL="461963" indent="-231775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stations have various periods of record (potentially changing the regions sampled) </a:t>
            </a:r>
          </a:p>
          <a:p>
            <a:pPr marL="461963" indent="-231775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38 “good” atolls, averaging ~11/month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bias varies with </a:t>
            </a:r>
            <a:r>
              <a:rPr lang="en-US" sz="1400" dirty="0" err="1">
                <a:solidFill>
                  <a:srgbClr val="0724FB"/>
                </a:solidFill>
              </a:rPr>
              <a:t>precip</a:t>
            </a:r>
            <a:r>
              <a:rPr lang="en-US" sz="1400" dirty="0">
                <a:solidFill>
                  <a:srgbClr val="0724FB"/>
                </a:solidFill>
              </a:rPr>
              <a:t> rate</a:t>
            </a:r>
          </a:p>
          <a:p>
            <a:pPr marL="461963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</a:t>
            </a:r>
            <a:r>
              <a:rPr lang="en-US" sz="1400" u="sng" dirty="0">
                <a:solidFill>
                  <a:srgbClr val="009900"/>
                </a:solidFill>
              </a:rPr>
              <a:t>IMERG under-(over-)estimates at low(high) rates</a:t>
            </a:r>
          </a:p>
          <a:p>
            <a:pPr marL="461963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009900"/>
                </a:solidFill>
              </a:rPr>
              <a:t>•	atoll gauges lack </a:t>
            </a:r>
            <a:r>
              <a:rPr lang="en-US" sz="1400" dirty="0" err="1">
                <a:solidFill>
                  <a:srgbClr val="009900"/>
                </a:solidFill>
              </a:rPr>
              <a:t>undercatch</a:t>
            </a:r>
            <a:r>
              <a:rPr lang="en-US" sz="1400" dirty="0">
                <a:solidFill>
                  <a:srgbClr val="009900"/>
                </a:solidFill>
              </a:rPr>
              <a:t> correction</a:t>
            </a:r>
          </a:p>
          <a:p>
            <a:pPr marL="687388" indent="-223838">
              <a:spcBef>
                <a:spcPts val="400"/>
              </a:spcBef>
              <a:tabLst/>
            </a:pPr>
            <a:r>
              <a:rPr lang="en-US" sz="1400" dirty="0">
                <a:solidFill>
                  <a:srgbClr val="990099"/>
                </a:solidFill>
              </a:rPr>
              <a:t>•	likely ~5-10%, so overall IMERG bias is (amazingly) good, but rate biases remain</a:t>
            </a:r>
          </a:p>
          <a:p>
            <a:pPr marL="7938" indent="7938">
              <a:spcBef>
                <a:spcPts val="1000"/>
              </a:spcBef>
              <a:tabLst/>
            </a:pPr>
            <a:r>
              <a:rPr lang="en-US" sz="1400" dirty="0"/>
              <a:t>See S4 for a land case (</a:t>
            </a:r>
            <a:r>
              <a:rPr lang="en-US" sz="1400"/>
              <a:t>Hurricane Harvey)</a:t>
            </a:r>
            <a:endParaRPr lang="en-US" sz="1400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2. Early Results – IMERG Final, Monthly for Atolls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84BAA-41A7-3743-A475-D3CD301E3244}"/>
              </a:ext>
            </a:extLst>
          </p:cNvPr>
          <p:cNvSpPr txBox="1"/>
          <p:nvPr/>
        </p:nvSpPr>
        <p:spPr>
          <a:xfrm>
            <a:off x="7010400" y="4129304"/>
            <a:ext cx="1752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err="1">
                <a:latin typeface="Arial"/>
                <a:cs typeface="Arial"/>
              </a:rPr>
              <a:t>D.Bolvin</a:t>
            </a:r>
            <a:r>
              <a:rPr lang="en-US" sz="900" dirty="0">
                <a:latin typeface="Arial"/>
                <a:cs typeface="Arial"/>
              </a:rPr>
              <a:t> (SSAI; GSFC)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9946F-B39D-6642-BDA6-79BB3D8EB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0" y="300254"/>
            <a:ext cx="3706788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5548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408">
            <a:extLst>
              <a:ext uri="{FF2B5EF4-FFF2-40B4-BE49-F238E27FC236}">
                <a16:creationId xmlns:a16="http://schemas.microsoft.com/office/drawing/2014/main" id="{307A0C57-9AF5-5542-97F7-1F1788B7E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21" y="537786"/>
            <a:ext cx="5029201" cy="44063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tabLst>
                <a:tab pos="228600" algn="l"/>
              </a:tabLst>
            </a:pPr>
            <a:r>
              <a:rPr lang="en-US" sz="1400" dirty="0"/>
              <a:t>Histogram of Final Run </a:t>
            </a:r>
            <a:r>
              <a:rPr lang="en-US" sz="1400" u="sng" dirty="0"/>
              <a:t>monthly</a:t>
            </a:r>
            <a:r>
              <a:rPr lang="en-US" sz="1400" dirty="0"/>
              <a:t> tropical oceanic </a:t>
            </a:r>
            <a:r>
              <a:rPr lang="en-US" sz="1400" dirty="0" err="1"/>
              <a:t>precip</a:t>
            </a:r>
            <a:r>
              <a:rPr lang="en-US" sz="1400" dirty="0"/>
              <a:t> on 0.</a:t>
            </a:r>
            <a:r>
              <a:rPr lang="en-US" sz="1400" dirty="0">
                <a:latin typeface="Helvetica"/>
              </a:rPr>
              <a:t>1</a:t>
            </a:r>
            <a:r>
              <a:rPr lang="en-US" sz="1400" dirty="0">
                <a:latin typeface="Helvetica"/>
                <a:cs typeface="Helvetica"/>
              </a:rPr>
              <a:t>º grid, 20º N-S (top)</a:t>
            </a:r>
            <a:endParaRPr lang="en-US" sz="1400" dirty="0"/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log(counts) to help draw out small values</a:t>
            </a:r>
          </a:p>
          <a:p>
            <a:pPr>
              <a:tabLst>
                <a:tab pos="228600" algn="l"/>
              </a:tabLst>
            </a:pPr>
            <a:endParaRPr lang="en-US" sz="1000" dirty="0"/>
          </a:p>
          <a:p>
            <a:pPr>
              <a:tabLst>
                <a:tab pos="228600" algn="l"/>
              </a:tabLst>
            </a:pPr>
            <a:r>
              <a:rPr lang="en-US" sz="1400" dirty="0"/>
              <a:t>Anomaly (bottom) helps guide interpretation</a:t>
            </a:r>
          </a:p>
          <a:p>
            <a:pPr>
              <a:spcBef>
                <a:spcPts val="400"/>
              </a:spcBef>
              <a:tabLst>
                <a:tab pos="228600" algn="l"/>
              </a:tabLst>
            </a:pPr>
            <a:r>
              <a:rPr lang="en-US" sz="1400" dirty="0">
                <a:solidFill>
                  <a:srgbClr val="0724FB"/>
                </a:solidFill>
              </a:rPr>
              <a:t>•	log scale in both directions from zero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filtered in time to emphasize main features</a:t>
            </a:r>
          </a:p>
          <a:p>
            <a:pPr>
              <a:tabLst>
                <a:tab pos="228600" algn="l"/>
              </a:tabLst>
            </a:pPr>
            <a:endParaRPr lang="en-US" sz="1000" dirty="0"/>
          </a:p>
          <a:p>
            <a:pPr>
              <a:tabLst>
                <a:tab pos="228600" algn="l"/>
              </a:tabLst>
            </a:pPr>
            <a:r>
              <a:rPr lang="en-US" sz="1400" dirty="0"/>
              <a:t>Initial impressions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mid-to-high rates sometimes (2009-10) vary together, but not always (2006-07)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lower rates tend to vary in the opposite direction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start of GPM calibration (June 2014) seems to shift the PDF to lower rates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persistent mid-range positive anomalies in 2009-14 remain to be explained</a:t>
            </a:r>
          </a:p>
          <a:p>
            <a:pPr>
              <a:tabLst>
                <a:tab pos="228600" algn="l"/>
              </a:tabLst>
            </a:pPr>
            <a:endParaRPr lang="en-US" sz="1000" dirty="0"/>
          </a:p>
          <a:p>
            <a:pPr>
              <a:tabLst>
                <a:tab pos="22860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This discussion will help determine reliability for trend analysis</a:t>
            </a: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AD0BAE3C-C1DF-B14D-B4F1-B2EF62C9F330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2. Early Results – Tropical Ocean (20ºN-S) Monthly </a:t>
            </a:r>
            <a:r>
              <a:rPr lang="en-US" sz="1400" b="1" dirty="0" err="1">
                <a:latin typeface="Helvetica"/>
                <a:cs typeface="Helvetica"/>
              </a:rPr>
              <a:t>Precip</a:t>
            </a:r>
            <a:endParaRPr lang="en-US" sz="1400" b="1" dirty="0">
              <a:latin typeface="Helvetica"/>
              <a:cs typeface="Helvetica"/>
            </a:endParaRPr>
          </a:p>
          <a:p>
            <a:pPr algn="l"/>
            <a:r>
              <a:rPr lang="en-US" sz="1400" b="1" dirty="0">
                <a:latin typeface="Helvetica"/>
                <a:cs typeface="Helvetica"/>
              </a:rPr>
              <a:t>    Histogram Timeseries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537476-763D-6645-B509-90D12A9FF71C}"/>
              </a:ext>
            </a:extLst>
          </p:cNvPr>
          <p:cNvSpPr txBox="1"/>
          <p:nvPr/>
        </p:nvSpPr>
        <p:spPr>
          <a:xfrm>
            <a:off x="3657600" y="4946264"/>
            <a:ext cx="1709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Arial"/>
                <a:cs typeface="Arial"/>
              </a:rPr>
              <a:t>G. Potter (USRA; GSFC)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CB3908-A669-3245-B740-19F4C2100EC5}"/>
              </a:ext>
            </a:extLst>
          </p:cNvPr>
          <p:cNvGrpSpPr/>
          <p:nvPr/>
        </p:nvGrpSpPr>
        <p:grpSpPr>
          <a:xfrm>
            <a:off x="5301118" y="0"/>
            <a:ext cx="3385682" cy="5143500"/>
            <a:chOff x="5758318" y="0"/>
            <a:chExt cx="3385682" cy="5143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C24B77-5187-D740-919C-FE9A80D2933A}"/>
                </a:ext>
              </a:extLst>
            </p:cNvPr>
            <p:cNvSpPr/>
            <p:nvPr/>
          </p:nvSpPr>
          <p:spPr bwMode="auto">
            <a:xfrm>
              <a:off x="5758318" y="0"/>
              <a:ext cx="3385682" cy="51435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E8F0BA4-89AD-294E-8CC3-21C713F9D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835" t="5275" r="14119" b="6666"/>
            <a:stretch/>
          </p:blipFill>
          <p:spPr>
            <a:xfrm>
              <a:off x="5797403" y="2598258"/>
              <a:ext cx="3346597" cy="251727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0BBD01-9286-1F41-8D47-BB1C1F789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31" t="4634" r="15432" b="5118"/>
            <a:stretch/>
          </p:blipFill>
          <p:spPr>
            <a:xfrm>
              <a:off x="5791200" y="39256"/>
              <a:ext cx="3276600" cy="255900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19C455-9790-8544-BC6A-B632B4C7B527}"/>
                </a:ext>
              </a:extLst>
            </p:cNvPr>
            <p:cNvSpPr txBox="1"/>
            <p:nvPr/>
          </p:nvSpPr>
          <p:spPr>
            <a:xfrm>
              <a:off x="6145148" y="47800"/>
              <a:ext cx="2568704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800" dirty="0">
                  <a:latin typeface="Arial"/>
                  <a:cs typeface="Arial"/>
                </a:rPr>
                <a:t>IMERG Final, monthly tropical ocean 20ºN-S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7BB072B-FBC3-2247-A5EF-E60FCF34A737}"/>
                </a:ext>
              </a:extLst>
            </p:cNvPr>
            <p:cNvSpPr txBox="1"/>
            <p:nvPr/>
          </p:nvSpPr>
          <p:spPr>
            <a:xfrm>
              <a:off x="5777143" y="2575957"/>
              <a:ext cx="3063311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800" dirty="0">
                  <a:latin typeface="Arial"/>
                  <a:cs typeface="Arial"/>
                </a:rPr>
                <a:t>IMERG Final anomalies, monthly tropical ocean 20ºN-S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B605D5C-03AB-C446-8210-D5727BD13D44}"/>
                </a:ext>
              </a:extLst>
            </p:cNvPr>
            <p:cNvSpPr txBox="1"/>
            <p:nvPr/>
          </p:nvSpPr>
          <p:spPr>
            <a:xfrm rot="16200000">
              <a:off x="4561235" y="3788413"/>
              <a:ext cx="2517278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800" dirty="0">
                  <a:latin typeface="Arial"/>
                  <a:cs typeface="Arial"/>
                </a:rPr>
                <a:t>Monthly </a:t>
              </a:r>
              <a:r>
                <a:rPr lang="en-US" sz="800" dirty="0" err="1">
                  <a:latin typeface="Arial"/>
                  <a:cs typeface="Arial"/>
                </a:rPr>
                <a:t>precip</a:t>
              </a:r>
              <a:r>
                <a:rPr lang="en-US" sz="800" dirty="0">
                  <a:latin typeface="Arial"/>
                  <a:cs typeface="Arial"/>
                </a:rPr>
                <a:t> rate (mm/d)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7CDD728-EDB1-E74E-BB7A-B22D06B24561}"/>
                </a:ext>
              </a:extLst>
            </p:cNvPr>
            <p:cNvSpPr txBox="1"/>
            <p:nvPr/>
          </p:nvSpPr>
          <p:spPr>
            <a:xfrm rot="16200000">
              <a:off x="4708987" y="1207208"/>
              <a:ext cx="2259423" cy="123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noAutofit/>
            </a:bodyPr>
            <a:lstStyle/>
            <a:p>
              <a:pPr algn="ctr"/>
              <a:r>
                <a:rPr lang="en-US" sz="800" dirty="0">
                  <a:latin typeface="Arial"/>
                  <a:cs typeface="Arial"/>
                </a:rPr>
                <a:t>Monthly </a:t>
              </a:r>
              <a:r>
                <a:rPr lang="en-US" sz="800" dirty="0" err="1">
                  <a:latin typeface="Arial"/>
                  <a:cs typeface="Arial"/>
                </a:rPr>
                <a:t>precip</a:t>
              </a:r>
              <a:r>
                <a:rPr lang="en-US" sz="800" dirty="0">
                  <a:latin typeface="Arial"/>
                  <a:cs typeface="Arial"/>
                </a:rPr>
                <a:t> rate (mm/d)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5A40EFD-475C-7B42-BF24-C80C484BE1C7}"/>
              </a:ext>
            </a:extLst>
          </p:cNvPr>
          <p:cNvSpPr txBox="1"/>
          <p:nvPr/>
        </p:nvSpPr>
        <p:spPr>
          <a:xfrm>
            <a:off x="8610600" y="4615683"/>
            <a:ext cx="517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89923460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08">
            <a:extLst>
              <a:ext uri="{FF2B5EF4-FFF2-40B4-BE49-F238E27FC236}">
                <a16:creationId xmlns:a16="http://schemas.microsoft.com/office/drawing/2014/main" id="{083DACB5-A86D-0140-9F0D-B81CF30F7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1" y="407135"/>
            <a:ext cx="2820989" cy="36830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buFont typeface="Times" charset="0"/>
              <a:buNone/>
              <a:tabLst/>
            </a:pPr>
            <a:r>
              <a:rPr lang="en-US" sz="1400" dirty="0"/>
              <a:t>Average September-November for 2001 to 2018, Final Run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day/night shading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Blue Marble land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smoothed in space and time</a:t>
            </a:r>
          </a:p>
          <a:p>
            <a:pPr marL="465138" indent="-228600">
              <a:spcBef>
                <a:spcPts val="400"/>
              </a:spcBef>
              <a:tabLst/>
            </a:pPr>
            <a:r>
              <a:rPr lang="en-US" sz="1400" dirty="0">
                <a:solidFill>
                  <a:srgbClr val="006600"/>
                </a:solidFill>
              </a:rPr>
              <a:t>•	even 18 years of seasonal data still has lumps</a:t>
            </a:r>
          </a:p>
          <a:p>
            <a:pPr>
              <a:spcBef>
                <a:spcPts val="0"/>
              </a:spcBef>
              <a:buFont typeface="Times" charset="0"/>
              <a:buNone/>
              <a:tabLst/>
            </a:pPr>
            <a:endParaRPr lang="en-US" sz="1400" dirty="0"/>
          </a:p>
          <a:p>
            <a:pPr>
              <a:spcBef>
                <a:spcPts val="0"/>
              </a:spcBef>
              <a:buFont typeface="Times" charset="0"/>
              <a:buNone/>
              <a:tabLst/>
            </a:pPr>
            <a:r>
              <a:rPr lang="en-US" sz="1400" dirty="0"/>
              <a:t>Reminiscent of IMERG V05, but 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</a:t>
            </a:r>
            <a:r>
              <a:rPr lang="en-US" sz="1400" u="sng" dirty="0">
                <a:solidFill>
                  <a:srgbClr val="0724FB"/>
                </a:solidFill>
              </a:rPr>
              <a:t>less “flashing”</a:t>
            </a:r>
            <a:r>
              <a:rPr lang="en-US" sz="1400" dirty="0">
                <a:solidFill>
                  <a:srgbClr val="0724FB"/>
                </a:solidFill>
              </a:rPr>
              <a:t> due to inter-satellite differences and morphing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better data coverage at higher latitudes (not seen here)</a:t>
            </a:r>
            <a:endParaRPr lang="en-US" sz="1400" u="sng" dirty="0">
              <a:solidFill>
                <a:srgbClr val="0724FB"/>
              </a:solidFill>
            </a:endParaRPr>
          </a:p>
          <a:p>
            <a:pPr marL="230188" indent="-230188">
              <a:spcBef>
                <a:spcPts val="400"/>
              </a:spcBef>
              <a:tabLst/>
            </a:pP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21D90C68-C546-D84D-AB7B-7219ADAED4F4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9144001" cy="5782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7" charset="0"/>
              </a:defRPr>
            </a:lvl9pPr>
          </a:lstStyle>
          <a:p>
            <a:pPr algn="l"/>
            <a:r>
              <a:rPr lang="en-US" sz="1400" b="1" dirty="0">
                <a:latin typeface="Helvetica"/>
                <a:cs typeface="Helvetica"/>
              </a:rPr>
              <a:t>2. Early Results – Final Run, September-November Diurnal Cycle, Maritime Continent </a:t>
            </a:r>
          </a:p>
        </p:txBody>
      </p:sp>
      <p:sp>
        <p:nvSpPr>
          <p:cNvPr id="17" name="Text Box 408">
            <a:extLst>
              <a:ext uri="{FF2B5EF4-FFF2-40B4-BE49-F238E27FC236}">
                <a16:creationId xmlns:a16="http://schemas.microsoft.com/office/drawing/2014/main" id="{91C749EB-1A09-8448-A9FA-EB4A30110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0" y="3943350"/>
            <a:ext cx="5556170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buFont typeface="Times" charset="0"/>
              <a:buNone/>
              <a:tabLst/>
            </a:pPr>
            <a:r>
              <a:rPr lang="en-US" sz="1400" dirty="0"/>
              <a:t>Reminiscent of TMPA, but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more detailed, broader spatial coverage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no interpolations between the 3-hourly times</a:t>
            </a:r>
          </a:p>
          <a:p>
            <a:pPr marL="230188" indent="-230188">
              <a:spcBef>
                <a:spcPts val="400"/>
              </a:spcBef>
              <a:tabLst/>
            </a:pPr>
            <a:r>
              <a:rPr lang="en-US" sz="1400" dirty="0">
                <a:solidFill>
                  <a:srgbClr val="0724FB"/>
                </a:solidFill>
              </a:rPr>
              <a:t>•	</a:t>
            </a:r>
            <a:r>
              <a:rPr lang="en-US" sz="1400" u="sng" dirty="0">
                <a:solidFill>
                  <a:srgbClr val="0724FB"/>
                </a:solidFill>
              </a:rPr>
              <a:t>less IR-based </a:t>
            </a:r>
            <a:r>
              <a:rPr lang="en-US" sz="1400" u="sng" dirty="0" err="1">
                <a:solidFill>
                  <a:srgbClr val="0724FB"/>
                </a:solidFill>
              </a:rPr>
              <a:t>precip</a:t>
            </a:r>
            <a:r>
              <a:rPr lang="en-US" sz="1400" dirty="0">
                <a:solidFill>
                  <a:srgbClr val="0724FB"/>
                </a:solidFill>
              </a:rPr>
              <a:t> used (which tends to have a </a:t>
            </a:r>
            <a:r>
              <a:rPr lang="en-US" sz="1400" u="sng" dirty="0">
                <a:solidFill>
                  <a:srgbClr val="0724FB"/>
                </a:solidFill>
              </a:rPr>
              <a:t>phase lag</a:t>
            </a:r>
            <a:r>
              <a:rPr lang="en-US" sz="1400" dirty="0">
                <a:solidFill>
                  <a:srgbClr val="0724FB"/>
                </a:solidFill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70B079-A48D-E64B-8A9B-05B9BD8E33BC}"/>
              </a:ext>
            </a:extLst>
          </p:cNvPr>
          <p:cNvSpPr txBox="1"/>
          <p:nvPr/>
        </p:nvSpPr>
        <p:spPr>
          <a:xfrm>
            <a:off x="7462158" y="3790950"/>
            <a:ext cx="1752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Arial"/>
                <a:cs typeface="Arial"/>
              </a:rPr>
              <a:t>J. Tan (USRA; GSFC)</a:t>
            </a:r>
          </a:p>
        </p:txBody>
      </p:sp>
      <p:pic>
        <p:nvPicPr>
          <p:cNvPr id="2" name="Online Media 1" descr="MaritimeContinent.SON.V06B">
            <a:hlinkClick r:id="" action="ppaction://media"/>
            <a:extLst>
              <a:ext uri="{FF2B5EF4-FFF2-40B4-BE49-F238E27FC236}">
                <a16:creationId xmlns:a16="http://schemas.microsoft.com/office/drawing/2014/main" id="{407593AB-4BCB-9747-A3DF-D51673DB1A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2612" y="411875"/>
            <a:ext cx="6021387" cy="3387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3FF517-58AE-D447-8385-4B12A234C2C5}"/>
              </a:ext>
            </a:extLst>
          </p:cNvPr>
          <p:cNvSpPr txBox="1"/>
          <p:nvPr/>
        </p:nvSpPr>
        <p:spPr>
          <a:xfrm>
            <a:off x="8001000" y="49149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U.S. Gov’t. Work</a:t>
            </a:r>
          </a:p>
        </p:txBody>
      </p:sp>
    </p:spTree>
    <p:extLst>
      <p:ext uri="{BB962C8B-B14F-4D97-AF65-F5344CB8AC3E}">
        <p14:creationId xmlns:p14="http://schemas.microsoft.com/office/powerpoint/2010/main" val="3755613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106944</TotalTime>
  <Words>2727</Words>
  <Application>Microsoft Macintosh PowerPoint</Application>
  <PresentationFormat>On-screen Show (16:9)</PresentationFormat>
  <Paragraphs>363</Paragraphs>
  <Slides>21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Helvetica</vt:lpstr>
      <vt:lpstr>Times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NASA/GSFC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Huffman, George J. (GSFC-6120)</cp:lastModifiedBy>
  <cp:revision>783</cp:revision>
  <cp:lastPrinted>2020-04-23T14:34:38Z</cp:lastPrinted>
  <dcterms:created xsi:type="dcterms:W3CDTF">2009-12-10T15:14:56Z</dcterms:created>
  <dcterms:modified xsi:type="dcterms:W3CDTF">2020-05-03T00:03:35Z</dcterms:modified>
</cp:coreProperties>
</file>