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
  </p:notesMasterIdLst>
  <p:sldIdLst>
    <p:sldId id="265" r:id="rId2"/>
    <p:sldId id="264" r:id="rId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snapToObjects="1">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3C9EB9-E8AF-714E-ADEE-DE3F41680E46}" type="datetimeFigureOut">
              <a:rPr lang="en-US" smtClean="0"/>
              <a:pPr/>
              <a:t>5/4/2020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7061D5-651E-254F-9A4F-D2DB2DFE78E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4CFF3EE-7D31-704D-B033-3F35151336D6}" type="datetimeFigureOut">
              <a:rPr lang="en-US" smtClean="0"/>
              <a:pPr/>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061F51-28CD-234A-80B1-A2A1AC443FF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CFF3EE-7D31-704D-B033-3F35151336D6}" type="datetimeFigureOut">
              <a:rPr lang="en-US" smtClean="0"/>
              <a:pPr/>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061F51-28CD-234A-80B1-A2A1AC443FF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CFF3EE-7D31-704D-B033-3F35151336D6}" type="datetimeFigureOut">
              <a:rPr lang="en-US" smtClean="0"/>
              <a:pPr/>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061F51-28CD-234A-80B1-A2A1AC443FF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CFF3EE-7D31-704D-B033-3F35151336D6}" type="datetimeFigureOut">
              <a:rPr lang="en-US" smtClean="0"/>
              <a:pPr/>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061F51-28CD-234A-80B1-A2A1AC443FF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CFF3EE-7D31-704D-B033-3F35151336D6}" type="datetimeFigureOut">
              <a:rPr lang="en-US" smtClean="0"/>
              <a:pPr/>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061F51-28CD-234A-80B1-A2A1AC443FF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CFF3EE-7D31-704D-B033-3F35151336D6}" type="datetimeFigureOut">
              <a:rPr lang="en-US" smtClean="0"/>
              <a:pPr/>
              <a:t>5/4/2020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061F51-28CD-234A-80B1-A2A1AC443FF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CFF3EE-7D31-704D-B033-3F35151336D6}" type="datetimeFigureOut">
              <a:rPr lang="en-US" smtClean="0"/>
              <a:pPr/>
              <a:t>5/4/2020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061F51-28CD-234A-80B1-A2A1AC443FF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CFF3EE-7D31-704D-B033-3F35151336D6}" type="datetimeFigureOut">
              <a:rPr lang="en-US" smtClean="0"/>
              <a:pPr/>
              <a:t>5/4/2020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061F51-28CD-234A-80B1-A2A1AC443FF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CFF3EE-7D31-704D-B033-3F35151336D6}" type="datetimeFigureOut">
              <a:rPr lang="en-US" smtClean="0"/>
              <a:pPr/>
              <a:t>5/4/2020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061F51-28CD-234A-80B1-A2A1AC443FF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CFF3EE-7D31-704D-B033-3F35151336D6}" type="datetimeFigureOut">
              <a:rPr lang="en-US" smtClean="0"/>
              <a:pPr/>
              <a:t>5/4/2020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061F51-28CD-234A-80B1-A2A1AC443FF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CFF3EE-7D31-704D-B033-3F35151336D6}" type="datetimeFigureOut">
              <a:rPr lang="en-US" smtClean="0"/>
              <a:pPr/>
              <a:t>5/4/2020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061F51-28CD-234A-80B1-A2A1AC443FF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CFF3EE-7D31-704D-B033-3F35151336D6}" type="datetimeFigureOut">
              <a:rPr lang="en-US" smtClean="0"/>
              <a:pPr/>
              <a:t>5/4/2020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061F51-28CD-234A-80B1-A2A1AC443FF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230912" y="80827"/>
            <a:ext cx="8809183" cy="2462213"/>
          </a:xfrm>
          <a:prstGeom prst="rect">
            <a:avLst/>
          </a:prstGeom>
          <a:noFill/>
          <a:ln w="9525">
            <a:noFill/>
            <a:miter lim="800000"/>
            <a:headEnd/>
            <a:tailEnd/>
          </a:ln>
        </p:spPr>
        <p:txBody>
          <a:bodyPr wrap="square">
            <a:prstTxWarp prst="textNoShape">
              <a:avLst/>
            </a:prstTxWarp>
            <a:spAutoFit/>
          </a:bodyPr>
          <a:lstStyle/>
          <a:p>
            <a:r>
              <a:rPr lang="en-US" sz="1400" b="1" dirty="0"/>
              <a:t>Assessing the impacts of climate variability - a study of institutional archival data spanning 1700-1947 (British Colonial Period) pertaining to semi-arid tracts of peninsular </a:t>
            </a:r>
            <a:r>
              <a:rPr lang="en-US" sz="1400" b="1" dirty="0" smtClean="0"/>
              <a:t>India</a:t>
            </a:r>
          </a:p>
          <a:p>
            <a:r>
              <a:rPr lang="en-US" sz="1200" baseline="30000" dirty="0" smtClean="0"/>
              <a:t>1</a:t>
            </a:r>
            <a:r>
              <a:rPr lang="en-US" sz="1200" dirty="0" smtClean="0"/>
              <a:t>Ranjini </a:t>
            </a:r>
            <a:r>
              <a:rPr lang="en-US" sz="1200" dirty="0"/>
              <a:t>Ray and</a:t>
            </a:r>
            <a:r>
              <a:rPr lang="en-US" sz="1200" baseline="30000" dirty="0" smtClean="0"/>
              <a:t>2,3</a:t>
            </a:r>
            <a:r>
              <a:rPr lang="en-US" sz="1200" dirty="0" smtClean="0"/>
              <a:t>Atreyee </a:t>
            </a:r>
            <a:r>
              <a:rPr lang="en-US" sz="1200" dirty="0"/>
              <a:t>Bhattacharya</a:t>
            </a:r>
            <a:r>
              <a:rPr lang="en-US" sz="1200" b="1" dirty="0" smtClean="0"/>
              <a:t/>
            </a:r>
            <a:br>
              <a:rPr lang="en-US" sz="1200" b="1" dirty="0" smtClean="0"/>
            </a:br>
            <a:r>
              <a:rPr lang="en-US" sz="1200" b="1" dirty="0" smtClean="0"/>
              <a:t>Date: </a:t>
            </a:r>
            <a:r>
              <a:rPr lang="en-US" sz="1200" dirty="0" smtClean="0"/>
              <a:t>May 4, 2020</a:t>
            </a:r>
          </a:p>
          <a:p>
            <a:r>
              <a:rPr lang="en-US" sz="1200" b="1" dirty="0" smtClean="0"/>
              <a:t>Paper no: </a:t>
            </a:r>
            <a:r>
              <a:rPr lang="en-US" sz="1200" dirty="0" smtClean="0"/>
              <a:t>EGU 2020-5350</a:t>
            </a:r>
          </a:p>
          <a:p>
            <a:r>
              <a:rPr lang="en-US" sz="1200" b="1" dirty="0" smtClean="0"/>
              <a:t>Session: </a:t>
            </a:r>
            <a:r>
              <a:rPr lang="en-US" sz="1200" dirty="0"/>
              <a:t>CL1.20 – Historical climatology and hydrology: the role of documentary evidence in the reconstruction of past (hydro)climate and </a:t>
            </a:r>
            <a:r>
              <a:rPr lang="en-US" sz="1200" dirty="0" smtClean="0"/>
              <a:t>its </a:t>
            </a:r>
            <a:r>
              <a:rPr lang="en-US" sz="1200" dirty="0" err="1" smtClean="0"/>
              <a:t>variabilities</a:t>
            </a:r>
            <a:endParaRPr lang="en-US" sz="1200" dirty="0" smtClean="0"/>
          </a:p>
          <a:p>
            <a:pPr marL="342900" indent="-342900">
              <a:buAutoNum type="arabicPeriod"/>
            </a:pPr>
            <a:r>
              <a:rPr lang="en-US" sz="1200" dirty="0" smtClean="0"/>
              <a:t>Indian Institute for Human Settlements (IIHS)-Bangalore</a:t>
            </a:r>
          </a:p>
          <a:p>
            <a:pPr marL="342900" indent="-342900">
              <a:buAutoNum type="arabicPeriod"/>
            </a:pPr>
            <a:r>
              <a:rPr lang="en-US" sz="1200" dirty="0" smtClean="0"/>
              <a:t>University of Colorado Boulder and (3) Scripps Institution of Oceanography, University of California-San Diego</a:t>
            </a:r>
          </a:p>
          <a:p>
            <a:pPr marL="342900" indent="-342900">
              <a:buAutoNum type="arabicPeriod"/>
            </a:pPr>
            <a:endParaRPr lang="en-US" sz="1400" b="1" dirty="0" smtClean="0"/>
          </a:p>
          <a:p>
            <a:r>
              <a:rPr lang="en-US" sz="1400" b="1" dirty="0"/>
              <a:t> </a:t>
            </a:r>
          </a:p>
          <a:p>
            <a:endParaRPr lang="en-US" sz="1400" b="1" dirty="0"/>
          </a:p>
        </p:txBody>
      </p:sp>
      <p:pic>
        <p:nvPicPr>
          <p:cNvPr id="5" name="Picture 4" descr="Rainfall-trend.png"/>
          <p:cNvPicPr>
            <a:picLocks noChangeAspect="1"/>
          </p:cNvPicPr>
          <p:nvPr/>
        </p:nvPicPr>
        <p:blipFill>
          <a:blip r:embed="rId2">
            <a:extLst>
              <a:ext uri="{28A0092B-C50C-407E-A947-70E740481C1C}">
                <a14:useLocalDpi xmlns="" xmlns:a14="http://schemas.microsoft.com/office/drawing/2010/main" xmlns:mv="urn:schemas-microsoft-com:mac:vml" xmlns:mc="http://schemas.openxmlformats.org/markup-compatibility/2006" val="0"/>
              </a:ext>
            </a:extLst>
          </a:blip>
          <a:stretch>
            <a:fillRect/>
          </a:stretch>
        </p:blipFill>
        <p:spPr>
          <a:xfrm>
            <a:off x="428775" y="1845267"/>
            <a:ext cx="3336638" cy="2502479"/>
          </a:xfrm>
          <a:prstGeom prst="rect">
            <a:avLst/>
          </a:prstGeom>
        </p:spPr>
      </p:pic>
      <p:sp>
        <p:nvSpPr>
          <p:cNvPr id="7" name="Rectangle 6"/>
          <p:cNvSpPr/>
          <p:nvPr/>
        </p:nvSpPr>
        <p:spPr>
          <a:xfrm>
            <a:off x="452293" y="4140429"/>
            <a:ext cx="3169443" cy="1754327"/>
          </a:xfrm>
          <a:prstGeom prst="rect">
            <a:avLst/>
          </a:prstGeom>
        </p:spPr>
        <p:txBody>
          <a:bodyPr wrap="square">
            <a:spAutoFit/>
          </a:bodyPr>
          <a:lstStyle/>
          <a:p>
            <a:pPr algn="just"/>
            <a:r>
              <a:rPr lang="en-US" sz="1200" dirty="0" smtClean="0"/>
              <a:t>Semi arid region are expected to become drier (the red colored areas in peninsular India) over the coming decades.  The major nodes of rainfall variability in these regions are 2-3 years (tied to ENSO cycles) and 4-7 year cycles, more prominent in the semi-arid interiors that are tied to land use patterns that impact land-atmosphere amplification of ENSO cycles</a:t>
            </a:r>
          </a:p>
        </p:txBody>
      </p:sp>
      <p:sp>
        <p:nvSpPr>
          <p:cNvPr id="8" name="TextBox 7"/>
          <p:cNvSpPr txBox="1"/>
          <p:nvPr/>
        </p:nvSpPr>
        <p:spPr>
          <a:xfrm>
            <a:off x="0" y="6324489"/>
            <a:ext cx="9144000" cy="830997"/>
          </a:xfrm>
          <a:prstGeom prst="rect">
            <a:avLst/>
          </a:prstGeom>
          <a:solidFill>
            <a:srgbClr val="FF0000">
              <a:alpha val="20000"/>
            </a:srgbClr>
          </a:solidFill>
        </p:spPr>
        <p:txBody>
          <a:bodyPr wrap="square" rtlCol="0">
            <a:spAutoFit/>
          </a:bodyPr>
          <a:lstStyle/>
          <a:p>
            <a:r>
              <a:rPr lang="en-US" sz="1200" b="1" dirty="0" smtClean="0"/>
              <a:t>Main conclusions</a:t>
            </a:r>
            <a:r>
              <a:rPr lang="en-US" sz="1200" dirty="0" smtClean="0"/>
              <a:t>: Famines due to rain failure are most common. </a:t>
            </a:r>
            <a:r>
              <a:rPr lang="en-US" sz="1200" dirty="0" smtClean="0"/>
              <a:t>5-10year </a:t>
            </a:r>
            <a:r>
              <a:rPr lang="en-US" sz="1200" dirty="0" smtClean="0"/>
              <a:t>frequencies important for famines. 14% reduction below normal associated with famines. Farmers are most impacted. Alternate modes of employment assisted in averting human costs</a:t>
            </a:r>
          </a:p>
          <a:p>
            <a:endParaRPr lang="en-US" sz="1200" b="1" dirty="0" smtClean="0"/>
          </a:p>
          <a:p>
            <a:pPr marL="342900" indent="-342900"/>
            <a:endParaRPr lang="en-US" sz="1200" dirty="0"/>
          </a:p>
        </p:txBody>
      </p:sp>
      <p:sp>
        <p:nvSpPr>
          <p:cNvPr id="9" name="TextBox 8"/>
          <p:cNvSpPr txBox="1">
            <a:spLocks noChangeArrowheads="1"/>
          </p:cNvSpPr>
          <p:nvPr/>
        </p:nvSpPr>
        <p:spPr bwMode="auto">
          <a:xfrm>
            <a:off x="6912732" y="6035813"/>
            <a:ext cx="4254726" cy="246221"/>
          </a:xfrm>
          <a:prstGeom prst="rect">
            <a:avLst/>
          </a:prstGeom>
          <a:noFill/>
          <a:ln w="9525">
            <a:noFill/>
            <a:miter lim="800000"/>
            <a:headEnd/>
            <a:tailEnd/>
          </a:ln>
        </p:spPr>
        <p:txBody>
          <a:bodyPr wrap="square">
            <a:prstTxWarp prst="textNoShape">
              <a:avLst/>
            </a:prstTxWarp>
            <a:spAutoFit/>
          </a:bodyPr>
          <a:lstStyle/>
          <a:p>
            <a:r>
              <a:rPr lang="en-US" sz="1000" dirty="0" smtClean="0">
                <a:ea typeface="Arial" pitchFamily="-107" charset="0"/>
                <a:cs typeface="Arial" pitchFamily="-107" charset="0"/>
              </a:rPr>
              <a:t>Ray and Bhattacharya (In prep)</a:t>
            </a:r>
            <a:endParaRPr lang="en-US" sz="1000" dirty="0">
              <a:ea typeface="Arial" pitchFamily="-107" charset="0"/>
              <a:cs typeface="Arial" pitchFamily="-107" charset="0"/>
            </a:endParaRPr>
          </a:p>
        </p:txBody>
      </p:sp>
      <p:pic>
        <p:nvPicPr>
          <p:cNvPr id="13" name="Picture 12" descr="Figure 1A.jpg"/>
          <p:cNvPicPr>
            <a:picLocks noChangeAspect="1"/>
          </p:cNvPicPr>
          <p:nvPr/>
        </p:nvPicPr>
        <p:blipFill>
          <a:blip r:embed="rId3"/>
          <a:stretch>
            <a:fillRect/>
          </a:stretch>
        </p:blipFill>
        <p:spPr>
          <a:xfrm>
            <a:off x="3957097" y="1880541"/>
            <a:ext cx="3139693" cy="2831833"/>
          </a:xfrm>
          <a:prstGeom prst="rect">
            <a:avLst/>
          </a:prstGeom>
        </p:spPr>
      </p:pic>
      <p:sp>
        <p:nvSpPr>
          <p:cNvPr id="14" name="Rectangle 13"/>
          <p:cNvSpPr/>
          <p:nvPr/>
        </p:nvSpPr>
        <p:spPr>
          <a:xfrm>
            <a:off x="7096790" y="1940118"/>
            <a:ext cx="1745889" cy="2492990"/>
          </a:xfrm>
          <a:prstGeom prst="rect">
            <a:avLst/>
          </a:prstGeom>
        </p:spPr>
        <p:txBody>
          <a:bodyPr wrap="square">
            <a:spAutoFit/>
          </a:bodyPr>
          <a:lstStyle/>
          <a:p>
            <a:pPr algn="just"/>
            <a:r>
              <a:rPr lang="en-US" sz="1200" dirty="0" smtClean="0"/>
              <a:t>It will be critical to understand which modes of climate variability are associated with natural disasters and the nature of risk the peninsular region faces (in terms of propensity of rain failures as that is the most common mode of climatological shock to the peninsular human-environment </a:t>
            </a:r>
            <a:r>
              <a:rPr lang="en-US" sz="1200" dirty="0" smtClean="0"/>
              <a:t>system)</a:t>
            </a:r>
            <a:endParaRPr lang="en-US" sz="1200" dirty="0" smtClean="0"/>
          </a:p>
        </p:txBody>
      </p:sp>
      <p:sp>
        <p:nvSpPr>
          <p:cNvPr id="15" name="Rectangle 14"/>
          <p:cNvSpPr/>
          <p:nvPr/>
        </p:nvSpPr>
        <p:spPr>
          <a:xfrm>
            <a:off x="3997434" y="4724132"/>
            <a:ext cx="4762932" cy="1384995"/>
          </a:xfrm>
          <a:prstGeom prst="rect">
            <a:avLst/>
          </a:prstGeom>
        </p:spPr>
        <p:txBody>
          <a:bodyPr wrap="square">
            <a:spAutoFit/>
          </a:bodyPr>
          <a:lstStyle/>
          <a:p>
            <a:pPr algn="just"/>
            <a:r>
              <a:rPr lang="en-US" sz="1200" b="1" dirty="0" smtClean="0"/>
              <a:t>Objective of the study</a:t>
            </a:r>
            <a:r>
              <a:rPr lang="en-US" sz="1200" dirty="0" smtClean="0"/>
              <a:t>: We apply a novel methods of mining British Administrative Records of India between </a:t>
            </a:r>
            <a:r>
              <a:rPr lang="en-US" sz="1200" dirty="0" smtClean="0"/>
              <a:t>1729-1947 </a:t>
            </a:r>
            <a:r>
              <a:rPr lang="en-US" sz="1200" dirty="0" smtClean="0"/>
              <a:t>pertaining to the Madras and Bombay presidencies (which encompass the peninsular India) and mapping our findings onto historical rain gauge and paleoclimate data available to understand what is the primary form of vulnerability to the system (</a:t>
            </a:r>
            <a:r>
              <a:rPr lang="en-US" sz="1200" dirty="0" err="1" smtClean="0"/>
              <a:t>e.g</a:t>
            </a:r>
            <a:r>
              <a:rPr lang="en-US" sz="1200" dirty="0" smtClean="0"/>
              <a:t> which disasters are more common and why and what are the impacts and what strategies appear to have worked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5116" y="166108"/>
            <a:ext cx="8738793" cy="2492990"/>
          </a:xfrm>
          <a:prstGeom prst="rect">
            <a:avLst/>
          </a:prstGeom>
          <a:noFill/>
        </p:spPr>
        <p:txBody>
          <a:bodyPr wrap="square" rtlCol="0">
            <a:spAutoFit/>
          </a:bodyPr>
          <a:lstStyle/>
          <a:p>
            <a:r>
              <a:rPr lang="en-US" sz="1200" b="1" dirty="0" smtClean="0">
                <a:solidFill>
                  <a:srgbClr val="FF0000"/>
                </a:solidFill>
              </a:rPr>
              <a:t>Materials: </a:t>
            </a:r>
            <a:r>
              <a:rPr lang="en-US" sz="1200" dirty="0" smtClean="0"/>
              <a:t>We have reviewed over </a:t>
            </a:r>
            <a:r>
              <a:rPr lang="en-US" sz="1200" b="1" dirty="0" smtClean="0"/>
              <a:t>600 British Colonial Institutional documents</a:t>
            </a:r>
            <a:r>
              <a:rPr lang="en-US" sz="1200" dirty="0" smtClean="0"/>
              <a:t>, archived in the Indian National Archives (New Delhi) and have extracted information on the incidence (location and date) of natural disasters-famines (both regional and local) caused by rain failures and floods,  in both Bombay and Madras Presidencies between 1733-1947. In addition, we have also extracted information impacts of the famines as well as adaptation and mitigation strategies undertaken by the existing government </a:t>
            </a:r>
            <a:r>
              <a:rPr lang="en-US" sz="1200" dirty="0" smtClean="0"/>
              <a:t>(</a:t>
            </a:r>
            <a:r>
              <a:rPr lang="en-US" sz="1200" dirty="0" smtClean="0"/>
              <a:t>end of 18</a:t>
            </a:r>
            <a:r>
              <a:rPr lang="en-US" sz="1200" baseline="30000" dirty="0" smtClean="0"/>
              <a:t>th</a:t>
            </a:r>
            <a:r>
              <a:rPr lang="en-US" sz="1200" dirty="0" smtClean="0"/>
              <a:t> century to </a:t>
            </a:r>
            <a:r>
              <a:rPr lang="en-US" sz="1200" dirty="0" smtClean="0"/>
              <a:t>1857</a:t>
            </a:r>
            <a:r>
              <a:rPr lang="en-US" sz="1200" dirty="0" smtClean="0"/>
              <a:t>: Company period and 1858-1947: Crown period)</a:t>
            </a:r>
          </a:p>
          <a:p>
            <a:endParaRPr lang="en-US" sz="1200" b="1" dirty="0" smtClean="0"/>
          </a:p>
          <a:p>
            <a:r>
              <a:rPr lang="en-US" sz="1200" b="1" dirty="0" smtClean="0">
                <a:solidFill>
                  <a:srgbClr val="FF0000"/>
                </a:solidFill>
              </a:rPr>
              <a:t>Method: </a:t>
            </a:r>
            <a:r>
              <a:rPr lang="en-US" sz="1200" b="1" dirty="0" smtClean="0"/>
              <a:t>We  conducted the following </a:t>
            </a:r>
            <a:r>
              <a:rPr lang="en-US" sz="1200" dirty="0" smtClean="0"/>
              <a:t>analyses namely, (a) mapped the locations on long term climatology map of India, (</a:t>
            </a:r>
            <a:r>
              <a:rPr lang="en-US" sz="1200" dirty="0" err="1" smtClean="0"/>
              <a:t>b</a:t>
            </a:r>
            <a:r>
              <a:rPr lang="en-US" sz="1200" dirty="0" smtClean="0"/>
              <a:t>) mapped the famine years on the available historical rain gauge data both presidencies as well as on rainfall reconstructions using tree rings (while rain gauges were primarily located in urban centers of that time i.e. Bombay for the Bombay Presidency and Madras for the Madras Presidency, tree rings provide a more local record of rainfall variability, especially in the interiors where instrumental data is not available) and </a:t>
            </a:r>
            <a:r>
              <a:rPr lang="en-US" sz="1200" dirty="0" smtClean="0"/>
              <a:t>(c) </a:t>
            </a:r>
            <a:r>
              <a:rPr lang="en-US" sz="1200" dirty="0" smtClean="0"/>
              <a:t>mapped the famine years on long term rainfall climatology as represented in oxygen isotope values in cave deposits (also called </a:t>
            </a:r>
            <a:r>
              <a:rPr lang="en-US" sz="1200" dirty="0" err="1" smtClean="0"/>
              <a:t>speleothems</a:t>
            </a:r>
            <a:r>
              <a:rPr lang="en-US" sz="1200" dirty="0" smtClean="0"/>
              <a:t>, which provide regional long term climatology beyond the period covered by rain gauges i.e. 19</a:t>
            </a:r>
            <a:r>
              <a:rPr lang="en-US" sz="1200" baseline="30000" dirty="0" smtClean="0"/>
              <a:t>th</a:t>
            </a:r>
            <a:r>
              <a:rPr lang="en-US" sz="1200" dirty="0" smtClean="0"/>
              <a:t> and 20</a:t>
            </a:r>
            <a:r>
              <a:rPr lang="en-US" sz="1200" baseline="30000" dirty="0" smtClean="0"/>
              <a:t>th</a:t>
            </a:r>
            <a:r>
              <a:rPr lang="en-US" sz="1200" dirty="0" smtClean="0"/>
              <a:t> century or tree rings (19</a:t>
            </a:r>
            <a:r>
              <a:rPr lang="en-US" sz="1200" baseline="30000" dirty="0" smtClean="0"/>
              <a:t>th</a:t>
            </a:r>
            <a:r>
              <a:rPr lang="en-US" sz="1200" dirty="0" smtClean="0"/>
              <a:t> and 20</a:t>
            </a:r>
            <a:r>
              <a:rPr lang="en-US" sz="1200" baseline="30000" dirty="0" smtClean="0"/>
              <a:t>th</a:t>
            </a:r>
            <a:r>
              <a:rPr lang="en-US" sz="1200" dirty="0" smtClean="0"/>
              <a:t> century). </a:t>
            </a:r>
          </a:p>
        </p:txBody>
      </p:sp>
      <p:sp>
        <p:nvSpPr>
          <p:cNvPr id="3" name="Rectangle 2"/>
          <p:cNvSpPr/>
          <p:nvPr/>
        </p:nvSpPr>
        <p:spPr>
          <a:xfrm>
            <a:off x="255116" y="2609792"/>
            <a:ext cx="8174930" cy="3970318"/>
          </a:xfrm>
          <a:prstGeom prst="rect">
            <a:avLst/>
          </a:prstGeom>
        </p:spPr>
        <p:txBody>
          <a:bodyPr wrap="square">
            <a:spAutoFit/>
          </a:bodyPr>
          <a:lstStyle/>
          <a:p>
            <a:pPr algn="just" fontAlgn="base"/>
            <a:r>
              <a:rPr lang="en-US" sz="1200" b="1" dirty="0" smtClean="0">
                <a:solidFill>
                  <a:srgbClr val="FF0000"/>
                </a:solidFill>
                <a:latin typeface="Arial" pitchFamily="34" charset="0"/>
                <a:cs typeface="Arial" pitchFamily="34" charset="0"/>
              </a:rPr>
              <a:t>Results</a:t>
            </a:r>
            <a:endParaRPr lang="en-US" sz="1200" b="1" dirty="0" smtClean="0">
              <a:latin typeface="Arial" pitchFamily="34" charset="0"/>
              <a:cs typeface="Arial" pitchFamily="34" charset="0"/>
            </a:endParaRPr>
          </a:p>
          <a:p>
            <a:pPr algn="just" fontAlgn="base"/>
            <a:r>
              <a:rPr lang="en-US" sz="1200" b="1" dirty="0" smtClean="0">
                <a:latin typeface="Arial" pitchFamily="34" charset="0"/>
                <a:cs typeface="Arial" pitchFamily="34" charset="0"/>
              </a:rPr>
              <a:t>Incidence</a:t>
            </a:r>
          </a:p>
          <a:p>
            <a:pPr marL="228600" indent="-228600" algn="just" fontAlgn="base">
              <a:buAutoNum type="arabicPeriod"/>
            </a:pPr>
            <a:r>
              <a:rPr lang="en-US" sz="1200" dirty="0" smtClean="0">
                <a:latin typeface="Arial" pitchFamily="34" charset="0"/>
                <a:cs typeface="Arial" pitchFamily="34" charset="0"/>
              </a:rPr>
              <a:t>We find that famines caused by rain failures are the dominant type of disasters that impacted peninsular India. Most famines were regional i.e. affected more than 3-4 districts. There are only two instances of flooding-limited to the coastal areas of the Bombay presidency</a:t>
            </a:r>
          </a:p>
          <a:p>
            <a:pPr marL="228600" indent="-228600" algn="just" fontAlgn="base">
              <a:buAutoNum type="arabicPeriod"/>
            </a:pPr>
            <a:r>
              <a:rPr lang="en-US" sz="1200" dirty="0" smtClean="0">
                <a:latin typeface="Arial" pitchFamily="34" charset="0"/>
                <a:cs typeface="Arial" pitchFamily="34" charset="0"/>
              </a:rPr>
              <a:t>Regional famines in both presidencies are associated with rain-failure that reflect the </a:t>
            </a:r>
            <a:r>
              <a:rPr lang="en-US" sz="1200" dirty="0" smtClean="0">
                <a:latin typeface="Arial" pitchFamily="34" charset="0"/>
                <a:cs typeface="Arial" pitchFamily="34" charset="0"/>
              </a:rPr>
              <a:t>5-10 </a:t>
            </a:r>
            <a:r>
              <a:rPr lang="en-US" sz="1200" dirty="0" smtClean="0">
                <a:latin typeface="Arial" pitchFamily="34" charset="0"/>
                <a:cs typeface="Arial" pitchFamily="34" charset="0"/>
              </a:rPr>
              <a:t>year frequency in the  semi-arid interiors of both presidencies</a:t>
            </a:r>
          </a:p>
          <a:p>
            <a:pPr algn="just" fontAlgn="base"/>
            <a:r>
              <a:rPr lang="en-US" sz="1200" dirty="0" smtClean="0">
                <a:latin typeface="Arial" pitchFamily="34" charset="0"/>
                <a:cs typeface="Arial" pitchFamily="34" charset="0"/>
              </a:rPr>
              <a:t>3. A reduction in 14% (or more) rainfall below the 19</a:t>
            </a:r>
            <a:r>
              <a:rPr lang="en-US" sz="1200" baseline="30000" dirty="0" smtClean="0">
                <a:latin typeface="Arial" pitchFamily="34" charset="0"/>
                <a:cs typeface="Arial" pitchFamily="34" charset="0"/>
              </a:rPr>
              <a:t>th</a:t>
            </a:r>
            <a:r>
              <a:rPr lang="en-US" sz="1200" dirty="0" smtClean="0">
                <a:latin typeface="Arial" pitchFamily="34" charset="0"/>
                <a:cs typeface="Arial" pitchFamily="34" charset="0"/>
              </a:rPr>
              <a:t>-20</a:t>
            </a:r>
            <a:r>
              <a:rPr lang="en-US" sz="1200" baseline="30000" dirty="0" smtClean="0">
                <a:latin typeface="Arial" pitchFamily="34" charset="0"/>
                <a:cs typeface="Arial" pitchFamily="34" charset="0"/>
              </a:rPr>
              <a:t>th</a:t>
            </a:r>
            <a:r>
              <a:rPr lang="en-US" sz="1200" dirty="0" smtClean="0">
                <a:latin typeface="Arial" pitchFamily="34" charset="0"/>
                <a:cs typeface="Arial" pitchFamily="34" charset="0"/>
              </a:rPr>
              <a:t> century average is associated with incidence of regional famines in both presidencies.  </a:t>
            </a:r>
          </a:p>
          <a:p>
            <a:pPr algn="just" fontAlgn="base"/>
            <a:r>
              <a:rPr lang="en-US" sz="1200" b="1" dirty="0" smtClean="0">
                <a:latin typeface="Arial" pitchFamily="34" charset="0"/>
                <a:cs typeface="Arial" pitchFamily="34" charset="0"/>
              </a:rPr>
              <a:t>Impacts:</a:t>
            </a:r>
            <a:r>
              <a:rPr lang="en-US" sz="1200" dirty="0">
                <a:latin typeface="Arial" pitchFamily="34" charset="0"/>
                <a:cs typeface="Arial" pitchFamily="34" charset="0"/>
              </a:rPr>
              <a:t>C</a:t>
            </a:r>
            <a:r>
              <a:rPr lang="en-US" sz="1200" dirty="0" smtClean="0">
                <a:latin typeface="Arial" pitchFamily="34" charset="0"/>
                <a:cs typeface="Arial" pitchFamily="34" charset="0"/>
              </a:rPr>
              <a:t>rop failure, food scarcity, grain price hike and export of grain outside the country (adoption of free market policy) led to wide-scale starvation, slavery, riots, epidemics, death, and migration. In both presidencies and during both periods. Farmers were the biggest section of society affected</a:t>
            </a:r>
            <a:endParaRPr lang="en-GB" sz="1200" b="1" dirty="0" smtClean="0">
              <a:solidFill>
                <a:srgbClr val="FF0000"/>
              </a:solidFill>
              <a:latin typeface="Bahnschrift SemiBold" pitchFamily="34" charset="0"/>
              <a:cs typeface="Arial" pitchFamily="34" charset="0"/>
            </a:endParaRPr>
          </a:p>
          <a:p>
            <a:pPr algn="just" fontAlgn="base"/>
            <a:r>
              <a:rPr lang="en-GB" sz="1200" b="1" dirty="0" smtClean="0">
                <a:latin typeface="Bahnschrift SemiBold" pitchFamily="34" charset="0"/>
                <a:cs typeface="Arial" pitchFamily="34" charset="0"/>
              </a:rPr>
              <a:t>Adaptation and mitigation (measures changed after 1876-78 Famine)</a:t>
            </a:r>
          </a:p>
          <a:p>
            <a:pPr marL="228600" indent="-228600">
              <a:buAutoNum type="arabicPeriod"/>
            </a:pPr>
            <a:r>
              <a:rPr lang="en-US" sz="1200" dirty="0" smtClean="0">
                <a:solidFill>
                  <a:schemeClr val="dk1"/>
                </a:solidFill>
                <a:latin typeface="Bahnschrift SemiBold" pitchFamily="34" charset="0"/>
                <a:cs typeface="Arial" pitchFamily="34" charset="0"/>
              </a:rPr>
              <a:t>Formation of Famine Commission and Famine Codes 1880-1900</a:t>
            </a:r>
          </a:p>
          <a:p>
            <a:pPr marL="228600" indent="-228600">
              <a:buAutoNum type="arabicPeriod"/>
            </a:pPr>
            <a:r>
              <a:rPr lang="en-US" sz="1200" dirty="0" smtClean="0">
                <a:latin typeface="Bahnschrift SemiBold" pitchFamily="34" charset="0"/>
                <a:cs typeface="Arial" pitchFamily="34" charset="0"/>
              </a:rPr>
              <a:t>Appointment of engineers and doctors</a:t>
            </a:r>
          </a:p>
          <a:p>
            <a:pPr marL="228600" indent="-228600">
              <a:buAutoNum type="arabicPeriod"/>
            </a:pPr>
            <a:r>
              <a:rPr lang="en-US" sz="1200" dirty="0" smtClean="0">
                <a:latin typeface="Bahnschrift SemiBold" pitchFamily="34" charset="0"/>
                <a:cs typeface="Arial" pitchFamily="34" charset="0"/>
              </a:rPr>
              <a:t>Adoption of technology for example, </a:t>
            </a:r>
            <a:r>
              <a:rPr lang="en-US" sz="1200" dirty="0">
                <a:latin typeface="Bahnschrift SemiBold" pitchFamily="34" charset="0"/>
                <a:cs typeface="Arial" pitchFamily="34" charset="0"/>
              </a:rPr>
              <a:t>c</a:t>
            </a:r>
            <a:r>
              <a:rPr lang="en-US" sz="1200" dirty="0" smtClean="0">
                <a:latin typeface="Bahnschrift SemiBold" pitchFamily="34" charset="0"/>
                <a:cs typeface="Arial" pitchFamily="34" charset="0"/>
              </a:rPr>
              <a:t>anal,  irrigation and railway that allowed movement of personnel (doctors, engineers and also food) from urban centers to interiors</a:t>
            </a:r>
          </a:p>
          <a:p>
            <a:pPr marL="228600" indent="-228600"/>
            <a:r>
              <a:rPr lang="en-US" sz="1200" dirty="0">
                <a:latin typeface="Bahnschrift SemiBold" pitchFamily="34" charset="0"/>
                <a:cs typeface="Arial" pitchFamily="34" charset="0"/>
              </a:rPr>
              <a:t>4</a:t>
            </a:r>
            <a:r>
              <a:rPr lang="en-US" sz="1200" dirty="0" smtClean="0">
                <a:latin typeface="Bahnschrift SemiBold" pitchFamily="34" charset="0"/>
                <a:cs typeface="Arial" pitchFamily="34" charset="0"/>
              </a:rPr>
              <a:t>. Employment in alternate sectors-associated with seasonal migration- provided relief during drought years</a:t>
            </a:r>
          </a:p>
          <a:p>
            <a:pPr marL="228600" indent="-228600"/>
            <a:r>
              <a:rPr lang="en-US" sz="1200" dirty="0" smtClean="0">
                <a:latin typeface="Bahnschrift SemiBold" pitchFamily="34" charset="0"/>
                <a:cs typeface="Arial" pitchFamily="34" charset="0"/>
              </a:rPr>
              <a:t>5 . Although droughts kept occurring, no reports of famines were found after 1900 (also not reported in other documents we checked)</a:t>
            </a:r>
          </a:p>
          <a:p>
            <a:pPr algn="just" fontAlgn="base"/>
            <a:endParaRPr lang="en-GB" sz="1200" dirty="0" smtClean="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167</TotalTime>
  <Words>766</Words>
  <Application>Microsoft Macintosh PowerPoint</Application>
  <PresentationFormat>On-screen Show (4:3)</PresentationFormat>
  <Paragraphs>28</Paragraphs>
  <Slides>2</Slides>
  <Notes>0</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Slide 1</vt:lpstr>
      <vt:lpstr>Slide 2</vt:lpstr>
    </vt:vector>
  </TitlesOfParts>
  <Company>Harvard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Atreyee ~</dc:creator>
  <cp:lastModifiedBy>Ranjini Ray</cp:lastModifiedBy>
  <cp:revision>17</cp:revision>
  <dcterms:created xsi:type="dcterms:W3CDTF">2020-04-17T06:46:09Z</dcterms:created>
  <dcterms:modified xsi:type="dcterms:W3CDTF">2020-05-04T04:56:26Z</dcterms:modified>
</cp:coreProperties>
</file>