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18" r:id="rId2"/>
    <p:sldId id="500" r:id="rId3"/>
    <p:sldId id="486" r:id="rId4"/>
    <p:sldId id="423" r:id="rId5"/>
    <p:sldId id="487" r:id="rId6"/>
    <p:sldId id="488" r:id="rId7"/>
    <p:sldId id="496" r:id="rId8"/>
    <p:sldId id="497" r:id="rId9"/>
    <p:sldId id="489" r:id="rId10"/>
    <p:sldId id="490" r:id="rId11"/>
    <p:sldId id="491" r:id="rId12"/>
    <p:sldId id="492" r:id="rId13"/>
    <p:sldId id="493" r:id="rId14"/>
    <p:sldId id="494" r:id="rId15"/>
    <p:sldId id="422" r:id="rId16"/>
    <p:sldId id="433" r:id="rId17"/>
    <p:sldId id="412" r:id="rId18"/>
    <p:sldId id="526" r:id="rId19"/>
    <p:sldId id="499" r:id="rId20"/>
    <p:sldId id="501" r:id="rId21"/>
    <p:sldId id="502" r:id="rId22"/>
    <p:sldId id="503" r:id="rId23"/>
    <p:sldId id="515" r:id="rId24"/>
    <p:sldId id="514" r:id="rId25"/>
    <p:sldId id="504" r:id="rId26"/>
    <p:sldId id="505" r:id="rId27"/>
    <p:sldId id="525" r:id="rId28"/>
    <p:sldId id="506" r:id="rId29"/>
    <p:sldId id="507" r:id="rId30"/>
    <p:sldId id="508" r:id="rId31"/>
    <p:sldId id="509" r:id="rId32"/>
    <p:sldId id="516" r:id="rId33"/>
    <p:sldId id="521" r:id="rId34"/>
    <p:sldId id="517" r:id="rId35"/>
    <p:sldId id="518" r:id="rId36"/>
    <p:sldId id="519" r:id="rId37"/>
    <p:sldId id="520" r:id="rId38"/>
    <p:sldId id="522" r:id="rId39"/>
    <p:sldId id="510" r:id="rId40"/>
    <p:sldId id="523" r:id="rId41"/>
    <p:sldId id="511" r:id="rId42"/>
    <p:sldId id="512" r:id="rId43"/>
    <p:sldId id="524" r:id="rId44"/>
    <p:sldId id="513" r:id="rId45"/>
    <p:sldId id="527" r:id="rId4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Cranks" initials="RC" lastIdx="1" clrIdx="0">
    <p:extLst>
      <p:ext uri="{19B8F6BF-5375-455C-9EA6-DF929625EA0E}">
        <p15:presenceInfo xmlns:p15="http://schemas.microsoft.com/office/powerpoint/2012/main" userId="Ruth Cranks" providerId="None"/>
      </p:ext>
    </p:extLst>
  </p:cmAuthor>
  <p:cmAuthor id="2" name="Fergus Mc Auliffe" initials="FMA" lastIdx="4" clrIdx="1">
    <p:extLst>
      <p:ext uri="{19B8F6BF-5375-455C-9EA6-DF929625EA0E}">
        <p15:presenceInfo xmlns:p15="http://schemas.microsoft.com/office/powerpoint/2012/main" userId="Fergus Mc Auliffe" providerId="None"/>
      </p:ext>
    </p:extLst>
  </p:cmAuthor>
  <p:cmAuthor id="3" name="Brydon Lowney" initials="BL" lastIdx="1" clrIdx="2">
    <p:extLst>
      <p:ext uri="{19B8F6BF-5375-455C-9EA6-DF929625EA0E}">
        <p15:presenceInfo xmlns:p15="http://schemas.microsoft.com/office/powerpoint/2012/main" userId="001e337a615cf1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90"/>
    <a:srgbClr val="7BBB4D"/>
    <a:srgbClr val="00B0E1"/>
    <a:srgbClr val="16396F"/>
    <a:srgbClr val="00A150"/>
    <a:srgbClr val="7C119A"/>
    <a:srgbClr val="C21532"/>
    <a:srgbClr val="008AC9"/>
    <a:srgbClr val="00B9E3"/>
    <a:srgbClr val="BEC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4" autoAdjust="0"/>
    <p:restoredTop sz="94660"/>
  </p:normalViewPr>
  <p:slideViewPr>
    <p:cSldViewPr>
      <p:cViewPr varScale="1">
        <p:scale>
          <a:sx n="73" d="100"/>
          <a:sy n="73" d="100"/>
        </p:scale>
        <p:origin x="1146" y="66"/>
      </p:cViewPr>
      <p:guideLst>
        <p:guide orient="horz" pos="2160"/>
        <p:guide pos="2880"/>
      </p:guideLst>
    </p:cSldViewPr>
  </p:slideViewPr>
  <p:notesTextViewPr>
    <p:cViewPr>
      <p:scale>
        <a:sx n="3" d="2"/>
        <a:sy n="3" d="2"/>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FE6A41F-4E3D-42CD-9183-1D06ACF48509}" type="datetimeFigureOut">
              <a:rPr lang="en-GB" smtClean="0"/>
              <a:t>24/04/2020</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A4B43F1-657D-421E-8AA2-D5C421FFADCD}" type="slidenum">
              <a:rPr lang="en-GB" smtClean="0"/>
              <a:t>‹#›</a:t>
            </a:fld>
            <a:endParaRPr lang="en-GB"/>
          </a:p>
        </p:txBody>
      </p:sp>
    </p:spTree>
    <p:extLst>
      <p:ext uri="{BB962C8B-B14F-4D97-AF65-F5344CB8AC3E}">
        <p14:creationId xmlns:p14="http://schemas.microsoft.com/office/powerpoint/2010/main" val="178827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a:t>
            </a:fld>
            <a:endParaRPr lang="en-US"/>
          </a:p>
        </p:txBody>
      </p:sp>
    </p:spTree>
    <p:extLst>
      <p:ext uri="{BB962C8B-B14F-4D97-AF65-F5344CB8AC3E}">
        <p14:creationId xmlns:p14="http://schemas.microsoft.com/office/powerpoint/2010/main" val="174079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11</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12</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13</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14</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15</a:t>
            </a:fld>
            <a:endParaRPr lang="en-US"/>
          </a:p>
        </p:txBody>
      </p:sp>
    </p:spTree>
    <p:extLst>
      <p:ext uri="{BB962C8B-B14F-4D97-AF65-F5344CB8AC3E}">
        <p14:creationId xmlns:p14="http://schemas.microsoft.com/office/powerpoint/2010/main" val="4018721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16</a:t>
            </a:fld>
            <a:endParaRPr lang="en-US"/>
          </a:p>
        </p:txBody>
      </p:sp>
    </p:spTree>
    <p:extLst>
      <p:ext uri="{BB962C8B-B14F-4D97-AF65-F5344CB8AC3E}">
        <p14:creationId xmlns:p14="http://schemas.microsoft.com/office/powerpoint/2010/main" val="395734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18</a:t>
            </a:fld>
            <a:endParaRPr lang="en-US"/>
          </a:p>
        </p:txBody>
      </p:sp>
    </p:spTree>
    <p:extLst>
      <p:ext uri="{BB962C8B-B14F-4D97-AF65-F5344CB8AC3E}">
        <p14:creationId xmlns:p14="http://schemas.microsoft.com/office/powerpoint/2010/main" val="395734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19</a:t>
            </a:fld>
            <a:endParaRPr lang="en-US"/>
          </a:p>
        </p:txBody>
      </p:sp>
    </p:spTree>
    <p:extLst>
      <p:ext uri="{BB962C8B-B14F-4D97-AF65-F5344CB8AC3E}">
        <p14:creationId xmlns:p14="http://schemas.microsoft.com/office/powerpoint/2010/main" val="1740798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20</a:t>
            </a:fld>
            <a:endParaRPr lang="en-US"/>
          </a:p>
        </p:txBody>
      </p:sp>
    </p:spTree>
    <p:extLst>
      <p:ext uri="{BB962C8B-B14F-4D97-AF65-F5344CB8AC3E}">
        <p14:creationId xmlns:p14="http://schemas.microsoft.com/office/powerpoint/2010/main" val="3617425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21</a:t>
            </a:fld>
            <a:endParaRPr lang="en-US"/>
          </a:p>
        </p:txBody>
      </p:sp>
    </p:spTree>
    <p:extLst>
      <p:ext uri="{BB962C8B-B14F-4D97-AF65-F5344CB8AC3E}">
        <p14:creationId xmlns:p14="http://schemas.microsoft.com/office/powerpoint/2010/main" val="17407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a:t>
            </a:fld>
            <a:endParaRPr lang="en-US"/>
          </a:p>
        </p:txBody>
      </p:sp>
    </p:spTree>
    <p:extLst>
      <p:ext uri="{BB962C8B-B14F-4D97-AF65-F5344CB8AC3E}">
        <p14:creationId xmlns:p14="http://schemas.microsoft.com/office/powerpoint/2010/main" val="361742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22</a:t>
            </a:fld>
            <a:endParaRPr lang="en-US"/>
          </a:p>
        </p:txBody>
      </p:sp>
    </p:spTree>
    <p:extLst>
      <p:ext uri="{BB962C8B-B14F-4D97-AF65-F5344CB8AC3E}">
        <p14:creationId xmlns:p14="http://schemas.microsoft.com/office/powerpoint/2010/main" val="3168320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23</a:t>
            </a:fld>
            <a:endParaRPr lang="en-US"/>
          </a:p>
        </p:txBody>
      </p:sp>
    </p:spTree>
    <p:extLst>
      <p:ext uri="{BB962C8B-B14F-4D97-AF65-F5344CB8AC3E}">
        <p14:creationId xmlns:p14="http://schemas.microsoft.com/office/powerpoint/2010/main" val="3168320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24</a:t>
            </a:fld>
            <a:endParaRPr lang="en-US"/>
          </a:p>
        </p:txBody>
      </p:sp>
    </p:spTree>
    <p:extLst>
      <p:ext uri="{BB962C8B-B14F-4D97-AF65-F5344CB8AC3E}">
        <p14:creationId xmlns:p14="http://schemas.microsoft.com/office/powerpoint/2010/main" val="3168320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25</a:t>
            </a:fld>
            <a:endParaRPr lang="en-US"/>
          </a:p>
        </p:txBody>
      </p:sp>
    </p:spTree>
    <p:extLst>
      <p:ext uri="{BB962C8B-B14F-4D97-AF65-F5344CB8AC3E}">
        <p14:creationId xmlns:p14="http://schemas.microsoft.com/office/powerpoint/2010/main" val="372954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26</a:t>
            </a:fld>
            <a:endParaRPr lang="en-US"/>
          </a:p>
        </p:txBody>
      </p:sp>
    </p:spTree>
    <p:extLst>
      <p:ext uri="{BB962C8B-B14F-4D97-AF65-F5344CB8AC3E}">
        <p14:creationId xmlns:p14="http://schemas.microsoft.com/office/powerpoint/2010/main" val="3942188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27</a:t>
            </a:fld>
            <a:endParaRPr lang="en-US"/>
          </a:p>
        </p:txBody>
      </p:sp>
    </p:spTree>
    <p:extLst>
      <p:ext uri="{BB962C8B-B14F-4D97-AF65-F5344CB8AC3E}">
        <p14:creationId xmlns:p14="http://schemas.microsoft.com/office/powerpoint/2010/main" val="3942188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28</a:t>
            </a:fld>
            <a:endParaRPr lang="en-US"/>
          </a:p>
        </p:txBody>
      </p:sp>
    </p:spTree>
    <p:extLst>
      <p:ext uri="{BB962C8B-B14F-4D97-AF65-F5344CB8AC3E}">
        <p14:creationId xmlns:p14="http://schemas.microsoft.com/office/powerpoint/2010/main" val="3942188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29</a:t>
            </a:fld>
            <a:endParaRPr lang="en-US"/>
          </a:p>
        </p:txBody>
      </p:sp>
    </p:spTree>
    <p:extLst>
      <p:ext uri="{BB962C8B-B14F-4D97-AF65-F5344CB8AC3E}">
        <p14:creationId xmlns:p14="http://schemas.microsoft.com/office/powerpoint/2010/main" val="1506471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30</a:t>
            </a:fld>
            <a:endParaRPr lang="en-US"/>
          </a:p>
        </p:txBody>
      </p:sp>
    </p:spTree>
    <p:extLst>
      <p:ext uri="{BB962C8B-B14F-4D97-AF65-F5344CB8AC3E}">
        <p14:creationId xmlns:p14="http://schemas.microsoft.com/office/powerpoint/2010/main" val="1349013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31</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4</a:t>
            </a:fld>
            <a:endParaRPr lang="en-US"/>
          </a:p>
        </p:txBody>
      </p:sp>
    </p:spTree>
    <p:extLst>
      <p:ext uri="{BB962C8B-B14F-4D97-AF65-F5344CB8AC3E}">
        <p14:creationId xmlns:p14="http://schemas.microsoft.com/office/powerpoint/2010/main" val="1740798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32</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33</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34</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35</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36</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37</a:t>
            </a:fld>
            <a:endParaRPr lang="en-US"/>
          </a:p>
        </p:txBody>
      </p:sp>
    </p:spTree>
    <p:extLst>
      <p:ext uri="{BB962C8B-B14F-4D97-AF65-F5344CB8AC3E}">
        <p14:creationId xmlns:p14="http://schemas.microsoft.com/office/powerpoint/2010/main" val="3548865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38</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39</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40</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41</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5</a:t>
            </a:fld>
            <a:endParaRPr lang="en-US"/>
          </a:p>
        </p:txBody>
      </p:sp>
    </p:spTree>
    <p:extLst>
      <p:ext uri="{BB962C8B-B14F-4D97-AF65-F5344CB8AC3E}">
        <p14:creationId xmlns:p14="http://schemas.microsoft.com/office/powerpoint/2010/main" val="3168320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42</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43</a:t>
            </a:fld>
            <a:endParaRPr lang="en-US"/>
          </a:p>
        </p:txBody>
      </p:sp>
    </p:spTree>
    <p:extLst>
      <p:ext uri="{BB962C8B-B14F-4D97-AF65-F5344CB8AC3E}">
        <p14:creationId xmlns:p14="http://schemas.microsoft.com/office/powerpoint/2010/main" val="624626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44</a:t>
            </a:fld>
            <a:endParaRPr lang="en-US"/>
          </a:p>
        </p:txBody>
      </p:sp>
    </p:spTree>
    <p:extLst>
      <p:ext uri="{BB962C8B-B14F-4D97-AF65-F5344CB8AC3E}">
        <p14:creationId xmlns:p14="http://schemas.microsoft.com/office/powerpoint/2010/main" val="401872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45</a:t>
            </a:fld>
            <a:endParaRPr lang="en-US"/>
          </a:p>
        </p:txBody>
      </p:sp>
    </p:spTree>
    <p:extLst>
      <p:ext uri="{BB962C8B-B14F-4D97-AF65-F5344CB8AC3E}">
        <p14:creationId xmlns:p14="http://schemas.microsoft.com/office/powerpoint/2010/main" val="395734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6</a:t>
            </a:fld>
            <a:endParaRPr lang="en-US"/>
          </a:p>
        </p:txBody>
      </p:sp>
    </p:spTree>
    <p:extLst>
      <p:ext uri="{BB962C8B-B14F-4D97-AF65-F5344CB8AC3E}">
        <p14:creationId xmlns:p14="http://schemas.microsoft.com/office/powerpoint/2010/main" val="372954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7</a:t>
            </a:fld>
            <a:endParaRPr lang="en-US"/>
          </a:p>
        </p:txBody>
      </p:sp>
    </p:spTree>
    <p:extLst>
      <p:ext uri="{BB962C8B-B14F-4D97-AF65-F5344CB8AC3E}">
        <p14:creationId xmlns:p14="http://schemas.microsoft.com/office/powerpoint/2010/main" val="394218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E41ED-D2D7-AA4B-8B96-F0E71570FC95}" type="slidenum">
              <a:rPr lang="en-US" smtClean="0"/>
              <a:pPr/>
              <a:t>8</a:t>
            </a:fld>
            <a:endParaRPr lang="en-US"/>
          </a:p>
        </p:txBody>
      </p:sp>
    </p:spTree>
    <p:extLst>
      <p:ext uri="{BB962C8B-B14F-4D97-AF65-F5344CB8AC3E}">
        <p14:creationId xmlns:p14="http://schemas.microsoft.com/office/powerpoint/2010/main" val="394218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9</a:t>
            </a:fld>
            <a:endParaRPr lang="en-US"/>
          </a:p>
        </p:txBody>
      </p:sp>
    </p:spTree>
    <p:extLst>
      <p:ext uri="{BB962C8B-B14F-4D97-AF65-F5344CB8AC3E}">
        <p14:creationId xmlns:p14="http://schemas.microsoft.com/office/powerpoint/2010/main" val="150647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5E41ED-D2D7-AA4B-8B96-F0E71570FC95}" type="slidenum">
              <a:rPr lang="en-US" smtClean="0"/>
              <a:pPr/>
              <a:t>10</a:t>
            </a:fld>
            <a:endParaRPr lang="en-US"/>
          </a:p>
        </p:txBody>
      </p:sp>
    </p:spTree>
    <p:extLst>
      <p:ext uri="{BB962C8B-B14F-4D97-AF65-F5344CB8AC3E}">
        <p14:creationId xmlns:p14="http://schemas.microsoft.com/office/powerpoint/2010/main" val="134901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3BCCE5D6-2B3A-475E-A15C-E0D86D54F48D}" type="datetimeFigureOut">
              <a:rPr lang="en-IE" smtClean="0"/>
              <a:t>24/04/2020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71725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BCCE5D6-2B3A-475E-A15C-E0D86D54F48D}" type="datetimeFigureOut">
              <a:rPr lang="en-IE" smtClean="0"/>
              <a:t>24/04/2020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50498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BCCE5D6-2B3A-475E-A15C-E0D86D54F48D}" type="datetimeFigureOut">
              <a:rPr lang="en-IE" smtClean="0"/>
              <a:t>24/04/2020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95085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BCCE5D6-2B3A-475E-A15C-E0D86D54F48D}" type="datetimeFigureOut">
              <a:rPr lang="en-IE" smtClean="0"/>
              <a:t>24/04/2020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50933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CCE5D6-2B3A-475E-A15C-E0D86D54F48D}" type="datetimeFigureOut">
              <a:rPr lang="en-IE" smtClean="0"/>
              <a:t>24/04/2020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59706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3BCCE5D6-2B3A-475E-A15C-E0D86D54F48D}" type="datetimeFigureOut">
              <a:rPr lang="en-IE" smtClean="0"/>
              <a:t>24/04/2020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57520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3BCCE5D6-2B3A-475E-A15C-E0D86D54F48D}" type="datetimeFigureOut">
              <a:rPr lang="en-IE" smtClean="0"/>
              <a:t>24/04/2020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213935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3BCCE5D6-2B3A-475E-A15C-E0D86D54F48D}" type="datetimeFigureOut">
              <a:rPr lang="en-IE" smtClean="0"/>
              <a:t>24/04/2020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65506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CE5D6-2B3A-475E-A15C-E0D86D54F48D}" type="datetimeFigureOut">
              <a:rPr lang="en-IE" smtClean="0"/>
              <a:t>24/04/2020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90282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CCE5D6-2B3A-475E-A15C-E0D86D54F48D}" type="datetimeFigureOut">
              <a:rPr lang="en-IE" smtClean="0"/>
              <a:t>24/04/2020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303645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CCE5D6-2B3A-475E-A15C-E0D86D54F48D}" type="datetimeFigureOut">
              <a:rPr lang="en-IE" smtClean="0"/>
              <a:t>24/04/2020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7C8643D-49BF-4D39-A81A-E60E848615E0}" type="slidenum">
              <a:rPr lang="en-IE" smtClean="0"/>
              <a:t>‹#›</a:t>
            </a:fld>
            <a:endParaRPr lang="en-IE"/>
          </a:p>
        </p:txBody>
      </p:sp>
    </p:spTree>
    <p:extLst>
      <p:ext uri="{BB962C8B-B14F-4D97-AF65-F5344CB8AC3E}">
        <p14:creationId xmlns:p14="http://schemas.microsoft.com/office/powerpoint/2010/main" val="1649395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CE5D6-2B3A-475E-A15C-E0D86D54F48D}" type="datetimeFigureOut">
              <a:rPr lang="en-IE" smtClean="0"/>
              <a:t>24/04/2020</a:t>
            </a:fld>
            <a:endParaRPr lang="en-IE"/>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8643D-49BF-4D39-A81A-E60E848615E0}" type="slidenum">
              <a:rPr lang="en-IE" smtClean="0"/>
              <a:t>‹#›</a:t>
            </a:fld>
            <a:endParaRPr lang="en-IE"/>
          </a:p>
        </p:txBody>
      </p:sp>
    </p:spTree>
    <p:extLst>
      <p:ext uri="{BB962C8B-B14F-4D97-AF65-F5344CB8AC3E}">
        <p14:creationId xmlns:p14="http://schemas.microsoft.com/office/powerpoint/2010/main" val="1403420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7.xml"/><Relationship Id="rId3" Type="http://schemas.openxmlformats.org/officeDocument/2006/relationships/notesSlide" Target="../notesSlides/notesSlide9.xml"/><Relationship Id="rId7" Type="http://schemas.openxmlformats.org/officeDocument/2006/relationships/image" Target="../media/image21.png"/><Relationship Id="rId12" Type="http://schemas.openxmlformats.org/officeDocument/2006/relationships/slide" Target="slide4.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tags" Target="../tags/tag9.xml"/><Relationship Id="rId6" Type="http://schemas.openxmlformats.org/officeDocument/2006/relationships/image" Target="../media/image15.jpeg"/><Relationship Id="rId11" Type="http://schemas.openxmlformats.org/officeDocument/2006/relationships/image" Target="../media/image25.png"/><Relationship Id="rId5" Type="http://schemas.openxmlformats.org/officeDocument/2006/relationships/image" Target="../media/image7.jpeg"/><Relationship Id="rId15" Type="http://schemas.openxmlformats.org/officeDocument/2006/relationships/slide" Target="slide15.xml"/><Relationship Id="rId10" Type="http://schemas.openxmlformats.org/officeDocument/2006/relationships/image" Target="../media/image24.png"/><Relationship Id="rId4" Type="http://schemas.openxmlformats.org/officeDocument/2006/relationships/slide" Target="slide30.xml"/><Relationship Id="rId9" Type="http://schemas.openxmlformats.org/officeDocument/2006/relationships/image" Target="../media/image23.png"/><Relationship Id="rId1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3.xml"/><Relationship Id="rId1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image" Target="../media/image26.png"/><Relationship Id="rId12" Type="http://schemas.openxmlformats.org/officeDocument/2006/relationships/slide" Target="slide32.xml"/><Relationship Id="rId17" Type="http://schemas.openxmlformats.org/officeDocument/2006/relationships/slide" Target="slide37.xml"/><Relationship Id="rId2" Type="http://schemas.openxmlformats.org/officeDocument/2006/relationships/slideLayout" Target="../slideLayouts/slideLayout2.xml"/><Relationship Id="rId16" Type="http://schemas.openxmlformats.org/officeDocument/2006/relationships/slide" Target="slide35.xml"/><Relationship Id="rId1" Type="http://schemas.openxmlformats.org/officeDocument/2006/relationships/tags" Target="../tags/tag10.xml"/><Relationship Id="rId6" Type="http://schemas.openxmlformats.org/officeDocument/2006/relationships/image" Target="../media/image15.jpeg"/><Relationship Id="rId11" Type="http://schemas.openxmlformats.org/officeDocument/2006/relationships/slide" Target="slide15.xml"/><Relationship Id="rId5" Type="http://schemas.openxmlformats.org/officeDocument/2006/relationships/image" Target="../media/image7.jpeg"/><Relationship Id="rId15" Type="http://schemas.openxmlformats.org/officeDocument/2006/relationships/slide" Target="slide34.xml"/><Relationship Id="rId10" Type="http://schemas.openxmlformats.org/officeDocument/2006/relationships/slide" Target="slide9.xml"/><Relationship Id="rId4" Type="http://schemas.openxmlformats.org/officeDocument/2006/relationships/slide" Target="slide31.xml"/><Relationship Id="rId9" Type="http://schemas.openxmlformats.org/officeDocument/2006/relationships/slide" Target="slide7.xml"/><Relationship Id="rId14" Type="http://schemas.openxmlformats.org/officeDocument/2006/relationships/slide" Target="slide36.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slide" Target="slide15.xml"/><Relationship Id="rId3" Type="http://schemas.openxmlformats.org/officeDocument/2006/relationships/notesSlide" Target="../notesSlides/notesSlide11.xml"/><Relationship Id="rId7" Type="http://schemas.openxmlformats.org/officeDocument/2006/relationships/slide" Target="slide39.xml"/><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png"/><Relationship Id="rId11" Type="http://schemas.openxmlformats.org/officeDocument/2006/relationships/slide" Target="slide7.xml"/><Relationship Id="rId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image" Target="../media/image27.png"/><Relationship Id="rId9" Type="http://schemas.openxmlformats.org/officeDocument/2006/relationships/image" Target="../media/image15.jpe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slide" Target="slide15.xml"/><Relationship Id="rId3" Type="http://schemas.openxmlformats.org/officeDocument/2006/relationships/notesSlide" Target="../notesSlides/notesSlide12.xml"/><Relationship Id="rId7" Type="http://schemas.openxmlformats.org/officeDocument/2006/relationships/image" Target="../media/image7.jpeg"/><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slide" Target="slide41.xml"/><Relationship Id="rId11" Type="http://schemas.openxmlformats.org/officeDocument/2006/relationships/slide" Target="slide7.xml"/><Relationship Id="rId5" Type="http://schemas.openxmlformats.org/officeDocument/2006/relationships/image" Target="../media/image31.png"/><Relationship Id="rId10" Type="http://schemas.openxmlformats.org/officeDocument/2006/relationships/slide" Target="slide4.xml"/><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slide" Target="slide15.xml"/><Relationship Id="rId3" Type="http://schemas.openxmlformats.org/officeDocument/2006/relationships/notesSlide" Target="../notesSlides/notesSlide13.xml"/><Relationship Id="rId7" Type="http://schemas.openxmlformats.org/officeDocument/2006/relationships/slide" Target="slide43.xml"/><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5.png"/><Relationship Id="rId11" Type="http://schemas.openxmlformats.org/officeDocument/2006/relationships/slide" Target="slide7.xml"/><Relationship Id="rId5" Type="http://schemas.openxmlformats.org/officeDocument/2006/relationships/image" Target="../media/image34.png"/><Relationship Id="rId10" Type="http://schemas.openxmlformats.org/officeDocument/2006/relationships/slide" Target="slide4.xml"/><Relationship Id="rId4" Type="http://schemas.openxmlformats.org/officeDocument/2006/relationships/image" Target="../media/image33.png"/><Relationship Id="rId9" Type="http://schemas.openxmlformats.org/officeDocument/2006/relationships/image" Target="../media/image15.jpe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14.xml"/><Relationship Id="rId7" Type="http://schemas.openxmlformats.org/officeDocument/2006/relationships/slide" Target="slide4.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7.jpeg"/><Relationship Id="rId11" Type="http://schemas.openxmlformats.org/officeDocument/2006/relationships/slide" Target="slide18.xml"/><Relationship Id="rId5" Type="http://schemas.openxmlformats.org/officeDocument/2006/relationships/slide" Target="slide44.xml"/><Relationship Id="rId10" Type="http://schemas.openxmlformats.org/officeDocument/2006/relationships/slide" Target="slide15.xml"/><Relationship Id="rId4" Type="http://schemas.openxmlformats.org/officeDocument/2006/relationships/image" Target="../media/image6.jpeg"/><Relationship Id="rId9"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slide" Target="slide10.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13" Type="http://schemas.openxmlformats.org/officeDocument/2006/relationships/image" Target="../media/image430.png"/><Relationship Id="rId18" Type="http://schemas.openxmlformats.org/officeDocument/2006/relationships/slide" Target="slide6.xml"/><Relationship Id="rId26" Type="http://schemas.openxmlformats.org/officeDocument/2006/relationships/image" Target="../media/image49.png"/><Relationship Id="rId39" Type="http://schemas.openxmlformats.org/officeDocument/2006/relationships/slide" Target="slide13.xml"/><Relationship Id="rId21" Type="http://schemas.openxmlformats.org/officeDocument/2006/relationships/slide" Target="slide7.xml"/><Relationship Id="rId34" Type="http://schemas.openxmlformats.org/officeDocument/2006/relationships/image" Target="../media/image500.png"/><Relationship Id="rId42" Type="http://schemas.openxmlformats.org/officeDocument/2006/relationships/slide" Target="slide14.xml"/><Relationship Id="rId47" Type="http://schemas.openxmlformats.org/officeDocument/2006/relationships/image" Target="../media/image56.png"/><Relationship Id="rId50" Type="http://schemas.openxmlformats.org/officeDocument/2006/relationships/slide" Target="slide45.xml"/><Relationship Id="rId7" Type="http://schemas.openxmlformats.org/officeDocument/2006/relationships/image" Target="../media/image410.png"/><Relationship Id="rId2" Type="http://schemas.openxmlformats.org/officeDocument/2006/relationships/slideLayout" Target="../slideLayouts/slideLayout2.xml"/><Relationship Id="rId16" Type="http://schemas.openxmlformats.org/officeDocument/2006/relationships/image" Target="../media/image440.png"/><Relationship Id="rId29" Type="http://schemas.openxmlformats.org/officeDocument/2006/relationships/image" Target="../media/image50.png"/><Relationship Id="rId11" Type="http://schemas.openxmlformats.org/officeDocument/2006/relationships/image" Target="../media/image44.png"/><Relationship Id="rId24" Type="http://schemas.openxmlformats.org/officeDocument/2006/relationships/slide" Target="slide8.xml"/><Relationship Id="rId32" Type="http://schemas.openxmlformats.org/officeDocument/2006/relationships/image" Target="../media/image51.png"/><Relationship Id="rId37" Type="http://schemas.openxmlformats.org/officeDocument/2006/relationships/image" Target="../media/image510.png"/><Relationship Id="rId40" Type="http://schemas.openxmlformats.org/officeDocument/2006/relationships/image" Target="../media/image520.png"/><Relationship Id="rId45" Type="http://schemas.openxmlformats.org/officeDocument/2006/relationships/slide" Target="slide15.xml"/><Relationship Id="rId5" Type="http://schemas.openxmlformats.org/officeDocument/2006/relationships/image" Target="../media/image42.png"/><Relationship Id="rId15" Type="http://schemas.openxmlformats.org/officeDocument/2006/relationships/slide" Target="slide5.xml"/><Relationship Id="rId23" Type="http://schemas.openxmlformats.org/officeDocument/2006/relationships/image" Target="../media/image48.png"/><Relationship Id="rId28" Type="http://schemas.openxmlformats.org/officeDocument/2006/relationships/image" Target="../media/image480.png"/><Relationship Id="rId36" Type="http://schemas.openxmlformats.org/officeDocument/2006/relationships/slide" Target="slide12.xml"/><Relationship Id="rId49" Type="http://schemas.openxmlformats.org/officeDocument/2006/relationships/image" Target="../media/image550.png"/><Relationship Id="rId10" Type="http://schemas.openxmlformats.org/officeDocument/2006/relationships/image" Target="../media/image420.png"/><Relationship Id="rId19" Type="http://schemas.openxmlformats.org/officeDocument/2006/relationships/image" Target="../media/image450.png"/><Relationship Id="rId31" Type="http://schemas.openxmlformats.org/officeDocument/2006/relationships/image" Target="../media/image490.png"/><Relationship Id="rId44" Type="http://schemas.openxmlformats.org/officeDocument/2006/relationships/image" Target="../media/image55.png"/><Relationship Id="rId52"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slide" Target="slide3.xml"/><Relationship Id="rId14" Type="http://schemas.openxmlformats.org/officeDocument/2006/relationships/image" Target="../media/image45.png"/><Relationship Id="rId22" Type="http://schemas.openxmlformats.org/officeDocument/2006/relationships/image" Target="../media/image460.png"/><Relationship Id="rId27" Type="http://schemas.openxmlformats.org/officeDocument/2006/relationships/slide" Target="slide9.xml"/><Relationship Id="rId30" Type="http://schemas.openxmlformats.org/officeDocument/2006/relationships/slide" Target="slide10.xml"/><Relationship Id="rId35" Type="http://schemas.openxmlformats.org/officeDocument/2006/relationships/image" Target="../media/image52.png"/><Relationship Id="rId43" Type="http://schemas.openxmlformats.org/officeDocument/2006/relationships/image" Target="../media/image530.png"/><Relationship Id="rId48" Type="http://schemas.openxmlformats.org/officeDocument/2006/relationships/slide" Target="slide1.xml"/><Relationship Id="rId8" Type="http://schemas.openxmlformats.org/officeDocument/2006/relationships/image" Target="../media/image43.png"/><Relationship Id="rId51" Type="http://schemas.openxmlformats.org/officeDocument/2006/relationships/image" Target="../media/image7.jpeg"/><Relationship Id="rId3" Type="http://schemas.openxmlformats.org/officeDocument/2006/relationships/notesSlide" Target="../notesSlides/notesSlide16.xml"/><Relationship Id="rId12" Type="http://schemas.openxmlformats.org/officeDocument/2006/relationships/slide" Target="slide4.xml"/><Relationship Id="rId17" Type="http://schemas.openxmlformats.org/officeDocument/2006/relationships/image" Target="../media/image46.png"/><Relationship Id="rId25" Type="http://schemas.openxmlformats.org/officeDocument/2006/relationships/image" Target="../media/image470.png"/><Relationship Id="rId33" Type="http://schemas.openxmlformats.org/officeDocument/2006/relationships/slide" Target="slide11.xml"/><Relationship Id="rId38" Type="http://schemas.openxmlformats.org/officeDocument/2006/relationships/image" Target="../media/image53.png"/><Relationship Id="rId46" Type="http://schemas.openxmlformats.org/officeDocument/2006/relationships/image" Target="../media/image540.png"/><Relationship Id="rId20" Type="http://schemas.openxmlformats.org/officeDocument/2006/relationships/image" Target="../media/image47.png"/><Relationship Id="rId41" Type="http://schemas.openxmlformats.org/officeDocument/2006/relationships/image" Target="../media/image54.png"/><Relationship Id="rId1" Type="http://schemas.openxmlformats.org/officeDocument/2006/relationships/tags" Target="../tags/tag16.xml"/><Relationship Id="rId6"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3" Type="http://schemas.openxmlformats.org/officeDocument/2006/relationships/notesSlide" Target="../notesSlides/notesSlide17.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slide" Target="slide2.xml"/><Relationship Id="rId11" Type="http://schemas.openxmlformats.org/officeDocument/2006/relationships/slide" Target="slide9.xml"/><Relationship Id="rId5" Type="http://schemas.openxmlformats.org/officeDocument/2006/relationships/image" Target="../media/image6.jpeg"/><Relationship Id="rId10" Type="http://schemas.openxmlformats.org/officeDocument/2006/relationships/slide" Target="slide7.xml"/><Relationship Id="rId4" Type="http://schemas.openxmlformats.org/officeDocument/2006/relationships/hyperlink" Target="mailto:brydon.lowney@ucdconnect.ie" TargetMode="External"/><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1.xml"/><Relationship Id="rId7" Type="http://schemas.openxmlformats.org/officeDocument/2006/relationships/hyperlink" Target="mailto:brydon.lowney@ucdconnect.ie" TargetMode="Externa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11" Type="http://schemas.openxmlformats.org/officeDocument/2006/relationships/slide" Target="slide15.xml"/><Relationship Id="rId5" Type="http://schemas.openxmlformats.org/officeDocument/2006/relationships/slide" Target="slide19.xml"/><Relationship Id="rId10" Type="http://schemas.openxmlformats.org/officeDocument/2006/relationships/slide" Target="slide9.xml"/><Relationship Id="rId4" Type="http://schemas.openxmlformats.org/officeDocument/2006/relationships/image" Target="../media/image6.jpeg"/><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3" Type="http://schemas.openxmlformats.org/officeDocument/2006/relationships/notesSlide" Target="../notesSlides/notesSlide18.xml"/><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tags" Target="../tags/tag18.xml"/><Relationship Id="rId6" Type="http://schemas.openxmlformats.org/officeDocument/2006/relationships/image" Target="../media/image7.jpeg"/><Relationship Id="rId11" Type="http://schemas.openxmlformats.org/officeDocument/2006/relationships/image" Target="../media/image10.png"/><Relationship Id="rId5" Type="http://schemas.openxmlformats.org/officeDocument/2006/relationships/slide" Target="slide3.xml"/><Relationship Id="rId15" Type="http://schemas.openxmlformats.org/officeDocument/2006/relationships/slide" Target="slide9.xml"/><Relationship Id="rId10" Type="http://schemas.openxmlformats.org/officeDocument/2006/relationships/slide" Target="slide4.xml"/><Relationship Id="rId4" Type="http://schemas.openxmlformats.org/officeDocument/2006/relationships/image" Target="../media/image6.jpeg"/><Relationship Id="rId9" Type="http://schemas.openxmlformats.org/officeDocument/2006/relationships/image" Target="../media/image9.gif"/><Relationship Id="rId14" Type="http://schemas.openxmlformats.org/officeDocument/2006/relationships/slide" Target="slide15.xml"/></Relationships>
</file>

<file path=ppt/slides/_rels/slide2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19.xml"/><Relationship Id="rId7"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jpeg"/><Relationship Id="rId11" Type="http://schemas.openxmlformats.org/officeDocument/2006/relationships/image" Target="../media/image5.png"/><Relationship Id="rId5" Type="http://schemas.openxmlformats.org/officeDocument/2006/relationships/slide" Target="slide4.xml"/><Relationship Id="rId10" Type="http://schemas.openxmlformats.org/officeDocument/2006/relationships/slide" Target="slide15.xml"/><Relationship Id="rId4" Type="http://schemas.openxmlformats.org/officeDocument/2006/relationships/image" Target="../media/image6.jpeg"/><Relationship Id="rId9"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png"/><Relationship Id="rId3" Type="http://schemas.openxmlformats.org/officeDocument/2006/relationships/notesSlide" Target="../notesSlides/notesSlide20.xml"/><Relationship Id="rId7" Type="http://schemas.openxmlformats.org/officeDocument/2006/relationships/slide" Target="slide23.xml"/><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7.jpe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7.xml"/><Relationship Id="rId4" Type="http://schemas.openxmlformats.org/officeDocument/2006/relationships/image" Target="../media/image6.jpeg"/><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png"/><Relationship Id="rId3" Type="http://schemas.openxmlformats.org/officeDocument/2006/relationships/notesSlide" Target="../notesSlides/notesSlide21.xml"/><Relationship Id="rId7" Type="http://schemas.openxmlformats.org/officeDocument/2006/relationships/slide" Target="slide24.xml"/><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jpe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7.xml"/><Relationship Id="rId4" Type="http://schemas.openxmlformats.org/officeDocument/2006/relationships/image" Target="../media/image6.jpeg"/><Relationship Id="rId9" Type="http://schemas.openxmlformats.org/officeDocument/2006/relationships/slide" Target="slide4.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9.xml"/><Relationship Id="rId3" Type="http://schemas.openxmlformats.org/officeDocument/2006/relationships/notesSlide" Target="../notesSlides/notesSlide22.xml"/><Relationship Id="rId7" Type="http://schemas.openxmlformats.org/officeDocument/2006/relationships/image" Target="../media/image13.png"/><Relationship Id="rId12" Type="http://schemas.openxmlformats.org/officeDocument/2006/relationships/slide" Target="slide7.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jpeg"/><Relationship Id="rId11" Type="http://schemas.openxmlformats.org/officeDocument/2006/relationships/slide" Target="slide4.xml"/><Relationship Id="rId5" Type="http://schemas.openxmlformats.org/officeDocument/2006/relationships/slide" Target="slide5.xml"/><Relationship Id="rId15" Type="http://schemas.openxmlformats.org/officeDocument/2006/relationships/image" Target="../media/image5.png"/><Relationship Id="rId10" Type="http://schemas.openxmlformats.org/officeDocument/2006/relationships/image" Target="../media/image58.png"/><Relationship Id="rId4" Type="http://schemas.openxmlformats.org/officeDocument/2006/relationships/image" Target="../media/image6.jpeg"/><Relationship Id="rId9" Type="http://schemas.openxmlformats.org/officeDocument/2006/relationships/slide" Target="slide22.xml"/><Relationship Id="rId14" Type="http://schemas.openxmlformats.org/officeDocument/2006/relationships/slide" Target="slide15.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23.xml"/><Relationship Id="rId7" Type="http://schemas.openxmlformats.org/officeDocument/2006/relationships/image" Target="../media/image16.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5.jpeg"/><Relationship Id="rId11" Type="http://schemas.openxmlformats.org/officeDocument/2006/relationships/slide" Target="slide15.xml"/><Relationship Id="rId5" Type="http://schemas.openxmlformats.org/officeDocument/2006/relationships/image" Target="../media/image7.jpeg"/><Relationship Id="rId10" Type="http://schemas.openxmlformats.org/officeDocument/2006/relationships/slide" Target="slide9.xml"/><Relationship Id="rId4" Type="http://schemas.openxmlformats.org/officeDocument/2006/relationships/slide" Target="slide6.xml"/><Relationship Id="rId9" Type="http://schemas.openxmlformats.org/officeDocument/2006/relationships/slide" Target="slide7.xml"/></Relationships>
</file>

<file path=ppt/slides/_rels/slide26.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slide" Target="slide15.xml"/><Relationship Id="rId3" Type="http://schemas.openxmlformats.org/officeDocument/2006/relationships/notesSlide" Target="../notesSlides/notesSlide24.xml"/><Relationship Id="rId7" Type="http://schemas.openxmlformats.org/officeDocument/2006/relationships/image" Target="../media/image580.png"/><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7.jpeg"/><Relationship Id="rId10" Type="http://schemas.openxmlformats.org/officeDocument/2006/relationships/image" Target="../media/image59.png"/><Relationship Id="rId4" Type="http://schemas.openxmlformats.org/officeDocument/2006/relationships/slide" Target="slide7.xml"/><Relationship Id="rId9" Type="http://schemas.openxmlformats.org/officeDocument/2006/relationships/image" Target="../media/image18.png"/><Relationship Id="rId1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5.png"/><Relationship Id="rId3" Type="http://schemas.openxmlformats.org/officeDocument/2006/relationships/notesSlide" Target="../notesSlides/notesSlide25.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slide" Target="slide8.xml"/><Relationship Id="rId11" Type="http://schemas.openxmlformats.org/officeDocument/2006/relationships/slide" Target="slide9.xml"/><Relationship Id="rId5" Type="http://schemas.openxmlformats.org/officeDocument/2006/relationships/image" Target="../media/image20.png"/><Relationship Id="rId10" Type="http://schemas.openxmlformats.org/officeDocument/2006/relationships/slide" Target="slide7.xml"/><Relationship Id="rId4" Type="http://schemas.openxmlformats.org/officeDocument/2006/relationships/slide" Target="slide28.xml"/><Relationship Id="rId9"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5.png"/><Relationship Id="rId3" Type="http://schemas.openxmlformats.org/officeDocument/2006/relationships/notesSlide" Target="../notesSlides/notesSlide26.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slide" Target="slide8.xml"/><Relationship Id="rId11" Type="http://schemas.openxmlformats.org/officeDocument/2006/relationships/slide" Target="slide9.xml"/><Relationship Id="rId5" Type="http://schemas.openxmlformats.org/officeDocument/2006/relationships/image" Target="../media/image19.png"/><Relationship Id="rId10" Type="http://schemas.openxmlformats.org/officeDocument/2006/relationships/slide" Target="slide7.xml"/><Relationship Id="rId4" Type="http://schemas.openxmlformats.org/officeDocument/2006/relationships/slide" Target="slide27.xml"/><Relationship Id="rId9"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27.xml"/><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5.jpeg"/><Relationship Id="rId5" Type="http://schemas.openxmlformats.org/officeDocument/2006/relationships/image" Target="../media/image7.jpeg"/><Relationship Id="rId10" Type="http://schemas.openxmlformats.org/officeDocument/2006/relationships/image" Target="../media/image5.png"/><Relationship Id="rId4" Type="http://schemas.openxmlformats.org/officeDocument/2006/relationships/slide" Target="slide9.xml"/><Relationship Id="rId9"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slide" Target="slide4.xml"/><Relationship Id="rId12" Type="http://schemas.openxmlformats.org/officeDocument/2006/relationships/slide" Target="slide20.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tags" Target="../tags/tag2.xml"/><Relationship Id="rId6" Type="http://schemas.openxmlformats.org/officeDocument/2006/relationships/image" Target="../media/image9.gif"/><Relationship Id="rId11" Type="http://schemas.openxmlformats.org/officeDocument/2006/relationships/image" Target="../media/image6.jpeg"/><Relationship Id="rId5" Type="http://schemas.openxmlformats.org/officeDocument/2006/relationships/slide" Target="slide7.xml"/><Relationship Id="rId15" Type="http://schemas.openxmlformats.org/officeDocument/2006/relationships/slide" Target="slide9.xml"/><Relationship Id="rId10" Type="http://schemas.openxmlformats.org/officeDocument/2006/relationships/image" Target="../media/image11.png"/><Relationship Id="rId4" Type="http://schemas.openxmlformats.org/officeDocument/2006/relationships/image" Target="../media/image8.jpeg"/><Relationship Id="rId9" Type="http://schemas.microsoft.com/office/2007/relationships/hdphoto" Target="../media/hdphoto1.wdp"/><Relationship Id="rId14" Type="http://schemas.openxmlformats.org/officeDocument/2006/relationships/slide" Target="slide15.xml"/></Relationships>
</file>

<file path=ppt/slides/_rels/slide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28.xml"/><Relationship Id="rId7" Type="http://schemas.openxmlformats.org/officeDocument/2006/relationships/image" Target="../media/image15.jpe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7.jpeg"/><Relationship Id="rId11" Type="http://schemas.openxmlformats.org/officeDocument/2006/relationships/slide" Target="slide15.xml"/><Relationship Id="rId5" Type="http://schemas.openxmlformats.org/officeDocument/2006/relationships/slide" Target="slide10.xml"/><Relationship Id="rId10" Type="http://schemas.openxmlformats.org/officeDocument/2006/relationships/slide" Target="slide9.xml"/><Relationship Id="rId4" Type="http://schemas.openxmlformats.org/officeDocument/2006/relationships/image" Target="../media/image25.png"/><Relationship Id="rId9" Type="http://schemas.openxmlformats.org/officeDocument/2006/relationships/slide" Target="slide7.xml"/></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29.xml"/><Relationship Id="rId7" Type="http://schemas.openxmlformats.org/officeDocument/2006/relationships/image" Target="../media/image26.pn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29.xml"/><Relationship Id="rId6" Type="http://schemas.openxmlformats.org/officeDocument/2006/relationships/image" Target="../media/image15.jpeg"/><Relationship Id="rId11" Type="http://schemas.openxmlformats.org/officeDocument/2006/relationships/slide" Target="slide34.xml"/><Relationship Id="rId5" Type="http://schemas.openxmlformats.org/officeDocument/2006/relationships/image" Target="../media/image7.jpe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slide" Target="slide11.xml"/><Relationship Id="rId9" Type="http://schemas.openxmlformats.org/officeDocument/2006/relationships/slide" Target="slide33.xml"/><Relationship Id="rId14" Type="http://schemas.openxmlformats.org/officeDocument/2006/relationships/slide" Target="slide4.xml"/></Relationships>
</file>

<file path=ppt/slides/_rels/slide32.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30.xml"/><Relationship Id="rId7" Type="http://schemas.openxmlformats.org/officeDocument/2006/relationships/image" Target="../media/image7.jpe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30.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image" Target="../media/image26.pn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image" Target="../media/image15.jpeg"/><Relationship Id="rId9" Type="http://schemas.openxmlformats.org/officeDocument/2006/relationships/slide" Target="slide33.xml"/><Relationship Id="rId1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31.xml"/><Relationship Id="rId7" Type="http://schemas.openxmlformats.org/officeDocument/2006/relationships/image" Target="../media/image7.jpe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31.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image" Target="../media/image26.pn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image" Target="../media/image15.jpeg"/><Relationship Id="rId9" Type="http://schemas.openxmlformats.org/officeDocument/2006/relationships/slide" Target="slide33.xml"/><Relationship Id="rId14" Type="http://schemas.openxmlformats.org/officeDocument/2006/relationships/slide" Target="slide4.xml"/></Relationships>
</file>

<file path=ppt/slides/_rels/slide34.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32.xml"/><Relationship Id="rId7" Type="http://schemas.openxmlformats.org/officeDocument/2006/relationships/image" Target="../media/image7.jpe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32.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image" Target="../media/image26.pn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image" Target="../media/image15.jpeg"/><Relationship Id="rId9" Type="http://schemas.openxmlformats.org/officeDocument/2006/relationships/slide" Target="slide33.xml"/><Relationship Id="rId1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33.xml"/><Relationship Id="rId7" Type="http://schemas.openxmlformats.org/officeDocument/2006/relationships/image" Target="../media/image7.jpe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33.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image" Target="../media/image26.pn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image" Target="../media/image15.jpeg"/><Relationship Id="rId9" Type="http://schemas.openxmlformats.org/officeDocument/2006/relationships/slide" Target="slide33.xml"/><Relationship Id="rId14" Type="http://schemas.openxmlformats.org/officeDocument/2006/relationships/slide" Target="slide4.xml"/></Relationships>
</file>

<file path=ppt/slides/_rels/slide36.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34.xml"/><Relationship Id="rId7" Type="http://schemas.openxmlformats.org/officeDocument/2006/relationships/image" Target="../media/image7.jpe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34.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image" Target="../media/image26.pn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image" Target="../media/image15.jpeg"/><Relationship Id="rId9" Type="http://schemas.openxmlformats.org/officeDocument/2006/relationships/slide" Target="slide33.xml"/><Relationship Id="rId14" Type="http://schemas.openxmlformats.org/officeDocument/2006/relationships/slide" Target="slide4.xml"/></Relationships>
</file>

<file path=ppt/slides/_rels/slide37.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37.xml"/><Relationship Id="rId18" Type="http://schemas.openxmlformats.org/officeDocument/2006/relationships/image" Target="../media/image5.png"/><Relationship Id="rId3" Type="http://schemas.openxmlformats.org/officeDocument/2006/relationships/notesSlide" Target="../notesSlides/notesSlide35.xml"/><Relationship Id="rId7" Type="http://schemas.openxmlformats.org/officeDocument/2006/relationships/image" Target="../media/image7.jpeg"/><Relationship Id="rId12" Type="http://schemas.openxmlformats.org/officeDocument/2006/relationships/slide" Target="slide35.xml"/><Relationship Id="rId17" Type="http://schemas.openxmlformats.org/officeDocument/2006/relationships/slide" Target="slide15.xml"/><Relationship Id="rId2" Type="http://schemas.openxmlformats.org/officeDocument/2006/relationships/slideLayout" Target="../slideLayouts/slideLayout2.xml"/><Relationship Id="rId16" Type="http://schemas.openxmlformats.org/officeDocument/2006/relationships/slide" Target="slide9.xml"/><Relationship Id="rId1" Type="http://schemas.openxmlformats.org/officeDocument/2006/relationships/tags" Target="../tags/tag3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image" Target="../media/image26.png"/><Relationship Id="rId15" Type="http://schemas.openxmlformats.org/officeDocument/2006/relationships/slide" Target="slide7.xml"/><Relationship Id="rId10" Type="http://schemas.openxmlformats.org/officeDocument/2006/relationships/slide" Target="slide36.xml"/><Relationship Id="rId4" Type="http://schemas.openxmlformats.org/officeDocument/2006/relationships/image" Target="../media/image15.jpeg"/><Relationship Id="rId9" Type="http://schemas.openxmlformats.org/officeDocument/2006/relationships/slide" Target="slide33.xml"/><Relationship Id="rId14" Type="http://schemas.openxmlformats.org/officeDocument/2006/relationships/slide" Target="slide4.xml"/></Relationships>
</file>

<file path=ppt/slides/_rels/slide3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notesSlide" Target="../notesSlides/notesSlide36.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slide" Target="slide12.xml"/><Relationship Id="rId11" Type="http://schemas.openxmlformats.org/officeDocument/2006/relationships/slide" Target="slide9.xml"/><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slide" Target="slide39.xml"/><Relationship Id="rId9" Type="http://schemas.openxmlformats.org/officeDocument/2006/relationships/slide" Target="slide4.xml"/></Relationships>
</file>

<file path=ppt/slides/_rels/slide3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5.xml"/><Relationship Id="rId3" Type="http://schemas.openxmlformats.org/officeDocument/2006/relationships/notesSlide" Target="../notesSlides/notesSlide37.xml"/><Relationship Id="rId7" Type="http://schemas.openxmlformats.org/officeDocument/2006/relationships/image" Target="../media/image15.jpeg"/><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28.png"/><Relationship Id="rId11" Type="http://schemas.openxmlformats.org/officeDocument/2006/relationships/slide" Target="slide7.xml"/><Relationship Id="rId5" Type="http://schemas.openxmlformats.org/officeDocument/2006/relationships/image" Target="../media/image27.png"/><Relationship Id="rId10" Type="http://schemas.openxmlformats.org/officeDocument/2006/relationships/slide" Target="slide4.xml"/><Relationship Id="rId4" Type="http://schemas.openxmlformats.org/officeDocument/2006/relationships/slide" Target="slide38.xml"/><Relationship Id="rId9" Type="http://schemas.openxmlformats.org/officeDocument/2006/relationships/image" Target="../media/image7.jpe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3.xml"/><Relationship Id="rId7" Type="http://schemas.openxmlformats.org/officeDocument/2006/relationships/image" Target="../media/image12.gif"/><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jpeg"/><Relationship Id="rId11" Type="http://schemas.openxmlformats.org/officeDocument/2006/relationships/slide" Target="slide15.xml"/><Relationship Id="rId5" Type="http://schemas.openxmlformats.org/officeDocument/2006/relationships/slide" Target="slide21.xml"/><Relationship Id="rId10" Type="http://schemas.openxmlformats.org/officeDocument/2006/relationships/slide" Target="slide9.xml"/><Relationship Id="rId4" Type="http://schemas.openxmlformats.org/officeDocument/2006/relationships/image" Target="../media/image6.jpeg"/><Relationship Id="rId9" Type="http://schemas.openxmlformats.org/officeDocument/2006/relationships/slide" Target="slide7.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slide" Target="slide13.xml"/><Relationship Id="rId11" Type="http://schemas.openxmlformats.org/officeDocument/2006/relationships/slide" Target="slide9.xml"/><Relationship Id="rId5" Type="http://schemas.openxmlformats.org/officeDocument/2006/relationships/image" Target="../media/image32.png"/><Relationship Id="rId10" Type="http://schemas.openxmlformats.org/officeDocument/2006/relationships/slide" Target="slide7.xml"/><Relationship Id="rId4" Type="http://schemas.openxmlformats.org/officeDocument/2006/relationships/slide" Target="slide41.xml"/><Relationship Id="rId9" Type="http://schemas.openxmlformats.org/officeDocument/2006/relationships/slide" Target="slide4.xml"/></Relationships>
</file>

<file path=ppt/slides/_rels/slide4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5.xml"/><Relationship Id="rId3" Type="http://schemas.openxmlformats.org/officeDocument/2006/relationships/notesSlide" Target="../notesSlides/notesSlide39.xml"/><Relationship Id="rId7" Type="http://schemas.openxmlformats.org/officeDocument/2006/relationships/image" Target="../media/image15.jpeg"/><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31.png"/><Relationship Id="rId11" Type="http://schemas.openxmlformats.org/officeDocument/2006/relationships/slide" Target="slide7.xml"/><Relationship Id="rId5" Type="http://schemas.openxmlformats.org/officeDocument/2006/relationships/image" Target="../media/image30.png"/><Relationship Id="rId10" Type="http://schemas.openxmlformats.org/officeDocument/2006/relationships/slide" Target="slide4.xml"/><Relationship Id="rId4" Type="http://schemas.openxmlformats.org/officeDocument/2006/relationships/slide" Target="slide40.xml"/><Relationship Id="rId9" Type="http://schemas.openxmlformats.org/officeDocument/2006/relationships/image" Target="../media/image7.jpeg"/><Relationship Id="rId1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notesSlide" Target="../notesSlides/notesSlide40.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slide" Target="slide14.xml"/><Relationship Id="rId11" Type="http://schemas.openxmlformats.org/officeDocument/2006/relationships/slide" Target="slide9.xml"/><Relationship Id="rId5" Type="http://schemas.openxmlformats.org/officeDocument/2006/relationships/image" Target="../media/image35.png"/><Relationship Id="rId10" Type="http://schemas.openxmlformats.org/officeDocument/2006/relationships/slide" Target="slide7.xml"/><Relationship Id="rId4" Type="http://schemas.openxmlformats.org/officeDocument/2006/relationships/slide" Target="slide43.xml"/><Relationship Id="rId9" Type="http://schemas.openxmlformats.org/officeDocument/2006/relationships/slide" Target="slide4.xml"/></Relationships>
</file>

<file path=ppt/slides/_rels/slide4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5.xml"/><Relationship Id="rId3" Type="http://schemas.openxmlformats.org/officeDocument/2006/relationships/notesSlide" Target="../notesSlides/notesSlide41.xml"/><Relationship Id="rId7" Type="http://schemas.openxmlformats.org/officeDocument/2006/relationships/image" Target="../media/image15.jpeg"/><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4.png"/><Relationship Id="rId11" Type="http://schemas.openxmlformats.org/officeDocument/2006/relationships/slide" Target="slide7.xml"/><Relationship Id="rId5" Type="http://schemas.openxmlformats.org/officeDocument/2006/relationships/image" Target="../media/image33.png"/><Relationship Id="rId10" Type="http://schemas.openxmlformats.org/officeDocument/2006/relationships/slide" Target="slide4.xml"/><Relationship Id="rId4" Type="http://schemas.openxmlformats.org/officeDocument/2006/relationships/slide" Target="slide42.xml"/><Relationship Id="rId9" Type="http://schemas.openxmlformats.org/officeDocument/2006/relationships/image" Target="../media/image7.jpeg"/><Relationship Id="rId1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42.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slide" Target="slide15.xml"/><Relationship Id="rId11" Type="http://schemas.openxmlformats.org/officeDocument/2006/relationships/image" Target="../media/image5.png"/><Relationship Id="rId5" Type="http://schemas.openxmlformats.org/officeDocument/2006/relationships/image" Target="../media/image6.jpeg"/><Relationship Id="rId10" Type="http://schemas.openxmlformats.org/officeDocument/2006/relationships/slide" Target="slide9.xml"/><Relationship Id="rId4" Type="http://schemas.openxmlformats.org/officeDocument/2006/relationships/slide" Target="slide18.xml"/><Relationship Id="rId9" Type="http://schemas.openxmlformats.org/officeDocument/2006/relationships/slide" Target="slide7.xml"/></Relationships>
</file>

<file path=ppt/slides/_rels/slide45.xml.rels><?xml version="1.0" encoding="UTF-8" standalone="yes"?>
<Relationships xmlns="http://schemas.openxmlformats.org/package/2006/relationships"><Relationship Id="rId13" Type="http://schemas.openxmlformats.org/officeDocument/2006/relationships/image" Target="../media/image430.png"/><Relationship Id="rId18" Type="http://schemas.openxmlformats.org/officeDocument/2006/relationships/slide" Target="slide6.xml"/><Relationship Id="rId26" Type="http://schemas.openxmlformats.org/officeDocument/2006/relationships/image" Target="../media/image49.png"/><Relationship Id="rId39" Type="http://schemas.openxmlformats.org/officeDocument/2006/relationships/slide" Target="slide13.xml"/><Relationship Id="rId21" Type="http://schemas.openxmlformats.org/officeDocument/2006/relationships/slide" Target="slide7.xml"/><Relationship Id="rId34" Type="http://schemas.openxmlformats.org/officeDocument/2006/relationships/image" Target="../media/image500.png"/><Relationship Id="rId42" Type="http://schemas.openxmlformats.org/officeDocument/2006/relationships/slide" Target="slide14.xml"/><Relationship Id="rId47" Type="http://schemas.openxmlformats.org/officeDocument/2006/relationships/image" Target="../media/image56.png"/><Relationship Id="rId50" Type="http://schemas.openxmlformats.org/officeDocument/2006/relationships/slide" Target="slide18.xml"/><Relationship Id="rId7" Type="http://schemas.openxmlformats.org/officeDocument/2006/relationships/image" Target="../media/image410.png"/><Relationship Id="rId2" Type="http://schemas.openxmlformats.org/officeDocument/2006/relationships/slideLayout" Target="../slideLayouts/slideLayout2.xml"/><Relationship Id="rId16" Type="http://schemas.openxmlformats.org/officeDocument/2006/relationships/image" Target="../media/image440.png"/><Relationship Id="rId29" Type="http://schemas.openxmlformats.org/officeDocument/2006/relationships/image" Target="../media/image50.png"/><Relationship Id="rId11" Type="http://schemas.openxmlformats.org/officeDocument/2006/relationships/image" Target="../media/image44.png"/><Relationship Id="rId24" Type="http://schemas.openxmlformats.org/officeDocument/2006/relationships/slide" Target="slide8.xml"/><Relationship Id="rId32" Type="http://schemas.openxmlformats.org/officeDocument/2006/relationships/image" Target="../media/image51.png"/><Relationship Id="rId37" Type="http://schemas.openxmlformats.org/officeDocument/2006/relationships/image" Target="../media/image510.png"/><Relationship Id="rId40" Type="http://schemas.openxmlformats.org/officeDocument/2006/relationships/image" Target="../media/image520.png"/><Relationship Id="rId45" Type="http://schemas.openxmlformats.org/officeDocument/2006/relationships/slide" Target="slide15.xml"/><Relationship Id="rId5" Type="http://schemas.openxmlformats.org/officeDocument/2006/relationships/image" Target="../media/image42.png"/><Relationship Id="rId15" Type="http://schemas.openxmlformats.org/officeDocument/2006/relationships/slide" Target="slide5.xml"/><Relationship Id="rId23" Type="http://schemas.openxmlformats.org/officeDocument/2006/relationships/image" Target="../media/image48.png"/><Relationship Id="rId28" Type="http://schemas.openxmlformats.org/officeDocument/2006/relationships/image" Target="../media/image480.png"/><Relationship Id="rId36" Type="http://schemas.openxmlformats.org/officeDocument/2006/relationships/slide" Target="slide12.xml"/><Relationship Id="rId49" Type="http://schemas.openxmlformats.org/officeDocument/2006/relationships/image" Target="../media/image550.png"/><Relationship Id="rId10" Type="http://schemas.openxmlformats.org/officeDocument/2006/relationships/image" Target="../media/image420.png"/><Relationship Id="rId19" Type="http://schemas.openxmlformats.org/officeDocument/2006/relationships/image" Target="../media/image450.png"/><Relationship Id="rId31" Type="http://schemas.openxmlformats.org/officeDocument/2006/relationships/image" Target="../media/image490.png"/><Relationship Id="rId44" Type="http://schemas.openxmlformats.org/officeDocument/2006/relationships/image" Target="../media/image55.png"/><Relationship Id="rId52" Type="http://schemas.openxmlformats.org/officeDocument/2006/relationships/image" Target="../media/image5.png"/><Relationship Id="rId4" Type="http://schemas.openxmlformats.org/officeDocument/2006/relationships/image" Target="../media/image6.jpeg"/><Relationship Id="rId9" Type="http://schemas.openxmlformats.org/officeDocument/2006/relationships/slide" Target="slide3.xml"/><Relationship Id="rId14" Type="http://schemas.openxmlformats.org/officeDocument/2006/relationships/image" Target="../media/image45.png"/><Relationship Id="rId22" Type="http://schemas.openxmlformats.org/officeDocument/2006/relationships/image" Target="../media/image460.png"/><Relationship Id="rId27" Type="http://schemas.openxmlformats.org/officeDocument/2006/relationships/slide" Target="slide9.xml"/><Relationship Id="rId30" Type="http://schemas.openxmlformats.org/officeDocument/2006/relationships/slide" Target="slide10.xml"/><Relationship Id="rId35" Type="http://schemas.openxmlformats.org/officeDocument/2006/relationships/image" Target="../media/image52.png"/><Relationship Id="rId43" Type="http://schemas.openxmlformats.org/officeDocument/2006/relationships/image" Target="../media/image530.png"/><Relationship Id="rId48" Type="http://schemas.openxmlformats.org/officeDocument/2006/relationships/slide" Target="slide1.xml"/><Relationship Id="rId8" Type="http://schemas.openxmlformats.org/officeDocument/2006/relationships/image" Target="../media/image43.png"/><Relationship Id="rId51" Type="http://schemas.openxmlformats.org/officeDocument/2006/relationships/image" Target="../media/image7.jpeg"/><Relationship Id="rId3" Type="http://schemas.openxmlformats.org/officeDocument/2006/relationships/notesSlide" Target="../notesSlides/notesSlide43.xml"/><Relationship Id="rId12" Type="http://schemas.openxmlformats.org/officeDocument/2006/relationships/slide" Target="slide4.xml"/><Relationship Id="rId17" Type="http://schemas.openxmlformats.org/officeDocument/2006/relationships/image" Target="../media/image46.png"/><Relationship Id="rId25" Type="http://schemas.openxmlformats.org/officeDocument/2006/relationships/image" Target="../media/image470.png"/><Relationship Id="rId33" Type="http://schemas.openxmlformats.org/officeDocument/2006/relationships/slide" Target="slide11.xml"/><Relationship Id="rId38" Type="http://schemas.openxmlformats.org/officeDocument/2006/relationships/image" Target="../media/image53.png"/><Relationship Id="rId46" Type="http://schemas.openxmlformats.org/officeDocument/2006/relationships/image" Target="../media/image540.png"/><Relationship Id="rId20" Type="http://schemas.openxmlformats.org/officeDocument/2006/relationships/image" Target="../media/image47.png"/><Relationship Id="rId41" Type="http://schemas.openxmlformats.org/officeDocument/2006/relationships/image" Target="../media/image54.png"/><Relationship Id="rId1" Type="http://schemas.openxmlformats.org/officeDocument/2006/relationships/tags" Target="../tags/tag43.xml"/><Relationship Id="rId6"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jpeg"/><Relationship Id="rId11" Type="http://schemas.openxmlformats.org/officeDocument/2006/relationships/slide" Target="slide9.xml"/><Relationship Id="rId5" Type="http://schemas.openxmlformats.org/officeDocument/2006/relationships/slide" Target="slide22.xml"/><Relationship Id="rId10" Type="http://schemas.openxmlformats.org/officeDocument/2006/relationships/slide" Target="slide7.xml"/><Relationship Id="rId4" Type="http://schemas.openxmlformats.org/officeDocument/2006/relationships/image" Target="../media/image6.jpe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jpeg"/><Relationship Id="rId11" Type="http://schemas.openxmlformats.org/officeDocument/2006/relationships/slide" Target="slide15.xml"/><Relationship Id="rId5" Type="http://schemas.openxmlformats.org/officeDocument/2006/relationships/image" Target="../media/image7.jpeg"/><Relationship Id="rId10" Type="http://schemas.openxmlformats.org/officeDocument/2006/relationships/slide" Target="slide9.xml"/><Relationship Id="rId4" Type="http://schemas.openxmlformats.org/officeDocument/2006/relationships/slide" Target="slide25.xml"/><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slide" Target="slide15.xml"/><Relationship Id="rId3" Type="http://schemas.openxmlformats.org/officeDocument/2006/relationships/notesSlide" Target="../notesSlides/notesSlide6.xml"/><Relationship Id="rId7" Type="http://schemas.openxmlformats.org/officeDocument/2006/relationships/image" Target="../media/image160.png"/><Relationship Id="rId12" Type="http://schemas.openxmlformats.org/officeDocument/2006/relationships/slide" Target="slide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slide" Target="slide7.xml"/><Relationship Id="rId5" Type="http://schemas.openxmlformats.org/officeDocument/2006/relationships/image" Target="../media/image7.jpeg"/><Relationship Id="rId10" Type="http://schemas.openxmlformats.org/officeDocument/2006/relationships/slide" Target="slide4.xml"/><Relationship Id="rId4" Type="http://schemas.openxmlformats.org/officeDocument/2006/relationships/slide" Target="slide26.xml"/><Relationship Id="rId9" Type="http://schemas.openxmlformats.org/officeDocument/2006/relationships/image" Target="../media/image18.png"/><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5.png"/><Relationship Id="rId3" Type="http://schemas.openxmlformats.org/officeDocument/2006/relationships/notesSlide" Target="../notesSlides/notesSlide7.xml"/><Relationship Id="rId7" Type="http://schemas.openxmlformats.org/officeDocument/2006/relationships/image" Target="../media/image7.jpeg"/><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27.xml"/><Relationship Id="rId11" Type="http://schemas.openxmlformats.org/officeDocument/2006/relationships/slide" Target="slide9.xml"/><Relationship Id="rId5" Type="http://schemas.openxmlformats.org/officeDocument/2006/relationships/image" Target="../media/image20.png"/><Relationship Id="rId10" Type="http://schemas.openxmlformats.org/officeDocument/2006/relationships/slide" Target="slide7.xml"/><Relationship Id="rId4" Type="http://schemas.openxmlformats.org/officeDocument/2006/relationships/image" Target="../media/image19.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8.xml"/><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5.jpeg"/><Relationship Id="rId11" Type="http://schemas.openxmlformats.org/officeDocument/2006/relationships/image" Target="../media/image5.png"/><Relationship Id="rId5" Type="http://schemas.openxmlformats.org/officeDocument/2006/relationships/image" Target="../media/image7.jpeg"/><Relationship Id="rId10" Type="http://schemas.openxmlformats.org/officeDocument/2006/relationships/slide" Target="slide15.xml"/><Relationship Id="rId4" Type="http://schemas.openxmlformats.org/officeDocument/2006/relationships/slide" Target="slide29.xml"/><Relationship Id="rId9"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 y="4282390"/>
            <a:ext cx="5077881" cy="802793"/>
          </a:xfrm>
          <a:prstGeom prst="rect">
            <a:avLst/>
          </a:prstGeom>
          <a:solidFill>
            <a:srgbClr val="00B9E3"/>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latin typeface="+mj-lt"/>
                <a:cs typeface="Arial" panose="020B0604020202020204" pitchFamily="34" charset="0"/>
              </a:rPr>
              <a:t>Brydon Lowney, Ivan </a:t>
            </a:r>
            <a:r>
              <a:rPr lang="en-GB" sz="2000" dirty="0" err="1">
                <a:solidFill>
                  <a:schemeClr val="bg1"/>
                </a:solidFill>
                <a:latin typeface="+mj-lt"/>
                <a:cs typeface="Arial" panose="020B0604020202020204" pitchFamily="34" charset="0"/>
              </a:rPr>
              <a:t>Lokmer</a:t>
            </a:r>
            <a:r>
              <a:rPr lang="en-GB" sz="2000" dirty="0">
                <a:solidFill>
                  <a:schemeClr val="bg1"/>
                </a:solidFill>
                <a:latin typeface="+mj-lt"/>
                <a:cs typeface="Arial" panose="020B0604020202020204" pitchFamily="34" charset="0"/>
              </a:rPr>
              <a:t>, Gareth O’Brien, Christopher Bean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8066" y="381000"/>
            <a:ext cx="3853081" cy="157653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994970"/>
            <a:ext cx="5221783" cy="513618"/>
          </a:xfrm>
          <a:prstGeom prst="rect">
            <a:avLst/>
          </a:prstGeom>
        </p:spPr>
      </p:pic>
      <p:sp>
        <p:nvSpPr>
          <p:cNvPr id="7" name="Rectangle 6"/>
          <p:cNvSpPr/>
          <p:nvPr/>
        </p:nvSpPr>
        <p:spPr>
          <a:xfrm>
            <a:off x="-5272" y="3073870"/>
            <a:ext cx="5657392" cy="1008113"/>
          </a:xfrm>
          <a:prstGeom prst="rect">
            <a:avLst/>
          </a:prstGeom>
          <a:solidFill>
            <a:srgbClr val="005D90"/>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IE" sz="2000" kern="100" dirty="0">
                <a:effectLst/>
                <a:latin typeface="+mj-lt"/>
                <a:ea typeface="Noto Serif CJK SC"/>
                <a:cs typeface="Lohit Devanagari"/>
              </a:rPr>
              <a:t>Classification And Separation Of Diffraction Energy On Pre-migration Seismic Data Using Deep Learning</a:t>
            </a:r>
            <a:endParaRPr lang="en-GB" sz="2000" kern="100" dirty="0">
              <a:effectLst/>
              <a:latin typeface="+mj-lt"/>
              <a:ea typeface="Noto Serif CJK SC"/>
              <a:cs typeface="Lohit Devanagari"/>
            </a:endParaRPr>
          </a:p>
          <a:p>
            <a:endParaRPr lang="en-GB" sz="2000" dirty="0">
              <a:solidFill>
                <a:schemeClr val="bg1"/>
              </a:solidFill>
              <a:latin typeface="+mj-lt"/>
              <a:cs typeface="Arial" panose="020B0604020202020204" pitchFamily="34" charset="0"/>
            </a:endParaRPr>
          </a:p>
        </p:txBody>
      </p:sp>
      <p:sp>
        <p:nvSpPr>
          <p:cNvPr id="8" name="Rectangle 7"/>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4797154"/>
            <a:ext cx="1062576" cy="1560111"/>
          </a:xfrm>
          <a:prstGeom prst="rect">
            <a:avLst/>
          </a:prstGeom>
        </p:spPr>
      </p:pic>
      <p:pic>
        <p:nvPicPr>
          <p:cNvPr id="3" name="Picture 2" descr="EGU - Awards &amp; medals - Outstanding Student Poster and PICO (OSPP ...">
            <a:extLst>
              <a:ext uri="{FF2B5EF4-FFF2-40B4-BE49-F238E27FC236}">
                <a16:creationId xmlns:a16="http://schemas.microsoft.com/office/drawing/2014/main" id="{108CD081-0394-4076-A935-6AC7A0EDD6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853" y="452206"/>
            <a:ext cx="1263497" cy="15053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0935365-1579-4373-B249-4494C445EF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4449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Multi-Domain Diffraction Identification</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783407"/>
          </a:xfrm>
        </p:spPr>
        <p:txBody>
          <a:bodyPr>
            <a:normAutofit/>
          </a:bodyPr>
          <a:lstStyle/>
          <a:p>
            <a:pPr algn="just"/>
            <a:r>
              <a:rPr lang="en-US" sz="1800" b="1" dirty="0">
                <a:latin typeface="Arial" panose="020B0604020202020204" pitchFamily="34" charset="0"/>
                <a:cs typeface="Arial" panose="020B0604020202020204" pitchFamily="34" charset="0"/>
              </a:rPr>
              <a:t>MDDI </a:t>
            </a:r>
            <a:r>
              <a:rPr lang="en-US" sz="1800" dirty="0">
                <a:latin typeface="Arial" panose="020B0604020202020204" pitchFamily="34" charset="0"/>
                <a:cs typeface="Arial" panose="020B0604020202020204" pitchFamily="34" charset="0"/>
              </a:rPr>
              <a:t>is a method of </a:t>
            </a:r>
            <a:r>
              <a:rPr lang="en-US" sz="1800" b="1" dirty="0">
                <a:latin typeface="Arial" panose="020B0604020202020204" pitchFamily="34" charset="0"/>
                <a:cs typeface="Arial" panose="020B0604020202020204" pitchFamily="34" charset="0"/>
              </a:rPr>
              <a:t>classifying seismic events </a:t>
            </a:r>
            <a:r>
              <a:rPr lang="en-US" sz="1800" dirty="0">
                <a:latin typeface="Arial" panose="020B0604020202020204" pitchFamily="34" charset="0"/>
                <a:cs typeface="Arial" panose="020B0604020202020204" pitchFamily="34" charset="0"/>
              </a:rPr>
              <a:t>using deep learning though </a:t>
            </a:r>
            <a:r>
              <a:rPr lang="en-US" sz="1800" b="1" dirty="0">
                <a:latin typeface="Arial" panose="020B0604020202020204" pitchFamily="34" charset="0"/>
                <a:cs typeface="Arial" panose="020B0604020202020204" pitchFamily="34" charset="0"/>
              </a:rPr>
              <a:t>requires additional separation</a:t>
            </a:r>
            <a:endParaRPr lang="en-US" sz="16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1B89F80-163F-4019-85A8-61DED7BF6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2002" y="1932205"/>
            <a:ext cx="7512897" cy="4566962"/>
          </a:xfrm>
          <a:prstGeom prst="rect">
            <a:avLst/>
          </a:prstGeom>
        </p:spPr>
      </p:pic>
      <p:pic>
        <p:nvPicPr>
          <p:cNvPr id="14" name="Picture 13">
            <a:extLst>
              <a:ext uri="{FF2B5EF4-FFF2-40B4-BE49-F238E27FC236}">
                <a16:creationId xmlns:a16="http://schemas.microsoft.com/office/drawing/2014/main" id="{37144753-B9DE-4EC0-B104-15B697E5E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769" y="1931607"/>
            <a:ext cx="7513880" cy="4567560"/>
          </a:xfrm>
          <a:prstGeom prst="rect">
            <a:avLst/>
          </a:prstGeom>
        </p:spPr>
      </p:pic>
      <p:pic>
        <p:nvPicPr>
          <p:cNvPr id="15" name="Picture 14">
            <a:extLst>
              <a:ext uri="{FF2B5EF4-FFF2-40B4-BE49-F238E27FC236}">
                <a16:creationId xmlns:a16="http://schemas.microsoft.com/office/drawing/2014/main" id="{F29F89A4-102B-44B0-8F59-AA4B66544D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0768" y="1931607"/>
            <a:ext cx="7523939" cy="4567560"/>
          </a:xfrm>
          <a:prstGeom prst="rect">
            <a:avLst/>
          </a:prstGeom>
        </p:spPr>
      </p:pic>
      <p:pic>
        <p:nvPicPr>
          <p:cNvPr id="16" name="Picture 15">
            <a:extLst>
              <a:ext uri="{FF2B5EF4-FFF2-40B4-BE49-F238E27FC236}">
                <a16:creationId xmlns:a16="http://schemas.microsoft.com/office/drawing/2014/main" id="{24B723AA-09A6-4FA3-B030-0F232C0E90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768" y="1931607"/>
            <a:ext cx="7508861" cy="4567560"/>
          </a:xfrm>
          <a:prstGeom prst="rect">
            <a:avLst/>
          </a:prstGeom>
        </p:spPr>
      </p:pic>
      <p:pic>
        <p:nvPicPr>
          <p:cNvPr id="17" name="Picture 16">
            <a:extLst>
              <a:ext uri="{FF2B5EF4-FFF2-40B4-BE49-F238E27FC236}">
                <a16:creationId xmlns:a16="http://schemas.microsoft.com/office/drawing/2014/main" id="{C735AF3C-451B-4650-B551-A2E757CEE1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4970" y="1931607"/>
            <a:ext cx="7513880" cy="4567560"/>
          </a:xfrm>
          <a:prstGeom prst="rect">
            <a:avLst/>
          </a:prstGeom>
        </p:spPr>
      </p:pic>
      <p:sp>
        <p:nvSpPr>
          <p:cNvPr id="3" name="TextBox 2">
            <a:extLst>
              <a:ext uri="{FF2B5EF4-FFF2-40B4-BE49-F238E27FC236}">
                <a16:creationId xmlns:a16="http://schemas.microsoft.com/office/drawing/2014/main" id="{E86EF913-44EA-4AED-9343-EA114033363C}"/>
              </a:ext>
            </a:extLst>
          </p:cNvPr>
          <p:cNvSpPr txBox="1"/>
          <p:nvPr/>
        </p:nvSpPr>
        <p:spPr>
          <a:xfrm>
            <a:off x="5925290" y="6040489"/>
            <a:ext cx="2764536" cy="307777"/>
          </a:xfrm>
          <a:prstGeom prst="rect">
            <a:avLst/>
          </a:prstGeom>
          <a:noFill/>
        </p:spPr>
        <p:txBody>
          <a:bodyPr wrap="square" rtlCol="0">
            <a:spAutoFit/>
          </a:bodyPr>
          <a:lstStyle/>
          <a:p>
            <a:pPr algn="r"/>
            <a:r>
              <a:rPr lang="en-GB" sz="1400" dirty="0"/>
              <a:t>(Lowney et al., 2019)</a:t>
            </a:r>
          </a:p>
        </p:txBody>
      </p:sp>
      <p:sp>
        <p:nvSpPr>
          <p:cNvPr id="5" name="TextBox 4">
            <a:extLst>
              <a:ext uri="{FF2B5EF4-FFF2-40B4-BE49-F238E27FC236}">
                <a16:creationId xmlns:a16="http://schemas.microsoft.com/office/drawing/2014/main" id="{98A935D1-410F-4A28-862C-FECC2E151D50}"/>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4"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8BD73398-E95D-497F-AA1A-D522B4B71ED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6165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TextBox 2">
            <a:extLst>
              <a:ext uri="{FF2B5EF4-FFF2-40B4-BE49-F238E27FC236}">
                <a16:creationId xmlns:a16="http://schemas.microsoft.com/office/drawing/2014/main" id="{714C7631-D47C-4395-B078-48BBD3B4DD30}"/>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sp>
        <p:nvSpPr>
          <p:cNvPr id="7" name="Rectangle 6">
            <a:hlinkClick r:id="rId12" action="ppaction://hlinksldjump"/>
            <a:extLst>
              <a:ext uri="{FF2B5EF4-FFF2-40B4-BE49-F238E27FC236}">
                <a16:creationId xmlns:a16="http://schemas.microsoft.com/office/drawing/2014/main" id="{1651028C-6797-4DF6-B631-254B4D12BE20}"/>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13" action="ppaction://hlinksldjump"/>
            <a:extLst>
              <a:ext uri="{FF2B5EF4-FFF2-40B4-BE49-F238E27FC236}">
                <a16:creationId xmlns:a16="http://schemas.microsoft.com/office/drawing/2014/main" id="{720DD12D-6AAC-4852-A7A5-E2653045FD2F}"/>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14" action="ppaction://hlinksldjump"/>
            <a:extLst>
              <a:ext uri="{FF2B5EF4-FFF2-40B4-BE49-F238E27FC236}">
                <a16:creationId xmlns:a16="http://schemas.microsoft.com/office/drawing/2014/main" id="{2DB9B7B2-A2FA-4C99-8F85-87A640856224}"/>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5" action="ppaction://hlinksldjump"/>
            <a:extLst>
              <a:ext uri="{FF2B5EF4-FFF2-40B4-BE49-F238E27FC236}">
                <a16:creationId xmlns:a16="http://schemas.microsoft.com/office/drawing/2014/main" id="{758491FD-397E-4B6A-9DCC-063089F6F1B9}"/>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6" action="ppaction://hlinksldjump"/>
            <a:extLst>
              <a:ext uri="{FF2B5EF4-FFF2-40B4-BE49-F238E27FC236}">
                <a16:creationId xmlns:a16="http://schemas.microsoft.com/office/drawing/2014/main" id="{3A515522-AF71-4229-BB6B-BB9DE858E592}"/>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7" action="ppaction://hlinksldjump"/>
            <a:extLst>
              <a:ext uri="{FF2B5EF4-FFF2-40B4-BE49-F238E27FC236}">
                <a16:creationId xmlns:a16="http://schemas.microsoft.com/office/drawing/2014/main" id="{D46A285D-68FC-4D68-87E4-E840B0EB3892}"/>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7" action="ppaction://hlinksldjump"/>
            <a:extLst>
              <a:ext uri="{FF2B5EF4-FFF2-40B4-BE49-F238E27FC236}">
                <a16:creationId xmlns:a16="http://schemas.microsoft.com/office/drawing/2014/main" id="{B2B75C1E-A45D-45A7-AB17-DB36DF8B8728}"/>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DF282803-2067-4FAC-9BDD-B7DD5C6721E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898625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CD04D1-8F46-4EBB-A44D-B54A83B22F8C}"/>
              </a:ext>
            </a:extLst>
          </p:cNvPr>
          <p:cNvGrpSpPr/>
          <p:nvPr/>
        </p:nvGrpSpPr>
        <p:grpSpPr>
          <a:xfrm>
            <a:off x="412352" y="1935158"/>
            <a:ext cx="8307929" cy="4590202"/>
            <a:chOff x="412352" y="1935158"/>
            <a:chExt cx="8307929" cy="4590202"/>
          </a:xfrm>
        </p:grpSpPr>
        <p:pic>
          <p:nvPicPr>
            <p:cNvPr id="21" name="Picture 20" descr="A picture containing water, skiing, flying, colorful&#10;&#10;Description automatically generated">
              <a:extLst>
                <a:ext uri="{FF2B5EF4-FFF2-40B4-BE49-F238E27FC236}">
                  <a16:creationId xmlns:a16="http://schemas.microsoft.com/office/drawing/2014/main" id="{57F68FF0-41E3-4306-9D70-2EEA00DCF1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2352" y="1935158"/>
              <a:ext cx="4519688" cy="4590202"/>
            </a:xfrm>
            <a:prstGeom prst="rect">
              <a:avLst/>
            </a:prstGeom>
          </p:spPr>
        </p:pic>
        <p:pic>
          <p:nvPicPr>
            <p:cNvPr id="22" name="Picture 21" descr="A picture containing water, skiing, flying, colorful&#10;&#10;Description automatically generated">
              <a:extLst>
                <a:ext uri="{FF2B5EF4-FFF2-40B4-BE49-F238E27FC236}">
                  <a16:creationId xmlns:a16="http://schemas.microsoft.com/office/drawing/2014/main" id="{A37C30E3-9510-4329-9951-A8C7544496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37"/>
            <a:stretch/>
          </p:blipFill>
          <p:spPr>
            <a:xfrm>
              <a:off x="4929191" y="1935158"/>
              <a:ext cx="3791090" cy="4590202"/>
            </a:xfrm>
            <a:prstGeom prst="rect">
              <a:avLst/>
            </a:prstGeom>
          </p:spPr>
        </p:pic>
      </p:grpSp>
      <p:pic>
        <p:nvPicPr>
          <p:cNvPr id="7" name="Picture 6" descr="A picture containing water, skiing, flying, colorful&#10;&#10;Description automatically generated">
            <a:extLst>
              <a:ext uri="{FF2B5EF4-FFF2-40B4-BE49-F238E27FC236}">
                <a16:creationId xmlns:a16="http://schemas.microsoft.com/office/drawing/2014/main" id="{36A6627F-AD65-45AD-A505-30C31CBF7E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0869" y="1928298"/>
            <a:ext cx="8111571" cy="4590202"/>
          </a:xfrm>
          <a:prstGeom prst="rect">
            <a:avLst/>
          </a:prstGeom>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Direct Separation </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Using a GAN, diffractions can be directly separated on pre-migration data </a:t>
            </a:r>
            <a:r>
              <a:rPr lang="en-US" sz="1800" b="1" dirty="0">
                <a:latin typeface="Arial" panose="020B0604020202020204" pitchFamily="34" charset="0"/>
                <a:cs typeface="Arial" panose="020B0604020202020204" pitchFamily="34" charset="0"/>
              </a:rPr>
              <a:t>without additional parameters </a:t>
            </a:r>
            <a:r>
              <a:rPr lang="en-US" sz="1800" dirty="0">
                <a:latin typeface="Arial" panose="020B0604020202020204" pitchFamily="34" charset="0"/>
                <a:cs typeface="Arial" panose="020B0604020202020204" pitchFamily="34" charset="0"/>
              </a:rPr>
              <a:t>(such as dip field) and in a </a:t>
            </a:r>
            <a:r>
              <a:rPr lang="en-US" sz="1800" b="1" dirty="0">
                <a:latin typeface="Arial" panose="020B0604020202020204" pitchFamily="34" charset="0"/>
                <a:cs typeface="Arial" panose="020B0604020202020204" pitchFamily="34" charset="0"/>
              </a:rPr>
              <a:t>fraction of the time</a:t>
            </a:r>
            <a:r>
              <a:rPr lang="en-US" sz="1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4" name="TextBox 3">
            <a:extLst>
              <a:ext uri="{FF2B5EF4-FFF2-40B4-BE49-F238E27FC236}">
                <a16:creationId xmlns:a16="http://schemas.microsoft.com/office/drawing/2014/main" id="{2FB93B2C-C8E2-4C76-B213-E9CED84239CF}"/>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5" name="Picture 2">
            <a:extLst>
              <a:ext uri="{FF2B5EF4-FFF2-40B4-BE49-F238E27FC236}">
                <a16:creationId xmlns:a16="http://schemas.microsoft.com/office/drawing/2014/main" id="{7604023B-6D85-45D6-AF51-A0DC898EF2D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843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E51CB51-EB4E-49CE-959E-4E218C34D778}"/>
              </a:ext>
            </a:extLst>
          </p:cNvPr>
          <p:cNvGrpSpPr/>
          <p:nvPr/>
        </p:nvGrpSpPr>
        <p:grpSpPr>
          <a:xfrm>
            <a:off x="37885" y="1948612"/>
            <a:ext cx="8782587" cy="4000668"/>
            <a:chOff x="-394163" y="1948612"/>
            <a:chExt cx="8782587" cy="4000668"/>
          </a:xfrm>
        </p:grpSpPr>
        <p:pic>
          <p:nvPicPr>
            <p:cNvPr id="7" name="Picture 6" descr="A close up of a logo&#10;&#10;Description automatically generated">
              <a:extLst>
                <a:ext uri="{FF2B5EF4-FFF2-40B4-BE49-F238E27FC236}">
                  <a16:creationId xmlns:a16="http://schemas.microsoft.com/office/drawing/2014/main" id="{7EFDC56D-B68F-4030-B79B-A48A62759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30231" y="1948612"/>
              <a:ext cx="4058193" cy="4000668"/>
            </a:xfrm>
            <a:prstGeom prst="rect">
              <a:avLst/>
            </a:prstGeom>
          </p:spPr>
        </p:pic>
        <p:pic>
          <p:nvPicPr>
            <p:cNvPr id="8" name="Picture 7" descr="A close up of a logo&#10;&#10;Description automatically generated">
              <a:extLst>
                <a:ext uri="{FF2B5EF4-FFF2-40B4-BE49-F238E27FC236}">
                  <a16:creationId xmlns:a16="http://schemas.microsoft.com/office/drawing/2014/main" id="{D931A9C8-F3DF-47B4-8A37-4E3FB3E9FD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4163" y="1948612"/>
              <a:ext cx="4724394" cy="4000668"/>
            </a:xfrm>
            <a:prstGeom prst="rect">
              <a:avLst/>
            </a:prstGeom>
          </p:spPr>
        </p:pic>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Direct Separation Example 2 </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This example was created from a </a:t>
            </a:r>
            <a:r>
              <a:rPr lang="en-US" sz="1800" b="1" dirty="0">
                <a:latin typeface="Arial" panose="020B0604020202020204" pitchFamily="34" charset="0"/>
                <a:cs typeface="Arial" panose="020B0604020202020204" pitchFamily="34" charset="0"/>
              </a:rPr>
              <a:t>geologically distinct </a:t>
            </a:r>
            <a:r>
              <a:rPr lang="en-US" sz="1800" dirty="0">
                <a:latin typeface="Arial" panose="020B0604020202020204" pitchFamily="34" charset="0"/>
                <a:cs typeface="Arial" panose="020B0604020202020204" pitchFamily="34" charset="0"/>
              </a:rPr>
              <a:t>dataset and was applied</a:t>
            </a:r>
            <a:r>
              <a:rPr lang="en-US" sz="1800" b="1" dirty="0">
                <a:latin typeface="Arial" panose="020B0604020202020204" pitchFamily="34" charset="0"/>
                <a:cs typeface="Arial" panose="020B0604020202020204" pitchFamily="34" charset="0"/>
              </a:rPr>
              <a:t> blind </a:t>
            </a:r>
            <a:r>
              <a:rPr lang="en-US" sz="1800" dirty="0">
                <a:latin typeface="Arial" panose="020B0604020202020204" pitchFamily="34" charset="0"/>
                <a:cs typeface="Arial" panose="020B0604020202020204" pitchFamily="34" charset="0"/>
              </a:rPr>
              <a:t>(using the trained GAN from the previous example).</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pic>
        <p:nvPicPr>
          <p:cNvPr id="5" name="Picture 4" descr="A close up of a logo&#10;&#10;Description automatically generated">
            <a:extLst>
              <a:ext uri="{FF2B5EF4-FFF2-40B4-BE49-F238E27FC236}">
                <a16:creationId xmlns:a16="http://schemas.microsoft.com/office/drawing/2014/main" id="{73135217-6655-4B1B-8530-F711C489C48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5496" y="1959261"/>
            <a:ext cx="8568952" cy="4000668"/>
          </a:xfrm>
          <a:prstGeom prst="rect">
            <a:avLst/>
          </a:prstGeom>
        </p:spPr>
      </p:pic>
      <p:sp>
        <p:nvSpPr>
          <p:cNvPr id="4" name="TextBox 3">
            <a:extLst>
              <a:ext uri="{FF2B5EF4-FFF2-40B4-BE49-F238E27FC236}">
                <a16:creationId xmlns:a16="http://schemas.microsoft.com/office/drawing/2014/main" id="{F2E8D9E3-EC50-4067-A289-72957274F0A3}"/>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9" name="Picture 2">
            <a:extLst>
              <a:ext uri="{FF2B5EF4-FFF2-40B4-BE49-F238E27FC236}">
                <a16:creationId xmlns:a16="http://schemas.microsoft.com/office/drawing/2014/main" id="{746844B1-5C83-4A71-819D-F09ABFF46AD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84887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13283EA-2E36-4022-910A-1F16F513DC71}"/>
              </a:ext>
            </a:extLst>
          </p:cNvPr>
          <p:cNvGrpSpPr/>
          <p:nvPr/>
        </p:nvGrpSpPr>
        <p:grpSpPr>
          <a:xfrm>
            <a:off x="427698" y="1901638"/>
            <a:ext cx="8341197" cy="4629871"/>
            <a:chOff x="416699" y="1908727"/>
            <a:chExt cx="8341197" cy="4629871"/>
          </a:xfrm>
        </p:grpSpPr>
        <p:pic>
          <p:nvPicPr>
            <p:cNvPr id="16" name="Picture 15" descr="A picture containing photo, man, air, table&#10;&#10;Description automatically generated">
              <a:extLst>
                <a:ext uri="{FF2B5EF4-FFF2-40B4-BE49-F238E27FC236}">
                  <a16:creationId xmlns:a16="http://schemas.microsoft.com/office/drawing/2014/main" id="{E723DAAD-D299-47AB-A3BE-B652D7012D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8"/>
            <a:stretch/>
          </p:blipFill>
          <p:spPr>
            <a:xfrm>
              <a:off x="4893480" y="1908727"/>
              <a:ext cx="3864416" cy="4623706"/>
            </a:xfrm>
            <a:prstGeom prst="rect">
              <a:avLst/>
            </a:prstGeom>
          </p:spPr>
        </p:pic>
        <p:pic>
          <p:nvPicPr>
            <p:cNvPr id="17" name="Picture 16" descr="A picture containing photo, man, air, table&#10;&#10;Description automatically generated">
              <a:extLst>
                <a:ext uri="{FF2B5EF4-FFF2-40B4-BE49-F238E27FC236}">
                  <a16:creationId xmlns:a16="http://schemas.microsoft.com/office/drawing/2014/main" id="{EDEC7610-BAFC-4671-8A81-CC8BA4B5DC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6699" y="1914892"/>
              <a:ext cx="4476781" cy="4623706"/>
            </a:xfrm>
            <a:prstGeom prst="rect">
              <a:avLst/>
            </a:prstGeom>
          </p:spPr>
        </p:pic>
      </p:grpSp>
      <p:pic>
        <p:nvPicPr>
          <p:cNvPr id="8" name="Picture 7" descr="A picture containing photo, man, air, table&#10;&#10;Description automatically generated">
            <a:extLst>
              <a:ext uri="{FF2B5EF4-FFF2-40B4-BE49-F238E27FC236}">
                <a16:creationId xmlns:a16="http://schemas.microsoft.com/office/drawing/2014/main" id="{EBD7475B-2815-4337-8FD3-7032760440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0869" y="1907803"/>
            <a:ext cx="8111571" cy="4623706"/>
          </a:xfrm>
          <a:prstGeom prst="rect">
            <a:avLst/>
          </a:prstGeom>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Additional Data</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By </a:t>
            </a:r>
            <a:r>
              <a:rPr lang="en-US" sz="1800" b="1" dirty="0">
                <a:latin typeface="Arial" panose="020B0604020202020204" pitchFamily="34" charset="0"/>
                <a:cs typeface="Arial" panose="020B0604020202020204" pitchFamily="34" charset="0"/>
              </a:rPr>
              <a:t>combining multiple data </a:t>
            </a:r>
            <a:r>
              <a:rPr lang="en-US" sz="1800" dirty="0">
                <a:latin typeface="Arial" panose="020B0604020202020204" pitchFamily="34" charset="0"/>
                <a:cs typeface="Arial" panose="020B0604020202020204" pitchFamily="34" charset="0"/>
              </a:rPr>
              <a:t>sources in the training, the </a:t>
            </a:r>
            <a:r>
              <a:rPr lang="en-US" sz="1800" b="1" dirty="0">
                <a:latin typeface="Arial" panose="020B0604020202020204" pitchFamily="34" charset="0"/>
                <a:cs typeface="Arial" panose="020B0604020202020204" pitchFamily="34" charset="0"/>
              </a:rPr>
              <a:t>separation is improved </a:t>
            </a:r>
            <a:r>
              <a:rPr lang="en-US" sz="1800" dirty="0">
                <a:latin typeface="Arial" panose="020B0604020202020204" pitchFamily="34" charset="0"/>
                <a:cs typeface="Arial" panose="020B0604020202020204" pitchFamily="34" charset="0"/>
              </a:rPr>
              <a:t>on both </a:t>
            </a:r>
            <a:r>
              <a:rPr lang="en-US" sz="1800" b="1" dirty="0">
                <a:latin typeface="Arial" panose="020B0604020202020204" pitchFamily="34" charset="0"/>
                <a:cs typeface="Arial" panose="020B0604020202020204" pitchFamily="34" charset="0"/>
              </a:rPr>
              <a:t>existing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new data</a:t>
            </a:r>
            <a:r>
              <a:rPr lang="en-US" sz="1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4" name="TextBox 3">
            <a:extLst>
              <a:ext uri="{FF2B5EF4-FFF2-40B4-BE49-F238E27FC236}">
                <a16:creationId xmlns:a16="http://schemas.microsoft.com/office/drawing/2014/main" id="{BD230253-8DBE-4A88-83D2-CD0EA6AE5BDE}"/>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5" name="Picture 2">
            <a:extLst>
              <a:ext uri="{FF2B5EF4-FFF2-40B4-BE49-F238E27FC236}">
                <a16:creationId xmlns:a16="http://schemas.microsoft.com/office/drawing/2014/main" id="{FE44D706-9408-435C-92CD-1D069DC533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63770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Conclusions and Future Work </a:t>
            </a:r>
          </a:p>
        </p:txBody>
      </p:sp>
      <p:sp>
        <p:nvSpPr>
          <p:cNvPr id="9" name="TextBox 8">
            <a:extLst>
              <a:ext uri="{FF2B5EF4-FFF2-40B4-BE49-F238E27FC236}">
                <a16:creationId xmlns:a16="http://schemas.microsoft.com/office/drawing/2014/main" id="{E6B45174-E4C8-4787-83DB-764471C9ECE5}"/>
              </a:ext>
            </a:extLst>
          </p:cNvPr>
          <p:cNvSpPr txBox="1"/>
          <p:nvPr/>
        </p:nvSpPr>
        <p:spPr>
          <a:xfrm>
            <a:off x="467544" y="1412776"/>
            <a:ext cx="8229600" cy="923330"/>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91C1B44-F507-45D0-A27F-B5F360EA6AB7}"/>
              </a:ext>
            </a:extLst>
          </p:cNvPr>
          <p:cNvSpPr txBox="1"/>
          <p:nvPr/>
        </p:nvSpPr>
        <p:spPr>
          <a:xfrm>
            <a:off x="467544" y="1412778"/>
            <a:ext cx="8229600" cy="4801314"/>
          </a:xfrm>
          <a:prstGeom prst="rect">
            <a:avLst/>
          </a:prstGeom>
          <a:noFill/>
        </p:spPr>
        <p:txBody>
          <a:bodyPr wrap="square" rtlCol="0">
            <a:spAutoFit/>
          </a:bodyPr>
          <a:lstStyle/>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Diffraction imaging is a </a:t>
            </a:r>
            <a:r>
              <a:rPr lang="en-GB" b="1" dirty="0">
                <a:latin typeface="Arial" panose="020B0604020202020204" pitchFamily="34" charset="0"/>
                <a:cs typeface="Arial" panose="020B0604020202020204" pitchFamily="34" charset="0"/>
              </a:rPr>
              <a:t>powerful tool </a:t>
            </a:r>
            <a:r>
              <a:rPr lang="en-GB" dirty="0">
                <a:latin typeface="Arial" panose="020B0604020202020204" pitchFamily="34" charset="0"/>
                <a:cs typeface="Arial" panose="020B0604020202020204" pitchFamily="34" charset="0"/>
              </a:rPr>
              <a:t>in a geophysicist’s arsenal, allowing structures to be </a:t>
            </a:r>
            <a:r>
              <a:rPr lang="en-GB" b="1" dirty="0">
                <a:latin typeface="Arial" panose="020B0604020202020204" pitchFamily="34" charset="0"/>
                <a:cs typeface="Arial" panose="020B0604020202020204" pitchFamily="34" charset="0"/>
              </a:rPr>
              <a:t>imaged directly.</a:t>
            </a:r>
            <a:r>
              <a:rPr lang="en-GB"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Existing diffraction imaging techniques </a:t>
            </a:r>
            <a:r>
              <a:rPr lang="en-GB" b="1" dirty="0">
                <a:latin typeface="Arial" panose="020B0604020202020204" pitchFamily="34" charset="0"/>
                <a:cs typeface="Arial" panose="020B0604020202020204" pitchFamily="34" charset="0"/>
              </a:rPr>
              <a:t>may not be ideal </a:t>
            </a:r>
            <a:r>
              <a:rPr lang="en-GB" dirty="0">
                <a:latin typeface="Arial" panose="020B0604020202020204" pitchFamily="34" charset="0"/>
                <a:cs typeface="Arial" panose="020B0604020202020204" pitchFamily="34" charset="0"/>
              </a:rPr>
              <a:t>due to </a:t>
            </a:r>
            <a:r>
              <a:rPr lang="en-GB" b="1" dirty="0">
                <a:latin typeface="Arial" panose="020B0604020202020204" pitchFamily="34" charset="0"/>
                <a:cs typeface="Arial" panose="020B0604020202020204" pitchFamily="34" charset="0"/>
              </a:rPr>
              <a:t>issues involving noise and additional parameterisation. </a:t>
            </a:r>
          </a:p>
          <a:p>
            <a:pPr marL="285750" indent="-285750" algn="jus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Diffractions can be </a:t>
            </a:r>
            <a:r>
              <a:rPr lang="en-GB" b="1" dirty="0">
                <a:latin typeface="Arial" panose="020B0604020202020204" pitchFamily="34" charset="0"/>
                <a:cs typeface="Arial" panose="020B0604020202020204" pitchFamily="34" charset="0"/>
              </a:rPr>
              <a:t>directly separated </a:t>
            </a:r>
            <a:r>
              <a:rPr lang="en-GB" dirty="0">
                <a:latin typeface="Arial" panose="020B0604020202020204" pitchFamily="34" charset="0"/>
                <a:cs typeface="Arial" panose="020B0604020202020204" pitchFamily="34" charset="0"/>
              </a:rPr>
              <a:t>(i.e. classified and separated using a neural network) on </a:t>
            </a:r>
            <a:r>
              <a:rPr lang="en-GB" b="1" dirty="0">
                <a:latin typeface="Arial" panose="020B0604020202020204" pitchFamily="34" charset="0"/>
                <a:cs typeface="Arial" panose="020B0604020202020204" pitchFamily="34" charset="0"/>
              </a:rPr>
              <a:t>pre-migration data </a:t>
            </a:r>
            <a:r>
              <a:rPr lang="en-GB" dirty="0">
                <a:latin typeface="Arial" panose="020B0604020202020204" pitchFamily="34" charset="0"/>
                <a:cs typeface="Arial" panose="020B0604020202020204" pitchFamily="34" charset="0"/>
              </a:rPr>
              <a:t>using deep learning methods in order to </a:t>
            </a:r>
            <a:r>
              <a:rPr lang="en-GB" b="1" dirty="0">
                <a:latin typeface="Arial" panose="020B0604020202020204" pitchFamily="34" charset="0"/>
                <a:cs typeface="Arial" panose="020B0604020202020204" pitchFamily="34" charset="0"/>
              </a:rPr>
              <a:t>remove the need for additional parameters</a:t>
            </a:r>
            <a:r>
              <a:rPr lang="en-GB" dirty="0">
                <a:latin typeface="Arial" panose="020B0604020202020204" pitchFamily="34" charset="0"/>
                <a:cs typeface="Arial" panose="020B0604020202020204" pitchFamily="34" charset="0"/>
              </a:rPr>
              <a:t> such as dip. </a:t>
            </a:r>
          </a:p>
          <a:p>
            <a:pPr marL="285750" indent="-285750" algn="jus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Direct diffraction separation may be </a:t>
            </a:r>
            <a:r>
              <a:rPr lang="en-GB" b="1" dirty="0">
                <a:latin typeface="Arial" panose="020B0604020202020204" pitchFamily="34" charset="0"/>
                <a:cs typeface="Arial" panose="020B0604020202020204" pitchFamily="34" charset="0"/>
              </a:rPr>
              <a:t>more ideal in complex wavefields </a:t>
            </a:r>
            <a:r>
              <a:rPr lang="en-GB" dirty="0">
                <a:latin typeface="Arial" panose="020B0604020202020204" pitchFamily="34" charset="0"/>
                <a:cs typeface="Arial" panose="020B0604020202020204" pitchFamily="34" charset="0"/>
              </a:rPr>
              <a:t>and has the </a:t>
            </a:r>
            <a:r>
              <a:rPr lang="en-GB" b="1" dirty="0">
                <a:latin typeface="Arial" panose="020B0604020202020204" pitchFamily="34" charset="0"/>
                <a:cs typeface="Arial" panose="020B0604020202020204" pitchFamily="34" charset="0"/>
              </a:rPr>
              <a:t>potential to remove noise</a:t>
            </a:r>
            <a:r>
              <a:rPr lang="en-GB" dirty="0">
                <a:latin typeface="Arial" panose="020B0604020202020204" pitchFamily="34" charset="0"/>
                <a:cs typeface="Arial" panose="020B0604020202020204" pitchFamily="34" charset="0"/>
              </a:rPr>
              <a:t>, though in its prototype stage leaves </a:t>
            </a:r>
            <a:r>
              <a:rPr lang="en-GB" b="1" dirty="0">
                <a:latin typeface="Arial" panose="020B0604020202020204" pitchFamily="34" charset="0"/>
                <a:cs typeface="Arial" panose="020B0604020202020204" pitchFamily="34" charset="0"/>
              </a:rPr>
              <a:t>more remnant reflection energy</a:t>
            </a:r>
            <a:r>
              <a:rPr lang="en-GB" dirty="0">
                <a:latin typeface="Arial" panose="020B0604020202020204" pitchFamily="34" charset="0"/>
                <a:cs typeface="Arial" panose="020B0604020202020204" pitchFamily="34" charset="0"/>
              </a:rPr>
              <a:t>.</a:t>
            </a:r>
          </a:p>
          <a:p>
            <a:pPr algn="just"/>
            <a:endParaRPr lang="en-GB"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Future work will focus on </a:t>
            </a:r>
            <a:r>
              <a:rPr lang="en-GB" b="1" dirty="0">
                <a:latin typeface="Arial" panose="020B0604020202020204" pitchFamily="34" charset="0"/>
                <a:cs typeface="Arial" panose="020B0604020202020204" pitchFamily="34" charset="0"/>
              </a:rPr>
              <a:t>improving </a:t>
            </a: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GAN </a:t>
            </a:r>
            <a:r>
              <a:rPr lang="en-GB" dirty="0">
                <a:latin typeface="Arial" panose="020B0604020202020204" pitchFamily="34" charset="0"/>
                <a:cs typeface="Arial" panose="020B0604020202020204" pitchFamily="34" charset="0"/>
              </a:rPr>
              <a:t>with </a:t>
            </a:r>
            <a:r>
              <a:rPr lang="en-GB" b="1" dirty="0">
                <a:latin typeface="Arial" panose="020B0604020202020204" pitchFamily="34" charset="0"/>
                <a:cs typeface="Arial" panose="020B0604020202020204" pitchFamily="34" charset="0"/>
              </a:rPr>
              <a:t>additional data </a:t>
            </a:r>
            <a:r>
              <a:rPr lang="en-GB" dirty="0">
                <a:latin typeface="Arial" panose="020B0604020202020204" pitchFamily="34" charset="0"/>
                <a:cs typeface="Arial" panose="020B0604020202020204" pitchFamily="34" charset="0"/>
              </a:rPr>
              <a:t>(both </a:t>
            </a:r>
            <a:r>
              <a:rPr lang="en-GB" b="1" dirty="0">
                <a:latin typeface="Arial" panose="020B0604020202020204" pitchFamily="34" charset="0"/>
                <a:cs typeface="Arial" panose="020B0604020202020204" pitchFamily="34" charset="0"/>
              </a:rPr>
              <a:t>in time-space and other domains</a:t>
            </a:r>
            <a:r>
              <a:rPr lang="en-GB" dirty="0">
                <a:latin typeface="Arial" panose="020B0604020202020204" pitchFamily="34" charset="0"/>
                <a:cs typeface="Arial" panose="020B0604020202020204" pitchFamily="34" charset="0"/>
              </a:rPr>
              <a:t>), feature selection, and applying to GPR data. </a:t>
            </a:r>
          </a:p>
        </p:txBody>
      </p:sp>
      <p:sp>
        <p:nvSpPr>
          <p:cNvPr id="4" name="TextBox 3">
            <a:extLst>
              <a:ext uri="{FF2B5EF4-FFF2-40B4-BE49-F238E27FC236}">
                <a16:creationId xmlns:a16="http://schemas.microsoft.com/office/drawing/2014/main" id="{0C00D086-F152-4504-A9BC-1BD6B1D7FBCA}"/>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7"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hlinkClick r:id="rId10" action="ppaction://hlinksldjump">
                  <a:extLst>
                    <a:ext uri="{A12FA001-AC4F-418D-AE19-62706E023703}">
                      <ahyp:hlinkClr xmlns:ahyp="http://schemas.microsoft.com/office/drawing/2018/hyperlinkcolor" val="tx"/>
                    </a:ext>
                  </a:extLst>
                </a:hlinkClick>
              </a:rPr>
              <a:t>Conclusions and Future Work</a:t>
            </a:r>
            <a:endParaRPr lang="en-GB" sz="1600" dirty="0"/>
          </a:p>
        </p:txBody>
      </p:sp>
      <p:sp>
        <p:nvSpPr>
          <p:cNvPr id="5" name="Title 8">
            <a:hlinkClick r:id="rId11" action="ppaction://hlinksldjump"/>
            <a:extLst>
              <a:ext uri="{FF2B5EF4-FFF2-40B4-BE49-F238E27FC236}">
                <a16:creationId xmlns:a16="http://schemas.microsoft.com/office/drawing/2014/main" id="{F0111DCA-5009-433C-B3E0-29844A1CA29E}"/>
              </a:ext>
            </a:extLst>
          </p:cNvPr>
          <p:cNvSpPr txBox="1">
            <a:spLocks/>
          </p:cNvSpPr>
          <p:nvPr/>
        </p:nvSpPr>
        <p:spPr bwMode="auto">
          <a:xfrm>
            <a:off x="381000" y="5949280"/>
            <a:ext cx="8382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sz="3200" dirty="0">
                <a:solidFill>
                  <a:srgbClr val="005D90"/>
                </a:solidFill>
              </a:rPr>
              <a:t>INDEX</a:t>
            </a:r>
          </a:p>
        </p:txBody>
      </p:sp>
      <p:pic>
        <p:nvPicPr>
          <p:cNvPr id="3" name="Picture 2">
            <a:extLst>
              <a:ext uri="{FF2B5EF4-FFF2-40B4-BE49-F238E27FC236}">
                <a16:creationId xmlns:a16="http://schemas.microsoft.com/office/drawing/2014/main" id="{23B0C62A-20D5-49D0-8181-E69BF3280D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04373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References </a:t>
            </a:r>
          </a:p>
        </p:txBody>
      </p:sp>
      <p:sp>
        <p:nvSpPr>
          <p:cNvPr id="8" name="TextBox 7">
            <a:extLst>
              <a:ext uri="{FF2B5EF4-FFF2-40B4-BE49-F238E27FC236}">
                <a16:creationId xmlns:a16="http://schemas.microsoft.com/office/drawing/2014/main" id="{F0A72E24-C95E-4B7C-BA69-A8132B6BA48B}"/>
              </a:ext>
            </a:extLst>
          </p:cNvPr>
          <p:cNvSpPr txBox="1"/>
          <p:nvPr/>
        </p:nvSpPr>
        <p:spPr>
          <a:xfrm>
            <a:off x="0" y="116632"/>
            <a:ext cx="9144000" cy="338554"/>
          </a:xfrm>
          <a:prstGeom prst="rect">
            <a:avLst/>
          </a:prstGeom>
          <a:solidFill>
            <a:schemeClr val="bg1"/>
          </a:solidFill>
        </p:spPr>
        <p:txBody>
          <a:bodyPr wrap="square" rtlCol="0">
            <a:spAutoFit/>
          </a:bodyPr>
          <a:lstStyle/>
          <a:p>
            <a:pPr algn="ctr"/>
            <a:endParaRPr lang="en-GB" sz="1600" dirty="0"/>
          </a:p>
        </p:txBody>
      </p:sp>
      <p:sp>
        <p:nvSpPr>
          <p:cNvPr id="9" name="TextBox 8">
            <a:extLst>
              <a:ext uri="{FF2B5EF4-FFF2-40B4-BE49-F238E27FC236}">
                <a16:creationId xmlns:a16="http://schemas.microsoft.com/office/drawing/2014/main" id="{E6B45174-E4C8-4787-83DB-764471C9ECE5}"/>
              </a:ext>
            </a:extLst>
          </p:cNvPr>
          <p:cNvSpPr txBox="1"/>
          <p:nvPr/>
        </p:nvSpPr>
        <p:spPr>
          <a:xfrm>
            <a:off x="467544" y="1412776"/>
            <a:ext cx="8229600" cy="923330"/>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91C1B44-F507-45D0-A27F-B5F360EA6AB7}"/>
              </a:ext>
            </a:extLst>
          </p:cNvPr>
          <p:cNvSpPr txBox="1"/>
          <p:nvPr/>
        </p:nvSpPr>
        <p:spPr>
          <a:xfrm>
            <a:off x="467544" y="1412778"/>
            <a:ext cx="8229600" cy="4616648"/>
          </a:xfrm>
          <a:prstGeom prst="rect">
            <a:avLst/>
          </a:prstGeom>
          <a:noFill/>
        </p:spPr>
        <p:txBody>
          <a:bodyPr wrap="square" rtlCol="0">
            <a:spAutoFit/>
          </a:bodyPr>
          <a:lstStyle/>
          <a:p>
            <a:r>
              <a:rPr lang="en-GB" sz="1400" dirty="0" err="1"/>
              <a:t>Claerbout</a:t>
            </a:r>
            <a:r>
              <a:rPr lang="en-GB" sz="1400" dirty="0"/>
              <a:t>, J.F. [1992] </a:t>
            </a:r>
            <a:r>
              <a:rPr lang="en-GB" sz="1400" i="1" dirty="0"/>
              <a:t>Earth soundings analysis: Processing versus inversion</a:t>
            </a:r>
            <a:r>
              <a:rPr lang="en-GB" sz="1400" dirty="0"/>
              <a:t>. Blackwell Scientific Publications, London.</a:t>
            </a:r>
            <a:endParaRPr lang="en-GB" sz="1400" b="1" dirty="0"/>
          </a:p>
          <a:p>
            <a:r>
              <a:rPr lang="en-GB" sz="1400" dirty="0" err="1"/>
              <a:t>Klokov</a:t>
            </a:r>
            <a:r>
              <a:rPr lang="en-GB" sz="1400" dirty="0"/>
              <a:t>, A., </a:t>
            </a:r>
            <a:r>
              <a:rPr lang="en-GB" sz="1400" dirty="0" err="1"/>
              <a:t>Fomel</a:t>
            </a:r>
            <a:r>
              <a:rPr lang="en-GB" sz="1400" dirty="0"/>
              <a:t>, S. [2012] Separation and imaging of seismic diffractions using migrated dip-angle gathers. </a:t>
            </a:r>
            <a:r>
              <a:rPr lang="en-GB" sz="1400" i="1" dirty="0"/>
              <a:t>Geophysics,</a:t>
            </a:r>
            <a:r>
              <a:rPr lang="en-GB" sz="1400" dirty="0"/>
              <a:t> </a:t>
            </a:r>
            <a:r>
              <a:rPr lang="en-GB" sz="1400" b="1" dirty="0"/>
              <a:t>77</a:t>
            </a:r>
            <a:r>
              <a:rPr lang="en-GB" sz="1400" dirty="0"/>
              <a:t>, 131–143.</a:t>
            </a:r>
            <a:endParaRPr lang="en-GB" sz="1400" b="1" dirty="0"/>
          </a:p>
          <a:p>
            <a:r>
              <a:rPr lang="en-GB" sz="1400" dirty="0" err="1"/>
              <a:t>Landa</a:t>
            </a:r>
            <a:r>
              <a:rPr lang="en-GB" sz="1400" dirty="0"/>
              <a:t>, E., </a:t>
            </a:r>
            <a:r>
              <a:rPr lang="en-GB" sz="1400" dirty="0" err="1"/>
              <a:t>Keydar</a:t>
            </a:r>
            <a:r>
              <a:rPr lang="en-GB" sz="1400" dirty="0"/>
              <a:t>, S. [1998] Seismic monitoring of diffraction images for detection of local heterogeneities. </a:t>
            </a:r>
            <a:r>
              <a:rPr lang="en-GB" sz="1400" i="1" dirty="0"/>
              <a:t>Geophysics,</a:t>
            </a:r>
            <a:r>
              <a:rPr lang="en-GB" sz="1400" dirty="0"/>
              <a:t> </a:t>
            </a:r>
            <a:r>
              <a:rPr lang="en-GB" sz="1400" b="1" dirty="0"/>
              <a:t>63</a:t>
            </a:r>
            <a:r>
              <a:rPr lang="en-GB" sz="1400" dirty="0"/>
              <a:t>, 1093–1100. </a:t>
            </a:r>
            <a:endParaRPr lang="en-GB" sz="1400" b="1" dirty="0"/>
          </a:p>
          <a:p>
            <a:r>
              <a:rPr lang="en-GB" sz="1400" dirty="0"/>
              <a:t>Lowney, B., </a:t>
            </a:r>
            <a:r>
              <a:rPr lang="en-GB" sz="1400" dirty="0" err="1"/>
              <a:t>Lokmer</a:t>
            </a:r>
            <a:r>
              <a:rPr lang="en-GB" sz="1400" dirty="0"/>
              <a:t>, I., Bean, C.J., O’Brien, G.S., </a:t>
            </a:r>
            <a:r>
              <a:rPr lang="en-GB" sz="1400" dirty="0" err="1"/>
              <a:t>Igoe</a:t>
            </a:r>
            <a:r>
              <a:rPr lang="en-GB" sz="1400" dirty="0"/>
              <a:t>, M. [2018] An Outlook on Seismic Diffraction Imaging Using Pattern Recognition. </a:t>
            </a:r>
            <a:r>
              <a:rPr lang="en-GB" sz="1400" i="1" dirty="0"/>
              <a:t>80th EAGE Conference and Exhibition 2018, </a:t>
            </a:r>
            <a:r>
              <a:rPr lang="en-GB" sz="1400" dirty="0"/>
              <a:t>Extended Abstracts. </a:t>
            </a:r>
          </a:p>
          <a:p>
            <a:r>
              <a:rPr lang="en-GB" sz="1400" dirty="0"/>
              <a:t>Lowney, B., </a:t>
            </a:r>
            <a:r>
              <a:rPr lang="en-GB" sz="1400" dirty="0" err="1"/>
              <a:t>Lokmer</a:t>
            </a:r>
            <a:r>
              <a:rPr lang="en-GB" sz="1400" dirty="0"/>
              <a:t>, I., Bean, C.J., O’Brien, G.S., </a:t>
            </a:r>
            <a:r>
              <a:rPr lang="en-GB" sz="1400" dirty="0" err="1"/>
              <a:t>Igoe</a:t>
            </a:r>
            <a:r>
              <a:rPr lang="en-GB" sz="1400" dirty="0"/>
              <a:t>, M. [2019] Multi-domain Diffraction Identification Using Deep Learning. </a:t>
            </a:r>
            <a:r>
              <a:rPr lang="en-GB" sz="1400" i="1" dirty="0"/>
              <a:t>81</a:t>
            </a:r>
            <a:r>
              <a:rPr lang="en-GB" sz="1400" i="1" baseline="30000" dirty="0"/>
              <a:t>st</a:t>
            </a:r>
            <a:r>
              <a:rPr lang="en-GB" sz="1400" i="1" dirty="0"/>
              <a:t> EAGE Conference and Exhibition, </a:t>
            </a:r>
            <a:r>
              <a:rPr lang="en-GB" sz="1400" dirty="0"/>
              <a:t>Extended Abstracts</a:t>
            </a:r>
            <a:r>
              <a:rPr lang="en-GB" sz="1400" i="1" dirty="0"/>
              <a:t>. </a:t>
            </a:r>
          </a:p>
          <a:p>
            <a:pPr algn="l"/>
            <a:r>
              <a:rPr lang="en-GB" sz="1400" dirty="0"/>
              <a:t>Lowney, B., </a:t>
            </a:r>
            <a:r>
              <a:rPr lang="en-GB" sz="1400" dirty="0" err="1"/>
              <a:t>Lokmer</a:t>
            </a:r>
            <a:r>
              <a:rPr lang="en-GB" sz="1400" dirty="0"/>
              <a:t>, I., O’Brien, G.S., Amy, L., Bean, C.J., </a:t>
            </a:r>
            <a:r>
              <a:rPr lang="en-GB" sz="1400" dirty="0" err="1"/>
              <a:t>Igoe</a:t>
            </a:r>
            <a:r>
              <a:rPr lang="en-GB" sz="1400" dirty="0"/>
              <a:t>, M. [2020a] </a:t>
            </a:r>
            <a:r>
              <a:rPr lang="en-GB" sz="1400" b="0" i="0" u="none" strike="noStrike" baseline="0" dirty="0"/>
              <a:t>Enhancing interpretability with diffraction imaging using plane-wave destruction aided by frequency-wavenumber f-k filtering</a:t>
            </a:r>
            <a:r>
              <a:rPr lang="en-GB" sz="1400" dirty="0"/>
              <a:t>. </a:t>
            </a:r>
            <a:r>
              <a:rPr lang="en-GB" sz="1400" i="1" dirty="0"/>
              <a:t>Interpretation</a:t>
            </a:r>
            <a:r>
              <a:rPr lang="en-GB" sz="1400" dirty="0"/>
              <a:t>, </a:t>
            </a:r>
            <a:r>
              <a:rPr lang="en-GB" sz="1400" b="1" dirty="0"/>
              <a:t>8</a:t>
            </a:r>
            <a:r>
              <a:rPr lang="en-GB" sz="1400" dirty="0"/>
              <a:t>, 1-14. </a:t>
            </a:r>
          </a:p>
          <a:p>
            <a:r>
              <a:rPr lang="en-GB" sz="1400" dirty="0"/>
              <a:t>Lowney, B., </a:t>
            </a:r>
            <a:r>
              <a:rPr lang="en-GB" sz="1400" dirty="0" err="1"/>
              <a:t>Lokmer</a:t>
            </a:r>
            <a:r>
              <a:rPr lang="en-GB" sz="1400" dirty="0"/>
              <a:t>, I., O’Brien, G.S., Bean, C.J. [2020b] </a:t>
            </a:r>
            <a:r>
              <a:rPr lang="en-GB" sz="1400" dirty="0">
                <a:effectLst/>
                <a:ea typeface="Calibri" panose="020F0502020204030204" pitchFamily="34" charset="0"/>
                <a:cs typeface="Times New Roman" panose="02020603050405020304" pitchFamily="18" charset="0"/>
              </a:rPr>
              <a:t>Direct Diffraction Separation by Deep Learning on Pre-Migrated Seismic Data. </a:t>
            </a:r>
            <a:r>
              <a:rPr lang="en-GB" sz="1400" i="1" dirty="0">
                <a:effectLst/>
                <a:ea typeface="Calibri" panose="020F0502020204030204" pitchFamily="34" charset="0"/>
                <a:cs typeface="Times New Roman" panose="02020603050405020304" pitchFamily="18" charset="0"/>
              </a:rPr>
              <a:t>82</a:t>
            </a:r>
            <a:r>
              <a:rPr lang="en-GB" sz="1400" i="1" baseline="30000" dirty="0">
                <a:effectLst/>
                <a:ea typeface="Calibri" panose="020F0502020204030204" pitchFamily="34" charset="0"/>
                <a:cs typeface="Times New Roman" panose="02020603050405020304" pitchFamily="18" charset="0"/>
              </a:rPr>
              <a:t>nd</a:t>
            </a:r>
            <a:r>
              <a:rPr lang="en-GB" sz="1400" i="1" dirty="0">
                <a:effectLst/>
                <a:ea typeface="Calibri" panose="020F0502020204030204" pitchFamily="34" charset="0"/>
                <a:cs typeface="Times New Roman" panose="02020603050405020304" pitchFamily="18" charset="0"/>
              </a:rPr>
              <a:t> EAGE Conference and Exhibition, </a:t>
            </a:r>
            <a:r>
              <a:rPr lang="en-GB" sz="1400" dirty="0">
                <a:effectLst/>
                <a:ea typeface="Calibri" panose="020F0502020204030204" pitchFamily="34" charset="0"/>
                <a:cs typeface="Times New Roman" panose="02020603050405020304" pitchFamily="18" charset="0"/>
              </a:rPr>
              <a:t>Extended Abstracts. </a:t>
            </a:r>
            <a:endParaRPr lang="en-GB" sz="1400" dirty="0"/>
          </a:p>
          <a:p>
            <a:r>
              <a:rPr lang="en-GB" sz="1400" dirty="0"/>
              <a:t>Moser, T.J., Howard, C.B. [2008] Diffraction imaging in depth. </a:t>
            </a:r>
            <a:r>
              <a:rPr lang="en-GB" sz="1400" i="1" dirty="0"/>
              <a:t>Geophysical Prospecting,</a:t>
            </a:r>
            <a:r>
              <a:rPr lang="en-GB" sz="1400" dirty="0"/>
              <a:t> </a:t>
            </a:r>
            <a:r>
              <a:rPr lang="en-GB" sz="1400" b="1" dirty="0"/>
              <a:t>56</a:t>
            </a:r>
            <a:r>
              <a:rPr lang="en-GB" sz="1400" dirty="0"/>
              <a:t>, 627–641. </a:t>
            </a:r>
          </a:p>
          <a:p>
            <a:endParaRPr lang="en-GB" sz="1400" b="1" dirty="0"/>
          </a:p>
          <a:p>
            <a:r>
              <a:rPr lang="en-GB" sz="1400" dirty="0"/>
              <a:t>Image references: </a:t>
            </a:r>
          </a:p>
          <a:p>
            <a:r>
              <a:rPr lang="en-GB" sz="1400" dirty="0">
                <a:solidFill>
                  <a:srgbClr val="005D90"/>
                </a:solidFill>
                <a:hlinkClick r:id="rId6" action="ppaction://hlinksldjump"/>
              </a:rPr>
              <a:t>http://home.chpc.utah.edu/~thorne/animations.html </a:t>
            </a:r>
            <a:r>
              <a:rPr lang="en-GB" sz="1400" dirty="0"/>
              <a:t>(credit to </a:t>
            </a:r>
            <a:r>
              <a:rPr lang="en-GB" sz="1400" b="0" i="0" dirty="0">
                <a:effectLst/>
              </a:rPr>
              <a:t>Michael S. Thorne, H. Philip </a:t>
            </a:r>
            <a:r>
              <a:rPr lang="en-GB" sz="1400" b="0" i="0" dirty="0" err="1">
                <a:effectLst/>
              </a:rPr>
              <a:t>Crotwell</a:t>
            </a:r>
            <a:r>
              <a:rPr lang="en-GB" sz="1400" b="0" i="0" dirty="0">
                <a:effectLst/>
              </a:rPr>
              <a:t>, Gunnar Jahnke, and Heiner </a:t>
            </a:r>
            <a:r>
              <a:rPr lang="en-GB" sz="1400" b="0" i="0" dirty="0" err="1">
                <a:effectLst/>
              </a:rPr>
              <a:t>Igel</a:t>
            </a:r>
            <a:r>
              <a:rPr lang="en-GB" sz="1400" b="0" i="0" dirty="0">
                <a:effectLst/>
              </a:rPr>
              <a:t>)</a:t>
            </a:r>
            <a:endParaRPr lang="en-GB" sz="1400" b="1" dirty="0"/>
          </a:p>
          <a:p>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C805BF5-9D3A-4578-B3E6-C0E9357BE3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068141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8066" y="381000"/>
            <a:ext cx="3853081" cy="1576530"/>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3437" y="5229200"/>
            <a:ext cx="1213091" cy="1170290"/>
          </a:xfrm>
          <a:prstGeom prst="rect">
            <a:avLst/>
          </a:prstGeom>
        </p:spPr>
      </p:pic>
      <p:sp>
        <p:nvSpPr>
          <p:cNvPr id="8" name="Rectangle 7"/>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07504" y="5568819"/>
            <a:ext cx="7496466" cy="553998"/>
          </a:xfrm>
          <a:prstGeom prst="rect">
            <a:avLst/>
          </a:prstGeom>
          <a:solidFill>
            <a:schemeClr val="bg1"/>
          </a:solidFill>
        </p:spPr>
        <p:txBody>
          <a:bodyPr wrap="square" rtlCol="0">
            <a:spAutoFit/>
          </a:bodyPr>
          <a:lstStyle/>
          <a:p>
            <a:r>
              <a:rPr lang="en-GB" sz="1000" dirty="0">
                <a:solidFill>
                  <a:schemeClr val="tx2"/>
                </a:solidFill>
                <a:latin typeface="Arial" panose="020B0604020202020204" pitchFamily="34" charset="0"/>
                <a:cs typeface="Arial" panose="020B0604020202020204" pitchFamily="34" charset="0"/>
              </a:rPr>
              <a:t>This presentation has emanated from research supported in part by a research grant from Science Foundation Ireland (SFI) under Grant Number 13/RC/2092 and is co-funded under the European Regional Development Fund and by PIPCO RSG and its </a:t>
            </a:r>
            <a:r>
              <a:rPr lang="en-GB" sz="1000">
                <a:solidFill>
                  <a:schemeClr val="tx2"/>
                </a:solidFill>
                <a:latin typeface="Arial" panose="020B0604020202020204" pitchFamily="34" charset="0"/>
                <a:cs typeface="Arial" panose="020B0604020202020204" pitchFamily="34" charset="0"/>
              </a:rPr>
              <a:t>member companies.</a:t>
            </a:r>
            <a:endParaRPr lang="en-GB" sz="1000" dirty="0">
              <a:solidFill>
                <a:schemeClr val="tx2"/>
              </a:solidFill>
              <a:latin typeface="Arial" panose="020B0604020202020204" pitchFamily="34" charset="0"/>
              <a:cs typeface="Arial" panose="020B0604020202020204" pitchFamily="34" charset="0"/>
            </a:endParaRPr>
          </a:p>
        </p:txBody>
      </p:sp>
      <p:sp>
        <p:nvSpPr>
          <p:cNvPr id="12" name="TextBox 11"/>
          <p:cNvSpPr txBox="1"/>
          <p:nvPr/>
        </p:nvSpPr>
        <p:spPr>
          <a:xfrm>
            <a:off x="107505" y="1957532"/>
            <a:ext cx="8923641" cy="646331"/>
          </a:xfrm>
          <a:prstGeom prst="rect">
            <a:avLst/>
          </a:prstGeom>
          <a:noFill/>
        </p:spPr>
        <p:txBody>
          <a:bodyPr wrap="square" rtlCol="0">
            <a:spAutoFit/>
          </a:bodyPr>
          <a:lstStyle/>
          <a:p>
            <a:pPr algn="ctr"/>
            <a:r>
              <a:rPr lang="en-GB" sz="3600" dirty="0"/>
              <a:t>Acknowledgements</a:t>
            </a:r>
          </a:p>
        </p:txBody>
      </p:sp>
      <p:pic>
        <p:nvPicPr>
          <p:cNvPr id="11" name="Picture 2" descr="Image result for dias">
            <a:extLst>
              <a:ext uri="{FF2B5EF4-FFF2-40B4-BE49-F238E27FC236}">
                <a16:creationId xmlns:a16="http://schemas.microsoft.com/office/drawing/2014/main" id="{DEBF140A-228F-442B-8C4C-3E102B4EDF9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28647" y="3975093"/>
            <a:ext cx="1176433" cy="9562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tullow oil">
            <a:extLst>
              <a:ext uri="{FF2B5EF4-FFF2-40B4-BE49-F238E27FC236}">
                <a16:creationId xmlns:a16="http://schemas.microsoft.com/office/drawing/2014/main" id="{FA5FDAC4-8543-49BE-9761-85B30FF29A7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03970" y="3982739"/>
            <a:ext cx="1207710" cy="912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B7602E9-1AF6-4EA4-B8FF-F09C0AF37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6976" y="3982739"/>
            <a:ext cx="735097" cy="1079295"/>
          </a:xfrm>
          <a:prstGeom prst="rect">
            <a:avLst/>
          </a:prstGeom>
        </p:spPr>
      </p:pic>
      <p:pic>
        <p:nvPicPr>
          <p:cNvPr id="16" name="Picture 4" descr="Image result for shearwater geoservices">
            <a:extLst>
              <a:ext uri="{FF2B5EF4-FFF2-40B4-BE49-F238E27FC236}">
                <a16:creationId xmlns:a16="http://schemas.microsoft.com/office/drawing/2014/main" id="{58B27D1E-FFD7-4B47-A63E-892E6C651C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207" y="5213312"/>
            <a:ext cx="2911585" cy="4479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uropean Geosciences Union (EGU)">
            <a:extLst>
              <a:ext uri="{FF2B5EF4-FFF2-40B4-BE49-F238E27FC236}">
                <a16:creationId xmlns:a16="http://schemas.microsoft.com/office/drawing/2014/main" id="{72642A2D-3EB9-48B3-914F-D220C503D0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2708920"/>
            <a:ext cx="2911585" cy="1273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AD06C78-2F8F-4012-A8D9-9443ED742B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1243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sp>
        <p:nvSpPr>
          <p:cNvPr id="8" name="TextBox 7">
            <a:extLst>
              <a:ext uri="{FF2B5EF4-FFF2-40B4-BE49-F238E27FC236}">
                <a16:creationId xmlns:a16="http://schemas.microsoft.com/office/drawing/2014/main" id="{F0A72E24-C95E-4B7C-BA69-A8132B6BA48B}"/>
              </a:ext>
            </a:extLst>
          </p:cNvPr>
          <p:cNvSpPr txBox="1"/>
          <p:nvPr/>
        </p:nvSpPr>
        <p:spPr>
          <a:xfrm>
            <a:off x="0" y="116632"/>
            <a:ext cx="9144000" cy="338554"/>
          </a:xfrm>
          <a:prstGeom prst="rect">
            <a:avLst/>
          </a:prstGeom>
          <a:solidFill>
            <a:schemeClr val="bg1"/>
          </a:solidFill>
        </p:spPr>
        <p:txBody>
          <a:bodyPr wrap="square" rtlCol="0">
            <a:spAutoFit/>
          </a:bodyPr>
          <a:lstStyle/>
          <a:p>
            <a:pPr algn="ctr"/>
            <a:endParaRPr lang="en-GB" sz="1600" dirty="0"/>
          </a:p>
        </p:txBody>
      </p:sp>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2125D5F9-5726-4101-BD52-7D786A0598D1}"/>
                  </a:ext>
                </a:extLst>
              </p:cNvPr>
              <p:cNvGraphicFramePr>
                <a:graphicFrameLocks noChangeAspect="1"/>
              </p:cNvGraphicFramePr>
              <p:nvPr>
                <p:extLst>
                  <p:ext uri="{D42A27DB-BD31-4B8C-83A1-F6EECF244321}">
                    <p14:modId xmlns:p14="http://schemas.microsoft.com/office/powerpoint/2010/main" val="3628523821"/>
                  </p:ext>
                </p:extLst>
              </p:nvPr>
            </p:nvGraphicFramePr>
            <p:xfrm>
              <a:off x="1842475" y="1628800"/>
              <a:ext cx="1800000" cy="1350000"/>
            </p:xfrm>
            <a:graphic>
              <a:graphicData uri="http://schemas.microsoft.com/office/powerpoint/2016/slidezoom">
                <pslz:sldZm>
                  <pslz:sldZmObj sldId="500" cId="3017097398">
                    <pslz:zmPr id="{2E74332E-E45A-4757-B052-0F81D4C257C2}" returnToParent="0" transitionDur="1000">
                      <p166:blipFill xmlns:p166="http://schemas.microsoft.com/office/powerpoint/2016/6/main">
                        <a:blip r:embed="rId5"/>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27" name="Slide Zoom 26">
                <a:hlinkClick r:id="rId6" action="ppaction://hlinksldjump"/>
                <a:extLst>
                  <a:ext uri="{FF2B5EF4-FFF2-40B4-BE49-F238E27FC236}">
                    <a16:creationId xmlns:a16="http://schemas.microsoft.com/office/drawing/2014/main" id="{2125D5F9-5726-4101-BD52-7D786A0598D1}"/>
                  </a:ext>
                </a:extLst>
              </p:cNvPr>
              <p:cNvPicPr>
                <a:picLocks noGrp="1" noRot="1" noChangeAspect="1" noMove="1" noResize="1" noEditPoints="1" noAdjustHandles="1" noChangeArrowheads="1" noChangeShapeType="1"/>
              </p:cNvPicPr>
              <p:nvPr/>
            </p:nvPicPr>
            <p:blipFill>
              <a:blip r:embed="rId7"/>
              <a:stretch>
                <a:fillRect/>
              </a:stretch>
            </p:blipFill>
            <p:spPr>
              <a:xfrm>
                <a:off x="1842475"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F9EA0FFB-CD06-4E3F-8833-AD42E75400A6}"/>
                  </a:ext>
                </a:extLst>
              </p:cNvPr>
              <p:cNvGraphicFramePr>
                <a:graphicFrameLocks noChangeAspect="1"/>
              </p:cNvGraphicFramePr>
              <p:nvPr>
                <p:extLst>
                  <p:ext uri="{D42A27DB-BD31-4B8C-83A1-F6EECF244321}">
                    <p14:modId xmlns:p14="http://schemas.microsoft.com/office/powerpoint/2010/main" val="781484808"/>
                  </p:ext>
                </p:extLst>
              </p:nvPr>
            </p:nvGraphicFramePr>
            <p:xfrm>
              <a:off x="3672000" y="1628800"/>
              <a:ext cx="1800000" cy="1350000"/>
            </p:xfrm>
            <a:graphic>
              <a:graphicData uri="http://schemas.microsoft.com/office/powerpoint/2016/slidezoom">
                <pslz:sldZm>
                  <pslz:sldZmObj sldId="486" cId="573819857">
                    <pslz:zmPr id="{8B23C512-C6DB-430A-B0C6-5A9169B910C4}" returnToParent="0" transitionDur="1000">
                      <p166:blipFill xmlns:p166="http://schemas.microsoft.com/office/powerpoint/2016/6/main">
                        <a:blip r:embed="rId8"/>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29" name="Slide Zoom 28">
                <a:hlinkClick r:id="rId9" action="ppaction://hlinksldjump"/>
                <a:extLst>
                  <a:ext uri="{FF2B5EF4-FFF2-40B4-BE49-F238E27FC236}">
                    <a16:creationId xmlns:a16="http://schemas.microsoft.com/office/drawing/2014/main" id="{F9EA0FFB-CD06-4E3F-8833-AD42E75400A6}"/>
                  </a:ext>
                </a:extLst>
              </p:cNvPr>
              <p:cNvPicPr>
                <a:picLocks noGrp="1" noRot="1" noChangeAspect="1" noMove="1" noResize="1" noEditPoints="1" noAdjustHandles="1" noChangeArrowheads="1" noChangeShapeType="1"/>
              </p:cNvPicPr>
              <p:nvPr/>
            </p:nvPicPr>
            <p:blipFill>
              <a:blip r:embed="rId10"/>
              <a:stretch>
                <a:fillRect/>
              </a:stretch>
            </p:blipFill>
            <p:spPr>
              <a:xfrm>
                <a:off x="3672000"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398FD77E-C9D8-4B96-A291-268C87986C38}"/>
                  </a:ext>
                </a:extLst>
              </p:cNvPr>
              <p:cNvGraphicFramePr>
                <a:graphicFrameLocks noChangeAspect="1"/>
              </p:cNvGraphicFramePr>
              <p:nvPr>
                <p:extLst>
                  <p:ext uri="{D42A27DB-BD31-4B8C-83A1-F6EECF244321}">
                    <p14:modId xmlns:p14="http://schemas.microsoft.com/office/powerpoint/2010/main" val="3663846347"/>
                  </p:ext>
                </p:extLst>
              </p:nvPr>
            </p:nvGraphicFramePr>
            <p:xfrm>
              <a:off x="5483975" y="1628800"/>
              <a:ext cx="1800000" cy="1350000"/>
            </p:xfrm>
            <a:graphic>
              <a:graphicData uri="http://schemas.microsoft.com/office/powerpoint/2016/slidezoom">
                <pslz:sldZm>
                  <pslz:sldZmObj sldId="423" cId="332875229">
                    <pslz:zmPr id="{D6FEEC4E-1D61-472E-9C60-7143B8AA3EE6}" returnToParent="0" transitionDur="1000">
                      <p166:blipFill xmlns:p166="http://schemas.microsoft.com/office/powerpoint/2016/6/main">
                        <a:blip r:embed="rId11"/>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1" name="Slide Zoom 30">
                <a:hlinkClick r:id="rId12" action="ppaction://hlinksldjump"/>
                <a:extLst>
                  <a:ext uri="{FF2B5EF4-FFF2-40B4-BE49-F238E27FC236}">
                    <a16:creationId xmlns:a16="http://schemas.microsoft.com/office/drawing/2014/main" id="{398FD77E-C9D8-4B96-A291-268C87986C38}"/>
                  </a:ext>
                </a:extLst>
              </p:cNvPr>
              <p:cNvPicPr>
                <a:picLocks noGrp="1" noRot="1" noChangeAspect="1" noMove="1" noResize="1" noEditPoints="1" noAdjustHandles="1" noChangeArrowheads="1" noChangeShapeType="1"/>
              </p:cNvPicPr>
              <p:nvPr/>
            </p:nvPicPr>
            <p:blipFill>
              <a:blip r:embed="rId13"/>
              <a:stretch>
                <a:fillRect/>
              </a:stretch>
            </p:blipFill>
            <p:spPr>
              <a:xfrm>
                <a:off x="5483975"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72FF8583-EED1-4EEC-9703-DE4B346B294E}"/>
                  </a:ext>
                </a:extLst>
              </p:cNvPr>
              <p:cNvGraphicFramePr>
                <a:graphicFrameLocks noChangeAspect="1"/>
              </p:cNvGraphicFramePr>
              <p:nvPr>
                <p:extLst>
                  <p:ext uri="{D42A27DB-BD31-4B8C-83A1-F6EECF244321}">
                    <p14:modId xmlns:p14="http://schemas.microsoft.com/office/powerpoint/2010/main" val="3757001453"/>
                  </p:ext>
                </p:extLst>
              </p:nvPr>
            </p:nvGraphicFramePr>
            <p:xfrm>
              <a:off x="7295950" y="1628800"/>
              <a:ext cx="1800000" cy="1350000"/>
            </p:xfrm>
            <a:graphic>
              <a:graphicData uri="http://schemas.microsoft.com/office/powerpoint/2016/slidezoom">
                <pslz:sldZm>
                  <pslz:sldZmObj sldId="487" cId="2994096202">
                    <pslz:zmPr id="{6BF474AB-C997-49D7-A0CF-B9E79E11BD1A}" returnToParent="0" transitionDur="1000">
                      <p166:blipFill xmlns:p166="http://schemas.microsoft.com/office/powerpoint/2016/6/main">
                        <a:blip r:embed="rId14"/>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3" name="Slide Zoom 32">
                <a:hlinkClick r:id="rId15" action="ppaction://hlinksldjump"/>
                <a:extLst>
                  <a:ext uri="{FF2B5EF4-FFF2-40B4-BE49-F238E27FC236}">
                    <a16:creationId xmlns:a16="http://schemas.microsoft.com/office/drawing/2014/main" id="{72FF8583-EED1-4EEC-9703-DE4B346B294E}"/>
                  </a:ext>
                </a:extLst>
              </p:cNvPr>
              <p:cNvPicPr>
                <a:picLocks noGrp="1" noRot="1" noChangeAspect="1" noMove="1" noResize="1" noEditPoints="1" noAdjustHandles="1" noChangeArrowheads="1" noChangeShapeType="1"/>
              </p:cNvPicPr>
              <p:nvPr/>
            </p:nvPicPr>
            <p:blipFill>
              <a:blip r:embed="rId16"/>
              <a:stretch>
                <a:fillRect/>
              </a:stretch>
            </p:blipFill>
            <p:spPr>
              <a:xfrm>
                <a:off x="7295950"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1C0EF3B2-36E5-4EA0-913A-66E3DE44457D}"/>
                  </a:ext>
                </a:extLst>
              </p:cNvPr>
              <p:cNvGraphicFramePr>
                <a:graphicFrameLocks noChangeAspect="1"/>
              </p:cNvGraphicFramePr>
              <p:nvPr>
                <p:extLst>
                  <p:ext uri="{D42A27DB-BD31-4B8C-83A1-F6EECF244321}">
                    <p14:modId xmlns:p14="http://schemas.microsoft.com/office/powerpoint/2010/main" val="3664445308"/>
                  </p:ext>
                </p:extLst>
              </p:nvPr>
            </p:nvGraphicFramePr>
            <p:xfrm>
              <a:off x="-11000" y="3217280"/>
              <a:ext cx="1800000" cy="1350000"/>
            </p:xfrm>
            <a:graphic>
              <a:graphicData uri="http://schemas.microsoft.com/office/powerpoint/2016/slidezoom">
                <pslz:sldZm>
                  <pslz:sldZmObj sldId="488" cId="747324328">
                    <pslz:zmPr id="{6A982466-C4EA-4B30-8F67-6F73663FF8DD}" returnToParent="0" transitionDur="1000">
                      <p166:blipFill xmlns:p166="http://schemas.microsoft.com/office/powerpoint/2016/6/main">
                        <a:blip r:embed="rId17"/>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5" name="Slide Zoom 34">
                <a:hlinkClick r:id="rId18" action="ppaction://hlinksldjump"/>
                <a:extLst>
                  <a:ext uri="{FF2B5EF4-FFF2-40B4-BE49-F238E27FC236}">
                    <a16:creationId xmlns:a16="http://schemas.microsoft.com/office/drawing/2014/main" id="{1C0EF3B2-36E5-4EA0-913A-66E3DE44457D}"/>
                  </a:ext>
                </a:extLst>
              </p:cNvPr>
              <p:cNvPicPr>
                <a:picLocks noGrp="1" noRot="1" noChangeAspect="1" noMove="1" noResize="1" noEditPoints="1" noAdjustHandles="1" noChangeArrowheads="1" noChangeShapeType="1"/>
              </p:cNvPicPr>
              <p:nvPr/>
            </p:nvPicPr>
            <p:blipFill>
              <a:blip r:embed="rId19"/>
              <a:stretch>
                <a:fillRect/>
              </a:stretch>
            </p:blipFill>
            <p:spPr>
              <a:xfrm>
                <a:off x="-1100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125818B8-334D-4B66-9A6C-0DA6AC8DA99E}"/>
                  </a:ext>
                </a:extLst>
              </p:cNvPr>
              <p:cNvGraphicFramePr>
                <a:graphicFrameLocks noChangeAspect="1"/>
              </p:cNvGraphicFramePr>
              <p:nvPr>
                <p:extLst>
                  <p:ext uri="{D42A27DB-BD31-4B8C-83A1-F6EECF244321}">
                    <p14:modId xmlns:p14="http://schemas.microsoft.com/office/powerpoint/2010/main" val="2885267681"/>
                  </p:ext>
                </p:extLst>
              </p:nvPr>
            </p:nvGraphicFramePr>
            <p:xfrm>
              <a:off x="1842475" y="3217280"/>
              <a:ext cx="1800000" cy="1350000"/>
            </p:xfrm>
            <a:graphic>
              <a:graphicData uri="http://schemas.microsoft.com/office/powerpoint/2016/slidezoom">
                <pslz:sldZm>
                  <pslz:sldZmObj sldId="496" cId="281647326">
                    <pslz:zmPr id="{0CA1C569-AC3D-4B78-AE26-F87D3EB3EB39}" returnToParent="0" transitionDur="1000">
                      <p166:blipFill xmlns:p166="http://schemas.microsoft.com/office/powerpoint/2016/6/main">
                        <a:blip r:embed="rId20"/>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7" name="Slide Zoom 36">
                <a:hlinkClick r:id="rId21" action="ppaction://hlinksldjump"/>
                <a:extLst>
                  <a:ext uri="{FF2B5EF4-FFF2-40B4-BE49-F238E27FC236}">
                    <a16:creationId xmlns:a16="http://schemas.microsoft.com/office/drawing/2014/main" id="{125818B8-334D-4B66-9A6C-0DA6AC8DA99E}"/>
                  </a:ext>
                </a:extLst>
              </p:cNvPr>
              <p:cNvPicPr>
                <a:picLocks noGrp="1" noRot="1" noChangeAspect="1" noMove="1" noResize="1" noEditPoints="1" noAdjustHandles="1" noChangeArrowheads="1" noChangeShapeType="1"/>
              </p:cNvPicPr>
              <p:nvPr/>
            </p:nvPicPr>
            <p:blipFill>
              <a:blip r:embed="rId22"/>
              <a:stretch>
                <a:fillRect/>
              </a:stretch>
            </p:blipFill>
            <p:spPr>
              <a:xfrm>
                <a:off x="1842475"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7E61840B-E737-455E-A870-A369C8ED0B39}"/>
                  </a:ext>
                </a:extLst>
              </p:cNvPr>
              <p:cNvGraphicFramePr>
                <a:graphicFrameLocks noChangeAspect="1"/>
              </p:cNvGraphicFramePr>
              <p:nvPr>
                <p:extLst>
                  <p:ext uri="{D42A27DB-BD31-4B8C-83A1-F6EECF244321}">
                    <p14:modId xmlns:p14="http://schemas.microsoft.com/office/powerpoint/2010/main" val="3647477092"/>
                  </p:ext>
                </p:extLst>
              </p:nvPr>
            </p:nvGraphicFramePr>
            <p:xfrm>
              <a:off x="3672000" y="3217280"/>
              <a:ext cx="1800000" cy="1350000"/>
            </p:xfrm>
            <a:graphic>
              <a:graphicData uri="http://schemas.microsoft.com/office/powerpoint/2016/slidezoom">
                <pslz:sldZm>
                  <pslz:sldZmObj sldId="497" cId="3201690658">
                    <pslz:zmPr id="{F83B3EB1-2499-4E6B-B989-841498CEB885}" returnToParent="0" transitionDur="1000">
                      <p166:blipFill xmlns:p166="http://schemas.microsoft.com/office/powerpoint/2016/6/main">
                        <a:blip r:embed="rId23"/>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9" name="Slide Zoom 38">
                <a:hlinkClick r:id="rId24" action="ppaction://hlinksldjump"/>
                <a:extLst>
                  <a:ext uri="{FF2B5EF4-FFF2-40B4-BE49-F238E27FC236}">
                    <a16:creationId xmlns:a16="http://schemas.microsoft.com/office/drawing/2014/main" id="{7E61840B-E737-455E-A870-A369C8ED0B39}"/>
                  </a:ext>
                </a:extLst>
              </p:cNvPr>
              <p:cNvPicPr>
                <a:picLocks noGrp="1" noRot="1" noChangeAspect="1" noMove="1" noResize="1" noEditPoints="1" noAdjustHandles="1" noChangeArrowheads="1" noChangeShapeType="1"/>
              </p:cNvPicPr>
              <p:nvPr/>
            </p:nvPicPr>
            <p:blipFill>
              <a:blip r:embed="rId25"/>
              <a:stretch>
                <a:fillRect/>
              </a:stretch>
            </p:blipFill>
            <p:spPr>
              <a:xfrm>
                <a:off x="367200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93C1D8A3-8925-43A0-9C24-B75C03CF3674}"/>
                  </a:ext>
                </a:extLst>
              </p:cNvPr>
              <p:cNvGraphicFramePr>
                <a:graphicFrameLocks noChangeAspect="1"/>
              </p:cNvGraphicFramePr>
              <p:nvPr>
                <p:extLst>
                  <p:ext uri="{D42A27DB-BD31-4B8C-83A1-F6EECF244321}">
                    <p14:modId xmlns:p14="http://schemas.microsoft.com/office/powerpoint/2010/main" val="598754863"/>
                  </p:ext>
                </p:extLst>
              </p:nvPr>
            </p:nvGraphicFramePr>
            <p:xfrm>
              <a:off x="5495950" y="3217280"/>
              <a:ext cx="1800000" cy="1350000"/>
            </p:xfrm>
            <a:graphic>
              <a:graphicData uri="http://schemas.microsoft.com/office/powerpoint/2016/slidezoom">
                <pslz:sldZm>
                  <pslz:sldZmObj sldId="489" cId="3387155200">
                    <pslz:zmPr id="{3DD9375A-6317-4F34-869F-476D70BB3FA5}" returnToParent="0" transitionDur="1000">
                      <p166:blipFill xmlns:p166="http://schemas.microsoft.com/office/powerpoint/2016/6/main">
                        <a:blip r:embed="rId26"/>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1" name="Slide Zoom 40">
                <a:hlinkClick r:id="rId27" action="ppaction://hlinksldjump"/>
                <a:extLst>
                  <a:ext uri="{FF2B5EF4-FFF2-40B4-BE49-F238E27FC236}">
                    <a16:creationId xmlns:a16="http://schemas.microsoft.com/office/drawing/2014/main" id="{93C1D8A3-8925-43A0-9C24-B75C03CF3674}"/>
                  </a:ext>
                </a:extLst>
              </p:cNvPr>
              <p:cNvPicPr>
                <a:picLocks noGrp="1" noRot="1" noChangeAspect="1" noMove="1" noResize="1" noEditPoints="1" noAdjustHandles="1" noChangeArrowheads="1" noChangeShapeType="1"/>
              </p:cNvPicPr>
              <p:nvPr/>
            </p:nvPicPr>
            <p:blipFill>
              <a:blip r:embed="rId28"/>
              <a:stretch>
                <a:fillRect/>
              </a:stretch>
            </p:blipFill>
            <p:spPr>
              <a:xfrm>
                <a:off x="549595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F081E851-CE7C-479B-B4E2-A401B90AAE61}"/>
                  </a:ext>
                </a:extLst>
              </p:cNvPr>
              <p:cNvGraphicFramePr>
                <a:graphicFrameLocks noChangeAspect="1"/>
              </p:cNvGraphicFramePr>
              <p:nvPr>
                <p:extLst>
                  <p:ext uri="{D42A27DB-BD31-4B8C-83A1-F6EECF244321}">
                    <p14:modId xmlns:p14="http://schemas.microsoft.com/office/powerpoint/2010/main" val="3172119018"/>
                  </p:ext>
                </p:extLst>
              </p:nvPr>
            </p:nvGraphicFramePr>
            <p:xfrm>
              <a:off x="7295950" y="3217280"/>
              <a:ext cx="1800000" cy="1350000"/>
            </p:xfrm>
            <a:graphic>
              <a:graphicData uri="http://schemas.microsoft.com/office/powerpoint/2016/slidezoom">
                <pslz:sldZm>
                  <pslz:sldZmObj sldId="490" cId="346165817">
                    <pslz:zmPr id="{CCC1D07C-E384-4AE2-A358-CABFFF91AE01}" returnToParent="0" transitionDur="1000">
                      <p166:blipFill xmlns:p166="http://schemas.microsoft.com/office/powerpoint/2016/6/main">
                        <a:blip r:embed="rId29"/>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3" name="Slide Zoom 42">
                <a:hlinkClick r:id="rId30" action="ppaction://hlinksldjump"/>
                <a:extLst>
                  <a:ext uri="{FF2B5EF4-FFF2-40B4-BE49-F238E27FC236}">
                    <a16:creationId xmlns:a16="http://schemas.microsoft.com/office/drawing/2014/main" id="{F081E851-CE7C-479B-B4E2-A401B90AAE61}"/>
                  </a:ext>
                </a:extLst>
              </p:cNvPr>
              <p:cNvPicPr>
                <a:picLocks noGrp="1" noRot="1" noChangeAspect="1" noMove="1" noResize="1" noEditPoints="1" noAdjustHandles="1" noChangeArrowheads="1" noChangeShapeType="1"/>
              </p:cNvPicPr>
              <p:nvPr/>
            </p:nvPicPr>
            <p:blipFill>
              <a:blip r:embed="rId31"/>
              <a:stretch>
                <a:fillRect/>
              </a:stretch>
            </p:blipFill>
            <p:spPr>
              <a:xfrm>
                <a:off x="729595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38632175-E975-4CAF-8F23-D21CB39AE374}"/>
                  </a:ext>
                </a:extLst>
              </p:cNvPr>
              <p:cNvGraphicFramePr>
                <a:graphicFrameLocks noChangeAspect="1"/>
              </p:cNvGraphicFramePr>
              <p:nvPr>
                <p:extLst>
                  <p:ext uri="{D42A27DB-BD31-4B8C-83A1-F6EECF244321}">
                    <p14:modId xmlns:p14="http://schemas.microsoft.com/office/powerpoint/2010/main" val="40904915"/>
                  </p:ext>
                </p:extLst>
              </p:nvPr>
            </p:nvGraphicFramePr>
            <p:xfrm>
              <a:off x="-11000" y="4804277"/>
              <a:ext cx="1800000" cy="1350000"/>
            </p:xfrm>
            <a:graphic>
              <a:graphicData uri="http://schemas.microsoft.com/office/powerpoint/2016/slidezoom">
                <pslz:sldZm>
                  <pslz:sldZmObj sldId="491" cId="2398986252">
                    <pslz:zmPr id="{70A8EF37-4B49-4095-A78E-81F7459DF97C}" returnToParent="0" transitionDur="1000">
                      <p166:blipFill xmlns:p166="http://schemas.microsoft.com/office/powerpoint/2016/6/main">
                        <a:blip r:embed="rId32"/>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5" name="Slide Zoom 44">
                <a:hlinkClick r:id="rId33" action="ppaction://hlinksldjump"/>
                <a:extLst>
                  <a:ext uri="{FF2B5EF4-FFF2-40B4-BE49-F238E27FC236}">
                    <a16:creationId xmlns:a16="http://schemas.microsoft.com/office/drawing/2014/main" id="{38632175-E975-4CAF-8F23-D21CB39AE374}"/>
                  </a:ext>
                </a:extLst>
              </p:cNvPr>
              <p:cNvPicPr>
                <a:picLocks noGrp="1" noRot="1" noChangeAspect="1" noMove="1" noResize="1" noEditPoints="1" noAdjustHandles="1" noChangeArrowheads="1" noChangeShapeType="1"/>
              </p:cNvPicPr>
              <p:nvPr/>
            </p:nvPicPr>
            <p:blipFill>
              <a:blip r:embed="rId34"/>
              <a:stretch>
                <a:fillRect/>
              </a:stretch>
            </p:blipFill>
            <p:spPr>
              <a:xfrm>
                <a:off x="-11000" y="4804277"/>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8083F938-681C-43C1-B0B6-53755A6092B2}"/>
                  </a:ext>
                </a:extLst>
              </p:cNvPr>
              <p:cNvGraphicFramePr>
                <a:graphicFrameLocks noChangeAspect="1"/>
              </p:cNvGraphicFramePr>
              <p:nvPr>
                <p:extLst>
                  <p:ext uri="{D42A27DB-BD31-4B8C-83A1-F6EECF244321}">
                    <p14:modId xmlns:p14="http://schemas.microsoft.com/office/powerpoint/2010/main" val="20959938"/>
                  </p:ext>
                </p:extLst>
              </p:nvPr>
            </p:nvGraphicFramePr>
            <p:xfrm>
              <a:off x="1842475" y="4813028"/>
              <a:ext cx="1800000" cy="1350000"/>
            </p:xfrm>
            <a:graphic>
              <a:graphicData uri="http://schemas.microsoft.com/office/powerpoint/2016/slidezoom">
                <pslz:sldZm>
                  <pslz:sldZmObj sldId="492" cId="413984362">
                    <pslz:zmPr id="{21C9115C-8175-4B88-8D9C-4290CEE10FA1}" returnToParent="0" transitionDur="1000">
                      <p166:blipFill xmlns:p166="http://schemas.microsoft.com/office/powerpoint/2016/6/main">
                        <a:blip r:embed="rId35"/>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7" name="Slide Zoom 46">
                <a:hlinkClick r:id="rId36" action="ppaction://hlinksldjump"/>
                <a:extLst>
                  <a:ext uri="{FF2B5EF4-FFF2-40B4-BE49-F238E27FC236}">
                    <a16:creationId xmlns:a16="http://schemas.microsoft.com/office/drawing/2014/main" id="{8083F938-681C-43C1-B0B6-53755A6092B2}"/>
                  </a:ext>
                </a:extLst>
              </p:cNvPr>
              <p:cNvPicPr>
                <a:picLocks noGrp="1" noRot="1" noChangeAspect="1" noMove="1" noResize="1" noEditPoints="1" noAdjustHandles="1" noChangeArrowheads="1" noChangeShapeType="1"/>
              </p:cNvPicPr>
              <p:nvPr/>
            </p:nvPicPr>
            <p:blipFill>
              <a:blip r:embed="rId37"/>
              <a:stretch>
                <a:fillRect/>
              </a:stretch>
            </p:blipFill>
            <p:spPr>
              <a:xfrm>
                <a:off x="1842475" y="4813028"/>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9" name="Slide Zoom 48">
                <a:extLst>
                  <a:ext uri="{FF2B5EF4-FFF2-40B4-BE49-F238E27FC236}">
                    <a16:creationId xmlns:a16="http://schemas.microsoft.com/office/drawing/2014/main" id="{0577EA3B-646A-4C91-9BEA-544293883C2F}"/>
                  </a:ext>
                </a:extLst>
              </p:cNvPr>
              <p:cNvGraphicFramePr>
                <a:graphicFrameLocks noChangeAspect="1"/>
              </p:cNvGraphicFramePr>
              <p:nvPr>
                <p:extLst>
                  <p:ext uri="{D42A27DB-BD31-4B8C-83A1-F6EECF244321}">
                    <p14:modId xmlns:p14="http://schemas.microsoft.com/office/powerpoint/2010/main" val="3575112733"/>
                  </p:ext>
                </p:extLst>
              </p:nvPr>
            </p:nvGraphicFramePr>
            <p:xfrm>
              <a:off x="3695950" y="4813028"/>
              <a:ext cx="1800000" cy="1350000"/>
            </p:xfrm>
            <a:graphic>
              <a:graphicData uri="http://schemas.microsoft.com/office/powerpoint/2016/slidezoom">
                <pslz:sldZm>
                  <pslz:sldZmObj sldId="493" cId="3018488779">
                    <pslz:zmPr id="{8771BB61-A213-4EB0-901B-03D0F95C25A8}" returnToParent="0" transitionDur="1000">
                      <p166:blipFill xmlns:p166="http://schemas.microsoft.com/office/powerpoint/2016/6/main">
                        <a:blip r:embed="rId38"/>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9" name="Slide Zoom 48">
                <a:hlinkClick r:id="rId39" action="ppaction://hlinksldjump"/>
                <a:extLst>
                  <a:ext uri="{FF2B5EF4-FFF2-40B4-BE49-F238E27FC236}">
                    <a16:creationId xmlns:a16="http://schemas.microsoft.com/office/drawing/2014/main" id="{0577EA3B-646A-4C91-9BEA-544293883C2F}"/>
                  </a:ext>
                </a:extLst>
              </p:cNvPr>
              <p:cNvPicPr>
                <a:picLocks noGrp="1" noRot="1" noChangeAspect="1" noMove="1" noResize="1" noEditPoints="1" noAdjustHandles="1" noChangeArrowheads="1" noChangeShapeType="1"/>
              </p:cNvPicPr>
              <p:nvPr/>
            </p:nvPicPr>
            <p:blipFill>
              <a:blip r:embed="rId40"/>
              <a:stretch>
                <a:fillRect/>
              </a:stretch>
            </p:blipFill>
            <p:spPr>
              <a:xfrm>
                <a:off x="3695950" y="4813028"/>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E0C9ADCF-7707-4083-87AC-81905136974D}"/>
                  </a:ext>
                </a:extLst>
              </p:cNvPr>
              <p:cNvGraphicFramePr>
                <a:graphicFrameLocks noChangeAspect="1"/>
              </p:cNvGraphicFramePr>
              <p:nvPr>
                <p:extLst>
                  <p:ext uri="{D42A27DB-BD31-4B8C-83A1-F6EECF244321}">
                    <p14:modId xmlns:p14="http://schemas.microsoft.com/office/powerpoint/2010/main" val="3469841093"/>
                  </p:ext>
                </p:extLst>
              </p:nvPr>
            </p:nvGraphicFramePr>
            <p:xfrm>
              <a:off x="5495950" y="4805760"/>
              <a:ext cx="1800000" cy="1350000"/>
            </p:xfrm>
            <a:graphic>
              <a:graphicData uri="http://schemas.microsoft.com/office/powerpoint/2016/slidezoom">
                <pslz:sldZm>
                  <pslz:sldZmObj sldId="494" cId="1656377062">
                    <pslz:zmPr id="{FCE8E5C9-C869-4C3D-BB4C-DC95E52DBBD5}" returnToParent="0" transitionDur="1000">
                      <p166:blipFill xmlns:p166="http://schemas.microsoft.com/office/powerpoint/2016/6/main">
                        <a:blip r:embed="rId41"/>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51" name="Slide Zoom 50">
                <a:hlinkClick r:id="rId42" action="ppaction://hlinksldjump"/>
                <a:extLst>
                  <a:ext uri="{FF2B5EF4-FFF2-40B4-BE49-F238E27FC236}">
                    <a16:creationId xmlns:a16="http://schemas.microsoft.com/office/drawing/2014/main" id="{E0C9ADCF-7707-4083-87AC-81905136974D}"/>
                  </a:ext>
                </a:extLst>
              </p:cNvPr>
              <p:cNvPicPr>
                <a:picLocks noGrp="1" noRot="1" noChangeAspect="1" noMove="1" noResize="1" noEditPoints="1" noAdjustHandles="1" noChangeArrowheads="1" noChangeShapeType="1"/>
              </p:cNvPicPr>
              <p:nvPr/>
            </p:nvPicPr>
            <p:blipFill>
              <a:blip r:embed="rId43"/>
              <a:stretch>
                <a:fillRect/>
              </a:stretch>
            </p:blipFill>
            <p:spPr>
              <a:xfrm>
                <a:off x="5495950" y="480576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C085F58E-6A66-44E0-BC4D-DEBFD3F2C167}"/>
                  </a:ext>
                </a:extLst>
              </p:cNvPr>
              <p:cNvGraphicFramePr>
                <a:graphicFrameLocks noChangeAspect="1"/>
              </p:cNvGraphicFramePr>
              <p:nvPr>
                <p:extLst>
                  <p:ext uri="{D42A27DB-BD31-4B8C-83A1-F6EECF244321}">
                    <p14:modId xmlns:p14="http://schemas.microsoft.com/office/powerpoint/2010/main" val="612610969"/>
                  </p:ext>
                </p:extLst>
              </p:nvPr>
            </p:nvGraphicFramePr>
            <p:xfrm>
              <a:off x="7324123" y="4804277"/>
              <a:ext cx="1800000" cy="1350000"/>
            </p:xfrm>
            <a:graphic>
              <a:graphicData uri="http://schemas.microsoft.com/office/powerpoint/2016/slidezoom">
                <pslz:sldZm>
                  <pslz:sldZmObj sldId="422" cId="334043736">
                    <pslz:zmPr id="{B3350251-89DF-402D-8D43-D5E75CE9CD5E}" returnToParent="0" transitionDur="1000">
                      <p166:blipFill xmlns:p166="http://schemas.microsoft.com/office/powerpoint/2016/6/main">
                        <a:blip r:embed="rId44"/>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54" name="Slide Zoom 53">
                <a:hlinkClick r:id="rId45" action="ppaction://hlinksldjump"/>
                <a:extLst>
                  <a:ext uri="{FF2B5EF4-FFF2-40B4-BE49-F238E27FC236}">
                    <a16:creationId xmlns:a16="http://schemas.microsoft.com/office/drawing/2014/main" id="{C085F58E-6A66-44E0-BC4D-DEBFD3F2C167}"/>
                  </a:ext>
                </a:extLst>
              </p:cNvPr>
              <p:cNvPicPr>
                <a:picLocks noGrp="1" noRot="1" noChangeAspect="1" noMove="1" noResize="1" noEditPoints="1" noAdjustHandles="1" noChangeArrowheads="1" noChangeShapeType="1"/>
              </p:cNvPicPr>
              <p:nvPr/>
            </p:nvPicPr>
            <p:blipFill>
              <a:blip r:embed="rId46"/>
              <a:stretch>
                <a:fillRect/>
              </a:stretch>
            </p:blipFill>
            <p:spPr>
              <a:xfrm>
                <a:off x="7324123" y="4804277"/>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6" name="Slide Zoom 55">
                <a:extLst>
                  <a:ext uri="{FF2B5EF4-FFF2-40B4-BE49-F238E27FC236}">
                    <a16:creationId xmlns:a16="http://schemas.microsoft.com/office/drawing/2014/main" id="{B12EDA3A-8350-4402-8776-58920F4828A8}"/>
                  </a:ext>
                </a:extLst>
              </p:cNvPr>
              <p:cNvGraphicFramePr>
                <a:graphicFrameLocks noChangeAspect="1"/>
              </p:cNvGraphicFramePr>
              <p:nvPr>
                <p:extLst>
                  <p:ext uri="{D42A27DB-BD31-4B8C-83A1-F6EECF244321}">
                    <p14:modId xmlns:p14="http://schemas.microsoft.com/office/powerpoint/2010/main" val="2241524657"/>
                  </p:ext>
                </p:extLst>
              </p:nvPr>
            </p:nvGraphicFramePr>
            <p:xfrm>
              <a:off x="12950" y="1628800"/>
              <a:ext cx="1800000" cy="1350000"/>
            </p:xfrm>
            <a:graphic>
              <a:graphicData uri="http://schemas.microsoft.com/office/powerpoint/2016/slidezoom">
                <pslz:sldZm>
                  <pslz:sldZmObj sldId="418" cId="3965544499">
                    <pslz:zmPr id="{2AF7E509-0FC3-4276-B35C-ED3BC9C44A28}" returnToParent="0" transitionDur="1000">
                      <p166:blipFill xmlns:p166="http://schemas.microsoft.com/office/powerpoint/2016/6/main">
                        <a:blip r:embed="rId47"/>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56" name="Slide Zoom 55">
                <a:hlinkClick r:id="rId48" action="ppaction://hlinksldjump"/>
                <a:extLst>
                  <a:ext uri="{FF2B5EF4-FFF2-40B4-BE49-F238E27FC236}">
                    <a16:creationId xmlns:a16="http://schemas.microsoft.com/office/drawing/2014/main" id="{B12EDA3A-8350-4402-8776-58920F4828A8}"/>
                  </a:ext>
                </a:extLst>
              </p:cNvPr>
              <p:cNvPicPr>
                <a:picLocks noGrp="1" noRot="1" noChangeAspect="1" noMove="1" noResize="1" noEditPoints="1" noAdjustHandles="1" noChangeArrowheads="1" noChangeShapeType="1"/>
              </p:cNvPicPr>
              <p:nvPr/>
            </p:nvPicPr>
            <p:blipFill>
              <a:blip r:embed="rId49"/>
              <a:stretch>
                <a:fillRect/>
              </a:stretch>
            </p:blipFill>
            <p:spPr>
              <a:xfrm>
                <a:off x="12950" y="1628800"/>
                <a:ext cx="1800000" cy="1350000"/>
              </a:xfrm>
              <a:prstGeom prst="rect">
                <a:avLst/>
              </a:prstGeom>
              <a:ln w="3175">
                <a:solidFill>
                  <a:prstClr val="ltGray"/>
                </a:solidFill>
              </a:ln>
            </p:spPr>
          </p:pic>
        </mc:Fallback>
      </mc:AlternateContent>
      <p:pic>
        <p:nvPicPr>
          <p:cNvPr id="58" name="Picture 57">
            <a:hlinkClick r:id="rId50" action="ppaction://hlinksldjump"/>
            <a:extLst>
              <a:ext uri="{FF2B5EF4-FFF2-40B4-BE49-F238E27FC236}">
                <a16:creationId xmlns:a16="http://schemas.microsoft.com/office/drawing/2014/main" id="{8E658E59-F9C3-4011-8F6B-CE26A95868D6}"/>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59" name="Title 1">
            <a:extLst>
              <a:ext uri="{FF2B5EF4-FFF2-40B4-BE49-F238E27FC236}">
                <a16:creationId xmlns:a16="http://schemas.microsoft.com/office/drawing/2014/main" id="{39DD6347-671B-4EF2-B660-74289544F2B9}"/>
              </a:ext>
            </a:extLst>
          </p:cNvPr>
          <p:cNvSpPr>
            <a:spLocks noGrp="1"/>
          </p:cNvSpPr>
          <p:nvPr>
            <p:ph type="title"/>
          </p:nvPr>
        </p:nvSpPr>
        <p:spPr>
          <a:xfrm>
            <a:off x="1115616" y="484751"/>
            <a:ext cx="8229600" cy="871558"/>
          </a:xfrm>
        </p:spPr>
        <p:txBody>
          <a:bodyPr>
            <a:normAutofit/>
          </a:bodyPr>
          <a:lstStyle/>
          <a:p>
            <a:pPr algn="l"/>
            <a:r>
              <a:rPr lang="en-GB" sz="3600" dirty="0">
                <a:solidFill>
                  <a:srgbClr val="005D90"/>
                </a:solidFill>
              </a:rPr>
              <a:t>Index </a:t>
            </a:r>
          </a:p>
        </p:txBody>
      </p:sp>
      <p:pic>
        <p:nvPicPr>
          <p:cNvPr id="2" name="Picture 2">
            <a:extLst>
              <a:ext uri="{FF2B5EF4-FFF2-40B4-BE49-F238E27FC236}">
                <a16:creationId xmlns:a16="http://schemas.microsoft.com/office/drawing/2014/main" id="{196D7688-6E2E-4F54-A1E9-37CB63FFEF23}"/>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2918781"/>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a:extLst>
              <a:ext uri="{FF2B5EF4-FFF2-40B4-BE49-F238E27FC236}">
                <a16:creationId xmlns:a16="http://schemas.microsoft.com/office/drawing/2014/main" id="{D15A4406-BB74-47C9-A09F-42C52FF1147D}"/>
              </a:ext>
            </a:extLst>
          </p:cNvPr>
          <p:cNvSpPr txBox="1">
            <a:spLocks/>
          </p:cNvSpPr>
          <p:nvPr/>
        </p:nvSpPr>
        <p:spPr bwMode="auto">
          <a:xfrm>
            <a:off x="381000" y="1365870"/>
            <a:ext cx="8382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indent="-285750">
              <a:buFont typeface="Arial" panose="020B0604020202020204" pitchFamily="34" charset="0"/>
              <a:buChar char="•"/>
            </a:pPr>
            <a:r>
              <a:rPr lang="en-GB" dirty="0"/>
              <a:t>This presentation has been designed to give an overview of the topic of deep learning for diffraction separation.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Each slide contains additional information by clicking on the logo in the top left corner. Clicking the logo again will close the additional information and allow you to proceed with the presentation  (using left click). Try it on this slide! The navigation panel at the top can also be used to move to specific points in the presentation.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Some images are also clickable, this is outlined where applicable.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 will be available for questions in the chat room on Wednesday 6</a:t>
            </a:r>
            <a:r>
              <a:rPr lang="en-GB" baseline="30000" dirty="0"/>
              <a:t>th</a:t>
            </a:r>
            <a:r>
              <a:rPr lang="en-GB" dirty="0"/>
              <a:t> of May from 08:30-10:15 and can otherwise be contacted at </a:t>
            </a:r>
            <a:r>
              <a:rPr lang="en-GB" dirty="0">
                <a:hlinkClick r:id="rId4"/>
              </a:rPr>
              <a:t>brydon.lowney@ucdconnect.ie</a:t>
            </a:r>
            <a:r>
              <a:rPr lang="en-GB" dirty="0"/>
              <a:t>  </a:t>
            </a:r>
          </a:p>
        </p:txBody>
      </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Foreword </a:t>
            </a:r>
          </a:p>
        </p:txBody>
      </p:sp>
      <p:sp>
        <p:nvSpPr>
          <p:cNvPr id="3" name="Title 8">
            <a:extLst>
              <a:ext uri="{FF2B5EF4-FFF2-40B4-BE49-F238E27FC236}">
                <a16:creationId xmlns:a16="http://schemas.microsoft.com/office/drawing/2014/main" id="{60C216D1-A433-4A90-8551-45167BCDCE7D}"/>
              </a:ext>
            </a:extLst>
          </p:cNvPr>
          <p:cNvSpPr txBox="1">
            <a:spLocks/>
          </p:cNvSpPr>
          <p:nvPr/>
        </p:nvSpPr>
        <p:spPr bwMode="auto">
          <a:xfrm>
            <a:off x="381000" y="5234696"/>
            <a:ext cx="8382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sz="3200" dirty="0"/>
              <a:t>Enjoy the Presentation! </a:t>
            </a:r>
          </a:p>
        </p:txBody>
      </p:sp>
      <p:pic>
        <p:nvPicPr>
          <p:cNvPr id="1026" name="Picture 2" descr="EGU - Awards &amp; medals - Outstanding Student Poster and PICO (OSPP ...">
            <a:extLst>
              <a:ext uri="{FF2B5EF4-FFF2-40B4-BE49-F238E27FC236}">
                <a16:creationId xmlns:a16="http://schemas.microsoft.com/office/drawing/2014/main" id="{1BEB89AA-DE74-436F-AC8E-FF2402A6EC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9023" y="4947520"/>
            <a:ext cx="1263497" cy="1505324"/>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12">
            <a:extLst>
              <a:ext uri="{FF2B5EF4-FFF2-40B4-BE49-F238E27FC236}">
                <a16:creationId xmlns:a16="http://schemas.microsoft.com/office/drawing/2014/main" id="{3E371C12-C27F-4A7E-AF51-56B94ADE2C1B}"/>
              </a:ext>
            </a:extLst>
          </p:cNvPr>
          <p:cNvSpPr/>
          <p:nvPr/>
        </p:nvSpPr>
        <p:spPr>
          <a:xfrm>
            <a:off x="1115615" y="1340768"/>
            <a:ext cx="6383887" cy="3893928"/>
          </a:xfrm>
          <a:prstGeom prst="wedgeRectCallout">
            <a:avLst>
              <a:gd name="adj1" fmla="val -56325"/>
              <a:gd name="adj2" fmla="val -50743"/>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This is an optional information slide, click the logo again to remove optional information and proceed!</a:t>
            </a:r>
          </a:p>
        </p:txBody>
      </p:sp>
      <p:sp>
        <p:nvSpPr>
          <p:cNvPr id="15" name="TextBox 14">
            <a:extLst>
              <a:ext uri="{FF2B5EF4-FFF2-40B4-BE49-F238E27FC236}">
                <a16:creationId xmlns:a16="http://schemas.microsoft.com/office/drawing/2014/main" id="{617D6004-4731-4D6E-808F-1DDF21618952}"/>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7AFDCEB9-ECA5-4C73-AD52-559146D85B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74341609"/>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Foreword </a:t>
            </a:r>
          </a:p>
        </p:txBody>
      </p:sp>
      <p:sp>
        <p:nvSpPr>
          <p:cNvPr id="9" name="Title 8">
            <a:extLst>
              <a:ext uri="{FF2B5EF4-FFF2-40B4-BE49-F238E27FC236}">
                <a16:creationId xmlns:a16="http://schemas.microsoft.com/office/drawing/2014/main" id="{75558EA1-1FE8-42CC-A18C-D1542B60D64B}"/>
              </a:ext>
            </a:extLst>
          </p:cNvPr>
          <p:cNvSpPr txBox="1">
            <a:spLocks/>
          </p:cNvSpPr>
          <p:nvPr/>
        </p:nvSpPr>
        <p:spPr bwMode="auto">
          <a:xfrm>
            <a:off x="381000" y="1365870"/>
            <a:ext cx="8382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indent="-285750">
              <a:buFont typeface="Arial" panose="020B0604020202020204" pitchFamily="34" charset="0"/>
              <a:buChar char="•"/>
            </a:pPr>
            <a:r>
              <a:rPr lang="en-GB" dirty="0"/>
              <a:t>This presentation has been designed to give an overview of the topic of deep learning for diffraction separation.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Each slide contains additional information by clicking on the logo in the top left corner. Clicking the logo again will close the additional information and allow you to proceed with the presentation (using left click). Try it on this slide! The navigation panel at the top can also be used to move to specific points in the presentation.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Some images are also clickable, this is outlined where applicable.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 will be available for questions in the chat room on Wednesday 6</a:t>
            </a:r>
            <a:r>
              <a:rPr lang="en-GB" baseline="30000" dirty="0"/>
              <a:t>th</a:t>
            </a:r>
            <a:r>
              <a:rPr lang="en-GB" dirty="0"/>
              <a:t> of May from 08:30-10:15 and can otherwise be contacted at </a:t>
            </a:r>
            <a:r>
              <a:rPr lang="en-GB" dirty="0">
                <a:hlinkClick r:id="rId7"/>
              </a:rPr>
              <a:t>brydon.lowney@ucdconnect.ie</a:t>
            </a:r>
            <a:r>
              <a:rPr lang="en-GB" dirty="0"/>
              <a:t>  </a:t>
            </a:r>
          </a:p>
        </p:txBody>
      </p:sp>
      <p:sp>
        <p:nvSpPr>
          <p:cNvPr id="3" name="Title 8">
            <a:extLst>
              <a:ext uri="{FF2B5EF4-FFF2-40B4-BE49-F238E27FC236}">
                <a16:creationId xmlns:a16="http://schemas.microsoft.com/office/drawing/2014/main" id="{60C216D1-A433-4A90-8551-45167BCDCE7D}"/>
              </a:ext>
            </a:extLst>
          </p:cNvPr>
          <p:cNvSpPr txBox="1">
            <a:spLocks/>
          </p:cNvSpPr>
          <p:nvPr/>
        </p:nvSpPr>
        <p:spPr bwMode="auto">
          <a:xfrm>
            <a:off x="381000" y="5517232"/>
            <a:ext cx="8382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sz="3200" dirty="0"/>
              <a:t>Enjoy the Presentation! </a:t>
            </a:r>
          </a:p>
        </p:txBody>
      </p:sp>
      <p:sp>
        <p:nvSpPr>
          <p:cNvPr id="4" name="TextBox 3">
            <a:extLst>
              <a:ext uri="{FF2B5EF4-FFF2-40B4-BE49-F238E27FC236}">
                <a16:creationId xmlns:a16="http://schemas.microsoft.com/office/drawing/2014/main" id="{691A3F91-06D6-4CEB-A68D-C1966DE208D4}"/>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5" name="Picture 2">
            <a:extLst>
              <a:ext uri="{FF2B5EF4-FFF2-40B4-BE49-F238E27FC236}">
                <a16:creationId xmlns:a16="http://schemas.microsoft.com/office/drawing/2014/main" id="{87BF60C0-E943-4859-AAD6-DA9C4A44881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709739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Contents</a:t>
            </a:r>
          </a:p>
        </p:txBody>
      </p:sp>
      <p:sp>
        <p:nvSpPr>
          <p:cNvPr id="61" name="TextBox 60">
            <a:extLst>
              <a:ext uri="{FF2B5EF4-FFF2-40B4-BE49-F238E27FC236}">
                <a16:creationId xmlns:a16="http://schemas.microsoft.com/office/drawing/2014/main" id="{3735BB15-232A-4C56-A391-E51EEADD514A}"/>
              </a:ext>
            </a:extLst>
          </p:cNvPr>
          <p:cNvSpPr txBox="1"/>
          <p:nvPr/>
        </p:nvSpPr>
        <p:spPr>
          <a:xfrm>
            <a:off x="0" y="116632"/>
            <a:ext cx="9144000" cy="338554"/>
          </a:xfrm>
          <a:prstGeom prst="rect">
            <a:avLst/>
          </a:prstGeom>
          <a:solidFill>
            <a:schemeClr val="bg1"/>
          </a:solidFill>
        </p:spPr>
        <p:txBody>
          <a:bodyPr wrap="square" rtlCol="0">
            <a:spAutoFit/>
          </a:bodyPr>
          <a:lstStyle/>
          <a:p>
            <a:pPr algn="ctr"/>
            <a:endParaRPr lang="en-GB" sz="1600" dirty="0">
              <a:solidFill>
                <a:schemeClr val="bg1">
                  <a:lumMod val="75000"/>
                </a:schemeClr>
              </a:solidFill>
            </a:endParaRPr>
          </a:p>
        </p:txBody>
      </p:sp>
      <p:sp>
        <p:nvSpPr>
          <p:cNvPr id="30" name="TextBox 29">
            <a:extLst>
              <a:ext uri="{FF2B5EF4-FFF2-40B4-BE49-F238E27FC236}">
                <a16:creationId xmlns:a16="http://schemas.microsoft.com/office/drawing/2014/main" id="{CB5EC03B-8103-4F21-884F-A6979BBC147C}"/>
              </a:ext>
            </a:extLst>
          </p:cNvPr>
          <p:cNvSpPr txBox="1"/>
          <p:nvPr/>
        </p:nvSpPr>
        <p:spPr>
          <a:xfrm>
            <a:off x="141428" y="4899360"/>
            <a:ext cx="2052228" cy="1354217"/>
          </a:xfrm>
          <a:prstGeom prst="rect">
            <a:avLst/>
          </a:prstGeom>
          <a:noFill/>
        </p:spPr>
        <p:txBody>
          <a:bodyPr wrap="square" rtlCol="0">
            <a:spAutoFit/>
          </a:bodyPr>
          <a:lstStyle/>
          <a:p>
            <a:pPr algn="ctr"/>
            <a:r>
              <a:rPr lang="en-GB" b="1" dirty="0"/>
              <a:t>Introduction</a:t>
            </a:r>
          </a:p>
          <a:p>
            <a:pPr algn="ctr"/>
            <a:r>
              <a:rPr lang="en-GB" sz="1600" dirty="0"/>
              <a:t>What are diffractions | Why diffraction imaging | Diffraction imaging methods</a:t>
            </a:r>
          </a:p>
        </p:txBody>
      </p:sp>
      <p:sp>
        <p:nvSpPr>
          <p:cNvPr id="32" name="TextBox 31">
            <a:extLst>
              <a:ext uri="{FF2B5EF4-FFF2-40B4-BE49-F238E27FC236}">
                <a16:creationId xmlns:a16="http://schemas.microsoft.com/office/drawing/2014/main" id="{25078EB5-E9F4-4865-8234-467DBD6E1F90}"/>
              </a:ext>
            </a:extLst>
          </p:cNvPr>
          <p:cNvSpPr txBox="1"/>
          <p:nvPr/>
        </p:nvSpPr>
        <p:spPr>
          <a:xfrm>
            <a:off x="2425967" y="4908667"/>
            <a:ext cx="2016224" cy="1415772"/>
          </a:xfrm>
          <a:prstGeom prst="rect">
            <a:avLst/>
          </a:prstGeom>
          <a:noFill/>
        </p:spPr>
        <p:txBody>
          <a:bodyPr wrap="square" rtlCol="0">
            <a:spAutoFit/>
          </a:bodyPr>
          <a:lstStyle/>
          <a:p>
            <a:pPr algn="ctr"/>
            <a:r>
              <a:rPr lang="en-GB" b="1" dirty="0"/>
              <a:t>Analytical Pre-Migration Separation</a:t>
            </a:r>
          </a:p>
          <a:p>
            <a:pPr algn="ctr"/>
            <a:r>
              <a:rPr lang="en-GB" sz="1600" dirty="0"/>
              <a:t>Plane-Wave Destruction</a:t>
            </a:r>
            <a:endParaRPr lang="en-GB" b="1" dirty="0"/>
          </a:p>
        </p:txBody>
      </p:sp>
      <p:sp>
        <p:nvSpPr>
          <p:cNvPr id="33" name="TextBox 32">
            <a:extLst>
              <a:ext uri="{FF2B5EF4-FFF2-40B4-BE49-F238E27FC236}">
                <a16:creationId xmlns:a16="http://schemas.microsoft.com/office/drawing/2014/main" id="{74B45BE9-8DB1-4C93-883B-FEEC51C77C81}"/>
              </a:ext>
            </a:extLst>
          </p:cNvPr>
          <p:cNvSpPr txBox="1"/>
          <p:nvPr/>
        </p:nvSpPr>
        <p:spPr>
          <a:xfrm>
            <a:off x="4682108" y="4902703"/>
            <a:ext cx="2025200" cy="1631216"/>
          </a:xfrm>
          <a:prstGeom prst="rect">
            <a:avLst/>
          </a:prstGeom>
          <a:noFill/>
        </p:spPr>
        <p:txBody>
          <a:bodyPr wrap="square" rtlCol="0">
            <a:spAutoFit/>
          </a:bodyPr>
          <a:lstStyle/>
          <a:p>
            <a:pPr algn="ctr"/>
            <a:r>
              <a:rPr lang="en-GB" b="1" dirty="0"/>
              <a:t>Deep Learning Separation</a:t>
            </a:r>
          </a:p>
          <a:p>
            <a:pPr algn="ctr"/>
            <a:r>
              <a:rPr lang="en-GB" sz="1600" dirty="0"/>
              <a:t>GANs | Multi-Domain Diffraction Identification | Direct Separation</a:t>
            </a:r>
          </a:p>
        </p:txBody>
      </p:sp>
      <p:sp>
        <p:nvSpPr>
          <p:cNvPr id="34" name="TextBox 33">
            <a:extLst>
              <a:ext uri="{FF2B5EF4-FFF2-40B4-BE49-F238E27FC236}">
                <a16:creationId xmlns:a16="http://schemas.microsoft.com/office/drawing/2014/main" id="{01E168EA-0A5F-43F8-BF0C-649F4D01D959}"/>
              </a:ext>
            </a:extLst>
          </p:cNvPr>
          <p:cNvSpPr txBox="1"/>
          <p:nvPr/>
        </p:nvSpPr>
        <p:spPr>
          <a:xfrm>
            <a:off x="6707308" y="4885015"/>
            <a:ext cx="2238194" cy="646331"/>
          </a:xfrm>
          <a:prstGeom prst="rect">
            <a:avLst/>
          </a:prstGeom>
          <a:noFill/>
        </p:spPr>
        <p:txBody>
          <a:bodyPr wrap="square" rtlCol="0">
            <a:spAutoFit/>
          </a:bodyPr>
          <a:lstStyle/>
          <a:p>
            <a:pPr algn="ctr"/>
            <a:r>
              <a:rPr lang="en-GB" b="1" dirty="0"/>
              <a:t>Conclusions and Future Work</a:t>
            </a:r>
          </a:p>
        </p:txBody>
      </p:sp>
      <p:sp>
        <p:nvSpPr>
          <p:cNvPr id="3" name="Speech Bubble: Rectangle 2">
            <a:extLst>
              <a:ext uri="{FF2B5EF4-FFF2-40B4-BE49-F238E27FC236}">
                <a16:creationId xmlns:a16="http://schemas.microsoft.com/office/drawing/2014/main" id="{E8264C6B-FE9F-4693-BE2A-6019A8CB664F}"/>
              </a:ext>
            </a:extLst>
          </p:cNvPr>
          <p:cNvSpPr/>
          <p:nvPr/>
        </p:nvSpPr>
        <p:spPr>
          <a:xfrm>
            <a:off x="1689600" y="188011"/>
            <a:ext cx="6462957" cy="1243366"/>
          </a:xfrm>
          <a:prstGeom prst="wedgeRectCallout">
            <a:avLst>
              <a:gd name="adj1" fmla="val -60075"/>
              <a:gd name="adj2" fmla="val 10858"/>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Click on any of the numbers to skip to this section of the presentation. </a:t>
            </a:r>
          </a:p>
        </p:txBody>
      </p:sp>
      <p:pic>
        <p:nvPicPr>
          <p:cNvPr id="4" name="Picture 2">
            <a:extLst>
              <a:ext uri="{FF2B5EF4-FFF2-40B4-BE49-F238E27FC236}">
                <a16:creationId xmlns:a16="http://schemas.microsoft.com/office/drawing/2014/main" id="{4E8559B3-A052-4A76-A513-11F4E404F9E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425969" y="1503139"/>
            <a:ext cx="2016223" cy="3366022"/>
          </a:xfrm>
          <a:prstGeom prst="rect">
            <a:avLst/>
          </a:prstGeom>
          <a:noFill/>
          <a:ln w="19050"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hlinkClick r:id="rId8" action="ppaction://hlinksldjump"/>
            <a:extLst>
              <a:ext uri="{FF2B5EF4-FFF2-40B4-BE49-F238E27FC236}">
                <a16:creationId xmlns:a16="http://schemas.microsoft.com/office/drawing/2014/main" id="{67346909-6560-46F0-B574-A228A4FA1F71}"/>
              </a:ext>
            </a:extLst>
          </p:cNvPr>
          <p:cNvSpPr/>
          <p:nvPr/>
        </p:nvSpPr>
        <p:spPr>
          <a:xfrm>
            <a:off x="2428047" y="1491464"/>
            <a:ext cx="2016224"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hlinkHover r:id="" action="ppaction://hlinkshowjump?jump=previousslide"/>
            <a:extLst>
              <a:ext uri="{FF2B5EF4-FFF2-40B4-BE49-F238E27FC236}">
                <a16:creationId xmlns:a16="http://schemas.microsoft.com/office/drawing/2014/main" id="{B05F1F4A-814D-4DFA-AACA-7CA3D5E437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375" t="31220" r="37262" b="732"/>
          <a:stretch/>
        </p:blipFill>
        <p:spPr>
          <a:xfrm>
            <a:off x="169826" y="1484786"/>
            <a:ext cx="2016224" cy="3384377"/>
          </a:xfrm>
          <a:prstGeom prst="rect">
            <a:avLst/>
          </a:prstGeom>
          <a:ln w="12700">
            <a:solidFill>
              <a:schemeClr val="tx1"/>
            </a:solidFill>
          </a:ln>
        </p:spPr>
      </p:pic>
      <p:sp>
        <p:nvSpPr>
          <p:cNvPr id="10" name="Rectangle 9">
            <a:hlinkClick r:id="rId10" action="ppaction://hlinksldjump"/>
            <a:extLst>
              <a:ext uri="{FF2B5EF4-FFF2-40B4-BE49-F238E27FC236}">
                <a16:creationId xmlns:a16="http://schemas.microsoft.com/office/drawing/2014/main" id="{D69AEEE1-CDFE-4257-B2E6-562F2C856EBD}"/>
              </a:ext>
            </a:extLst>
          </p:cNvPr>
          <p:cNvSpPr/>
          <p:nvPr/>
        </p:nvSpPr>
        <p:spPr>
          <a:xfrm>
            <a:off x="171906" y="1484785"/>
            <a:ext cx="2016224"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screenshot of a cell phone&#10;&#10;Description automatically generated">
            <a:extLst>
              <a:ext uri="{FF2B5EF4-FFF2-40B4-BE49-F238E27FC236}">
                <a16:creationId xmlns:a16="http://schemas.microsoft.com/office/drawing/2014/main" id="{5C1754F2-2112-496C-88D2-2C0A3B61EF5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p:blipFill>
        <p:spPr>
          <a:xfrm>
            <a:off x="4682108" y="1484786"/>
            <a:ext cx="2016226" cy="3384377"/>
          </a:xfrm>
          <a:prstGeom prst="rect">
            <a:avLst/>
          </a:prstGeom>
          <a:ln w="12700">
            <a:solidFill>
              <a:schemeClr val="tx1"/>
            </a:solidFill>
          </a:ln>
        </p:spPr>
      </p:pic>
      <p:pic>
        <p:nvPicPr>
          <p:cNvPr id="15" name="Picture 14" descr="A screenshot of a cell phone&#10;&#10;Description automatically generated">
            <a:extLst>
              <a:ext uri="{FF2B5EF4-FFF2-40B4-BE49-F238E27FC236}">
                <a16:creationId xmlns:a16="http://schemas.microsoft.com/office/drawing/2014/main" id="{BDB9BBFF-4710-4503-92A1-96EAA16AF26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6925831" y="1494802"/>
            <a:ext cx="2012779" cy="3377698"/>
          </a:xfrm>
          <a:prstGeom prst="rect">
            <a:avLst/>
          </a:prstGeom>
          <a:ln w="12700">
            <a:solidFill>
              <a:schemeClr val="tx1"/>
            </a:solidFill>
          </a:ln>
        </p:spPr>
      </p:pic>
      <p:sp>
        <p:nvSpPr>
          <p:cNvPr id="16" name="Rectangle 15">
            <a:hlinkClick r:id="rId14" action="ppaction://hlinksldjump"/>
            <a:extLst>
              <a:ext uri="{FF2B5EF4-FFF2-40B4-BE49-F238E27FC236}">
                <a16:creationId xmlns:a16="http://schemas.microsoft.com/office/drawing/2014/main" id="{E38EBE78-535B-48DA-ADB0-FA46DA6E8C16}"/>
              </a:ext>
            </a:extLst>
          </p:cNvPr>
          <p:cNvSpPr/>
          <p:nvPr/>
        </p:nvSpPr>
        <p:spPr>
          <a:xfrm>
            <a:off x="6929279" y="1491464"/>
            <a:ext cx="2016225"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15" action="ppaction://hlinksldjump"/>
            <a:extLst>
              <a:ext uri="{FF2B5EF4-FFF2-40B4-BE49-F238E27FC236}">
                <a16:creationId xmlns:a16="http://schemas.microsoft.com/office/drawing/2014/main" id="{70EC91AE-DF26-4188-B6C8-75464AD7A454}"/>
              </a:ext>
            </a:extLst>
          </p:cNvPr>
          <p:cNvSpPr/>
          <p:nvPr/>
        </p:nvSpPr>
        <p:spPr>
          <a:xfrm>
            <a:off x="4678662" y="1484786"/>
            <a:ext cx="2016224"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hlinkClick r:id="rId10" action="ppaction://hlinksldjump"/>
            <a:extLst>
              <a:ext uri="{FF2B5EF4-FFF2-40B4-BE49-F238E27FC236}">
                <a16:creationId xmlns:a16="http://schemas.microsoft.com/office/drawing/2014/main" id="{A9EE9182-8126-4EB2-AE8E-A3A0C1BC217E}"/>
              </a:ext>
            </a:extLst>
          </p:cNvPr>
          <p:cNvSpPr/>
          <p:nvPr/>
        </p:nvSpPr>
        <p:spPr>
          <a:xfrm>
            <a:off x="395536" y="2276874"/>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hlinkClick r:id="rId10" action="ppaction://hlinksldjump"/>
            <a:extLst>
              <a:ext uri="{FF2B5EF4-FFF2-40B4-BE49-F238E27FC236}">
                <a16:creationId xmlns:a16="http://schemas.microsoft.com/office/drawing/2014/main" id="{4B486031-A62E-4324-BDF2-EA26776B3B8E}"/>
              </a:ext>
            </a:extLst>
          </p:cNvPr>
          <p:cNvSpPr/>
          <p:nvPr/>
        </p:nvSpPr>
        <p:spPr>
          <a:xfrm>
            <a:off x="681488" y="2595899"/>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Bodoni MT" panose="02070603080606020203" pitchFamily="18" charset="0"/>
              </a:rPr>
              <a:t>1</a:t>
            </a:r>
            <a:endParaRPr lang="en-GB" b="1" dirty="0">
              <a:latin typeface="Bodoni MT" panose="02070603080606020203" pitchFamily="18" charset="0"/>
            </a:endParaRPr>
          </a:p>
        </p:txBody>
      </p:sp>
      <p:sp>
        <p:nvSpPr>
          <p:cNvPr id="47" name="Rectangle 46">
            <a:hlinkClick r:id="rId8" action="ppaction://hlinksldjump"/>
            <a:extLst>
              <a:ext uri="{FF2B5EF4-FFF2-40B4-BE49-F238E27FC236}">
                <a16:creationId xmlns:a16="http://schemas.microsoft.com/office/drawing/2014/main" id="{95E40D0A-AD9E-4467-A2B5-5EB4D5B963A0}"/>
              </a:ext>
            </a:extLst>
          </p:cNvPr>
          <p:cNvSpPr/>
          <p:nvPr/>
        </p:nvSpPr>
        <p:spPr>
          <a:xfrm>
            <a:off x="2669756" y="2271863"/>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hlinkClick r:id="rId15" action="ppaction://hlinksldjump"/>
            <a:extLst>
              <a:ext uri="{FF2B5EF4-FFF2-40B4-BE49-F238E27FC236}">
                <a16:creationId xmlns:a16="http://schemas.microsoft.com/office/drawing/2014/main" id="{A7F52B9B-B772-4E03-A075-BC932EF02702}"/>
              </a:ext>
            </a:extLst>
          </p:cNvPr>
          <p:cNvSpPr/>
          <p:nvPr/>
        </p:nvSpPr>
        <p:spPr>
          <a:xfrm>
            <a:off x="4898133" y="2271863"/>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hlinkClick r:id="rId14" action="ppaction://hlinksldjump"/>
            <a:extLst>
              <a:ext uri="{FF2B5EF4-FFF2-40B4-BE49-F238E27FC236}">
                <a16:creationId xmlns:a16="http://schemas.microsoft.com/office/drawing/2014/main" id="{4557EB4B-C083-41E4-AC5B-9DE8A700FBE6}"/>
              </a:ext>
            </a:extLst>
          </p:cNvPr>
          <p:cNvSpPr/>
          <p:nvPr/>
        </p:nvSpPr>
        <p:spPr>
          <a:xfrm>
            <a:off x="7140130" y="2271863"/>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hlinkClick r:id="rId8" action="ppaction://hlinksldjump"/>
            <a:extLst>
              <a:ext uri="{FF2B5EF4-FFF2-40B4-BE49-F238E27FC236}">
                <a16:creationId xmlns:a16="http://schemas.microsoft.com/office/drawing/2014/main" id="{E74A0A85-30EF-4FB0-9F9A-62995897F69F}"/>
              </a:ext>
            </a:extLst>
          </p:cNvPr>
          <p:cNvSpPr/>
          <p:nvPr/>
        </p:nvSpPr>
        <p:spPr>
          <a:xfrm>
            <a:off x="2937273" y="2597827"/>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Bodoni MT" panose="02070603080606020203" pitchFamily="18" charset="0"/>
              </a:rPr>
              <a:t>2</a:t>
            </a:r>
          </a:p>
        </p:txBody>
      </p:sp>
      <p:sp>
        <p:nvSpPr>
          <p:cNvPr id="55" name="Rectangle 54">
            <a:hlinkClick r:id="rId15" action="ppaction://hlinksldjump"/>
            <a:extLst>
              <a:ext uri="{FF2B5EF4-FFF2-40B4-BE49-F238E27FC236}">
                <a16:creationId xmlns:a16="http://schemas.microsoft.com/office/drawing/2014/main" id="{EEFCE1BB-0716-4BD8-9266-09FA7C649FEA}"/>
              </a:ext>
            </a:extLst>
          </p:cNvPr>
          <p:cNvSpPr/>
          <p:nvPr/>
        </p:nvSpPr>
        <p:spPr>
          <a:xfrm>
            <a:off x="5178914" y="2595899"/>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Bodoni MT" panose="02070603080606020203" pitchFamily="18" charset="0"/>
              </a:rPr>
              <a:t>3</a:t>
            </a:r>
          </a:p>
        </p:txBody>
      </p:sp>
      <p:sp>
        <p:nvSpPr>
          <p:cNvPr id="57" name="Rectangle 56">
            <a:hlinkClick r:id="rId14" action="ppaction://hlinksldjump"/>
            <a:extLst>
              <a:ext uri="{FF2B5EF4-FFF2-40B4-BE49-F238E27FC236}">
                <a16:creationId xmlns:a16="http://schemas.microsoft.com/office/drawing/2014/main" id="{AD807F9B-C069-4241-B8FB-B7A02310C6B9}"/>
              </a:ext>
            </a:extLst>
          </p:cNvPr>
          <p:cNvSpPr/>
          <p:nvPr/>
        </p:nvSpPr>
        <p:spPr>
          <a:xfrm>
            <a:off x="7429887" y="2595899"/>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Bodoni MT" panose="02070603080606020203" pitchFamily="18" charset="0"/>
              </a:rPr>
              <a:t>4</a:t>
            </a:r>
          </a:p>
        </p:txBody>
      </p:sp>
      <p:pic>
        <p:nvPicPr>
          <p:cNvPr id="7" name="Picture 2">
            <a:extLst>
              <a:ext uri="{FF2B5EF4-FFF2-40B4-BE49-F238E27FC236}">
                <a16:creationId xmlns:a16="http://schemas.microsoft.com/office/drawing/2014/main" id="{9353CDC3-E183-471D-B29A-13188E7B84A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5843792"/>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What are diffractions? </a:t>
            </a:r>
          </a:p>
        </p:txBody>
      </p:sp>
      <p:sp>
        <p:nvSpPr>
          <p:cNvPr id="9" name="Title 8">
            <a:extLst>
              <a:ext uri="{FF2B5EF4-FFF2-40B4-BE49-F238E27FC236}">
                <a16:creationId xmlns:a16="http://schemas.microsoft.com/office/drawing/2014/main" id="{75558EA1-1FE8-42CC-A18C-D1542B60D64B}"/>
              </a:ext>
            </a:extLst>
          </p:cNvPr>
          <p:cNvSpPr txBox="1">
            <a:spLocks/>
          </p:cNvSpPr>
          <p:nvPr/>
        </p:nvSpPr>
        <p:spPr bwMode="auto">
          <a:xfrm>
            <a:off x="381000" y="1365870"/>
            <a:ext cx="8382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indent="-285750">
              <a:buFont typeface="Arial" panose="020B0604020202020204" pitchFamily="34" charset="0"/>
              <a:buChar char="•"/>
            </a:pPr>
            <a:r>
              <a:rPr lang="en-GB" dirty="0"/>
              <a:t>Diffractions originally referred to the </a:t>
            </a:r>
            <a:r>
              <a:rPr lang="en-GB" b="1" dirty="0"/>
              <a:t>bending of a wave </a:t>
            </a:r>
            <a:r>
              <a:rPr lang="en-GB" dirty="0"/>
              <a:t>into the geometrical shadow of an obstacle.</a:t>
            </a:r>
          </a:p>
          <a:p>
            <a:endParaRPr lang="en-GB" dirty="0"/>
          </a:p>
          <a:p>
            <a:pPr marL="285750" indent="-285750">
              <a:buFont typeface="Arial" panose="020B0604020202020204" pitchFamily="34" charset="0"/>
              <a:buChar char="•"/>
            </a:pPr>
            <a:r>
              <a:rPr lang="en-GB" dirty="0"/>
              <a:t>Diffractions later incorporated any </a:t>
            </a:r>
            <a:r>
              <a:rPr lang="en-GB" b="1" dirty="0"/>
              <a:t>non-geometrical scattering </a:t>
            </a:r>
            <a:r>
              <a:rPr lang="en-GB" dirty="0"/>
              <a:t>caused by objects or discontinuities (</a:t>
            </a:r>
            <a:r>
              <a:rPr lang="en-GB" b="1" dirty="0"/>
              <a:t>structurally</a:t>
            </a:r>
            <a:r>
              <a:rPr lang="en-GB" dirty="0"/>
              <a:t> and </a:t>
            </a:r>
            <a:r>
              <a:rPr lang="en-GB" b="1" dirty="0"/>
              <a:t>stratigraphically </a:t>
            </a:r>
            <a:r>
              <a:rPr lang="en-GB" dirty="0"/>
              <a:t>important). </a:t>
            </a:r>
          </a:p>
        </p:txBody>
      </p:sp>
      <p:pic>
        <p:nvPicPr>
          <p:cNvPr id="10" name="Picture 9">
            <a:extLst>
              <a:ext uri="{FF2B5EF4-FFF2-40B4-BE49-F238E27FC236}">
                <a16:creationId xmlns:a16="http://schemas.microsoft.com/office/drawing/2014/main" id="{3EBF98E3-9A70-45B8-93CA-407B0FB3B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4516" y="2865649"/>
            <a:ext cx="6294967" cy="3546165"/>
          </a:xfrm>
          <a:prstGeom prst="rect">
            <a:avLst/>
          </a:prstGeom>
        </p:spPr>
      </p:pic>
      <p:sp>
        <p:nvSpPr>
          <p:cNvPr id="11" name="TextBox 10">
            <a:extLst>
              <a:ext uri="{FF2B5EF4-FFF2-40B4-BE49-F238E27FC236}">
                <a16:creationId xmlns:a16="http://schemas.microsoft.com/office/drawing/2014/main" id="{5AFAF8F9-5FF7-4AB2-A85B-F50DFE8FE25C}"/>
              </a:ext>
            </a:extLst>
          </p:cNvPr>
          <p:cNvSpPr txBox="1"/>
          <p:nvPr/>
        </p:nvSpPr>
        <p:spPr>
          <a:xfrm>
            <a:off x="6156176" y="6091233"/>
            <a:ext cx="2764536" cy="307777"/>
          </a:xfrm>
          <a:prstGeom prst="rect">
            <a:avLst/>
          </a:prstGeom>
          <a:noFill/>
        </p:spPr>
        <p:txBody>
          <a:bodyPr wrap="square" rtlCol="0">
            <a:spAutoFit/>
          </a:bodyPr>
          <a:lstStyle/>
          <a:p>
            <a:pPr algn="r"/>
            <a:r>
              <a:rPr lang="en-GB" sz="1400" dirty="0"/>
              <a:t>(Thorne, 2015)</a:t>
            </a:r>
          </a:p>
        </p:txBody>
      </p:sp>
      <p:sp>
        <p:nvSpPr>
          <p:cNvPr id="4" name="TextBox 3">
            <a:extLst>
              <a:ext uri="{FF2B5EF4-FFF2-40B4-BE49-F238E27FC236}">
                <a16:creationId xmlns:a16="http://schemas.microsoft.com/office/drawing/2014/main" id="{22C2B446-BC78-40E8-9753-A47E61952029}"/>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5"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sp>
        <p:nvSpPr>
          <p:cNvPr id="3" name="Speech Bubble: Rectangle 2">
            <a:extLst>
              <a:ext uri="{FF2B5EF4-FFF2-40B4-BE49-F238E27FC236}">
                <a16:creationId xmlns:a16="http://schemas.microsoft.com/office/drawing/2014/main" id="{48B64E97-646F-40C6-86B6-9772212707EF}"/>
              </a:ext>
            </a:extLst>
          </p:cNvPr>
          <p:cNvSpPr/>
          <p:nvPr/>
        </p:nvSpPr>
        <p:spPr>
          <a:xfrm>
            <a:off x="1340520" y="413827"/>
            <a:ext cx="7335936" cy="2195557"/>
          </a:xfrm>
          <a:prstGeom prst="wedgeRectCallout">
            <a:avLst>
              <a:gd name="adj1" fmla="val -2145"/>
              <a:gd name="adj2" fmla="val 60519"/>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From this animation we can see that the source wave travels down until it reaches a boundary. At the horizontal boundary it is reflected, however at the edge, the wave spreads in all directions as a diffraction. This is what we know as an edge diffraction and is commonly formed in faults. Point diffractions also exist where the spreading occurs due to a point in the subsurface.</a:t>
            </a:r>
          </a:p>
        </p:txBody>
      </p:sp>
      <p:pic>
        <p:nvPicPr>
          <p:cNvPr id="5" name="Picture 2">
            <a:extLst>
              <a:ext uri="{FF2B5EF4-FFF2-40B4-BE49-F238E27FC236}">
                <a16:creationId xmlns:a16="http://schemas.microsoft.com/office/drawing/2014/main" id="{0994C946-914E-470C-9BF3-44F515CBD6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5337609"/>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Why diffraction imaging? </a:t>
            </a:r>
          </a:p>
        </p:txBody>
      </p:sp>
      <p:sp>
        <p:nvSpPr>
          <p:cNvPr id="12" name="Content Placeholder 2">
            <a:extLst>
              <a:ext uri="{FF2B5EF4-FFF2-40B4-BE49-F238E27FC236}">
                <a16:creationId xmlns:a16="http://schemas.microsoft.com/office/drawing/2014/main" id="{320FFD05-BAB9-4D8F-AE2D-BC1BCCB509EE}"/>
              </a:ext>
            </a:extLst>
          </p:cNvPr>
          <p:cNvSpPr>
            <a:spLocks noGrp="1"/>
          </p:cNvSpPr>
          <p:nvPr>
            <p:ph idx="1"/>
          </p:nvPr>
        </p:nvSpPr>
        <p:spPr>
          <a:xfrm>
            <a:off x="110993" y="1349449"/>
            <a:ext cx="8922013" cy="4817660"/>
          </a:xfrm>
        </p:spPr>
        <p:txBody>
          <a:bodyPr>
            <a:normAutofit/>
          </a:bodyPr>
          <a:lstStyle/>
          <a:p>
            <a:pPr algn="just"/>
            <a:r>
              <a:rPr lang="en-US" sz="1800" dirty="0">
                <a:latin typeface="Arial" panose="020B0604020202020204" pitchFamily="34" charset="0"/>
                <a:cs typeface="Arial" panose="020B0604020202020204" pitchFamily="34" charset="0"/>
              </a:rPr>
              <a:t>As diffractions form from </a:t>
            </a:r>
            <a:r>
              <a:rPr lang="en-US" sz="1800" b="1" dirty="0">
                <a:latin typeface="Arial" panose="020B0604020202020204" pitchFamily="34" charset="0"/>
                <a:cs typeface="Arial" panose="020B0604020202020204" pitchFamily="34" charset="0"/>
              </a:rPr>
              <a:t>objects and discontinuities</a:t>
            </a:r>
            <a:r>
              <a:rPr lang="en-US" sz="1800" dirty="0">
                <a:latin typeface="Arial" panose="020B0604020202020204" pitchFamily="34" charset="0"/>
                <a:cs typeface="Arial" panose="020B0604020202020204" pitchFamily="34" charset="0"/>
              </a:rPr>
              <a:t>, by imaging the diffractions the objects which formed them can be </a:t>
            </a:r>
            <a:r>
              <a:rPr lang="en-US" sz="1800" b="1" dirty="0">
                <a:latin typeface="Arial" panose="020B0604020202020204" pitchFamily="34" charset="0"/>
                <a:cs typeface="Arial" panose="020B0604020202020204" pitchFamily="34" charset="0"/>
              </a:rPr>
              <a:t>directly</a:t>
            </a:r>
            <a:r>
              <a:rPr lang="en-US" sz="1800" dirty="0">
                <a:latin typeface="Arial" panose="020B0604020202020204" pitchFamily="34" charset="0"/>
                <a:cs typeface="Arial" panose="020B0604020202020204" pitchFamily="34" charset="0"/>
              </a:rPr>
              <a:t> imaged. </a:t>
            </a:r>
          </a:p>
          <a:p>
            <a:pPr algn="just"/>
            <a:r>
              <a:rPr lang="en-US" sz="1800" dirty="0">
                <a:latin typeface="Arial" panose="020B0604020202020204" pitchFamily="34" charset="0"/>
                <a:cs typeface="Arial" panose="020B0604020202020204" pitchFamily="34" charset="0"/>
              </a:rPr>
              <a:t>These are </a:t>
            </a:r>
            <a:r>
              <a:rPr lang="en-US" sz="1800" b="1" dirty="0">
                <a:latin typeface="Arial" panose="020B0604020202020204" pitchFamily="34" charset="0"/>
                <a:cs typeface="Arial" panose="020B0604020202020204" pitchFamily="34" charset="0"/>
              </a:rPr>
              <a:t>geologically significant</a:t>
            </a:r>
            <a:r>
              <a:rPr lang="en-US" sz="1800" dirty="0">
                <a:latin typeface="Arial" panose="020B0604020202020204" pitchFamily="34" charset="0"/>
                <a:cs typeface="Arial" panose="020B0604020202020204" pitchFamily="34" charset="0"/>
              </a:rPr>
              <a:t> both </a:t>
            </a:r>
            <a:r>
              <a:rPr lang="en-US" sz="1800" b="1" dirty="0">
                <a:latin typeface="Arial" panose="020B0604020202020204" pitchFamily="34" charset="0"/>
                <a:cs typeface="Arial" panose="020B0604020202020204" pitchFamily="34" charset="0"/>
              </a:rPr>
              <a:t>structurally and stratigraphically </a:t>
            </a:r>
            <a:r>
              <a:rPr lang="en-US" sz="1800" dirty="0">
                <a:latin typeface="Arial" panose="020B0604020202020204" pitchFamily="34" charset="0"/>
                <a:cs typeface="Arial" panose="020B0604020202020204" pitchFamily="34" charset="0"/>
              </a:rPr>
              <a:t>(i.e. faults, </a:t>
            </a:r>
            <a:r>
              <a:rPr lang="en-US" sz="1800" dirty="0" err="1">
                <a:latin typeface="Arial" panose="020B0604020202020204" pitchFamily="34" charset="0"/>
                <a:cs typeface="Arial" panose="020B0604020202020204" pitchFamily="34" charset="0"/>
              </a:rPr>
              <a:t>pinchouts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vugs</a:t>
            </a:r>
            <a:r>
              <a:rPr lang="en-US" sz="1800" dirty="0">
                <a:latin typeface="Arial" panose="020B0604020202020204" pitchFamily="34" charset="0"/>
                <a:cs typeface="Arial" panose="020B0604020202020204" pitchFamily="34" charset="0"/>
              </a:rPr>
              <a:t>, fractures etc.). </a:t>
            </a:r>
          </a:p>
        </p:txBody>
      </p:sp>
      <p:sp>
        <p:nvSpPr>
          <p:cNvPr id="3" name="TextBox 2">
            <a:extLst>
              <a:ext uri="{FF2B5EF4-FFF2-40B4-BE49-F238E27FC236}">
                <a16:creationId xmlns:a16="http://schemas.microsoft.com/office/drawing/2014/main" id="{C5738CA7-4DB8-4F11-9E57-BD4C036C067A}"/>
              </a:ext>
            </a:extLst>
          </p:cNvPr>
          <p:cNvSpPr txBox="1"/>
          <p:nvPr/>
        </p:nvSpPr>
        <p:spPr>
          <a:xfrm>
            <a:off x="6415976" y="6145559"/>
            <a:ext cx="2764536" cy="307777"/>
          </a:xfrm>
          <a:prstGeom prst="rect">
            <a:avLst/>
          </a:prstGeom>
          <a:noFill/>
        </p:spPr>
        <p:txBody>
          <a:bodyPr wrap="square" rtlCol="0">
            <a:spAutoFit/>
          </a:bodyPr>
          <a:lstStyle/>
          <a:p>
            <a:pPr algn="r"/>
            <a:r>
              <a:rPr lang="en-GB" sz="1400" dirty="0"/>
              <a:t>(Lowney et al., 2020a)</a:t>
            </a:r>
          </a:p>
        </p:txBody>
      </p:sp>
      <p:sp>
        <p:nvSpPr>
          <p:cNvPr id="5" name="Speech Bubble: Rectangle 4">
            <a:extLst>
              <a:ext uri="{FF2B5EF4-FFF2-40B4-BE49-F238E27FC236}">
                <a16:creationId xmlns:a16="http://schemas.microsoft.com/office/drawing/2014/main" id="{6ECBFB64-56FB-48C4-B7F4-CC62AD83A37C}"/>
              </a:ext>
            </a:extLst>
          </p:cNvPr>
          <p:cNvSpPr/>
          <p:nvPr/>
        </p:nvSpPr>
        <p:spPr>
          <a:xfrm>
            <a:off x="1763688" y="497632"/>
            <a:ext cx="6741139" cy="2029257"/>
          </a:xfrm>
          <a:prstGeom prst="wedgeRectCallout">
            <a:avLst>
              <a:gd name="adj1" fmla="val 16592"/>
              <a:gd name="adj2" fmla="val 60812"/>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In the diffraction image here, the diffractions are seen to result mostly from faults in the subsurface and by imaging these faults directly it allows us to have greater understanding and interpretation of said faults. Other diffractions here result from pinchouts and the edges of a sand-body. Click on the image for the diffraction image!</a:t>
            </a:r>
          </a:p>
        </p:txBody>
      </p:sp>
      <p:pic>
        <p:nvPicPr>
          <p:cNvPr id="155" name="Picture 154" descr="A picture containing window&#10;&#10;Description automatically generated">
            <a:hlinkClick r:id="rId7" action="ppaction://hlinksldjump"/>
            <a:extLst>
              <a:ext uri="{FF2B5EF4-FFF2-40B4-BE49-F238E27FC236}">
                <a16:creationId xmlns:a16="http://schemas.microsoft.com/office/drawing/2014/main" id="{00C0C1E2-7D61-4953-A6B2-7E7B70DBC3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456" y="2492896"/>
            <a:ext cx="6297880" cy="4091750"/>
          </a:xfrm>
          <a:prstGeom prst="rect">
            <a:avLst/>
          </a:prstGeom>
        </p:spPr>
      </p:pic>
      <p:sp>
        <p:nvSpPr>
          <p:cNvPr id="8" name="TextBox 7">
            <a:extLst>
              <a:ext uri="{FF2B5EF4-FFF2-40B4-BE49-F238E27FC236}">
                <a16:creationId xmlns:a16="http://schemas.microsoft.com/office/drawing/2014/main" id="{E6851781-02A1-4BF7-ABA4-218B1021C509}"/>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BF0435E2-E28C-4C78-A735-782C6E209B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4022385"/>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Why diffraction imaging? </a:t>
            </a:r>
          </a:p>
        </p:txBody>
      </p:sp>
      <p:sp>
        <p:nvSpPr>
          <p:cNvPr id="12" name="Content Placeholder 2">
            <a:extLst>
              <a:ext uri="{FF2B5EF4-FFF2-40B4-BE49-F238E27FC236}">
                <a16:creationId xmlns:a16="http://schemas.microsoft.com/office/drawing/2014/main" id="{320FFD05-BAB9-4D8F-AE2D-BC1BCCB509EE}"/>
              </a:ext>
            </a:extLst>
          </p:cNvPr>
          <p:cNvSpPr>
            <a:spLocks noGrp="1"/>
          </p:cNvSpPr>
          <p:nvPr>
            <p:ph idx="1"/>
          </p:nvPr>
        </p:nvSpPr>
        <p:spPr>
          <a:xfrm>
            <a:off x="110993" y="1349449"/>
            <a:ext cx="8922013" cy="4817660"/>
          </a:xfrm>
        </p:spPr>
        <p:txBody>
          <a:bodyPr>
            <a:normAutofit/>
          </a:bodyPr>
          <a:lstStyle/>
          <a:p>
            <a:pPr algn="just"/>
            <a:r>
              <a:rPr lang="en-US" sz="1800" dirty="0">
                <a:latin typeface="Arial" panose="020B0604020202020204" pitchFamily="34" charset="0"/>
                <a:cs typeface="Arial" panose="020B0604020202020204" pitchFamily="34" charset="0"/>
              </a:rPr>
              <a:t>As diffractions form from </a:t>
            </a:r>
            <a:r>
              <a:rPr lang="en-US" sz="1800" b="1" dirty="0">
                <a:latin typeface="Arial" panose="020B0604020202020204" pitchFamily="34" charset="0"/>
                <a:cs typeface="Arial" panose="020B0604020202020204" pitchFamily="34" charset="0"/>
              </a:rPr>
              <a:t>objects and discontinuities</a:t>
            </a:r>
            <a:r>
              <a:rPr lang="en-US" sz="1800" dirty="0">
                <a:latin typeface="Arial" panose="020B0604020202020204" pitchFamily="34" charset="0"/>
                <a:cs typeface="Arial" panose="020B0604020202020204" pitchFamily="34" charset="0"/>
              </a:rPr>
              <a:t>, by imaging the diffractions the objects which formed them can be </a:t>
            </a:r>
            <a:r>
              <a:rPr lang="en-US" sz="1800" b="1" dirty="0">
                <a:latin typeface="Arial" panose="020B0604020202020204" pitchFamily="34" charset="0"/>
                <a:cs typeface="Arial" panose="020B0604020202020204" pitchFamily="34" charset="0"/>
              </a:rPr>
              <a:t>directly</a:t>
            </a:r>
            <a:r>
              <a:rPr lang="en-US" sz="1800" dirty="0">
                <a:latin typeface="Arial" panose="020B0604020202020204" pitchFamily="34" charset="0"/>
                <a:cs typeface="Arial" panose="020B0604020202020204" pitchFamily="34" charset="0"/>
              </a:rPr>
              <a:t> imaged. </a:t>
            </a:r>
          </a:p>
          <a:p>
            <a:pPr algn="just"/>
            <a:r>
              <a:rPr lang="en-US" sz="1800" dirty="0">
                <a:latin typeface="Arial" panose="020B0604020202020204" pitchFamily="34" charset="0"/>
                <a:cs typeface="Arial" panose="020B0604020202020204" pitchFamily="34" charset="0"/>
              </a:rPr>
              <a:t>These are </a:t>
            </a:r>
            <a:r>
              <a:rPr lang="en-US" sz="1800" b="1" dirty="0">
                <a:latin typeface="Arial" panose="020B0604020202020204" pitchFamily="34" charset="0"/>
                <a:cs typeface="Arial" panose="020B0604020202020204" pitchFamily="34" charset="0"/>
              </a:rPr>
              <a:t>geologically significant</a:t>
            </a:r>
            <a:r>
              <a:rPr lang="en-US" sz="1800" dirty="0">
                <a:latin typeface="Arial" panose="020B0604020202020204" pitchFamily="34" charset="0"/>
                <a:cs typeface="Arial" panose="020B0604020202020204" pitchFamily="34" charset="0"/>
              </a:rPr>
              <a:t> both </a:t>
            </a:r>
            <a:r>
              <a:rPr lang="en-US" sz="1800" b="1" dirty="0">
                <a:latin typeface="Arial" panose="020B0604020202020204" pitchFamily="34" charset="0"/>
                <a:cs typeface="Arial" panose="020B0604020202020204" pitchFamily="34" charset="0"/>
              </a:rPr>
              <a:t>structurally and stratigraphically </a:t>
            </a:r>
            <a:r>
              <a:rPr lang="en-US" sz="1800" dirty="0">
                <a:latin typeface="Arial" panose="020B0604020202020204" pitchFamily="34" charset="0"/>
                <a:cs typeface="Arial" panose="020B0604020202020204" pitchFamily="34" charset="0"/>
              </a:rPr>
              <a:t>(i.e. faults, </a:t>
            </a:r>
            <a:r>
              <a:rPr lang="en-US" sz="1800" dirty="0" err="1">
                <a:latin typeface="Arial" panose="020B0604020202020204" pitchFamily="34" charset="0"/>
                <a:cs typeface="Arial" panose="020B0604020202020204" pitchFamily="34" charset="0"/>
              </a:rPr>
              <a:t>pinchouts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vugs</a:t>
            </a:r>
            <a:r>
              <a:rPr lang="en-US" sz="1800" dirty="0">
                <a:latin typeface="Arial" panose="020B0604020202020204" pitchFamily="34" charset="0"/>
                <a:cs typeface="Arial" panose="020B0604020202020204" pitchFamily="34" charset="0"/>
              </a:rPr>
              <a:t>, fractures etc.). </a:t>
            </a:r>
          </a:p>
        </p:txBody>
      </p:sp>
      <p:pic>
        <p:nvPicPr>
          <p:cNvPr id="15" name="Picture 14" descr="A picture containing wall, monitor, building&#10;&#10;Description automatically generated">
            <a:hlinkClick r:id="rId7" action="ppaction://hlinksldjump"/>
            <a:extLst>
              <a:ext uri="{FF2B5EF4-FFF2-40B4-BE49-F238E27FC236}">
                <a16:creationId xmlns:a16="http://schemas.microsoft.com/office/drawing/2014/main" id="{27DC754D-53AC-41D0-B8BB-6DDC79A54D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457" y="2493748"/>
            <a:ext cx="6296654" cy="4090952"/>
          </a:xfrm>
          <a:prstGeom prst="rect">
            <a:avLst/>
          </a:prstGeom>
        </p:spPr>
      </p:pic>
      <p:sp>
        <p:nvSpPr>
          <p:cNvPr id="3" name="TextBox 2">
            <a:extLst>
              <a:ext uri="{FF2B5EF4-FFF2-40B4-BE49-F238E27FC236}">
                <a16:creationId xmlns:a16="http://schemas.microsoft.com/office/drawing/2014/main" id="{C5738CA7-4DB8-4F11-9E57-BD4C036C067A}"/>
              </a:ext>
            </a:extLst>
          </p:cNvPr>
          <p:cNvSpPr txBox="1"/>
          <p:nvPr/>
        </p:nvSpPr>
        <p:spPr>
          <a:xfrm>
            <a:off x="6415976" y="6145559"/>
            <a:ext cx="2764536" cy="307777"/>
          </a:xfrm>
          <a:prstGeom prst="rect">
            <a:avLst/>
          </a:prstGeom>
          <a:noFill/>
        </p:spPr>
        <p:txBody>
          <a:bodyPr wrap="square" rtlCol="0">
            <a:spAutoFit/>
          </a:bodyPr>
          <a:lstStyle/>
          <a:p>
            <a:pPr algn="r"/>
            <a:r>
              <a:rPr lang="en-GB" sz="1400" dirty="0"/>
              <a:t>(Lowney et al., 2020a)</a:t>
            </a:r>
          </a:p>
        </p:txBody>
      </p:sp>
      <p:sp>
        <p:nvSpPr>
          <p:cNvPr id="5" name="Speech Bubble: Rectangle 4">
            <a:extLst>
              <a:ext uri="{FF2B5EF4-FFF2-40B4-BE49-F238E27FC236}">
                <a16:creationId xmlns:a16="http://schemas.microsoft.com/office/drawing/2014/main" id="{6ECBFB64-56FB-48C4-B7F4-CC62AD83A37C}"/>
              </a:ext>
            </a:extLst>
          </p:cNvPr>
          <p:cNvSpPr/>
          <p:nvPr/>
        </p:nvSpPr>
        <p:spPr>
          <a:xfrm>
            <a:off x="1763688" y="497632"/>
            <a:ext cx="6741139" cy="2029257"/>
          </a:xfrm>
          <a:prstGeom prst="wedgeRectCallout">
            <a:avLst>
              <a:gd name="adj1" fmla="val 16592"/>
              <a:gd name="adj2" fmla="val 60812"/>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In the diffraction image here, the diffractions are seen to result mostly from faults in the subsurface and by imaging these faults directly it allows us to have greater understanding and interpretation of said faults. Other diffractions here result from pinchouts and the edges of a sand-body. Click on the image for an interpretation!</a:t>
            </a:r>
          </a:p>
        </p:txBody>
      </p:sp>
      <p:sp>
        <p:nvSpPr>
          <p:cNvPr id="7" name="TextBox 6">
            <a:extLst>
              <a:ext uri="{FF2B5EF4-FFF2-40B4-BE49-F238E27FC236}">
                <a16:creationId xmlns:a16="http://schemas.microsoft.com/office/drawing/2014/main" id="{2E8137F7-9D11-4203-9F2D-6A2C39433F66}"/>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802F2931-EF67-4D86-9532-CBD56952CF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2510502"/>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Why diffraction imaging? </a:t>
            </a:r>
          </a:p>
        </p:txBody>
      </p:sp>
      <p:sp>
        <p:nvSpPr>
          <p:cNvPr id="12" name="Content Placeholder 2">
            <a:extLst>
              <a:ext uri="{FF2B5EF4-FFF2-40B4-BE49-F238E27FC236}">
                <a16:creationId xmlns:a16="http://schemas.microsoft.com/office/drawing/2014/main" id="{320FFD05-BAB9-4D8F-AE2D-BC1BCCB509EE}"/>
              </a:ext>
            </a:extLst>
          </p:cNvPr>
          <p:cNvSpPr>
            <a:spLocks noGrp="1"/>
          </p:cNvSpPr>
          <p:nvPr>
            <p:ph idx="1"/>
          </p:nvPr>
        </p:nvSpPr>
        <p:spPr>
          <a:xfrm>
            <a:off x="110993" y="1349449"/>
            <a:ext cx="8922013" cy="4817660"/>
          </a:xfrm>
        </p:spPr>
        <p:txBody>
          <a:bodyPr>
            <a:normAutofit/>
          </a:bodyPr>
          <a:lstStyle/>
          <a:p>
            <a:pPr algn="just"/>
            <a:r>
              <a:rPr lang="en-US" sz="1800" dirty="0">
                <a:latin typeface="Arial" panose="020B0604020202020204" pitchFamily="34" charset="0"/>
                <a:cs typeface="Arial" panose="020B0604020202020204" pitchFamily="34" charset="0"/>
              </a:rPr>
              <a:t>As diffractions form from </a:t>
            </a:r>
            <a:r>
              <a:rPr lang="en-US" sz="1800" b="1" dirty="0">
                <a:latin typeface="Arial" panose="020B0604020202020204" pitchFamily="34" charset="0"/>
                <a:cs typeface="Arial" panose="020B0604020202020204" pitchFamily="34" charset="0"/>
              </a:rPr>
              <a:t>objects and discontinuities</a:t>
            </a:r>
            <a:r>
              <a:rPr lang="en-US" sz="1800" dirty="0">
                <a:latin typeface="Arial" panose="020B0604020202020204" pitchFamily="34" charset="0"/>
                <a:cs typeface="Arial" panose="020B0604020202020204" pitchFamily="34" charset="0"/>
              </a:rPr>
              <a:t>, by imaging the diffractions the objects which formed them can be </a:t>
            </a:r>
            <a:r>
              <a:rPr lang="en-US" sz="1800" b="1" dirty="0">
                <a:latin typeface="Arial" panose="020B0604020202020204" pitchFamily="34" charset="0"/>
                <a:cs typeface="Arial" panose="020B0604020202020204" pitchFamily="34" charset="0"/>
              </a:rPr>
              <a:t>directly</a:t>
            </a:r>
            <a:r>
              <a:rPr lang="en-US" sz="1800" dirty="0">
                <a:latin typeface="Arial" panose="020B0604020202020204" pitchFamily="34" charset="0"/>
                <a:cs typeface="Arial" panose="020B0604020202020204" pitchFamily="34" charset="0"/>
              </a:rPr>
              <a:t> imaged. </a:t>
            </a:r>
          </a:p>
          <a:p>
            <a:pPr algn="just"/>
            <a:r>
              <a:rPr lang="en-US" sz="1800" dirty="0">
                <a:latin typeface="Arial" panose="020B0604020202020204" pitchFamily="34" charset="0"/>
                <a:cs typeface="Arial" panose="020B0604020202020204" pitchFamily="34" charset="0"/>
              </a:rPr>
              <a:t>These are </a:t>
            </a:r>
            <a:r>
              <a:rPr lang="en-US" sz="1800" b="1" dirty="0">
                <a:latin typeface="Arial" panose="020B0604020202020204" pitchFamily="34" charset="0"/>
                <a:cs typeface="Arial" panose="020B0604020202020204" pitchFamily="34" charset="0"/>
              </a:rPr>
              <a:t>geologically significant</a:t>
            </a:r>
            <a:r>
              <a:rPr lang="en-US" sz="1800" dirty="0">
                <a:latin typeface="Arial" panose="020B0604020202020204" pitchFamily="34" charset="0"/>
                <a:cs typeface="Arial" panose="020B0604020202020204" pitchFamily="34" charset="0"/>
              </a:rPr>
              <a:t> both </a:t>
            </a:r>
            <a:r>
              <a:rPr lang="en-US" sz="1800" b="1" dirty="0">
                <a:latin typeface="Arial" panose="020B0604020202020204" pitchFamily="34" charset="0"/>
                <a:cs typeface="Arial" panose="020B0604020202020204" pitchFamily="34" charset="0"/>
              </a:rPr>
              <a:t>structurally and stratigraphically </a:t>
            </a:r>
            <a:r>
              <a:rPr lang="en-US" sz="1800" dirty="0">
                <a:latin typeface="Arial" panose="020B0604020202020204" pitchFamily="34" charset="0"/>
                <a:cs typeface="Arial" panose="020B0604020202020204" pitchFamily="34" charset="0"/>
              </a:rPr>
              <a:t>(i.e. faults, </a:t>
            </a:r>
            <a:r>
              <a:rPr lang="en-US" sz="1800" dirty="0" err="1">
                <a:latin typeface="Arial" panose="020B0604020202020204" pitchFamily="34" charset="0"/>
                <a:cs typeface="Arial" panose="020B0604020202020204" pitchFamily="34" charset="0"/>
              </a:rPr>
              <a:t>pinchouts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vugs</a:t>
            </a:r>
            <a:r>
              <a:rPr lang="en-US" sz="1800" dirty="0">
                <a:latin typeface="Arial" panose="020B0604020202020204" pitchFamily="34" charset="0"/>
                <a:cs typeface="Arial" panose="020B0604020202020204" pitchFamily="34" charset="0"/>
              </a:rPr>
              <a:t>, fractures etc.). </a:t>
            </a:r>
          </a:p>
        </p:txBody>
      </p:sp>
      <p:pic>
        <p:nvPicPr>
          <p:cNvPr id="15" name="Picture 14" descr="A picture containing wall, monitor, building&#10;&#10;Description automatically generated">
            <a:extLst>
              <a:ext uri="{FF2B5EF4-FFF2-40B4-BE49-F238E27FC236}">
                <a16:creationId xmlns:a16="http://schemas.microsoft.com/office/drawing/2014/main" id="{27DC754D-53AC-41D0-B8BB-6DDC79A54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457" y="2493748"/>
            <a:ext cx="6296654" cy="4090952"/>
          </a:xfrm>
          <a:prstGeom prst="rect">
            <a:avLst/>
          </a:prstGeom>
        </p:spPr>
      </p:pic>
      <p:sp>
        <p:nvSpPr>
          <p:cNvPr id="3" name="TextBox 2">
            <a:extLst>
              <a:ext uri="{FF2B5EF4-FFF2-40B4-BE49-F238E27FC236}">
                <a16:creationId xmlns:a16="http://schemas.microsoft.com/office/drawing/2014/main" id="{C5738CA7-4DB8-4F11-9E57-BD4C036C067A}"/>
              </a:ext>
            </a:extLst>
          </p:cNvPr>
          <p:cNvSpPr txBox="1"/>
          <p:nvPr/>
        </p:nvSpPr>
        <p:spPr>
          <a:xfrm>
            <a:off x="6415976" y="6145559"/>
            <a:ext cx="2764536" cy="307777"/>
          </a:xfrm>
          <a:prstGeom prst="rect">
            <a:avLst/>
          </a:prstGeom>
          <a:noFill/>
        </p:spPr>
        <p:txBody>
          <a:bodyPr wrap="square" rtlCol="0">
            <a:spAutoFit/>
          </a:bodyPr>
          <a:lstStyle/>
          <a:p>
            <a:pPr algn="r"/>
            <a:r>
              <a:rPr lang="en-GB" sz="1400" dirty="0"/>
              <a:t>(Lowney et al., 2020a)</a:t>
            </a:r>
          </a:p>
        </p:txBody>
      </p:sp>
      <p:sp>
        <p:nvSpPr>
          <p:cNvPr id="5" name="Speech Bubble: Rectangle 4">
            <a:extLst>
              <a:ext uri="{FF2B5EF4-FFF2-40B4-BE49-F238E27FC236}">
                <a16:creationId xmlns:a16="http://schemas.microsoft.com/office/drawing/2014/main" id="{6ECBFB64-56FB-48C4-B7F4-CC62AD83A37C}"/>
              </a:ext>
            </a:extLst>
          </p:cNvPr>
          <p:cNvSpPr/>
          <p:nvPr/>
        </p:nvSpPr>
        <p:spPr>
          <a:xfrm>
            <a:off x="1763688" y="497632"/>
            <a:ext cx="6741139" cy="2029257"/>
          </a:xfrm>
          <a:prstGeom prst="wedgeRectCallout">
            <a:avLst>
              <a:gd name="adj1" fmla="val 16592"/>
              <a:gd name="adj2" fmla="val 60812"/>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In the diffraction image here, the diffractions are seen to result mostly from faults in the subsurface and by imaging these faults directly it allows us to have greater understanding and interpretation of said faults. Other diffractions here result from pinchouts and the edges of a sand-body. Click on the image for the reflection image!</a:t>
            </a:r>
          </a:p>
        </p:txBody>
      </p:sp>
      <p:grpSp>
        <p:nvGrpSpPr>
          <p:cNvPr id="7" name="Group 6">
            <a:extLst>
              <a:ext uri="{FF2B5EF4-FFF2-40B4-BE49-F238E27FC236}">
                <a16:creationId xmlns:a16="http://schemas.microsoft.com/office/drawing/2014/main" id="{169FF690-F855-4A9C-9166-A4D470E0E9F0}"/>
              </a:ext>
            </a:extLst>
          </p:cNvPr>
          <p:cNvGrpSpPr/>
          <p:nvPr/>
        </p:nvGrpSpPr>
        <p:grpSpPr>
          <a:xfrm>
            <a:off x="2011680" y="2780929"/>
            <a:ext cx="5296624" cy="3240359"/>
            <a:chOff x="1024686" y="420995"/>
            <a:chExt cx="7753643" cy="4679577"/>
          </a:xfrm>
        </p:grpSpPr>
        <p:grpSp>
          <p:nvGrpSpPr>
            <p:cNvPr id="17" name="Group 16">
              <a:extLst>
                <a:ext uri="{FF2B5EF4-FFF2-40B4-BE49-F238E27FC236}">
                  <a16:creationId xmlns:a16="http://schemas.microsoft.com/office/drawing/2014/main" id="{6D00DC00-71ED-49C8-AF9E-0D49BC11C76F}"/>
                </a:ext>
              </a:extLst>
            </p:cNvPr>
            <p:cNvGrpSpPr/>
            <p:nvPr/>
          </p:nvGrpSpPr>
          <p:grpSpPr>
            <a:xfrm>
              <a:off x="1024686" y="420995"/>
              <a:ext cx="7753643" cy="4679577"/>
              <a:chOff x="792480" y="1461247"/>
              <a:chExt cx="7753643" cy="4679576"/>
            </a:xfrm>
          </p:grpSpPr>
          <p:pic>
            <p:nvPicPr>
              <p:cNvPr id="30" name="Picture 2">
                <a:extLst>
                  <a:ext uri="{FF2B5EF4-FFF2-40B4-BE49-F238E27FC236}">
                    <a16:creationId xmlns:a16="http://schemas.microsoft.com/office/drawing/2014/main" id="{F25841A1-0BA5-4F1D-8FE1-B880898AAD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39" t="8203" r="1743" b="2304"/>
              <a:stretch/>
            </p:blipFill>
            <p:spPr bwMode="auto">
              <a:xfrm>
                <a:off x="797858" y="1469570"/>
                <a:ext cx="7745507" cy="46712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30">
                <a:hlinkClick r:id="rId9" action="ppaction://hlinksldjump"/>
                <a:extLst>
                  <a:ext uri="{FF2B5EF4-FFF2-40B4-BE49-F238E27FC236}">
                    <a16:creationId xmlns:a16="http://schemas.microsoft.com/office/drawing/2014/main" id="{E3B2438B-0175-4674-A628-6A1C25F0F189}"/>
                  </a:ext>
                </a:extLst>
              </p:cNvPr>
              <p:cNvPicPr>
                <a:picLocks noChangeAspect="1"/>
              </p:cNvPicPr>
              <p:nvPr/>
            </p:nvPicPr>
            <p:blipFill rotWithShape="1">
              <a:blip r:embed="rId10">
                <a:alphaModFix amt="35000"/>
              </a:blip>
              <a:srcRect l="476" t="778" r="476" b="1528"/>
              <a:stretch/>
            </p:blipFill>
            <p:spPr>
              <a:xfrm>
                <a:off x="797858" y="1469569"/>
                <a:ext cx="7745507" cy="4671253"/>
              </a:xfrm>
              <a:prstGeom prst="rect">
                <a:avLst/>
              </a:prstGeom>
            </p:spPr>
          </p:pic>
          <p:sp>
            <p:nvSpPr>
              <p:cNvPr id="32" name="Freeform: Shape 31">
                <a:extLst>
                  <a:ext uri="{FF2B5EF4-FFF2-40B4-BE49-F238E27FC236}">
                    <a16:creationId xmlns:a16="http://schemas.microsoft.com/office/drawing/2014/main" id="{5B2EB20A-9CA2-45E4-9819-74B7B1460F2F}"/>
                  </a:ext>
                </a:extLst>
              </p:cNvPr>
              <p:cNvSpPr/>
              <p:nvPr/>
            </p:nvSpPr>
            <p:spPr>
              <a:xfrm>
                <a:off x="2492188" y="1461247"/>
                <a:ext cx="6051177" cy="439369"/>
              </a:xfrm>
              <a:custGeom>
                <a:avLst/>
                <a:gdLst>
                  <a:gd name="connsiteX0" fmla="*/ 0 w 6051177"/>
                  <a:gd name="connsiteY0" fmla="*/ 0 h 439369"/>
                  <a:gd name="connsiteX1" fmla="*/ 1264024 w 6051177"/>
                  <a:gd name="connsiteY1" fmla="*/ 98612 h 439369"/>
                  <a:gd name="connsiteX2" fmla="*/ 1712259 w 6051177"/>
                  <a:gd name="connsiteY2" fmla="*/ 134471 h 439369"/>
                  <a:gd name="connsiteX3" fmla="*/ 1792941 w 6051177"/>
                  <a:gd name="connsiteY3" fmla="*/ 161365 h 439369"/>
                  <a:gd name="connsiteX4" fmla="*/ 1945341 w 6051177"/>
                  <a:gd name="connsiteY4" fmla="*/ 224118 h 439369"/>
                  <a:gd name="connsiteX5" fmla="*/ 2052918 w 6051177"/>
                  <a:gd name="connsiteY5" fmla="*/ 340659 h 439369"/>
                  <a:gd name="connsiteX6" fmla="*/ 2205318 w 6051177"/>
                  <a:gd name="connsiteY6" fmla="*/ 439271 h 439369"/>
                  <a:gd name="connsiteX7" fmla="*/ 2375647 w 6051177"/>
                  <a:gd name="connsiteY7" fmla="*/ 322729 h 439369"/>
                  <a:gd name="connsiteX8" fmla="*/ 2411506 w 6051177"/>
                  <a:gd name="connsiteY8" fmla="*/ 224118 h 439369"/>
                  <a:gd name="connsiteX9" fmla="*/ 2545977 w 6051177"/>
                  <a:gd name="connsiteY9" fmla="*/ 98612 h 439369"/>
                  <a:gd name="connsiteX10" fmla="*/ 2805953 w 6051177"/>
                  <a:gd name="connsiteY10" fmla="*/ 80682 h 439369"/>
                  <a:gd name="connsiteX11" fmla="*/ 3254188 w 6051177"/>
                  <a:gd name="connsiteY11" fmla="*/ 116541 h 439369"/>
                  <a:gd name="connsiteX12" fmla="*/ 4213412 w 6051177"/>
                  <a:gd name="connsiteY12" fmla="*/ 170329 h 439369"/>
                  <a:gd name="connsiteX13" fmla="*/ 5020236 w 6051177"/>
                  <a:gd name="connsiteY13" fmla="*/ 215153 h 439369"/>
                  <a:gd name="connsiteX14" fmla="*/ 5737412 w 6051177"/>
                  <a:gd name="connsiteY14" fmla="*/ 259977 h 439369"/>
                  <a:gd name="connsiteX15" fmla="*/ 6051177 w 6051177"/>
                  <a:gd name="connsiteY15" fmla="*/ 313765 h 4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1177" h="439369">
                    <a:moveTo>
                      <a:pt x="0" y="0"/>
                    </a:moveTo>
                    <a:lnTo>
                      <a:pt x="1264024" y="98612"/>
                    </a:lnTo>
                    <a:lnTo>
                      <a:pt x="1712259" y="134471"/>
                    </a:lnTo>
                    <a:cubicBezTo>
                      <a:pt x="1800412" y="144930"/>
                      <a:pt x="1754094" y="146424"/>
                      <a:pt x="1792941" y="161365"/>
                    </a:cubicBezTo>
                    <a:cubicBezTo>
                      <a:pt x="1831788" y="176306"/>
                      <a:pt x="1902012" y="194236"/>
                      <a:pt x="1945341" y="224118"/>
                    </a:cubicBezTo>
                    <a:cubicBezTo>
                      <a:pt x="1988670" y="254000"/>
                      <a:pt x="2009589" y="304800"/>
                      <a:pt x="2052918" y="340659"/>
                    </a:cubicBezTo>
                    <a:cubicBezTo>
                      <a:pt x="2096248" y="376518"/>
                      <a:pt x="2151530" y="442259"/>
                      <a:pt x="2205318" y="439271"/>
                    </a:cubicBezTo>
                    <a:cubicBezTo>
                      <a:pt x="2259106" y="436283"/>
                      <a:pt x="2341282" y="358588"/>
                      <a:pt x="2375647" y="322729"/>
                    </a:cubicBezTo>
                    <a:cubicBezTo>
                      <a:pt x="2410012" y="286870"/>
                      <a:pt x="2383118" y="261471"/>
                      <a:pt x="2411506" y="224118"/>
                    </a:cubicBezTo>
                    <a:cubicBezTo>
                      <a:pt x="2439894" y="186765"/>
                      <a:pt x="2480236" y="122518"/>
                      <a:pt x="2545977" y="98612"/>
                    </a:cubicBezTo>
                    <a:cubicBezTo>
                      <a:pt x="2611718" y="74706"/>
                      <a:pt x="2687918" y="77694"/>
                      <a:pt x="2805953" y="80682"/>
                    </a:cubicBezTo>
                    <a:cubicBezTo>
                      <a:pt x="2923988" y="83670"/>
                      <a:pt x="3254188" y="116541"/>
                      <a:pt x="3254188" y="116541"/>
                    </a:cubicBezTo>
                    <a:lnTo>
                      <a:pt x="4213412" y="170329"/>
                    </a:lnTo>
                    <a:lnTo>
                      <a:pt x="5020236" y="215153"/>
                    </a:lnTo>
                    <a:cubicBezTo>
                      <a:pt x="5274236" y="230094"/>
                      <a:pt x="5565589" y="243542"/>
                      <a:pt x="5737412" y="259977"/>
                    </a:cubicBezTo>
                    <a:cubicBezTo>
                      <a:pt x="5909236" y="276412"/>
                      <a:pt x="5980206" y="295088"/>
                      <a:pt x="6051177" y="313765"/>
                    </a:cubicBezTo>
                  </a:path>
                </a:pathLst>
              </a:custGeom>
              <a:noFill/>
              <a:ln>
                <a:solidFill>
                  <a:srgbClr val="B5E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63084F9B-894E-445B-9E24-325188476566}"/>
                  </a:ext>
                </a:extLst>
              </p:cNvPr>
              <p:cNvSpPr/>
              <p:nvPr/>
            </p:nvSpPr>
            <p:spPr>
              <a:xfrm>
                <a:off x="4378569" y="3947675"/>
                <a:ext cx="100504" cy="44391"/>
              </a:xfrm>
              <a:custGeom>
                <a:avLst/>
                <a:gdLst>
                  <a:gd name="connsiteX0" fmla="*/ 0 w 100504"/>
                  <a:gd name="connsiteY0" fmla="*/ 35240 h 44391"/>
                  <a:gd name="connsiteX1" fmla="*/ 70339 w 100504"/>
                  <a:gd name="connsiteY1" fmla="*/ 44033 h 44391"/>
                  <a:gd name="connsiteX2" fmla="*/ 96716 w 100504"/>
                  <a:gd name="connsiteY2" fmla="*/ 26448 h 44391"/>
                  <a:gd name="connsiteX3" fmla="*/ 79131 w 100504"/>
                  <a:gd name="connsiteY3" fmla="*/ 71 h 44391"/>
                </a:gdLst>
                <a:ahLst/>
                <a:cxnLst>
                  <a:cxn ang="0">
                    <a:pos x="connsiteX0" y="connsiteY0"/>
                  </a:cxn>
                  <a:cxn ang="0">
                    <a:pos x="connsiteX1" y="connsiteY1"/>
                  </a:cxn>
                  <a:cxn ang="0">
                    <a:pos x="connsiteX2" y="connsiteY2"/>
                  </a:cxn>
                  <a:cxn ang="0">
                    <a:pos x="connsiteX3" y="connsiteY3"/>
                  </a:cxn>
                </a:cxnLst>
                <a:rect l="l" t="t" r="r" b="b"/>
                <a:pathLst>
                  <a:path w="100504" h="44391">
                    <a:moveTo>
                      <a:pt x="0" y="35240"/>
                    </a:moveTo>
                    <a:cubicBezTo>
                      <a:pt x="23446" y="38171"/>
                      <a:pt x="46807" y="46172"/>
                      <a:pt x="70339" y="44033"/>
                    </a:cubicBezTo>
                    <a:cubicBezTo>
                      <a:pt x="80863" y="43076"/>
                      <a:pt x="92792" y="36259"/>
                      <a:pt x="96716" y="26448"/>
                    </a:cubicBezTo>
                    <a:cubicBezTo>
                      <a:pt x="108378" y="-2709"/>
                      <a:pt x="90430" y="71"/>
                      <a:pt x="79131" y="71"/>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E0CB1F80-7170-4DB7-B2C3-250C2AC5C559}"/>
                  </a:ext>
                </a:extLst>
              </p:cNvPr>
              <p:cNvSpPr/>
              <p:nvPr/>
            </p:nvSpPr>
            <p:spPr>
              <a:xfrm>
                <a:off x="8027377" y="3314700"/>
                <a:ext cx="140677" cy="26377"/>
              </a:xfrm>
              <a:custGeom>
                <a:avLst/>
                <a:gdLst>
                  <a:gd name="connsiteX0" fmla="*/ 0 w 140677"/>
                  <a:gd name="connsiteY0" fmla="*/ 26377 h 26377"/>
                  <a:gd name="connsiteX1" fmla="*/ 52754 w 140677"/>
                  <a:gd name="connsiteY1" fmla="*/ 8792 h 26377"/>
                  <a:gd name="connsiteX2" fmla="*/ 131885 w 140677"/>
                  <a:gd name="connsiteY2" fmla="*/ 8792 h 26377"/>
                  <a:gd name="connsiteX3" fmla="*/ 140677 w 140677"/>
                  <a:gd name="connsiteY3" fmla="*/ 0 h 26377"/>
                </a:gdLst>
                <a:ahLst/>
                <a:cxnLst>
                  <a:cxn ang="0">
                    <a:pos x="connsiteX0" y="connsiteY0"/>
                  </a:cxn>
                  <a:cxn ang="0">
                    <a:pos x="connsiteX1" y="connsiteY1"/>
                  </a:cxn>
                  <a:cxn ang="0">
                    <a:pos x="connsiteX2" y="connsiteY2"/>
                  </a:cxn>
                  <a:cxn ang="0">
                    <a:pos x="connsiteX3" y="connsiteY3"/>
                  </a:cxn>
                </a:cxnLst>
                <a:rect l="l" t="t" r="r" b="b"/>
                <a:pathLst>
                  <a:path w="140677" h="26377">
                    <a:moveTo>
                      <a:pt x="0" y="26377"/>
                    </a:moveTo>
                    <a:cubicBezTo>
                      <a:pt x="17585" y="20515"/>
                      <a:pt x="34294" y="10470"/>
                      <a:pt x="52754" y="8792"/>
                    </a:cubicBezTo>
                    <a:cubicBezTo>
                      <a:pt x="131289" y="1653"/>
                      <a:pt x="63842" y="36010"/>
                      <a:pt x="131885" y="8792"/>
                    </a:cubicBezTo>
                    <a:cubicBezTo>
                      <a:pt x="135733" y="7253"/>
                      <a:pt x="137746" y="2931"/>
                      <a:pt x="140677" y="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BBAFE7EA-DF85-4931-A2B5-4A04D7162CA3}"/>
                  </a:ext>
                </a:extLst>
              </p:cNvPr>
              <p:cNvSpPr/>
              <p:nvPr/>
            </p:nvSpPr>
            <p:spPr>
              <a:xfrm>
                <a:off x="2924614" y="2426678"/>
                <a:ext cx="549081" cy="280131"/>
              </a:xfrm>
              <a:custGeom>
                <a:avLst/>
                <a:gdLst>
                  <a:gd name="connsiteX0" fmla="*/ 0 w 571500"/>
                  <a:gd name="connsiteY0" fmla="*/ 17584 h 281353"/>
                  <a:gd name="connsiteX1" fmla="*/ 43962 w 571500"/>
                  <a:gd name="connsiteY1" fmla="*/ 26376 h 281353"/>
                  <a:gd name="connsiteX2" fmla="*/ 70339 w 571500"/>
                  <a:gd name="connsiteY2" fmla="*/ 35169 h 281353"/>
                  <a:gd name="connsiteX3" fmla="*/ 131885 w 571500"/>
                  <a:gd name="connsiteY3" fmla="*/ 0 h 281353"/>
                  <a:gd name="connsiteX4" fmla="*/ 149469 w 571500"/>
                  <a:gd name="connsiteY4" fmla="*/ 26376 h 281353"/>
                  <a:gd name="connsiteX5" fmla="*/ 158262 w 571500"/>
                  <a:gd name="connsiteY5" fmla="*/ 87923 h 281353"/>
                  <a:gd name="connsiteX6" fmla="*/ 184639 w 571500"/>
                  <a:gd name="connsiteY6" fmla="*/ 96715 h 281353"/>
                  <a:gd name="connsiteX7" fmla="*/ 307731 w 571500"/>
                  <a:gd name="connsiteY7" fmla="*/ 105507 h 281353"/>
                  <a:gd name="connsiteX8" fmla="*/ 334108 w 571500"/>
                  <a:gd name="connsiteY8" fmla="*/ 123092 h 281353"/>
                  <a:gd name="connsiteX9" fmla="*/ 369277 w 571500"/>
                  <a:gd name="connsiteY9" fmla="*/ 158261 h 281353"/>
                  <a:gd name="connsiteX10" fmla="*/ 422031 w 571500"/>
                  <a:gd name="connsiteY10" fmla="*/ 131884 h 281353"/>
                  <a:gd name="connsiteX11" fmla="*/ 457200 w 571500"/>
                  <a:gd name="connsiteY11" fmla="*/ 140676 h 281353"/>
                  <a:gd name="connsiteX12" fmla="*/ 501162 w 571500"/>
                  <a:gd name="connsiteY12" fmla="*/ 219807 h 281353"/>
                  <a:gd name="connsiteX13" fmla="*/ 527539 w 571500"/>
                  <a:gd name="connsiteY13" fmla="*/ 237392 h 281353"/>
                  <a:gd name="connsiteX14" fmla="*/ 553916 w 571500"/>
                  <a:gd name="connsiteY14" fmla="*/ 263769 h 281353"/>
                  <a:gd name="connsiteX15" fmla="*/ 571500 w 571500"/>
                  <a:gd name="connsiteY15" fmla="*/ 281353 h 28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500" h="281353">
                    <a:moveTo>
                      <a:pt x="0" y="17584"/>
                    </a:moveTo>
                    <a:cubicBezTo>
                      <a:pt x="14654" y="20515"/>
                      <a:pt x="29464" y="22751"/>
                      <a:pt x="43962" y="26376"/>
                    </a:cubicBezTo>
                    <a:cubicBezTo>
                      <a:pt x="52953" y="28624"/>
                      <a:pt x="61164" y="36480"/>
                      <a:pt x="70339" y="35169"/>
                    </a:cubicBezTo>
                    <a:cubicBezTo>
                      <a:pt x="84534" y="33141"/>
                      <a:pt x="119132" y="8502"/>
                      <a:pt x="131885" y="0"/>
                    </a:cubicBezTo>
                    <a:cubicBezTo>
                      <a:pt x="137746" y="8792"/>
                      <a:pt x="146433" y="16255"/>
                      <a:pt x="149469" y="26376"/>
                    </a:cubicBezTo>
                    <a:cubicBezTo>
                      <a:pt x="155424" y="46226"/>
                      <a:pt x="148994" y="69387"/>
                      <a:pt x="158262" y="87923"/>
                    </a:cubicBezTo>
                    <a:cubicBezTo>
                      <a:pt x="162407" y="96212"/>
                      <a:pt x="175435" y="95632"/>
                      <a:pt x="184639" y="96715"/>
                    </a:cubicBezTo>
                    <a:cubicBezTo>
                      <a:pt x="225492" y="101521"/>
                      <a:pt x="266700" y="102576"/>
                      <a:pt x="307731" y="105507"/>
                    </a:cubicBezTo>
                    <a:cubicBezTo>
                      <a:pt x="316523" y="111369"/>
                      <a:pt x="327507" y="114840"/>
                      <a:pt x="334108" y="123092"/>
                    </a:cubicBezTo>
                    <a:cubicBezTo>
                      <a:pt x="368211" y="165721"/>
                      <a:pt x="311728" y="139079"/>
                      <a:pt x="369277" y="158261"/>
                    </a:cubicBezTo>
                    <a:cubicBezTo>
                      <a:pt x="382614" y="149369"/>
                      <a:pt x="403829" y="131884"/>
                      <a:pt x="422031" y="131884"/>
                    </a:cubicBezTo>
                    <a:cubicBezTo>
                      <a:pt x="434115" y="131884"/>
                      <a:pt x="445477" y="137745"/>
                      <a:pt x="457200" y="140676"/>
                    </a:cubicBezTo>
                    <a:cubicBezTo>
                      <a:pt x="560839" y="244318"/>
                      <a:pt x="436925" y="107395"/>
                      <a:pt x="501162" y="219807"/>
                    </a:cubicBezTo>
                    <a:cubicBezTo>
                      <a:pt x="506405" y="228982"/>
                      <a:pt x="519421" y="230627"/>
                      <a:pt x="527539" y="237392"/>
                    </a:cubicBezTo>
                    <a:cubicBezTo>
                      <a:pt x="537091" y="245352"/>
                      <a:pt x="545124" y="254977"/>
                      <a:pt x="553916" y="263769"/>
                    </a:cubicBezTo>
                    <a:lnTo>
                      <a:pt x="571500" y="281353"/>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Shape 35">
                <a:extLst>
                  <a:ext uri="{FF2B5EF4-FFF2-40B4-BE49-F238E27FC236}">
                    <a16:creationId xmlns:a16="http://schemas.microsoft.com/office/drawing/2014/main" id="{7F1A5146-2A80-497B-B9CE-3D8EA41376FB}"/>
                  </a:ext>
                </a:extLst>
              </p:cNvPr>
              <p:cNvSpPr/>
              <p:nvPr/>
            </p:nvSpPr>
            <p:spPr>
              <a:xfrm>
                <a:off x="3543300" y="2154114"/>
                <a:ext cx="581521" cy="187665"/>
              </a:xfrm>
              <a:custGeom>
                <a:avLst/>
                <a:gdLst>
                  <a:gd name="connsiteX0" fmla="*/ 0 w 606669"/>
                  <a:gd name="connsiteY0" fmla="*/ 0 h 228600"/>
                  <a:gd name="connsiteX1" fmla="*/ 87923 w 606669"/>
                  <a:gd name="connsiteY1" fmla="*/ 8793 h 228600"/>
                  <a:gd name="connsiteX2" fmla="*/ 140677 w 606669"/>
                  <a:gd name="connsiteY2" fmla="*/ 70339 h 228600"/>
                  <a:gd name="connsiteX3" fmla="*/ 167054 w 606669"/>
                  <a:gd name="connsiteY3" fmla="*/ 79131 h 228600"/>
                  <a:gd name="connsiteX4" fmla="*/ 219808 w 606669"/>
                  <a:gd name="connsiteY4" fmla="*/ 70339 h 228600"/>
                  <a:gd name="connsiteX5" fmla="*/ 246185 w 606669"/>
                  <a:gd name="connsiteY5" fmla="*/ 52754 h 228600"/>
                  <a:gd name="connsiteX6" fmla="*/ 298938 w 606669"/>
                  <a:gd name="connsiteY6" fmla="*/ 96716 h 228600"/>
                  <a:gd name="connsiteX7" fmla="*/ 307731 w 606669"/>
                  <a:gd name="connsiteY7" fmla="*/ 123093 h 228600"/>
                  <a:gd name="connsiteX8" fmla="*/ 465992 w 606669"/>
                  <a:gd name="connsiteY8" fmla="*/ 158262 h 228600"/>
                  <a:gd name="connsiteX9" fmla="*/ 492369 w 606669"/>
                  <a:gd name="connsiteY9" fmla="*/ 175847 h 228600"/>
                  <a:gd name="connsiteX10" fmla="*/ 509954 w 606669"/>
                  <a:gd name="connsiteY10" fmla="*/ 202223 h 228600"/>
                  <a:gd name="connsiteX11" fmla="*/ 545123 w 606669"/>
                  <a:gd name="connsiteY11" fmla="*/ 211016 h 228600"/>
                  <a:gd name="connsiteX12" fmla="*/ 571500 w 606669"/>
                  <a:gd name="connsiteY12" fmla="*/ 219808 h 228600"/>
                  <a:gd name="connsiteX13" fmla="*/ 606669 w 606669"/>
                  <a:gd name="connsiteY13"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669" h="228600">
                    <a:moveTo>
                      <a:pt x="0" y="0"/>
                    </a:moveTo>
                    <a:cubicBezTo>
                      <a:pt x="29308" y="2931"/>
                      <a:pt x="60185" y="-1114"/>
                      <a:pt x="87923" y="8793"/>
                    </a:cubicBezTo>
                    <a:cubicBezTo>
                      <a:pt x="135080" y="25635"/>
                      <a:pt x="111017" y="46612"/>
                      <a:pt x="140677" y="70339"/>
                    </a:cubicBezTo>
                    <a:cubicBezTo>
                      <a:pt x="147914" y="76129"/>
                      <a:pt x="158262" y="76200"/>
                      <a:pt x="167054" y="79131"/>
                    </a:cubicBezTo>
                    <a:cubicBezTo>
                      <a:pt x="184639" y="76200"/>
                      <a:pt x="202896" y="75976"/>
                      <a:pt x="219808" y="70339"/>
                    </a:cubicBezTo>
                    <a:cubicBezTo>
                      <a:pt x="229833" y="66997"/>
                      <a:pt x="235618" y="52754"/>
                      <a:pt x="246185" y="52754"/>
                    </a:cubicBezTo>
                    <a:cubicBezTo>
                      <a:pt x="258426" y="52754"/>
                      <a:pt x="293896" y="91674"/>
                      <a:pt x="298938" y="96716"/>
                    </a:cubicBezTo>
                    <a:cubicBezTo>
                      <a:pt x="301869" y="105508"/>
                      <a:pt x="303586" y="114803"/>
                      <a:pt x="307731" y="123093"/>
                    </a:cubicBezTo>
                    <a:cubicBezTo>
                      <a:pt x="340114" y="187860"/>
                      <a:pt x="364843" y="151940"/>
                      <a:pt x="465992" y="158262"/>
                    </a:cubicBezTo>
                    <a:cubicBezTo>
                      <a:pt x="474784" y="164124"/>
                      <a:pt x="484897" y="168375"/>
                      <a:pt x="492369" y="175847"/>
                    </a:cubicBezTo>
                    <a:cubicBezTo>
                      <a:pt x="499841" y="183319"/>
                      <a:pt x="501162" y="196362"/>
                      <a:pt x="509954" y="202223"/>
                    </a:cubicBezTo>
                    <a:cubicBezTo>
                      <a:pt x="520008" y="208926"/>
                      <a:pt x="533504" y="207696"/>
                      <a:pt x="545123" y="211016"/>
                    </a:cubicBezTo>
                    <a:cubicBezTo>
                      <a:pt x="554034" y="213562"/>
                      <a:pt x="562589" y="217262"/>
                      <a:pt x="571500" y="219808"/>
                    </a:cubicBezTo>
                    <a:cubicBezTo>
                      <a:pt x="583119" y="223128"/>
                      <a:pt x="606669" y="228600"/>
                      <a:pt x="606669" y="22860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44533F5C-B535-476A-B2CC-5C6805621FCB}"/>
                  </a:ext>
                </a:extLst>
              </p:cNvPr>
              <p:cNvSpPr/>
              <p:nvPr/>
            </p:nvSpPr>
            <p:spPr>
              <a:xfrm>
                <a:off x="944880" y="5082540"/>
                <a:ext cx="3695700" cy="435403"/>
              </a:xfrm>
              <a:custGeom>
                <a:avLst/>
                <a:gdLst>
                  <a:gd name="connsiteX0" fmla="*/ 0 w 3695700"/>
                  <a:gd name="connsiteY0" fmla="*/ 0 h 435403"/>
                  <a:gd name="connsiteX1" fmla="*/ 83820 w 3695700"/>
                  <a:gd name="connsiteY1" fmla="*/ 7620 h 435403"/>
                  <a:gd name="connsiteX2" fmla="*/ 137160 w 3695700"/>
                  <a:gd name="connsiteY2" fmla="*/ 38100 h 435403"/>
                  <a:gd name="connsiteX3" fmla="*/ 160020 w 3695700"/>
                  <a:gd name="connsiteY3" fmla="*/ 45720 h 435403"/>
                  <a:gd name="connsiteX4" fmla="*/ 281940 w 3695700"/>
                  <a:gd name="connsiteY4" fmla="*/ 38100 h 435403"/>
                  <a:gd name="connsiteX5" fmla="*/ 304800 w 3695700"/>
                  <a:gd name="connsiteY5" fmla="*/ 30480 h 435403"/>
                  <a:gd name="connsiteX6" fmla="*/ 381000 w 3695700"/>
                  <a:gd name="connsiteY6" fmla="*/ 38100 h 435403"/>
                  <a:gd name="connsiteX7" fmla="*/ 426720 w 3695700"/>
                  <a:gd name="connsiteY7" fmla="*/ 53340 h 435403"/>
                  <a:gd name="connsiteX8" fmla="*/ 541020 w 3695700"/>
                  <a:gd name="connsiteY8" fmla="*/ 68580 h 435403"/>
                  <a:gd name="connsiteX9" fmla="*/ 563880 w 3695700"/>
                  <a:gd name="connsiteY9" fmla="*/ 76200 h 435403"/>
                  <a:gd name="connsiteX10" fmla="*/ 640080 w 3695700"/>
                  <a:gd name="connsiteY10" fmla="*/ 60960 h 435403"/>
                  <a:gd name="connsiteX11" fmla="*/ 678180 w 3695700"/>
                  <a:gd name="connsiteY11" fmla="*/ 68580 h 435403"/>
                  <a:gd name="connsiteX12" fmla="*/ 693420 w 3695700"/>
                  <a:gd name="connsiteY12" fmla="*/ 91440 h 435403"/>
                  <a:gd name="connsiteX13" fmla="*/ 762000 w 3695700"/>
                  <a:gd name="connsiteY13" fmla="*/ 114300 h 435403"/>
                  <a:gd name="connsiteX14" fmla="*/ 929640 w 3695700"/>
                  <a:gd name="connsiteY14" fmla="*/ 106680 h 435403"/>
                  <a:gd name="connsiteX15" fmla="*/ 952500 w 3695700"/>
                  <a:gd name="connsiteY15" fmla="*/ 121920 h 435403"/>
                  <a:gd name="connsiteX16" fmla="*/ 982980 w 3695700"/>
                  <a:gd name="connsiteY16" fmla="*/ 129540 h 435403"/>
                  <a:gd name="connsiteX17" fmla="*/ 1005840 w 3695700"/>
                  <a:gd name="connsiteY17" fmla="*/ 137160 h 435403"/>
                  <a:gd name="connsiteX18" fmla="*/ 1143000 w 3695700"/>
                  <a:gd name="connsiteY18" fmla="*/ 144780 h 435403"/>
                  <a:gd name="connsiteX19" fmla="*/ 1158240 w 3695700"/>
                  <a:gd name="connsiteY19" fmla="*/ 175260 h 435403"/>
                  <a:gd name="connsiteX20" fmla="*/ 1188720 w 3695700"/>
                  <a:gd name="connsiteY20" fmla="*/ 182880 h 435403"/>
                  <a:gd name="connsiteX21" fmla="*/ 1287780 w 3695700"/>
                  <a:gd name="connsiteY21" fmla="*/ 190500 h 435403"/>
                  <a:gd name="connsiteX22" fmla="*/ 1386840 w 3695700"/>
                  <a:gd name="connsiteY22" fmla="*/ 182880 h 435403"/>
                  <a:gd name="connsiteX23" fmla="*/ 1409700 w 3695700"/>
                  <a:gd name="connsiteY23" fmla="*/ 175260 h 435403"/>
                  <a:gd name="connsiteX24" fmla="*/ 1440180 w 3695700"/>
                  <a:gd name="connsiteY24" fmla="*/ 167640 h 435403"/>
                  <a:gd name="connsiteX25" fmla="*/ 1478280 w 3695700"/>
                  <a:gd name="connsiteY25" fmla="*/ 175260 h 435403"/>
                  <a:gd name="connsiteX26" fmla="*/ 1493520 w 3695700"/>
                  <a:gd name="connsiteY26" fmla="*/ 198120 h 435403"/>
                  <a:gd name="connsiteX27" fmla="*/ 1516380 w 3695700"/>
                  <a:gd name="connsiteY27" fmla="*/ 205740 h 435403"/>
                  <a:gd name="connsiteX28" fmla="*/ 1539240 w 3695700"/>
                  <a:gd name="connsiteY28" fmla="*/ 228600 h 435403"/>
                  <a:gd name="connsiteX29" fmla="*/ 1562100 w 3695700"/>
                  <a:gd name="connsiteY29" fmla="*/ 236220 h 435403"/>
                  <a:gd name="connsiteX30" fmla="*/ 1691640 w 3695700"/>
                  <a:gd name="connsiteY30" fmla="*/ 243840 h 435403"/>
                  <a:gd name="connsiteX31" fmla="*/ 1828800 w 3695700"/>
                  <a:gd name="connsiteY31" fmla="*/ 243840 h 435403"/>
                  <a:gd name="connsiteX32" fmla="*/ 1897380 w 3695700"/>
                  <a:gd name="connsiteY32" fmla="*/ 236220 h 435403"/>
                  <a:gd name="connsiteX33" fmla="*/ 1927860 w 3695700"/>
                  <a:gd name="connsiteY33" fmla="*/ 228600 h 435403"/>
                  <a:gd name="connsiteX34" fmla="*/ 1950720 w 3695700"/>
                  <a:gd name="connsiteY34" fmla="*/ 220980 h 435403"/>
                  <a:gd name="connsiteX35" fmla="*/ 2011680 w 3695700"/>
                  <a:gd name="connsiteY35" fmla="*/ 228600 h 435403"/>
                  <a:gd name="connsiteX36" fmla="*/ 2019300 w 3695700"/>
                  <a:gd name="connsiteY36" fmla="*/ 259080 h 435403"/>
                  <a:gd name="connsiteX37" fmla="*/ 2042160 w 3695700"/>
                  <a:gd name="connsiteY37" fmla="*/ 281940 h 435403"/>
                  <a:gd name="connsiteX38" fmla="*/ 2095500 w 3695700"/>
                  <a:gd name="connsiteY38" fmla="*/ 297180 h 435403"/>
                  <a:gd name="connsiteX39" fmla="*/ 2164080 w 3695700"/>
                  <a:gd name="connsiteY39" fmla="*/ 289560 h 435403"/>
                  <a:gd name="connsiteX40" fmla="*/ 2186940 w 3695700"/>
                  <a:gd name="connsiteY40" fmla="*/ 266700 h 435403"/>
                  <a:gd name="connsiteX41" fmla="*/ 2217420 w 3695700"/>
                  <a:gd name="connsiteY41" fmla="*/ 274320 h 435403"/>
                  <a:gd name="connsiteX42" fmla="*/ 2263140 w 3695700"/>
                  <a:gd name="connsiteY42" fmla="*/ 289560 h 435403"/>
                  <a:gd name="connsiteX43" fmla="*/ 2286000 w 3695700"/>
                  <a:gd name="connsiteY43" fmla="*/ 297180 h 435403"/>
                  <a:gd name="connsiteX44" fmla="*/ 2339340 w 3695700"/>
                  <a:gd name="connsiteY44" fmla="*/ 289560 h 435403"/>
                  <a:gd name="connsiteX45" fmla="*/ 2369820 w 3695700"/>
                  <a:gd name="connsiteY45" fmla="*/ 281940 h 435403"/>
                  <a:gd name="connsiteX46" fmla="*/ 2468880 w 3695700"/>
                  <a:gd name="connsiteY46" fmla="*/ 274320 h 435403"/>
                  <a:gd name="connsiteX47" fmla="*/ 2514600 w 3695700"/>
                  <a:gd name="connsiteY47" fmla="*/ 281940 h 435403"/>
                  <a:gd name="connsiteX48" fmla="*/ 2537460 w 3695700"/>
                  <a:gd name="connsiteY48" fmla="*/ 297180 h 435403"/>
                  <a:gd name="connsiteX49" fmla="*/ 2560320 w 3695700"/>
                  <a:gd name="connsiteY49" fmla="*/ 304800 h 435403"/>
                  <a:gd name="connsiteX50" fmla="*/ 2651760 w 3695700"/>
                  <a:gd name="connsiteY50" fmla="*/ 297180 h 435403"/>
                  <a:gd name="connsiteX51" fmla="*/ 2674620 w 3695700"/>
                  <a:gd name="connsiteY51" fmla="*/ 274320 h 435403"/>
                  <a:gd name="connsiteX52" fmla="*/ 2788920 w 3695700"/>
                  <a:gd name="connsiteY52" fmla="*/ 281940 h 435403"/>
                  <a:gd name="connsiteX53" fmla="*/ 2834640 w 3695700"/>
                  <a:gd name="connsiteY53" fmla="*/ 312420 h 435403"/>
                  <a:gd name="connsiteX54" fmla="*/ 3009900 w 3695700"/>
                  <a:gd name="connsiteY54" fmla="*/ 327660 h 435403"/>
                  <a:gd name="connsiteX55" fmla="*/ 3055620 w 3695700"/>
                  <a:gd name="connsiteY55" fmla="*/ 365760 h 435403"/>
                  <a:gd name="connsiteX56" fmla="*/ 3093720 w 3695700"/>
                  <a:gd name="connsiteY56" fmla="*/ 373380 h 435403"/>
                  <a:gd name="connsiteX57" fmla="*/ 3291840 w 3695700"/>
                  <a:gd name="connsiteY57" fmla="*/ 365760 h 435403"/>
                  <a:gd name="connsiteX58" fmla="*/ 3390900 w 3695700"/>
                  <a:gd name="connsiteY58" fmla="*/ 388620 h 435403"/>
                  <a:gd name="connsiteX59" fmla="*/ 3451860 w 3695700"/>
                  <a:gd name="connsiteY59" fmla="*/ 396240 h 435403"/>
                  <a:gd name="connsiteX60" fmla="*/ 3566160 w 3695700"/>
                  <a:gd name="connsiteY60" fmla="*/ 396240 h 435403"/>
                  <a:gd name="connsiteX61" fmla="*/ 3596640 w 3695700"/>
                  <a:gd name="connsiteY61" fmla="*/ 403860 h 435403"/>
                  <a:gd name="connsiteX62" fmla="*/ 3695700 w 3695700"/>
                  <a:gd name="connsiteY62" fmla="*/ 434340 h 4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95700" h="435403">
                    <a:moveTo>
                      <a:pt x="0" y="0"/>
                    </a:moveTo>
                    <a:cubicBezTo>
                      <a:pt x="27940" y="2540"/>
                      <a:pt x="56310" y="2118"/>
                      <a:pt x="83820" y="7620"/>
                    </a:cubicBezTo>
                    <a:cubicBezTo>
                      <a:pt x="106085" y="12073"/>
                      <a:pt x="118076" y="28558"/>
                      <a:pt x="137160" y="38100"/>
                    </a:cubicBezTo>
                    <a:cubicBezTo>
                      <a:pt x="144344" y="41692"/>
                      <a:pt x="152400" y="43180"/>
                      <a:pt x="160020" y="45720"/>
                    </a:cubicBezTo>
                    <a:cubicBezTo>
                      <a:pt x="200660" y="43180"/>
                      <a:pt x="241444" y="42363"/>
                      <a:pt x="281940" y="38100"/>
                    </a:cubicBezTo>
                    <a:cubicBezTo>
                      <a:pt x="289928" y="37259"/>
                      <a:pt x="296768" y="30480"/>
                      <a:pt x="304800" y="30480"/>
                    </a:cubicBezTo>
                    <a:cubicBezTo>
                      <a:pt x="330327" y="30480"/>
                      <a:pt x="355600" y="35560"/>
                      <a:pt x="381000" y="38100"/>
                    </a:cubicBezTo>
                    <a:cubicBezTo>
                      <a:pt x="396240" y="43180"/>
                      <a:pt x="410754" y="51566"/>
                      <a:pt x="426720" y="53340"/>
                    </a:cubicBezTo>
                    <a:cubicBezTo>
                      <a:pt x="459737" y="57009"/>
                      <a:pt x="506816" y="60979"/>
                      <a:pt x="541020" y="68580"/>
                    </a:cubicBezTo>
                    <a:cubicBezTo>
                      <a:pt x="548861" y="70322"/>
                      <a:pt x="556260" y="73660"/>
                      <a:pt x="563880" y="76200"/>
                    </a:cubicBezTo>
                    <a:cubicBezTo>
                      <a:pt x="584020" y="71165"/>
                      <a:pt x="621397" y="60960"/>
                      <a:pt x="640080" y="60960"/>
                    </a:cubicBezTo>
                    <a:cubicBezTo>
                      <a:pt x="653032" y="60960"/>
                      <a:pt x="665480" y="66040"/>
                      <a:pt x="678180" y="68580"/>
                    </a:cubicBezTo>
                    <a:cubicBezTo>
                      <a:pt x="683260" y="76200"/>
                      <a:pt x="686944" y="84964"/>
                      <a:pt x="693420" y="91440"/>
                    </a:cubicBezTo>
                    <a:cubicBezTo>
                      <a:pt x="714849" y="112869"/>
                      <a:pt x="731348" y="109191"/>
                      <a:pt x="762000" y="114300"/>
                    </a:cubicBezTo>
                    <a:cubicBezTo>
                      <a:pt x="817880" y="111760"/>
                      <a:pt x="873747" y="104444"/>
                      <a:pt x="929640" y="106680"/>
                    </a:cubicBezTo>
                    <a:cubicBezTo>
                      <a:pt x="938791" y="107046"/>
                      <a:pt x="944082" y="118312"/>
                      <a:pt x="952500" y="121920"/>
                    </a:cubicBezTo>
                    <a:cubicBezTo>
                      <a:pt x="962126" y="126045"/>
                      <a:pt x="972910" y="126663"/>
                      <a:pt x="982980" y="129540"/>
                    </a:cubicBezTo>
                    <a:cubicBezTo>
                      <a:pt x="990703" y="131747"/>
                      <a:pt x="997844" y="136398"/>
                      <a:pt x="1005840" y="137160"/>
                    </a:cubicBezTo>
                    <a:cubicBezTo>
                      <a:pt x="1051424" y="141501"/>
                      <a:pt x="1097280" y="142240"/>
                      <a:pt x="1143000" y="144780"/>
                    </a:cubicBezTo>
                    <a:cubicBezTo>
                      <a:pt x="1148080" y="154940"/>
                      <a:pt x="1149514" y="167988"/>
                      <a:pt x="1158240" y="175260"/>
                    </a:cubicBezTo>
                    <a:cubicBezTo>
                      <a:pt x="1166285" y="181964"/>
                      <a:pt x="1178319" y="181656"/>
                      <a:pt x="1188720" y="182880"/>
                    </a:cubicBezTo>
                    <a:cubicBezTo>
                      <a:pt x="1221611" y="186749"/>
                      <a:pt x="1254760" y="187960"/>
                      <a:pt x="1287780" y="190500"/>
                    </a:cubicBezTo>
                    <a:cubicBezTo>
                      <a:pt x="1320800" y="187960"/>
                      <a:pt x="1353978" y="186988"/>
                      <a:pt x="1386840" y="182880"/>
                    </a:cubicBezTo>
                    <a:cubicBezTo>
                      <a:pt x="1394810" y="181884"/>
                      <a:pt x="1401977" y="177467"/>
                      <a:pt x="1409700" y="175260"/>
                    </a:cubicBezTo>
                    <a:cubicBezTo>
                      <a:pt x="1419770" y="172383"/>
                      <a:pt x="1430020" y="170180"/>
                      <a:pt x="1440180" y="167640"/>
                    </a:cubicBezTo>
                    <a:cubicBezTo>
                      <a:pt x="1452880" y="170180"/>
                      <a:pt x="1467035" y="168834"/>
                      <a:pt x="1478280" y="175260"/>
                    </a:cubicBezTo>
                    <a:cubicBezTo>
                      <a:pt x="1486231" y="179804"/>
                      <a:pt x="1486369" y="192399"/>
                      <a:pt x="1493520" y="198120"/>
                    </a:cubicBezTo>
                    <a:cubicBezTo>
                      <a:pt x="1499792" y="203138"/>
                      <a:pt x="1508760" y="203200"/>
                      <a:pt x="1516380" y="205740"/>
                    </a:cubicBezTo>
                    <a:cubicBezTo>
                      <a:pt x="1524000" y="213360"/>
                      <a:pt x="1530274" y="222622"/>
                      <a:pt x="1539240" y="228600"/>
                    </a:cubicBezTo>
                    <a:cubicBezTo>
                      <a:pt x="1545923" y="233055"/>
                      <a:pt x="1554108" y="235421"/>
                      <a:pt x="1562100" y="236220"/>
                    </a:cubicBezTo>
                    <a:cubicBezTo>
                      <a:pt x="1605140" y="240524"/>
                      <a:pt x="1648460" y="241300"/>
                      <a:pt x="1691640" y="243840"/>
                    </a:cubicBezTo>
                    <a:cubicBezTo>
                      <a:pt x="1749696" y="263192"/>
                      <a:pt x="1711378" y="253625"/>
                      <a:pt x="1828800" y="243840"/>
                    </a:cubicBezTo>
                    <a:cubicBezTo>
                      <a:pt x="1851721" y="241930"/>
                      <a:pt x="1874520" y="238760"/>
                      <a:pt x="1897380" y="236220"/>
                    </a:cubicBezTo>
                    <a:cubicBezTo>
                      <a:pt x="1907540" y="233680"/>
                      <a:pt x="1917790" y="231477"/>
                      <a:pt x="1927860" y="228600"/>
                    </a:cubicBezTo>
                    <a:cubicBezTo>
                      <a:pt x="1935583" y="226393"/>
                      <a:pt x="1942688" y="220980"/>
                      <a:pt x="1950720" y="220980"/>
                    </a:cubicBezTo>
                    <a:cubicBezTo>
                      <a:pt x="1971198" y="220980"/>
                      <a:pt x="1991360" y="226060"/>
                      <a:pt x="2011680" y="228600"/>
                    </a:cubicBezTo>
                    <a:cubicBezTo>
                      <a:pt x="2014220" y="238760"/>
                      <a:pt x="2014104" y="249987"/>
                      <a:pt x="2019300" y="259080"/>
                    </a:cubicBezTo>
                    <a:cubicBezTo>
                      <a:pt x="2024647" y="268436"/>
                      <a:pt x="2033194" y="275962"/>
                      <a:pt x="2042160" y="281940"/>
                    </a:cubicBezTo>
                    <a:cubicBezTo>
                      <a:pt x="2048719" y="286313"/>
                      <a:pt x="2091435" y="296164"/>
                      <a:pt x="2095500" y="297180"/>
                    </a:cubicBezTo>
                    <a:cubicBezTo>
                      <a:pt x="2118360" y="294640"/>
                      <a:pt x="2142260" y="296833"/>
                      <a:pt x="2164080" y="289560"/>
                    </a:cubicBezTo>
                    <a:cubicBezTo>
                      <a:pt x="2174303" y="286152"/>
                      <a:pt x="2176578" y="269660"/>
                      <a:pt x="2186940" y="266700"/>
                    </a:cubicBezTo>
                    <a:cubicBezTo>
                      <a:pt x="2197010" y="263823"/>
                      <a:pt x="2207389" y="271311"/>
                      <a:pt x="2217420" y="274320"/>
                    </a:cubicBezTo>
                    <a:cubicBezTo>
                      <a:pt x="2232807" y="278936"/>
                      <a:pt x="2247900" y="284480"/>
                      <a:pt x="2263140" y="289560"/>
                    </a:cubicBezTo>
                    <a:lnTo>
                      <a:pt x="2286000" y="297180"/>
                    </a:lnTo>
                    <a:cubicBezTo>
                      <a:pt x="2303780" y="294640"/>
                      <a:pt x="2321669" y="292773"/>
                      <a:pt x="2339340" y="289560"/>
                    </a:cubicBezTo>
                    <a:cubicBezTo>
                      <a:pt x="2349644" y="287687"/>
                      <a:pt x="2359419" y="283164"/>
                      <a:pt x="2369820" y="281940"/>
                    </a:cubicBezTo>
                    <a:cubicBezTo>
                      <a:pt x="2402711" y="278071"/>
                      <a:pt x="2435860" y="276860"/>
                      <a:pt x="2468880" y="274320"/>
                    </a:cubicBezTo>
                    <a:cubicBezTo>
                      <a:pt x="2484120" y="276860"/>
                      <a:pt x="2499943" y="277054"/>
                      <a:pt x="2514600" y="281940"/>
                    </a:cubicBezTo>
                    <a:cubicBezTo>
                      <a:pt x="2523288" y="284836"/>
                      <a:pt x="2529269" y="293084"/>
                      <a:pt x="2537460" y="297180"/>
                    </a:cubicBezTo>
                    <a:cubicBezTo>
                      <a:pt x="2544644" y="300772"/>
                      <a:pt x="2552700" y="302260"/>
                      <a:pt x="2560320" y="304800"/>
                    </a:cubicBezTo>
                    <a:cubicBezTo>
                      <a:pt x="2590800" y="302260"/>
                      <a:pt x="2622207" y="305061"/>
                      <a:pt x="2651760" y="297180"/>
                    </a:cubicBezTo>
                    <a:cubicBezTo>
                      <a:pt x="2662172" y="294403"/>
                      <a:pt x="2663910" y="275510"/>
                      <a:pt x="2674620" y="274320"/>
                    </a:cubicBezTo>
                    <a:cubicBezTo>
                      <a:pt x="2712571" y="270103"/>
                      <a:pt x="2750820" y="279400"/>
                      <a:pt x="2788920" y="281940"/>
                    </a:cubicBezTo>
                    <a:cubicBezTo>
                      <a:pt x="2804160" y="292100"/>
                      <a:pt x="2816871" y="307978"/>
                      <a:pt x="2834640" y="312420"/>
                    </a:cubicBezTo>
                    <a:cubicBezTo>
                      <a:pt x="2912004" y="331761"/>
                      <a:pt x="2854662" y="319490"/>
                      <a:pt x="3009900" y="327660"/>
                    </a:cubicBezTo>
                    <a:cubicBezTo>
                      <a:pt x="3021759" y="339519"/>
                      <a:pt x="3038646" y="359395"/>
                      <a:pt x="3055620" y="365760"/>
                    </a:cubicBezTo>
                    <a:cubicBezTo>
                      <a:pt x="3067747" y="370308"/>
                      <a:pt x="3081020" y="370840"/>
                      <a:pt x="3093720" y="373380"/>
                    </a:cubicBezTo>
                    <a:cubicBezTo>
                      <a:pt x="3159760" y="370840"/>
                      <a:pt x="3225778" y="363873"/>
                      <a:pt x="3291840" y="365760"/>
                    </a:cubicBezTo>
                    <a:cubicBezTo>
                      <a:pt x="3331921" y="366905"/>
                      <a:pt x="3355019" y="382640"/>
                      <a:pt x="3390900" y="388620"/>
                    </a:cubicBezTo>
                    <a:cubicBezTo>
                      <a:pt x="3411100" y="391987"/>
                      <a:pt x="3431540" y="393700"/>
                      <a:pt x="3451860" y="396240"/>
                    </a:cubicBezTo>
                    <a:cubicBezTo>
                      <a:pt x="3510265" y="415708"/>
                      <a:pt x="3441854" y="396240"/>
                      <a:pt x="3566160" y="396240"/>
                    </a:cubicBezTo>
                    <a:cubicBezTo>
                      <a:pt x="3576633" y="396240"/>
                      <a:pt x="3586480" y="401320"/>
                      <a:pt x="3596640" y="403860"/>
                    </a:cubicBezTo>
                    <a:cubicBezTo>
                      <a:pt x="3657154" y="444203"/>
                      <a:pt x="3624044" y="434340"/>
                      <a:pt x="3695700" y="43434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93266A48-CA99-4860-9C90-F2825A6C7B20}"/>
                  </a:ext>
                </a:extLst>
              </p:cNvPr>
              <p:cNvSpPr/>
              <p:nvPr/>
            </p:nvSpPr>
            <p:spPr>
              <a:xfrm>
                <a:off x="5074920" y="5433060"/>
                <a:ext cx="2705100" cy="693420"/>
              </a:xfrm>
              <a:custGeom>
                <a:avLst/>
                <a:gdLst>
                  <a:gd name="connsiteX0" fmla="*/ 0 w 2705100"/>
                  <a:gd name="connsiteY0" fmla="*/ 0 h 693420"/>
                  <a:gd name="connsiteX1" fmla="*/ 144780 w 2705100"/>
                  <a:gd name="connsiteY1" fmla="*/ 22860 h 693420"/>
                  <a:gd name="connsiteX2" fmla="*/ 175260 w 2705100"/>
                  <a:gd name="connsiteY2" fmla="*/ 91440 h 693420"/>
                  <a:gd name="connsiteX3" fmla="*/ 213360 w 2705100"/>
                  <a:gd name="connsiteY3" fmla="*/ 137160 h 693420"/>
                  <a:gd name="connsiteX4" fmla="*/ 236220 w 2705100"/>
                  <a:gd name="connsiteY4" fmla="*/ 144780 h 693420"/>
                  <a:gd name="connsiteX5" fmla="*/ 403860 w 2705100"/>
                  <a:gd name="connsiteY5" fmla="*/ 152400 h 693420"/>
                  <a:gd name="connsiteX6" fmla="*/ 510540 w 2705100"/>
                  <a:gd name="connsiteY6" fmla="*/ 160020 h 693420"/>
                  <a:gd name="connsiteX7" fmla="*/ 541020 w 2705100"/>
                  <a:gd name="connsiteY7" fmla="*/ 167640 h 693420"/>
                  <a:gd name="connsiteX8" fmla="*/ 571500 w 2705100"/>
                  <a:gd name="connsiteY8" fmla="*/ 182880 h 693420"/>
                  <a:gd name="connsiteX9" fmla="*/ 685800 w 2705100"/>
                  <a:gd name="connsiteY9" fmla="*/ 190500 h 693420"/>
                  <a:gd name="connsiteX10" fmla="*/ 731520 w 2705100"/>
                  <a:gd name="connsiteY10" fmla="*/ 220980 h 693420"/>
                  <a:gd name="connsiteX11" fmla="*/ 777240 w 2705100"/>
                  <a:gd name="connsiteY11" fmla="*/ 243840 h 693420"/>
                  <a:gd name="connsiteX12" fmla="*/ 876300 w 2705100"/>
                  <a:gd name="connsiteY12" fmla="*/ 297180 h 693420"/>
                  <a:gd name="connsiteX13" fmla="*/ 1059180 w 2705100"/>
                  <a:gd name="connsiteY13" fmla="*/ 335280 h 693420"/>
                  <a:gd name="connsiteX14" fmla="*/ 1280160 w 2705100"/>
                  <a:gd name="connsiteY14" fmla="*/ 312420 h 693420"/>
                  <a:gd name="connsiteX15" fmla="*/ 1303020 w 2705100"/>
                  <a:gd name="connsiteY15" fmla="*/ 297180 h 693420"/>
                  <a:gd name="connsiteX16" fmla="*/ 1394460 w 2705100"/>
                  <a:gd name="connsiteY16" fmla="*/ 281940 h 693420"/>
                  <a:gd name="connsiteX17" fmla="*/ 1440180 w 2705100"/>
                  <a:gd name="connsiteY17" fmla="*/ 266700 h 693420"/>
                  <a:gd name="connsiteX18" fmla="*/ 1554480 w 2705100"/>
                  <a:gd name="connsiteY18" fmla="*/ 274320 h 693420"/>
                  <a:gd name="connsiteX19" fmla="*/ 1577340 w 2705100"/>
                  <a:gd name="connsiteY19" fmla="*/ 289560 h 693420"/>
                  <a:gd name="connsiteX20" fmla="*/ 1600200 w 2705100"/>
                  <a:gd name="connsiteY20" fmla="*/ 297180 h 693420"/>
                  <a:gd name="connsiteX21" fmla="*/ 1684020 w 2705100"/>
                  <a:gd name="connsiteY21" fmla="*/ 304800 h 693420"/>
                  <a:gd name="connsiteX22" fmla="*/ 1699260 w 2705100"/>
                  <a:gd name="connsiteY22" fmla="*/ 327660 h 693420"/>
                  <a:gd name="connsiteX23" fmla="*/ 1752600 w 2705100"/>
                  <a:gd name="connsiteY23" fmla="*/ 342900 h 693420"/>
                  <a:gd name="connsiteX24" fmla="*/ 1935480 w 2705100"/>
                  <a:gd name="connsiteY24" fmla="*/ 335280 h 693420"/>
                  <a:gd name="connsiteX25" fmla="*/ 1981200 w 2705100"/>
                  <a:gd name="connsiteY25" fmla="*/ 342900 h 693420"/>
                  <a:gd name="connsiteX26" fmla="*/ 2049780 w 2705100"/>
                  <a:gd name="connsiteY26" fmla="*/ 373380 h 693420"/>
                  <a:gd name="connsiteX27" fmla="*/ 2148840 w 2705100"/>
                  <a:gd name="connsiteY27" fmla="*/ 388620 h 693420"/>
                  <a:gd name="connsiteX28" fmla="*/ 2194560 w 2705100"/>
                  <a:gd name="connsiteY28" fmla="*/ 411480 h 693420"/>
                  <a:gd name="connsiteX29" fmla="*/ 2209800 w 2705100"/>
                  <a:gd name="connsiteY29" fmla="*/ 434340 h 693420"/>
                  <a:gd name="connsiteX30" fmla="*/ 2255520 w 2705100"/>
                  <a:gd name="connsiteY30" fmla="*/ 449580 h 693420"/>
                  <a:gd name="connsiteX31" fmla="*/ 2278380 w 2705100"/>
                  <a:gd name="connsiteY31" fmla="*/ 457200 h 693420"/>
                  <a:gd name="connsiteX32" fmla="*/ 2301240 w 2705100"/>
                  <a:gd name="connsiteY32" fmla="*/ 464820 h 693420"/>
                  <a:gd name="connsiteX33" fmla="*/ 2354580 w 2705100"/>
                  <a:gd name="connsiteY33" fmla="*/ 472440 h 693420"/>
                  <a:gd name="connsiteX34" fmla="*/ 2430780 w 2705100"/>
                  <a:gd name="connsiteY34" fmla="*/ 502920 h 693420"/>
                  <a:gd name="connsiteX35" fmla="*/ 2468880 w 2705100"/>
                  <a:gd name="connsiteY35" fmla="*/ 533400 h 693420"/>
                  <a:gd name="connsiteX36" fmla="*/ 2484120 w 2705100"/>
                  <a:gd name="connsiteY36" fmla="*/ 556260 h 693420"/>
                  <a:gd name="connsiteX37" fmla="*/ 2506980 w 2705100"/>
                  <a:gd name="connsiteY37" fmla="*/ 571500 h 693420"/>
                  <a:gd name="connsiteX38" fmla="*/ 2552700 w 2705100"/>
                  <a:gd name="connsiteY38" fmla="*/ 609600 h 693420"/>
                  <a:gd name="connsiteX39" fmla="*/ 2651760 w 2705100"/>
                  <a:gd name="connsiteY39" fmla="*/ 632460 h 693420"/>
                  <a:gd name="connsiteX40" fmla="*/ 2667000 w 2705100"/>
                  <a:gd name="connsiteY40" fmla="*/ 655320 h 693420"/>
                  <a:gd name="connsiteX41" fmla="*/ 2689860 w 2705100"/>
                  <a:gd name="connsiteY41" fmla="*/ 678180 h 693420"/>
                  <a:gd name="connsiteX42" fmla="*/ 2705100 w 2705100"/>
                  <a:gd name="connsiteY42" fmla="*/ 69342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5100" h="693420">
                    <a:moveTo>
                      <a:pt x="0" y="0"/>
                    </a:moveTo>
                    <a:cubicBezTo>
                      <a:pt x="32145" y="3572"/>
                      <a:pt x="116052" y="10890"/>
                      <a:pt x="144780" y="22860"/>
                    </a:cubicBezTo>
                    <a:cubicBezTo>
                      <a:pt x="159096" y="28825"/>
                      <a:pt x="174376" y="90114"/>
                      <a:pt x="175260" y="91440"/>
                    </a:cubicBezTo>
                    <a:cubicBezTo>
                      <a:pt x="186505" y="108308"/>
                      <a:pt x="195759" y="125426"/>
                      <a:pt x="213360" y="137160"/>
                    </a:cubicBezTo>
                    <a:cubicBezTo>
                      <a:pt x="220043" y="141615"/>
                      <a:pt x="228213" y="144139"/>
                      <a:pt x="236220" y="144780"/>
                    </a:cubicBezTo>
                    <a:cubicBezTo>
                      <a:pt x="291980" y="149241"/>
                      <a:pt x="348008" y="149297"/>
                      <a:pt x="403860" y="152400"/>
                    </a:cubicBezTo>
                    <a:cubicBezTo>
                      <a:pt x="439456" y="154378"/>
                      <a:pt x="474980" y="157480"/>
                      <a:pt x="510540" y="160020"/>
                    </a:cubicBezTo>
                    <a:cubicBezTo>
                      <a:pt x="520700" y="162560"/>
                      <a:pt x="531214" y="163963"/>
                      <a:pt x="541020" y="167640"/>
                    </a:cubicBezTo>
                    <a:cubicBezTo>
                      <a:pt x="551656" y="171628"/>
                      <a:pt x="560280" y="181108"/>
                      <a:pt x="571500" y="182880"/>
                    </a:cubicBezTo>
                    <a:cubicBezTo>
                      <a:pt x="609217" y="188835"/>
                      <a:pt x="647700" y="187960"/>
                      <a:pt x="685800" y="190500"/>
                    </a:cubicBezTo>
                    <a:cubicBezTo>
                      <a:pt x="701040" y="200660"/>
                      <a:pt x="714144" y="215188"/>
                      <a:pt x="731520" y="220980"/>
                    </a:cubicBezTo>
                    <a:cubicBezTo>
                      <a:pt x="763068" y="231496"/>
                      <a:pt x="747697" y="224145"/>
                      <a:pt x="777240" y="243840"/>
                    </a:cubicBezTo>
                    <a:cubicBezTo>
                      <a:pt x="820478" y="308698"/>
                      <a:pt x="789516" y="287537"/>
                      <a:pt x="876300" y="297180"/>
                    </a:cubicBezTo>
                    <a:cubicBezTo>
                      <a:pt x="954399" y="375279"/>
                      <a:pt x="900501" y="344096"/>
                      <a:pt x="1059180" y="335280"/>
                    </a:cubicBezTo>
                    <a:cubicBezTo>
                      <a:pt x="1140343" y="281171"/>
                      <a:pt x="1048973" y="336336"/>
                      <a:pt x="1280160" y="312420"/>
                    </a:cubicBezTo>
                    <a:cubicBezTo>
                      <a:pt x="1289269" y="311478"/>
                      <a:pt x="1294171" y="299540"/>
                      <a:pt x="1303020" y="297180"/>
                    </a:cubicBezTo>
                    <a:cubicBezTo>
                      <a:pt x="1332877" y="289218"/>
                      <a:pt x="1365145" y="291712"/>
                      <a:pt x="1394460" y="281940"/>
                    </a:cubicBezTo>
                    <a:lnTo>
                      <a:pt x="1440180" y="266700"/>
                    </a:lnTo>
                    <a:cubicBezTo>
                      <a:pt x="1478280" y="269240"/>
                      <a:pt x="1516815" y="268042"/>
                      <a:pt x="1554480" y="274320"/>
                    </a:cubicBezTo>
                    <a:cubicBezTo>
                      <a:pt x="1563513" y="275826"/>
                      <a:pt x="1569149" y="285464"/>
                      <a:pt x="1577340" y="289560"/>
                    </a:cubicBezTo>
                    <a:cubicBezTo>
                      <a:pt x="1584524" y="293152"/>
                      <a:pt x="1592249" y="296044"/>
                      <a:pt x="1600200" y="297180"/>
                    </a:cubicBezTo>
                    <a:cubicBezTo>
                      <a:pt x="1627973" y="301148"/>
                      <a:pt x="1656080" y="302260"/>
                      <a:pt x="1684020" y="304800"/>
                    </a:cubicBezTo>
                    <a:cubicBezTo>
                      <a:pt x="1689100" y="312420"/>
                      <a:pt x="1692109" y="321939"/>
                      <a:pt x="1699260" y="327660"/>
                    </a:cubicBezTo>
                    <a:cubicBezTo>
                      <a:pt x="1704229" y="331635"/>
                      <a:pt x="1750609" y="342402"/>
                      <a:pt x="1752600" y="342900"/>
                    </a:cubicBezTo>
                    <a:cubicBezTo>
                      <a:pt x="1813560" y="340360"/>
                      <a:pt x="1874467" y="335280"/>
                      <a:pt x="1935480" y="335280"/>
                    </a:cubicBezTo>
                    <a:cubicBezTo>
                      <a:pt x="1950930" y="335280"/>
                      <a:pt x="1966543" y="338014"/>
                      <a:pt x="1981200" y="342900"/>
                    </a:cubicBezTo>
                    <a:cubicBezTo>
                      <a:pt x="2076975" y="374825"/>
                      <a:pt x="1890917" y="341607"/>
                      <a:pt x="2049780" y="373380"/>
                    </a:cubicBezTo>
                    <a:cubicBezTo>
                      <a:pt x="2107960" y="385016"/>
                      <a:pt x="2075029" y="379394"/>
                      <a:pt x="2148840" y="388620"/>
                    </a:cubicBezTo>
                    <a:cubicBezTo>
                      <a:pt x="2167433" y="394818"/>
                      <a:pt x="2179788" y="396708"/>
                      <a:pt x="2194560" y="411480"/>
                    </a:cubicBezTo>
                    <a:cubicBezTo>
                      <a:pt x="2201036" y="417956"/>
                      <a:pt x="2202034" y="429486"/>
                      <a:pt x="2209800" y="434340"/>
                    </a:cubicBezTo>
                    <a:cubicBezTo>
                      <a:pt x="2223423" y="442854"/>
                      <a:pt x="2240280" y="444500"/>
                      <a:pt x="2255520" y="449580"/>
                    </a:cubicBezTo>
                    <a:lnTo>
                      <a:pt x="2278380" y="457200"/>
                    </a:lnTo>
                    <a:cubicBezTo>
                      <a:pt x="2286000" y="459740"/>
                      <a:pt x="2293289" y="463684"/>
                      <a:pt x="2301240" y="464820"/>
                    </a:cubicBezTo>
                    <a:lnTo>
                      <a:pt x="2354580" y="472440"/>
                    </a:lnTo>
                    <a:cubicBezTo>
                      <a:pt x="2411076" y="491272"/>
                      <a:pt x="2385932" y="480496"/>
                      <a:pt x="2430780" y="502920"/>
                    </a:cubicBezTo>
                    <a:cubicBezTo>
                      <a:pt x="2474456" y="568434"/>
                      <a:pt x="2416300" y="491336"/>
                      <a:pt x="2468880" y="533400"/>
                    </a:cubicBezTo>
                    <a:cubicBezTo>
                      <a:pt x="2476031" y="539121"/>
                      <a:pt x="2477644" y="549784"/>
                      <a:pt x="2484120" y="556260"/>
                    </a:cubicBezTo>
                    <a:cubicBezTo>
                      <a:pt x="2490596" y="562736"/>
                      <a:pt x="2499945" y="565637"/>
                      <a:pt x="2506980" y="571500"/>
                    </a:cubicBezTo>
                    <a:cubicBezTo>
                      <a:pt x="2527488" y="588590"/>
                      <a:pt x="2528376" y="598789"/>
                      <a:pt x="2552700" y="609600"/>
                    </a:cubicBezTo>
                    <a:cubicBezTo>
                      <a:pt x="2592337" y="627217"/>
                      <a:pt x="2608368" y="626261"/>
                      <a:pt x="2651760" y="632460"/>
                    </a:cubicBezTo>
                    <a:cubicBezTo>
                      <a:pt x="2656840" y="640080"/>
                      <a:pt x="2661137" y="648285"/>
                      <a:pt x="2667000" y="655320"/>
                    </a:cubicBezTo>
                    <a:cubicBezTo>
                      <a:pt x="2673899" y="663599"/>
                      <a:pt x="2682240" y="670560"/>
                      <a:pt x="2689860" y="678180"/>
                    </a:cubicBezTo>
                    <a:lnTo>
                      <a:pt x="2705100" y="693420"/>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87937CEC-BA6E-4F7F-908F-F99CE706E94B}"/>
                  </a:ext>
                </a:extLst>
              </p:cNvPr>
              <p:cNvSpPr/>
              <p:nvPr/>
            </p:nvSpPr>
            <p:spPr>
              <a:xfrm>
                <a:off x="5791200" y="4197464"/>
                <a:ext cx="236281" cy="115456"/>
              </a:xfrm>
              <a:custGeom>
                <a:avLst/>
                <a:gdLst>
                  <a:gd name="connsiteX0" fmla="*/ 0 w 236281"/>
                  <a:gd name="connsiteY0" fmla="*/ 107836 h 115456"/>
                  <a:gd name="connsiteX1" fmla="*/ 38100 w 236281"/>
                  <a:gd name="connsiteY1" fmla="*/ 115456 h 115456"/>
                  <a:gd name="connsiteX2" fmla="*/ 91440 w 236281"/>
                  <a:gd name="connsiteY2" fmla="*/ 62116 h 115456"/>
                  <a:gd name="connsiteX3" fmla="*/ 114300 w 236281"/>
                  <a:gd name="connsiteY3" fmla="*/ 46876 h 115456"/>
                  <a:gd name="connsiteX4" fmla="*/ 137160 w 236281"/>
                  <a:gd name="connsiteY4" fmla="*/ 62116 h 115456"/>
                  <a:gd name="connsiteX5" fmla="*/ 160020 w 236281"/>
                  <a:gd name="connsiteY5" fmla="*/ 46876 h 115456"/>
                  <a:gd name="connsiteX6" fmla="*/ 182880 w 236281"/>
                  <a:gd name="connsiteY6" fmla="*/ 39256 h 115456"/>
                  <a:gd name="connsiteX7" fmla="*/ 213360 w 236281"/>
                  <a:gd name="connsiteY7" fmla="*/ 1156 h 115456"/>
                  <a:gd name="connsiteX8" fmla="*/ 236220 w 236281"/>
                  <a:gd name="connsiteY8" fmla="*/ 16396 h 11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81" h="115456">
                    <a:moveTo>
                      <a:pt x="0" y="107836"/>
                    </a:moveTo>
                    <a:cubicBezTo>
                      <a:pt x="12700" y="110376"/>
                      <a:pt x="25148" y="115456"/>
                      <a:pt x="38100" y="115456"/>
                    </a:cubicBezTo>
                    <a:cubicBezTo>
                      <a:pt x="77368" y="115456"/>
                      <a:pt x="58712" y="83935"/>
                      <a:pt x="91440" y="62116"/>
                    </a:cubicBezTo>
                    <a:lnTo>
                      <a:pt x="114300" y="46876"/>
                    </a:lnTo>
                    <a:cubicBezTo>
                      <a:pt x="121920" y="51956"/>
                      <a:pt x="128002" y="62116"/>
                      <a:pt x="137160" y="62116"/>
                    </a:cubicBezTo>
                    <a:cubicBezTo>
                      <a:pt x="146318" y="62116"/>
                      <a:pt x="151829" y="50972"/>
                      <a:pt x="160020" y="46876"/>
                    </a:cubicBezTo>
                    <a:cubicBezTo>
                      <a:pt x="167204" y="43284"/>
                      <a:pt x="175260" y="41796"/>
                      <a:pt x="182880" y="39256"/>
                    </a:cubicBezTo>
                    <a:cubicBezTo>
                      <a:pt x="188824" y="21425"/>
                      <a:pt x="189030" y="5211"/>
                      <a:pt x="213360" y="1156"/>
                    </a:cubicBezTo>
                    <a:cubicBezTo>
                      <a:pt x="238630" y="-3056"/>
                      <a:pt x="236220" y="4739"/>
                      <a:pt x="236220" y="16396"/>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D760F529-A570-43E8-82DF-5A7540992908}"/>
                  </a:ext>
                </a:extLst>
              </p:cNvPr>
              <p:cNvSpPr/>
              <p:nvPr/>
            </p:nvSpPr>
            <p:spPr>
              <a:xfrm>
                <a:off x="5099538" y="3385038"/>
                <a:ext cx="3429000" cy="1011116"/>
              </a:xfrm>
              <a:custGeom>
                <a:avLst/>
                <a:gdLst>
                  <a:gd name="connsiteX0" fmla="*/ 0 w 3429000"/>
                  <a:gd name="connsiteY0" fmla="*/ 1011116 h 1011116"/>
                  <a:gd name="connsiteX1" fmla="*/ 1204547 w 3429000"/>
                  <a:gd name="connsiteY1" fmla="*/ 835270 h 1011116"/>
                  <a:gd name="connsiteX2" fmla="*/ 3429000 w 3429000"/>
                  <a:gd name="connsiteY2" fmla="*/ 0 h 1011116"/>
                </a:gdLst>
                <a:ahLst/>
                <a:cxnLst>
                  <a:cxn ang="0">
                    <a:pos x="connsiteX0" y="connsiteY0"/>
                  </a:cxn>
                  <a:cxn ang="0">
                    <a:pos x="connsiteX1" y="connsiteY1"/>
                  </a:cxn>
                  <a:cxn ang="0">
                    <a:pos x="connsiteX2" y="connsiteY2"/>
                  </a:cxn>
                </a:cxnLst>
                <a:rect l="l" t="t" r="r" b="b"/>
                <a:pathLst>
                  <a:path w="3429000" h="1011116">
                    <a:moveTo>
                      <a:pt x="0" y="1011116"/>
                    </a:moveTo>
                    <a:cubicBezTo>
                      <a:pt x="316523" y="1007452"/>
                      <a:pt x="633047" y="1003789"/>
                      <a:pt x="1204547" y="835270"/>
                    </a:cubicBezTo>
                    <a:cubicBezTo>
                      <a:pt x="1776047" y="666751"/>
                      <a:pt x="2602523" y="333375"/>
                      <a:pt x="342900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1F19193E-F448-47CC-9EF6-35B463FA707B}"/>
                  </a:ext>
                </a:extLst>
              </p:cNvPr>
              <p:cNvSpPr/>
              <p:nvPr/>
            </p:nvSpPr>
            <p:spPr>
              <a:xfrm>
                <a:off x="5489631" y="1565031"/>
                <a:ext cx="480346" cy="2725615"/>
              </a:xfrm>
              <a:custGeom>
                <a:avLst/>
                <a:gdLst>
                  <a:gd name="connsiteX0" fmla="*/ 480346 w 480346"/>
                  <a:gd name="connsiteY0" fmla="*/ 2725615 h 2725615"/>
                  <a:gd name="connsiteX1" fmla="*/ 67107 w 480346"/>
                  <a:gd name="connsiteY1" fmla="*/ 835269 h 2725615"/>
                  <a:gd name="connsiteX2" fmla="*/ 5561 w 480346"/>
                  <a:gd name="connsiteY2" fmla="*/ 0 h 2725615"/>
                </a:gdLst>
                <a:ahLst/>
                <a:cxnLst>
                  <a:cxn ang="0">
                    <a:pos x="connsiteX0" y="connsiteY0"/>
                  </a:cxn>
                  <a:cxn ang="0">
                    <a:pos x="connsiteX1" y="connsiteY1"/>
                  </a:cxn>
                  <a:cxn ang="0">
                    <a:pos x="connsiteX2" y="connsiteY2"/>
                  </a:cxn>
                </a:cxnLst>
                <a:rect l="l" t="t" r="r" b="b"/>
                <a:pathLst>
                  <a:path w="480346" h="2725615">
                    <a:moveTo>
                      <a:pt x="480346" y="2725615"/>
                    </a:moveTo>
                    <a:cubicBezTo>
                      <a:pt x="313292" y="2007576"/>
                      <a:pt x="146238" y="1289538"/>
                      <a:pt x="67107" y="835269"/>
                    </a:cubicBezTo>
                    <a:cubicBezTo>
                      <a:pt x="-12024" y="381000"/>
                      <a:pt x="-3232" y="190500"/>
                      <a:pt x="5561"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E1E99553-7290-42CA-A808-F1E1AC6119EA}"/>
                  </a:ext>
                </a:extLst>
              </p:cNvPr>
              <p:cNvSpPr/>
              <p:nvPr/>
            </p:nvSpPr>
            <p:spPr>
              <a:xfrm>
                <a:off x="5978769" y="2057400"/>
                <a:ext cx="360485" cy="2127738"/>
              </a:xfrm>
              <a:custGeom>
                <a:avLst/>
                <a:gdLst>
                  <a:gd name="connsiteX0" fmla="*/ 360485 w 360485"/>
                  <a:gd name="connsiteY0" fmla="*/ 2127738 h 2127738"/>
                  <a:gd name="connsiteX1" fmla="*/ 0 w 360485"/>
                  <a:gd name="connsiteY1" fmla="*/ 0 h 2127738"/>
                </a:gdLst>
                <a:ahLst/>
                <a:cxnLst>
                  <a:cxn ang="0">
                    <a:pos x="connsiteX0" y="connsiteY0"/>
                  </a:cxn>
                  <a:cxn ang="0">
                    <a:pos x="connsiteX1" y="connsiteY1"/>
                  </a:cxn>
                </a:cxnLst>
                <a:rect l="l" t="t" r="r" b="b"/>
                <a:pathLst>
                  <a:path w="360485" h="2127738">
                    <a:moveTo>
                      <a:pt x="360485" y="2127738"/>
                    </a:move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Shape 42">
                <a:extLst>
                  <a:ext uri="{FF2B5EF4-FFF2-40B4-BE49-F238E27FC236}">
                    <a16:creationId xmlns:a16="http://schemas.microsoft.com/office/drawing/2014/main" id="{6B9D747E-FF6F-49F9-AFD8-F86D47349738}"/>
                  </a:ext>
                </a:extLst>
              </p:cNvPr>
              <p:cNvSpPr/>
              <p:nvPr/>
            </p:nvSpPr>
            <p:spPr>
              <a:xfrm>
                <a:off x="6304085" y="1608992"/>
                <a:ext cx="360484" cy="2514600"/>
              </a:xfrm>
              <a:custGeom>
                <a:avLst/>
                <a:gdLst>
                  <a:gd name="connsiteX0" fmla="*/ 0 w 360484"/>
                  <a:gd name="connsiteY0" fmla="*/ 0 h 2514600"/>
                  <a:gd name="connsiteX1" fmla="*/ 105507 w 360484"/>
                  <a:gd name="connsiteY1" fmla="*/ 1222131 h 2514600"/>
                  <a:gd name="connsiteX2" fmla="*/ 360484 w 360484"/>
                  <a:gd name="connsiteY2" fmla="*/ 2514600 h 2514600"/>
                </a:gdLst>
                <a:ahLst/>
                <a:cxnLst>
                  <a:cxn ang="0">
                    <a:pos x="connsiteX0" y="connsiteY0"/>
                  </a:cxn>
                  <a:cxn ang="0">
                    <a:pos x="connsiteX1" y="connsiteY1"/>
                  </a:cxn>
                  <a:cxn ang="0">
                    <a:pos x="connsiteX2" y="connsiteY2"/>
                  </a:cxn>
                </a:cxnLst>
                <a:rect l="l" t="t" r="r" b="b"/>
                <a:pathLst>
                  <a:path w="360484" h="2514600">
                    <a:moveTo>
                      <a:pt x="0" y="0"/>
                    </a:moveTo>
                    <a:cubicBezTo>
                      <a:pt x="22713" y="401515"/>
                      <a:pt x="45426" y="803031"/>
                      <a:pt x="105507" y="1222131"/>
                    </a:cubicBezTo>
                    <a:cubicBezTo>
                      <a:pt x="165588" y="1641231"/>
                      <a:pt x="263036" y="2077915"/>
                      <a:pt x="360484" y="25146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Shape 43">
                <a:extLst>
                  <a:ext uri="{FF2B5EF4-FFF2-40B4-BE49-F238E27FC236}">
                    <a16:creationId xmlns:a16="http://schemas.microsoft.com/office/drawing/2014/main" id="{92CA8C4C-0050-438B-95D9-E99881849282}"/>
                  </a:ext>
                </a:extLst>
              </p:cNvPr>
              <p:cNvSpPr/>
              <p:nvPr/>
            </p:nvSpPr>
            <p:spPr>
              <a:xfrm>
                <a:off x="6655777" y="1661746"/>
                <a:ext cx="409038" cy="2409092"/>
              </a:xfrm>
              <a:custGeom>
                <a:avLst/>
                <a:gdLst>
                  <a:gd name="connsiteX0" fmla="*/ 0 w 409038"/>
                  <a:gd name="connsiteY0" fmla="*/ 2409092 h 2409092"/>
                  <a:gd name="connsiteX1" fmla="*/ 360485 w 409038"/>
                  <a:gd name="connsiteY1" fmla="*/ 501162 h 2409092"/>
                  <a:gd name="connsiteX2" fmla="*/ 395654 w 409038"/>
                  <a:gd name="connsiteY2" fmla="*/ 0 h 2409092"/>
                </a:gdLst>
                <a:ahLst/>
                <a:cxnLst>
                  <a:cxn ang="0">
                    <a:pos x="connsiteX0" y="connsiteY0"/>
                  </a:cxn>
                  <a:cxn ang="0">
                    <a:pos x="connsiteX1" y="connsiteY1"/>
                  </a:cxn>
                  <a:cxn ang="0">
                    <a:pos x="connsiteX2" y="connsiteY2"/>
                  </a:cxn>
                </a:cxnLst>
                <a:rect l="l" t="t" r="r" b="b"/>
                <a:pathLst>
                  <a:path w="409038" h="2409092">
                    <a:moveTo>
                      <a:pt x="0" y="2409092"/>
                    </a:moveTo>
                    <a:cubicBezTo>
                      <a:pt x="147271" y="1655884"/>
                      <a:pt x="294543" y="902677"/>
                      <a:pt x="360485" y="501162"/>
                    </a:cubicBezTo>
                    <a:cubicBezTo>
                      <a:pt x="426427" y="99647"/>
                      <a:pt x="411040" y="49823"/>
                      <a:pt x="395654"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4F35C8D0-76F6-47DB-A5FD-0F74182958F5}"/>
                  </a:ext>
                </a:extLst>
              </p:cNvPr>
              <p:cNvSpPr/>
              <p:nvPr/>
            </p:nvSpPr>
            <p:spPr>
              <a:xfrm>
                <a:off x="4791808" y="1934308"/>
                <a:ext cx="430823" cy="2470638"/>
              </a:xfrm>
              <a:custGeom>
                <a:avLst/>
                <a:gdLst>
                  <a:gd name="connsiteX0" fmla="*/ 430823 w 430823"/>
                  <a:gd name="connsiteY0" fmla="*/ 2470638 h 2470638"/>
                  <a:gd name="connsiteX1" fmla="*/ 105507 w 430823"/>
                  <a:gd name="connsiteY1" fmla="*/ 808892 h 2470638"/>
                  <a:gd name="connsiteX2" fmla="*/ 0 w 430823"/>
                  <a:gd name="connsiteY2" fmla="*/ 0 h 2470638"/>
                </a:gdLst>
                <a:ahLst/>
                <a:cxnLst>
                  <a:cxn ang="0">
                    <a:pos x="connsiteX0" y="connsiteY0"/>
                  </a:cxn>
                  <a:cxn ang="0">
                    <a:pos x="connsiteX1" y="connsiteY1"/>
                  </a:cxn>
                  <a:cxn ang="0">
                    <a:pos x="connsiteX2" y="connsiteY2"/>
                  </a:cxn>
                </a:cxnLst>
                <a:rect l="l" t="t" r="r" b="b"/>
                <a:pathLst>
                  <a:path w="430823" h="2470638">
                    <a:moveTo>
                      <a:pt x="430823" y="2470638"/>
                    </a:moveTo>
                    <a:cubicBezTo>
                      <a:pt x="304067" y="1845651"/>
                      <a:pt x="177311" y="1220665"/>
                      <a:pt x="105507" y="808892"/>
                    </a:cubicBezTo>
                    <a:cubicBezTo>
                      <a:pt x="33703" y="397119"/>
                      <a:pt x="16851" y="198559"/>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14CA63AD-0C8C-4995-AC13-78025A280A97}"/>
                  </a:ext>
                </a:extLst>
              </p:cNvPr>
              <p:cNvSpPr/>
              <p:nvPr/>
            </p:nvSpPr>
            <p:spPr>
              <a:xfrm>
                <a:off x="4220308" y="2259623"/>
                <a:ext cx="211015" cy="1679331"/>
              </a:xfrm>
              <a:custGeom>
                <a:avLst/>
                <a:gdLst>
                  <a:gd name="connsiteX0" fmla="*/ 0 w 211015"/>
                  <a:gd name="connsiteY0" fmla="*/ 1679331 h 1679331"/>
                  <a:gd name="connsiteX1" fmla="*/ 158261 w 211015"/>
                  <a:gd name="connsiteY1" fmla="*/ 457200 h 1679331"/>
                  <a:gd name="connsiteX2" fmla="*/ 211015 w 211015"/>
                  <a:gd name="connsiteY2" fmla="*/ 0 h 1679331"/>
                </a:gdLst>
                <a:ahLst/>
                <a:cxnLst>
                  <a:cxn ang="0">
                    <a:pos x="connsiteX0" y="connsiteY0"/>
                  </a:cxn>
                  <a:cxn ang="0">
                    <a:pos x="connsiteX1" y="connsiteY1"/>
                  </a:cxn>
                  <a:cxn ang="0">
                    <a:pos x="connsiteX2" y="connsiteY2"/>
                  </a:cxn>
                </a:cxnLst>
                <a:rect l="l" t="t" r="r" b="b"/>
                <a:pathLst>
                  <a:path w="211015" h="1679331">
                    <a:moveTo>
                      <a:pt x="0" y="1679331"/>
                    </a:moveTo>
                    <a:cubicBezTo>
                      <a:pt x="61546" y="1208209"/>
                      <a:pt x="123092" y="737088"/>
                      <a:pt x="158261" y="457200"/>
                    </a:cubicBezTo>
                    <a:cubicBezTo>
                      <a:pt x="193430" y="177312"/>
                      <a:pt x="202222" y="88656"/>
                      <a:pt x="211015"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Shape 46">
                <a:extLst>
                  <a:ext uri="{FF2B5EF4-FFF2-40B4-BE49-F238E27FC236}">
                    <a16:creationId xmlns:a16="http://schemas.microsoft.com/office/drawing/2014/main" id="{8C9F2582-C581-40E4-9FBC-D8718460C261}"/>
                  </a:ext>
                </a:extLst>
              </p:cNvPr>
              <p:cNvSpPr/>
              <p:nvPr/>
            </p:nvSpPr>
            <p:spPr>
              <a:xfrm>
                <a:off x="5117123" y="5389685"/>
                <a:ext cx="272562" cy="738553"/>
              </a:xfrm>
              <a:custGeom>
                <a:avLst/>
                <a:gdLst>
                  <a:gd name="connsiteX0" fmla="*/ 0 w 272562"/>
                  <a:gd name="connsiteY0" fmla="*/ 0 h 738553"/>
                  <a:gd name="connsiteX1" fmla="*/ 272562 w 272562"/>
                  <a:gd name="connsiteY1" fmla="*/ 738553 h 738553"/>
                </a:gdLst>
                <a:ahLst/>
                <a:cxnLst>
                  <a:cxn ang="0">
                    <a:pos x="connsiteX0" y="connsiteY0"/>
                  </a:cxn>
                  <a:cxn ang="0">
                    <a:pos x="connsiteX1" y="connsiteY1"/>
                  </a:cxn>
                </a:cxnLst>
                <a:rect l="l" t="t" r="r" b="b"/>
                <a:pathLst>
                  <a:path w="272562" h="738553">
                    <a:moveTo>
                      <a:pt x="0" y="0"/>
                    </a:moveTo>
                    <a:lnTo>
                      <a:pt x="272562" y="73855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Shape 47">
                <a:extLst>
                  <a:ext uri="{FF2B5EF4-FFF2-40B4-BE49-F238E27FC236}">
                    <a16:creationId xmlns:a16="http://schemas.microsoft.com/office/drawing/2014/main" id="{9F32D983-EDA8-4ABF-8751-E7E03B36D7E3}"/>
                  </a:ext>
                </a:extLst>
              </p:cNvPr>
              <p:cNvSpPr/>
              <p:nvPr/>
            </p:nvSpPr>
            <p:spPr>
              <a:xfrm>
                <a:off x="1389185" y="5081954"/>
                <a:ext cx="167053" cy="782515"/>
              </a:xfrm>
              <a:custGeom>
                <a:avLst/>
                <a:gdLst>
                  <a:gd name="connsiteX0" fmla="*/ 167053 w 167053"/>
                  <a:gd name="connsiteY0" fmla="*/ 0 h 782515"/>
                  <a:gd name="connsiteX1" fmla="*/ 0 w 167053"/>
                  <a:gd name="connsiteY1" fmla="*/ 782515 h 782515"/>
                </a:gdLst>
                <a:ahLst/>
                <a:cxnLst>
                  <a:cxn ang="0">
                    <a:pos x="connsiteX0" y="connsiteY0"/>
                  </a:cxn>
                  <a:cxn ang="0">
                    <a:pos x="connsiteX1" y="connsiteY1"/>
                  </a:cxn>
                </a:cxnLst>
                <a:rect l="l" t="t" r="r" b="b"/>
                <a:pathLst>
                  <a:path w="167053" h="782515">
                    <a:moveTo>
                      <a:pt x="167053" y="0"/>
                    </a:moveTo>
                    <a:lnTo>
                      <a:pt x="0" y="78251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Shape 48">
                <a:extLst>
                  <a:ext uri="{FF2B5EF4-FFF2-40B4-BE49-F238E27FC236}">
                    <a16:creationId xmlns:a16="http://schemas.microsoft.com/office/drawing/2014/main" id="{B34C917B-BE89-4133-8B82-10222B0BA998}"/>
                  </a:ext>
                </a:extLst>
              </p:cNvPr>
              <p:cNvSpPr/>
              <p:nvPr/>
            </p:nvSpPr>
            <p:spPr>
              <a:xfrm>
                <a:off x="3156438" y="5240215"/>
                <a:ext cx="272562" cy="641839"/>
              </a:xfrm>
              <a:custGeom>
                <a:avLst/>
                <a:gdLst>
                  <a:gd name="connsiteX0" fmla="*/ 0 w 351692"/>
                  <a:gd name="connsiteY0" fmla="*/ 0 h 615462"/>
                  <a:gd name="connsiteX1" fmla="*/ 351692 w 351692"/>
                  <a:gd name="connsiteY1" fmla="*/ 615462 h 615462"/>
                </a:gdLst>
                <a:ahLst/>
                <a:cxnLst>
                  <a:cxn ang="0">
                    <a:pos x="connsiteX0" y="connsiteY0"/>
                  </a:cxn>
                  <a:cxn ang="0">
                    <a:pos x="connsiteX1" y="connsiteY1"/>
                  </a:cxn>
                </a:cxnLst>
                <a:rect l="l" t="t" r="r" b="b"/>
                <a:pathLst>
                  <a:path w="351692" h="615462">
                    <a:moveTo>
                      <a:pt x="0" y="0"/>
                    </a:moveTo>
                    <a:lnTo>
                      <a:pt x="351692" y="61546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Shape 49">
                <a:extLst>
                  <a:ext uri="{FF2B5EF4-FFF2-40B4-BE49-F238E27FC236}">
                    <a16:creationId xmlns:a16="http://schemas.microsoft.com/office/drawing/2014/main" id="{B3FA711C-2A0C-4678-B0D8-95933C1C90F1}"/>
                  </a:ext>
                </a:extLst>
              </p:cNvPr>
              <p:cNvSpPr/>
              <p:nvPr/>
            </p:nvSpPr>
            <p:spPr>
              <a:xfrm>
                <a:off x="7095392" y="4906108"/>
                <a:ext cx="342900" cy="1204546"/>
              </a:xfrm>
              <a:custGeom>
                <a:avLst/>
                <a:gdLst>
                  <a:gd name="connsiteX0" fmla="*/ 0 w 342900"/>
                  <a:gd name="connsiteY0" fmla="*/ 1204546 h 1204546"/>
                  <a:gd name="connsiteX1" fmla="*/ 342900 w 342900"/>
                  <a:gd name="connsiteY1" fmla="*/ 0 h 1204546"/>
                </a:gdLst>
                <a:ahLst/>
                <a:cxnLst>
                  <a:cxn ang="0">
                    <a:pos x="connsiteX0" y="connsiteY0"/>
                  </a:cxn>
                  <a:cxn ang="0">
                    <a:pos x="connsiteX1" y="connsiteY1"/>
                  </a:cxn>
                </a:cxnLst>
                <a:rect l="l" t="t" r="r" b="b"/>
                <a:pathLst>
                  <a:path w="342900" h="1204546">
                    <a:moveTo>
                      <a:pt x="0" y="1204546"/>
                    </a:moveTo>
                    <a:lnTo>
                      <a:pt x="3429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a:extLst>
                  <a:ext uri="{FF2B5EF4-FFF2-40B4-BE49-F238E27FC236}">
                    <a16:creationId xmlns:a16="http://schemas.microsoft.com/office/drawing/2014/main" id="{2001454F-ADE8-4DB9-B35B-667162DCF794}"/>
                  </a:ext>
                </a:extLst>
              </p:cNvPr>
              <p:cNvSpPr/>
              <p:nvPr/>
            </p:nvSpPr>
            <p:spPr>
              <a:xfrm>
                <a:off x="5231423" y="4413738"/>
                <a:ext cx="518746" cy="1591408"/>
              </a:xfrm>
              <a:custGeom>
                <a:avLst/>
                <a:gdLst>
                  <a:gd name="connsiteX0" fmla="*/ 0 w 518746"/>
                  <a:gd name="connsiteY0" fmla="*/ 0 h 1591408"/>
                  <a:gd name="connsiteX1" fmla="*/ 360485 w 518746"/>
                  <a:gd name="connsiteY1" fmla="*/ 1266093 h 1591408"/>
                  <a:gd name="connsiteX2" fmla="*/ 518746 w 518746"/>
                  <a:gd name="connsiteY2" fmla="*/ 1591408 h 1591408"/>
                </a:gdLst>
                <a:ahLst/>
                <a:cxnLst>
                  <a:cxn ang="0">
                    <a:pos x="connsiteX0" y="connsiteY0"/>
                  </a:cxn>
                  <a:cxn ang="0">
                    <a:pos x="connsiteX1" y="connsiteY1"/>
                  </a:cxn>
                  <a:cxn ang="0">
                    <a:pos x="connsiteX2" y="connsiteY2"/>
                  </a:cxn>
                </a:cxnLst>
                <a:rect l="l" t="t" r="r" b="b"/>
                <a:pathLst>
                  <a:path w="518746" h="1591408">
                    <a:moveTo>
                      <a:pt x="0" y="0"/>
                    </a:moveTo>
                    <a:cubicBezTo>
                      <a:pt x="137013" y="500429"/>
                      <a:pt x="274027" y="1000858"/>
                      <a:pt x="360485" y="1266093"/>
                    </a:cubicBezTo>
                    <a:cubicBezTo>
                      <a:pt x="446943" y="1531328"/>
                      <a:pt x="482844" y="1561368"/>
                      <a:pt x="518746" y="1591408"/>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51">
                <a:extLst>
                  <a:ext uri="{FF2B5EF4-FFF2-40B4-BE49-F238E27FC236}">
                    <a16:creationId xmlns:a16="http://schemas.microsoft.com/office/drawing/2014/main" id="{30432A1B-194B-420C-8343-BF09B6B2A682}"/>
                  </a:ext>
                </a:extLst>
              </p:cNvPr>
              <p:cNvSpPr/>
              <p:nvPr/>
            </p:nvSpPr>
            <p:spPr>
              <a:xfrm>
                <a:off x="6093069" y="4097215"/>
                <a:ext cx="580293" cy="1890347"/>
              </a:xfrm>
              <a:custGeom>
                <a:avLst/>
                <a:gdLst>
                  <a:gd name="connsiteX0" fmla="*/ 580293 w 580293"/>
                  <a:gd name="connsiteY0" fmla="*/ 0 h 1890347"/>
                  <a:gd name="connsiteX1" fmla="*/ 395654 w 580293"/>
                  <a:gd name="connsiteY1" fmla="*/ 888023 h 1890347"/>
                  <a:gd name="connsiteX2" fmla="*/ 149469 w 580293"/>
                  <a:gd name="connsiteY2" fmla="*/ 1582616 h 1890347"/>
                  <a:gd name="connsiteX3" fmla="*/ 0 w 580293"/>
                  <a:gd name="connsiteY3" fmla="*/ 1890347 h 1890347"/>
                </a:gdLst>
                <a:ahLst/>
                <a:cxnLst>
                  <a:cxn ang="0">
                    <a:pos x="connsiteX0" y="connsiteY0"/>
                  </a:cxn>
                  <a:cxn ang="0">
                    <a:pos x="connsiteX1" y="connsiteY1"/>
                  </a:cxn>
                  <a:cxn ang="0">
                    <a:pos x="connsiteX2" y="connsiteY2"/>
                  </a:cxn>
                  <a:cxn ang="0">
                    <a:pos x="connsiteX3" y="connsiteY3"/>
                  </a:cxn>
                </a:cxnLst>
                <a:rect l="l" t="t" r="r" b="b"/>
                <a:pathLst>
                  <a:path w="580293" h="1890347">
                    <a:moveTo>
                      <a:pt x="580293" y="0"/>
                    </a:moveTo>
                    <a:cubicBezTo>
                      <a:pt x="523875" y="312127"/>
                      <a:pt x="467458" y="624254"/>
                      <a:pt x="395654" y="888023"/>
                    </a:cubicBezTo>
                    <a:cubicBezTo>
                      <a:pt x="323850" y="1151792"/>
                      <a:pt x="215411" y="1415562"/>
                      <a:pt x="149469" y="1582616"/>
                    </a:cubicBezTo>
                    <a:cubicBezTo>
                      <a:pt x="83527" y="1749670"/>
                      <a:pt x="41763" y="1820008"/>
                      <a:pt x="0" y="1890347"/>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52">
                <a:extLst>
                  <a:ext uri="{FF2B5EF4-FFF2-40B4-BE49-F238E27FC236}">
                    <a16:creationId xmlns:a16="http://schemas.microsoft.com/office/drawing/2014/main" id="{CE8854CA-5DE3-4540-8A61-2F3EF353EC95}"/>
                  </a:ext>
                </a:extLst>
              </p:cNvPr>
              <p:cNvSpPr/>
              <p:nvPr/>
            </p:nvSpPr>
            <p:spPr>
              <a:xfrm>
                <a:off x="2839915" y="1943100"/>
                <a:ext cx="114300" cy="720969"/>
              </a:xfrm>
              <a:custGeom>
                <a:avLst/>
                <a:gdLst>
                  <a:gd name="connsiteX0" fmla="*/ 0 w 114300"/>
                  <a:gd name="connsiteY0" fmla="*/ 0 h 720969"/>
                  <a:gd name="connsiteX1" fmla="*/ 114300 w 114300"/>
                  <a:gd name="connsiteY1" fmla="*/ 720969 h 720969"/>
                </a:gdLst>
                <a:ahLst/>
                <a:cxnLst>
                  <a:cxn ang="0">
                    <a:pos x="connsiteX0" y="connsiteY0"/>
                  </a:cxn>
                  <a:cxn ang="0">
                    <a:pos x="connsiteX1" y="connsiteY1"/>
                  </a:cxn>
                </a:cxnLst>
                <a:rect l="l" t="t" r="r" b="b"/>
                <a:pathLst>
                  <a:path w="114300" h="720969">
                    <a:moveTo>
                      <a:pt x="0" y="0"/>
                    </a:moveTo>
                    <a:lnTo>
                      <a:pt x="114300" y="72096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53">
                <a:extLst>
                  <a:ext uri="{FF2B5EF4-FFF2-40B4-BE49-F238E27FC236}">
                    <a16:creationId xmlns:a16="http://schemas.microsoft.com/office/drawing/2014/main" id="{F2A05B23-F829-4306-9F75-11C51AACBB35}"/>
                  </a:ext>
                </a:extLst>
              </p:cNvPr>
              <p:cNvSpPr/>
              <p:nvPr/>
            </p:nvSpPr>
            <p:spPr>
              <a:xfrm>
                <a:off x="3086100" y="1960685"/>
                <a:ext cx="133716" cy="794032"/>
              </a:xfrm>
              <a:custGeom>
                <a:avLst/>
                <a:gdLst>
                  <a:gd name="connsiteX0" fmla="*/ 0 w 70338"/>
                  <a:gd name="connsiteY0" fmla="*/ 0 h 439615"/>
                  <a:gd name="connsiteX1" fmla="*/ 70338 w 70338"/>
                  <a:gd name="connsiteY1" fmla="*/ 439615 h 439615"/>
                </a:gdLst>
                <a:ahLst/>
                <a:cxnLst>
                  <a:cxn ang="0">
                    <a:pos x="connsiteX0" y="connsiteY0"/>
                  </a:cxn>
                  <a:cxn ang="0">
                    <a:pos x="connsiteX1" y="connsiteY1"/>
                  </a:cxn>
                </a:cxnLst>
                <a:rect l="l" t="t" r="r" b="b"/>
                <a:pathLst>
                  <a:path w="70338" h="439615">
                    <a:moveTo>
                      <a:pt x="0" y="0"/>
                    </a:moveTo>
                    <a:lnTo>
                      <a:pt x="70338" y="43961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Shape 54">
                <a:extLst>
                  <a:ext uri="{FF2B5EF4-FFF2-40B4-BE49-F238E27FC236}">
                    <a16:creationId xmlns:a16="http://schemas.microsoft.com/office/drawing/2014/main" id="{0570CB0E-5DD5-4BB5-B0E8-03176C550E71}"/>
                  </a:ext>
                </a:extLst>
              </p:cNvPr>
              <p:cNvSpPr/>
              <p:nvPr/>
            </p:nvSpPr>
            <p:spPr>
              <a:xfrm>
                <a:off x="2637692" y="2540977"/>
                <a:ext cx="140677" cy="634804"/>
              </a:xfrm>
              <a:custGeom>
                <a:avLst/>
                <a:gdLst>
                  <a:gd name="connsiteX0" fmla="*/ 0 w 140677"/>
                  <a:gd name="connsiteY0" fmla="*/ 0 h 634804"/>
                  <a:gd name="connsiteX1" fmla="*/ 105508 w 140677"/>
                  <a:gd name="connsiteY1" fmla="*/ 536331 h 634804"/>
                  <a:gd name="connsiteX2" fmla="*/ 140677 w 140677"/>
                  <a:gd name="connsiteY2" fmla="*/ 633046 h 634804"/>
                </a:gdLst>
                <a:ahLst/>
                <a:cxnLst>
                  <a:cxn ang="0">
                    <a:pos x="connsiteX0" y="connsiteY0"/>
                  </a:cxn>
                  <a:cxn ang="0">
                    <a:pos x="connsiteX1" y="connsiteY1"/>
                  </a:cxn>
                  <a:cxn ang="0">
                    <a:pos x="connsiteX2" y="connsiteY2"/>
                  </a:cxn>
                </a:cxnLst>
                <a:rect l="l" t="t" r="r" b="b"/>
                <a:pathLst>
                  <a:path w="140677" h="634804">
                    <a:moveTo>
                      <a:pt x="0" y="0"/>
                    </a:moveTo>
                    <a:cubicBezTo>
                      <a:pt x="41031" y="215411"/>
                      <a:pt x="82062" y="430823"/>
                      <a:pt x="105508" y="536331"/>
                    </a:cubicBezTo>
                    <a:cubicBezTo>
                      <a:pt x="128954" y="641839"/>
                      <a:pt x="134815" y="637442"/>
                      <a:pt x="140677" y="633046"/>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Shape 55">
                <a:extLst>
                  <a:ext uri="{FF2B5EF4-FFF2-40B4-BE49-F238E27FC236}">
                    <a16:creationId xmlns:a16="http://schemas.microsoft.com/office/drawing/2014/main" id="{D765AB0E-8D7F-4DB1-906C-83D394ECC857}"/>
                  </a:ext>
                </a:extLst>
              </p:cNvPr>
              <p:cNvSpPr/>
              <p:nvPr/>
            </p:nvSpPr>
            <p:spPr>
              <a:xfrm>
                <a:off x="2936631" y="4009292"/>
                <a:ext cx="1556238" cy="43962"/>
              </a:xfrm>
              <a:custGeom>
                <a:avLst/>
                <a:gdLst>
                  <a:gd name="connsiteX0" fmla="*/ 0 w 1556238"/>
                  <a:gd name="connsiteY0" fmla="*/ 43962 h 43962"/>
                  <a:gd name="connsiteX1" fmla="*/ 580292 w 1556238"/>
                  <a:gd name="connsiteY1" fmla="*/ 8793 h 43962"/>
                  <a:gd name="connsiteX2" fmla="*/ 914400 w 1556238"/>
                  <a:gd name="connsiteY2" fmla="*/ 26377 h 43962"/>
                  <a:gd name="connsiteX3" fmla="*/ 1336431 w 1556238"/>
                  <a:gd name="connsiteY3" fmla="*/ 35170 h 43962"/>
                  <a:gd name="connsiteX4" fmla="*/ 1556238 w 1556238"/>
                  <a:gd name="connsiteY4" fmla="*/ 0 h 4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238" h="43962">
                    <a:moveTo>
                      <a:pt x="0" y="43962"/>
                    </a:moveTo>
                    <a:cubicBezTo>
                      <a:pt x="213946" y="27843"/>
                      <a:pt x="427892" y="11724"/>
                      <a:pt x="580292" y="8793"/>
                    </a:cubicBezTo>
                    <a:cubicBezTo>
                      <a:pt x="732692" y="5862"/>
                      <a:pt x="788377" y="21981"/>
                      <a:pt x="914400" y="26377"/>
                    </a:cubicBezTo>
                    <a:cubicBezTo>
                      <a:pt x="1040423" y="30773"/>
                      <a:pt x="1229458" y="39566"/>
                      <a:pt x="1336431" y="35170"/>
                    </a:cubicBezTo>
                    <a:cubicBezTo>
                      <a:pt x="1443404" y="30774"/>
                      <a:pt x="1499821" y="15387"/>
                      <a:pt x="1556238"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Shape 56">
                <a:extLst>
                  <a:ext uri="{FF2B5EF4-FFF2-40B4-BE49-F238E27FC236}">
                    <a16:creationId xmlns:a16="http://schemas.microsoft.com/office/drawing/2014/main" id="{15D7810C-02F9-4289-A066-0FBF9D963E52}"/>
                  </a:ext>
                </a:extLst>
              </p:cNvPr>
              <p:cNvSpPr/>
              <p:nvPr/>
            </p:nvSpPr>
            <p:spPr>
              <a:xfrm>
                <a:off x="6884377" y="3094892"/>
                <a:ext cx="1494692" cy="325316"/>
              </a:xfrm>
              <a:custGeom>
                <a:avLst/>
                <a:gdLst>
                  <a:gd name="connsiteX0" fmla="*/ 0 w 1494692"/>
                  <a:gd name="connsiteY0" fmla="*/ 0 h 325316"/>
                  <a:gd name="connsiteX1" fmla="*/ 430823 w 1494692"/>
                  <a:gd name="connsiteY1" fmla="*/ 52754 h 325316"/>
                  <a:gd name="connsiteX2" fmla="*/ 905608 w 1494692"/>
                  <a:gd name="connsiteY2" fmla="*/ 228600 h 325316"/>
                  <a:gd name="connsiteX3" fmla="*/ 1494692 w 1494692"/>
                  <a:gd name="connsiteY3" fmla="*/ 325316 h 325316"/>
                </a:gdLst>
                <a:ahLst/>
                <a:cxnLst>
                  <a:cxn ang="0">
                    <a:pos x="connsiteX0" y="connsiteY0"/>
                  </a:cxn>
                  <a:cxn ang="0">
                    <a:pos x="connsiteX1" y="connsiteY1"/>
                  </a:cxn>
                  <a:cxn ang="0">
                    <a:pos x="connsiteX2" y="connsiteY2"/>
                  </a:cxn>
                  <a:cxn ang="0">
                    <a:pos x="connsiteX3" y="connsiteY3"/>
                  </a:cxn>
                </a:cxnLst>
                <a:rect l="l" t="t" r="r" b="b"/>
                <a:pathLst>
                  <a:path w="1494692" h="325316">
                    <a:moveTo>
                      <a:pt x="0" y="0"/>
                    </a:moveTo>
                    <a:cubicBezTo>
                      <a:pt x="139944" y="7327"/>
                      <a:pt x="279888" y="14654"/>
                      <a:pt x="430823" y="52754"/>
                    </a:cubicBezTo>
                    <a:cubicBezTo>
                      <a:pt x="581758" y="90854"/>
                      <a:pt x="728297" y="183173"/>
                      <a:pt x="905608" y="228600"/>
                    </a:cubicBezTo>
                    <a:cubicBezTo>
                      <a:pt x="1082919" y="274027"/>
                      <a:pt x="1288805" y="299671"/>
                      <a:pt x="1494692" y="32531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57">
                <a:extLst>
                  <a:ext uri="{FF2B5EF4-FFF2-40B4-BE49-F238E27FC236}">
                    <a16:creationId xmlns:a16="http://schemas.microsoft.com/office/drawing/2014/main" id="{5F10D9BE-B6CD-4CFB-AB1E-7174132AE612}"/>
                  </a:ext>
                </a:extLst>
              </p:cNvPr>
              <p:cNvSpPr/>
              <p:nvPr/>
            </p:nvSpPr>
            <p:spPr>
              <a:xfrm>
                <a:off x="7684477" y="3270738"/>
                <a:ext cx="844061" cy="71355"/>
              </a:xfrm>
              <a:custGeom>
                <a:avLst/>
                <a:gdLst>
                  <a:gd name="connsiteX0" fmla="*/ 0 w 844061"/>
                  <a:gd name="connsiteY0" fmla="*/ 0 h 71355"/>
                  <a:gd name="connsiteX1" fmla="*/ 633046 w 844061"/>
                  <a:gd name="connsiteY1" fmla="*/ 70339 h 71355"/>
                  <a:gd name="connsiteX2" fmla="*/ 844061 w 844061"/>
                  <a:gd name="connsiteY2" fmla="*/ 35170 h 71355"/>
                </a:gdLst>
                <a:ahLst/>
                <a:cxnLst>
                  <a:cxn ang="0">
                    <a:pos x="connsiteX0" y="connsiteY0"/>
                  </a:cxn>
                  <a:cxn ang="0">
                    <a:pos x="connsiteX1" y="connsiteY1"/>
                  </a:cxn>
                  <a:cxn ang="0">
                    <a:pos x="connsiteX2" y="connsiteY2"/>
                  </a:cxn>
                </a:cxnLst>
                <a:rect l="l" t="t" r="r" b="b"/>
                <a:pathLst>
                  <a:path w="844061" h="71355">
                    <a:moveTo>
                      <a:pt x="0" y="0"/>
                    </a:moveTo>
                    <a:cubicBezTo>
                      <a:pt x="246184" y="32238"/>
                      <a:pt x="492369" y="64477"/>
                      <a:pt x="633046" y="70339"/>
                    </a:cubicBezTo>
                    <a:cubicBezTo>
                      <a:pt x="773723" y="76201"/>
                      <a:pt x="808892" y="55685"/>
                      <a:pt x="844061" y="3517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Shape 58">
                <a:extLst>
                  <a:ext uri="{FF2B5EF4-FFF2-40B4-BE49-F238E27FC236}">
                    <a16:creationId xmlns:a16="http://schemas.microsoft.com/office/drawing/2014/main" id="{425A5F95-217F-43AF-837E-3BEFB58F4848}"/>
                  </a:ext>
                </a:extLst>
              </p:cNvPr>
              <p:cNvSpPr/>
              <p:nvPr/>
            </p:nvSpPr>
            <p:spPr>
              <a:xfrm>
                <a:off x="6910754" y="2919046"/>
                <a:ext cx="1635369" cy="254977"/>
              </a:xfrm>
              <a:custGeom>
                <a:avLst/>
                <a:gdLst>
                  <a:gd name="connsiteX0" fmla="*/ 0 w 1635369"/>
                  <a:gd name="connsiteY0" fmla="*/ 0 h 254977"/>
                  <a:gd name="connsiteX1" fmla="*/ 369277 w 1635369"/>
                  <a:gd name="connsiteY1" fmla="*/ 87923 h 254977"/>
                  <a:gd name="connsiteX2" fmla="*/ 808892 w 1635369"/>
                  <a:gd name="connsiteY2" fmla="*/ 219808 h 254977"/>
                  <a:gd name="connsiteX3" fmla="*/ 1354015 w 1635369"/>
                  <a:gd name="connsiteY3" fmla="*/ 254977 h 254977"/>
                  <a:gd name="connsiteX4" fmla="*/ 1635369 w 1635369"/>
                  <a:gd name="connsiteY4" fmla="*/ 219808 h 25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369" h="254977">
                    <a:moveTo>
                      <a:pt x="0" y="0"/>
                    </a:moveTo>
                    <a:cubicBezTo>
                      <a:pt x="117231" y="25644"/>
                      <a:pt x="234462" y="51288"/>
                      <a:pt x="369277" y="87923"/>
                    </a:cubicBezTo>
                    <a:cubicBezTo>
                      <a:pt x="504092" y="124558"/>
                      <a:pt x="644769" y="191966"/>
                      <a:pt x="808892" y="219808"/>
                    </a:cubicBezTo>
                    <a:cubicBezTo>
                      <a:pt x="973015" y="247650"/>
                      <a:pt x="1216269" y="254977"/>
                      <a:pt x="1354015" y="254977"/>
                    </a:cubicBezTo>
                    <a:cubicBezTo>
                      <a:pt x="1491761" y="254977"/>
                      <a:pt x="1563565" y="237392"/>
                      <a:pt x="1635369" y="21980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Shape 59">
                <a:extLst>
                  <a:ext uri="{FF2B5EF4-FFF2-40B4-BE49-F238E27FC236}">
                    <a16:creationId xmlns:a16="http://schemas.microsoft.com/office/drawing/2014/main" id="{3C698FA9-7FA3-45BD-AE88-E88FA03A9236}"/>
                  </a:ext>
                </a:extLst>
              </p:cNvPr>
              <p:cNvSpPr/>
              <p:nvPr/>
            </p:nvSpPr>
            <p:spPr>
              <a:xfrm>
                <a:off x="3288323" y="2127738"/>
                <a:ext cx="17585" cy="571500"/>
              </a:xfrm>
              <a:custGeom>
                <a:avLst/>
                <a:gdLst>
                  <a:gd name="connsiteX0" fmla="*/ 0 w 17585"/>
                  <a:gd name="connsiteY0" fmla="*/ 0 h 571500"/>
                  <a:gd name="connsiteX1" fmla="*/ 17585 w 17585"/>
                  <a:gd name="connsiteY1" fmla="*/ 571500 h 571500"/>
                </a:gdLst>
                <a:ahLst/>
                <a:cxnLst>
                  <a:cxn ang="0">
                    <a:pos x="connsiteX0" y="connsiteY0"/>
                  </a:cxn>
                  <a:cxn ang="0">
                    <a:pos x="connsiteX1" y="connsiteY1"/>
                  </a:cxn>
                </a:cxnLst>
                <a:rect l="l" t="t" r="r" b="b"/>
                <a:pathLst>
                  <a:path w="17585" h="571500">
                    <a:moveTo>
                      <a:pt x="0" y="0"/>
                    </a:moveTo>
                    <a:lnTo>
                      <a:pt x="17585" y="5715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reeform: Shape 60">
                <a:extLst>
                  <a:ext uri="{FF2B5EF4-FFF2-40B4-BE49-F238E27FC236}">
                    <a16:creationId xmlns:a16="http://schemas.microsoft.com/office/drawing/2014/main" id="{29E53D5D-6069-4729-AA2F-97B295C4167F}"/>
                  </a:ext>
                </a:extLst>
              </p:cNvPr>
              <p:cNvSpPr/>
              <p:nvPr/>
            </p:nvSpPr>
            <p:spPr>
              <a:xfrm>
                <a:off x="6954715" y="2611315"/>
                <a:ext cx="1582616" cy="140827"/>
              </a:xfrm>
              <a:custGeom>
                <a:avLst/>
                <a:gdLst>
                  <a:gd name="connsiteX0" fmla="*/ 0 w 1582616"/>
                  <a:gd name="connsiteY0" fmla="*/ 0 h 140827"/>
                  <a:gd name="connsiteX1" fmla="*/ 615462 w 1582616"/>
                  <a:gd name="connsiteY1" fmla="*/ 114300 h 140827"/>
                  <a:gd name="connsiteX2" fmla="*/ 923193 w 1582616"/>
                  <a:gd name="connsiteY2" fmla="*/ 140677 h 140827"/>
                  <a:gd name="connsiteX3" fmla="*/ 1582616 w 1582616"/>
                  <a:gd name="connsiteY3" fmla="*/ 123093 h 140827"/>
                </a:gdLst>
                <a:ahLst/>
                <a:cxnLst>
                  <a:cxn ang="0">
                    <a:pos x="connsiteX0" y="connsiteY0"/>
                  </a:cxn>
                  <a:cxn ang="0">
                    <a:pos x="connsiteX1" y="connsiteY1"/>
                  </a:cxn>
                  <a:cxn ang="0">
                    <a:pos x="connsiteX2" y="connsiteY2"/>
                  </a:cxn>
                  <a:cxn ang="0">
                    <a:pos x="connsiteX3" y="connsiteY3"/>
                  </a:cxn>
                </a:cxnLst>
                <a:rect l="l" t="t" r="r" b="b"/>
                <a:pathLst>
                  <a:path w="1582616" h="140827">
                    <a:moveTo>
                      <a:pt x="0" y="0"/>
                    </a:moveTo>
                    <a:cubicBezTo>
                      <a:pt x="230798" y="45427"/>
                      <a:pt x="461597" y="90854"/>
                      <a:pt x="615462" y="114300"/>
                    </a:cubicBezTo>
                    <a:cubicBezTo>
                      <a:pt x="769327" y="137746"/>
                      <a:pt x="762001" y="139212"/>
                      <a:pt x="923193" y="140677"/>
                    </a:cubicBezTo>
                    <a:cubicBezTo>
                      <a:pt x="1084385" y="142143"/>
                      <a:pt x="1333500" y="132618"/>
                      <a:pt x="1582616" y="12309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reeform: Shape 61">
                <a:extLst>
                  <a:ext uri="{FF2B5EF4-FFF2-40B4-BE49-F238E27FC236}">
                    <a16:creationId xmlns:a16="http://schemas.microsoft.com/office/drawing/2014/main" id="{BC725A37-3F41-4ED7-8353-1E4321F3424C}"/>
                  </a:ext>
                </a:extLst>
              </p:cNvPr>
              <p:cNvSpPr/>
              <p:nvPr/>
            </p:nvSpPr>
            <p:spPr>
              <a:xfrm>
                <a:off x="6996113" y="2343150"/>
                <a:ext cx="1538287" cy="109538"/>
              </a:xfrm>
              <a:custGeom>
                <a:avLst/>
                <a:gdLst>
                  <a:gd name="connsiteX0" fmla="*/ 0 w 1538287"/>
                  <a:gd name="connsiteY0" fmla="*/ 0 h 109538"/>
                  <a:gd name="connsiteX1" fmla="*/ 271462 w 1538287"/>
                  <a:gd name="connsiteY1" fmla="*/ 57150 h 109538"/>
                  <a:gd name="connsiteX2" fmla="*/ 661987 w 1538287"/>
                  <a:gd name="connsiteY2" fmla="*/ 85725 h 109538"/>
                  <a:gd name="connsiteX3" fmla="*/ 933450 w 1538287"/>
                  <a:gd name="connsiteY3" fmla="*/ 100013 h 109538"/>
                  <a:gd name="connsiteX4" fmla="*/ 1357312 w 1538287"/>
                  <a:gd name="connsiteY4" fmla="*/ 90488 h 109538"/>
                  <a:gd name="connsiteX5" fmla="*/ 1433512 w 1538287"/>
                  <a:gd name="connsiteY5" fmla="*/ 100013 h 109538"/>
                  <a:gd name="connsiteX6" fmla="*/ 1538287 w 1538287"/>
                  <a:gd name="connsiteY6"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8287" h="109538">
                    <a:moveTo>
                      <a:pt x="0" y="0"/>
                    </a:moveTo>
                    <a:cubicBezTo>
                      <a:pt x="80565" y="21431"/>
                      <a:pt x="161131" y="42863"/>
                      <a:pt x="271462" y="57150"/>
                    </a:cubicBezTo>
                    <a:cubicBezTo>
                      <a:pt x="381793" y="71438"/>
                      <a:pt x="551656" y="78581"/>
                      <a:pt x="661987" y="85725"/>
                    </a:cubicBezTo>
                    <a:cubicBezTo>
                      <a:pt x="772318" y="92869"/>
                      <a:pt x="817563" y="99219"/>
                      <a:pt x="933450" y="100013"/>
                    </a:cubicBezTo>
                    <a:cubicBezTo>
                      <a:pt x="1049337" y="100807"/>
                      <a:pt x="1273968" y="90488"/>
                      <a:pt x="1357312" y="90488"/>
                    </a:cubicBezTo>
                    <a:cubicBezTo>
                      <a:pt x="1440656" y="90488"/>
                      <a:pt x="1403349" y="96838"/>
                      <a:pt x="1433512" y="100013"/>
                    </a:cubicBezTo>
                    <a:cubicBezTo>
                      <a:pt x="1463675" y="103188"/>
                      <a:pt x="1500981" y="106363"/>
                      <a:pt x="1538287" y="10953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Shape 63">
                <a:extLst>
                  <a:ext uri="{FF2B5EF4-FFF2-40B4-BE49-F238E27FC236}">
                    <a16:creationId xmlns:a16="http://schemas.microsoft.com/office/drawing/2014/main" id="{4C46103E-1A37-4618-A8BC-48CC0A044D82}"/>
                  </a:ext>
                </a:extLst>
              </p:cNvPr>
              <p:cNvSpPr/>
              <p:nvPr/>
            </p:nvSpPr>
            <p:spPr>
              <a:xfrm>
                <a:off x="7019925" y="2238375"/>
                <a:ext cx="1501357" cy="109538"/>
              </a:xfrm>
              <a:custGeom>
                <a:avLst/>
                <a:gdLst>
                  <a:gd name="connsiteX0" fmla="*/ 0 w 1501357"/>
                  <a:gd name="connsiteY0" fmla="*/ 0 h 109538"/>
                  <a:gd name="connsiteX1" fmla="*/ 390525 w 1501357"/>
                  <a:gd name="connsiteY1" fmla="*/ 57150 h 109538"/>
                  <a:gd name="connsiteX2" fmla="*/ 914400 w 1501357"/>
                  <a:gd name="connsiteY2" fmla="*/ 76200 h 109538"/>
                  <a:gd name="connsiteX3" fmla="*/ 1423988 w 1501357"/>
                  <a:gd name="connsiteY3" fmla="*/ 71438 h 109538"/>
                  <a:gd name="connsiteX4" fmla="*/ 1490663 w 1501357"/>
                  <a:gd name="connsiteY4" fmla="*/ 109538 h 109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357" h="109538">
                    <a:moveTo>
                      <a:pt x="0" y="0"/>
                    </a:moveTo>
                    <a:cubicBezTo>
                      <a:pt x="119062" y="22225"/>
                      <a:pt x="238125" y="44450"/>
                      <a:pt x="390525" y="57150"/>
                    </a:cubicBezTo>
                    <a:cubicBezTo>
                      <a:pt x="542925" y="69850"/>
                      <a:pt x="914400" y="76200"/>
                      <a:pt x="914400" y="76200"/>
                    </a:cubicBezTo>
                    <a:cubicBezTo>
                      <a:pt x="1086644" y="78581"/>
                      <a:pt x="1327944" y="65882"/>
                      <a:pt x="1423988" y="71438"/>
                    </a:cubicBezTo>
                    <a:cubicBezTo>
                      <a:pt x="1520032" y="76994"/>
                      <a:pt x="1505347" y="93266"/>
                      <a:pt x="1490663" y="10953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Shape 64">
                <a:extLst>
                  <a:ext uri="{FF2B5EF4-FFF2-40B4-BE49-F238E27FC236}">
                    <a16:creationId xmlns:a16="http://schemas.microsoft.com/office/drawing/2014/main" id="{61A6D29E-7B4A-4F3C-8E9D-64B52E9D0129}"/>
                  </a:ext>
                </a:extLst>
              </p:cNvPr>
              <p:cNvSpPr/>
              <p:nvPr/>
            </p:nvSpPr>
            <p:spPr>
              <a:xfrm>
                <a:off x="6958013" y="2462213"/>
                <a:ext cx="1567224" cy="133350"/>
              </a:xfrm>
              <a:custGeom>
                <a:avLst/>
                <a:gdLst>
                  <a:gd name="connsiteX0" fmla="*/ 0 w 1567224"/>
                  <a:gd name="connsiteY0" fmla="*/ 0 h 133350"/>
                  <a:gd name="connsiteX1" fmla="*/ 314325 w 1567224"/>
                  <a:gd name="connsiteY1" fmla="*/ 71437 h 133350"/>
                  <a:gd name="connsiteX2" fmla="*/ 785812 w 1567224"/>
                  <a:gd name="connsiteY2" fmla="*/ 128587 h 133350"/>
                  <a:gd name="connsiteX3" fmla="*/ 1266825 w 1567224"/>
                  <a:gd name="connsiteY3" fmla="*/ 114300 h 133350"/>
                  <a:gd name="connsiteX4" fmla="*/ 1519237 w 1567224"/>
                  <a:gd name="connsiteY4" fmla="*/ 104775 h 133350"/>
                  <a:gd name="connsiteX5" fmla="*/ 1566862 w 1567224"/>
                  <a:gd name="connsiteY5"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7224" h="133350">
                    <a:moveTo>
                      <a:pt x="0" y="0"/>
                    </a:moveTo>
                    <a:cubicBezTo>
                      <a:pt x="91678" y="25003"/>
                      <a:pt x="183356" y="50006"/>
                      <a:pt x="314325" y="71437"/>
                    </a:cubicBezTo>
                    <a:cubicBezTo>
                      <a:pt x="445294" y="92868"/>
                      <a:pt x="627062" y="121443"/>
                      <a:pt x="785812" y="128587"/>
                    </a:cubicBezTo>
                    <a:cubicBezTo>
                      <a:pt x="944562" y="135731"/>
                      <a:pt x="1266825" y="114300"/>
                      <a:pt x="1266825" y="114300"/>
                    </a:cubicBezTo>
                    <a:cubicBezTo>
                      <a:pt x="1389062" y="110331"/>
                      <a:pt x="1469231" y="101600"/>
                      <a:pt x="1519237" y="104775"/>
                    </a:cubicBezTo>
                    <a:cubicBezTo>
                      <a:pt x="1569243" y="107950"/>
                      <a:pt x="1568052" y="120650"/>
                      <a:pt x="1566862" y="1333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Shape 65">
                <a:extLst>
                  <a:ext uri="{FF2B5EF4-FFF2-40B4-BE49-F238E27FC236}">
                    <a16:creationId xmlns:a16="http://schemas.microsoft.com/office/drawing/2014/main" id="{618278E2-DDE3-410D-ABA5-8911733491F7}"/>
                  </a:ext>
                </a:extLst>
              </p:cNvPr>
              <p:cNvSpPr/>
              <p:nvPr/>
            </p:nvSpPr>
            <p:spPr>
              <a:xfrm>
                <a:off x="7462838" y="3238500"/>
                <a:ext cx="52387" cy="528638"/>
              </a:xfrm>
              <a:custGeom>
                <a:avLst/>
                <a:gdLst>
                  <a:gd name="connsiteX0" fmla="*/ 52387 w 52387"/>
                  <a:gd name="connsiteY0" fmla="*/ 528638 h 528638"/>
                  <a:gd name="connsiteX1" fmla="*/ 0 w 52387"/>
                  <a:gd name="connsiteY1" fmla="*/ 0 h 528638"/>
                </a:gdLst>
                <a:ahLst/>
                <a:cxnLst>
                  <a:cxn ang="0">
                    <a:pos x="connsiteX0" y="connsiteY0"/>
                  </a:cxn>
                  <a:cxn ang="0">
                    <a:pos x="connsiteX1" y="connsiteY1"/>
                  </a:cxn>
                </a:cxnLst>
                <a:rect l="l" t="t" r="r" b="b"/>
                <a:pathLst>
                  <a:path w="52387" h="528638">
                    <a:moveTo>
                      <a:pt x="52387" y="528638"/>
                    </a:moveTo>
                    <a:lnTo>
                      <a:pt x="0" y="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reeform: Shape 66">
                <a:extLst>
                  <a:ext uri="{FF2B5EF4-FFF2-40B4-BE49-F238E27FC236}">
                    <a16:creationId xmlns:a16="http://schemas.microsoft.com/office/drawing/2014/main" id="{8C2DC33C-2C9C-4914-BB27-6BB4945B9AFF}"/>
                  </a:ext>
                </a:extLst>
              </p:cNvPr>
              <p:cNvSpPr/>
              <p:nvPr/>
            </p:nvSpPr>
            <p:spPr>
              <a:xfrm>
                <a:off x="8429625" y="2147888"/>
                <a:ext cx="100013" cy="690562"/>
              </a:xfrm>
              <a:custGeom>
                <a:avLst/>
                <a:gdLst>
                  <a:gd name="connsiteX0" fmla="*/ 0 w 100013"/>
                  <a:gd name="connsiteY0" fmla="*/ 0 h 690562"/>
                  <a:gd name="connsiteX1" fmla="*/ 38100 w 100013"/>
                  <a:gd name="connsiteY1" fmla="*/ 366712 h 690562"/>
                  <a:gd name="connsiteX2" fmla="*/ 100013 w 100013"/>
                  <a:gd name="connsiteY2" fmla="*/ 690562 h 690562"/>
                </a:gdLst>
                <a:ahLst/>
                <a:cxnLst>
                  <a:cxn ang="0">
                    <a:pos x="connsiteX0" y="connsiteY0"/>
                  </a:cxn>
                  <a:cxn ang="0">
                    <a:pos x="connsiteX1" y="connsiteY1"/>
                  </a:cxn>
                  <a:cxn ang="0">
                    <a:pos x="connsiteX2" y="connsiteY2"/>
                  </a:cxn>
                </a:cxnLst>
                <a:rect l="l" t="t" r="r" b="b"/>
                <a:pathLst>
                  <a:path w="100013" h="690562">
                    <a:moveTo>
                      <a:pt x="0" y="0"/>
                    </a:moveTo>
                    <a:cubicBezTo>
                      <a:pt x="10715" y="125809"/>
                      <a:pt x="21431" y="251618"/>
                      <a:pt x="38100" y="366712"/>
                    </a:cubicBezTo>
                    <a:cubicBezTo>
                      <a:pt x="54769" y="481806"/>
                      <a:pt x="77391" y="586184"/>
                      <a:pt x="100013" y="690562"/>
                    </a:cubicBezTo>
                  </a:path>
                </a:pathLst>
              </a:custGeom>
              <a:ln w="28575">
                <a:solidFill>
                  <a:schemeClr val="tx1"/>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68" name="Freeform: Shape 67">
                <a:extLst>
                  <a:ext uri="{FF2B5EF4-FFF2-40B4-BE49-F238E27FC236}">
                    <a16:creationId xmlns:a16="http://schemas.microsoft.com/office/drawing/2014/main" id="{73CE2FB1-8BEA-4790-8FE9-170F720F16C2}"/>
                  </a:ext>
                </a:extLst>
              </p:cNvPr>
              <p:cNvSpPr/>
              <p:nvPr/>
            </p:nvSpPr>
            <p:spPr>
              <a:xfrm>
                <a:off x="7058025" y="1976438"/>
                <a:ext cx="1481138" cy="104775"/>
              </a:xfrm>
              <a:custGeom>
                <a:avLst/>
                <a:gdLst>
                  <a:gd name="connsiteX0" fmla="*/ 0 w 1481138"/>
                  <a:gd name="connsiteY0" fmla="*/ 0 h 104775"/>
                  <a:gd name="connsiteX1" fmla="*/ 828675 w 1481138"/>
                  <a:gd name="connsiteY1" fmla="*/ 52387 h 104775"/>
                  <a:gd name="connsiteX2" fmla="*/ 1352550 w 1481138"/>
                  <a:gd name="connsiteY2" fmla="*/ 76200 h 104775"/>
                  <a:gd name="connsiteX3" fmla="*/ 1481138 w 1481138"/>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481138" h="104775">
                    <a:moveTo>
                      <a:pt x="0" y="0"/>
                    </a:moveTo>
                    <a:lnTo>
                      <a:pt x="828675" y="52387"/>
                    </a:lnTo>
                    <a:cubicBezTo>
                      <a:pt x="1054100" y="65087"/>
                      <a:pt x="1243806" y="67469"/>
                      <a:pt x="1352550" y="76200"/>
                    </a:cubicBezTo>
                    <a:cubicBezTo>
                      <a:pt x="1461294" y="84931"/>
                      <a:pt x="1471216" y="94853"/>
                      <a:pt x="1481138" y="1047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Shape 68">
                <a:extLst>
                  <a:ext uri="{FF2B5EF4-FFF2-40B4-BE49-F238E27FC236}">
                    <a16:creationId xmlns:a16="http://schemas.microsoft.com/office/drawing/2014/main" id="{5A8FB9F9-584B-4707-AB41-4B10A754197D}"/>
                  </a:ext>
                </a:extLst>
              </p:cNvPr>
              <p:cNvSpPr/>
              <p:nvPr/>
            </p:nvSpPr>
            <p:spPr>
              <a:xfrm>
                <a:off x="5524500" y="1876425"/>
                <a:ext cx="781050" cy="52388"/>
              </a:xfrm>
              <a:custGeom>
                <a:avLst/>
                <a:gdLst>
                  <a:gd name="connsiteX0" fmla="*/ 0 w 781050"/>
                  <a:gd name="connsiteY0" fmla="*/ 0 h 52388"/>
                  <a:gd name="connsiteX1" fmla="*/ 781050 w 781050"/>
                  <a:gd name="connsiteY1" fmla="*/ 52388 h 52388"/>
                </a:gdLst>
                <a:ahLst/>
                <a:cxnLst>
                  <a:cxn ang="0">
                    <a:pos x="connsiteX0" y="connsiteY0"/>
                  </a:cxn>
                  <a:cxn ang="0">
                    <a:pos x="connsiteX1" y="connsiteY1"/>
                  </a:cxn>
                </a:cxnLst>
                <a:rect l="l" t="t" r="r" b="b"/>
                <a:pathLst>
                  <a:path w="781050" h="52388">
                    <a:moveTo>
                      <a:pt x="0" y="0"/>
                    </a:moveTo>
                    <a:lnTo>
                      <a:pt x="781050" y="5238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Shape 69">
                <a:extLst>
                  <a:ext uri="{FF2B5EF4-FFF2-40B4-BE49-F238E27FC236}">
                    <a16:creationId xmlns:a16="http://schemas.microsoft.com/office/drawing/2014/main" id="{2A1EBAC2-E2E6-4973-865B-B47CAECCDE61}"/>
                  </a:ext>
                </a:extLst>
              </p:cNvPr>
              <p:cNvSpPr/>
              <p:nvPr/>
            </p:nvSpPr>
            <p:spPr>
              <a:xfrm>
                <a:off x="6357938" y="1933575"/>
                <a:ext cx="652462" cy="38100"/>
              </a:xfrm>
              <a:custGeom>
                <a:avLst/>
                <a:gdLst>
                  <a:gd name="connsiteX0" fmla="*/ 0 w 652462"/>
                  <a:gd name="connsiteY0" fmla="*/ 0 h 38100"/>
                  <a:gd name="connsiteX1" fmla="*/ 323850 w 652462"/>
                  <a:gd name="connsiteY1" fmla="*/ 9525 h 38100"/>
                  <a:gd name="connsiteX2" fmla="*/ 652462 w 652462"/>
                  <a:gd name="connsiteY2" fmla="*/ 38100 h 38100"/>
                </a:gdLst>
                <a:ahLst/>
                <a:cxnLst>
                  <a:cxn ang="0">
                    <a:pos x="connsiteX0" y="connsiteY0"/>
                  </a:cxn>
                  <a:cxn ang="0">
                    <a:pos x="connsiteX1" y="connsiteY1"/>
                  </a:cxn>
                  <a:cxn ang="0">
                    <a:pos x="connsiteX2" y="connsiteY2"/>
                  </a:cxn>
                </a:cxnLst>
                <a:rect l="l" t="t" r="r" b="b"/>
                <a:pathLst>
                  <a:path w="652462" h="38100">
                    <a:moveTo>
                      <a:pt x="0" y="0"/>
                    </a:moveTo>
                    <a:cubicBezTo>
                      <a:pt x="107553" y="1587"/>
                      <a:pt x="215106" y="3175"/>
                      <a:pt x="323850" y="9525"/>
                    </a:cubicBezTo>
                    <a:cubicBezTo>
                      <a:pt x="432594" y="15875"/>
                      <a:pt x="542528" y="26987"/>
                      <a:pt x="652462" y="381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reeform: Shape 70">
                <a:extLst>
                  <a:ext uri="{FF2B5EF4-FFF2-40B4-BE49-F238E27FC236}">
                    <a16:creationId xmlns:a16="http://schemas.microsoft.com/office/drawing/2014/main" id="{DEFAAFF0-2740-4F44-AEB0-10A61BFF0CD0}"/>
                  </a:ext>
                </a:extLst>
              </p:cNvPr>
              <p:cNvSpPr/>
              <p:nvPr/>
            </p:nvSpPr>
            <p:spPr>
              <a:xfrm>
                <a:off x="4924425" y="1785938"/>
                <a:ext cx="542925" cy="74868"/>
              </a:xfrm>
              <a:custGeom>
                <a:avLst/>
                <a:gdLst>
                  <a:gd name="connsiteX0" fmla="*/ 0 w 542925"/>
                  <a:gd name="connsiteY0" fmla="*/ 0 h 74868"/>
                  <a:gd name="connsiteX1" fmla="*/ 371475 w 542925"/>
                  <a:gd name="connsiteY1" fmla="*/ 66675 h 74868"/>
                  <a:gd name="connsiteX2" fmla="*/ 542925 w 542925"/>
                  <a:gd name="connsiteY2" fmla="*/ 71437 h 74868"/>
                </a:gdLst>
                <a:ahLst/>
                <a:cxnLst>
                  <a:cxn ang="0">
                    <a:pos x="connsiteX0" y="connsiteY0"/>
                  </a:cxn>
                  <a:cxn ang="0">
                    <a:pos x="connsiteX1" y="connsiteY1"/>
                  </a:cxn>
                  <a:cxn ang="0">
                    <a:pos x="connsiteX2" y="connsiteY2"/>
                  </a:cxn>
                </a:cxnLst>
                <a:rect l="l" t="t" r="r" b="b"/>
                <a:pathLst>
                  <a:path w="542925" h="74868">
                    <a:moveTo>
                      <a:pt x="0" y="0"/>
                    </a:moveTo>
                    <a:cubicBezTo>
                      <a:pt x="140494" y="27384"/>
                      <a:pt x="280988" y="54769"/>
                      <a:pt x="371475" y="66675"/>
                    </a:cubicBezTo>
                    <a:cubicBezTo>
                      <a:pt x="461962" y="78581"/>
                      <a:pt x="502443" y="75009"/>
                      <a:pt x="542925" y="7143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eform: Shape 71">
                <a:extLst>
                  <a:ext uri="{FF2B5EF4-FFF2-40B4-BE49-F238E27FC236}">
                    <a16:creationId xmlns:a16="http://schemas.microsoft.com/office/drawing/2014/main" id="{8C27045B-23F7-4B0E-9D38-F1FBF0844BA9}"/>
                  </a:ext>
                </a:extLst>
              </p:cNvPr>
              <p:cNvSpPr/>
              <p:nvPr/>
            </p:nvSpPr>
            <p:spPr>
              <a:xfrm>
                <a:off x="809625" y="2905125"/>
                <a:ext cx="1467582" cy="447675"/>
              </a:xfrm>
              <a:custGeom>
                <a:avLst/>
                <a:gdLst>
                  <a:gd name="connsiteX0" fmla="*/ 0 w 1457325"/>
                  <a:gd name="connsiteY0" fmla="*/ 0 h 442913"/>
                  <a:gd name="connsiteX1" fmla="*/ 466725 w 1457325"/>
                  <a:gd name="connsiteY1" fmla="*/ 133350 h 442913"/>
                  <a:gd name="connsiteX2" fmla="*/ 804863 w 1457325"/>
                  <a:gd name="connsiteY2" fmla="*/ 290513 h 442913"/>
                  <a:gd name="connsiteX3" fmla="*/ 1028700 w 1457325"/>
                  <a:gd name="connsiteY3" fmla="*/ 381000 h 442913"/>
                  <a:gd name="connsiteX4" fmla="*/ 1457325 w 1457325"/>
                  <a:gd name="connsiteY4" fmla="*/ 442913 h 442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25" h="442913">
                    <a:moveTo>
                      <a:pt x="0" y="0"/>
                    </a:moveTo>
                    <a:cubicBezTo>
                      <a:pt x="166290" y="42465"/>
                      <a:pt x="332581" y="84931"/>
                      <a:pt x="466725" y="133350"/>
                    </a:cubicBezTo>
                    <a:cubicBezTo>
                      <a:pt x="600869" y="181769"/>
                      <a:pt x="711201" y="249238"/>
                      <a:pt x="804863" y="290513"/>
                    </a:cubicBezTo>
                    <a:cubicBezTo>
                      <a:pt x="898525" y="331788"/>
                      <a:pt x="919956" y="355600"/>
                      <a:pt x="1028700" y="381000"/>
                    </a:cubicBezTo>
                    <a:cubicBezTo>
                      <a:pt x="1137444" y="406400"/>
                      <a:pt x="1297384" y="424656"/>
                      <a:pt x="1457325" y="44291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reeform: Shape 72">
                <a:extLst>
                  <a:ext uri="{FF2B5EF4-FFF2-40B4-BE49-F238E27FC236}">
                    <a16:creationId xmlns:a16="http://schemas.microsoft.com/office/drawing/2014/main" id="{D85A641D-0DBE-4A94-A138-40619D3B83BE}"/>
                  </a:ext>
                </a:extLst>
              </p:cNvPr>
              <p:cNvSpPr/>
              <p:nvPr/>
            </p:nvSpPr>
            <p:spPr>
              <a:xfrm>
                <a:off x="1495425" y="3138488"/>
                <a:ext cx="1157288" cy="95800"/>
              </a:xfrm>
              <a:custGeom>
                <a:avLst/>
                <a:gdLst>
                  <a:gd name="connsiteX0" fmla="*/ 0 w 1157288"/>
                  <a:gd name="connsiteY0" fmla="*/ 0 h 95800"/>
                  <a:gd name="connsiteX1" fmla="*/ 438150 w 1157288"/>
                  <a:gd name="connsiteY1" fmla="*/ 90487 h 95800"/>
                  <a:gd name="connsiteX2" fmla="*/ 847725 w 1157288"/>
                  <a:gd name="connsiteY2" fmla="*/ 85725 h 95800"/>
                  <a:gd name="connsiteX3" fmla="*/ 1157288 w 1157288"/>
                  <a:gd name="connsiteY3" fmla="*/ 85725 h 95800"/>
                </a:gdLst>
                <a:ahLst/>
                <a:cxnLst>
                  <a:cxn ang="0">
                    <a:pos x="connsiteX0" y="connsiteY0"/>
                  </a:cxn>
                  <a:cxn ang="0">
                    <a:pos x="connsiteX1" y="connsiteY1"/>
                  </a:cxn>
                  <a:cxn ang="0">
                    <a:pos x="connsiteX2" y="connsiteY2"/>
                  </a:cxn>
                  <a:cxn ang="0">
                    <a:pos x="connsiteX3" y="connsiteY3"/>
                  </a:cxn>
                </a:cxnLst>
                <a:rect l="l" t="t" r="r" b="b"/>
                <a:pathLst>
                  <a:path w="1157288" h="95800">
                    <a:moveTo>
                      <a:pt x="0" y="0"/>
                    </a:moveTo>
                    <a:cubicBezTo>
                      <a:pt x="148431" y="38099"/>
                      <a:pt x="296862" y="76199"/>
                      <a:pt x="438150" y="90487"/>
                    </a:cubicBezTo>
                    <a:cubicBezTo>
                      <a:pt x="579438" y="104775"/>
                      <a:pt x="847725" y="85725"/>
                      <a:pt x="847725" y="85725"/>
                    </a:cubicBezTo>
                    <a:lnTo>
                      <a:pt x="1157288" y="857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Freeform: Shape 73">
                <a:extLst>
                  <a:ext uri="{FF2B5EF4-FFF2-40B4-BE49-F238E27FC236}">
                    <a16:creationId xmlns:a16="http://schemas.microsoft.com/office/drawing/2014/main" id="{7D77AE37-69DF-4B62-ACDC-85843745F68F}"/>
                  </a:ext>
                </a:extLst>
              </p:cNvPr>
              <p:cNvSpPr/>
              <p:nvPr/>
            </p:nvSpPr>
            <p:spPr>
              <a:xfrm>
                <a:off x="1714500" y="3238500"/>
                <a:ext cx="828675" cy="35310"/>
              </a:xfrm>
              <a:custGeom>
                <a:avLst/>
                <a:gdLst>
                  <a:gd name="connsiteX0" fmla="*/ 0 w 828675"/>
                  <a:gd name="connsiteY0" fmla="*/ 0 h 35310"/>
                  <a:gd name="connsiteX1" fmla="*/ 523875 w 828675"/>
                  <a:gd name="connsiteY1" fmla="*/ 33338 h 35310"/>
                  <a:gd name="connsiteX2" fmla="*/ 828675 w 828675"/>
                  <a:gd name="connsiteY2" fmla="*/ 28575 h 35310"/>
                </a:gdLst>
                <a:ahLst/>
                <a:cxnLst>
                  <a:cxn ang="0">
                    <a:pos x="connsiteX0" y="connsiteY0"/>
                  </a:cxn>
                  <a:cxn ang="0">
                    <a:pos x="connsiteX1" y="connsiteY1"/>
                  </a:cxn>
                  <a:cxn ang="0">
                    <a:pos x="connsiteX2" y="connsiteY2"/>
                  </a:cxn>
                </a:cxnLst>
                <a:rect l="l" t="t" r="r" b="b"/>
                <a:pathLst>
                  <a:path w="828675" h="35310">
                    <a:moveTo>
                      <a:pt x="0" y="0"/>
                    </a:moveTo>
                    <a:cubicBezTo>
                      <a:pt x="192881" y="14288"/>
                      <a:pt x="385763" y="28576"/>
                      <a:pt x="523875" y="33338"/>
                    </a:cubicBezTo>
                    <a:cubicBezTo>
                      <a:pt x="661987" y="38100"/>
                      <a:pt x="745331" y="33337"/>
                      <a:pt x="828675" y="28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Shape 74">
                <a:extLst>
                  <a:ext uri="{FF2B5EF4-FFF2-40B4-BE49-F238E27FC236}">
                    <a16:creationId xmlns:a16="http://schemas.microsoft.com/office/drawing/2014/main" id="{5C9008E5-5EF5-4D54-814A-4A8E09E52D05}"/>
                  </a:ext>
                </a:extLst>
              </p:cNvPr>
              <p:cNvSpPr/>
              <p:nvPr/>
            </p:nvSpPr>
            <p:spPr>
              <a:xfrm>
                <a:off x="815975" y="2768600"/>
                <a:ext cx="1914525" cy="288805"/>
              </a:xfrm>
              <a:custGeom>
                <a:avLst/>
                <a:gdLst>
                  <a:gd name="connsiteX0" fmla="*/ 0 w 1914525"/>
                  <a:gd name="connsiteY0" fmla="*/ 0 h 288805"/>
                  <a:gd name="connsiteX1" fmla="*/ 603250 w 1914525"/>
                  <a:gd name="connsiteY1" fmla="*/ 180975 h 288805"/>
                  <a:gd name="connsiteX2" fmla="*/ 1050925 w 1914525"/>
                  <a:gd name="connsiteY2" fmla="*/ 257175 h 288805"/>
                  <a:gd name="connsiteX3" fmla="*/ 1346200 w 1914525"/>
                  <a:gd name="connsiteY3" fmla="*/ 254000 h 288805"/>
                  <a:gd name="connsiteX4" fmla="*/ 1704975 w 1914525"/>
                  <a:gd name="connsiteY4" fmla="*/ 285750 h 288805"/>
                  <a:gd name="connsiteX5" fmla="*/ 1914525 w 1914525"/>
                  <a:gd name="connsiteY5" fmla="*/ 285750 h 28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525" h="288805">
                    <a:moveTo>
                      <a:pt x="0" y="0"/>
                    </a:moveTo>
                    <a:cubicBezTo>
                      <a:pt x="214048" y="69056"/>
                      <a:pt x="428096" y="138113"/>
                      <a:pt x="603250" y="180975"/>
                    </a:cubicBezTo>
                    <a:cubicBezTo>
                      <a:pt x="778404" y="223837"/>
                      <a:pt x="927100" y="245004"/>
                      <a:pt x="1050925" y="257175"/>
                    </a:cubicBezTo>
                    <a:cubicBezTo>
                      <a:pt x="1174750" y="269346"/>
                      <a:pt x="1237192" y="249238"/>
                      <a:pt x="1346200" y="254000"/>
                    </a:cubicBezTo>
                    <a:cubicBezTo>
                      <a:pt x="1455208" y="258762"/>
                      <a:pt x="1610254" y="280458"/>
                      <a:pt x="1704975" y="285750"/>
                    </a:cubicBezTo>
                    <a:cubicBezTo>
                      <a:pt x="1799696" y="291042"/>
                      <a:pt x="1857110" y="288396"/>
                      <a:pt x="1914525" y="2857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Shape 75">
                <a:extLst>
                  <a:ext uri="{FF2B5EF4-FFF2-40B4-BE49-F238E27FC236}">
                    <a16:creationId xmlns:a16="http://schemas.microsoft.com/office/drawing/2014/main" id="{67F53BDB-C28D-40F1-88E3-35D581EE223B}"/>
                  </a:ext>
                </a:extLst>
              </p:cNvPr>
              <p:cNvSpPr/>
              <p:nvPr/>
            </p:nvSpPr>
            <p:spPr>
              <a:xfrm>
                <a:off x="806450" y="2419350"/>
                <a:ext cx="2632075" cy="450850"/>
              </a:xfrm>
              <a:custGeom>
                <a:avLst/>
                <a:gdLst>
                  <a:gd name="connsiteX0" fmla="*/ 0 w 2632075"/>
                  <a:gd name="connsiteY0" fmla="*/ 0 h 450850"/>
                  <a:gd name="connsiteX1" fmla="*/ 927100 w 2632075"/>
                  <a:gd name="connsiteY1" fmla="*/ 142875 h 450850"/>
                  <a:gd name="connsiteX2" fmla="*/ 1816100 w 2632075"/>
                  <a:gd name="connsiteY2" fmla="*/ 168275 h 450850"/>
                  <a:gd name="connsiteX3" fmla="*/ 1962150 w 2632075"/>
                  <a:gd name="connsiteY3" fmla="*/ 190500 h 450850"/>
                  <a:gd name="connsiteX4" fmla="*/ 2143125 w 2632075"/>
                  <a:gd name="connsiteY4" fmla="*/ 247650 h 450850"/>
                  <a:gd name="connsiteX5" fmla="*/ 2381250 w 2632075"/>
                  <a:gd name="connsiteY5" fmla="*/ 330200 h 450850"/>
                  <a:gd name="connsiteX6" fmla="*/ 2632075 w 2632075"/>
                  <a:gd name="connsiteY6"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075" h="450850">
                    <a:moveTo>
                      <a:pt x="0" y="0"/>
                    </a:moveTo>
                    <a:cubicBezTo>
                      <a:pt x="312208" y="57414"/>
                      <a:pt x="624417" y="114829"/>
                      <a:pt x="927100" y="142875"/>
                    </a:cubicBezTo>
                    <a:cubicBezTo>
                      <a:pt x="1229783" y="170921"/>
                      <a:pt x="1643592" y="160338"/>
                      <a:pt x="1816100" y="168275"/>
                    </a:cubicBezTo>
                    <a:cubicBezTo>
                      <a:pt x="1988608" y="176212"/>
                      <a:pt x="1907646" y="177271"/>
                      <a:pt x="1962150" y="190500"/>
                    </a:cubicBezTo>
                    <a:cubicBezTo>
                      <a:pt x="2016654" y="203729"/>
                      <a:pt x="2073275" y="224367"/>
                      <a:pt x="2143125" y="247650"/>
                    </a:cubicBezTo>
                    <a:cubicBezTo>
                      <a:pt x="2212975" y="270933"/>
                      <a:pt x="2299758" y="296333"/>
                      <a:pt x="2381250" y="330200"/>
                    </a:cubicBezTo>
                    <a:cubicBezTo>
                      <a:pt x="2462742" y="364067"/>
                      <a:pt x="2547408" y="407458"/>
                      <a:pt x="2632075" y="4508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Freeform: Shape 76">
                <a:extLst>
                  <a:ext uri="{FF2B5EF4-FFF2-40B4-BE49-F238E27FC236}">
                    <a16:creationId xmlns:a16="http://schemas.microsoft.com/office/drawing/2014/main" id="{C7B4941F-2D1D-400F-A21D-6E9C2DF0E4E1}"/>
                  </a:ext>
                </a:extLst>
              </p:cNvPr>
              <p:cNvSpPr/>
              <p:nvPr/>
            </p:nvSpPr>
            <p:spPr>
              <a:xfrm>
                <a:off x="803275" y="2270125"/>
                <a:ext cx="2125838" cy="175291"/>
              </a:xfrm>
              <a:custGeom>
                <a:avLst/>
                <a:gdLst>
                  <a:gd name="connsiteX0" fmla="*/ 0 w 2125838"/>
                  <a:gd name="connsiteY0" fmla="*/ 0 h 175291"/>
                  <a:gd name="connsiteX1" fmla="*/ 819150 w 2125838"/>
                  <a:gd name="connsiteY1" fmla="*/ 73025 h 175291"/>
                  <a:gd name="connsiteX2" fmla="*/ 1593850 w 2125838"/>
                  <a:gd name="connsiteY2" fmla="*/ 114300 h 175291"/>
                  <a:gd name="connsiteX3" fmla="*/ 2089150 w 2125838"/>
                  <a:gd name="connsiteY3" fmla="*/ 168275 h 175291"/>
                  <a:gd name="connsiteX4" fmla="*/ 2089150 w 2125838"/>
                  <a:gd name="connsiteY4" fmla="*/ 174625 h 175291"/>
                  <a:gd name="connsiteX5" fmla="*/ 2089150 w 2125838"/>
                  <a:gd name="connsiteY5" fmla="*/ 174625 h 17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838" h="175291">
                    <a:moveTo>
                      <a:pt x="0" y="0"/>
                    </a:moveTo>
                    <a:lnTo>
                      <a:pt x="819150" y="73025"/>
                    </a:lnTo>
                    <a:cubicBezTo>
                      <a:pt x="1084792" y="92075"/>
                      <a:pt x="1382183" y="98425"/>
                      <a:pt x="1593850" y="114300"/>
                    </a:cubicBezTo>
                    <a:cubicBezTo>
                      <a:pt x="1805517" y="130175"/>
                      <a:pt x="2089150" y="168275"/>
                      <a:pt x="2089150" y="168275"/>
                    </a:cubicBezTo>
                    <a:cubicBezTo>
                      <a:pt x="2171700" y="178329"/>
                      <a:pt x="2089150" y="174625"/>
                      <a:pt x="2089150" y="174625"/>
                    </a:cubicBezTo>
                    <a:lnTo>
                      <a:pt x="2089150" y="1746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Freeform: Shape 77">
                <a:extLst>
                  <a:ext uri="{FF2B5EF4-FFF2-40B4-BE49-F238E27FC236}">
                    <a16:creationId xmlns:a16="http://schemas.microsoft.com/office/drawing/2014/main" id="{FD29F477-76F9-4502-90FC-FB71B88462EF}"/>
                  </a:ext>
                </a:extLst>
              </p:cNvPr>
              <p:cNvSpPr/>
              <p:nvPr/>
            </p:nvSpPr>
            <p:spPr>
              <a:xfrm>
                <a:off x="3473695" y="2700656"/>
                <a:ext cx="237880" cy="45719"/>
              </a:xfrm>
              <a:custGeom>
                <a:avLst/>
                <a:gdLst>
                  <a:gd name="connsiteX0" fmla="*/ 0 w 222250"/>
                  <a:gd name="connsiteY0" fmla="*/ 0 h 22225"/>
                  <a:gd name="connsiteX1" fmla="*/ 222250 w 222250"/>
                  <a:gd name="connsiteY1" fmla="*/ 22225 h 22225"/>
                </a:gdLst>
                <a:ahLst/>
                <a:cxnLst>
                  <a:cxn ang="0">
                    <a:pos x="connsiteX0" y="connsiteY0"/>
                  </a:cxn>
                  <a:cxn ang="0">
                    <a:pos x="connsiteX1" y="connsiteY1"/>
                  </a:cxn>
                </a:cxnLst>
                <a:rect l="l" t="t" r="r" b="b"/>
                <a:pathLst>
                  <a:path w="222250" h="22225">
                    <a:moveTo>
                      <a:pt x="0" y="0"/>
                    </a:moveTo>
                    <a:lnTo>
                      <a:pt x="222250" y="222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Shape 78">
                <a:extLst>
                  <a:ext uri="{FF2B5EF4-FFF2-40B4-BE49-F238E27FC236}">
                    <a16:creationId xmlns:a16="http://schemas.microsoft.com/office/drawing/2014/main" id="{92DEA2ED-00CC-4DA1-834F-12645DD79134}"/>
                  </a:ext>
                </a:extLst>
              </p:cNvPr>
              <p:cNvSpPr/>
              <p:nvPr/>
            </p:nvSpPr>
            <p:spPr>
              <a:xfrm>
                <a:off x="835025" y="1882775"/>
                <a:ext cx="2705100" cy="273050"/>
              </a:xfrm>
              <a:custGeom>
                <a:avLst/>
                <a:gdLst>
                  <a:gd name="connsiteX0" fmla="*/ 0 w 2705100"/>
                  <a:gd name="connsiteY0" fmla="*/ 0 h 273050"/>
                  <a:gd name="connsiteX1" fmla="*/ 1292225 w 2705100"/>
                  <a:gd name="connsiteY1" fmla="*/ 85725 h 273050"/>
                  <a:gd name="connsiteX2" fmla="*/ 1987550 w 2705100"/>
                  <a:gd name="connsiteY2" fmla="*/ 149225 h 273050"/>
                  <a:gd name="connsiteX3" fmla="*/ 2286000 w 2705100"/>
                  <a:gd name="connsiteY3" fmla="*/ 203200 h 273050"/>
                  <a:gd name="connsiteX4" fmla="*/ 2565400 w 2705100"/>
                  <a:gd name="connsiteY4" fmla="*/ 254000 h 273050"/>
                  <a:gd name="connsiteX5" fmla="*/ 2705100 w 2705100"/>
                  <a:gd name="connsiteY5" fmla="*/ 27305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5100" h="273050">
                    <a:moveTo>
                      <a:pt x="0" y="0"/>
                    </a:moveTo>
                    <a:lnTo>
                      <a:pt x="1292225" y="85725"/>
                    </a:lnTo>
                    <a:cubicBezTo>
                      <a:pt x="1623483" y="110596"/>
                      <a:pt x="1821921" y="129646"/>
                      <a:pt x="1987550" y="149225"/>
                    </a:cubicBezTo>
                    <a:cubicBezTo>
                      <a:pt x="2153179" y="168804"/>
                      <a:pt x="2286000" y="203200"/>
                      <a:pt x="2286000" y="203200"/>
                    </a:cubicBezTo>
                    <a:lnTo>
                      <a:pt x="2565400" y="254000"/>
                    </a:lnTo>
                    <a:cubicBezTo>
                      <a:pt x="2635250" y="265642"/>
                      <a:pt x="2670175" y="269346"/>
                      <a:pt x="2705100" y="2730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reeform: Shape 79">
                <a:extLst>
                  <a:ext uri="{FF2B5EF4-FFF2-40B4-BE49-F238E27FC236}">
                    <a16:creationId xmlns:a16="http://schemas.microsoft.com/office/drawing/2014/main" id="{65007C6F-80F6-4ED2-B21D-B6108AECB7D6}"/>
                  </a:ext>
                </a:extLst>
              </p:cNvPr>
              <p:cNvSpPr/>
              <p:nvPr/>
            </p:nvSpPr>
            <p:spPr>
              <a:xfrm>
                <a:off x="4137025" y="2349500"/>
                <a:ext cx="139700" cy="3175"/>
              </a:xfrm>
              <a:custGeom>
                <a:avLst/>
                <a:gdLst>
                  <a:gd name="connsiteX0" fmla="*/ 0 w 139700"/>
                  <a:gd name="connsiteY0" fmla="*/ 0 h 3175"/>
                  <a:gd name="connsiteX1" fmla="*/ 139700 w 139700"/>
                  <a:gd name="connsiteY1" fmla="*/ 3175 h 3175"/>
                </a:gdLst>
                <a:ahLst/>
                <a:cxnLst>
                  <a:cxn ang="0">
                    <a:pos x="connsiteX0" y="connsiteY0"/>
                  </a:cxn>
                  <a:cxn ang="0">
                    <a:pos x="connsiteX1" y="connsiteY1"/>
                  </a:cxn>
                </a:cxnLst>
                <a:rect l="l" t="t" r="r" b="b"/>
                <a:pathLst>
                  <a:path w="139700" h="3175">
                    <a:moveTo>
                      <a:pt x="0" y="0"/>
                    </a:moveTo>
                    <a:lnTo>
                      <a:pt x="139700" y="31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Shape 80">
                <a:extLst>
                  <a:ext uri="{FF2B5EF4-FFF2-40B4-BE49-F238E27FC236}">
                    <a16:creationId xmlns:a16="http://schemas.microsoft.com/office/drawing/2014/main" id="{A4862C11-6CE1-4F13-8EB8-AA5F52A4666E}"/>
                  </a:ext>
                </a:extLst>
              </p:cNvPr>
              <p:cNvSpPr/>
              <p:nvPr/>
            </p:nvSpPr>
            <p:spPr>
              <a:xfrm>
                <a:off x="806450" y="1524000"/>
                <a:ext cx="3765550" cy="406400"/>
              </a:xfrm>
              <a:custGeom>
                <a:avLst/>
                <a:gdLst>
                  <a:gd name="connsiteX0" fmla="*/ 3765550 w 3765550"/>
                  <a:gd name="connsiteY0" fmla="*/ 406400 h 406400"/>
                  <a:gd name="connsiteX1" fmla="*/ 3492500 w 3765550"/>
                  <a:gd name="connsiteY1" fmla="*/ 304800 h 406400"/>
                  <a:gd name="connsiteX2" fmla="*/ 2952750 w 3765550"/>
                  <a:gd name="connsiteY2" fmla="*/ 196850 h 406400"/>
                  <a:gd name="connsiteX3" fmla="*/ 2159000 w 3765550"/>
                  <a:gd name="connsiteY3" fmla="*/ 120650 h 406400"/>
                  <a:gd name="connsiteX4" fmla="*/ 1701800 w 3765550"/>
                  <a:gd name="connsiteY4" fmla="*/ 82550 h 406400"/>
                  <a:gd name="connsiteX5" fmla="*/ 908050 w 3765550"/>
                  <a:gd name="connsiteY5" fmla="*/ 31750 h 406400"/>
                  <a:gd name="connsiteX6" fmla="*/ 0 w 376555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5550" h="406400">
                    <a:moveTo>
                      <a:pt x="3765550" y="406400"/>
                    </a:moveTo>
                    <a:cubicBezTo>
                      <a:pt x="3696758" y="373062"/>
                      <a:pt x="3627967" y="339725"/>
                      <a:pt x="3492500" y="304800"/>
                    </a:cubicBezTo>
                    <a:cubicBezTo>
                      <a:pt x="3357033" y="269875"/>
                      <a:pt x="3175000" y="227542"/>
                      <a:pt x="2952750" y="196850"/>
                    </a:cubicBezTo>
                    <a:cubicBezTo>
                      <a:pt x="2730500" y="166158"/>
                      <a:pt x="2159000" y="120650"/>
                      <a:pt x="2159000" y="120650"/>
                    </a:cubicBezTo>
                    <a:lnTo>
                      <a:pt x="1701800" y="82550"/>
                    </a:lnTo>
                    <a:lnTo>
                      <a:pt x="908050" y="31750"/>
                    </a:lnTo>
                    <a:cubicBezTo>
                      <a:pt x="624417" y="17992"/>
                      <a:pt x="312208" y="8996"/>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81">
                <a:extLst>
                  <a:ext uri="{FF2B5EF4-FFF2-40B4-BE49-F238E27FC236}">
                    <a16:creationId xmlns:a16="http://schemas.microsoft.com/office/drawing/2014/main" id="{4002C5AD-2625-46CA-91CB-052DD7EC063F}"/>
                  </a:ext>
                </a:extLst>
              </p:cNvPr>
              <p:cNvSpPr/>
              <p:nvPr/>
            </p:nvSpPr>
            <p:spPr>
              <a:xfrm>
                <a:off x="823913" y="1638300"/>
                <a:ext cx="3771900" cy="395288"/>
              </a:xfrm>
              <a:custGeom>
                <a:avLst/>
                <a:gdLst>
                  <a:gd name="connsiteX0" fmla="*/ 0 w 3771900"/>
                  <a:gd name="connsiteY0" fmla="*/ 0 h 395288"/>
                  <a:gd name="connsiteX1" fmla="*/ 1981200 w 3771900"/>
                  <a:gd name="connsiteY1" fmla="*/ 95250 h 395288"/>
                  <a:gd name="connsiteX2" fmla="*/ 2638425 w 3771900"/>
                  <a:gd name="connsiteY2" fmla="*/ 171450 h 395288"/>
                  <a:gd name="connsiteX3" fmla="*/ 3186112 w 3771900"/>
                  <a:gd name="connsiteY3" fmla="*/ 252413 h 395288"/>
                  <a:gd name="connsiteX4" fmla="*/ 3571875 w 3771900"/>
                  <a:gd name="connsiteY4" fmla="*/ 309563 h 395288"/>
                  <a:gd name="connsiteX5" fmla="*/ 3695700 w 3771900"/>
                  <a:gd name="connsiteY5" fmla="*/ 381000 h 395288"/>
                  <a:gd name="connsiteX6" fmla="*/ 3771900 w 3771900"/>
                  <a:gd name="connsiteY6" fmla="*/ 395288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395288">
                    <a:moveTo>
                      <a:pt x="0" y="0"/>
                    </a:moveTo>
                    <a:lnTo>
                      <a:pt x="1981200" y="95250"/>
                    </a:lnTo>
                    <a:cubicBezTo>
                      <a:pt x="2420938" y="123825"/>
                      <a:pt x="2437606" y="145256"/>
                      <a:pt x="2638425" y="171450"/>
                    </a:cubicBezTo>
                    <a:cubicBezTo>
                      <a:pt x="2839244" y="197644"/>
                      <a:pt x="3186112" y="252413"/>
                      <a:pt x="3186112" y="252413"/>
                    </a:cubicBezTo>
                    <a:cubicBezTo>
                      <a:pt x="3341687" y="275432"/>
                      <a:pt x="3486944" y="288132"/>
                      <a:pt x="3571875" y="309563"/>
                    </a:cubicBezTo>
                    <a:cubicBezTo>
                      <a:pt x="3656806" y="330994"/>
                      <a:pt x="3662363" y="366713"/>
                      <a:pt x="3695700" y="381000"/>
                    </a:cubicBezTo>
                    <a:cubicBezTo>
                      <a:pt x="3729037" y="395287"/>
                      <a:pt x="3750468" y="395287"/>
                      <a:pt x="3771900" y="39528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82">
                <a:extLst>
                  <a:ext uri="{FF2B5EF4-FFF2-40B4-BE49-F238E27FC236}">
                    <a16:creationId xmlns:a16="http://schemas.microsoft.com/office/drawing/2014/main" id="{E9278308-3574-484D-8CBD-90F45B489215}"/>
                  </a:ext>
                </a:extLst>
              </p:cNvPr>
              <p:cNvSpPr/>
              <p:nvPr/>
            </p:nvSpPr>
            <p:spPr>
              <a:xfrm>
                <a:off x="6367463" y="2214563"/>
                <a:ext cx="614362" cy="47625"/>
              </a:xfrm>
              <a:custGeom>
                <a:avLst/>
                <a:gdLst>
                  <a:gd name="connsiteX0" fmla="*/ 0 w 614362"/>
                  <a:gd name="connsiteY0" fmla="*/ 0 h 47625"/>
                  <a:gd name="connsiteX1" fmla="*/ 366712 w 614362"/>
                  <a:gd name="connsiteY1" fmla="*/ 4762 h 47625"/>
                  <a:gd name="connsiteX2" fmla="*/ 614362 w 614362"/>
                  <a:gd name="connsiteY2" fmla="*/ 47625 h 47625"/>
                </a:gdLst>
                <a:ahLst/>
                <a:cxnLst>
                  <a:cxn ang="0">
                    <a:pos x="connsiteX0" y="connsiteY0"/>
                  </a:cxn>
                  <a:cxn ang="0">
                    <a:pos x="connsiteX1" y="connsiteY1"/>
                  </a:cxn>
                  <a:cxn ang="0">
                    <a:pos x="connsiteX2" y="connsiteY2"/>
                  </a:cxn>
                </a:cxnLst>
                <a:rect l="l" t="t" r="r" b="b"/>
                <a:pathLst>
                  <a:path w="614362" h="47625">
                    <a:moveTo>
                      <a:pt x="0" y="0"/>
                    </a:moveTo>
                    <a:lnTo>
                      <a:pt x="366712" y="4762"/>
                    </a:lnTo>
                    <a:cubicBezTo>
                      <a:pt x="469106" y="12700"/>
                      <a:pt x="541734" y="30162"/>
                      <a:pt x="614362" y="4762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83">
                <a:extLst>
                  <a:ext uri="{FF2B5EF4-FFF2-40B4-BE49-F238E27FC236}">
                    <a16:creationId xmlns:a16="http://schemas.microsoft.com/office/drawing/2014/main" id="{93E7F341-26F3-48C5-8698-0541F2C4366C}"/>
                  </a:ext>
                </a:extLst>
              </p:cNvPr>
              <p:cNvSpPr/>
              <p:nvPr/>
            </p:nvSpPr>
            <p:spPr>
              <a:xfrm>
                <a:off x="5548313" y="2147888"/>
                <a:ext cx="790575" cy="42862"/>
              </a:xfrm>
              <a:custGeom>
                <a:avLst/>
                <a:gdLst>
                  <a:gd name="connsiteX0" fmla="*/ 0 w 790575"/>
                  <a:gd name="connsiteY0" fmla="*/ 0 h 42862"/>
                  <a:gd name="connsiteX1" fmla="*/ 309562 w 790575"/>
                  <a:gd name="connsiteY1" fmla="*/ 4762 h 42862"/>
                  <a:gd name="connsiteX2" fmla="*/ 790575 w 790575"/>
                  <a:gd name="connsiteY2" fmla="*/ 42862 h 42862"/>
                </a:gdLst>
                <a:ahLst/>
                <a:cxnLst>
                  <a:cxn ang="0">
                    <a:pos x="connsiteX0" y="connsiteY0"/>
                  </a:cxn>
                  <a:cxn ang="0">
                    <a:pos x="connsiteX1" y="connsiteY1"/>
                  </a:cxn>
                  <a:cxn ang="0">
                    <a:pos x="connsiteX2" y="connsiteY2"/>
                  </a:cxn>
                </a:cxnLst>
                <a:rect l="l" t="t" r="r" b="b"/>
                <a:pathLst>
                  <a:path w="790575" h="42862">
                    <a:moveTo>
                      <a:pt x="0" y="0"/>
                    </a:moveTo>
                    <a:lnTo>
                      <a:pt x="309562" y="4762"/>
                    </a:lnTo>
                    <a:cubicBezTo>
                      <a:pt x="441325" y="11906"/>
                      <a:pt x="615950" y="27384"/>
                      <a:pt x="790575" y="4286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Shape 84">
                <a:extLst>
                  <a:ext uri="{FF2B5EF4-FFF2-40B4-BE49-F238E27FC236}">
                    <a16:creationId xmlns:a16="http://schemas.microsoft.com/office/drawing/2014/main" id="{28373E78-6847-4CC5-AB14-73CA403A2A97}"/>
                  </a:ext>
                </a:extLst>
              </p:cNvPr>
              <p:cNvSpPr/>
              <p:nvPr/>
            </p:nvSpPr>
            <p:spPr>
              <a:xfrm>
                <a:off x="4824413" y="2052638"/>
                <a:ext cx="671512" cy="85279"/>
              </a:xfrm>
              <a:custGeom>
                <a:avLst/>
                <a:gdLst>
                  <a:gd name="connsiteX0" fmla="*/ 0 w 671512"/>
                  <a:gd name="connsiteY0" fmla="*/ 0 h 85279"/>
                  <a:gd name="connsiteX1" fmla="*/ 290512 w 671512"/>
                  <a:gd name="connsiteY1" fmla="*/ 76200 h 85279"/>
                  <a:gd name="connsiteX2" fmla="*/ 671512 w 671512"/>
                  <a:gd name="connsiteY2" fmla="*/ 80962 h 85279"/>
                </a:gdLst>
                <a:ahLst/>
                <a:cxnLst>
                  <a:cxn ang="0">
                    <a:pos x="connsiteX0" y="connsiteY0"/>
                  </a:cxn>
                  <a:cxn ang="0">
                    <a:pos x="connsiteX1" y="connsiteY1"/>
                  </a:cxn>
                  <a:cxn ang="0">
                    <a:pos x="connsiteX2" y="connsiteY2"/>
                  </a:cxn>
                </a:cxnLst>
                <a:rect l="l" t="t" r="r" b="b"/>
                <a:pathLst>
                  <a:path w="671512" h="85279">
                    <a:moveTo>
                      <a:pt x="0" y="0"/>
                    </a:moveTo>
                    <a:cubicBezTo>
                      <a:pt x="89296" y="31353"/>
                      <a:pt x="178593" y="62706"/>
                      <a:pt x="290512" y="76200"/>
                    </a:cubicBezTo>
                    <a:cubicBezTo>
                      <a:pt x="402431" y="89694"/>
                      <a:pt x="536971" y="85328"/>
                      <a:pt x="671512" y="8096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Shape 85">
                <a:extLst>
                  <a:ext uri="{FF2B5EF4-FFF2-40B4-BE49-F238E27FC236}">
                    <a16:creationId xmlns:a16="http://schemas.microsoft.com/office/drawing/2014/main" id="{32390044-925B-4842-9F26-6031A949BB7E}"/>
                  </a:ext>
                </a:extLst>
              </p:cNvPr>
              <p:cNvSpPr/>
              <p:nvPr/>
            </p:nvSpPr>
            <p:spPr>
              <a:xfrm>
                <a:off x="6367463" y="2325197"/>
                <a:ext cx="595312" cy="41766"/>
              </a:xfrm>
              <a:custGeom>
                <a:avLst/>
                <a:gdLst>
                  <a:gd name="connsiteX0" fmla="*/ 0 w 595312"/>
                  <a:gd name="connsiteY0" fmla="*/ 3666 h 41766"/>
                  <a:gd name="connsiteX1" fmla="*/ 314325 w 595312"/>
                  <a:gd name="connsiteY1" fmla="*/ 3666 h 41766"/>
                  <a:gd name="connsiteX2" fmla="*/ 595312 w 595312"/>
                  <a:gd name="connsiteY2" fmla="*/ 41766 h 41766"/>
                </a:gdLst>
                <a:ahLst/>
                <a:cxnLst>
                  <a:cxn ang="0">
                    <a:pos x="connsiteX0" y="connsiteY0"/>
                  </a:cxn>
                  <a:cxn ang="0">
                    <a:pos x="connsiteX1" y="connsiteY1"/>
                  </a:cxn>
                  <a:cxn ang="0">
                    <a:pos x="connsiteX2" y="connsiteY2"/>
                  </a:cxn>
                </a:cxnLst>
                <a:rect l="l" t="t" r="r" b="b"/>
                <a:pathLst>
                  <a:path w="595312" h="41766">
                    <a:moveTo>
                      <a:pt x="0" y="3666"/>
                    </a:moveTo>
                    <a:cubicBezTo>
                      <a:pt x="107553" y="491"/>
                      <a:pt x="215107" y="-2684"/>
                      <a:pt x="314325" y="3666"/>
                    </a:cubicBezTo>
                    <a:cubicBezTo>
                      <a:pt x="413543" y="10016"/>
                      <a:pt x="504427" y="25891"/>
                      <a:pt x="595312" y="4176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Shape 86">
                <a:extLst>
                  <a:ext uri="{FF2B5EF4-FFF2-40B4-BE49-F238E27FC236}">
                    <a16:creationId xmlns:a16="http://schemas.microsoft.com/office/drawing/2014/main" id="{50948990-A40C-4B85-9E3D-E5658812E8AC}"/>
                  </a:ext>
                </a:extLst>
              </p:cNvPr>
              <p:cNvSpPr/>
              <p:nvPr/>
            </p:nvSpPr>
            <p:spPr>
              <a:xfrm>
                <a:off x="6043613" y="2281238"/>
                <a:ext cx="285750" cy="19050"/>
              </a:xfrm>
              <a:custGeom>
                <a:avLst/>
                <a:gdLst>
                  <a:gd name="connsiteX0" fmla="*/ 0 w 285750"/>
                  <a:gd name="connsiteY0" fmla="*/ 0 h 19050"/>
                  <a:gd name="connsiteX1" fmla="*/ 285750 w 285750"/>
                  <a:gd name="connsiteY1" fmla="*/ 19050 h 19050"/>
                </a:gdLst>
                <a:ahLst/>
                <a:cxnLst>
                  <a:cxn ang="0">
                    <a:pos x="connsiteX0" y="connsiteY0"/>
                  </a:cxn>
                  <a:cxn ang="0">
                    <a:pos x="connsiteX1" y="connsiteY1"/>
                  </a:cxn>
                </a:cxnLst>
                <a:rect l="l" t="t" r="r" b="b"/>
                <a:pathLst>
                  <a:path w="285750" h="19050">
                    <a:moveTo>
                      <a:pt x="0" y="0"/>
                    </a:moveTo>
                    <a:lnTo>
                      <a:pt x="285750" y="190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65952B35-7C6E-4A52-BA50-3AEF7E6E10CF}"/>
                  </a:ext>
                </a:extLst>
              </p:cNvPr>
              <p:cNvSpPr/>
              <p:nvPr/>
            </p:nvSpPr>
            <p:spPr>
              <a:xfrm>
                <a:off x="5543550" y="2261651"/>
                <a:ext cx="452438" cy="24349"/>
              </a:xfrm>
              <a:custGeom>
                <a:avLst/>
                <a:gdLst>
                  <a:gd name="connsiteX0" fmla="*/ 0 w 452438"/>
                  <a:gd name="connsiteY0" fmla="*/ 10062 h 24349"/>
                  <a:gd name="connsiteX1" fmla="*/ 123825 w 452438"/>
                  <a:gd name="connsiteY1" fmla="*/ 537 h 24349"/>
                  <a:gd name="connsiteX2" fmla="*/ 452438 w 452438"/>
                  <a:gd name="connsiteY2" fmla="*/ 24349 h 24349"/>
                </a:gdLst>
                <a:ahLst/>
                <a:cxnLst>
                  <a:cxn ang="0">
                    <a:pos x="connsiteX0" y="connsiteY0"/>
                  </a:cxn>
                  <a:cxn ang="0">
                    <a:pos x="connsiteX1" y="connsiteY1"/>
                  </a:cxn>
                  <a:cxn ang="0">
                    <a:pos x="connsiteX2" y="connsiteY2"/>
                  </a:cxn>
                </a:cxnLst>
                <a:rect l="l" t="t" r="r" b="b"/>
                <a:pathLst>
                  <a:path w="452438" h="24349">
                    <a:moveTo>
                      <a:pt x="0" y="10062"/>
                    </a:moveTo>
                    <a:cubicBezTo>
                      <a:pt x="24209" y="4109"/>
                      <a:pt x="48419" y="-1844"/>
                      <a:pt x="123825" y="537"/>
                    </a:cubicBezTo>
                    <a:cubicBezTo>
                      <a:pt x="199231" y="2918"/>
                      <a:pt x="325834" y="13633"/>
                      <a:pt x="452438" y="24349"/>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Shape 88">
                <a:extLst>
                  <a:ext uri="{FF2B5EF4-FFF2-40B4-BE49-F238E27FC236}">
                    <a16:creationId xmlns:a16="http://schemas.microsoft.com/office/drawing/2014/main" id="{20F2EE7B-1D1B-4D04-95B8-C8F799B42120}"/>
                  </a:ext>
                </a:extLst>
              </p:cNvPr>
              <p:cNvSpPr/>
              <p:nvPr/>
            </p:nvSpPr>
            <p:spPr>
              <a:xfrm>
                <a:off x="4833938" y="2171700"/>
                <a:ext cx="666750" cy="76200"/>
              </a:xfrm>
              <a:custGeom>
                <a:avLst/>
                <a:gdLst>
                  <a:gd name="connsiteX0" fmla="*/ 0 w 666750"/>
                  <a:gd name="connsiteY0" fmla="*/ 0 h 76200"/>
                  <a:gd name="connsiteX1" fmla="*/ 238125 w 666750"/>
                  <a:gd name="connsiteY1" fmla="*/ 61913 h 76200"/>
                  <a:gd name="connsiteX2" fmla="*/ 528637 w 666750"/>
                  <a:gd name="connsiteY2" fmla="*/ 71438 h 76200"/>
                  <a:gd name="connsiteX3" fmla="*/ 666750 w 66675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666750" h="76200">
                    <a:moveTo>
                      <a:pt x="0" y="0"/>
                    </a:moveTo>
                    <a:cubicBezTo>
                      <a:pt x="75009" y="25003"/>
                      <a:pt x="150019" y="50007"/>
                      <a:pt x="238125" y="61913"/>
                    </a:cubicBezTo>
                    <a:cubicBezTo>
                      <a:pt x="326231" y="73819"/>
                      <a:pt x="528637" y="71438"/>
                      <a:pt x="528637" y="71438"/>
                    </a:cubicBezTo>
                    <a:lnTo>
                      <a:pt x="666750" y="76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Shape 89">
                <a:extLst>
                  <a:ext uri="{FF2B5EF4-FFF2-40B4-BE49-F238E27FC236}">
                    <a16:creationId xmlns:a16="http://schemas.microsoft.com/office/drawing/2014/main" id="{591B11ED-9BC2-4C1B-86D0-C4383559B04C}"/>
                  </a:ext>
                </a:extLst>
              </p:cNvPr>
              <p:cNvSpPr/>
              <p:nvPr/>
            </p:nvSpPr>
            <p:spPr>
              <a:xfrm>
                <a:off x="4676775" y="2024063"/>
                <a:ext cx="95250" cy="14287"/>
              </a:xfrm>
              <a:custGeom>
                <a:avLst/>
                <a:gdLst>
                  <a:gd name="connsiteX0" fmla="*/ 0 w 95250"/>
                  <a:gd name="connsiteY0" fmla="*/ 14287 h 14287"/>
                  <a:gd name="connsiteX1" fmla="*/ 95250 w 95250"/>
                  <a:gd name="connsiteY1" fmla="*/ 0 h 14287"/>
                </a:gdLst>
                <a:ahLst/>
                <a:cxnLst>
                  <a:cxn ang="0">
                    <a:pos x="connsiteX0" y="connsiteY0"/>
                  </a:cxn>
                  <a:cxn ang="0">
                    <a:pos x="connsiteX1" y="connsiteY1"/>
                  </a:cxn>
                </a:cxnLst>
                <a:rect l="l" t="t" r="r" b="b"/>
                <a:pathLst>
                  <a:path w="95250" h="14287">
                    <a:moveTo>
                      <a:pt x="0" y="14287"/>
                    </a:moveTo>
                    <a:lnTo>
                      <a:pt x="9525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656CDD9F-F011-4EF2-9F7A-CE2194236E7E}"/>
                  </a:ext>
                </a:extLst>
              </p:cNvPr>
              <p:cNvSpPr/>
              <p:nvPr/>
            </p:nvSpPr>
            <p:spPr>
              <a:xfrm>
                <a:off x="4619625" y="2080938"/>
                <a:ext cx="157163" cy="71712"/>
              </a:xfrm>
              <a:custGeom>
                <a:avLst/>
                <a:gdLst>
                  <a:gd name="connsiteX0" fmla="*/ 0 w 157163"/>
                  <a:gd name="connsiteY0" fmla="*/ 9800 h 71712"/>
                  <a:gd name="connsiteX1" fmla="*/ 66675 w 157163"/>
                  <a:gd name="connsiteY1" fmla="*/ 5037 h 71712"/>
                  <a:gd name="connsiteX2" fmla="*/ 157163 w 157163"/>
                  <a:gd name="connsiteY2" fmla="*/ 71712 h 71712"/>
                </a:gdLst>
                <a:ahLst/>
                <a:cxnLst>
                  <a:cxn ang="0">
                    <a:pos x="connsiteX0" y="connsiteY0"/>
                  </a:cxn>
                  <a:cxn ang="0">
                    <a:pos x="connsiteX1" y="connsiteY1"/>
                  </a:cxn>
                  <a:cxn ang="0">
                    <a:pos x="connsiteX2" y="connsiteY2"/>
                  </a:cxn>
                </a:cxnLst>
                <a:rect l="l" t="t" r="r" b="b"/>
                <a:pathLst>
                  <a:path w="157163" h="71712">
                    <a:moveTo>
                      <a:pt x="0" y="9800"/>
                    </a:moveTo>
                    <a:cubicBezTo>
                      <a:pt x="20240" y="2259"/>
                      <a:pt x="40481" y="-5282"/>
                      <a:pt x="66675" y="5037"/>
                    </a:cubicBezTo>
                    <a:cubicBezTo>
                      <a:pt x="92869" y="15356"/>
                      <a:pt x="125016" y="43534"/>
                      <a:pt x="157163" y="7171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reeform: Shape 91">
                <a:extLst>
                  <a:ext uri="{FF2B5EF4-FFF2-40B4-BE49-F238E27FC236}">
                    <a16:creationId xmlns:a16="http://schemas.microsoft.com/office/drawing/2014/main" id="{15F3E2CB-3DB9-4E8A-B389-E601C94C79BA}"/>
                  </a:ext>
                </a:extLst>
              </p:cNvPr>
              <p:cNvSpPr/>
              <p:nvPr/>
            </p:nvSpPr>
            <p:spPr>
              <a:xfrm>
                <a:off x="6386513" y="2452551"/>
                <a:ext cx="538162" cy="33474"/>
              </a:xfrm>
              <a:custGeom>
                <a:avLst/>
                <a:gdLst>
                  <a:gd name="connsiteX0" fmla="*/ 0 w 538162"/>
                  <a:gd name="connsiteY0" fmla="*/ 4899 h 33474"/>
                  <a:gd name="connsiteX1" fmla="*/ 233362 w 538162"/>
                  <a:gd name="connsiteY1" fmla="*/ 137 h 33474"/>
                  <a:gd name="connsiteX2" fmla="*/ 471487 w 538162"/>
                  <a:gd name="connsiteY2" fmla="*/ 9662 h 33474"/>
                  <a:gd name="connsiteX3" fmla="*/ 538162 w 538162"/>
                  <a:gd name="connsiteY3" fmla="*/ 33474 h 33474"/>
                </a:gdLst>
                <a:ahLst/>
                <a:cxnLst>
                  <a:cxn ang="0">
                    <a:pos x="connsiteX0" y="connsiteY0"/>
                  </a:cxn>
                  <a:cxn ang="0">
                    <a:pos x="connsiteX1" y="connsiteY1"/>
                  </a:cxn>
                  <a:cxn ang="0">
                    <a:pos x="connsiteX2" y="connsiteY2"/>
                  </a:cxn>
                  <a:cxn ang="0">
                    <a:pos x="connsiteX3" y="connsiteY3"/>
                  </a:cxn>
                </a:cxnLst>
                <a:rect l="l" t="t" r="r" b="b"/>
                <a:pathLst>
                  <a:path w="538162" h="33474">
                    <a:moveTo>
                      <a:pt x="0" y="4899"/>
                    </a:moveTo>
                    <a:cubicBezTo>
                      <a:pt x="77390" y="2121"/>
                      <a:pt x="154781" y="-657"/>
                      <a:pt x="233362" y="137"/>
                    </a:cubicBezTo>
                    <a:cubicBezTo>
                      <a:pt x="311943" y="931"/>
                      <a:pt x="420687" y="4106"/>
                      <a:pt x="471487" y="9662"/>
                    </a:cubicBezTo>
                    <a:cubicBezTo>
                      <a:pt x="522287" y="15218"/>
                      <a:pt x="530224" y="24346"/>
                      <a:pt x="538162" y="33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Freeform: Shape 92">
                <a:extLst>
                  <a:ext uri="{FF2B5EF4-FFF2-40B4-BE49-F238E27FC236}">
                    <a16:creationId xmlns:a16="http://schemas.microsoft.com/office/drawing/2014/main" id="{80D51619-2529-47CF-9EA8-30A1300AC01D}"/>
                  </a:ext>
                </a:extLst>
              </p:cNvPr>
              <p:cNvSpPr/>
              <p:nvPr/>
            </p:nvSpPr>
            <p:spPr>
              <a:xfrm>
                <a:off x="6062663" y="2405063"/>
                <a:ext cx="276225" cy="19050"/>
              </a:xfrm>
              <a:custGeom>
                <a:avLst/>
                <a:gdLst>
                  <a:gd name="connsiteX0" fmla="*/ 0 w 276225"/>
                  <a:gd name="connsiteY0" fmla="*/ 0 h 19050"/>
                  <a:gd name="connsiteX1" fmla="*/ 276225 w 276225"/>
                  <a:gd name="connsiteY1" fmla="*/ 19050 h 19050"/>
                </a:gdLst>
                <a:ahLst/>
                <a:cxnLst>
                  <a:cxn ang="0">
                    <a:pos x="connsiteX0" y="connsiteY0"/>
                  </a:cxn>
                  <a:cxn ang="0">
                    <a:pos x="connsiteX1" y="connsiteY1"/>
                  </a:cxn>
                </a:cxnLst>
                <a:rect l="l" t="t" r="r" b="b"/>
                <a:pathLst>
                  <a:path w="276225" h="19050">
                    <a:moveTo>
                      <a:pt x="0" y="0"/>
                    </a:moveTo>
                    <a:lnTo>
                      <a:pt x="276225" y="190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eform: Shape 93">
                <a:extLst>
                  <a:ext uri="{FF2B5EF4-FFF2-40B4-BE49-F238E27FC236}">
                    <a16:creationId xmlns:a16="http://schemas.microsoft.com/office/drawing/2014/main" id="{A25CE954-867B-44EB-9121-80F1A08C8217}"/>
                  </a:ext>
                </a:extLst>
              </p:cNvPr>
              <p:cNvSpPr/>
              <p:nvPr/>
            </p:nvSpPr>
            <p:spPr>
              <a:xfrm>
                <a:off x="5567363" y="2370881"/>
                <a:ext cx="447675" cy="29419"/>
              </a:xfrm>
              <a:custGeom>
                <a:avLst/>
                <a:gdLst>
                  <a:gd name="connsiteX0" fmla="*/ 0 w 447675"/>
                  <a:gd name="connsiteY0" fmla="*/ 10369 h 29419"/>
                  <a:gd name="connsiteX1" fmla="*/ 147637 w 447675"/>
                  <a:gd name="connsiteY1" fmla="*/ 844 h 29419"/>
                  <a:gd name="connsiteX2" fmla="*/ 447675 w 447675"/>
                  <a:gd name="connsiteY2" fmla="*/ 29419 h 29419"/>
                </a:gdLst>
                <a:ahLst/>
                <a:cxnLst>
                  <a:cxn ang="0">
                    <a:pos x="connsiteX0" y="connsiteY0"/>
                  </a:cxn>
                  <a:cxn ang="0">
                    <a:pos x="connsiteX1" y="connsiteY1"/>
                  </a:cxn>
                  <a:cxn ang="0">
                    <a:pos x="connsiteX2" y="connsiteY2"/>
                  </a:cxn>
                </a:cxnLst>
                <a:rect l="l" t="t" r="r" b="b"/>
                <a:pathLst>
                  <a:path w="447675" h="29419">
                    <a:moveTo>
                      <a:pt x="0" y="10369"/>
                    </a:moveTo>
                    <a:cubicBezTo>
                      <a:pt x="36512" y="4019"/>
                      <a:pt x="73025" y="-2331"/>
                      <a:pt x="147637" y="844"/>
                    </a:cubicBezTo>
                    <a:cubicBezTo>
                      <a:pt x="222249" y="4019"/>
                      <a:pt x="334962" y="16719"/>
                      <a:pt x="447675" y="29419"/>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Freeform: Shape 94">
                <a:extLst>
                  <a:ext uri="{FF2B5EF4-FFF2-40B4-BE49-F238E27FC236}">
                    <a16:creationId xmlns:a16="http://schemas.microsoft.com/office/drawing/2014/main" id="{F17840B5-6C8B-48F2-9E05-DABC87B22EA0}"/>
                  </a:ext>
                </a:extLst>
              </p:cNvPr>
              <p:cNvSpPr/>
              <p:nvPr/>
            </p:nvSpPr>
            <p:spPr>
              <a:xfrm>
                <a:off x="4848225" y="2305050"/>
                <a:ext cx="681038" cy="64471"/>
              </a:xfrm>
              <a:custGeom>
                <a:avLst/>
                <a:gdLst>
                  <a:gd name="connsiteX0" fmla="*/ 0 w 681038"/>
                  <a:gd name="connsiteY0" fmla="*/ 0 h 64471"/>
                  <a:gd name="connsiteX1" fmla="*/ 285750 w 681038"/>
                  <a:gd name="connsiteY1" fmla="*/ 57150 h 64471"/>
                  <a:gd name="connsiteX2" fmla="*/ 681038 w 681038"/>
                  <a:gd name="connsiteY2" fmla="*/ 61913 h 64471"/>
                </a:gdLst>
                <a:ahLst/>
                <a:cxnLst>
                  <a:cxn ang="0">
                    <a:pos x="connsiteX0" y="connsiteY0"/>
                  </a:cxn>
                  <a:cxn ang="0">
                    <a:pos x="connsiteX1" y="connsiteY1"/>
                  </a:cxn>
                  <a:cxn ang="0">
                    <a:pos x="connsiteX2" y="connsiteY2"/>
                  </a:cxn>
                </a:cxnLst>
                <a:rect l="l" t="t" r="r" b="b"/>
                <a:pathLst>
                  <a:path w="681038" h="64471">
                    <a:moveTo>
                      <a:pt x="0" y="0"/>
                    </a:moveTo>
                    <a:cubicBezTo>
                      <a:pt x="86122" y="23415"/>
                      <a:pt x="172244" y="46831"/>
                      <a:pt x="285750" y="57150"/>
                    </a:cubicBezTo>
                    <a:cubicBezTo>
                      <a:pt x="399256" y="67469"/>
                      <a:pt x="540147" y="64691"/>
                      <a:pt x="681038" y="6191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Freeform: Shape 95">
                <a:extLst>
                  <a:ext uri="{FF2B5EF4-FFF2-40B4-BE49-F238E27FC236}">
                    <a16:creationId xmlns:a16="http://schemas.microsoft.com/office/drawing/2014/main" id="{381F8A10-07ED-4B08-B9E3-3010DCBDFD05}"/>
                  </a:ext>
                </a:extLst>
              </p:cNvPr>
              <p:cNvSpPr/>
              <p:nvPr/>
            </p:nvSpPr>
            <p:spPr>
              <a:xfrm>
                <a:off x="4448175" y="2233440"/>
                <a:ext cx="347663" cy="66848"/>
              </a:xfrm>
              <a:custGeom>
                <a:avLst/>
                <a:gdLst>
                  <a:gd name="connsiteX0" fmla="*/ 0 w 347663"/>
                  <a:gd name="connsiteY0" fmla="*/ 28748 h 66848"/>
                  <a:gd name="connsiteX1" fmla="*/ 123825 w 347663"/>
                  <a:gd name="connsiteY1" fmla="*/ 173 h 66848"/>
                  <a:gd name="connsiteX2" fmla="*/ 300038 w 347663"/>
                  <a:gd name="connsiteY2" fmla="*/ 19223 h 66848"/>
                  <a:gd name="connsiteX3" fmla="*/ 347663 w 347663"/>
                  <a:gd name="connsiteY3" fmla="*/ 66848 h 66848"/>
                </a:gdLst>
                <a:ahLst/>
                <a:cxnLst>
                  <a:cxn ang="0">
                    <a:pos x="connsiteX0" y="connsiteY0"/>
                  </a:cxn>
                  <a:cxn ang="0">
                    <a:pos x="connsiteX1" y="connsiteY1"/>
                  </a:cxn>
                  <a:cxn ang="0">
                    <a:pos x="connsiteX2" y="connsiteY2"/>
                  </a:cxn>
                  <a:cxn ang="0">
                    <a:pos x="connsiteX3" y="connsiteY3"/>
                  </a:cxn>
                </a:cxnLst>
                <a:rect l="l" t="t" r="r" b="b"/>
                <a:pathLst>
                  <a:path w="347663" h="66848">
                    <a:moveTo>
                      <a:pt x="0" y="28748"/>
                    </a:moveTo>
                    <a:cubicBezTo>
                      <a:pt x="36909" y="15254"/>
                      <a:pt x="73819" y="1760"/>
                      <a:pt x="123825" y="173"/>
                    </a:cubicBezTo>
                    <a:cubicBezTo>
                      <a:pt x="173831" y="-1414"/>
                      <a:pt x="262732" y="8111"/>
                      <a:pt x="300038" y="19223"/>
                    </a:cubicBezTo>
                    <a:cubicBezTo>
                      <a:pt x="337344" y="30335"/>
                      <a:pt x="342503" y="48591"/>
                      <a:pt x="347663" y="6684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Freeform: Shape 96">
                <a:extLst>
                  <a:ext uri="{FF2B5EF4-FFF2-40B4-BE49-F238E27FC236}">
                    <a16:creationId xmlns:a16="http://schemas.microsoft.com/office/drawing/2014/main" id="{846DE0C1-8C66-423D-B2DE-10815C4F7629}"/>
                  </a:ext>
                </a:extLst>
              </p:cNvPr>
              <p:cNvSpPr/>
              <p:nvPr/>
            </p:nvSpPr>
            <p:spPr>
              <a:xfrm>
                <a:off x="814388" y="1719263"/>
                <a:ext cx="3724275" cy="405230"/>
              </a:xfrm>
              <a:custGeom>
                <a:avLst/>
                <a:gdLst>
                  <a:gd name="connsiteX0" fmla="*/ 0 w 3724275"/>
                  <a:gd name="connsiteY0" fmla="*/ 0 h 405230"/>
                  <a:gd name="connsiteX1" fmla="*/ 661987 w 3724275"/>
                  <a:gd name="connsiteY1" fmla="*/ 47625 h 405230"/>
                  <a:gd name="connsiteX2" fmla="*/ 1414462 w 3724275"/>
                  <a:gd name="connsiteY2" fmla="*/ 80962 h 405230"/>
                  <a:gd name="connsiteX3" fmla="*/ 2247900 w 3724275"/>
                  <a:gd name="connsiteY3" fmla="*/ 185737 h 405230"/>
                  <a:gd name="connsiteX4" fmla="*/ 2700337 w 3724275"/>
                  <a:gd name="connsiteY4" fmla="*/ 242887 h 405230"/>
                  <a:gd name="connsiteX5" fmla="*/ 3233737 w 3724275"/>
                  <a:gd name="connsiteY5" fmla="*/ 338137 h 405230"/>
                  <a:gd name="connsiteX6" fmla="*/ 3605212 w 3724275"/>
                  <a:gd name="connsiteY6" fmla="*/ 404812 h 405230"/>
                  <a:gd name="connsiteX7" fmla="*/ 3667125 w 3724275"/>
                  <a:gd name="connsiteY7" fmla="*/ 366712 h 405230"/>
                  <a:gd name="connsiteX8" fmla="*/ 3724275 w 3724275"/>
                  <a:gd name="connsiteY8" fmla="*/ 371475 h 4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275" h="405230">
                    <a:moveTo>
                      <a:pt x="0" y="0"/>
                    </a:moveTo>
                    <a:lnTo>
                      <a:pt x="661987" y="47625"/>
                    </a:lnTo>
                    <a:cubicBezTo>
                      <a:pt x="897731" y="61119"/>
                      <a:pt x="1150143" y="57943"/>
                      <a:pt x="1414462" y="80962"/>
                    </a:cubicBezTo>
                    <a:cubicBezTo>
                      <a:pt x="1678781" y="103981"/>
                      <a:pt x="2247900" y="185737"/>
                      <a:pt x="2247900" y="185737"/>
                    </a:cubicBezTo>
                    <a:cubicBezTo>
                      <a:pt x="2462212" y="212724"/>
                      <a:pt x="2536031" y="217487"/>
                      <a:pt x="2700337" y="242887"/>
                    </a:cubicBezTo>
                    <a:cubicBezTo>
                      <a:pt x="2864643" y="268287"/>
                      <a:pt x="3233737" y="338137"/>
                      <a:pt x="3233737" y="338137"/>
                    </a:cubicBezTo>
                    <a:cubicBezTo>
                      <a:pt x="3384549" y="365124"/>
                      <a:pt x="3532981" y="400050"/>
                      <a:pt x="3605212" y="404812"/>
                    </a:cubicBezTo>
                    <a:cubicBezTo>
                      <a:pt x="3677443" y="409575"/>
                      <a:pt x="3647281" y="372268"/>
                      <a:pt x="3667125" y="366712"/>
                    </a:cubicBezTo>
                    <a:cubicBezTo>
                      <a:pt x="3686969" y="361156"/>
                      <a:pt x="3705622" y="366315"/>
                      <a:pt x="3724275" y="3714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reeform: Shape 97">
                <a:extLst>
                  <a:ext uri="{FF2B5EF4-FFF2-40B4-BE49-F238E27FC236}">
                    <a16:creationId xmlns:a16="http://schemas.microsoft.com/office/drawing/2014/main" id="{9C5C70CC-833D-4613-BB8F-A91FB52D01BA}"/>
                  </a:ext>
                </a:extLst>
              </p:cNvPr>
              <p:cNvSpPr/>
              <p:nvPr/>
            </p:nvSpPr>
            <p:spPr>
              <a:xfrm>
                <a:off x="6396038" y="2599481"/>
                <a:ext cx="507930" cy="43707"/>
              </a:xfrm>
              <a:custGeom>
                <a:avLst/>
                <a:gdLst>
                  <a:gd name="connsiteX0" fmla="*/ 0 w 507930"/>
                  <a:gd name="connsiteY0" fmla="*/ 10369 h 43707"/>
                  <a:gd name="connsiteX1" fmla="*/ 180975 w 507930"/>
                  <a:gd name="connsiteY1" fmla="*/ 844 h 43707"/>
                  <a:gd name="connsiteX2" fmla="*/ 466725 w 507930"/>
                  <a:gd name="connsiteY2" fmla="*/ 29419 h 43707"/>
                  <a:gd name="connsiteX3" fmla="*/ 500062 w 507930"/>
                  <a:gd name="connsiteY3" fmla="*/ 43707 h 43707"/>
                </a:gdLst>
                <a:ahLst/>
                <a:cxnLst>
                  <a:cxn ang="0">
                    <a:pos x="connsiteX0" y="connsiteY0"/>
                  </a:cxn>
                  <a:cxn ang="0">
                    <a:pos x="connsiteX1" y="connsiteY1"/>
                  </a:cxn>
                  <a:cxn ang="0">
                    <a:pos x="connsiteX2" y="connsiteY2"/>
                  </a:cxn>
                  <a:cxn ang="0">
                    <a:pos x="connsiteX3" y="connsiteY3"/>
                  </a:cxn>
                </a:cxnLst>
                <a:rect l="l" t="t" r="r" b="b"/>
                <a:pathLst>
                  <a:path w="507930" h="43707">
                    <a:moveTo>
                      <a:pt x="0" y="10369"/>
                    </a:moveTo>
                    <a:cubicBezTo>
                      <a:pt x="51594" y="4019"/>
                      <a:pt x="103188" y="-2331"/>
                      <a:pt x="180975" y="844"/>
                    </a:cubicBezTo>
                    <a:cubicBezTo>
                      <a:pt x="258762" y="4019"/>
                      <a:pt x="413544" y="22275"/>
                      <a:pt x="466725" y="29419"/>
                    </a:cubicBezTo>
                    <a:cubicBezTo>
                      <a:pt x="519906" y="36563"/>
                      <a:pt x="509984" y="40135"/>
                      <a:pt x="500062" y="4370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Freeform: Shape 98">
                <a:extLst>
                  <a:ext uri="{FF2B5EF4-FFF2-40B4-BE49-F238E27FC236}">
                    <a16:creationId xmlns:a16="http://schemas.microsoft.com/office/drawing/2014/main" id="{094DC364-5C0B-4FC0-A336-2267F1E00B67}"/>
                  </a:ext>
                </a:extLst>
              </p:cNvPr>
              <p:cNvSpPr/>
              <p:nvPr/>
            </p:nvSpPr>
            <p:spPr>
              <a:xfrm>
                <a:off x="6086475" y="2557463"/>
                <a:ext cx="276225" cy="19050"/>
              </a:xfrm>
              <a:custGeom>
                <a:avLst/>
                <a:gdLst>
                  <a:gd name="connsiteX0" fmla="*/ 0 w 276225"/>
                  <a:gd name="connsiteY0" fmla="*/ 0 h 19050"/>
                  <a:gd name="connsiteX1" fmla="*/ 276225 w 276225"/>
                  <a:gd name="connsiteY1" fmla="*/ 19050 h 19050"/>
                </a:gdLst>
                <a:ahLst/>
                <a:cxnLst>
                  <a:cxn ang="0">
                    <a:pos x="connsiteX0" y="connsiteY0"/>
                  </a:cxn>
                  <a:cxn ang="0">
                    <a:pos x="connsiteX1" y="connsiteY1"/>
                  </a:cxn>
                </a:cxnLst>
                <a:rect l="l" t="t" r="r" b="b"/>
                <a:pathLst>
                  <a:path w="276225" h="19050">
                    <a:moveTo>
                      <a:pt x="0" y="0"/>
                    </a:moveTo>
                    <a:lnTo>
                      <a:pt x="276225" y="190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Freeform: Shape 99">
                <a:extLst>
                  <a:ext uri="{FF2B5EF4-FFF2-40B4-BE49-F238E27FC236}">
                    <a16:creationId xmlns:a16="http://schemas.microsoft.com/office/drawing/2014/main" id="{5BDBB196-20D7-48D0-8DA6-55C1BC8D33A6}"/>
                  </a:ext>
                </a:extLst>
              </p:cNvPr>
              <p:cNvSpPr/>
              <p:nvPr/>
            </p:nvSpPr>
            <p:spPr>
              <a:xfrm>
                <a:off x="5595938" y="2528684"/>
                <a:ext cx="447675" cy="24016"/>
              </a:xfrm>
              <a:custGeom>
                <a:avLst/>
                <a:gdLst>
                  <a:gd name="connsiteX0" fmla="*/ 0 w 447675"/>
                  <a:gd name="connsiteY0" fmla="*/ 14491 h 24016"/>
                  <a:gd name="connsiteX1" fmla="*/ 171450 w 447675"/>
                  <a:gd name="connsiteY1" fmla="*/ 204 h 24016"/>
                  <a:gd name="connsiteX2" fmla="*/ 447675 w 447675"/>
                  <a:gd name="connsiteY2" fmla="*/ 24016 h 24016"/>
                </a:gdLst>
                <a:ahLst/>
                <a:cxnLst>
                  <a:cxn ang="0">
                    <a:pos x="connsiteX0" y="connsiteY0"/>
                  </a:cxn>
                  <a:cxn ang="0">
                    <a:pos x="connsiteX1" y="connsiteY1"/>
                  </a:cxn>
                  <a:cxn ang="0">
                    <a:pos x="connsiteX2" y="connsiteY2"/>
                  </a:cxn>
                </a:cxnLst>
                <a:rect l="l" t="t" r="r" b="b"/>
                <a:pathLst>
                  <a:path w="447675" h="24016">
                    <a:moveTo>
                      <a:pt x="0" y="14491"/>
                    </a:moveTo>
                    <a:cubicBezTo>
                      <a:pt x="48419" y="6554"/>
                      <a:pt x="96838" y="-1383"/>
                      <a:pt x="171450" y="204"/>
                    </a:cubicBezTo>
                    <a:cubicBezTo>
                      <a:pt x="246062" y="1791"/>
                      <a:pt x="346868" y="12903"/>
                      <a:pt x="447675" y="2401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Freeform: Shape 100">
                <a:extLst>
                  <a:ext uri="{FF2B5EF4-FFF2-40B4-BE49-F238E27FC236}">
                    <a16:creationId xmlns:a16="http://schemas.microsoft.com/office/drawing/2014/main" id="{50C670D4-1F4D-48F9-BB81-ECDC6E6A2F47}"/>
                  </a:ext>
                </a:extLst>
              </p:cNvPr>
              <p:cNvSpPr/>
              <p:nvPr/>
            </p:nvSpPr>
            <p:spPr>
              <a:xfrm>
                <a:off x="4872038" y="2466975"/>
                <a:ext cx="666750" cy="57150"/>
              </a:xfrm>
              <a:custGeom>
                <a:avLst/>
                <a:gdLst>
                  <a:gd name="connsiteX0" fmla="*/ 0 w 666750"/>
                  <a:gd name="connsiteY0" fmla="*/ 0 h 57150"/>
                  <a:gd name="connsiteX1" fmla="*/ 185737 w 666750"/>
                  <a:gd name="connsiteY1" fmla="*/ 33338 h 57150"/>
                  <a:gd name="connsiteX2" fmla="*/ 542925 w 666750"/>
                  <a:gd name="connsiteY2" fmla="*/ 52388 h 57150"/>
                  <a:gd name="connsiteX3" fmla="*/ 666750 w 6667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666750" h="57150">
                    <a:moveTo>
                      <a:pt x="0" y="0"/>
                    </a:moveTo>
                    <a:cubicBezTo>
                      <a:pt x="47625" y="12303"/>
                      <a:pt x="95250" y="24607"/>
                      <a:pt x="185737" y="33338"/>
                    </a:cubicBezTo>
                    <a:cubicBezTo>
                      <a:pt x="276225" y="42069"/>
                      <a:pt x="462756" y="48419"/>
                      <a:pt x="542925" y="52388"/>
                    </a:cubicBezTo>
                    <a:cubicBezTo>
                      <a:pt x="623094" y="56357"/>
                      <a:pt x="644922" y="56753"/>
                      <a:pt x="666750" y="571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Shape 101">
                <a:extLst>
                  <a:ext uri="{FF2B5EF4-FFF2-40B4-BE49-F238E27FC236}">
                    <a16:creationId xmlns:a16="http://schemas.microsoft.com/office/drawing/2014/main" id="{19E7AED0-3D37-46E9-B78B-8B085A076BC1}"/>
                  </a:ext>
                </a:extLst>
              </p:cNvPr>
              <p:cNvSpPr/>
              <p:nvPr/>
            </p:nvSpPr>
            <p:spPr>
              <a:xfrm>
                <a:off x="4433888" y="2403288"/>
                <a:ext cx="385762" cy="44637"/>
              </a:xfrm>
              <a:custGeom>
                <a:avLst/>
                <a:gdLst>
                  <a:gd name="connsiteX0" fmla="*/ 0 w 385762"/>
                  <a:gd name="connsiteY0" fmla="*/ 25587 h 44637"/>
                  <a:gd name="connsiteX1" fmla="*/ 114300 w 385762"/>
                  <a:gd name="connsiteY1" fmla="*/ 1775 h 44637"/>
                  <a:gd name="connsiteX2" fmla="*/ 252412 w 385762"/>
                  <a:gd name="connsiteY2" fmla="*/ 6537 h 44637"/>
                  <a:gd name="connsiteX3" fmla="*/ 385762 w 385762"/>
                  <a:gd name="connsiteY3" fmla="*/ 44637 h 44637"/>
                </a:gdLst>
                <a:ahLst/>
                <a:cxnLst>
                  <a:cxn ang="0">
                    <a:pos x="connsiteX0" y="connsiteY0"/>
                  </a:cxn>
                  <a:cxn ang="0">
                    <a:pos x="connsiteX1" y="connsiteY1"/>
                  </a:cxn>
                  <a:cxn ang="0">
                    <a:pos x="connsiteX2" y="connsiteY2"/>
                  </a:cxn>
                  <a:cxn ang="0">
                    <a:pos x="connsiteX3" y="connsiteY3"/>
                  </a:cxn>
                </a:cxnLst>
                <a:rect l="l" t="t" r="r" b="b"/>
                <a:pathLst>
                  <a:path w="385762" h="44637">
                    <a:moveTo>
                      <a:pt x="0" y="25587"/>
                    </a:moveTo>
                    <a:cubicBezTo>
                      <a:pt x="36115" y="15268"/>
                      <a:pt x="72231" y="4950"/>
                      <a:pt x="114300" y="1775"/>
                    </a:cubicBezTo>
                    <a:cubicBezTo>
                      <a:pt x="156369" y="-1400"/>
                      <a:pt x="207168" y="-607"/>
                      <a:pt x="252412" y="6537"/>
                    </a:cubicBezTo>
                    <a:cubicBezTo>
                      <a:pt x="297656" y="13681"/>
                      <a:pt x="341709" y="29159"/>
                      <a:pt x="385762" y="4463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Freeform: Shape 102">
                <a:extLst>
                  <a:ext uri="{FF2B5EF4-FFF2-40B4-BE49-F238E27FC236}">
                    <a16:creationId xmlns:a16="http://schemas.microsoft.com/office/drawing/2014/main" id="{048FE5C2-3DE7-4F80-9011-89291546C4E0}"/>
                  </a:ext>
                </a:extLst>
              </p:cNvPr>
              <p:cNvSpPr/>
              <p:nvPr/>
            </p:nvSpPr>
            <p:spPr>
              <a:xfrm>
                <a:off x="6453188" y="2927382"/>
                <a:ext cx="390525" cy="30131"/>
              </a:xfrm>
              <a:custGeom>
                <a:avLst/>
                <a:gdLst>
                  <a:gd name="connsiteX0" fmla="*/ 0 w 390525"/>
                  <a:gd name="connsiteY0" fmla="*/ 6318 h 30131"/>
                  <a:gd name="connsiteX1" fmla="*/ 247650 w 390525"/>
                  <a:gd name="connsiteY1" fmla="*/ 1556 h 30131"/>
                  <a:gd name="connsiteX2" fmla="*/ 390525 w 390525"/>
                  <a:gd name="connsiteY2" fmla="*/ 30131 h 30131"/>
                </a:gdLst>
                <a:ahLst/>
                <a:cxnLst>
                  <a:cxn ang="0">
                    <a:pos x="connsiteX0" y="connsiteY0"/>
                  </a:cxn>
                  <a:cxn ang="0">
                    <a:pos x="connsiteX1" y="connsiteY1"/>
                  </a:cxn>
                  <a:cxn ang="0">
                    <a:pos x="connsiteX2" y="connsiteY2"/>
                  </a:cxn>
                </a:cxnLst>
                <a:rect l="l" t="t" r="r" b="b"/>
                <a:pathLst>
                  <a:path w="390525" h="30131">
                    <a:moveTo>
                      <a:pt x="0" y="6318"/>
                    </a:moveTo>
                    <a:cubicBezTo>
                      <a:pt x="91281" y="1952"/>
                      <a:pt x="182563" y="-2413"/>
                      <a:pt x="247650" y="1556"/>
                    </a:cubicBezTo>
                    <a:cubicBezTo>
                      <a:pt x="312737" y="5525"/>
                      <a:pt x="351631" y="17828"/>
                      <a:pt x="390525" y="30131"/>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Freeform: Shape 103">
                <a:extLst>
                  <a:ext uri="{FF2B5EF4-FFF2-40B4-BE49-F238E27FC236}">
                    <a16:creationId xmlns:a16="http://schemas.microsoft.com/office/drawing/2014/main" id="{E737FA2B-F3BD-4482-B741-68A4730E852C}"/>
                  </a:ext>
                </a:extLst>
              </p:cNvPr>
              <p:cNvSpPr/>
              <p:nvPr/>
            </p:nvSpPr>
            <p:spPr>
              <a:xfrm>
                <a:off x="6153150" y="2876550"/>
                <a:ext cx="228600" cy="19050"/>
              </a:xfrm>
              <a:custGeom>
                <a:avLst/>
                <a:gdLst>
                  <a:gd name="connsiteX0" fmla="*/ 0 w 228600"/>
                  <a:gd name="connsiteY0" fmla="*/ 0 h 19050"/>
                  <a:gd name="connsiteX1" fmla="*/ 228600 w 228600"/>
                  <a:gd name="connsiteY1" fmla="*/ 19050 h 19050"/>
                </a:gdLst>
                <a:ahLst/>
                <a:cxnLst>
                  <a:cxn ang="0">
                    <a:pos x="connsiteX0" y="connsiteY0"/>
                  </a:cxn>
                  <a:cxn ang="0">
                    <a:pos x="connsiteX1" y="connsiteY1"/>
                  </a:cxn>
                </a:cxnLst>
                <a:rect l="l" t="t" r="r" b="b"/>
                <a:pathLst>
                  <a:path w="228600" h="19050">
                    <a:moveTo>
                      <a:pt x="0" y="0"/>
                    </a:moveTo>
                    <a:lnTo>
                      <a:pt x="228600" y="190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Freeform: Shape 104">
                <a:extLst>
                  <a:ext uri="{FF2B5EF4-FFF2-40B4-BE49-F238E27FC236}">
                    <a16:creationId xmlns:a16="http://schemas.microsoft.com/office/drawing/2014/main" id="{FDDE276D-E4C8-4C13-8724-5002A651EF76}"/>
                  </a:ext>
                </a:extLst>
              </p:cNvPr>
              <p:cNvSpPr/>
              <p:nvPr/>
            </p:nvSpPr>
            <p:spPr>
              <a:xfrm>
                <a:off x="5662613" y="2847975"/>
                <a:ext cx="409575" cy="9525"/>
              </a:xfrm>
              <a:custGeom>
                <a:avLst/>
                <a:gdLst>
                  <a:gd name="connsiteX0" fmla="*/ 0 w 409575"/>
                  <a:gd name="connsiteY0" fmla="*/ 0 h 9525"/>
                  <a:gd name="connsiteX1" fmla="*/ 323850 w 409575"/>
                  <a:gd name="connsiteY1" fmla="*/ 4763 h 9525"/>
                  <a:gd name="connsiteX2" fmla="*/ 409575 w 409575"/>
                  <a:gd name="connsiteY2" fmla="*/ 9525 h 9525"/>
                </a:gdLst>
                <a:ahLst/>
                <a:cxnLst>
                  <a:cxn ang="0">
                    <a:pos x="connsiteX0" y="connsiteY0"/>
                  </a:cxn>
                  <a:cxn ang="0">
                    <a:pos x="connsiteX1" y="connsiteY1"/>
                  </a:cxn>
                  <a:cxn ang="0">
                    <a:pos x="connsiteX2" y="connsiteY2"/>
                  </a:cxn>
                </a:cxnLst>
                <a:rect l="l" t="t" r="r" b="b"/>
                <a:pathLst>
                  <a:path w="409575" h="9525">
                    <a:moveTo>
                      <a:pt x="0" y="0"/>
                    </a:moveTo>
                    <a:lnTo>
                      <a:pt x="323850" y="4763"/>
                    </a:lnTo>
                    <a:cubicBezTo>
                      <a:pt x="392112" y="6350"/>
                      <a:pt x="400843" y="7937"/>
                      <a:pt x="409575" y="952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Freeform: Shape 105">
                <a:extLst>
                  <a:ext uri="{FF2B5EF4-FFF2-40B4-BE49-F238E27FC236}">
                    <a16:creationId xmlns:a16="http://schemas.microsoft.com/office/drawing/2014/main" id="{2ED20A4B-A6BD-4754-B65A-DFEE10F9AA55}"/>
                  </a:ext>
                </a:extLst>
              </p:cNvPr>
              <p:cNvSpPr/>
              <p:nvPr/>
            </p:nvSpPr>
            <p:spPr>
              <a:xfrm>
                <a:off x="4924425" y="2795588"/>
                <a:ext cx="685800" cy="20882"/>
              </a:xfrm>
              <a:custGeom>
                <a:avLst/>
                <a:gdLst>
                  <a:gd name="connsiteX0" fmla="*/ 0 w 685800"/>
                  <a:gd name="connsiteY0" fmla="*/ 0 h 20882"/>
                  <a:gd name="connsiteX1" fmla="*/ 342900 w 685800"/>
                  <a:gd name="connsiteY1" fmla="*/ 19050 h 20882"/>
                  <a:gd name="connsiteX2" fmla="*/ 685800 w 685800"/>
                  <a:gd name="connsiteY2" fmla="*/ 19050 h 20882"/>
                </a:gdLst>
                <a:ahLst/>
                <a:cxnLst>
                  <a:cxn ang="0">
                    <a:pos x="connsiteX0" y="connsiteY0"/>
                  </a:cxn>
                  <a:cxn ang="0">
                    <a:pos x="connsiteX1" y="connsiteY1"/>
                  </a:cxn>
                  <a:cxn ang="0">
                    <a:pos x="connsiteX2" y="connsiteY2"/>
                  </a:cxn>
                </a:cxnLst>
                <a:rect l="l" t="t" r="r" b="b"/>
                <a:pathLst>
                  <a:path w="685800" h="20882">
                    <a:moveTo>
                      <a:pt x="0" y="0"/>
                    </a:moveTo>
                    <a:cubicBezTo>
                      <a:pt x="114300" y="7937"/>
                      <a:pt x="228600" y="15875"/>
                      <a:pt x="342900" y="19050"/>
                    </a:cubicBezTo>
                    <a:cubicBezTo>
                      <a:pt x="457200" y="22225"/>
                      <a:pt x="571500" y="20637"/>
                      <a:pt x="685800" y="190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Freeform: Shape 106">
                <a:extLst>
                  <a:ext uri="{FF2B5EF4-FFF2-40B4-BE49-F238E27FC236}">
                    <a16:creationId xmlns:a16="http://schemas.microsoft.com/office/drawing/2014/main" id="{CEF227A7-37EF-41E5-A021-BB7DCF6782A9}"/>
                  </a:ext>
                </a:extLst>
              </p:cNvPr>
              <p:cNvSpPr/>
              <p:nvPr/>
            </p:nvSpPr>
            <p:spPr>
              <a:xfrm>
                <a:off x="4386263" y="2723788"/>
                <a:ext cx="490537" cy="52750"/>
              </a:xfrm>
              <a:custGeom>
                <a:avLst/>
                <a:gdLst>
                  <a:gd name="connsiteX0" fmla="*/ 0 w 490537"/>
                  <a:gd name="connsiteY0" fmla="*/ 33700 h 52750"/>
                  <a:gd name="connsiteX1" fmla="*/ 228600 w 490537"/>
                  <a:gd name="connsiteY1" fmla="*/ 362 h 52750"/>
                  <a:gd name="connsiteX2" fmla="*/ 490537 w 490537"/>
                  <a:gd name="connsiteY2" fmla="*/ 52750 h 52750"/>
                </a:gdLst>
                <a:ahLst/>
                <a:cxnLst>
                  <a:cxn ang="0">
                    <a:pos x="connsiteX0" y="connsiteY0"/>
                  </a:cxn>
                  <a:cxn ang="0">
                    <a:pos x="connsiteX1" y="connsiteY1"/>
                  </a:cxn>
                  <a:cxn ang="0">
                    <a:pos x="connsiteX2" y="connsiteY2"/>
                  </a:cxn>
                </a:cxnLst>
                <a:rect l="l" t="t" r="r" b="b"/>
                <a:pathLst>
                  <a:path w="490537" h="52750">
                    <a:moveTo>
                      <a:pt x="0" y="33700"/>
                    </a:moveTo>
                    <a:cubicBezTo>
                      <a:pt x="73422" y="15443"/>
                      <a:pt x="146844" y="-2813"/>
                      <a:pt x="228600" y="362"/>
                    </a:cubicBezTo>
                    <a:cubicBezTo>
                      <a:pt x="310356" y="3537"/>
                      <a:pt x="400446" y="28143"/>
                      <a:pt x="490537" y="527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Freeform: Shape 107">
                <a:extLst>
                  <a:ext uri="{FF2B5EF4-FFF2-40B4-BE49-F238E27FC236}">
                    <a16:creationId xmlns:a16="http://schemas.microsoft.com/office/drawing/2014/main" id="{0B4CE0C0-336F-4516-8ED3-01BE4756362F}"/>
                  </a:ext>
                </a:extLst>
              </p:cNvPr>
              <p:cNvSpPr/>
              <p:nvPr/>
            </p:nvSpPr>
            <p:spPr>
              <a:xfrm>
                <a:off x="3881438" y="2714625"/>
                <a:ext cx="457200" cy="42863"/>
              </a:xfrm>
              <a:custGeom>
                <a:avLst/>
                <a:gdLst>
                  <a:gd name="connsiteX0" fmla="*/ 0 w 457200"/>
                  <a:gd name="connsiteY0" fmla="*/ 0 h 42863"/>
                  <a:gd name="connsiteX1" fmla="*/ 252412 w 457200"/>
                  <a:gd name="connsiteY1" fmla="*/ 33338 h 42863"/>
                  <a:gd name="connsiteX2" fmla="*/ 457200 w 457200"/>
                  <a:gd name="connsiteY2" fmla="*/ 42863 h 42863"/>
                </a:gdLst>
                <a:ahLst/>
                <a:cxnLst>
                  <a:cxn ang="0">
                    <a:pos x="connsiteX0" y="connsiteY0"/>
                  </a:cxn>
                  <a:cxn ang="0">
                    <a:pos x="connsiteX1" y="connsiteY1"/>
                  </a:cxn>
                  <a:cxn ang="0">
                    <a:pos x="connsiteX2" y="connsiteY2"/>
                  </a:cxn>
                </a:cxnLst>
                <a:rect l="l" t="t" r="r" b="b"/>
                <a:pathLst>
                  <a:path w="457200" h="42863">
                    <a:moveTo>
                      <a:pt x="0" y="0"/>
                    </a:moveTo>
                    <a:cubicBezTo>
                      <a:pt x="88106" y="13097"/>
                      <a:pt x="176212" y="26194"/>
                      <a:pt x="252412" y="33338"/>
                    </a:cubicBezTo>
                    <a:cubicBezTo>
                      <a:pt x="328612" y="40482"/>
                      <a:pt x="392906" y="41672"/>
                      <a:pt x="457200" y="4286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Freeform: Shape 108">
                <a:extLst>
                  <a:ext uri="{FF2B5EF4-FFF2-40B4-BE49-F238E27FC236}">
                    <a16:creationId xmlns:a16="http://schemas.microsoft.com/office/drawing/2014/main" id="{0765168F-52B4-4952-BB74-22DFF9BF7320}"/>
                  </a:ext>
                </a:extLst>
              </p:cNvPr>
              <p:cNvSpPr/>
              <p:nvPr/>
            </p:nvSpPr>
            <p:spPr>
              <a:xfrm>
                <a:off x="6477000" y="3078589"/>
                <a:ext cx="338138" cy="31324"/>
              </a:xfrm>
              <a:custGeom>
                <a:avLst/>
                <a:gdLst>
                  <a:gd name="connsiteX0" fmla="*/ 0 w 338138"/>
                  <a:gd name="connsiteY0" fmla="*/ 2749 h 31324"/>
                  <a:gd name="connsiteX1" fmla="*/ 128588 w 338138"/>
                  <a:gd name="connsiteY1" fmla="*/ 2749 h 31324"/>
                  <a:gd name="connsiteX2" fmla="*/ 338138 w 338138"/>
                  <a:gd name="connsiteY2" fmla="*/ 31324 h 31324"/>
                </a:gdLst>
                <a:ahLst/>
                <a:cxnLst>
                  <a:cxn ang="0">
                    <a:pos x="connsiteX0" y="connsiteY0"/>
                  </a:cxn>
                  <a:cxn ang="0">
                    <a:pos x="connsiteX1" y="connsiteY1"/>
                  </a:cxn>
                  <a:cxn ang="0">
                    <a:pos x="connsiteX2" y="connsiteY2"/>
                  </a:cxn>
                </a:cxnLst>
                <a:rect l="l" t="t" r="r" b="b"/>
                <a:pathLst>
                  <a:path w="338138" h="31324">
                    <a:moveTo>
                      <a:pt x="0" y="2749"/>
                    </a:moveTo>
                    <a:cubicBezTo>
                      <a:pt x="36116" y="368"/>
                      <a:pt x="72232" y="-2013"/>
                      <a:pt x="128588" y="2749"/>
                    </a:cubicBezTo>
                    <a:cubicBezTo>
                      <a:pt x="184944" y="7511"/>
                      <a:pt x="261541" y="19417"/>
                      <a:pt x="338138" y="3132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eform: Shape 109">
                <a:extLst>
                  <a:ext uri="{FF2B5EF4-FFF2-40B4-BE49-F238E27FC236}">
                    <a16:creationId xmlns:a16="http://schemas.microsoft.com/office/drawing/2014/main" id="{DB3F37B6-8114-45CA-8286-4B27F3C38474}"/>
                  </a:ext>
                </a:extLst>
              </p:cNvPr>
              <p:cNvSpPr/>
              <p:nvPr/>
            </p:nvSpPr>
            <p:spPr>
              <a:xfrm>
                <a:off x="6148388" y="3014663"/>
                <a:ext cx="276225" cy="19050"/>
              </a:xfrm>
              <a:custGeom>
                <a:avLst/>
                <a:gdLst>
                  <a:gd name="connsiteX0" fmla="*/ 0 w 276225"/>
                  <a:gd name="connsiteY0" fmla="*/ 0 h 19050"/>
                  <a:gd name="connsiteX1" fmla="*/ 276225 w 276225"/>
                  <a:gd name="connsiteY1" fmla="*/ 19050 h 19050"/>
                </a:gdLst>
                <a:ahLst/>
                <a:cxnLst>
                  <a:cxn ang="0">
                    <a:pos x="connsiteX0" y="connsiteY0"/>
                  </a:cxn>
                  <a:cxn ang="0">
                    <a:pos x="connsiteX1" y="connsiteY1"/>
                  </a:cxn>
                </a:cxnLst>
                <a:rect l="l" t="t" r="r" b="b"/>
                <a:pathLst>
                  <a:path w="276225" h="19050">
                    <a:moveTo>
                      <a:pt x="0" y="0"/>
                    </a:moveTo>
                    <a:lnTo>
                      <a:pt x="276225" y="190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Freeform: Shape 110">
                <a:extLst>
                  <a:ext uri="{FF2B5EF4-FFF2-40B4-BE49-F238E27FC236}">
                    <a16:creationId xmlns:a16="http://schemas.microsoft.com/office/drawing/2014/main" id="{71ADC4C1-E565-4B6B-A2D5-2B4C3FC6D051}"/>
                  </a:ext>
                </a:extLst>
              </p:cNvPr>
              <p:cNvSpPr/>
              <p:nvPr/>
            </p:nvSpPr>
            <p:spPr>
              <a:xfrm>
                <a:off x="5691188" y="2986007"/>
                <a:ext cx="438150" cy="15742"/>
              </a:xfrm>
              <a:custGeom>
                <a:avLst/>
                <a:gdLst>
                  <a:gd name="connsiteX0" fmla="*/ 0 w 438150"/>
                  <a:gd name="connsiteY0" fmla="*/ 9606 h 15742"/>
                  <a:gd name="connsiteX1" fmla="*/ 166687 w 438150"/>
                  <a:gd name="connsiteY1" fmla="*/ 81 h 15742"/>
                  <a:gd name="connsiteX2" fmla="*/ 376237 w 438150"/>
                  <a:gd name="connsiteY2" fmla="*/ 14368 h 15742"/>
                  <a:gd name="connsiteX3" fmla="*/ 438150 w 438150"/>
                  <a:gd name="connsiteY3" fmla="*/ 14368 h 15742"/>
                </a:gdLst>
                <a:ahLst/>
                <a:cxnLst>
                  <a:cxn ang="0">
                    <a:pos x="connsiteX0" y="connsiteY0"/>
                  </a:cxn>
                  <a:cxn ang="0">
                    <a:pos x="connsiteX1" y="connsiteY1"/>
                  </a:cxn>
                  <a:cxn ang="0">
                    <a:pos x="connsiteX2" y="connsiteY2"/>
                  </a:cxn>
                  <a:cxn ang="0">
                    <a:pos x="connsiteX3" y="connsiteY3"/>
                  </a:cxn>
                </a:cxnLst>
                <a:rect l="l" t="t" r="r" b="b"/>
                <a:pathLst>
                  <a:path w="438150" h="15742">
                    <a:moveTo>
                      <a:pt x="0" y="9606"/>
                    </a:moveTo>
                    <a:cubicBezTo>
                      <a:pt x="51990" y="4446"/>
                      <a:pt x="103981" y="-713"/>
                      <a:pt x="166687" y="81"/>
                    </a:cubicBezTo>
                    <a:cubicBezTo>
                      <a:pt x="229393" y="875"/>
                      <a:pt x="330993" y="11987"/>
                      <a:pt x="376237" y="14368"/>
                    </a:cubicBezTo>
                    <a:cubicBezTo>
                      <a:pt x="421481" y="16749"/>
                      <a:pt x="429815" y="15558"/>
                      <a:pt x="438150" y="1436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Freeform: Shape 111">
                <a:extLst>
                  <a:ext uri="{FF2B5EF4-FFF2-40B4-BE49-F238E27FC236}">
                    <a16:creationId xmlns:a16="http://schemas.microsoft.com/office/drawing/2014/main" id="{13D8A8F9-8442-4446-ADA7-F85F6DE607BB}"/>
                  </a:ext>
                </a:extLst>
              </p:cNvPr>
              <p:cNvSpPr/>
              <p:nvPr/>
            </p:nvSpPr>
            <p:spPr>
              <a:xfrm>
                <a:off x="4957763" y="2933700"/>
                <a:ext cx="671512" cy="28575"/>
              </a:xfrm>
              <a:custGeom>
                <a:avLst/>
                <a:gdLst>
                  <a:gd name="connsiteX0" fmla="*/ 0 w 671512"/>
                  <a:gd name="connsiteY0" fmla="*/ 0 h 28575"/>
                  <a:gd name="connsiteX1" fmla="*/ 285750 w 671512"/>
                  <a:gd name="connsiteY1" fmla="*/ 19050 h 28575"/>
                  <a:gd name="connsiteX2" fmla="*/ 500062 w 671512"/>
                  <a:gd name="connsiteY2" fmla="*/ 28575 h 28575"/>
                  <a:gd name="connsiteX3" fmla="*/ 671512 w 671512"/>
                  <a:gd name="connsiteY3" fmla="*/ 19050 h 28575"/>
                </a:gdLst>
                <a:ahLst/>
                <a:cxnLst>
                  <a:cxn ang="0">
                    <a:pos x="connsiteX0" y="connsiteY0"/>
                  </a:cxn>
                  <a:cxn ang="0">
                    <a:pos x="connsiteX1" y="connsiteY1"/>
                  </a:cxn>
                  <a:cxn ang="0">
                    <a:pos x="connsiteX2" y="connsiteY2"/>
                  </a:cxn>
                  <a:cxn ang="0">
                    <a:pos x="connsiteX3" y="connsiteY3"/>
                  </a:cxn>
                </a:cxnLst>
                <a:rect l="l" t="t" r="r" b="b"/>
                <a:pathLst>
                  <a:path w="671512" h="28575">
                    <a:moveTo>
                      <a:pt x="0" y="0"/>
                    </a:moveTo>
                    <a:lnTo>
                      <a:pt x="285750" y="19050"/>
                    </a:lnTo>
                    <a:cubicBezTo>
                      <a:pt x="369094" y="23812"/>
                      <a:pt x="435768" y="28575"/>
                      <a:pt x="500062" y="28575"/>
                    </a:cubicBezTo>
                    <a:cubicBezTo>
                      <a:pt x="564356" y="28575"/>
                      <a:pt x="617934" y="23812"/>
                      <a:pt x="671512" y="190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Freeform: Shape 112">
                <a:extLst>
                  <a:ext uri="{FF2B5EF4-FFF2-40B4-BE49-F238E27FC236}">
                    <a16:creationId xmlns:a16="http://schemas.microsoft.com/office/drawing/2014/main" id="{E8F4C9D4-ACD3-4AFB-980D-03B1E676DC19}"/>
                  </a:ext>
                </a:extLst>
              </p:cNvPr>
              <p:cNvSpPr/>
              <p:nvPr/>
            </p:nvSpPr>
            <p:spPr>
              <a:xfrm>
                <a:off x="4367213" y="2878315"/>
                <a:ext cx="538162" cy="45860"/>
              </a:xfrm>
              <a:custGeom>
                <a:avLst/>
                <a:gdLst>
                  <a:gd name="connsiteX0" fmla="*/ 0 w 538162"/>
                  <a:gd name="connsiteY0" fmla="*/ 41098 h 45860"/>
                  <a:gd name="connsiteX1" fmla="*/ 209550 w 538162"/>
                  <a:gd name="connsiteY1" fmla="*/ 7760 h 45860"/>
                  <a:gd name="connsiteX2" fmla="*/ 404812 w 538162"/>
                  <a:gd name="connsiteY2" fmla="*/ 2998 h 45860"/>
                  <a:gd name="connsiteX3" fmla="*/ 538162 w 538162"/>
                  <a:gd name="connsiteY3" fmla="*/ 45860 h 45860"/>
                </a:gdLst>
                <a:ahLst/>
                <a:cxnLst>
                  <a:cxn ang="0">
                    <a:pos x="connsiteX0" y="connsiteY0"/>
                  </a:cxn>
                  <a:cxn ang="0">
                    <a:pos x="connsiteX1" y="connsiteY1"/>
                  </a:cxn>
                  <a:cxn ang="0">
                    <a:pos x="connsiteX2" y="connsiteY2"/>
                  </a:cxn>
                  <a:cxn ang="0">
                    <a:pos x="connsiteX3" y="connsiteY3"/>
                  </a:cxn>
                </a:cxnLst>
                <a:rect l="l" t="t" r="r" b="b"/>
                <a:pathLst>
                  <a:path w="538162" h="45860">
                    <a:moveTo>
                      <a:pt x="0" y="41098"/>
                    </a:moveTo>
                    <a:cubicBezTo>
                      <a:pt x="71040" y="27604"/>
                      <a:pt x="142081" y="14110"/>
                      <a:pt x="209550" y="7760"/>
                    </a:cubicBezTo>
                    <a:cubicBezTo>
                      <a:pt x="277019" y="1410"/>
                      <a:pt x="350043" y="-3352"/>
                      <a:pt x="404812" y="2998"/>
                    </a:cubicBezTo>
                    <a:cubicBezTo>
                      <a:pt x="459581" y="9348"/>
                      <a:pt x="498871" y="27604"/>
                      <a:pt x="538162" y="4586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Freeform: Shape 113">
                <a:extLst>
                  <a:ext uri="{FF2B5EF4-FFF2-40B4-BE49-F238E27FC236}">
                    <a16:creationId xmlns:a16="http://schemas.microsoft.com/office/drawing/2014/main" id="{8FD64100-4E59-4EFB-83E0-BA545869B984}"/>
                  </a:ext>
                </a:extLst>
              </p:cNvPr>
              <p:cNvSpPr/>
              <p:nvPr/>
            </p:nvSpPr>
            <p:spPr>
              <a:xfrm>
                <a:off x="3605213" y="2852738"/>
                <a:ext cx="704850" cy="61912"/>
              </a:xfrm>
              <a:custGeom>
                <a:avLst/>
                <a:gdLst>
                  <a:gd name="connsiteX0" fmla="*/ 0 w 704850"/>
                  <a:gd name="connsiteY0" fmla="*/ 0 h 61912"/>
                  <a:gd name="connsiteX1" fmla="*/ 152400 w 704850"/>
                  <a:gd name="connsiteY1" fmla="*/ 4762 h 61912"/>
                  <a:gd name="connsiteX2" fmla="*/ 285750 w 704850"/>
                  <a:gd name="connsiteY2" fmla="*/ 14287 h 61912"/>
                  <a:gd name="connsiteX3" fmla="*/ 390525 w 704850"/>
                  <a:gd name="connsiteY3" fmla="*/ 23812 h 61912"/>
                  <a:gd name="connsiteX4" fmla="*/ 495300 w 704850"/>
                  <a:gd name="connsiteY4" fmla="*/ 23812 h 61912"/>
                  <a:gd name="connsiteX5" fmla="*/ 704850 w 704850"/>
                  <a:gd name="connsiteY5" fmla="*/ 61912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61912">
                    <a:moveTo>
                      <a:pt x="0" y="0"/>
                    </a:moveTo>
                    <a:lnTo>
                      <a:pt x="152400" y="4762"/>
                    </a:lnTo>
                    <a:cubicBezTo>
                      <a:pt x="200025" y="7143"/>
                      <a:pt x="246063" y="11112"/>
                      <a:pt x="285750" y="14287"/>
                    </a:cubicBezTo>
                    <a:cubicBezTo>
                      <a:pt x="325437" y="17462"/>
                      <a:pt x="355600" y="22224"/>
                      <a:pt x="390525" y="23812"/>
                    </a:cubicBezTo>
                    <a:cubicBezTo>
                      <a:pt x="425450" y="25400"/>
                      <a:pt x="442913" y="17462"/>
                      <a:pt x="495300" y="23812"/>
                    </a:cubicBezTo>
                    <a:cubicBezTo>
                      <a:pt x="547687" y="30162"/>
                      <a:pt x="626268" y="46037"/>
                      <a:pt x="704850" y="6191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Freeform: Shape 114">
                <a:extLst>
                  <a:ext uri="{FF2B5EF4-FFF2-40B4-BE49-F238E27FC236}">
                    <a16:creationId xmlns:a16="http://schemas.microsoft.com/office/drawing/2014/main" id="{6FB9F463-24A6-4518-BDD4-AEE5B4D37991}"/>
                  </a:ext>
                </a:extLst>
              </p:cNvPr>
              <p:cNvSpPr/>
              <p:nvPr/>
            </p:nvSpPr>
            <p:spPr>
              <a:xfrm>
                <a:off x="6578600" y="4622800"/>
                <a:ext cx="1949450" cy="135310"/>
              </a:xfrm>
              <a:custGeom>
                <a:avLst/>
                <a:gdLst>
                  <a:gd name="connsiteX0" fmla="*/ 0 w 1949450"/>
                  <a:gd name="connsiteY0" fmla="*/ 0 h 135310"/>
                  <a:gd name="connsiteX1" fmla="*/ 190500 w 1949450"/>
                  <a:gd name="connsiteY1" fmla="*/ 12700 h 135310"/>
                  <a:gd name="connsiteX2" fmla="*/ 374650 w 1949450"/>
                  <a:gd name="connsiteY2" fmla="*/ 25400 h 135310"/>
                  <a:gd name="connsiteX3" fmla="*/ 673100 w 1949450"/>
                  <a:gd name="connsiteY3" fmla="*/ 95250 h 135310"/>
                  <a:gd name="connsiteX4" fmla="*/ 1006475 w 1949450"/>
                  <a:gd name="connsiteY4" fmla="*/ 133350 h 135310"/>
                  <a:gd name="connsiteX5" fmla="*/ 1390650 w 1949450"/>
                  <a:gd name="connsiteY5" fmla="*/ 130175 h 135310"/>
                  <a:gd name="connsiteX6" fmla="*/ 1949450 w 1949450"/>
                  <a:gd name="connsiteY6" fmla="*/ 117475 h 13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50" h="135310">
                    <a:moveTo>
                      <a:pt x="0" y="0"/>
                    </a:moveTo>
                    <a:lnTo>
                      <a:pt x="190500" y="12700"/>
                    </a:lnTo>
                    <a:cubicBezTo>
                      <a:pt x="252942" y="16933"/>
                      <a:pt x="294217" y="11642"/>
                      <a:pt x="374650" y="25400"/>
                    </a:cubicBezTo>
                    <a:cubicBezTo>
                      <a:pt x="455083" y="39158"/>
                      <a:pt x="567796" y="77258"/>
                      <a:pt x="673100" y="95250"/>
                    </a:cubicBezTo>
                    <a:cubicBezTo>
                      <a:pt x="778404" y="113242"/>
                      <a:pt x="886883" y="127529"/>
                      <a:pt x="1006475" y="133350"/>
                    </a:cubicBezTo>
                    <a:cubicBezTo>
                      <a:pt x="1126067" y="139171"/>
                      <a:pt x="1390650" y="130175"/>
                      <a:pt x="1390650" y="130175"/>
                    </a:cubicBezTo>
                    <a:lnTo>
                      <a:pt x="1949450" y="1174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Freeform: Shape 115">
                <a:extLst>
                  <a:ext uri="{FF2B5EF4-FFF2-40B4-BE49-F238E27FC236}">
                    <a16:creationId xmlns:a16="http://schemas.microsoft.com/office/drawing/2014/main" id="{46A77B9B-4739-4DD7-8273-A25A8B33B93C}"/>
                  </a:ext>
                </a:extLst>
              </p:cNvPr>
              <p:cNvSpPr/>
              <p:nvPr/>
            </p:nvSpPr>
            <p:spPr>
              <a:xfrm>
                <a:off x="5318125" y="4546536"/>
                <a:ext cx="1216025" cy="88964"/>
              </a:xfrm>
              <a:custGeom>
                <a:avLst/>
                <a:gdLst>
                  <a:gd name="connsiteX0" fmla="*/ 0 w 1216025"/>
                  <a:gd name="connsiteY0" fmla="*/ 50864 h 88964"/>
                  <a:gd name="connsiteX1" fmla="*/ 393700 w 1216025"/>
                  <a:gd name="connsiteY1" fmla="*/ 64 h 88964"/>
                  <a:gd name="connsiteX2" fmla="*/ 889000 w 1216025"/>
                  <a:gd name="connsiteY2" fmla="*/ 41339 h 88964"/>
                  <a:gd name="connsiteX3" fmla="*/ 1216025 w 1216025"/>
                  <a:gd name="connsiteY3" fmla="*/ 88964 h 88964"/>
                </a:gdLst>
                <a:ahLst/>
                <a:cxnLst>
                  <a:cxn ang="0">
                    <a:pos x="connsiteX0" y="connsiteY0"/>
                  </a:cxn>
                  <a:cxn ang="0">
                    <a:pos x="connsiteX1" y="connsiteY1"/>
                  </a:cxn>
                  <a:cxn ang="0">
                    <a:pos x="connsiteX2" y="connsiteY2"/>
                  </a:cxn>
                  <a:cxn ang="0">
                    <a:pos x="connsiteX3" y="connsiteY3"/>
                  </a:cxn>
                </a:cxnLst>
                <a:rect l="l" t="t" r="r" b="b"/>
                <a:pathLst>
                  <a:path w="1216025" h="88964">
                    <a:moveTo>
                      <a:pt x="0" y="50864"/>
                    </a:moveTo>
                    <a:cubicBezTo>
                      <a:pt x="122766" y="26257"/>
                      <a:pt x="245533" y="1651"/>
                      <a:pt x="393700" y="64"/>
                    </a:cubicBezTo>
                    <a:cubicBezTo>
                      <a:pt x="541867" y="-1523"/>
                      <a:pt x="751946" y="26522"/>
                      <a:pt x="889000" y="41339"/>
                    </a:cubicBezTo>
                    <a:cubicBezTo>
                      <a:pt x="1026054" y="56156"/>
                      <a:pt x="1121039" y="72560"/>
                      <a:pt x="1216025" y="8896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Freeform: Shape 116">
                <a:extLst>
                  <a:ext uri="{FF2B5EF4-FFF2-40B4-BE49-F238E27FC236}">
                    <a16:creationId xmlns:a16="http://schemas.microsoft.com/office/drawing/2014/main" id="{CF96A2EF-8654-4833-9A2E-5B03328024D3}"/>
                  </a:ext>
                </a:extLst>
              </p:cNvPr>
              <p:cNvSpPr/>
              <p:nvPr/>
            </p:nvSpPr>
            <p:spPr>
              <a:xfrm>
                <a:off x="7419975" y="5105400"/>
                <a:ext cx="1114425" cy="48836"/>
              </a:xfrm>
              <a:custGeom>
                <a:avLst/>
                <a:gdLst>
                  <a:gd name="connsiteX0" fmla="*/ 0 w 1114425"/>
                  <a:gd name="connsiteY0" fmla="*/ 0 h 48836"/>
                  <a:gd name="connsiteX1" fmla="*/ 357188 w 1114425"/>
                  <a:gd name="connsiteY1" fmla="*/ 47625 h 48836"/>
                  <a:gd name="connsiteX2" fmla="*/ 862013 w 1114425"/>
                  <a:gd name="connsiteY2" fmla="*/ 33338 h 48836"/>
                  <a:gd name="connsiteX3" fmla="*/ 1114425 w 1114425"/>
                  <a:gd name="connsiteY3" fmla="*/ 19050 h 48836"/>
                </a:gdLst>
                <a:ahLst/>
                <a:cxnLst>
                  <a:cxn ang="0">
                    <a:pos x="connsiteX0" y="connsiteY0"/>
                  </a:cxn>
                  <a:cxn ang="0">
                    <a:pos x="connsiteX1" y="connsiteY1"/>
                  </a:cxn>
                  <a:cxn ang="0">
                    <a:pos x="connsiteX2" y="connsiteY2"/>
                  </a:cxn>
                  <a:cxn ang="0">
                    <a:pos x="connsiteX3" y="connsiteY3"/>
                  </a:cxn>
                </a:cxnLst>
                <a:rect l="l" t="t" r="r" b="b"/>
                <a:pathLst>
                  <a:path w="1114425" h="48836">
                    <a:moveTo>
                      <a:pt x="0" y="0"/>
                    </a:moveTo>
                    <a:cubicBezTo>
                      <a:pt x="106759" y="21034"/>
                      <a:pt x="213519" y="42069"/>
                      <a:pt x="357188" y="47625"/>
                    </a:cubicBezTo>
                    <a:cubicBezTo>
                      <a:pt x="500857" y="53181"/>
                      <a:pt x="735807" y="38100"/>
                      <a:pt x="862013" y="33338"/>
                    </a:cubicBezTo>
                    <a:cubicBezTo>
                      <a:pt x="988219" y="28576"/>
                      <a:pt x="1051322" y="23813"/>
                      <a:pt x="1114425" y="190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Freeform: Shape 117">
                <a:extLst>
                  <a:ext uri="{FF2B5EF4-FFF2-40B4-BE49-F238E27FC236}">
                    <a16:creationId xmlns:a16="http://schemas.microsoft.com/office/drawing/2014/main" id="{016B2CBF-64F7-44F3-8CC1-420B67300D23}"/>
                  </a:ext>
                </a:extLst>
              </p:cNvPr>
              <p:cNvSpPr/>
              <p:nvPr/>
            </p:nvSpPr>
            <p:spPr>
              <a:xfrm>
                <a:off x="6529388" y="4900613"/>
                <a:ext cx="838200" cy="204787"/>
              </a:xfrm>
              <a:custGeom>
                <a:avLst/>
                <a:gdLst>
                  <a:gd name="connsiteX0" fmla="*/ 0 w 838200"/>
                  <a:gd name="connsiteY0" fmla="*/ 0 h 204787"/>
                  <a:gd name="connsiteX1" fmla="*/ 323850 w 838200"/>
                  <a:gd name="connsiteY1" fmla="*/ 85725 h 204787"/>
                  <a:gd name="connsiteX2" fmla="*/ 609600 w 838200"/>
                  <a:gd name="connsiteY2" fmla="*/ 157162 h 204787"/>
                  <a:gd name="connsiteX3" fmla="*/ 838200 w 838200"/>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838200" h="204787">
                    <a:moveTo>
                      <a:pt x="0" y="0"/>
                    </a:moveTo>
                    <a:lnTo>
                      <a:pt x="323850" y="85725"/>
                    </a:lnTo>
                    <a:lnTo>
                      <a:pt x="609600" y="157162"/>
                    </a:lnTo>
                    <a:cubicBezTo>
                      <a:pt x="695325" y="177006"/>
                      <a:pt x="766762" y="190896"/>
                      <a:pt x="838200" y="20478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Freeform: Shape 118">
                <a:extLst>
                  <a:ext uri="{FF2B5EF4-FFF2-40B4-BE49-F238E27FC236}">
                    <a16:creationId xmlns:a16="http://schemas.microsoft.com/office/drawing/2014/main" id="{290D2C63-EFF1-4EAB-A561-06F0AB560F9E}"/>
                  </a:ext>
                </a:extLst>
              </p:cNvPr>
              <p:cNvSpPr/>
              <p:nvPr/>
            </p:nvSpPr>
            <p:spPr>
              <a:xfrm>
                <a:off x="5410200" y="4918329"/>
                <a:ext cx="1066800" cy="44196"/>
              </a:xfrm>
              <a:custGeom>
                <a:avLst/>
                <a:gdLst>
                  <a:gd name="connsiteX0" fmla="*/ 0 w 1066800"/>
                  <a:gd name="connsiteY0" fmla="*/ 44196 h 44196"/>
                  <a:gd name="connsiteX1" fmla="*/ 280988 w 1066800"/>
                  <a:gd name="connsiteY1" fmla="*/ 1334 h 44196"/>
                  <a:gd name="connsiteX2" fmla="*/ 647700 w 1066800"/>
                  <a:gd name="connsiteY2" fmla="*/ 10859 h 44196"/>
                  <a:gd name="connsiteX3" fmla="*/ 862013 w 1066800"/>
                  <a:gd name="connsiteY3" fmla="*/ 10859 h 44196"/>
                  <a:gd name="connsiteX4" fmla="*/ 1066800 w 1066800"/>
                  <a:gd name="connsiteY4" fmla="*/ 39434 h 4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44196">
                    <a:moveTo>
                      <a:pt x="0" y="44196"/>
                    </a:moveTo>
                    <a:cubicBezTo>
                      <a:pt x="86519" y="25543"/>
                      <a:pt x="173038" y="6890"/>
                      <a:pt x="280988" y="1334"/>
                    </a:cubicBezTo>
                    <a:cubicBezTo>
                      <a:pt x="388938" y="-4222"/>
                      <a:pt x="550863" y="9272"/>
                      <a:pt x="647700" y="10859"/>
                    </a:cubicBezTo>
                    <a:cubicBezTo>
                      <a:pt x="744537" y="12446"/>
                      <a:pt x="792163" y="6096"/>
                      <a:pt x="862013" y="10859"/>
                    </a:cubicBezTo>
                    <a:cubicBezTo>
                      <a:pt x="931863" y="15621"/>
                      <a:pt x="999331" y="27527"/>
                      <a:pt x="1066800" y="3943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Freeform: Shape 119">
                <a:extLst>
                  <a:ext uri="{FF2B5EF4-FFF2-40B4-BE49-F238E27FC236}">
                    <a16:creationId xmlns:a16="http://schemas.microsoft.com/office/drawing/2014/main" id="{1683D439-2048-48DB-B649-8D9AF424DEC0}"/>
                  </a:ext>
                </a:extLst>
              </p:cNvPr>
              <p:cNvSpPr/>
              <p:nvPr/>
            </p:nvSpPr>
            <p:spPr>
              <a:xfrm>
                <a:off x="6534150" y="4180198"/>
                <a:ext cx="1985963" cy="92526"/>
              </a:xfrm>
              <a:custGeom>
                <a:avLst/>
                <a:gdLst>
                  <a:gd name="connsiteX0" fmla="*/ 0 w 1985963"/>
                  <a:gd name="connsiteY0" fmla="*/ 25090 h 92526"/>
                  <a:gd name="connsiteX1" fmla="*/ 95250 w 1985963"/>
                  <a:gd name="connsiteY1" fmla="*/ 1277 h 92526"/>
                  <a:gd name="connsiteX2" fmla="*/ 271463 w 1985963"/>
                  <a:gd name="connsiteY2" fmla="*/ 6040 h 92526"/>
                  <a:gd name="connsiteX3" fmla="*/ 619125 w 1985963"/>
                  <a:gd name="connsiteY3" fmla="*/ 29852 h 92526"/>
                  <a:gd name="connsiteX4" fmla="*/ 1052513 w 1985963"/>
                  <a:gd name="connsiteY4" fmla="*/ 77477 h 92526"/>
                  <a:gd name="connsiteX5" fmla="*/ 1557338 w 1985963"/>
                  <a:gd name="connsiteY5" fmla="*/ 91765 h 92526"/>
                  <a:gd name="connsiteX6" fmla="*/ 1985963 w 1985963"/>
                  <a:gd name="connsiteY6" fmla="*/ 58427 h 9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5963" h="92526">
                    <a:moveTo>
                      <a:pt x="0" y="25090"/>
                    </a:moveTo>
                    <a:cubicBezTo>
                      <a:pt x="25003" y="14771"/>
                      <a:pt x="50006" y="4452"/>
                      <a:pt x="95250" y="1277"/>
                    </a:cubicBezTo>
                    <a:cubicBezTo>
                      <a:pt x="140494" y="-1898"/>
                      <a:pt x="184151" y="1278"/>
                      <a:pt x="271463" y="6040"/>
                    </a:cubicBezTo>
                    <a:cubicBezTo>
                      <a:pt x="358775" y="10802"/>
                      <a:pt x="488950" y="17946"/>
                      <a:pt x="619125" y="29852"/>
                    </a:cubicBezTo>
                    <a:cubicBezTo>
                      <a:pt x="749300" y="41758"/>
                      <a:pt x="896144" y="67158"/>
                      <a:pt x="1052513" y="77477"/>
                    </a:cubicBezTo>
                    <a:cubicBezTo>
                      <a:pt x="1208882" y="87796"/>
                      <a:pt x="1401763" y="94940"/>
                      <a:pt x="1557338" y="91765"/>
                    </a:cubicBezTo>
                    <a:cubicBezTo>
                      <a:pt x="1712913" y="88590"/>
                      <a:pt x="1849438" y="73508"/>
                      <a:pt x="1985963" y="5842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Freeform: Shape 120">
                <a:extLst>
                  <a:ext uri="{FF2B5EF4-FFF2-40B4-BE49-F238E27FC236}">
                    <a16:creationId xmlns:a16="http://schemas.microsoft.com/office/drawing/2014/main" id="{F3011EBF-057B-44FC-BA18-CA6DC5B87545}"/>
                  </a:ext>
                </a:extLst>
              </p:cNvPr>
              <p:cNvSpPr/>
              <p:nvPr/>
            </p:nvSpPr>
            <p:spPr>
              <a:xfrm>
                <a:off x="7648575" y="3767138"/>
                <a:ext cx="885825" cy="14287"/>
              </a:xfrm>
              <a:custGeom>
                <a:avLst/>
                <a:gdLst>
                  <a:gd name="connsiteX0" fmla="*/ 0 w 885825"/>
                  <a:gd name="connsiteY0" fmla="*/ 0 h 14287"/>
                  <a:gd name="connsiteX1" fmla="*/ 885825 w 885825"/>
                  <a:gd name="connsiteY1" fmla="*/ 14287 h 14287"/>
                </a:gdLst>
                <a:ahLst/>
                <a:cxnLst>
                  <a:cxn ang="0">
                    <a:pos x="connsiteX0" y="connsiteY0"/>
                  </a:cxn>
                  <a:cxn ang="0">
                    <a:pos x="connsiteX1" y="connsiteY1"/>
                  </a:cxn>
                </a:cxnLst>
                <a:rect l="l" t="t" r="r" b="b"/>
                <a:pathLst>
                  <a:path w="885825" h="14287">
                    <a:moveTo>
                      <a:pt x="0" y="0"/>
                    </a:moveTo>
                    <a:lnTo>
                      <a:pt x="885825" y="1428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Freeform: Shape 121">
                <a:extLst>
                  <a:ext uri="{FF2B5EF4-FFF2-40B4-BE49-F238E27FC236}">
                    <a16:creationId xmlns:a16="http://schemas.microsoft.com/office/drawing/2014/main" id="{A534DB72-1DBB-49C1-BD7E-4F3C6BB01C19}"/>
                  </a:ext>
                </a:extLst>
              </p:cNvPr>
              <p:cNvSpPr/>
              <p:nvPr/>
            </p:nvSpPr>
            <p:spPr>
              <a:xfrm>
                <a:off x="6805613" y="3467100"/>
                <a:ext cx="866775" cy="257175"/>
              </a:xfrm>
              <a:custGeom>
                <a:avLst/>
                <a:gdLst>
                  <a:gd name="connsiteX0" fmla="*/ 0 w 866775"/>
                  <a:gd name="connsiteY0" fmla="*/ 0 h 257175"/>
                  <a:gd name="connsiteX1" fmla="*/ 261937 w 866775"/>
                  <a:gd name="connsiteY1" fmla="*/ 66675 h 257175"/>
                  <a:gd name="connsiteX2" fmla="*/ 514350 w 866775"/>
                  <a:gd name="connsiteY2" fmla="*/ 104775 h 257175"/>
                  <a:gd name="connsiteX3" fmla="*/ 762000 w 866775"/>
                  <a:gd name="connsiteY3" fmla="*/ 190500 h 257175"/>
                  <a:gd name="connsiteX4" fmla="*/ 866775 w 866775"/>
                  <a:gd name="connsiteY4" fmla="*/ 25717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257175">
                    <a:moveTo>
                      <a:pt x="0" y="0"/>
                    </a:moveTo>
                    <a:cubicBezTo>
                      <a:pt x="88106" y="24606"/>
                      <a:pt x="176212" y="49213"/>
                      <a:pt x="261937" y="66675"/>
                    </a:cubicBezTo>
                    <a:cubicBezTo>
                      <a:pt x="347662" y="84137"/>
                      <a:pt x="431006" y="84138"/>
                      <a:pt x="514350" y="104775"/>
                    </a:cubicBezTo>
                    <a:cubicBezTo>
                      <a:pt x="597694" y="125413"/>
                      <a:pt x="703263" y="165100"/>
                      <a:pt x="762000" y="190500"/>
                    </a:cubicBezTo>
                    <a:cubicBezTo>
                      <a:pt x="820737" y="215900"/>
                      <a:pt x="843756" y="236537"/>
                      <a:pt x="866775" y="2571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Freeform: Shape 122">
                <a:extLst>
                  <a:ext uri="{FF2B5EF4-FFF2-40B4-BE49-F238E27FC236}">
                    <a16:creationId xmlns:a16="http://schemas.microsoft.com/office/drawing/2014/main" id="{DF459537-7729-44E7-A0F4-7C8AD4FB8F8B}"/>
                  </a:ext>
                </a:extLst>
              </p:cNvPr>
              <p:cNvSpPr/>
              <p:nvPr/>
            </p:nvSpPr>
            <p:spPr>
              <a:xfrm>
                <a:off x="6538913" y="3448050"/>
                <a:ext cx="219075" cy="23813"/>
              </a:xfrm>
              <a:custGeom>
                <a:avLst/>
                <a:gdLst>
                  <a:gd name="connsiteX0" fmla="*/ 0 w 219075"/>
                  <a:gd name="connsiteY0" fmla="*/ 0 h 23813"/>
                  <a:gd name="connsiteX1" fmla="*/ 219075 w 219075"/>
                  <a:gd name="connsiteY1" fmla="*/ 23813 h 23813"/>
                </a:gdLst>
                <a:ahLst/>
                <a:cxnLst>
                  <a:cxn ang="0">
                    <a:pos x="connsiteX0" y="connsiteY0"/>
                  </a:cxn>
                  <a:cxn ang="0">
                    <a:pos x="connsiteX1" y="connsiteY1"/>
                  </a:cxn>
                </a:cxnLst>
                <a:rect l="l" t="t" r="r" b="b"/>
                <a:pathLst>
                  <a:path w="219075" h="23813">
                    <a:moveTo>
                      <a:pt x="0" y="0"/>
                    </a:moveTo>
                    <a:lnTo>
                      <a:pt x="219075" y="2381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Freeform: Shape 123">
                <a:extLst>
                  <a:ext uri="{FF2B5EF4-FFF2-40B4-BE49-F238E27FC236}">
                    <a16:creationId xmlns:a16="http://schemas.microsoft.com/office/drawing/2014/main" id="{351C6043-4D73-467C-A919-D173E81C546B}"/>
                  </a:ext>
                </a:extLst>
              </p:cNvPr>
              <p:cNvSpPr/>
              <p:nvPr/>
            </p:nvSpPr>
            <p:spPr>
              <a:xfrm>
                <a:off x="6243638" y="3462338"/>
                <a:ext cx="285750" cy="28575"/>
              </a:xfrm>
              <a:custGeom>
                <a:avLst/>
                <a:gdLst>
                  <a:gd name="connsiteX0" fmla="*/ 0 w 285750"/>
                  <a:gd name="connsiteY0" fmla="*/ 0 h 28575"/>
                  <a:gd name="connsiteX1" fmla="*/ 109537 w 285750"/>
                  <a:gd name="connsiteY1" fmla="*/ 14287 h 28575"/>
                  <a:gd name="connsiteX2" fmla="*/ 285750 w 285750"/>
                  <a:gd name="connsiteY2" fmla="*/ 28575 h 28575"/>
                </a:gdLst>
                <a:ahLst/>
                <a:cxnLst>
                  <a:cxn ang="0">
                    <a:pos x="connsiteX0" y="connsiteY0"/>
                  </a:cxn>
                  <a:cxn ang="0">
                    <a:pos x="connsiteX1" y="connsiteY1"/>
                  </a:cxn>
                  <a:cxn ang="0">
                    <a:pos x="connsiteX2" y="connsiteY2"/>
                  </a:cxn>
                </a:cxnLst>
                <a:rect l="l" t="t" r="r" b="b"/>
                <a:pathLst>
                  <a:path w="285750" h="28575">
                    <a:moveTo>
                      <a:pt x="0" y="0"/>
                    </a:moveTo>
                    <a:cubicBezTo>
                      <a:pt x="30956" y="4762"/>
                      <a:pt x="61912" y="9525"/>
                      <a:pt x="109537" y="14287"/>
                    </a:cubicBezTo>
                    <a:cubicBezTo>
                      <a:pt x="157162" y="19049"/>
                      <a:pt x="221456" y="23812"/>
                      <a:pt x="285750" y="28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Freeform: Shape 124">
                <a:extLst>
                  <a:ext uri="{FF2B5EF4-FFF2-40B4-BE49-F238E27FC236}">
                    <a16:creationId xmlns:a16="http://schemas.microsoft.com/office/drawing/2014/main" id="{F8BEBA2A-18AC-4B21-8495-897A65F625A0}"/>
                  </a:ext>
                </a:extLst>
              </p:cNvPr>
              <p:cNvSpPr/>
              <p:nvPr/>
            </p:nvSpPr>
            <p:spPr>
              <a:xfrm>
                <a:off x="5800725" y="3429000"/>
                <a:ext cx="400050" cy="19050"/>
              </a:xfrm>
              <a:custGeom>
                <a:avLst/>
                <a:gdLst>
                  <a:gd name="connsiteX0" fmla="*/ 0 w 400050"/>
                  <a:gd name="connsiteY0" fmla="*/ 0 h 19050"/>
                  <a:gd name="connsiteX1" fmla="*/ 400050 w 400050"/>
                  <a:gd name="connsiteY1" fmla="*/ 19050 h 19050"/>
                </a:gdLst>
                <a:ahLst/>
                <a:cxnLst>
                  <a:cxn ang="0">
                    <a:pos x="connsiteX0" y="connsiteY0"/>
                  </a:cxn>
                  <a:cxn ang="0">
                    <a:pos x="connsiteX1" y="connsiteY1"/>
                  </a:cxn>
                </a:cxnLst>
                <a:rect l="l" t="t" r="r" b="b"/>
                <a:pathLst>
                  <a:path w="400050" h="19050">
                    <a:moveTo>
                      <a:pt x="0" y="0"/>
                    </a:moveTo>
                    <a:lnTo>
                      <a:pt x="400050" y="190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eform: Shape 125">
                <a:extLst>
                  <a:ext uri="{FF2B5EF4-FFF2-40B4-BE49-F238E27FC236}">
                    <a16:creationId xmlns:a16="http://schemas.microsoft.com/office/drawing/2014/main" id="{06905C7B-3D72-4DE1-B877-960E4A211EE0}"/>
                  </a:ext>
                </a:extLst>
              </p:cNvPr>
              <p:cNvSpPr/>
              <p:nvPr/>
            </p:nvSpPr>
            <p:spPr>
              <a:xfrm>
                <a:off x="5014913" y="3300413"/>
                <a:ext cx="762000" cy="90896"/>
              </a:xfrm>
              <a:custGeom>
                <a:avLst/>
                <a:gdLst>
                  <a:gd name="connsiteX0" fmla="*/ 0 w 762000"/>
                  <a:gd name="connsiteY0" fmla="*/ 0 h 90896"/>
                  <a:gd name="connsiteX1" fmla="*/ 280987 w 762000"/>
                  <a:gd name="connsiteY1" fmla="*/ 23812 h 90896"/>
                  <a:gd name="connsiteX2" fmla="*/ 638175 w 762000"/>
                  <a:gd name="connsiteY2" fmla="*/ 80962 h 90896"/>
                  <a:gd name="connsiteX3" fmla="*/ 762000 w 762000"/>
                  <a:gd name="connsiteY3" fmla="*/ 90487 h 90896"/>
                </a:gdLst>
                <a:ahLst/>
                <a:cxnLst>
                  <a:cxn ang="0">
                    <a:pos x="connsiteX0" y="connsiteY0"/>
                  </a:cxn>
                  <a:cxn ang="0">
                    <a:pos x="connsiteX1" y="connsiteY1"/>
                  </a:cxn>
                  <a:cxn ang="0">
                    <a:pos x="connsiteX2" y="connsiteY2"/>
                  </a:cxn>
                  <a:cxn ang="0">
                    <a:pos x="connsiteX3" y="connsiteY3"/>
                  </a:cxn>
                </a:cxnLst>
                <a:rect l="l" t="t" r="r" b="b"/>
                <a:pathLst>
                  <a:path w="762000" h="90896">
                    <a:moveTo>
                      <a:pt x="0" y="0"/>
                    </a:moveTo>
                    <a:cubicBezTo>
                      <a:pt x="87312" y="5159"/>
                      <a:pt x="174625" y="10318"/>
                      <a:pt x="280987" y="23812"/>
                    </a:cubicBezTo>
                    <a:cubicBezTo>
                      <a:pt x="387349" y="37306"/>
                      <a:pt x="558006" y="69850"/>
                      <a:pt x="638175" y="80962"/>
                    </a:cubicBezTo>
                    <a:cubicBezTo>
                      <a:pt x="718344" y="92074"/>
                      <a:pt x="740172" y="91280"/>
                      <a:pt x="762000" y="90487"/>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Freeform: Shape 126">
                <a:extLst>
                  <a:ext uri="{FF2B5EF4-FFF2-40B4-BE49-F238E27FC236}">
                    <a16:creationId xmlns:a16="http://schemas.microsoft.com/office/drawing/2014/main" id="{5C55D464-2220-4E0C-A3F9-A20416A95660}"/>
                  </a:ext>
                </a:extLst>
              </p:cNvPr>
              <p:cNvSpPr/>
              <p:nvPr/>
            </p:nvSpPr>
            <p:spPr>
              <a:xfrm>
                <a:off x="4333875" y="3262313"/>
                <a:ext cx="638175" cy="66675"/>
              </a:xfrm>
              <a:custGeom>
                <a:avLst/>
                <a:gdLst>
                  <a:gd name="connsiteX0" fmla="*/ 0 w 638175"/>
                  <a:gd name="connsiteY0" fmla="*/ 66675 h 66675"/>
                  <a:gd name="connsiteX1" fmla="*/ 409575 w 638175"/>
                  <a:gd name="connsiteY1" fmla="*/ 33337 h 66675"/>
                  <a:gd name="connsiteX2" fmla="*/ 638175 w 638175"/>
                  <a:gd name="connsiteY2" fmla="*/ 0 h 66675"/>
                </a:gdLst>
                <a:ahLst/>
                <a:cxnLst>
                  <a:cxn ang="0">
                    <a:pos x="connsiteX0" y="connsiteY0"/>
                  </a:cxn>
                  <a:cxn ang="0">
                    <a:pos x="connsiteX1" y="connsiteY1"/>
                  </a:cxn>
                  <a:cxn ang="0">
                    <a:pos x="connsiteX2" y="connsiteY2"/>
                  </a:cxn>
                </a:cxnLst>
                <a:rect l="l" t="t" r="r" b="b"/>
                <a:pathLst>
                  <a:path w="638175" h="66675">
                    <a:moveTo>
                      <a:pt x="0" y="66675"/>
                    </a:moveTo>
                    <a:lnTo>
                      <a:pt x="409575" y="33337"/>
                    </a:lnTo>
                    <a:cubicBezTo>
                      <a:pt x="515937" y="22225"/>
                      <a:pt x="577056" y="11112"/>
                      <a:pt x="638175"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Freeform: Shape 127">
                <a:extLst>
                  <a:ext uri="{FF2B5EF4-FFF2-40B4-BE49-F238E27FC236}">
                    <a16:creationId xmlns:a16="http://schemas.microsoft.com/office/drawing/2014/main" id="{5655D48D-6E14-422C-B45C-321EB6A0F2D6}"/>
                  </a:ext>
                </a:extLst>
              </p:cNvPr>
              <p:cNvSpPr/>
              <p:nvPr/>
            </p:nvSpPr>
            <p:spPr>
              <a:xfrm>
                <a:off x="2847975" y="3200400"/>
                <a:ext cx="1433513" cy="120358"/>
              </a:xfrm>
              <a:custGeom>
                <a:avLst/>
                <a:gdLst>
                  <a:gd name="connsiteX0" fmla="*/ 0 w 1433513"/>
                  <a:gd name="connsiteY0" fmla="*/ 0 h 120358"/>
                  <a:gd name="connsiteX1" fmla="*/ 433388 w 1433513"/>
                  <a:gd name="connsiteY1" fmla="*/ 33338 h 120358"/>
                  <a:gd name="connsiteX2" fmla="*/ 685800 w 1433513"/>
                  <a:gd name="connsiteY2" fmla="*/ 47625 h 120358"/>
                  <a:gd name="connsiteX3" fmla="*/ 990600 w 1433513"/>
                  <a:gd name="connsiteY3" fmla="*/ 71438 h 120358"/>
                  <a:gd name="connsiteX4" fmla="*/ 1262063 w 1433513"/>
                  <a:gd name="connsiteY4" fmla="*/ 114300 h 120358"/>
                  <a:gd name="connsiteX5" fmla="*/ 1433513 w 1433513"/>
                  <a:gd name="connsiteY5" fmla="*/ 119063 h 12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513" h="120358">
                    <a:moveTo>
                      <a:pt x="0" y="0"/>
                    </a:moveTo>
                    <a:lnTo>
                      <a:pt x="433388" y="33338"/>
                    </a:lnTo>
                    <a:cubicBezTo>
                      <a:pt x="547688" y="41275"/>
                      <a:pt x="685800" y="47625"/>
                      <a:pt x="685800" y="47625"/>
                    </a:cubicBezTo>
                    <a:cubicBezTo>
                      <a:pt x="778669" y="53975"/>
                      <a:pt x="894556" y="60326"/>
                      <a:pt x="990600" y="71438"/>
                    </a:cubicBezTo>
                    <a:cubicBezTo>
                      <a:pt x="1086644" y="82550"/>
                      <a:pt x="1188244" y="106362"/>
                      <a:pt x="1262063" y="114300"/>
                    </a:cubicBezTo>
                    <a:cubicBezTo>
                      <a:pt x="1335882" y="122238"/>
                      <a:pt x="1384697" y="120650"/>
                      <a:pt x="1433513" y="11906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Freeform: Shape 128">
                <a:extLst>
                  <a:ext uri="{FF2B5EF4-FFF2-40B4-BE49-F238E27FC236}">
                    <a16:creationId xmlns:a16="http://schemas.microsoft.com/office/drawing/2014/main" id="{59A6EF50-451E-4388-9364-2F99BE7EE3F4}"/>
                  </a:ext>
                </a:extLst>
              </p:cNvPr>
              <p:cNvSpPr/>
              <p:nvPr/>
            </p:nvSpPr>
            <p:spPr>
              <a:xfrm>
                <a:off x="1457325" y="3164683"/>
                <a:ext cx="9525" cy="342900"/>
              </a:xfrm>
              <a:custGeom>
                <a:avLst/>
                <a:gdLst>
                  <a:gd name="connsiteX0" fmla="*/ 9525 w 9525"/>
                  <a:gd name="connsiteY0" fmla="*/ 342900 h 342900"/>
                  <a:gd name="connsiteX1" fmla="*/ 0 w 9525"/>
                  <a:gd name="connsiteY1" fmla="*/ 0 h 342900"/>
                </a:gdLst>
                <a:ahLst/>
                <a:cxnLst>
                  <a:cxn ang="0">
                    <a:pos x="connsiteX0" y="connsiteY0"/>
                  </a:cxn>
                  <a:cxn ang="0">
                    <a:pos x="connsiteX1" y="connsiteY1"/>
                  </a:cxn>
                </a:cxnLst>
                <a:rect l="l" t="t" r="r" b="b"/>
                <a:pathLst>
                  <a:path w="9525" h="342900">
                    <a:moveTo>
                      <a:pt x="9525" y="342900"/>
                    </a:moveTo>
                    <a:lnTo>
                      <a:pt x="0" y="0"/>
                    </a:lnTo>
                  </a:path>
                </a:pathLst>
              </a:cu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Freeform: Shape 129">
                <a:extLst>
                  <a:ext uri="{FF2B5EF4-FFF2-40B4-BE49-F238E27FC236}">
                    <a16:creationId xmlns:a16="http://schemas.microsoft.com/office/drawing/2014/main" id="{C856BFF9-CF1C-471C-9802-47B438C9D701}"/>
                  </a:ext>
                </a:extLst>
              </p:cNvPr>
              <p:cNvSpPr/>
              <p:nvPr/>
            </p:nvSpPr>
            <p:spPr>
              <a:xfrm>
                <a:off x="7367588" y="5905500"/>
                <a:ext cx="1159192" cy="99646"/>
              </a:xfrm>
              <a:custGeom>
                <a:avLst/>
                <a:gdLst>
                  <a:gd name="connsiteX0" fmla="*/ 0 w 998220"/>
                  <a:gd name="connsiteY0" fmla="*/ 0 h 60960"/>
                  <a:gd name="connsiteX1" fmla="*/ 541020 w 998220"/>
                  <a:gd name="connsiteY1" fmla="*/ 22860 h 60960"/>
                  <a:gd name="connsiteX2" fmla="*/ 998220 w 998220"/>
                  <a:gd name="connsiteY2" fmla="*/ 60960 h 60960"/>
                </a:gdLst>
                <a:ahLst/>
                <a:cxnLst>
                  <a:cxn ang="0">
                    <a:pos x="connsiteX0" y="connsiteY0"/>
                  </a:cxn>
                  <a:cxn ang="0">
                    <a:pos x="connsiteX1" y="connsiteY1"/>
                  </a:cxn>
                  <a:cxn ang="0">
                    <a:pos x="connsiteX2" y="connsiteY2"/>
                  </a:cxn>
                </a:cxnLst>
                <a:rect l="l" t="t" r="r" b="b"/>
                <a:pathLst>
                  <a:path w="998220" h="60960">
                    <a:moveTo>
                      <a:pt x="0" y="0"/>
                    </a:moveTo>
                    <a:lnTo>
                      <a:pt x="541020" y="22860"/>
                    </a:lnTo>
                    <a:cubicBezTo>
                      <a:pt x="707390" y="33020"/>
                      <a:pt x="852805" y="46990"/>
                      <a:pt x="998220" y="6096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Freeform: Shape 130">
                <a:extLst>
                  <a:ext uri="{FF2B5EF4-FFF2-40B4-BE49-F238E27FC236}">
                    <a16:creationId xmlns:a16="http://schemas.microsoft.com/office/drawing/2014/main" id="{FA7E40DF-7CD1-4B74-8EFC-A85FF11833AF}"/>
                  </a:ext>
                </a:extLst>
              </p:cNvPr>
              <p:cNvSpPr/>
              <p:nvPr/>
            </p:nvSpPr>
            <p:spPr>
              <a:xfrm>
                <a:off x="2492188" y="1461247"/>
                <a:ext cx="6051177" cy="439369"/>
              </a:xfrm>
              <a:custGeom>
                <a:avLst/>
                <a:gdLst>
                  <a:gd name="connsiteX0" fmla="*/ 0 w 6051177"/>
                  <a:gd name="connsiteY0" fmla="*/ 0 h 439369"/>
                  <a:gd name="connsiteX1" fmla="*/ 1264024 w 6051177"/>
                  <a:gd name="connsiteY1" fmla="*/ 98612 h 439369"/>
                  <a:gd name="connsiteX2" fmla="*/ 1712259 w 6051177"/>
                  <a:gd name="connsiteY2" fmla="*/ 134471 h 439369"/>
                  <a:gd name="connsiteX3" fmla="*/ 1792941 w 6051177"/>
                  <a:gd name="connsiteY3" fmla="*/ 161365 h 439369"/>
                  <a:gd name="connsiteX4" fmla="*/ 1945341 w 6051177"/>
                  <a:gd name="connsiteY4" fmla="*/ 224118 h 439369"/>
                  <a:gd name="connsiteX5" fmla="*/ 2052918 w 6051177"/>
                  <a:gd name="connsiteY5" fmla="*/ 340659 h 439369"/>
                  <a:gd name="connsiteX6" fmla="*/ 2205318 w 6051177"/>
                  <a:gd name="connsiteY6" fmla="*/ 439271 h 439369"/>
                  <a:gd name="connsiteX7" fmla="*/ 2375647 w 6051177"/>
                  <a:gd name="connsiteY7" fmla="*/ 322729 h 439369"/>
                  <a:gd name="connsiteX8" fmla="*/ 2411506 w 6051177"/>
                  <a:gd name="connsiteY8" fmla="*/ 224118 h 439369"/>
                  <a:gd name="connsiteX9" fmla="*/ 2545977 w 6051177"/>
                  <a:gd name="connsiteY9" fmla="*/ 98612 h 439369"/>
                  <a:gd name="connsiteX10" fmla="*/ 2805953 w 6051177"/>
                  <a:gd name="connsiteY10" fmla="*/ 80682 h 439369"/>
                  <a:gd name="connsiteX11" fmla="*/ 3254188 w 6051177"/>
                  <a:gd name="connsiteY11" fmla="*/ 116541 h 439369"/>
                  <a:gd name="connsiteX12" fmla="*/ 4213412 w 6051177"/>
                  <a:gd name="connsiteY12" fmla="*/ 170329 h 439369"/>
                  <a:gd name="connsiteX13" fmla="*/ 5020236 w 6051177"/>
                  <a:gd name="connsiteY13" fmla="*/ 215153 h 439369"/>
                  <a:gd name="connsiteX14" fmla="*/ 5737412 w 6051177"/>
                  <a:gd name="connsiteY14" fmla="*/ 259977 h 439369"/>
                  <a:gd name="connsiteX15" fmla="*/ 6051177 w 6051177"/>
                  <a:gd name="connsiteY15" fmla="*/ 313765 h 4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1177" h="439369">
                    <a:moveTo>
                      <a:pt x="0" y="0"/>
                    </a:moveTo>
                    <a:lnTo>
                      <a:pt x="1264024" y="98612"/>
                    </a:lnTo>
                    <a:lnTo>
                      <a:pt x="1712259" y="134471"/>
                    </a:lnTo>
                    <a:cubicBezTo>
                      <a:pt x="1800412" y="144930"/>
                      <a:pt x="1754094" y="146424"/>
                      <a:pt x="1792941" y="161365"/>
                    </a:cubicBezTo>
                    <a:cubicBezTo>
                      <a:pt x="1831788" y="176306"/>
                      <a:pt x="1902012" y="194236"/>
                      <a:pt x="1945341" y="224118"/>
                    </a:cubicBezTo>
                    <a:cubicBezTo>
                      <a:pt x="1988670" y="254000"/>
                      <a:pt x="2009589" y="304800"/>
                      <a:pt x="2052918" y="340659"/>
                    </a:cubicBezTo>
                    <a:cubicBezTo>
                      <a:pt x="2096248" y="376518"/>
                      <a:pt x="2151530" y="442259"/>
                      <a:pt x="2205318" y="439271"/>
                    </a:cubicBezTo>
                    <a:cubicBezTo>
                      <a:pt x="2259106" y="436283"/>
                      <a:pt x="2341282" y="358588"/>
                      <a:pt x="2375647" y="322729"/>
                    </a:cubicBezTo>
                    <a:cubicBezTo>
                      <a:pt x="2410012" y="286870"/>
                      <a:pt x="2383118" y="261471"/>
                      <a:pt x="2411506" y="224118"/>
                    </a:cubicBezTo>
                    <a:cubicBezTo>
                      <a:pt x="2439894" y="186765"/>
                      <a:pt x="2480236" y="122518"/>
                      <a:pt x="2545977" y="98612"/>
                    </a:cubicBezTo>
                    <a:cubicBezTo>
                      <a:pt x="2611718" y="74706"/>
                      <a:pt x="2687918" y="77694"/>
                      <a:pt x="2805953" y="80682"/>
                    </a:cubicBezTo>
                    <a:cubicBezTo>
                      <a:pt x="2923988" y="83670"/>
                      <a:pt x="3254188" y="116541"/>
                      <a:pt x="3254188" y="116541"/>
                    </a:cubicBezTo>
                    <a:lnTo>
                      <a:pt x="4213412" y="170329"/>
                    </a:lnTo>
                    <a:lnTo>
                      <a:pt x="5020236" y="215153"/>
                    </a:lnTo>
                    <a:cubicBezTo>
                      <a:pt x="5274236" y="230094"/>
                      <a:pt x="5565589" y="243542"/>
                      <a:pt x="5737412" y="259977"/>
                    </a:cubicBezTo>
                    <a:cubicBezTo>
                      <a:pt x="5909236" y="276412"/>
                      <a:pt x="5980206" y="295088"/>
                      <a:pt x="6051177" y="313765"/>
                    </a:cubicBezTo>
                  </a:path>
                </a:pathLst>
              </a:custGeom>
              <a:noFill/>
              <a:ln>
                <a:solidFill>
                  <a:srgbClr val="B5E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Freeform: Shape 131">
                <a:extLst>
                  <a:ext uri="{FF2B5EF4-FFF2-40B4-BE49-F238E27FC236}">
                    <a16:creationId xmlns:a16="http://schemas.microsoft.com/office/drawing/2014/main" id="{47C79485-C9FE-4123-B760-54A81A2C763C}"/>
                  </a:ext>
                </a:extLst>
              </p:cNvPr>
              <p:cNvSpPr/>
              <p:nvPr/>
            </p:nvSpPr>
            <p:spPr>
              <a:xfrm>
                <a:off x="3390899" y="2462212"/>
                <a:ext cx="790575" cy="669607"/>
              </a:xfrm>
              <a:custGeom>
                <a:avLst/>
                <a:gdLst>
                  <a:gd name="connsiteX0" fmla="*/ 0 w 754380"/>
                  <a:gd name="connsiteY0" fmla="*/ 754380 h 754380"/>
                  <a:gd name="connsiteX1" fmla="*/ 525780 w 754380"/>
                  <a:gd name="connsiteY1" fmla="*/ 243840 h 754380"/>
                  <a:gd name="connsiteX2" fmla="*/ 754380 w 754380"/>
                  <a:gd name="connsiteY2" fmla="*/ 0 h 754380"/>
                </a:gdLst>
                <a:ahLst/>
                <a:cxnLst>
                  <a:cxn ang="0">
                    <a:pos x="connsiteX0" y="connsiteY0"/>
                  </a:cxn>
                  <a:cxn ang="0">
                    <a:pos x="connsiteX1" y="connsiteY1"/>
                  </a:cxn>
                  <a:cxn ang="0">
                    <a:pos x="connsiteX2" y="connsiteY2"/>
                  </a:cxn>
                </a:cxnLst>
                <a:rect l="l" t="t" r="r" b="b"/>
                <a:pathLst>
                  <a:path w="754380" h="754380">
                    <a:moveTo>
                      <a:pt x="0" y="754380"/>
                    </a:moveTo>
                    <a:lnTo>
                      <a:pt x="525780" y="243840"/>
                    </a:lnTo>
                    <a:cubicBezTo>
                      <a:pt x="651510" y="118110"/>
                      <a:pt x="702945" y="59055"/>
                      <a:pt x="75438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Freeform: Shape 132">
                <a:extLst>
                  <a:ext uri="{FF2B5EF4-FFF2-40B4-BE49-F238E27FC236}">
                    <a16:creationId xmlns:a16="http://schemas.microsoft.com/office/drawing/2014/main" id="{DF31ACD5-4F69-4B29-8B3F-2C7FB2070B9C}"/>
                  </a:ext>
                </a:extLst>
              </p:cNvPr>
              <p:cNvSpPr/>
              <p:nvPr/>
            </p:nvSpPr>
            <p:spPr>
              <a:xfrm>
                <a:off x="4229099" y="2002392"/>
                <a:ext cx="474419" cy="580787"/>
              </a:xfrm>
              <a:custGeom>
                <a:avLst/>
                <a:gdLst>
                  <a:gd name="connsiteX0" fmla="*/ 0 w 411480"/>
                  <a:gd name="connsiteY0" fmla="*/ 635942 h 635942"/>
                  <a:gd name="connsiteX1" fmla="*/ 320040 w 411480"/>
                  <a:gd name="connsiteY1" fmla="*/ 94922 h 635942"/>
                  <a:gd name="connsiteX2" fmla="*/ 411480 w 411480"/>
                  <a:gd name="connsiteY2" fmla="*/ 3482 h 635942"/>
                </a:gdLst>
                <a:ahLst/>
                <a:cxnLst>
                  <a:cxn ang="0">
                    <a:pos x="connsiteX0" y="connsiteY0"/>
                  </a:cxn>
                  <a:cxn ang="0">
                    <a:pos x="connsiteX1" y="connsiteY1"/>
                  </a:cxn>
                  <a:cxn ang="0">
                    <a:pos x="connsiteX2" y="connsiteY2"/>
                  </a:cxn>
                </a:cxnLst>
                <a:rect l="l" t="t" r="r" b="b"/>
                <a:pathLst>
                  <a:path w="411480" h="635942">
                    <a:moveTo>
                      <a:pt x="0" y="635942"/>
                    </a:moveTo>
                    <a:cubicBezTo>
                      <a:pt x="125730" y="418137"/>
                      <a:pt x="251460" y="200332"/>
                      <a:pt x="320040" y="94922"/>
                    </a:cubicBezTo>
                    <a:cubicBezTo>
                      <a:pt x="388620" y="-10488"/>
                      <a:pt x="400050" y="-3503"/>
                      <a:pt x="411480" y="348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Freeform: Shape 133">
                <a:extLst>
                  <a:ext uri="{FF2B5EF4-FFF2-40B4-BE49-F238E27FC236}">
                    <a16:creationId xmlns:a16="http://schemas.microsoft.com/office/drawing/2014/main" id="{4022F900-65A8-4D5C-A895-738F9B618D9C}"/>
                  </a:ext>
                </a:extLst>
              </p:cNvPr>
              <p:cNvSpPr/>
              <p:nvPr/>
            </p:nvSpPr>
            <p:spPr>
              <a:xfrm>
                <a:off x="2598420" y="3162300"/>
                <a:ext cx="289560" cy="586740"/>
              </a:xfrm>
              <a:custGeom>
                <a:avLst/>
                <a:gdLst>
                  <a:gd name="connsiteX0" fmla="*/ 0 w 289560"/>
                  <a:gd name="connsiteY0" fmla="*/ 586740 h 586740"/>
                  <a:gd name="connsiteX1" fmla="*/ 160020 w 289560"/>
                  <a:gd name="connsiteY1" fmla="*/ 281940 h 586740"/>
                  <a:gd name="connsiteX2" fmla="*/ 289560 w 289560"/>
                  <a:gd name="connsiteY2" fmla="*/ 0 h 586740"/>
                </a:gdLst>
                <a:ahLst/>
                <a:cxnLst>
                  <a:cxn ang="0">
                    <a:pos x="connsiteX0" y="connsiteY0"/>
                  </a:cxn>
                  <a:cxn ang="0">
                    <a:pos x="connsiteX1" y="connsiteY1"/>
                  </a:cxn>
                  <a:cxn ang="0">
                    <a:pos x="connsiteX2" y="connsiteY2"/>
                  </a:cxn>
                </a:cxnLst>
                <a:rect l="l" t="t" r="r" b="b"/>
                <a:pathLst>
                  <a:path w="289560" h="586740">
                    <a:moveTo>
                      <a:pt x="0" y="586740"/>
                    </a:moveTo>
                    <a:cubicBezTo>
                      <a:pt x="55880" y="483235"/>
                      <a:pt x="111760" y="379730"/>
                      <a:pt x="160020" y="281940"/>
                    </a:cubicBezTo>
                    <a:cubicBezTo>
                      <a:pt x="208280" y="184150"/>
                      <a:pt x="248920" y="92075"/>
                      <a:pt x="28956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Freeform: Shape 134">
                <a:extLst>
                  <a:ext uri="{FF2B5EF4-FFF2-40B4-BE49-F238E27FC236}">
                    <a16:creationId xmlns:a16="http://schemas.microsoft.com/office/drawing/2014/main" id="{B9565BD3-E1D6-4BEA-B669-A92B412C32BE}"/>
                  </a:ext>
                </a:extLst>
              </p:cNvPr>
              <p:cNvSpPr/>
              <p:nvPr/>
            </p:nvSpPr>
            <p:spPr>
              <a:xfrm>
                <a:off x="1668780" y="3459480"/>
                <a:ext cx="175260" cy="266700"/>
              </a:xfrm>
              <a:custGeom>
                <a:avLst/>
                <a:gdLst>
                  <a:gd name="connsiteX0" fmla="*/ 0 w 175260"/>
                  <a:gd name="connsiteY0" fmla="*/ 266700 h 266700"/>
                  <a:gd name="connsiteX1" fmla="*/ 175260 w 175260"/>
                  <a:gd name="connsiteY1" fmla="*/ 0 h 266700"/>
                </a:gdLst>
                <a:ahLst/>
                <a:cxnLst>
                  <a:cxn ang="0">
                    <a:pos x="connsiteX0" y="connsiteY0"/>
                  </a:cxn>
                  <a:cxn ang="0">
                    <a:pos x="connsiteX1" y="connsiteY1"/>
                  </a:cxn>
                </a:cxnLst>
                <a:rect l="l" t="t" r="r" b="b"/>
                <a:pathLst>
                  <a:path w="175260" h="266700">
                    <a:moveTo>
                      <a:pt x="0" y="266700"/>
                    </a:moveTo>
                    <a:lnTo>
                      <a:pt x="17526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Freeform: Shape 135">
                <a:extLst>
                  <a:ext uri="{FF2B5EF4-FFF2-40B4-BE49-F238E27FC236}">
                    <a16:creationId xmlns:a16="http://schemas.microsoft.com/office/drawing/2014/main" id="{92021177-2D3E-4718-AA10-D38EE53EC80A}"/>
                  </a:ext>
                </a:extLst>
              </p:cNvPr>
              <p:cNvSpPr/>
              <p:nvPr/>
            </p:nvSpPr>
            <p:spPr>
              <a:xfrm>
                <a:off x="1988820" y="3520440"/>
                <a:ext cx="53340" cy="182880"/>
              </a:xfrm>
              <a:custGeom>
                <a:avLst/>
                <a:gdLst>
                  <a:gd name="connsiteX0" fmla="*/ 0 w 53340"/>
                  <a:gd name="connsiteY0" fmla="*/ 182880 h 182880"/>
                  <a:gd name="connsiteX1" fmla="*/ 53340 w 53340"/>
                  <a:gd name="connsiteY1" fmla="*/ 0 h 182880"/>
                </a:gdLst>
                <a:ahLst/>
                <a:cxnLst>
                  <a:cxn ang="0">
                    <a:pos x="connsiteX0" y="connsiteY0"/>
                  </a:cxn>
                  <a:cxn ang="0">
                    <a:pos x="connsiteX1" y="connsiteY1"/>
                  </a:cxn>
                </a:cxnLst>
                <a:rect l="l" t="t" r="r" b="b"/>
                <a:pathLst>
                  <a:path w="53340" h="182880">
                    <a:moveTo>
                      <a:pt x="0" y="182880"/>
                    </a:moveTo>
                    <a:cubicBezTo>
                      <a:pt x="15875" y="118110"/>
                      <a:pt x="31750" y="53340"/>
                      <a:pt x="5334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Freeform: Shape 136">
                <a:extLst>
                  <a:ext uri="{FF2B5EF4-FFF2-40B4-BE49-F238E27FC236}">
                    <a16:creationId xmlns:a16="http://schemas.microsoft.com/office/drawing/2014/main" id="{27205773-F0F3-4592-89C6-A260F9F2DAA0}"/>
                  </a:ext>
                </a:extLst>
              </p:cNvPr>
              <p:cNvSpPr/>
              <p:nvPr/>
            </p:nvSpPr>
            <p:spPr>
              <a:xfrm>
                <a:off x="792480" y="3124200"/>
                <a:ext cx="2087880" cy="480060"/>
              </a:xfrm>
              <a:custGeom>
                <a:avLst/>
                <a:gdLst>
                  <a:gd name="connsiteX0" fmla="*/ 0 w 2087880"/>
                  <a:gd name="connsiteY0" fmla="*/ 480060 h 480060"/>
                  <a:gd name="connsiteX1" fmla="*/ 746760 w 2087880"/>
                  <a:gd name="connsiteY1" fmla="*/ 373380 h 480060"/>
                  <a:gd name="connsiteX2" fmla="*/ 1417320 w 2087880"/>
                  <a:gd name="connsiteY2" fmla="*/ 266700 h 480060"/>
                  <a:gd name="connsiteX3" fmla="*/ 2087880 w 2087880"/>
                  <a:gd name="connsiteY3" fmla="*/ 0 h 480060"/>
                </a:gdLst>
                <a:ahLst/>
                <a:cxnLst>
                  <a:cxn ang="0">
                    <a:pos x="connsiteX0" y="connsiteY0"/>
                  </a:cxn>
                  <a:cxn ang="0">
                    <a:pos x="connsiteX1" y="connsiteY1"/>
                  </a:cxn>
                  <a:cxn ang="0">
                    <a:pos x="connsiteX2" y="connsiteY2"/>
                  </a:cxn>
                  <a:cxn ang="0">
                    <a:pos x="connsiteX3" y="connsiteY3"/>
                  </a:cxn>
                </a:cxnLst>
                <a:rect l="l" t="t" r="r" b="b"/>
                <a:pathLst>
                  <a:path w="2087880" h="480060">
                    <a:moveTo>
                      <a:pt x="0" y="480060"/>
                    </a:moveTo>
                    <a:lnTo>
                      <a:pt x="746760" y="373380"/>
                    </a:lnTo>
                    <a:cubicBezTo>
                      <a:pt x="982980" y="337820"/>
                      <a:pt x="1193800" y="328930"/>
                      <a:pt x="1417320" y="266700"/>
                    </a:cubicBezTo>
                    <a:cubicBezTo>
                      <a:pt x="1640840" y="204470"/>
                      <a:pt x="1864360" y="102235"/>
                      <a:pt x="208788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Freeform: Shape 137">
                <a:extLst>
                  <a:ext uri="{FF2B5EF4-FFF2-40B4-BE49-F238E27FC236}">
                    <a16:creationId xmlns:a16="http://schemas.microsoft.com/office/drawing/2014/main" id="{52699746-61CA-40CF-9DE4-FAFBF3D11A23}"/>
                  </a:ext>
                </a:extLst>
              </p:cNvPr>
              <p:cNvSpPr/>
              <p:nvPr/>
            </p:nvSpPr>
            <p:spPr>
              <a:xfrm>
                <a:off x="2987040" y="2842260"/>
                <a:ext cx="617220" cy="320040"/>
              </a:xfrm>
              <a:custGeom>
                <a:avLst/>
                <a:gdLst>
                  <a:gd name="connsiteX0" fmla="*/ 0 w 617220"/>
                  <a:gd name="connsiteY0" fmla="*/ 320040 h 320040"/>
                  <a:gd name="connsiteX1" fmla="*/ 381000 w 617220"/>
                  <a:gd name="connsiteY1" fmla="*/ 190500 h 320040"/>
                  <a:gd name="connsiteX2" fmla="*/ 617220 w 617220"/>
                  <a:gd name="connsiteY2" fmla="*/ 0 h 320040"/>
                </a:gdLst>
                <a:ahLst/>
                <a:cxnLst>
                  <a:cxn ang="0">
                    <a:pos x="connsiteX0" y="connsiteY0"/>
                  </a:cxn>
                  <a:cxn ang="0">
                    <a:pos x="connsiteX1" y="connsiteY1"/>
                  </a:cxn>
                  <a:cxn ang="0">
                    <a:pos x="connsiteX2" y="connsiteY2"/>
                  </a:cxn>
                </a:cxnLst>
                <a:rect l="l" t="t" r="r" b="b"/>
                <a:pathLst>
                  <a:path w="617220" h="320040">
                    <a:moveTo>
                      <a:pt x="0" y="320040"/>
                    </a:moveTo>
                    <a:cubicBezTo>
                      <a:pt x="139065" y="281940"/>
                      <a:pt x="278130" y="243840"/>
                      <a:pt x="381000" y="190500"/>
                    </a:cubicBezTo>
                    <a:cubicBezTo>
                      <a:pt x="483870" y="137160"/>
                      <a:pt x="550545" y="68580"/>
                      <a:pt x="61722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Freeform: Shape 138">
                <a:extLst>
                  <a:ext uri="{FF2B5EF4-FFF2-40B4-BE49-F238E27FC236}">
                    <a16:creationId xmlns:a16="http://schemas.microsoft.com/office/drawing/2014/main" id="{8ADF9BD3-3304-4FCA-BAE9-627A5250A154}"/>
                  </a:ext>
                </a:extLst>
              </p:cNvPr>
              <p:cNvSpPr/>
              <p:nvPr/>
            </p:nvSpPr>
            <p:spPr>
              <a:xfrm>
                <a:off x="3845719" y="4131469"/>
                <a:ext cx="28575" cy="481012"/>
              </a:xfrm>
              <a:custGeom>
                <a:avLst/>
                <a:gdLst>
                  <a:gd name="connsiteX0" fmla="*/ 0 w 28575"/>
                  <a:gd name="connsiteY0" fmla="*/ 0 h 481012"/>
                  <a:gd name="connsiteX1" fmla="*/ 28575 w 28575"/>
                  <a:gd name="connsiteY1" fmla="*/ 481012 h 481012"/>
                </a:gdLst>
                <a:ahLst/>
                <a:cxnLst>
                  <a:cxn ang="0">
                    <a:pos x="connsiteX0" y="connsiteY0"/>
                  </a:cxn>
                  <a:cxn ang="0">
                    <a:pos x="connsiteX1" y="connsiteY1"/>
                  </a:cxn>
                </a:cxnLst>
                <a:rect l="l" t="t" r="r" b="b"/>
                <a:pathLst>
                  <a:path w="28575" h="481012">
                    <a:moveTo>
                      <a:pt x="0" y="0"/>
                    </a:moveTo>
                    <a:lnTo>
                      <a:pt x="28575" y="481012"/>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reeform: Shape 139">
                <a:extLst>
                  <a:ext uri="{FF2B5EF4-FFF2-40B4-BE49-F238E27FC236}">
                    <a16:creationId xmlns:a16="http://schemas.microsoft.com/office/drawing/2014/main" id="{31F6F7D9-FC55-4DE1-84EF-7DE564EF3552}"/>
                  </a:ext>
                </a:extLst>
              </p:cNvPr>
              <p:cNvSpPr/>
              <p:nvPr/>
            </p:nvSpPr>
            <p:spPr>
              <a:xfrm>
                <a:off x="3998119" y="4112419"/>
                <a:ext cx="273844" cy="469106"/>
              </a:xfrm>
              <a:custGeom>
                <a:avLst/>
                <a:gdLst>
                  <a:gd name="connsiteX0" fmla="*/ 0 w 273844"/>
                  <a:gd name="connsiteY0" fmla="*/ 469106 h 469106"/>
                  <a:gd name="connsiteX1" fmla="*/ 133350 w 273844"/>
                  <a:gd name="connsiteY1" fmla="*/ 126206 h 469106"/>
                  <a:gd name="connsiteX2" fmla="*/ 273844 w 273844"/>
                  <a:gd name="connsiteY2" fmla="*/ 0 h 469106"/>
                </a:gdLst>
                <a:ahLst/>
                <a:cxnLst>
                  <a:cxn ang="0">
                    <a:pos x="connsiteX0" y="connsiteY0"/>
                  </a:cxn>
                  <a:cxn ang="0">
                    <a:pos x="connsiteX1" y="connsiteY1"/>
                  </a:cxn>
                  <a:cxn ang="0">
                    <a:pos x="connsiteX2" y="connsiteY2"/>
                  </a:cxn>
                </a:cxnLst>
                <a:rect l="l" t="t" r="r" b="b"/>
                <a:pathLst>
                  <a:path w="273844" h="469106">
                    <a:moveTo>
                      <a:pt x="0" y="469106"/>
                    </a:moveTo>
                    <a:cubicBezTo>
                      <a:pt x="43854" y="336748"/>
                      <a:pt x="87709" y="204390"/>
                      <a:pt x="133350" y="126206"/>
                    </a:cubicBezTo>
                    <a:cubicBezTo>
                      <a:pt x="178991" y="48022"/>
                      <a:pt x="226417" y="24011"/>
                      <a:pt x="273844"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Freeform: Shape 140">
                <a:extLst>
                  <a:ext uri="{FF2B5EF4-FFF2-40B4-BE49-F238E27FC236}">
                    <a16:creationId xmlns:a16="http://schemas.microsoft.com/office/drawing/2014/main" id="{A02B6A3A-BD6E-4E47-8B6C-A7BD77104B83}"/>
                  </a:ext>
                </a:extLst>
              </p:cNvPr>
              <p:cNvSpPr/>
              <p:nvPr/>
            </p:nvSpPr>
            <p:spPr>
              <a:xfrm>
                <a:off x="3943350" y="4117181"/>
                <a:ext cx="54769" cy="388144"/>
              </a:xfrm>
              <a:custGeom>
                <a:avLst/>
                <a:gdLst>
                  <a:gd name="connsiteX0" fmla="*/ 54769 w 54769"/>
                  <a:gd name="connsiteY0" fmla="*/ 0 h 388144"/>
                  <a:gd name="connsiteX1" fmla="*/ 30956 w 54769"/>
                  <a:gd name="connsiteY1" fmla="*/ 273844 h 388144"/>
                  <a:gd name="connsiteX2" fmla="*/ 0 w 54769"/>
                  <a:gd name="connsiteY2" fmla="*/ 388144 h 388144"/>
                </a:gdLst>
                <a:ahLst/>
                <a:cxnLst>
                  <a:cxn ang="0">
                    <a:pos x="connsiteX0" y="connsiteY0"/>
                  </a:cxn>
                  <a:cxn ang="0">
                    <a:pos x="connsiteX1" y="connsiteY1"/>
                  </a:cxn>
                  <a:cxn ang="0">
                    <a:pos x="connsiteX2" y="connsiteY2"/>
                  </a:cxn>
                </a:cxnLst>
                <a:rect l="l" t="t" r="r" b="b"/>
                <a:pathLst>
                  <a:path w="54769" h="388144">
                    <a:moveTo>
                      <a:pt x="54769" y="0"/>
                    </a:moveTo>
                    <a:cubicBezTo>
                      <a:pt x="47426" y="104576"/>
                      <a:pt x="40084" y="209153"/>
                      <a:pt x="30956" y="273844"/>
                    </a:cubicBezTo>
                    <a:cubicBezTo>
                      <a:pt x="21828" y="338535"/>
                      <a:pt x="10914" y="363339"/>
                      <a:pt x="0" y="388144"/>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Freeform: Shape 141">
                <a:extLst>
                  <a:ext uri="{FF2B5EF4-FFF2-40B4-BE49-F238E27FC236}">
                    <a16:creationId xmlns:a16="http://schemas.microsoft.com/office/drawing/2014/main" id="{6EEC8567-EF85-46C0-8EAA-B479A4233427}"/>
                  </a:ext>
                </a:extLst>
              </p:cNvPr>
              <p:cNvSpPr/>
              <p:nvPr/>
            </p:nvSpPr>
            <p:spPr>
              <a:xfrm>
                <a:off x="3617119" y="4117181"/>
                <a:ext cx="11906" cy="314325"/>
              </a:xfrm>
              <a:custGeom>
                <a:avLst/>
                <a:gdLst>
                  <a:gd name="connsiteX0" fmla="*/ 11906 w 11906"/>
                  <a:gd name="connsiteY0" fmla="*/ 314325 h 314325"/>
                  <a:gd name="connsiteX1" fmla="*/ 0 w 11906"/>
                  <a:gd name="connsiteY1" fmla="*/ 0 h 314325"/>
                </a:gdLst>
                <a:ahLst/>
                <a:cxnLst>
                  <a:cxn ang="0">
                    <a:pos x="connsiteX0" y="connsiteY0"/>
                  </a:cxn>
                  <a:cxn ang="0">
                    <a:pos x="connsiteX1" y="connsiteY1"/>
                  </a:cxn>
                </a:cxnLst>
                <a:rect l="l" t="t" r="r" b="b"/>
                <a:pathLst>
                  <a:path w="11906" h="314325">
                    <a:moveTo>
                      <a:pt x="11906" y="314325"/>
                    </a:moveTo>
                    <a:lnTo>
                      <a:pt x="0" y="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Freeform: Shape 142">
                <a:extLst>
                  <a:ext uri="{FF2B5EF4-FFF2-40B4-BE49-F238E27FC236}">
                    <a16:creationId xmlns:a16="http://schemas.microsoft.com/office/drawing/2014/main" id="{04B8F65A-387D-487D-91B8-7C2689166E69}"/>
                  </a:ext>
                </a:extLst>
              </p:cNvPr>
              <p:cNvSpPr/>
              <p:nvPr/>
            </p:nvSpPr>
            <p:spPr>
              <a:xfrm>
                <a:off x="3564731" y="4464844"/>
                <a:ext cx="80963" cy="369094"/>
              </a:xfrm>
              <a:custGeom>
                <a:avLst/>
                <a:gdLst>
                  <a:gd name="connsiteX0" fmla="*/ 80963 w 80963"/>
                  <a:gd name="connsiteY0" fmla="*/ 369094 h 369094"/>
                  <a:gd name="connsiteX1" fmla="*/ 0 w 80963"/>
                  <a:gd name="connsiteY1" fmla="*/ 0 h 369094"/>
                </a:gdLst>
                <a:ahLst/>
                <a:cxnLst>
                  <a:cxn ang="0">
                    <a:pos x="connsiteX0" y="connsiteY0"/>
                  </a:cxn>
                  <a:cxn ang="0">
                    <a:pos x="connsiteX1" y="connsiteY1"/>
                  </a:cxn>
                </a:cxnLst>
                <a:rect l="l" t="t" r="r" b="b"/>
                <a:pathLst>
                  <a:path w="80963" h="369094">
                    <a:moveTo>
                      <a:pt x="80963" y="369094"/>
                    </a:moveTo>
                    <a:lnTo>
                      <a:pt x="0" y="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38F29816-4110-4735-8A95-22BC06524D4E}"/>
                  </a:ext>
                </a:extLst>
              </p:cNvPr>
              <p:cNvSpPr/>
              <p:nvPr/>
            </p:nvSpPr>
            <p:spPr>
              <a:xfrm>
                <a:off x="797858" y="1469570"/>
                <a:ext cx="7745507" cy="467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Star: 5 Points 144">
                <a:extLst>
                  <a:ext uri="{FF2B5EF4-FFF2-40B4-BE49-F238E27FC236}">
                    <a16:creationId xmlns:a16="http://schemas.microsoft.com/office/drawing/2014/main" id="{794B7D08-EA96-456C-AA25-D7A986C9D179}"/>
                  </a:ext>
                </a:extLst>
              </p:cNvPr>
              <p:cNvSpPr/>
              <p:nvPr/>
            </p:nvSpPr>
            <p:spPr>
              <a:xfrm>
                <a:off x="1463386" y="3107807"/>
                <a:ext cx="54712"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Star: 5 Points 145">
                <a:extLst>
                  <a:ext uri="{FF2B5EF4-FFF2-40B4-BE49-F238E27FC236}">
                    <a16:creationId xmlns:a16="http://schemas.microsoft.com/office/drawing/2014/main" id="{88A04D81-F76D-4F21-BB60-608A7E514541}"/>
                  </a:ext>
                </a:extLst>
              </p:cNvPr>
              <p:cNvSpPr/>
              <p:nvPr/>
            </p:nvSpPr>
            <p:spPr>
              <a:xfrm>
                <a:off x="1639599" y="3222115"/>
                <a:ext cx="54712"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Shape 146">
                <a:extLst>
                  <a:ext uri="{FF2B5EF4-FFF2-40B4-BE49-F238E27FC236}">
                    <a16:creationId xmlns:a16="http://schemas.microsoft.com/office/drawing/2014/main" id="{4C6199BA-A641-476E-85E9-04A510CDDA3A}"/>
                  </a:ext>
                </a:extLst>
              </p:cNvPr>
              <p:cNvSpPr/>
              <p:nvPr/>
            </p:nvSpPr>
            <p:spPr>
              <a:xfrm>
                <a:off x="1317625" y="3038475"/>
                <a:ext cx="1406525" cy="152400"/>
              </a:xfrm>
              <a:custGeom>
                <a:avLst/>
                <a:gdLst>
                  <a:gd name="connsiteX0" fmla="*/ 0 w 1406525"/>
                  <a:gd name="connsiteY0" fmla="*/ 0 h 152400"/>
                  <a:gd name="connsiteX1" fmla="*/ 111125 w 1406525"/>
                  <a:gd name="connsiteY1" fmla="*/ 28575 h 152400"/>
                  <a:gd name="connsiteX2" fmla="*/ 317500 w 1406525"/>
                  <a:gd name="connsiteY2" fmla="*/ 79375 h 152400"/>
                  <a:gd name="connsiteX3" fmla="*/ 622300 w 1406525"/>
                  <a:gd name="connsiteY3" fmla="*/ 120650 h 152400"/>
                  <a:gd name="connsiteX4" fmla="*/ 930275 w 1406525"/>
                  <a:gd name="connsiteY4" fmla="*/ 127000 h 152400"/>
                  <a:gd name="connsiteX5" fmla="*/ 1127125 w 1406525"/>
                  <a:gd name="connsiteY5" fmla="*/ 133350 h 152400"/>
                  <a:gd name="connsiteX6" fmla="*/ 1406525 w 1406525"/>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52400">
                    <a:moveTo>
                      <a:pt x="0" y="0"/>
                    </a:moveTo>
                    <a:lnTo>
                      <a:pt x="111125" y="28575"/>
                    </a:lnTo>
                    <a:cubicBezTo>
                      <a:pt x="164042" y="41804"/>
                      <a:pt x="232304" y="64029"/>
                      <a:pt x="317500" y="79375"/>
                    </a:cubicBezTo>
                    <a:cubicBezTo>
                      <a:pt x="402696" y="94721"/>
                      <a:pt x="520171" y="112712"/>
                      <a:pt x="622300" y="120650"/>
                    </a:cubicBezTo>
                    <a:cubicBezTo>
                      <a:pt x="724429" y="128588"/>
                      <a:pt x="930275" y="127000"/>
                      <a:pt x="930275" y="127000"/>
                    </a:cubicBezTo>
                    <a:cubicBezTo>
                      <a:pt x="1014412" y="129117"/>
                      <a:pt x="1047750" y="129117"/>
                      <a:pt x="1127125" y="133350"/>
                    </a:cubicBezTo>
                    <a:cubicBezTo>
                      <a:pt x="1206500" y="137583"/>
                      <a:pt x="1306512" y="144991"/>
                      <a:pt x="1406525"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Star: 5 Points 147">
                <a:extLst>
                  <a:ext uri="{FF2B5EF4-FFF2-40B4-BE49-F238E27FC236}">
                    <a16:creationId xmlns:a16="http://schemas.microsoft.com/office/drawing/2014/main" id="{8F0E22BB-836D-406E-B022-6F9B8E5B2AEA}"/>
                  </a:ext>
                </a:extLst>
              </p:cNvPr>
              <p:cNvSpPr/>
              <p:nvPr/>
            </p:nvSpPr>
            <p:spPr>
              <a:xfrm>
                <a:off x="1272882" y="3007799"/>
                <a:ext cx="54712"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Shape 148">
                <a:extLst>
                  <a:ext uri="{FF2B5EF4-FFF2-40B4-BE49-F238E27FC236}">
                    <a16:creationId xmlns:a16="http://schemas.microsoft.com/office/drawing/2014/main" id="{363FF654-5B93-47D9-B3F7-8564EF6043EC}"/>
                  </a:ext>
                </a:extLst>
              </p:cNvPr>
              <p:cNvSpPr/>
              <p:nvPr/>
            </p:nvSpPr>
            <p:spPr>
              <a:xfrm>
                <a:off x="7156450" y="3105150"/>
                <a:ext cx="1368425" cy="165870"/>
              </a:xfrm>
              <a:custGeom>
                <a:avLst/>
                <a:gdLst>
                  <a:gd name="connsiteX0" fmla="*/ 0 w 1368425"/>
                  <a:gd name="connsiteY0" fmla="*/ 0 h 165870"/>
                  <a:gd name="connsiteX1" fmla="*/ 193675 w 1368425"/>
                  <a:gd name="connsiteY1" fmla="*/ 22225 h 165870"/>
                  <a:gd name="connsiteX2" fmla="*/ 406400 w 1368425"/>
                  <a:gd name="connsiteY2" fmla="*/ 95250 h 165870"/>
                  <a:gd name="connsiteX3" fmla="*/ 850900 w 1368425"/>
                  <a:gd name="connsiteY3" fmla="*/ 161925 h 165870"/>
                  <a:gd name="connsiteX4" fmla="*/ 1368425 w 1368425"/>
                  <a:gd name="connsiteY4" fmla="*/ 152400 h 16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425" h="165870">
                    <a:moveTo>
                      <a:pt x="0" y="0"/>
                    </a:moveTo>
                    <a:cubicBezTo>
                      <a:pt x="62971" y="3175"/>
                      <a:pt x="125942" y="6350"/>
                      <a:pt x="193675" y="22225"/>
                    </a:cubicBezTo>
                    <a:cubicBezTo>
                      <a:pt x="261408" y="38100"/>
                      <a:pt x="296863" y="71967"/>
                      <a:pt x="406400" y="95250"/>
                    </a:cubicBezTo>
                    <a:cubicBezTo>
                      <a:pt x="515937" y="118533"/>
                      <a:pt x="690563" y="152400"/>
                      <a:pt x="850900" y="161925"/>
                    </a:cubicBezTo>
                    <a:cubicBezTo>
                      <a:pt x="1011237" y="171450"/>
                      <a:pt x="1189831" y="161925"/>
                      <a:pt x="1368425"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Star: 5 Points 149">
                <a:extLst>
                  <a:ext uri="{FF2B5EF4-FFF2-40B4-BE49-F238E27FC236}">
                    <a16:creationId xmlns:a16="http://schemas.microsoft.com/office/drawing/2014/main" id="{C0E1C84E-8964-43E4-B2B9-BF6187DA1094}"/>
                  </a:ext>
                </a:extLst>
              </p:cNvPr>
              <p:cNvSpPr/>
              <p:nvPr/>
            </p:nvSpPr>
            <p:spPr>
              <a:xfrm>
                <a:off x="7104748" y="3047611"/>
                <a:ext cx="54712"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Star: 5 Points 150">
                <a:extLst>
                  <a:ext uri="{FF2B5EF4-FFF2-40B4-BE49-F238E27FC236}">
                    <a16:creationId xmlns:a16="http://schemas.microsoft.com/office/drawing/2014/main" id="{DA109AFC-959C-4E12-BA8B-E9AB981DCB30}"/>
                  </a:ext>
                </a:extLst>
              </p:cNvPr>
              <p:cNvSpPr/>
              <p:nvPr/>
            </p:nvSpPr>
            <p:spPr>
              <a:xfrm>
                <a:off x="7627962" y="3228779"/>
                <a:ext cx="54712" cy="45719"/>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Shape 151">
                <a:extLst>
                  <a:ext uri="{FF2B5EF4-FFF2-40B4-BE49-F238E27FC236}">
                    <a16:creationId xmlns:a16="http://schemas.microsoft.com/office/drawing/2014/main" id="{5A628522-D20D-408E-AF51-73CF654ED8EE}"/>
                  </a:ext>
                </a:extLst>
              </p:cNvPr>
              <p:cNvSpPr/>
              <p:nvPr/>
            </p:nvSpPr>
            <p:spPr>
              <a:xfrm>
                <a:off x="2070100" y="3311525"/>
                <a:ext cx="317500" cy="3175"/>
              </a:xfrm>
              <a:custGeom>
                <a:avLst/>
                <a:gdLst>
                  <a:gd name="connsiteX0" fmla="*/ 0 w 317500"/>
                  <a:gd name="connsiteY0" fmla="*/ 3175 h 3175"/>
                  <a:gd name="connsiteX1" fmla="*/ 317500 w 317500"/>
                  <a:gd name="connsiteY1" fmla="*/ 0 h 3175"/>
                </a:gdLst>
                <a:ahLst/>
                <a:cxnLst>
                  <a:cxn ang="0">
                    <a:pos x="connsiteX0" y="connsiteY0"/>
                  </a:cxn>
                  <a:cxn ang="0">
                    <a:pos x="connsiteX1" y="connsiteY1"/>
                  </a:cxn>
                </a:cxnLst>
                <a:rect l="l" t="t" r="r" b="b"/>
                <a:pathLst>
                  <a:path w="317500" h="3175">
                    <a:moveTo>
                      <a:pt x="0" y="3175"/>
                    </a:moveTo>
                    <a:lnTo>
                      <a:pt x="3175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Star: 5 Points 152">
                <a:extLst>
                  <a:ext uri="{FF2B5EF4-FFF2-40B4-BE49-F238E27FC236}">
                    <a16:creationId xmlns:a16="http://schemas.microsoft.com/office/drawing/2014/main" id="{00B88C5C-62BA-40CA-B78D-7D05C6BB7A3C}"/>
                  </a:ext>
                </a:extLst>
              </p:cNvPr>
              <p:cNvSpPr/>
              <p:nvPr/>
            </p:nvSpPr>
            <p:spPr>
              <a:xfrm>
                <a:off x="2011074" y="3291840"/>
                <a:ext cx="54712"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a:extLst>
                  <a:ext uri="{FF2B5EF4-FFF2-40B4-BE49-F238E27FC236}">
                    <a16:creationId xmlns:a16="http://schemas.microsoft.com/office/drawing/2014/main" id="{9342DBC0-C153-431E-AEFF-BEE68D9057FB}"/>
                  </a:ext>
                </a:extLst>
              </p:cNvPr>
              <p:cNvSpPr/>
              <p:nvPr/>
            </p:nvSpPr>
            <p:spPr>
              <a:xfrm>
                <a:off x="3005762" y="3982915"/>
                <a:ext cx="139849" cy="11430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Freeform: Shape 19">
              <a:extLst>
                <a:ext uri="{FF2B5EF4-FFF2-40B4-BE49-F238E27FC236}">
                  <a16:creationId xmlns:a16="http://schemas.microsoft.com/office/drawing/2014/main" id="{4D8D56F6-044B-4461-9107-D4842921C442}"/>
                </a:ext>
              </a:extLst>
            </p:cNvPr>
            <p:cNvSpPr/>
            <p:nvPr/>
          </p:nvSpPr>
          <p:spPr>
            <a:xfrm>
              <a:off x="6993617" y="824885"/>
              <a:ext cx="349611" cy="1609359"/>
            </a:xfrm>
            <a:custGeom>
              <a:avLst/>
              <a:gdLst>
                <a:gd name="connsiteX0" fmla="*/ 0 w 360485"/>
                <a:gd name="connsiteY0" fmla="*/ 1565031 h 1565031"/>
                <a:gd name="connsiteX1" fmla="*/ 246185 w 360485"/>
                <a:gd name="connsiteY1" fmla="*/ 738554 h 1565031"/>
                <a:gd name="connsiteX2" fmla="*/ 281354 w 360485"/>
                <a:gd name="connsiteY2" fmla="*/ 606669 h 1565031"/>
                <a:gd name="connsiteX3" fmla="*/ 360485 w 360485"/>
                <a:gd name="connsiteY3" fmla="*/ 0 h 1565031"/>
              </a:gdLst>
              <a:ahLst/>
              <a:cxnLst>
                <a:cxn ang="0">
                  <a:pos x="connsiteX0" y="connsiteY0"/>
                </a:cxn>
                <a:cxn ang="0">
                  <a:pos x="connsiteX1" y="connsiteY1"/>
                </a:cxn>
                <a:cxn ang="0">
                  <a:pos x="connsiteX2" y="connsiteY2"/>
                </a:cxn>
                <a:cxn ang="0">
                  <a:pos x="connsiteX3" y="connsiteY3"/>
                </a:cxn>
              </a:cxnLst>
              <a:rect l="l" t="t" r="r" b="b"/>
              <a:pathLst>
                <a:path w="360485" h="1565031">
                  <a:moveTo>
                    <a:pt x="0" y="1565031"/>
                  </a:moveTo>
                  <a:cubicBezTo>
                    <a:pt x="99646" y="1231656"/>
                    <a:pt x="199293" y="898281"/>
                    <a:pt x="246185" y="738554"/>
                  </a:cubicBezTo>
                  <a:cubicBezTo>
                    <a:pt x="293077" y="578827"/>
                    <a:pt x="262304" y="729761"/>
                    <a:pt x="281354" y="606669"/>
                  </a:cubicBezTo>
                  <a:cubicBezTo>
                    <a:pt x="300404" y="483577"/>
                    <a:pt x="330444" y="241788"/>
                    <a:pt x="360485"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4DE67862-372C-44B6-81BC-03B711135284}"/>
                </a:ext>
              </a:extLst>
            </p:cNvPr>
            <p:cNvSpPr/>
            <p:nvPr/>
          </p:nvSpPr>
          <p:spPr>
            <a:xfrm>
              <a:off x="5412216" y="2357383"/>
              <a:ext cx="192881" cy="828675"/>
            </a:xfrm>
            <a:custGeom>
              <a:avLst/>
              <a:gdLst>
                <a:gd name="connsiteX0" fmla="*/ 0 w 192881"/>
                <a:gd name="connsiteY0" fmla="*/ 828675 h 828675"/>
                <a:gd name="connsiteX1" fmla="*/ 116681 w 192881"/>
                <a:gd name="connsiteY1" fmla="*/ 342900 h 828675"/>
                <a:gd name="connsiteX2" fmla="*/ 192881 w 192881"/>
                <a:gd name="connsiteY2" fmla="*/ 0 h 828675"/>
              </a:gdLst>
              <a:ahLst/>
              <a:cxnLst>
                <a:cxn ang="0">
                  <a:pos x="connsiteX0" y="connsiteY0"/>
                </a:cxn>
                <a:cxn ang="0">
                  <a:pos x="connsiteX1" y="connsiteY1"/>
                </a:cxn>
                <a:cxn ang="0">
                  <a:pos x="connsiteX2" y="connsiteY2"/>
                </a:cxn>
              </a:cxnLst>
              <a:rect l="l" t="t" r="r" b="b"/>
              <a:pathLst>
                <a:path w="192881" h="828675">
                  <a:moveTo>
                    <a:pt x="0" y="828675"/>
                  </a:moveTo>
                  <a:cubicBezTo>
                    <a:pt x="42267" y="654843"/>
                    <a:pt x="84534" y="481012"/>
                    <a:pt x="116681" y="342900"/>
                  </a:cubicBezTo>
                  <a:cubicBezTo>
                    <a:pt x="148828" y="204788"/>
                    <a:pt x="170854" y="102394"/>
                    <a:pt x="192881"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1EDD6B4-4E3D-43E5-A822-F67EACB11728}"/>
                </a:ext>
              </a:extLst>
            </p:cNvPr>
            <p:cNvSpPr/>
            <p:nvPr/>
          </p:nvSpPr>
          <p:spPr>
            <a:xfrm>
              <a:off x="4609892" y="2915469"/>
              <a:ext cx="139849" cy="11430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5923F58-212E-41B8-930C-011CDA54AAC8}"/>
                </a:ext>
              </a:extLst>
            </p:cNvPr>
            <p:cNvSpPr/>
            <p:nvPr/>
          </p:nvSpPr>
          <p:spPr>
            <a:xfrm>
              <a:off x="3803933" y="2951814"/>
              <a:ext cx="93730" cy="74376"/>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5BDF972E-3952-440C-8EDB-02C3CF5AD28A}"/>
                </a:ext>
              </a:extLst>
            </p:cNvPr>
            <p:cNvSpPr/>
            <p:nvPr/>
          </p:nvSpPr>
          <p:spPr>
            <a:xfrm>
              <a:off x="4024052" y="2945709"/>
              <a:ext cx="93730" cy="74376"/>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D70CB4-7CFE-42E4-93A1-2166764810F2}"/>
                </a:ext>
              </a:extLst>
            </p:cNvPr>
            <p:cNvSpPr/>
            <p:nvPr/>
          </p:nvSpPr>
          <p:spPr>
            <a:xfrm>
              <a:off x="4195502" y="2959637"/>
              <a:ext cx="93730" cy="74376"/>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Star: 5 Points 27">
              <a:extLst>
                <a:ext uri="{FF2B5EF4-FFF2-40B4-BE49-F238E27FC236}">
                  <a16:creationId xmlns:a16="http://schemas.microsoft.com/office/drawing/2014/main" id="{1D9F0970-3FBD-467A-A875-C5F09CAF996C}"/>
                </a:ext>
              </a:extLst>
            </p:cNvPr>
            <p:cNvSpPr/>
            <p:nvPr/>
          </p:nvSpPr>
          <p:spPr>
            <a:xfrm>
              <a:off x="8298979" y="2274059"/>
              <a:ext cx="54712"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9DA26DD9-1695-409A-917E-D568BB402A28}"/>
                </a:ext>
              </a:extLst>
            </p:cNvPr>
            <p:cNvSpPr/>
            <p:nvPr/>
          </p:nvSpPr>
          <p:spPr>
            <a:xfrm>
              <a:off x="4950069" y="940777"/>
              <a:ext cx="281354" cy="2268415"/>
            </a:xfrm>
            <a:custGeom>
              <a:avLst/>
              <a:gdLst>
                <a:gd name="connsiteX0" fmla="*/ 281354 w 281354"/>
                <a:gd name="connsiteY0" fmla="*/ 2268415 h 2268415"/>
                <a:gd name="connsiteX1" fmla="*/ 79131 w 281354"/>
                <a:gd name="connsiteY1" fmla="*/ 1028700 h 2268415"/>
                <a:gd name="connsiteX2" fmla="*/ 0 w 281354"/>
                <a:gd name="connsiteY2" fmla="*/ 0 h 2268415"/>
              </a:gdLst>
              <a:ahLst/>
              <a:cxnLst>
                <a:cxn ang="0">
                  <a:pos x="connsiteX0" y="connsiteY0"/>
                </a:cxn>
                <a:cxn ang="0">
                  <a:pos x="connsiteX1" y="connsiteY1"/>
                </a:cxn>
                <a:cxn ang="0">
                  <a:pos x="connsiteX2" y="connsiteY2"/>
                </a:cxn>
              </a:cxnLst>
              <a:rect l="l" t="t" r="r" b="b"/>
              <a:pathLst>
                <a:path w="281354" h="2268415">
                  <a:moveTo>
                    <a:pt x="281354" y="2268415"/>
                  </a:moveTo>
                  <a:cubicBezTo>
                    <a:pt x="203688" y="1837592"/>
                    <a:pt x="126023" y="1406769"/>
                    <a:pt x="79131" y="1028700"/>
                  </a:cubicBezTo>
                  <a:cubicBezTo>
                    <a:pt x="32239" y="650631"/>
                    <a:pt x="16119" y="325315"/>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6C0A5947-63DC-4A98-BCC2-592F43E2F9CF}"/>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11"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529CEF34-60C5-499F-91C5-DCB7DD012EB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9052489"/>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Diffraction imaging methods </a:t>
            </a:r>
          </a:p>
        </p:txBody>
      </p:sp>
      <p:sp>
        <p:nvSpPr>
          <p:cNvPr id="9" name="TextBox 8">
            <a:extLst>
              <a:ext uri="{FF2B5EF4-FFF2-40B4-BE49-F238E27FC236}">
                <a16:creationId xmlns:a16="http://schemas.microsoft.com/office/drawing/2014/main" id="{0AC3EE40-515F-4F37-B71D-0D62672BA7EB}"/>
              </a:ext>
            </a:extLst>
          </p:cNvPr>
          <p:cNvSpPr txBox="1"/>
          <p:nvPr/>
        </p:nvSpPr>
        <p:spPr>
          <a:xfrm>
            <a:off x="467544" y="1412776"/>
            <a:ext cx="4104456" cy="4524315"/>
          </a:xfrm>
          <a:prstGeom prst="rect">
            <a:avLst/>
          </a:prstGeom>
          <a:noFill/>
        </p:spPr>
        <p:txBody>
          <a:bodyPr wrap="square" rtlCol="0">
            <a:spAutoFit/>
          </a:bodyPr>
          <a:lstStyle/>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Separation</a:t>
            </a:r>
            <a:r>
              <a:rPr lang="en-GB" dirty="0">
                <a:latin typeface="Arial" panose="020B0604020202020204" pitchFamily="34" charset="0"/>
                <a:cs typeface="Arial" panose="020B0604020202020204" pitchFamily="34" charset="0"/>
              </a:rPr>
              <a:t> is the </a:t>
            </a:r>
            <a:r>
              <a:rPr lang="en-GB" b="1" dirty="0">
                <a:latin typeface="Arial" panose="020B0604020202020204" pitchFamily="34" charset="0"/>
                <a:cs typeface="Arial" panose="020B0604020202020204" pitchFamily="34" charset="0"/>
              </a:rPr>
              <a:t>most challenging task</a:t>
            </a:r>
            <a:r>
              <a:rPr lang="en-GB" dirty="0">
                <a:latin typeface="Arial" panose="020B0604020202020204" pitchFamily="34" charset="0"/>
                <a:cs typeface="Arial" panose="020B0604020202020204" pitchFamily="34" charset="0"/>
              </a:rPr>
              <a:t> in diffraction imaging.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There are </a:t>
            </a:r>
            <a:r>
              <a:rPr lang="en-GB" b="1" dirty="0">
                <a:latin typeface="Arial" panose="020B0604020202020204" pitchFamily="34" charset="0"/>
                <a:cs typeface="Arial" panose="020B0604020202020204" pitchFamily="34" charset="0"/>
              </a:rPr>
              <a:t>several</a:t>
            </a:r>
            <a:r>
              <a:rPr lang="en-GB" dirty="0">
                <a:latin typeface="Arial" panose="020B0604020202020204" pitchFamily="34" charset="0"/>
                <a:cs typeface="Arial" panose="020B0604020202020204" pitchFamily="34" charset="0"/>
              </a:rPr>
              <a:t> diffraction imaging methods: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Anti-stationary phase filtering.</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Separation using dip-angle gathers.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Multi-focusing. </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Plane-wave destruction. </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F-K enhanced plane-wave destruction.</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These all leave a volume with </a:t>
            </a:r>
            <a:r>
              <a:rPr lang="en-GB" b="1" dirty="0">
                <a:latin typeface="Arial" panose="020B0604020202020204" pitchFamily="34" charset="0"/>
                <a:cs typeface="Arial" panose="020B0604020202020204" pitchFamily="34" charset="0"/>
              </a:rPr>
              <a:t>diffractions </a:t>
            </a:r>
            <a:r>
              <a:rPr lang="en-GB" dirty="0">
                <a:latin typeface="Arial" panose="020B0604020202020204" pitchFamily="34" charset="0"/>
                <a:cs typeface="Arial" panose="020B0604020202020204" pitchFamily="34" charset="0"/>
              </a:rPr>
              <a:t>and </a:t>
            </a:r>
            <a:r>
              <a:rPr lang="en-GB" b="1" dirty="0">
                <a:latin typeface="Arial" panose="020B0604020202020204" pitchFamily="34" charset="0"/>
                <a:cs typeface="Arial" panose="020B0604020202020204" pitchFamily="34" charset="0"/>
              </a:rPr>
              <a:t>noise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pic>
        <p:nvPicPr>
          <p:cNvPr id="5" name="Picture 4" descr="A picture containing monitor&#10;&#10;Description automatically generated">
            <a:extLst>
              <a:ext uri="{FF2B5EF4-FFF2-40B4-BE49-F238E27FC236}">
                <a16:creationId xmlns:a16="http://schemas.microsoft.com/office/drawing/2014/main" id="{A992EF3D-42EB-44FA-80F6-0F23D91E79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88024" y="980728"/>
            <a:ext cx="4104456" cy="5526608"/>
          </a:xfrm>
          <a:prstGeom prst="rect">
            <a:avLst/>
          </a:prstGeom>
        </p:spPr>
      </p:pic>
      <p:sp>
        <p:nvSpPr>
          <p:cNvPr id="3" name="TextBox 2">
            <a:extLst>
              <a:ext uri="{FF2B5EF4-FFF2-40B4-BE49-F238E27FC236}">
                <a16:creationId xmlns:a16="http://schemas.microsoft.com/office/drawing/2014/main" id="{CE92582E-8648-4596-BED0-65DDC5F7322D}"/>
              </a:ext>
            </a:extLst>
          </p:cNvPr>
          <p:cNvSpPr txBox="1"/>
          <p:nvPr/>
        </p:nvSpPr>
        <p:spPr>
          <a:xfrm>
            <a:off x="2535554" y="6185807"/>
            <a:ext cx="2764536" cy="307777"/>
          </a:xfrm>
          <a:prstGeom prst="rect">
            <a:avLst/>
          </a:prstGeom>
          <a:noFill/>
        </p:spPr>
        <p:txBody>
          <a:bodyPr wrap="square" rtlCol="0">
            <a:spAutoFit/>
          </a:bodyPr>
          <a:lstStyle/>
          <a:p>
            <a:pPr algn="r"/>
            <a:r>
              <a:rPr lang="en-GB" sz="1400" dirty="0"/>
              <a:t>(Lowney et al., 2020a)</a:t>
            </a:r>
          </a:p>
        </p:txBody>
      </p:sp>
      <p:sp>
        <p:nvSpPr>
          <p:cNvPr id="7" name="Speech Bubble: Rectangle 6">
            <a:extLst>
              <a:ext uri="{FF2B5EF4-FFF2-40B4-BE49-F238E27FC236}">
                <a16:creationId xmlns:a16="http://schemas.microsoft.com/office/drawing/2014/main" id="{5D0951C6-9C16-404B-B619-730CB7CD97D9}"/>
              </a:ext>
            </a:extLst>
          </p:cNvPr>
          <p:cNvSpPr/>
          <p:nvPr/>
        </p:nvSpPr>
        <p:spPr>
          <a:xfrm>
            <a:off x="611561" y="3140968"/>
            <a:ext cx="4176464" cy="2951031"/>
          </a:xfrm>
          <a:prstGeom prst="wedgeRectCallout">
            <a:avLst>
              <a:gd name="adj1" fmla="val 79842"/>
              <a:gd name="adj2" fmla="val 15826"/>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As seen by this image, the issue of leaving a volume with diffractions and noise is that diffractions are weak in amplitude (often of a level with noise) and thus can be hidden or otherwise hindered by the background noise. By using deep learning we aim to alleviate some of this noise. </a:t>
            </a:r>
          </a:p>
        </p:txBody>
      </p:sp>
      <p:sp>
        <p:nvSpPr>
          <p:cNvPr id="8" name="TextBox 7">
            <a:extLst>
              <a:ext uri="{FF2B5EF4-FFF2-40B4-BE49-F238E27FC236}">
                <a16:creationId xmlns:a16="http://schemas.microsoft.com/office/drawing/2014/main" id="{41A382E0-E52C-4D37-BAA7-9D6B328FEB7F}"/>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1A0A4376-E0FC-4AC6-B234-17F3BEE6988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65287951"/>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Plane-Wave Destruction (PWD)</a:t>
            </a:r>
          </a:p>
        </p:txBody>
      </p:sp>
      <p:sp>
        <p:nvSpPr>
          <p:cNvPr id="39" name="TextBox 38"/>
          <p:cNvSpPr txBox="1"/>
          <p:nvPr/>
        </p:nvSpPr>
        <p:spPr>
          <a:xfrm>
            <a:off x="579996" y="5662991"/>
            <a:ext cx="7992888" cy="64633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This is separation through filtering reflections out </a:t>
            </a:r>
            <a:r>
              <a:rPr lang="en-GB" b="1" dirty="0">
                <a:latin typeface="Arial" panose="020B0604020202020204" pitchFamily="34" charset="0"/>
                <a:cs typeface="Arial" panose="020B0604020202020204" pitchFamily="34" charset="0"/>
              </a:rPr>
              <a:t>by predicting the reflection energy</a:t>
            </a:r>
            <a:r>
              <a:rPr lang="en-GB" dirty="0">
                <a:latin typeface="Arial" panose="020B0604020202020204" pitchFamily="34" charset="0"/>
                <a:cs typeface="Arial" panose="020B0604020202020204" pitchFamily="34" charset="0"/>
              </a:rPr>
              <a:t> from trace to trace</a:t>
            </a:r>
          </a:p>
        </p:txBody>
      </p:sp>
      <p:grpSp>
        <p:nvGrpSpPr>
          <p:cNvPr id="9" name="Group 8">
            <a:extLst>
              <a:ext uri="{FF2B5EF4-FFF2-40B4-BE49-F238E27FC236}">
                <a16:creationId xmlns:a16="http://schemas.microsoft.com/office/drawing/2014/main" id="{26208B7B-F0A8-4F1E-9635-A9320E1CD3E5}"/>
              </a:ext>
            </a:extLst>
          </p:cNvPr>
          <p:cNvGrpSpPr/>
          <p:nvPr/>
        </p:nvGrpSpPr>
        <p:grpSpPr>
          <a:xfrm>
            <a:off x="467546" y="1251362"/>
            <a:ext cx="8034591" cy="4270588"/>
            <a:chOff x="467544" y="1251362"/>
            <a:chExt cx="8034591" cy="4270588"/>
          </a:xfrm>
        </p:grpSpPr>
        <p:pic>
          <p:nvPicPr>
            <p:cNvPr id="7" name="Picture 6">
              <a:extLst>
                <a:ext uri="{FF2B5EF4-FFF2-40B4-BE49-F238E27FC236}">
                  <a16:creationId xmlns:a16="http://schemas.microsoft.com/office/drawing/2014/main" id="{63CBE100-AED3-4739-BAFF-13CCE1FA9C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1251362"/>
              <a:ext cx="4392488" cy="427058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BB8B8D-6A45-4578-860E-72AB2544762B}"/>
                    </a:ext>
                  </a:extLst>
                </p:cNvPr>
                <p:cNvSpPr txBox="1"/>
                <p:nvPr/>
              </p:nvSpPr>
              <p:spPr>
                <a:xfrm>
                  <a:off x="5117759" y="2091290"/>
                  <a:ext cx="3384376" cy="2711168"/>
                </a:xfrm>
                <a:prstGeom prst="roundRect">
                  <a:avLst/>
                </a:prstGeom>
                <a:solidFill>
                  <a:schemeClr val="accent1">
                    <a:lumMod val="20000"/>
                    <a:lumOff val="80000"/>
                  </a:schemeClr>
                </a:solidFill>
                <a:ln w="38100">
                  <a:solidFill>
                    <a:srgbClr val="005D90"/>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a:latin typeface="Cambria Math" panose="02040503050406030204" pitchFamily="18" charset="0"/>
                              </a:rPr>
                            </m:ctrlPr>
                          </m:fPr>
                          <m:num>
                            <m:r>
                              <a:rPr lang="en-GB" sz="2800" i="1">
                                <a:latin typeface="Cambria Math" panose="02040503050406030204" pitchFamily="18" charset="0"/>
                              </a:rPr>
                              <m:t>𝜕</m:t>
                            </m:r>
                            <m:r>
                              <a:rPr lang="en-GB" sz="2800" i="1">
                                <a:latin typeface="Cambria Math" panose="02040503050406030204" pitchFamily="18" charset="0"/>
                              </a:rPr>
                              <m:t>𝑃</m:t>
                            </m:r>
                          </m:num>
                          <m:den>
                            <m:r>
                              <a:rPr lang="en-GB" sz="2800" i="1">
                                <a:latin typeface="Cambria Math" panose="02040503050406030204" pitchFamily="18" charset="0"/>
                              </a:rPr>
                              <m:t>𝜕</m:t>
                            </m:r>
                            <m:r>
                              <a:rPr lang="en-GB" sz="2800" i="1">
                                <a:latin typeface="Cambria Math" panose="02040503050406030204" pitchFamily="18" charset="0"/>
                              </a:rPr>
                              <m:t>𝑥</m:t>
                            </m:r>
                          </m:den>
                        </m:f>
                        <m:r>
                          <a:rPr lang="en-GB" sz="2800" i="1">
                            <a:latin typeface="Cambria Math" panose="02040503050406030204" pitchFamily="18" charset="0"/>
                          </a:rPr>
                          <m:t>+</m:t>
                        </m:r>
                        <m:r>
                          <a:rPr lang="en-GB" sz="2800" i="1">
                            <a:latin typeface="Cambria Math" panose="02040503050406030204" pitchFamily="18" charset="0"/>
                          </a:rPr>
                          <m:t>𝜎</m:t>
                        </m:r>
                        <m:f>
                          <m:fPr>
                            <m:ctrlPr>
                              <a:rPr lang="en-GB" sz="2800" i="1">
                                <a:latin typeface="Cambria Math" panose="02040503050406030204" pitchFamily="18" charset="0"/>
                              </a:rPr>
                            </m:ctrlPr>
                          </m:fPr>
                          <m:num>
                            <m:r>
                              <a:rPr lang="en-GB" sz="2800" i="1">
                                <a:latin typeface="Cambria Math" panose="02040503050406030204" pitchFamily="18" charset="0"/>
                              </a:rPr>
                              <m:t>𝜕</m:t>
                            </m:r>
                            <m:r>
                              <a:rPr lang="en-GB" sz="2800" i="1">
                                <a:latin typeface="Cambria Math" panose="02040503050406030204" pitchFamily="18" charset="0"/>
                              </a:rPr>
                              <m:t>𝑃</m:t>
                            </m:r>
                          </m:num>
                          <m:den>
                            <m:r>
                              <a:rPr lang="en-GB" sz="2800" i="1">
                                <a:latin typeface="Cambria Math" panose="02040503050406030204" pitchFamily="18" charset="0"/>
                              </a:rPr>
                              <m:t>𝜕</m:t>
                            </m:r>
                            <m:r>
                              <a:rPr lang="en-GB" sz="2800" i="1">
                                <a:latin typeface="Cambria Math" panose="02040503050406030204" pitchFamily="18" charset="0"/>
                              </a:rPr>
                              <m:t>𝑡</m:t>
                            </m:r>
                          </m:den>
                        </m:f>
                        <m:r>
                          <a:rPr lang="en-GB" sz="2800" i="1">
                            <a:latin typeface="Cambria Math" panose="02040503050406030204" pitchFamily="18" charset="0"/>
                          </a:rPr>
                          <m:t>=0</m:t>
                        </m:r>
                      </m:oMath>
                    </m:oMathPara>
                  </a14:m>
                  <a:endParaRPr lang="en-GB" sz="2800" dirty="0"/>
                </a:p>
                <a:p>
                  <a:endParaRPr lang="en-GB" sz="2800" dirty="0"/>
                </a:p>
                <a:p>
                  <a:r>
                    <a:rPr lang="en-GB" sz="2400" dirty="0"/>
                    <a:t>where:</a:t>
                  </a:r>
                </a:p>
                <a:p>
                  <a14:m>
                    <m:oMath xmlns:m="http://schemas.openxmlformats.org/officeDocument/2006/math">
                      <m:r>
                        <a:rPr lang="en-GB" sz="2400" i="1">
                          <a:latin typeface="Cambria Math" panose="02040503050406030204" pitchFamily="18" charset="0"/>
                        </a:rPr>
                        <m:t>𝑃</m:t>
                      </m:r>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r>
                        <a:rPr lang="en-GB" sz="2400" i="1">
                          <a:latin typeface="Cambria Math" panose="02040503050406030204" pitchFamily="18" charset="0"/>
                        </a:rPr>
                        <m:t>𝑥</m:t>
                      </m:r>
                      <m:r>
                        <a:rPr lang="en-GB" sz="2400" i="1">
                          <a:latin typeface="Cambria Math" panose="02040503050406030204" pitchFamily="18" charset="0"/>
                        </a:rPr>
                        <m:t>)</m:t>
                      </m:r>
                    </m:oMath>
                  </a14:m>
                  <a:r>
                    <a:rPr lang="en-GB" sz="2400" dirty="0"/>
                    <a:t> is the wavefield,</a:t>
                  </a:r>
                </a:p>
                <a:p>
                  <a14:m>
                    <m:oMath xmlns:m="http://schemas.openxmlformats.org/officeDocument/2006/math">
                      <m:r>
                        <a:rPr lang="en-GB" sz="2400" i="1">
                          <a:latin typeface="Cambria Math" panose="02040503050406030204" pitchFamily="18" charset="0"/>
                        </a:rPr>
                        <m:t>𝜎</m:t>
                      </m:r>
                    </m:oMath>
                  </a14:m>
                  <a:r>
                    <a:rPr lang="en-GB" sz="2400" dirty="0"/>
                    <a:t> is the local slope </a:t>
                  </a:r>
                </a:p>
              </p:txBody>
            </p:sp>
          </mc:Choice>
          <mc:Fallback xmlns="">
            <p:sp>
              <p:nvSpPr>
                <p:cNvPr id="8" name="TextBox 7">
                  <a:extLst>
                    <a:ext uri="{FF2B5EF4-FFF2-40B4-BE49-F238E27FC236}">
                      <a16:creationId xmlns:a16="http://schemas.microsoft.com/office/drawing/2014/main" id="{22BB8B8D-6A45-4578-860E-72AB2544762B}"/>
                    </a:ext>
                  </a:extLst>
                </p:cNvPr>
                <p:cNvSpPr txBox="1">
                  <a:spLocks noRot="1" noChangeAspect="1" noMove="1" noResize="1" noEditPoints="1" noAdjustHandles="1" noChangeArrowheads="1" noChangeShapeType="1" noTextEdit="1"/>
                </p:cNvSpPr>
                <p:nvPr/>
              </p:nvSpPr>
              <p:spPr>
                <a:xfrm>
                  <a:off x="5117759" y="2091290"/>
                  <a:ext cx="3384376" cy="2711168"/>
                </a:xfrm>
                <a:prstGeom prst="roundRect">
                  <a:avLst/>
                </a:prstGeom>
                <a:blipFill>
                  <a:blip r:embed="rId7"/>
                  <a:stretch>
                    <a:fillRect/>
                  </a:stretch>
                </a:blipFill>
                <a:ln w="38100">
                  <a:solidFill>
                    <a:srgbClr val="005D90"/>
                  </a:solidFill>
                </a:ln>
              </p:spPr>
              <p:txBody>
                <a:bodyPr/>
                <a:lstStyle/>
                <a:p>
                  <a:r>
                    <a:rPr lang="en-GB">
                      <a:noFill/>
                    </a:rPr>
                    <a:t> </a:t>
                  </a:r>
                </a:p>
              </p:txBody>
            </p:sp>
          </mc:Fallback>
        </mc:AlternateContent>
      </p:grpSp>
      <p:pic>
        <p:nvPicPr>
          <p:cNvPr id="15" name="Picture 14">
            <a:hlinkClick r:id="" action="ppaction://hlinkshowjump?jump=lastslide"/>
            <a:extLst>
              <a:ext uri="{FF2B5EF4-FFF2-40B4-BE49-F238E27FC236}">
                <a16:creationId xmlns:a16="http://schemas.microsoft.com/office/drawing/2014/main" id="{C15EFCFE-D229-4B0B-ABED-94682DB79F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12" name="Picture 11">
            <a:extLst>
              <a:ext uri="{FF2B5EF4-FFF2-40B4-BE49-F238E27FC236}">
                <a16:creationId xmlns:a16="http://schemas.microsoft.com/office/drawing/2014/main" id="{A989F60E-E9EC-47A5-9402-1F74621D7F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860" y="1630328"/>
            <a:ext cx="3839156" cy="3814896"/>
          </a:xfrm>
          <a:prstGeom prst="rect">
            <a:avLst/>
          </a:prstGeom>
        </p:spPr>
      </p:pic>
      <mc:AlternateContent xmlns:mc="http://schemas.openxmlformats.org/markup-compatibility/2006" xmlns:a14="http://schemas.microsoft.com/office/drawing/2010/main">
        <mc:Choice Requires="a14">
          <p:sp>
            <p:nvSpPr>
              <p:cNvPr id="4" name="Speech Bubble: Rectangle 3">
                <a:extLst>
                  <a:ext uri="{FF2B5EF4-FFF2-40B4-BE49-F238E27FC236}">
                    <a16:creationId xmlns:a16="http://schemas.microsoft.com/office/drawing/2014/main" id="{3E773755-732E-48A6-91A5-DFE55AFBC5A6}"/>
                  </a:ext>
                </a:extLst>
              </p:cNvPr>
              <p:cNvSpPr/>
              <p:nvPr/>
            </p:nvSpPr>
            <p:spPr>
              <a:xfrm>
                <a:off x="611561" y="1567684"/>
                <a:ext cx="4176464" cy="3119998"/>
              </a:xfrm>
              <a:prstGeom prst="wedgeRectCallout">
                <a:avLst>
                  <a:gd name="adj1" fmla="val 61597"/>
                  <a:gd name="adj2" fmla="val 43040"/>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local slope, </a:t>
                </a:r>
                <a14:m>
                  <m:oMath xmlns:m="http://schemas.openxmlformats.org/officeDocument/2006/math">
                    <m:r>
                      <a:rPr lang="en-GB" b="0" i="1" smtClean="0">
                        <a:solidFill>
                          <a:schemeClr val="bg1"/>
                        </a:solidFill>
                        <a:latin typeface="Cambria Math" panose="02040503050406030204" pitchFamily="18" charset="0"/>
                      </a:rPr>
                      <m:t>𝜎</m:t>
                    </m:r>
                  </m:oMath>
                </a14:m>
                <a:r>
                  <a:rPr lang="en-GB" dirty="0">
                    <a:solidFill>
                      <a:schemeClr val="bg1"/>
                    </a:solidFill>
                  </a:rPr>
                  <a:t>, is generated to remove reflection energy. Any reflection energy which conforms to this slope is removed. However, this means that not only does PWD require the computation of this slope field (adding to the cost), any discrepancies in the slope field will be carried through to the diffraction image.</a:t>
                </a:r>
              </a:p>
            </p:txBody>
          </p:sp>
        </mc:Choice>
        <mc:Fallback xmlns="">
          <p:sp>
            <p:nvSpPr>
              <p:cNvPr id="4" name="Speech Bubble: Rectangle 3">
                <a:extLst>
                  <a:ext uri="{FF2B5EF4-FFF2-40B4-BE49-F238E27FC236}">
                    <a16:creationId xmlns:a16="http://schemas.microsoft.com/office/drawing/2014/main" id="{3E773755-732E-48A6-91A5-DFE55AFBC5A6}"/>
                  </a:ext>
                </a:extLst>
              </p:cNvPr>
              <p:cNvSpPr>
                <a:spLocks noRot="1" noChangeAspect="1" noMove="1" noResize="1" noEditPoints="1" noAdjustHandles="1" noChangeArrowheads="1" noChangeShapeType="1" noTextEdit="1"/>
              </p:cNvSpPr>
              <p:nvPr/>
            </p:nvSpPr>
            <p:spPr>
              <a:xfrm>
                <a:off x="611561" y="1567684"/>
                <a:ext cx="4176464" cy="3119998"/>
              </a:xfrm>
              <a:prstGeom prst="wedgeRectCallout">
                <a:avLst>
                  <a:gd name="adj1" fmla="val 61597"/>
                  <a:gd name="adj2" fmla="val 43040"/>
                </a:avLst>
              </a:prstGeom>
              <a:blipFill>
                <a:blip r:embed="rId10"/>
                <a:stretch>
                  <a:fillRect l="-780"/>
                </a:stretch>
              </a:blipFill>
              <a:ln>
                <a:solidFill>
                  <a:schemeClr val="tx1"/>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9CADF30F-8C0A-4E40-87CB-EFCD3DB4F846}"/>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a:t>
            </a:r>
            <a:r>
              <a:rPr lang="en-GB" sz="1600" dirty="0"/>
              <a:t> </a:t>
            </a:r>
            <a:r>
              <a:rPr lang="en-GB" sz="1600" dirty="0">
                <a:hlinkClick r:id="rId4"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3" name="Picture 2">
            <a:extLst>
              <a:ext uri="{FF2B5EF4-FFF2-40B4-BE49-F238E27FC236}">
                <a16:creationId xmlns:a16="http://schemas.microsoft.com/office/drawing/2014/main" id="{C601384F-EF6D-4D8B-854A-EBB6E49ABC4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50686395"/>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C685889-755E-428F-BA0A-C634C6C2AC66}"/>
              </a:ext>
            </a:extLst>
          </p:cNvPr>
          <p:cNvGrpSpPr/>
          <p:nvPr/>
        </p:nvGrpSpPr>
        <p:grpSpPr>
          <a:xfrm>
            <a:off x="611558" y="2638135"/>
            <a:ext cx="8348129" cy="3688599"/>
            <a:chOff x="611558" y="1980771"/>
            <a:chExt cx="8348129" cy="3688599"/>
          </a:xfrm>
        </p:grpSpPr>
        <p:pic>
          <p:nvPicPr>
            <p:cNvPr id="28" name="Picture 27" descr="A group of people on a beach&#10;&#10;Description automatically generated">
              <a:hlinkClick r:id="rId4" action="ppaction://hlinksldjump"/>
              <a:extLst>
                <a:ext uri="{FF2B5EF4-FFF2-40B4-BE49-F238E27FC236}">
                  <a16:creationId xmlns:a16="http://schemas.microsoft.com/office/drawing/2014/main" id="{D10E10F5-9E0C-4520-9059-C491AFE3A6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1560" y="1980771"/>
              <a:ext cx="8348127" cy="3384376"/>
            </a:xfrm>
            <a:prstGeom prst="rect">
              <a:avLst/>
            </a:prstGeom>
          </p:spPr>
        </p:pic>
        <p:sp>
          <p:nvSpPr>
            <p:cNvPr id="30" name="TextBox 29">
              <a:extLst>
                <a:ext uri="{FF2B5EF4-FFF2-40B4-BE49-F238E27FC236}">
                  <a16:creationId xmlns:a16="http://schemas.microsoft.com/office/drawing/2014/main" id="{4C03DCB1-BB0D-4E36-B56D-4097357832AF}"/>
                </a:ext>
              </a:extLst>
            </p:cNvPr>
            <p:cNvSpPr txBox="1"/>
            <p:nvPr/>
          </p:nvSpPr>
          <p:spPr>
            <a:xfrm>
              <a:off x="611558" y="5392371"/>
              <a:ext cx="8348127"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Raw Data </a:t>
              </a:r>
            </a:p>
          </p:txBody>
        </p:sp>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Plane-Wave Destruction</a:t>
            </a:r>
          </a:p>
        </p:txBody>
      </p:sp>
      <p:pic>
        <p:nvPicPr>
          <p:cNvPr id="15" name="Picture 14">
            <a:hlinkClick r:id="" action="ppaction://hlinkshowjump?jump=lastslide"/>
            <a:extLst>
              <a:ext uri="{FF2B5EF4-FFF2-40B4-BE49-F238E27FC236}">
                <a16:creationId xmlns:a16="http://schemas.microsoft.com/office/drawing/2014/main" id="{C15EFCFE-D229-4B0B-ABED-94682DB79F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sp>
        <p:nvSpPr>
          <p:cNvPr id="14" name="TextBox 13">
            <a:extLst>
              <a:ext uri="{FF2B5EF4-FFF2-40B4-BE49-F238E27FC236}">
                <a16:creationId xmlns:a16="http://schemas.microsoft.com/office/drawing/2014/main" id="{6F4F9823-885A-4CE9-A67C-10508211ADD5}"/>
              </a:ext>
            </a:extLst>
          </p:cNvPr>
          <p:cNvSpPr txBox="1"/>
          <p:nvPr/>
        </p:nvSpPr>
        <p:spPr>
          <a:xfrm>
            <a:off x="611559" y="1988840"/>
            <a:ext cx="8348127" cy="369332"/>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Crossline</a:t>
            </a:r>
            <a:r>
              <a:rPr lang="en-GB"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E82AA3AE-C883-46BD-9D9A-16426CB574F8}"/>
              </a:ext>
            </a:extLst>
          </p:cNvPr>
          <p:cNvSpPr txBox="1"/>
          <p:nvPr/>
        </p:nvSpPr>
        <p:spPr>
          <a:xfrm rot="16200000">
            <a:off x="-1590199" y="4199891"/>
            <a:ext cx="3384375"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Time (</a:t>
            </a:r>
            <a:r>
              <a:rPr lang="en-GB" sz="1200" dirty="0" err="1">
                <a:latin typeface="Arial" panose="020B0604020202020204" pitchFamily="34" charset="0"/>
                <a:cs typeface="Arial" panose="020B0604020202020204" pitchFamily="34" charset="0"/>
              </a:rPr>
              <a:t>ms</a:t>
            </a:r>
            <a:r>
              <a:rPr lang="en-GB" sz="12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38DF18C2-93E2-4626-9211-27F62E5B77BE}"/>
              </a:ext>
            </a:extLst>
          </p:cNvPr>
          <p:cNvSpPr txBox="1"/>
          <p:nvPr/>
        </p:nvSpPr>
        <p:spPr>
          <a:xfrm>
            <a:off x="510665" y="2401089"/>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15600</a:t>
            </a:r>
          </a:p>
        </p:txBody>
      </p:sp>
      <p:sp>
        <p:nvSpPr>
          <p:cNvPr id="21" name="TextBox 20">
            <a:extLst>
              <a:ext uri="{FF2B5EF4-FFF2-40B4-BE49-F238E27FC236}">
                <a16:creationId xmlns:a16="http://schemas.microsoft.com/office/drawing/2014/main" id="{EC233141-C535-46C7-97A2-0C678BE5389E}"/>
              </a:ext>
            </a:extLst>
          </p:cNvPr>
          <p:cNvSpPr txBox="1"/>
          <p:nvPr/>
        </p:nvSpPr>
        <p:spPr>
          <a:xfrm>
            <a:off x="8382269" y="2401089"/>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19600</a:t>
            </a:r>
          </a:p>
        </p:txBody>
      </p:sp>
      <p:sp>
        <p:nvSpPr>
          <p:cNvPr id="23" name="TextBox 22">
            <a:extLst>
              <a:ext uri="{FF2B5EF4-FFF2-40B4-BE49-F238E27FC236}">
                <a16:creationId xmlns:a16="http://schemas.microsoft.com/office/drawing/2014/main" id="{5E2A2E21-1A67-4CB0-B457-4C915892CF64}"/>
              </a:ext>
            </a:extLst>
          </p:cNvPr>
          <p:cNvSpPr txBox="1"/>
          <p:nvPr/>
        </p:nvSpPr>
        <p:spPr>
          <a:xfrm>
            <a:off x="98394" y="2584334"/>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3300</a:t>
            </a:r>
          </a:p>
        </p:txBody>
      </p:sp>
      <p:sp>
        <p:nvSpPr>
          <p:cNvPr id="25" name="TextBox 24">
            <a:extLst>
              <a:ext uri="{FF2B5EF4-FFF2-40B4-BE49-F238E27FC236}">
                <a16:creationId xmlns:a16="http://schemas.microsoft.com/office/drawing/2014/main" id="{722219E8-06A8-42C6-AC24-9AD9AC2CBC80}"/>
              </a:ext>
            </a:extLst>
          </p:cNvPr>
          <p:cNvSpPr txBox="1"/>
          <p:nvPr/>
        </p:nvSpPr>
        <p:spPr>
          <a:xfrm>
            <a:off x="98393" y="5834303"/>
            <a:ext cx="588883"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4700</a:t>
            </a:r>
          </a:p>
        </p:txBody>
      </p:sp>
      <p:sp>
        <p:nvSpPr>
          <p:cNvPr id="27" name="TextBox 26">
            <a:extLst>
              <a:ext uri="{FF2B5EF4-FFF2-40B4-BE49-F238E27FC236}">
                <a16:creationId xmlns:a16="http://schemas.microsoft.com/office/drawing/2014/main" id="{A6FFD125-E298-452D-B14E-22907516AD04}"/>
              </a:ext>
            </a:extLst>
          </p:cNvPr>
          <p:cNvSpPr txBox="1"/>
          <p:nvPr/>
        </p:nvSpPr>
        <p:spPr>
          <a:xfrm>
            <a:off x="98393" y="412215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4000</a:t>
            </a:r>
          </a:p>
        </p:txBody>
      </p:sp>
      <p:sp>
        <p:nvSpPr>
          <p:cNvPr id="29" name="TextBox 28">
            <a:extLst>
              <a:ext uri="{FF2B5EF4-FFF2-40B4-BE49-F238E27FC236}">
                <a16:creationId xmlns:a16="http://schemas.microsoft.com/office/drawing/2014/main" id="{CF89DB53-3FD4-485A-B4EA-E90AC6595261}"/>
              </a:ext>
            </a:extLst>
          </p:cNvPr>
          <p:cNvSpPr txBox="1"/>
          <p:nvPr/>
        </p:nvSpPr>
        <p:spPr>
          <a:xfrm>
            <a:off x="98393" y="335324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3650</a:t>
            </a:r>
          </a:p>
        </p:txBody>
      </p:sp>
      <p:sp>
        <p:nvSpPr>
          <p:cNvPr id="31" name="TextBox 30">
            <a:extLst>
              <a:ext uri="{FF2B5EF4-FFF2-40B4-BE49-F238E27FC236}">
                <a16:creationId xmlns:a16="http://schemas.microsoft.com/office/drawing/2014/main" id="{CF076639-4814-4027-A23D-BD9E8E14A3D8}"/>
              </a:ext>
            </a:extLst>
          </p:cNvPr>
          <p:cNvSpPr txBox="1"/>
          <p:nvPr/>
        </p:nvSpPr>
        <p:spPr>
          <a:xfrm>
            <a:off x="98393" y="497128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4350</a:t>
            </a:r>
          </a:p>
        </p:txBody>
      </p:sp>
      <p:sp>
        <p:nvSpPr>
          <p:cNvPr id="37" name="TextBox 36">
            <a:extLst>
              <a:ext uri="{FF2B5EF4-FFF2-40B4-BE49-F238E27FC236}">
                <a16:creationId xmlns:a16="http://schemas.microsoft.com/office/drawing/2014/main" id="{AC5D6F16-E7A7-4195-950E-D006557E81BB}"/>
              </a:ext>
            </a:extLst>
          </p:cNvPr>
          <p:cNvSpPr txBox="1"/>
          <p:nvPr/>
        </p:nvSpPr>
        <p:spPr>
          <a:xfrm>
            <a:off x="4280890" y="2365170"/>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17600</a:t>
            </a:r>
          </a:p>
        </p:txBody>
      </p:sp>
      <p:sp>
        <p:nvSpPr>
          <p:cNvPr id="38" name="TextBox 37">
            <a:extLst>
              <a:ext uri="{FF2B5EF4-FFF2-40B4-BE49-F238E27FC236}">
                <a16:creationId xmlns:a16="http://schemas.microsoft.com/office/drawing/2014/main" id="{580AB368-DADF-4F89-84C4-226926AF06AC}"/>
              </a:ext>
            </a:extLst>
          </p:cNvPr>
          <p:cNvSpPr txBox="1"/>
          <p:nvPr/>
        </p:nvSpPr>
        <p:spPr>
          <a:xfrm>
            <a:off x="2395777" y="2358172"/>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16600</a:t>
            </a:r>
          </a:p>
        </p:txBody>
      </p:sp>
      <p:sp>
        <p:nvSpPr>
          <p:cNvPr id="42" name="TextBox 41">
            <a:extLst>
              <a:ext uri="{FF2B5EF4-FFF2-40B4-BE49-F238E27FC236}">
                <a16:creationId xmlns:a16="http://schemas.microsoft.com/office/drawing/2014/main" id="{6F3C98A7-7372-443E-B28D-3B11730ADA63}"/>
              </a:ext>
            </a:extLst>
          </p:cNvPr>
          <p:cNvSpPr txBox="1"/>
          <p:nvPr/>
        </p:nvSpPr>
        <p:spPr>
          <a:xfrm>
            <a:off x="6331579" y="2365170"/>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18600</a:t>
            </a:r>
          </a:p>
        </p:txBody>
      </p:sp>
      <p:sp>
        <p:nvSpPr>
          <p:cNvPr id="48" name="Content Placeholder 2">
            <a:extLst>
              <a:ext uri="{FF2B5EF4-FFF2-40B4-BE49-F238E27FC236}">
                <a16:creationId xmlns:a16="http://schemas.microsoft.com/office/drawing/2014/main" id="{E2A87294-D2A6-4230-AE90-C6F2BCF2A8D0}"/>
              </a:ext>
            </a:extLst>
          </p:cNvPr>
          <p:cNvSpPr>
            <a:spLocks noGrp="1"/>
          </p:cNvSpPr>
          <p:nvPr>
            <p:ph idx="1"/>
          </p:nvPr>
        </p:nvSpPr>
        <p:spPr>
          <a:xfrm>
            <a:off x="110993" y="1349449"/>
            <a:ext cx="8925503" cy="783407"/>
          </a:xfrm>
        </p:spPr>
        <p:txBody>
          <a:bodyPr>
            <a:normAutofit/>
          </a:bodyPr>
          <a:lstStyle/>
          <a:p>
            <a:pPr algn="just"/>
            <a:r>
              <a:rPr lang="en-US" sz="1800" b="1" dirty="0">
                <a:latin typeface="Arial" panose="020B0604020202020204" pitchFamily="34" charset="0"/>
                <a:cs typeface="Arial" panose="020B0604020202020204" pitchFamily="34" charset="0"/>
              </a:rPr>
              <a:t>PWD </a:t>
            </a:r>
            <a:r>
              <a:rPr lang="en-US" sz="1800" dirty="0">
                <a:latin typeface="Arial" panose="020B0604020202020204" pitchFamily="34" charset="0"/>
                <a:cs typeface="Arial" panose="020B0604020202020204" pitchFamily="34" charset="0"/>
              </a:rPr>
              <a:t>works well to remove reflections but requires a </a:t>
            </a:r>
            <a:r>
              <a:rPr lang="en-US" sz="1800" b="1" dirty="0">
                <a:latin typeface="Arial" panose="020B0604020202020204" pitchFamily="34" charset="0"/>
                <a:cs typeface="Arial" panose="020B0604020202020204" pitchFamily="34" charset="0"/>
              </a:rPr>
              <a:t>continuously variable slope </a:t>
            </a:r>
            <a:r>
              <a:rPr lang="en-US" sz="1800" dirty="0">
                <a:latin typeface="Arial" panose="020B0604020202020204" pitchFamily="34" charset="0"/>
                <a:cs typeface="Arial" panose="020B0604020202020204" pitchFamily="34" charset="0"/>
              </a:rPr>
              <a:t>(so does not work well in synclines). </a:t>
            </a:r>
            <a:endParaRPr lang="en-US" sz="1600" dirty="0">
              <a:latin typeface="Arial" panose="020B0604020202020204" pitchFamily="34" charset="0"/>
              <a:cs typeface="Arial" panose="020B0604020202020204" pitchFamily="34" charset="0"/>
            </a:endParaRPr>
          </a:p>
        </p:txBody>
      </p:sp>
      <p:sp>
        <p:nvSpPr>
          <p:cNvPr id="4" name="Speech Bubble: Rectangle 3">
            <a:extLst>
              <a:ext uri="{FF2B5EF4-FFF2-40B4-BE49-F238E27FC236}">
                <a16:creationId xmlns:a16="http://schemas.microsoft.com/office/drawing/2014/main" id="{C992A6FE-AC8A-4428-80E4-8AD41EF453A3}"/>
              </a:ext>
            </a:extLst>
          </p:cNvPr>
          <p:cNvSpPr/>
          <p:nvPr/>
        </p:nvSpPr>
        <p:spPr>
          <a:xfrm>
            <a:off x="3387243" y="1346001"/>
            <a:ext cx="4176464" cy="1655009"/>
          </a:xfrm>
          <a:prstGeom prst="wedgeRectCallout">
            <a:avLst>
              <a:gd name="adj1" fmla="val 61902"/>
              <a:gd name="adj2" fmla="val 94874"/>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This is an example of synclinal remnant reflection energy post-PWD. During migration this will cause large, smile-like artefacts. Click image to see PWD data.</a:t>
            </a:r>
          </a:p>
        </p:txBody>
      </p:sp>
      <p:sp>
        <p:nvSpPr>
          <p:cNvPr id="5" name="TextBox 4">
            <a:extLst>
              <a:ext uri="{FF2B5EF4-FFF2-40B4-BE49-F238E27FC236}">
                <a16:creationId xmlns:a16="http://schemas.microsoft.com/office/drawing/2014/main" id="{EB40E8D7-94DC-44D2-9503-BFBE0D86CB92}"/>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a:t>
            </a:r>
            <a:r>
              <a:rPr lang="en-GB" sz="1600" dirty="0"/>
              <a:t> </a:t>
            </a:r>
            <a:r>
              <a:rPr lang="en-GB" sz="1600" dirty="0">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3" name="Picture 2">
            <a:extLst>
              <a:ext uri="{FF2B5EF4-FFF2-40B4-BE49-F238E27FC236}">
                <a16:creationId xmlns:a16="http://schemas.microsoft.com/office/drawing/2014/main" id="{063B981A-1B9F-4EEF-8D8A-A7A3A47487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6727877"/>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FC00B2B-35F8-45ED-BED0-E787B0D20E4F}"/>
              </a:ext>
            </a:extLst>
          </p:cNvPr>
          <p:cNvGrpSpPr/>
          <p:nvPr/>
        </p:nvGrpSpPr>
        <p:grpSpPr>
          <a:xfrm>
            <a:off x="611557" y="2643477"/>
            <a:ext cx="8348130" cy="3688599"/>
            <a:chOff x="611557" y="1986113"/>
            <a:chExt cx="8348130" cy="3688599"/>
          </a:xfrm>
        </p:grpSpPr>
        <p:pic>
          <p:nvPicPr>
            <p:cNvPr id="11" name="Picture 10" descr="A picture containing nature, outdoor, water, surfing&#10;&#10;Description automatically generated">
              <a:hlinkClick r:id="rId4" action="ppaction://hlinksldjump"/>
              <a:extLst>
                <a:ext uri="{FF2B5EF4-FFF2-40B4-BE49-F238E27FC236}">
                  <a16:creationId xmlns:a16="http://schemas.microsoft.com/office/drawing/2014/main" id="{80F865E0-0CC7-4CAC-A1AB-61110146E4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1557" y="1986113"/>
              <a:ext cx="8348127" cy="3384376"/>
            </a:xfrm>
            <a:prstGeom prst="rect">
              <a:avLst/>
            </a:prstGeom>
          </p:spPr>
        </p:pic>
        <p:sp>
          <p:nvSpPr>
            <p:cNvPr id="44" name="TextBox 43">
              <a:extLst>
                <a:ext uri="{FF2B5EF4-FFF2-40B4-BE49-F238E27FC236}">
                  <a16:creationId xmlns:a16="http://schemas.microsoft.com/office/drawing/2014/main" id="{889221F4-C6FB-45EF-A1E7-8DBE2852762E}"/>
                </a:ext>
              </a:extLst>
            </p:cNvPr>
            <p:cNvSpPr txBox="1"/>
            <p:nvPr/>
          </p:nvSpPr>
          <p:spPr>
            <a:xfrm>
              <a:off x="611560" y="5397713"/>
              <a:ext cx="8348127"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PWD Data </a:t>
              </a:r>
            </a:p>
          </p:txBody>
        </p:sp>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Plane-Wave Destruction</a:t>
            </a:r>
          </a:p>
        </p:txBody>
      </p:sp>
      <p:pic>
        <p:nvPicPr>
          <p:cNvPr id="15" name="Picture 14">
            <a:hlinkClick r:id="" action="ppaction://hlinkshowjump?jump=lastslide"/>
            <a:extLst>
              <a:ext uri="{FF2B5EF4-FFF2-40B4-BE49-F238E27FC236}">
                <a16:creationId xmlns:a16="http://schemas.microsoft.com/office/drawing/2014/main" id="{C15EFCFE-D229-4B0B-ABED-94682DB79F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sp>
        <p:nvSpPr>
          <p:cNvPr id="14" name="TextBox 13">
            <a:extLst>
              <a:ext uri="{FF2B5EF4-FFF2-40B4-BE49-F238E27FC236}">
                <a16:creationId xmlns:a16="http://schemas.microsoft.com/office/drawing/2014/main" id="{6F4F9823-885A-4CE9-A67C-10508211ADD5}"/>
              </a:ext>
            </a:extLst>
          </p:cNvPr>
          <p:cNvSpPr txBox="1"/>
          <p:nvPr/>
        </p:nvSpPr>
        <p:spPr>
          <a:xfrm>
            <a:off x="611559" y="1988840"/>
            <a:ext cx="8348127" cy="369332"/>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Crossline</a:t>
            </a:r>
            <a:r>
              <a:rPr lang="en-GB"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E82AA3AE-C883-46BD-9D9A-16426CB574F8}"/>
              </a:ext>
            </a:extLst>
          </p:cNvPr>
          <p:cNvSpPr txBox="1"/>
          <p:nvPr/>
        </p:nvSpPr>
        <p:spPr>
          <a:xfrm rot="16200000">
            <a:off x="-1590199" y="4199891"/>
            <a:ext cx="3384375"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Time (</a:t>
            </a:r>
            <a:r>
              <a:rPr lang="en-GB" sz="1200" dirty="0" err="1">
                <a:latin typeface="Arial" panose="020B0604020202020204" pitchFamily="34" charset="0"/>
                <a:cs typeface="Arial" panose="020B0604020202020204" pitchFamily="34" charset="0"/>
              </a:rPr>
              <a:t>ms</a:t>
            </a:r>
            <a:r>
              <a:rPr lang="en-GB" sz="12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38DF18C2-93E2-4626-9211-27F62E5B77BE}"/>
              </a:ext>
            </a:extLst>
          </p:cNvPr>
          <p:cNvSpPr txBox="1"/>
          <p:nvPr/>
        </p:nvSpPr>
        <p:spPr>
          <a:xfrm>
            <a:off x="510665" y="2401089"/>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15600</a:t>
            </a:r>
          </a:p>
        </p:txBody>
      </p:sp>
      <p:sp>
        <p:nvSpPr>
          <p:cNvPr id="21" name="TextBox 20">
            <a:extLst>
              <a:ext uri="{FF2B5EF4-FFF2-40B4-BE49-F238E27FC236}">
                <a16:creationId xmlns:a16="http://schemas.microsoft.com/office/drawing/2014/main" id="{EC233141-C535-46C7-97A2-0C678BE5389E}"/>
              </a:ext>
            </a:extLst>
          </p:cNvPr>
          <p:cNvSpPr txBox="1"/>
          <p:nvPr/>
        </p:nvSpPr>
        <p:spPr>
          <a:xfrm>
            <a:off x="8382269" y="2401089"/>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19600</a:t>
            </a:r>
          </a:p>
        </p:txBody>
      </p:sp>
      <p:sp>
        <p:nvSpPr>
          <p:cNvPr id="23" name="TextBox 22">
            <a:extLst>
              <a:ext uri="{FF2B5EF4-FFF2-40B4-BE49-F238E27FC236}">
                <a16:creationId xmlns:a16="http://schemas.microsoft.com/office/drawing/2014/main" id="{5E2A2E21-1A67-4CB0-B457-4C915892CF64}"/>
              </a:ext>
            </a:extLst>
          </p:cNvPr>
          <p:cNvSpPr txBox="1"/>
          <p:nvPr/>
        </p:nvSpPr>
        <p:spPr>
          <a:xfrm>
            <a:off x="98394" y="2584334"/>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3300</a:t>
            </a:r>
          </a:p>
        </p:txBody>
      </p:sp>
      <p:sp>
        <p:nvSpPr>
          <p:cNvPr id="25" name="TextBox 24">
            <a:extLst>
              <a:ext uri="{FF2B5EF4-FFF2-40B4-BE49-F238E27FC236}">
                <a16:creationId xmlns:a16="http://schemas.microsoft.com/office/drawing/2014/main" id="{722219E8-06A8-42C6-AC24-9AD9AC2CBC80}"/>
              </a:ext>
            </a:extLst>
          </p:cNvPr>
          <p:cNvSpPr txBox="1"/>
          <p:nvPr/>
        </p:nvSpPr>
        <p:spPr>
          <a:xfrm>
            <a:off x="98393" y="5834303"/>
            <a:ext cx="588883"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4700</a:t>
            </a:r>
          </a:p>
        </p:txBody>
      </p:sp>
      <p:sp>
        <p:nvSpPr>
          <p:cNvPr id="27" name="TextBox 26">
            <a:extLst>
              <a:ext uri="{FF2B5EF4-FFF2-40B4-BE49-F238E27FC236}">
                <a16:creationId xmlns:a16="http://schemas.microsoft.com/office/drawing/2014/main" id="{A6FFD125-E298-452D-B14E-22907516AD04}"/>
              </a:ext>
            </a:extLst>
          </p:cNvPr>
          <p:cNvSpPr txBox="1"/>
          <p:nvPr/>
        </p:nvSpPr>
        <p:spPr>
          <a:xfrm>
            <a:off x="98393" y="412215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4000</a:t>
            </a:r>
          </a:p>
        </p:txBody>
      </p:sp>
      <p:sp>
        <p:nvSpPr>
          <p:cNvPr id="29" name="TextBox 28">
            <a:extLst>
              <a:ext uri="{FF2B5EF4-FFF2-40B4-BE49-F238E27FC236}">
                <a16:creationId xmlns:a16="http://schemas.microsoft.com/office/drawing/2014/main" id="{CF89DB53-3FD4-485A-B4EA-E90AC6595261}"/>
              </a:ext>
            </a:extLst>
          </p:cNvPr>
          <p:cNvSpPr txBox="1"/>
          <p:nvPr/>
        </p:nvSpPr>
        <p:spPr>
          <a:xfrm>
            <a:off x="98393" y="335324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3650</a:t>
            </a:r>
          </a:p>
        </p:txBody>
      </p:sp>
      <p:sp>
        <p:nvSpPr>
          <p:cNvPr id="31" name="TextBox 30">
            <a:extLst>
              <a:ext uri="{FF2B5EF4-FFF2-40B4-BE49-F238E27FC236}">
                <a16:creationId xmlns:a16="http://schemas.microsoft.com/office/drawing/2014/main" id="{CF076639-4814-4027-A23D-BD9E8E14A3D8}"/>
              </a:ext>
            </a:extLst>
          </p:cNvPr>
          <p:cNvSpPr txBox="1"/>
          <p:nvPr/>
        </p:nvSpPr>
        <p:spPr>
          <a:xfrm>
            <a:off x="98393" y="497128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4350</a:t>
            </a:r>
          </a:p>
        </p:txBody>
      </p:sp>
      <p:sp>
        <p:nvSpPr>
          <p:cNvPr id="37" name="TextBox 36">
            <a:extLst>
              <a:ext uri="{FF2B5EF4-FFF2-40B4-BE49-F238E27FC236}">
                <a16:creationId xmlns:a16="http://schemas.microsoft.com/office/drawing/2014/main" id="{AC5D6F16-E7A7-4195-950E-D006557E81BB}"/>
              </a:ext>
            </a:extLst>
          </p:cNvPr>
          <p:cNvSpPr txBox="1"/>
          <p:nvPr/>
        </p:nvSpPr>
        <p:spPr>
          <a:xfrm>
            <a:off x="4280890" y="2365170"/>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17600</a:t>
            </a:r>
          </a:p>
        </p:txBody>
      </p:sp>
      <p:sp>
        <p:nvSpPr>
          <p:cNvPr id="38" name="TextBox 37">
            <a:extLst>
              <a:ext uri="{FF2B5EF4-FFF2-40B4-BE49-F238E27FC236}">
                <a16:creationId xmlns:a16="http://schemas.microsoft.com/office/drawing/2014/main" id="{580AB368-DADF-4F89-84C4-226926AF06AC}"/>
              </a:ext>
            </a:extLst>
          </p:cNvPr>
          <p:cNvSpPr txBox="1"/>
          <p:nvPr/>
        </p:nvSpPr>
        <p:spPr>
          <a:xfrm>
            <a:off x="2395777" y="2358172"/>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16600</a:t>
            </a:r>
          </a:p>
        </p:txBody>
      </p:sp>
      <p:sp>
        <p:nvSpPr>
          <p:cNvPr id="42" name="TextBox 41">
            <a:extLst>
              <a:ext uri="{FF2B5EF4-FFF2-40B4-BE49-F238E27FC236}">
                <a16:creationId xmlns:a16="http://schemas.microsoft.com/office/drawing/2014/main" id="{6F3C98A7-7372-443E-B28D-3B11730ADA63}"/>
              </a:ext>
            </a:extLst>
          </p:cNvPr>
          <p:cNvSpPr txBox="1"/>
          <p:nvPr/>
        </p:nvSpPr>
        <p:spPr>
          <a:xfrm>
            <a:off x="6331579" y="2365170"/>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18600</a:t>
            </a:r>
          </a:p>
        </p:txBody>
      </p:sp>
      <p:sp>
        <p:nvSpPr>
          <p:cNvPr id="48" name="Content Placeholder 2">
            <a:extLst>
              <a:ext uri="{FF2B5EF4-FFF2-40B4-BE49-F238E27FC236}">
                <a16:creationId xmlns:a16="http://schemas.microsoft.com/office/drawing/2014/main" id="{E2A87294-D2A6-4230-AE90-C6F2BCF2A8D0}"/>
              </a:ext>
            </a:extLst>
          </p:cNvPr>
          <p:cNvSpPr>
            <a:spLocks noGrp="1"/>
          </p:cNvSpPr>
          <p:nvPr>
            <p:ph idx="1"/>
          </p:nvPr>
        </p:nvSpPr>
        <p:spPr>
          <a:xfrm>
            <a:off x="110993" y="1349449"/>
            <a:ext cx="8925503" cy="783407"/>
          </a:xfrm>
        </p:spPr>
        <p:txBody>
          <a:bodyPr>
            <a:normAutofit/>
          </a:bodyPr>
          <a:lstStyle/>
          <a:p>
            <a:pPr algn="just"/>
            <a:r>
              <a:rPr lang="en-US" sz="1800" b="1" dirty="0">
                <a:latin typeface="Arial" panose="020B0604020202020204" pitchFamily="34" charset="0"/>
                <a:cs typeface="Arial" panose="020B0604020202020204" pitchFamily="34" charset="0"/>
              </a:rPr>
              <a:t>PWD </a:t>
            </a:r>
            <a:r>
              <a:rPr lang="en-US" sz="1800" dirty="0">
                <a:latin typeface="Arial" panose="020B0604020202020204" pitchFamily="34" charset="0"/>
                <a:cs typeface="Arial" panose="020B0604020202020204" pitchFamily="34" charset="0"/>
              </a:rPr>
              <a:t>works well to remove reflections but requires a </a:t>
            </a:r>
            <a:r>
              <a:rPr lang="en-US" sz="1800" b="1" dirty="0">
                <a:latin typeface="Arial" panose="020B0604020202020204" pitchFamily="34" charset="0"/>
                <a:cs typeface="Arial" panose="020B0604020202020204" pitchFamily="34" charset="0"/>
              </a:rPr>
              <a:t>continuously variable slope </a:t>
            </a:r>
            <a:r>
              <a:rPr lang="en-US" sz="1800" dirty="0">
                <a:latin typeface="Arial" panose="020B0604020202020204" pitchFamily="34" charset="0"/>
                <a:cs typeface="Arial" panose="020B0604020202020204" pitchFamily="34" charset="0"/>
              </a:rPr>
              <a:t>(so does not work well in synclines). </a:t>
            </a:r>
            <a:endParaRPr lang="en-US" sz="1600" dirty="0">
              <a:latin typeface="Arial" panose="020B0604020202020204" pitchFamily="34" charset="0"/>
              <a:cs typeface="Arial" panose="020B0604020202020204" pitchFamily="34" charset="0"/>
            </a:endParaRPr>
          </a:p>
        </p:txBody>
      </p:sp>
      <p:sp>
        <p:nvSpPr>
          <p:cNvPr id="4" name="Speech Bubble: Rectangle 3">
            <a:extLst>
              <a:ext uri="{FF2B5EF4-FFF2-40B4-BE49-F238E27FC236}">
                <a16:creationId xmlns:a16="http://schemas.microsoft.com/office/drawing/2014/main" id="{C992A6FE-AC8A-4428-80E4-8AD41EF453A3}"/>
              </a:ext>
            </a:extLst>
          </p:cNvPr>
          <p:cNvSpPr/>
          <p:nvPr/>
        </p:nvSpPr>
        <p:spPr>
          <a:xfrm>
            <a:off x="3387243" y="1346001"/>
            <a:ext cx="4176464" cy="1655009"/>
          </a:xfrm>
          <a:prstGeom prst="wedgeRectCallout">
            <a:avLst>
              <a:gd name="adj1" fmla="val 61902"/>
              <a:gd name="adj2" fmla="val 94874"/>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This is an example of synclinal remnant reflection energy post-PWD. During migration this will cause large, smile-like artefacts. Click image to see original data.</a:t>
            </a:r>
          </a:p>
        </p:txBody>
      </p:sp>
      <p:sp>
        <p:nvSpPr>
          <p:cNvPr id="7" name="TextBox 6">
            <a:extLst>
              <a:ext uri="{FF2B5EF4-FFF2-40B4-BE49-F238E27FC236}">
                <a16:creationId xmlns:a16="http://schemas.microsoft.com/office/drawing/2014/main" id="{93D959C2-8B59-420B-80A6-5DCCD0183601}"/>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a:t>
            </a:r>
            <a:r>
              <a:rPr lang="en-GB" sz="1600" dirty="0"/>
              <a:t> </a:t>
            </a:r>
            <a:r>
              <a:rPr lang="en-GB" sz="1600" dirty="0">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3" name="Picture 2">
            <a:extLst>
              <a:ext uri="{FF2B5EF4-FFF2-40B4-BE49-F238E27FC236}">
                <a16:creationId xmlns:a16="http://schemas.microsoft.com/office/drawing/2014/main" id="{77C4352F-2AE3-4B50-91F2-8B37A5A8BB3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358562"/>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Deep Learning</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4100967" cy="4817660"/>
          </a:xfrm>
        </p:spPr>
        <p:txBody>
          <a:bodyPr>
            <a:normAutofit/>
          </a:bodyPr>
          <a:lstStyle/>
          <a:p>
            <a:pPr algn="just"/>
            <a:r>
              <a:rPr lang="en-US" sz="1800" b="1" dirty="0">
                <a:latin typeface="Arial" panose="020B0604020202020204" pitchFamily="34" charset="0"/>
                <a:cs typeface="Arial" panose="020B0604020202020204" pitchFamily="34" charset="0"/>
              </a:rPr>
              <a:t>Deep learning </a:t>
            </a:r>
            <a:r>
              <a:rPr lang="en-US" sz="1800" dirty="0">
                <a:latin typeface="Arial" panose="020B0604020202020204" pitchFamily="34" charset="0"/>
                <a:cs typeface="Arial" panose="020B0604020202020204" pitchFamily="34" charset="0"/>
              </a:rPr>
              <a:t>is a facet of </a:t>
            </a:r>
            <a:r>
              <a:rPr lang="en-US" sz="1800" b="1" dirty="0">
                <a:latin typeface="Arial" panose="020B0604020202020204" pitchFamily="34" charset="0"/>
                <a:cs typeface="Arial" panose="020B0604020202020204" pitchFamily="34" charset="0"/>
              </a:rPr>
              <a:t>machine learning </a:t>
            </a:r>
            <a:r>
              <a:rPr lang="en-US" sz="1800" dirty="0">
                <a:latin typeface="Arial" panose="020B0604020202020204" pitchFamily="34" charset="0"/>
                <a:cs typeface="Arial" panose="020B0604020202020204" pitchFamily="34" charset="0"/>
              </a:rPr>
              <a:t>which in turn is a facet of </a:t>
            </a:r>
            <a:r>
              <a:rPr lang="en-US" sz="1800" b="1" dirty="0">
                <a:latin typeface="Arial" panose="020B0604020202020204" pitchFamily="34" charset="0"/>
                <a:cs typeface="Arial" panose="020B0604020202020204" pitchFamily="34" charset="0"/>
              </a:rPr>
              <a:t>artificial intelligence</a:t>
            </a:r>
            <a:r>
              <a:rPr lang="en-US" sz="1800" dirty="0">
                <a:latin typeface="Arial" panose="020B0604020202020204" pitchFamily="34" charset="0"/>
                <a:cs typeface="Arial" panose="020B0604020202020204" pitchFamily="34" charset="0"/>
              </a:rPr>
              <a:t>.</a:t>
            </a:r>
          </a:p>
          <a:p>
            <a:pPr marL="0" indent="0" algn="just">
              <a:buNone/>
            </a:pPr>
            <a:r>
              <a:rPr lang="en-US" sz="1800" dirty="0">
                <a:latin typeface="Arial" panose="020B0604020202020204" pitchFamily="34" charset="0"/>
                <a:cs typeface="Arial" panose="020B0604020202020204" pitchFamily="34" charset="0"/>
              </a:rPr>
              <a:t> </a:t>
            </a:r>
          </a:p>
          <a:p>
            <a:pPr algn="just"/>
            <a:r>
              <a:rPr lang="en-US" sz="1800" dirty="0">
                <a:latin typeface="Arial" panose="020B0604020202020204" pitchFamily="34" charset="0"/>
                <a:cs typeface="Arial" panose="020B0604020202020204" pitchFamily="34" charset="0"/>
              </a:rPr>
              <a:t>It involves the use of a </a:t>
            </a:r>
            <a:r>
              <a:rPr lang="en-US" sz="1800" b="1" dirty="0">
                <a:latin typeface="Arial" panose="020B0604020202020204" pitchFamily="34" charset="0"/>
                <a:cs typeface="Arial" panose="020B0604020202020204" pitchFamily="34" charset="0"/>
              </a:rPr>
              <a:t>multi-layered neural network </a:t>
            </a:r>
            <a:r>
              <a:rPr lang="en-US" sz="1800" dirty="0">
                <a:latin typeface="Arial" panose="020B0604020202020204" pitchFamily="34" charset="0"/>
                <a:cs typeface="Arial" panose="020B0604020202020204" pitchFamily="34" charset="0"/>
              </a:rPr>
              <a:t>in order to </a:t>
            </a:r>
            <a:r>
              <a:rPr lang="en-US" sz="1800" b="1" dirty="0">
                <a:latin typeface="Arial" panose="020B0604020202020204" pitchFamily="34" charset="0"/>
                <a:cs typeface="Arial" panose="020B0604020202020204" pitchFamily="34" charset="0"/>
              </a:rPr>
              <a:t>understand complex data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apply its understanding </a:t>
            </a:r>
            <a:r>
              <a:rPr lang="en-US" sz="1800" dirty="0">
                <a:latin typeface="Arial" panose="020B0604020202020204" pitchFamily="34" charset="0"/>
                <a:cs typeface="Arial" panose="020B0604020202020204" pitchFamily="34" charset="0"/>
              </a:rPr>
              <a:t>to new data. </a:t>
            </a:r>
          </a:p>
          <a:p>
            <a:pPr marL="0" indent="0" algn="just">
              <a:buNone/>
            </a:pPr>
            <a:endParaRPr lang="en-US"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Here, we have used two neural network architectures: </a:t>
            </a:r>
          </a:p>
          <a:p>
            <a:pPr lvl="1" algn="just"/>
            <a:r>
              <a:rPr lang="en-US" sz="1600" dirty="0">
                <a:latin typeface="Arial" panose="020B0604020202020204" pitchFamily="34" charset="0"/>
                <a:cs typeface="Arial" panose="020B0604020202020204" pitchFamily="34" charset="0"/>
              </a:rPr>
              <a:t>Generative adversarial networks (GAN)</a:t>
            </a:r>
          </a:p>
          <a:p>
            <a:pPr lvl="1" algn="just"/>
            <a:r>
              <a:rPr lang="en-US" sz="1600" dirty="0" err="1">
                <a:latin typeface="Arial" panose="020B0604020202020204" pitchFamily="34" charset="0"/>
                <a:cs typeface="Arial" panose="020B0604020202020204" pitchFamily="34" charset="0"/>
              </a:rPr>
              <a:t>PatternNet</a:t>
            </a:r>
            <a:r>
              <a:rPr lang="en-US" sz="1600" dirty="0">
                <a:latin typeface="Arial" panose="020B0604020202020204" pitchFamily="34" charset="0"/>
                <a:cs typeface="Arial" panose="020B0604020202020204" pitchFamily="34" charset="0"/>
              </a:rPr>
              <a:t> </a:t>
            </a:r>
          </a:p>
        </p:txBody>
      </p:sp>
      <p:sp>
        <p:nvSpPr>
          <p:cNvPr id="3" name="Oval 2">
            <a:extLst>
              <a:ext uri="{FF2B5EF4-FFF2-40B4-BE49-F238E27FC236}">
                <a16:creationId xmlns:a16="http://schemas.microsoft.com/office/drawing/2014/main" id="{C70A2628-5D53-4D78-AB09-3CA50859ACA8}"/>
              </a:ext>
            </a:extLst>
          </p:cNvPr>
          <p:cNvSpPr/>
          <p:nvPr/>
        </p:nvSpPr>
        <p:spPr>
          <a:xfrm>
            <a:off x="4283968" y="1484784"/>
            <a:ext cx="4680000" cy="4680000"/>
          </a:xfrm>
          <a:prstGeom prst="ellipse">
            <a:avLst/>
          </a:prstGeom>
          <a:solidFill>
            <a:srgbClr val="163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Artificial Intelligence</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1" name="Oval 10">
            <a:extLst>
              <a:ext uri="{FF2B5EF4-FFF2-40B4-BE49-F238E27FC236}">
                <a16:creationId xmlns:a16="http://schemas.microsoft.com/office/drawing/2014/main" id="{DEA631AC-940D-4C17-8F7F-A38D51705A8F}"/>
              </a:ext>
            </a:extLst>
          </p:cNvPr>
          <p:cNvSpPr/>
          <p:nvPr/>
        </p:nvSpPr>
        <p:spPr>
          <a:xfrm>
            <a:off x="4913968" y="2761199"/>
            <a:ext cx="3420000" cy="3420000"/>
          </a:xfrm>
          <a:prstGeom prst="ellipse">
            <a:avLst/>
          </a:prstGeom>
          <a:solidFill>
            <a:srgbClr val="00B0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Machine Learning</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2" name="Oval 11">
            <a:extLst>
              <a:ext uri="{FF2B5EF4-FFF2-40B4-BE49-F238E27FC236}">
                <a16:creationId xmlns:a16="http://schemas.microsoft.com/office/drawing/2014/main" id="{C4B3F2FD-D628-4F41-9F69-B62F16E819F2}"/>
              </a:ext>
            </a:extLst>
          </p:cNvPr>
          <p:cNvSpPr/>
          <p:nvPr/>
        </p:nvSpPr>
        <p:spPr>
          <a:xfrm>
            <a:off x="5543968" y="4012992"/>
            <a:ext cx="2160000" cy="2160000"/>
          </a:xfrm>
          <a:prstGeom prst="ellipse">
            <a:avLst/>
          </a:prstGeom>
          <a:solidFill>
            <a:srgbClr val="7BBB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Deep Learning</a:t>
            </a:r>
          </a:p>
        </p:txBody>
      </p:sp>
      <p:sp>
        <p:nvSpPr>
          <p:cNvPr id="5" name="Speech Bubble: Rectangle 4">
            <a:extLst>
              <a:ext uri="{FF2B5EF4-FFF2-40B4-BE49-F238E27FC236}">
                <a16:creationId xmlns:a16="http://schemas.microsoft.com/office/drawing/2014/main" id="{F8CB5162-D727-4F29-90D1-F29B97DECCB7}"/>
              </a:ext>
            </a:extLst>
          </p:cNvPr>
          <p:cNvSpPr/>
          <p:nvPr/>
        </p:nvSpPr>
        <p:spPr>
          <a:xfrm>
            <a:off x="4787504" y="1271525"/>
            <a:ext cx="4176464" cy="2515047"/>
          </a:xfrm>
          <a:prstGeom prst="wedgeRectCallout">
            <a:avLst>
              <a:gd name="adj1" fmla="val -75544"/>
              <a:gd name="adj2" fmla="val 32174"/>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By using deep learning, we aim to alleviate some of the issues in analytical techniques namely the computational expense and the need for additional parameterisation (i.e. dip fields, smoothing parameters etc. which can negatively impact the final image if chosen incorrectly).  </a:t>
            </a:r>
          </a:p>
        </p:txBody>
      </p:sp>
      <p:sp>
        <p:nvSpPr>
          <p:cNvPr id="7" name="TextBox 6">
            <a:extLst>
              <a:ext uri="{FF2B5EF4-FFF2-40B4-BE49-F238E27FC236}">
                <a16:creationId xmlns:a16="http://schemas.microsoft.com/office/drawing/2014/main" id="{A72576C8-CB85-4DDF-8B92-EBE51058BE93}"/>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7"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4"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AD3DA07B-EA30-4710-9D8A-276EAF6BA0E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3757682"/>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05744448-9B37-4649-833F-98566AB819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25969" y="1503139"/>
            <a:ext cx="2016223" cy="3366022"/>
          </a:xfrm>
          <a:prstGeom prst="rect">
            <a:avLst/>
          </a:prstGeom>
          <a:noFill/>
          <a:ln w="19050"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a:hlinkClick r:id="rId5" action="ppaction://hlinksldjump"/>
            <a:extLst>
              <a:ext uri="{FF2B5EF4-FFF2-40B4-BE49-F238E27FC236}">
                <a16:creationId xmlns:a16="http://schemas.microsoft.com/office/drawing/2014/main" id="{C475E5C5-2787-4FDD-BF83-C264BA83B313}"/>
              </a:ext>
            </a:extLst>
          </p:cNvPr>
          <p:cNvSpPr/>
          <p:nvPr/>
        </p:nvSpPr>
        <p:spPr>
          <a:xfrm>
            <a:off x="2428047" y="1491464"/>
            <a:ext cx="2016224"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hlinkHover r:id="" action="ppaction://hlinkshowjump?jump=previousslide"/>
            <a:extLst>
              <a:ext uri="{FF2B5EF4-FFF2-40B4-BE49-F238E27FC236}">
                <a16:creationId xmlns:a16="http://schemas.microsoft.com/office/drawing/2014/main" id="{931D4367-998F-4870-8ABE-EF56ABF63D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375" t="31220" r="37262" b="732"/>
          <a:stretch/>
        </p:blipFill>
        <p:spPr>
          <a:xfrm>
            <a:off x="169826" y="1484786"/>
            <a:ext cx="2016224" cy="3384377"/>
          </a:xfrm>
          <a:prstGeom prst="rect">
            <a:avLst/>
          </a:prstGeom>
          <a:ln w="12700">
            <a:solidFill>
              <a:schemeClr val="tx1"/>
            </a:solidFill>
          </a:ln>
        </p:spPr>
      </p:pic>
      <p:sp>
        <p:nvSpPr>
          <p:cNvPr id="35" name="Rectangle 34">
            <a:hlinkClick r:id="rId7" action="ppaction://hlinksldjump"/>
            <a:extLst>
              <a:ext uri="{FF2B5EF4-FFF2-40B4-BE49-F238E27FC236}">
                <a16:creationId xmlns:a16="http://schemas.microsoft.com/office/drawing/2014/main" id="{5AF40064-66E0-4198-AB98-65B64F587A50}"/>
              </a:ext>
            </a:extLst>
          </p:cNvPr>
          <p:cNvSpPr/>
          <p:nvPr/>
        </p:nvSpPr>
        <p:spPr>
          <a:xfrm>
            <a:off x="171906" y="1484785"/>
            <a:ext cx="2016224"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screenshot of a cell phone&#10;&#10;Description automatically generated">
            <a:extLst>
              <a:ext uri="{FF2B5EF4-FFF2-40B4-BE49-F238E27FC236}">
                <a16:creationId xmlns:a16="http://schemas.microsoft.com/office/drawing/2014/main" id="{B4B025AC-B15E-47A9-A749-A1DCC2FF899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p:blipFill>
        <p:spPr>
          <a:xfrm>
            <a:off x="4682108" y="1484786"/>
            <a:ext cx="2016226" cy="3384377"/>
          </a:xfrm>
          <a:prstGeom prst="rect">
            <a:avLst/>
          </a:prstGeom>
          <a:ln w="12700">
            <a:solidFill>
              <a:schemeClr val="tx1"/>
            </a:solidFill>
          </a:ln>
        </p:spPr>
      </p:pic>
      <p:pic>
        <p:nvPicPr>
          <p:cNvPr id="23" name="Picture 22" descr="A screenshot of a cell phone&#10;&#10;Description automatically generated">
            <a:extLst>
              <a:ext uri="{FF2B5EF4-FFF2-40B4-BE49-F238E27FC236}">
                <a16:creationId xmlns:a16="http://schemas.microsoft.com/office/drawing/2014/main" id="{CAADBEB6-C705-4211-A5E9-D1CF85C7BB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925831" y="1494802"/>
            <a:ext cx="2012779" cy="3377698"/>
          </a:xfrm>
          <a:prstGeom prst="rect">
            <a:avLst/>
          </a:prstGeom>
          <a:ln w="12700">
            <a:solidFill>
              <a:schemeClr val="tx1"/>
            </a:solidFill>
          </a:ln>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Contents</a:t>
            </a:r>
          </a:p>
        </p:txBody>
      </p:sp>
      <p:sp>
        <p:nvSpPr>
          <p:cNvPr id="61" name="TextBox 60">
            <a:extLst>
              <a:ext uri="{FF2B5EF4-FFF2-40B4-BE49-F238E27FC236}">
                <a16:creationId xmlns:a16="http://schemas.microsoft.com/office/drawing/2014/main" id="{3735BB15-232A-4C56-A391-E51EEADD514A}"/>
              </a:ext>
            </a:extLst>
          </p:cNvPr>
          <p:cNvSpPr txBox="1"/>
          <p:nvPr/>
        </p:nvSpPr>
        <p:spPr>
          <a:xfrm>
            <a:off x="0" y="116632"/>
            <a:ext cx="9144000" cy="338554"/>
          </a:xfrm>
          <a:prstGeom prst="rect">
            <a:avLst/>
          </a:prstGeom>
          <a:solidFill>
            <a:schemeClr val="bg1"/>
          </a:solidFill>
        </p:spPr>
        <p:txBody>
          <a:bodyPr wrap="square" rtlCol="0">
            <a:spAutoFit/>
          </a:bodyPr>
          <a:lstStyle/>
          <a:p>
            <a:pPr algn="ctr"/>
            <a:endParaRPr lang="en-GB" sz="1600" dirty="0">
              <a:solidFill>
                <a:schemeClr val="bg1">
                  <a:lumMod val="75000"/>
                </a:schemeClr>
              </a:solidFill>
            </a:endParaRPr>
          </a:p>
        </p:txBody>
      </p:sp>
      <p:sp>
        <p:nvSpPr>
          <p:cNvPr id="12" name="Rectangle 11">
            <a:hlinkClick r:id="rId14" action="ppaction://hlinksldjump"/>
            <a:extLst>
              <a:ext uri="{FF2B5EF4-FFF2-40B4-BE49-F238E27FC236}">
                <a16:creationId xmlns:a16="http://schemas.microsoft.com/office/drawing/2014/main" id="{D247AA15-7B15-4DEC-90FC-CDD144303197}"/>
              </a:ext>
            </a:extLst>
          </p:cNvPr>
          <p:cNvSpPr/>
          <p:nvPr/>
        </p:nvSpPr>
        <p:spPr>
          <a:xfrm>
            <a:off x="6929279" y="1491464"/>
            <a:ext cx="2016225"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5" action="ppaction://hlinksldjump"/>
            <a:extLst>
              <a:ext uri="{FF2B5EF4-FFF2-40B4-BE49-F238E27FC236}">
                <a16:creationId xmlns:a16="http://schemas.microsoft.com/office/drawing/2014/main" id="{0C55ABEE-6792-4B96-A3B7-EACC6720CD43}"/>
              </a:ext>
            </a:extLst>
          </p:cNvPr>
          <p:cNvSpPr/>
          <p:nvPr/>
        </p:nvSpPr>
        <p:spPr>
          <a:xfrm>
            <a:off x="4678662" y="1484786"/>
            <a:ext cx="2016224" cy="3384376"/>
          </a:xfrm>
          <a:prstGeom prst="rect">
            <a:avLst/>
          </a:prstGeom>
          <a:solidFill>
            <a:srgbClr val="005D9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7" action="ppaction://hlinksldjump"/>
            <a:extLst>
              <a:ext uri="{FF2B5EF4-FFF2-40B4-BE49-F238E27FC236}">
                <a16:creationId xmlns:a16="http://schemas.microsoft.com/office/drawing/2014/main" id="{6211366A-6EEB-4B44-9BC2-A5FFB3B8BD36}"/>
              </a:ext>
            </a:extLst>
          </p:cNvPr>
          <p:cNvSpPr/>
          <p:nvPr/>
        </p:nvSpPr>
        <p:spPr>
          <a:xfrm>
            <a:off x="395536" y="2276874"/>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hlinkClick r:id="rId7" action="ppaction://hlinksldjump"/>
            <a:extLst>
              <a:ext uri="{FF2B5EF4-FFF2-40B4-BE49-F238E27FC236}">
                <a16:creationId xmlns:a16="http://schemas.microsoft.com/office/drawing/2014/main" id="{C0B3DB93-5FF5-4684-A801-F8095870B961}"/>
              </a:ext>
            </a:extLst>
          </p:cNvPr>
          <p:cNvSpPr/>
          <p:nvPr/>
        </p:nvSpPr>
        <p:spPr>
          <a:xfrm>
            <a:off x="681488" y="2595899"/>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Bodoni MT" panose="02070603080606020203" pitchFamily="18" charset="0"/>
              </a:rPr>
              <a:t>1</a:t>
            </a:r>
            <a:endParaRPr lang="en-GB" b="1" dirty="0">
              <a:latin typeface="Bodoni MT" panose="02070603080606020203" pitchFamily="18" charset="0"/>
            </a:endParaRPr>
          </a:p>
        </p:txBody>
      </p:sp>
      <p:sp>
        <p:nvSpPr>
          <p:cNvPr id="27" name="Rectangle 26">
            <a:hlinkClick r:id="rId5" action="ppaction://hlinksldjump"/>
            <a:extLst>
              <a:ext uri="{FF2B5EF4-FFF2-40B4-BE49-F238E27FC236}">
                <a16:creationId xmlns:a16="http://schemas.microsoft.com/office/drawing/2014/main" id="{6D4DCAEE-9F11-4D47-BC1B-569E62F51BA6}"/>
              </a:ext>
            </a:extLst>
          </p:cNvPr>
          <p:cNvSpPr/>
          <p:nvPr/>
        </p:nvSpPr>
        <p:spPr>
          <a:xfrm>
            <a:off x="2669756" y="2271863"/>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15" action="ppaction://hlinksldjump"/>
            <a:extLst>
              <a:ext uri="{FF2B5EF4-FFF2-40B4-BE49-F238E27FC236}">
                <a16:creationId xmlns:a16="http://schemas.microsoft.com/office/drawing/2014/main" id="{1119F515-FBFE-411D-B8C1-A67FF0009B98}"/>
              </a:ext>
            </a:extLst>
          </p:cNvPr>
          <p:cNvSpPr/>
          <p:nvPr/>
        </p:nvSpPr>
        <p:spPr>
          <a:xfrm>
            <a:off x="4898133" y="2271863"/>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hlinkClick r:id="rId14" action="ppaction://hlinksldjump"/>
            <a:extLst>
              <a:ext uri="{FF2B5EF4-FFF2-40B4-BE49-F238E27FC236}">
                <a16:creationId xmlns:a16="http://schemas.microsoft.com/office/drawing/2014/main" id="{A234C224-3F8C-4B18-9536-8FF09378D72B}"/>
              </a:ext>
            </a:extLst>
          </p:cNvPr>
          <p:cNvSpPr/>
          <p:nvPr/>
        </p:nvSpPr>
        <p:spPr>
          <a:xfrm>
            <a:off x="7140130" y="2271863"/>
            <a:ext cx="1584176" cy="165618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5" action="ppaction://hlinksldjump"/>
            <a:extLst>
              <a:ext uri="{FF2B5EF4-FFF2-40B4-BE49-F238E27FC236}">
                <a16:creationId xmlns:a16="http://schemas.microsoft.com/office/drawing/2014/main" id="{ED646B9F-C3C4-4887-8E8F-255D4E1F5A11}"/>
              </a:ext>
            </a:extLst>
          </p:cNvPr>
          <p:cNvSpPr/>
          <p:nvPr/>
        </p:nvSpPr>
        <p:spPr>
          <a:xfrm>
            <a:off x="2937273" y="2597827"/>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Bodoni MT" panose="02070603080606020203" pitchFamily="18" charset="0"/>
              </a:rPr>
              <a:t>2</a:t>
            </a:r>
          </a:p>
        </p:txBody>
      </p:sp>
      <p:sp>
        <p:nvSpPr>
          <p:cNvPr id="25" name="Rectangle 24">
            <a:hlinkClick r:id="rId15" action="ppaction://hlinksldjump"/>
            <a:extLst>
              <a:ext uri="{FF2B5EF4-FFF2-40B4-BE49-F238E27FC236}">
                <a16:creationId xmlns:a16="http://schemas.microsoft.com/office/drawing/2014/main" id="{F31017D5-8457-4BA7-9867-BC25A1A9D893}"/>
              </a:ext>
            </a:extLst>
          </p:cNvPr>
          <p:cNvSpPr/>
          <p:nvPr/>
        </p:nvSpPr>
        <p:spPr>
          <a:xfrm>
            <a:off x="5178914" y="2595899"/>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Bodoni MT" panose="02070603080606020203" pitchFamily="18" charset="0"/>
              </a:rPr>
              <a:t>3</a:t>
            </a:r>
          </a:p>
        </p:txBody>
      </p:sp>
      <p:sp>
        <p:nvSpPr>
          <p:cNvPr id="26" name="Rectangle 25">
            <a:hlinkClick r:id="rId14" action="ppaction://hlinksldjump"/>
            <a:extLst>
              <a:ext uri="{FF2B5EF4-FFF2-40B4-BE49-F238E27FC236}">
                <a16:creationId xmlns:a16="http://schemas.microsoft.com/office/drawing/2014/main" id="{BCF31CC0-712D-492D-B1DA-117890C6D1FD}"/>
              </a:ext>
            </a:extLst>
          </p:cNvPr>
          <p:cNvSpPr/>
          <p:nvPr/>
        </p:nvSpPr>
        <p:spPr>
          <a:xfrm>
            <a:off x="7429887" y="2595899"/>
            <a:ext cx="1008112" cy="10081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Bodoni MT" panose="02070603080606020203" pitchFamily="18" charset="0"/>
              </a:rPr>
              <a:t>4</a:t>
            </a:r>
          </a:p>
        </p:txBody>
      </p:sp>
      <p:sp>
        <p:nvSpPr>
          <p:cNvPr id="30" name="TextBox 29">
            <a:extLst>
              <a:ext uri="{FF2B5EF4-FFF2-40B4-BE49-F238E27FC236}">
                <a16:creationId xmlns:a16="http://schemas.microsoft.com/office/drawing/2014/main" id="{CB5EC03B-8103-4F21-884F-A6979BBC147C}"/>
              </a:ext>
            </a:extLst>
          </p:cNvPr>
          <p:cNvSpPr txBox="1"/>
          <p:nvPr/>
        </p:nvSpPr>
        <p:spPr>
          <a:xfrm>
            <a:off x="141428" y="4899360"/>
            <a:ext cx="2052228" cy="1354217"/>
          </a:xfrm>
          <a:prstGeom prst="rect">
            <a:avLst/>
          </a:prstGeom>
          <a:noFill/>
        </p:spPr>
        <p:txBody>
          <a:bodyPr wrap="square" rtlCol="0">
            <a:spAutoFit/>
          </a:bodyPr>
          <a:lstStyle/>
          <a:p>
            <a:pPr algn="ctr"/>
            <a:r>
              <a:rPr lang="en-GB" b="1" dirty="0"/>
              <a:t>Introduction</a:t>
            </a:r>
          </a:p>
          <a:p>
            <a:pPr algn="ctr"/>
            <a:r>
              <a:rPr lang="en-GB" sz="1600" dirty="0"/>
              <a:t>What are diffractions | Why diffraction imaging | Diffraction imaging methods</a:t>
            </a:r>
          </a:p>
        </p:txBody>
      </p:sp>
      <p:sp>
        <p:nvSpPr>
          <p:cNvPr id="32" name="TextBox 31">
            <a:extLst>
              <a:ext uri="{FF2B5EF4-FFF2-40B4-BE49-F238E27FC236}">
                <a16:creationId xmlns:a16="http://schemas.microsoft.com/office/drawing/2014/main" id="{25078EB5-E9F4-4865-8234-467DBD6E1F90}"/>
              </a:ext>
            </a:extLst>
          </p:cNvPr>
          <p:cNvSpPr txBox="1"/>
          <p:nvPr/>
        </p:nvSpPr>
        <p:spPr>
          <a:xfrm>
            <a:off x="2425967" y="4908667"/>
            <a:ext cx="2016224" cy="1415772"/>
          </a:xfrm>
          <a:prstGeom prst="rect">
            <a:avLst/>
          </a:prstGeom>
          <a:noFill/>
        </p:spPr>
        <p:txBody>
          <a:bodyPr wrap="square" rtlCol="0">
            <a:spAutoFit/>
          </a:bodyPr>
          <a:lstStyle/>
          <a:p>
            <a:pPr algn="ctr"/>
            <a:r>
              <a:rPr lang="en-GB" b="1" dirty="0"/>
              <a:t>Analytical Pre-Migration Separation</a:t>
            </a:r>
          </a:p>
          <a:p>
            <a:pPr algn="ctr"/>
            <a:r>
              <a:rPr lang="en-GB" sz="1600" dirty="0"/>
              <a:t>Plane-Wave Destruction</a:t>
            </a:r>
            <a:endParaRPr lang="en-GB" b="1" dirty="0"/>
          </a:p>
        </p:txBody>
      </p:sp>
      <p:sp>
        <p:nvSpPr>
          <p:cNvPr id="33" name="TextBox 32">
            <a:extLst>
              <a:ext uri="{FF2B5EF4-FFF2-40B4-BE49-F238E27FC236}">
                <a16:creationId xmlns:a16="http://schemas.microsoft.com/office/drawing/2014/main" id="{74B45BE9-8DB1-4C93-883B-FEEC51C77C81}"/>
              </a:ext>
            </a:extLst>
          </p:cNvPr>
          <p:cNvSpPr txBox="1"/>
          <p:nvPr/>
        </p:nvSpPr>
        <p:spPr>
          <a:xfrm>
            <a:off x="4682108" y="4902703"/>
            <a:ext cx="2025200" cy="1631216"/>
          </a:xfrm>
          <a:prstGeom prst="rect">
            <a:avLst/>
          </a:prstGeom>
          <a:noFill/>
        </p:spPr>
        <p:txBody>
          <a:bodyPr wrap="square" rtlCol="0">
            <a:spAutoFit/>
          </a:bodyPr>
          <a:lstStyle/>
          <a:p>
            <a:pPr algn="ctr"/>
            <a:r>
              <a:rPr lang="en-GB" b="1" dirty="0"/>
              <a:t>Deep Learning Separation</a:t>
            </a:r>
          </a:p>
          <a:p>
            <a:pPr algn="ctr"/>
            <a:r>
              <a:rPr lang="en-GB" sz="1600" dirty="0"/>
              <a:t>GANs | Multi-Domain Diffraction Identification | Direct Separation</a:t>
            </a:r>
          </a:p>
        </p:txBody>
      </p:sp>
      <p:sp>
        <p:nvSpPr>
          <p:cNvPr id="34" name="TextBox 33">
            <a:extLst>
              <a:ext uri="{FF2B5EF4-FFF2-40B4-BE49-F238E27FC236}">
                <a16:creationId xmlns:a16="http://schemas.microsoft.com/office/drawing/2014/main" id="{01E168EA-0A5F-43F8-BF0C-649F4D01D959}"/>
              </a:ext>
            </a:extLst>
          </p:cNvPr>
          <p:cNvSpPr txBox="1"/>
          <p:nvPr/>
        </p:nvSpPr>
        <p:spPr>
          <a:xfrm>
            <a:off x="6707308" y="4885015"/>
            <a:ext cx="2238194" cy="646331"/>
          </a:xfrm>
          <a:prstGeom prst="rect">
            <a:avLst/>
          </a:prstGeom>
          <a:noFill/>
        </p:spPr>
        <p:txBody>
          <a:bodyPr wrap="square" rtlCol="0">
            <a:spAutoFit/>
          </a:bodyPr>
          <a:lstStyle/>
          <a:p>
            <a:pPr algn="ctr"/>
            <a:r>
              <a:rPr lang="en-GB" b="1" dirty="0"/>
              <a:t>Conclusions and Future Work</a:t>
            </a:r>
          </a:p>
        </p:txBody>
      </p:sp>
      <p:pic>
        <p:nvPicPr>
          <p:cNvPr id="4" name="Picture 2">
            <a:extLst>
              <a:ext uri="{FF2B5EF4-FFF2-40B4-BE49-F238E27FC236}">
                <a16:creationId xmlns:a16="http://schemas.microsoft.com/office/drawing/2014/main" id="{513C4D83-FDB9-4ACD-9A80-2E6AA1B6E37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381985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735AF3C-451B-4650-B551-A2E757CEE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970" y="1931607"/>
            <a:ext cx="7513880" cy="4567560"/>
          </a:xfrm>
          <a:prstGeom prst="rect">
            <a:avLst/>
          </a:prstGeom>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Multi-Domain Diffraction Identification</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783407"/>
          </a:xfrm>
        </p:spPr>
        <p:txBody>
          <a:bodyPr>
            <a:normAutofit/>
          </a:bodyPr>
          <a:lstStyle/>
          <a:p>
            <a:pPr algn="just"/>
            <a:r>
              <a:rPr lang="en-US" sz="1800" b="1" dirty="0">
                <a:latin typeface="Arial" panose="020B0604020202020204" pitchFamily="34" charset="0"/>
                <a:cs typeface="Arial" panose="020B0604020202020204" pitchFamily="34" charset="0"/>
              </a:rPr>
              <a:t>MDDI </a:t>
            </a:r>
            <a:r>
              <a:rPr lang="en-US" sz="1800" dirty="0">
                <a:latin typeface="Arial" panose="020B0604020202020204" pitchFamily="34" charset="0"/>
                <a:cs typeface="Arial" panose="020B0604020202020204" pitchFamily="34" charset="0"/>
              </a:rPr>
              <a:t>is a method of </a:t>
            </a:r>
            <a:r>
              <a:rPr lang="en-US" sz="1800" b="1" dirty="0">
                <a:latin typeface="Arial" panose="020B0604020202020204" pitchFamily="34" charset="0"/>
                <a:cs typeface="Arial" panose="020B0604020202020204" pitchFamily="34" charset="0"/>
              </a:rPr>
              <a:t>classifying seismic events </a:t>
            </a:r>
            <a:r>
              <a:rPr lang="en-US" sz="1800" dirty="0">
                <a:latin typeface="Arial" panose="020B0604020202020204" pitchFamily="34" charset="0"/>
                <a:cs typeface="Arial" panose="020B0604020202020204" pitchFamily="34" charset="0"/>
              </a:rPr>
              <a:t>using deep learning though </a:t>
            </a:r>
            <a:r>
              <a:rPr lang="en-US" sz="1800" b="1" dirty="0">
                <a:latin typeface="Arial" panose="020B0604020202020204" pitchFamily="34" charset="0"/>
                <a:cs typeface="Arial" panose="020B0604020202020204" pitchFamily="34" charset="0"/>
              </a:rPr>
              <a:t>requires additional separation</a:t>
            </a:r>
            <a:endParaRPr lang="en-US"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86EF913-44EA-4AED-9343-EA114033363C}"/>
              </a:ext>
            </a:extLst>
          </p:cNvPr>
          <p:cNvSpPr txBox="1"/>
          <p:nvPr/>
        </p:nvSpPr>
        <p:spPr>
          <a:xfrm>
            <a:off x="5925290" y="6040489"/>
            <a:ext cx="2764536" cy="307777"/>
          </a:xfrm>
          <a:prstGeom prst="rect">
            <a:avLst/>
          </a:prstGeom>
          <a:noFill/>
        </p:spPr>
        <p:txBody>
          <a:bodyPr wrap="square" rtlCol="0">
            <a:spAutoFit/>
          </a:bodyPr>
          <a:lstStyle/>
          <a:p>
            <a:pPr algn="r"/>
            <a:r>
              <a:rPr lang="en-GB" sz="1400" dirty="0"/>
              <a:t>(Lowney et al., 2019)</a:t>
            </a:r>
          </a:p>
        </p:txBody>
      </p:sp>
      <p:sp>
        <p:nvSpPr>
          <p:cNvPr id="5" name="Speech Bubble: Rectangle 4">
            <a:extLst>
              <a:ext uri="{FF2B5EF4-FFF2-40B4-BE49-F238E27FC236}">
                <a16:creationId xmlns:a16="http://schemas.microsoft.com/office/drawing/2014/main" id="{D3C610DE-C6A9-40AA-A09A-43FCB96A709E}"/>
              </a:ext>
            </a:extLst>
          </p:cNvPr>
          <p:cNvSpPr/>
          <p:nvPr/>
        </p:nvSpPr>
        <p:spPr>
          <a:xfrm>
            <a:off x="1115616" y="533042"/>
            <a:ext cx="7917391" cy="1797435"/>
          </a:xfrm>
          <a:prstGeom prst="wedgeRectCallout">
            <a:avLst>
              <a:gd name="adj1" fmla="val -5890"/>
              <a:gd name="adj2" fmla="val 113450"/>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MDDI was an initial attempt at using deep learning for classification of seismic events using a </a:t>
            </a:r>
            <a:r>
              <a:rPr lang="en-GB" dirty="0" err="1">
                <a:solidFill>
                  <a:schemeClr val="bg1"/>
                </a:solidFill>
              </a:rPr>
              <a:t>PatternNet</a:t>
            </a:r>
            <a:r>
              <a:rPr lang="en-GB" dirty="0">
                <a:solidFill>
                  <a:schemeClr val="bg1"/>
                </a:solidFill>
              </a:rPr>
              <a:t> neural network. By combining multiple domains and using these as input features, the neural network is physically constrained in the features it can select and therefore choose features which are more representative of the data. As seen by the animation on the initial slide, when adding more domains, the separation improves.</a:t>
            </a:r>
          </a:p>
        </p:txBody>
      </p:sp>
      <p:sp>
        <p:nvSpPr>
          <p:cNvPr id="7" name="TextBox 6">
            <a:extLst>
              <a:ext uri="{FF2B5EF4-FFF2-40B4-BE49-F238E27FC236}">
                <a16:creationId xmlns:a16="http://schemas.microsoft.com/office/drawing/2014/main" id="{6D3C9ADD-2FCD-41F0-B867-5C9FA71BF3C7}"/>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2782DF7A-710B-457B-9807-C3D7FACF22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371372"/>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Speech Bubble: Rectangle 2">
            <a:extLst>
              <a:ext uri="{FF2B5EF4-FFF2-40B4-BE49-F238E27FC236}">
                <a16:creationId xmlns:a16="http://schemas.microsoft.com/office/drawing/2014/main" id="{045E1270-EEA9-431C-87A6-909B32F437B0}"/>
              </a:ext>
            </a:extLst>
          </p:cNvPr>
          <p:cNvSpPr/>
          <p:nvPr/>
        </p:nvSpPr>
        <p:spPr>
          <a:xfrm>
            <a:off x="1191113" y="479437"/>
            <a:ext cx="7917391" cy="1797435"/>
          </a:xfrm>
          <a:prstGeom prst="wedgeRectCallout">
            <a:avLst>
              <a:gd name="adj1" fmla="val -116"/>
              <a:gd name="adj2" fmla="val 96492"/>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As MDDI required additional separation after classification, we switched to a more complex neural network architecture in order to obtain deeper understanding of the data and allow us to classify and separate diffractions on the data without the need for any additional parameters or inputs. Click on parts of the figure to find out more! </a:t>
            </a:r>
          </a:p>
        </p:txBody>
      </p:sp>
      <p:sp>
        <p:nvSpPr>
          <p:cNvPr id="7" name="Rectangle 6">
            <a:hlinkClick r:id="rId8" action="ppaction://hlinksldjump"/>
            <a:extLst>
              <a:ext uri="{FF2B5EF4-FFF2-40B4-BE49-F238E27FC236}">
                <a16:creationId xmlns:a16="http://schemas.microsoft.com/office/drawing/2014/main" id="{6AD5D685-EA5D-4F73-A0DA-320CC29525D5}"/>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9" action="ppaction://hlinksldjump"/>
            <a:extLst>
              <a:ext uri="{FF2B5EF4-FFF2-40B4-BE49-F238E27FC236}">
                <a16:creationId xmlns:a16="http://schemas.microsoft.com/office/drawing/2014/main" id="{929E390C-466D-4F50-8326-FA46FCCE53CA}"/>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10" action="ppaction://hlinksldjump"/>
            <a:extLst>
              <a:ext uri="{FF2B5EF4-FFF2-40B4-BE49-F238E27FC236}">
                <a16:creationId xmlns:a16="http://schemas.microsoft.com/office/drawing/2014/main" id="{BA2A98B6-CC57-4056-856E-1DD2BB93B8B2}"/>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11" action="ppaction://hlinksldjump"/>
            <a:extLst>
              <a:ext uri="{FF2B5EF4-FFF2-40B4-BE49-F238E27FC236}">
                <a16:creationId xmlns:a16="http://schemas.microsoft.com/office/drawing/2014/main" id="{1639960A-D818-4E9E-9F90-0D9CA2DC80A0}"/>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hlinkClick r:id="rId12" action="ppaction://hlinksldjump"/>
            <a:extLst>
              <a:ext uri="{FF2B5EF4-FFF2-40B4-BE49-F238E27FC236}">
                <a16:creationId xmlns:a16="http://schemas.microsoft.com/office/drawing/2014/main" id="{D06CC58D-5328-4929-8B58-5C4424043396}"/>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13" action="ppaction://hlinksldjump"/>
            <a:extLst>
              <a:ext uri="{FF2B5EF4-FFF2-40B4-BE49-F238E27FC236}">
                <a16:creationId xmlns:a16="http://schemas.microsoft.com/office/drawing/2014/main" id="{BA067FBF-4A24-4A7A-9239-F12B30B90DBF}"/>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hlinkClick r:id="rId13" action="ppaction://hlinksldjump"/>
            <a:extLst>
              <a:ext uri="{FF2B5EF4-FFF2-40B4-BE49-F238E27FC236}">
                <a16:creationId xmlns:a16="http://schemas.microsoft.com/office/drawing/2014/main" id="{54F655AA-51B2-4AB6-9F34-6F9E0FE6D9A5}"/>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6F5FA21-8F6E-4745-97CC-A8A3B0EF506E}"/>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5" name="Picture 2">
            <a:extLst>
              <a:ext uri="{FF2B5EF4-FFF2-40B4-BE49-F238E27FC236}">
                <a16:creationId xmlns:a16="http://schemas.microsoft.com/office/drawing/2014/main" id="{6B6F156E-6E20-4142-BF13-81D39F978E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9303262"/>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Speech Bubble: Rectangle 2">
            <a:extLst>
              <a:ext uri="{FF2B5EF4-FFF2-40B4-BE49-F238E27FC236}">
                <a16:creationId xmlns:a16="http://schemas.microsoft.com/office/drawing/2014/main" id="{045E1270-EEA9-431C-87A6-909B32F437B0}"/>
              </a:ext>
            </a:extLst>
          </p:cNvPr>
          <p:cNvSpPr/>
          <p:nvPr/>
        </p:nvSpPr>
        <p:spPr>
          <a:xfrm>
            <a:off x="1191113" y="479437"/>
            <a:ext cx="7917391" cy="1869443"/>
          </a:xfrm>
          <a:prstGeom prst="wedgeRectCallout">
            <a:avLst>
              <a:gd name="adj1" fmla="val -38774"/>
              <a:gd name="adj2" fmla="val 64914"/>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training data originally consisted of synthetic data and later incorporated real data. It is divided into two: Input data and Target data. The input data is the pre-migrated seismic data while the target data has the reflections removed. This is simple with synthetic data and can be achieved perfectly, however, with real data PWD was applied to remove the reflections and then the data was screened to remove any areas where PWD did not work well (to prevent bias in the training)</a:t>
            </a:r>
          </a:p>
        </p:txBody>
      </p:sp>
      <p:pic>
        <p:nvPicPr>
          <p:cNvPr id="7" name="Picture 6">
            <a:hlinkClick r:id="rId6" action="ppaction://hlinksldjump"/>
            <a:extLst>
              <a:ext uri="{FF2B5EF4-FFF2-40B4-BE49-F238E27FC236}">
                <a16:creationId xmlns:a16="http://schemas.microsoft.com/office/drawing/2014/main" id="{00A7B255-69F5-4DCC-9F80-B420B87B9D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Rectangle 7">
            <a:hlinkClick r:id="rId8" action="ppaction://hlinksldjump"/>
            <a:extLst>
              <a:ext uri="{FF2B5EF4-FFF2-40B4-BE49-F238E27FC236}">
                <a16:creationId xmlns:a16="http://schemas.microsoft.com/office/drawing/2014/main" id="{6A768185-85C9-48E8-B04D-28E8F70C3882}"/>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9" action="ppaction://hlinksldjump"/>
            <a:extLst>
              <a:ext uri="{FF2B5EF4-FFF2-40B4-BE49-F238E27FC236}">
                <a16:creationId xmlns:a16="http://schemas.microsoft.com/office/drawing/2014/main" id="{7954AE7F-2144-4503-AE53-B6688DB69AD5}"/>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65F0516E-F15F-4073-A29A-602EF509907C}"/>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1" action="ppaction://hlinksldjump"/>
            <a:extLst>
              <a:ext uri="{FF2B5EF4-FFF2-40B4-BE49-F238E27FC236}">
                <a16:creationId xmlns:a16="http://schemas.microsoft.com/office/drawing/2014/main" id="{CC861CDD-CD3D-48A7-B481-9F99434CDDD8}"/>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28AB802A-C10F-4751-B0CE-F018E4232DDD}"/>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3" action="ppaction://hlinksldjump"/>
            <a:extLst>
              <a:ext uri="{FF2B5EF4-FFF2-40B4-BE49-F238E27FC236}">
                <a16:creationId xmlns:a16="http://schemas.microsoft.com/office/drawing/2014/main" id="{F1B131F8-5098-49F7-B0CC-66E4EDB1D240}"/>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3" action="ppaction://hlinksldjump"/>
            <a:extLst>
              <a:ext uri="{FF2B5EF4-FFF2-40B4-BE49-F238E27FC236}">
                <a16:creationId xmlns:a16="http://schemas.microsoft.com/office/drawing/2014/main" id="{B5A09006-0EDF-49ED-A678-C6514A215EF5}"/>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4E652D3-EB73-477B-BB39-1CCD58F9F3B6}"/>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86BF772B-79B9-47EF-AEB0-B2AE988A2D1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7311037"/>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Speech Bubble: Rectangle 2">
            <a:extLst>
              <a:ext uri="{FF2B5EF4-FFF2-40B4-BE49-F238E27FC236}">
                <a16:creationId xmlns:a16="http://schemas.microsoft.com/office/drawing/2014/main" id="{045E1270-EEA9-431C-87A6-909B32F437B0}"/>
              </a:ext>
            </a:extLst>
          </p:cNvPr>
          <p:cNvSpPr/>
          <p:nvPr/>
        </p:nvSpPr>
        <p:spPr>
          <a:xfrm>
            <a:off x="1619672" y="2826987"/>
            <a:ext cx="3245296" cy="1869443"/>
          </a:xfrm>
          <a:prstGeom prst="wedgeRectCallout">
            <a:avLst>
              <a:gd name="adj1" fmla="val -38774"/>
              <a:gd name="adj2" fmla="val 64914"/>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generator network is input with random noise which it transforms to mimic the training data.</a:t>
            </a:r>
          </a:p>
        </p:txBody>
      </p:sp>
      <p:pic>
        <p:nvPicPr>
          <p:cNvPr id="7" name="Picture 6">
            <a:hlinkClick r:id="rId6" action="ppaction://hlinksldjump"/>
            <a:extLst>
              <a:ext uri="{FF2B5EF4-FFF2-40B4-BE49-F238E27FC236}">
                <a16:creationId xmlns:a16="http://schemas.microsoft.com/office/drawing/2014/main" id="{D1849BF1-C32A-4637-A162-B574B04F4C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Rectangle 7">
            <a:hlinkClick r:id="rId8" action="ppaction://hlinksldjump"/>
            <a:extLst>
              <a:ext uri="{FF2B5EF4-FFF2-40B4-BE49-F238E27FC236}">
                <a16:creationId xmlns:a16="http://schemas.microsoft.com/office/drawing/2014/main" id="{F3BC8DA3-DE81-4F57-B539-D1F253DFD936}"/>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9" action="ppaction://hlinksldjump"/>
            <a:extLst>
              <a:ext uri="{FF2B5EF4-FFF2-40B4-BE49-F238E27FC236}">
                <a16:creationId xmlns:a16="http://schemas.microsoft.com/office/drawing/2014/main" id="{9BBE0AF6-E9CB-437D-8509-20987AC7476E}"/>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D6E6D5F3-DAE2-4CA5-9726-688D8B061CAB}"/>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1" action="ppaction://hlinksldjump"/>
            <a:extLst>
              <a:ext uri="{FF2B5EF4-FFF2-40B4-BE49-F238E27FC236}">
                <a16:creationId xmlns:a16="http://schemas.microsoft.com/office/drawing/2014/main" id="{EE329EF2-E87E-4192-910A-D5D8D9A9DF87}"/>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D577C5A2-CA74-442A-B576-9D007E8199B4}"/>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3" action="ppaction://hlinksldjump"/>
            <a:extLst>
              <a:ext uri="{FF2B5EF4-FFF2-40B4-BE49-F238E27FC236}">
                <a16:creationId xmlns:a16="http://schemas.microsoft.com/office/drawing/2014/main" id="{E29AD17D-63CA-412C-BCFE-D1E61BCCDD9F}"/>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3" action="ppaction://hlinksldjump"/>
            <a:extLst>
              <a:ext uri="{FF2B5EF4-FFF2-40B4-BE49-F238E27FC236}">
                <a16:creationId xmlns:a16="http://schemas.microsoft.com/office/drawing/2014/main" id="{03852716-9A40-42DC-9ED3-FB7B19A66DF8}"/>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95C357CF-CF5E-478E-AFB1-E8F8C9A37654}"/>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B1989EDE-5B43-45CB-A56C-71585A0B61E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4501150"/>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Speech Bubble: Rectangle 2">
            <a:extLst>
              <a:ext uri="{FF2B5EF4-FFF2-40B4-BE49-F238E27FC236}">
                <a16:creationId xmlns:a16="http://schemas.microsoft.com/office/drawing/2014/main" id="{045E1270-EEA9-431C-87A6-909B32F437B0}"/>
              </a:ext>
            </a:extLst>
          </p:cNvPr>
          <p:cNvSpPr/>
          <p:nvPr/>
        </p:nvSpPr>
        <p:spPr>
          <a:xfrm>
            <a:off x="2932002" y="526747"/>
            <a:ext cx="3668919" cy="1869443"/>
          </a:xfrm>
          <a:prstGeom prst="wedgeRectCallout">
            <a:avLst>
              <a:gd name="adj1" fmla="val -7816"/>
              <a:gd name="adj2" fmla="val 109751"/>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switch randomises whether the discriminator is receiving real data (from the training dataset) or generated data (from the generator network)</a:t>
            </a:r>
          </a:p>
        </p:txBody>
      </p:sp>
      <p:pic>
        <p:nvPicPr>
          <p:cNvPr id="7" name="Picture 6">
            <a:hlinkClick r:id="rId6" action="ppaction://hlinksldjump"/>
            <a:extLst>
              <a:ext uri="{FF2B5EF4-FFF2-40B4-BE49-F238E27FC236}">
                <a16:creationId xmlns:a16="http://schemas.microsoft.com/office/drawing/2014/main" id="{41D33B69-1288-4717-8D9B-142D669F58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Rectangle 7">
            <a:hlinkClick r:id="rId8" action="ppaction://hlinksldjump"/>
            <a:extLst>
              <a:ext uri="{FF2B5EF4-FFF2-40B4-BE49-F238E27FC236}">
                <a16:creationId xmlns:a16="http://schemas.microsoft.com/office/drawing/2014/main" id="{4F78097F-8029-4AD6-BF65-A36CCCD011DE}"/>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9" action="ppaction://hlinksldjump"/>
            <a:extLst>
              <a:ext uri="{FF2B5EF4-FFF2-40B4-BE49-F238E27FC236}">
                <a16:creationId xmlns:a16="http://schemas.microsoft.com/office/drawing/2014/main" id="{D4DECA9B-27DF-4E5E-8759-9EB2845FE44D}"/>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7BCECB20-A1ED-4CDD-9A12-50FB385CFC4E}"/>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1" action="ppaction://hlinksldjump"/>
            <a:extLst>
              <a:ext uri="{FF2B5EF4-FFF2-40B4-BE49-F238E27FC236}">
                <a16:creationId xmlns:a16="http://schemas.microsoft.com/office/drawing/2014/main" id="{B4EFD596-DAD5-4946-A1C3-217144D7B690}"/>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224E906E-EB74-49D1-B9EF-40873C47348B}"/>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3" action="ppaction://hlinksldjump"/>
            <a:extLst>
              <a:ext uri="{FF2B5EF4-FFF2-40B4-BE49-F238E27FC236}">
                <a16:creationId xmlns:a16="http://schemas.microsoft.com/office/drawing/2014/main" id="{6BDCD98B-8A9E-47AB-BFAD-EC1AA48EA58B}"/>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3" action="ppaction://hlinksldjump"/>
            <a:extLst>
              <a:ext uri="{FF2B5EF4-FFF2-40B4-BE49-F238E27FC236}">
                <a16:creationId xmlns:a16="http://schemas.microsoft.com/office/drawing/2014/main" id="{60A2C13C-7BCD-484D-8EA3-8A66AFF667F1}"/>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CE6F9C7-B8B9-43D0-A151-555423DD4BA9}"/>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E8562E74-31B7-4D94-BD89-32887B86642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3051244"/>
      </p:ext>
    </p:extLst>
  </p:cSld>
  <p:clrMapOvr>
    <a:masterClrMapping/>
  </p:clrMapOvr>
  <p:transition spd="slow"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pic>
        <p:nvPicPr>
          <p:cNvPr id="7" name="Picture 6">
            <a:hlinkClick r:id="rId6" action="ppaction://hlinksldjump"/>
            <a:extLst>
              <a:ext uri="{FF2B5EF4-FFF2-40B4-BE49-F238E27FC236}">
                <a16:creationId xmlns:a16="http://schemas.microsoft.com/office/drawing/2014/main" id="{E857588C-1907-4236-AE2F-D7444836EE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Rectangle 7">
            <a:hlinkClick r:id="rId8" action="ppaction://hlinksldjump"/>
            <a:extLst>
              <a:ext uri="{FF2B5EF4-FFF2-40B4-BE49-F238E27FC236}">
                <a16:creationId xmlns:a16="http://schemas.microsoft.com/office/drawing/2014/main" id="{DF1ED217-4050-47CD-BACE-92C4DF0F9D9E}"/>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9" action="ppaction://hlinksldjump"/>
            <a:extLst>
              <a:ext uri="{FF2B5EF4-FFF2-40B4-BE49-F238E27FC236}">
                <a16:creationId xmlns:a16="http://schemas.microsoft.com/office/drawing/2014/main" id="{B14E03E0-364D-404E-93D0-1FDB5417B43E}"/>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6D321BB3-2182-4B05-AADE-77816D892655}"/>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1" action="ppaction://hlinksldjump"/>
            <a:extLst>
              <a:ext uri="{FF2B5EF4-FFF2-40B4-BE49-F238E27FC236}">
                <a16:creationId xmlns:a16="http://schemas.microsoft.com/office/drawing/2014/main" id="{80D9EE02-3EDE-43C6-B7F2-5A5E63555C12}"/>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5BB6A4DA-E125-4821-9717-23D248397643}"/>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3" action="ppaction://hlinksldjump"/>
            <a:extLst>
              <a:ext uri="{FF2B5EF4-FFF2-40B4-BE49-F238E27FC236}">
                <a16:creationId xmlns:a16="http://schemas.microsoft.com/office/drawing/2014/main" id="{160C380C-68B5-4F97-A9A4-62BC69BD015E}"/>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3" action="ppaction://hlinksldjump"/>
            <a:extLst>
              <a:ext uri="{FF2B5EF4-FFF2-40B4-BE49-F238E27FC236}">
                <a16:creationId xmlns:a16="http://schemas.microsoft.com/office/drawing/2014/main" id="{40FD4D7F-B5C9-4333-B6F3-6362CF3AB4AB}"/>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5483D8F-A3A4-4158-AE51-F093A10DA326}"/>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sp>
        <p:nvSpPr>
          <p:cNvPr id="3" name="Speech Bubble: Rectangle 2">
            <a:extLst>
              <a:ext uri="{FF2B5EF4-FFF2-40B4-BE49-F238E27FC236}">
                <a16:creationId xmlns:a16="http://schemas.microsoft.com/office/drawing/2014/main" id="{045E1270-EEA9-431C-87A6-909B32F437B0}"/>
              </a:ext>
            </a:extLst>
          </p:cNvPr>
          <p:cNvSpPr/>
          <p:nvPr/>
        </p:nvSpPr>
        <p:spPr>
          <a:xfrm>
            <a:off x="1115616" y="556695"/>
            <a:ext cx="6765263" cy="1718794"/>
          </a:xfrm>
          <a:prstGeom prst="wedgeRectCallout">
            <a:avLst>
              <a:gd name="adj1" fmla="val 15649"/>
              <a:gd name="adj2" fmla="val 103637"/>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discriminator network attempts to judge whether the data it has been given is real or generated. In this way the discriminator is trained as it must understand the training data in order to be an effective judge. The discriminator network here has a </a:t>
            </a:r>
            <a:r>
              <a:rPr lang="en-GB" dirty="0" err="1">
                <a:solidFill>
                  <a:schemeClr val="bg1"/>
                </a:solidFill>
              </a:rPr>
              <a:t>PatchGAN</a:t>
            </a:r>
            <a:r>
              <a:rPr lang="en-GB" dirty="0">
                <a:solidFill>
                  <a:schemeClr val="bg1"/>
                </a:solidFill>
              </a:rPr>
              <a:t> architecture.</a:t>
            </a:r>
          </a:p>
        </p:txBody>
      </p:sp>
      <p:pic>
        <p:nvPicPr>
          <p:cNvPr id="2" name="Picture 2">
            <a:extLst>
              <a:ext uri="{FF2B5EF4-FFF2-40B4-BE49-F238E27FC236}">
                <a16:creationId xmlns:a16="http://schemas.microsoft.com/office/drawing/2014/main" id="{D1738365-A3B7-4847-BE7F-71648349423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8882343"/>
      </p:ext>
    </p:extLst>
  </p:cSld>
  <p:clrMapOvr>
    <a:masterClrMapping/>
  </p:clrMapOvr>
  <p:transition spd="slow"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Speech Bubble: Rectangle 2">
            <a:extLst>
              <a:ext uri="{FF2B5EF4-FFF2-40B4-BE49-F238E27FC236}">
                <a16:creationId xmlns:a16="http://schemas.microsoft.com/office/drawing/2014/main" id="{045E1270-EEA9-431C-87A6-909B32F437B0}"/>
              </a:ext>
            </a:extLst>
          </p:cNvPr>
          <p:cNvSpPr/>
          <p:nvPr/>
        </p:nvSpPr>
        <p:spPr>
          <a:xfrm>
            <a:off x="1532897" y="2013930"/>
            <a:ext cx="6765263" cy="1869443"/>
          </a:xfrm>
          <a:prstGeom prst="wedgeRectCallout">
            <a:avLst>
              <a:gd name="adj1" fmla="val -25087"/>
              <a:gd name="adj2" fmla="val 83936"/>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The generator network creates fake data in order to try and fool the discriminator. In this way the generator is trained as it must understand the training data in order to effectively mimic it. The discriminator network here has a </a:t>
            </a:r>
            <a:r>
              <a:rPr lang="en-GB" dirty="0" err="1">
                <a:solidFill>
                  <a:schemeClr val="bg1"/>
                </a:solidFill>
              </a:rPr>
              <a:t>UNet</a:t>
            </a:r>
            <a:r>
              <a:rPr lang="en-GB" dirty="0">
                <a:solidFill>
                  <a:schemeClr val="bg1"/>
                </a:solidFill>
              </a:rPr>
              <a:t> architecture.</a:t>
            </a:r>
          </a:p>
        </p:txBody>
      </p:sp>
      <p:pic>
        <p:nvPicPr>
          <p:cNvPr id="7" name="Picture 6">
            <a:hlinkClick r:id="rId6" action="ppaction://hlinksldjump"/>
            <a:extLst>
              <a:ext uri="{FF2B5EF4-FFF2-40B4-BE49-F238E27FC236}">
                <a16:creationId xmlns:a16="http://schemas.microsoft.com/office/drawing/2014/main" id="{5714140A-7050-4D42-A89D-C504B2F82E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Rectangle 7">
            <a:hlinkClick r:id="rId8" action="ppaction://hlinksldjump"/>
            <a:extLst>
              <a:ext uri="{FF2B5EF4-FFF2-40B4-BE49-F238E27FC236}">
                <a16:creationId xmlns:a16="http://schemas.microsoft.com/office/drawing/2014/main" id="{066EF522-EC54-4742-89BB-55E4B90D0E21}"/>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9" action="ppaction://hlinksldjump"/>
            <a:extLst>
              <a:ext uri="{FF2B5EF4-FFF2-40B4-BE49-F238E27FC236}">
                <a16:creationId xmlns:a16="http://schemas.microsoft.com/office/drawing/2014/main" id="{A80593C6-1D54-46E5-A922-52BF6F30AF4D}"/>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642D5A64-D76F-4166-A57E-C682D8B3B31C}"/>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1" action="ppaction://hlinksldjump"/>
            <a:extLst>
              <a:ext uri="{FF2B5EF4-FFF2-40B4-BE49-F238E27FC236}">
                <a16:creationId xmlns:a16="http://schemas.microsoft.com/office/drawing/2014/main" id="{5121027F-3A46-4EEF-B1F3-2B4E1219A907}"/>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BF54AFCF-1077-4868-9BAC-0ABCFCB37CBE}"/>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3" action="ppaction://hlinksldjump"/>
            <a:extLst>
              <a:ext uri="{FF2B5EF4-FFF2-40B4-BE49-F238E27FC236}">
                <a16:creationId xmlns:a16="http://schemas.microsoft.com/office/drawing/2014/main" id="{1964A27F-4BC0-4751-ACF4-EE81991E132D}"/>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3" action="ppaction://hlinksldjump"/>
            <a:extLst>
              <a:ext uri="{FF2B5EF4-FFF2-40B4-BE49-F238E27FC236}">
                <a16:creationId xmlns:a16="http://schemas.microsoft.com/office/drawing/2014/main" id="{C99DCAF3-5A91-4C1F-9F52-BD56398215C1}"/>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308D834-7863-4DFE-A0D0-2EBD95AE4017}"/>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6F4CE81A-B0E7-4C23-8B50-7B360E31EB6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7306391"/>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Generative Adversarial Networks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b="1" dirty="0">
                <a:latin typeface="Arial" panose="020B0604020202020204" pitchFamily="34" charset="0"/>
                <a:cs typeface="Arial" panose="020B0604020202020204" pitchFamily="34" charset="0"/>
              </a:rPr>
              <a:t>Generative Adversarial Networks (GAN) </a:t>
            </a:r>
            <a:r>
              <a:rPr lang="en-US" sz="1800" dirty="0">
                <a:latin typeface="Arial" panose="020B0604020202020204" pitchFamily="34" charset="0"/>
                <a:cs typeface="Arial" panose="020B0604020202020204" pitchFamily="34" charset="0"/>
              </a:rPr>
              <a:t>are a neural network architecture which contains two neural networks: a </a:t>
            </a:r>
            <a:r>
              <a:rPr lang="en-US" sz="1800" b="1" dirty="0">
                <a:latin typeface="Arial" panose="020B0604020202020204" pitchFamily="34" charset="0"/>
                <a:cs typeface="Arial" panose="020B0604020202020204" pitchFamily="34" charset="0"/>
              </a:rPr>
              <a:t>generator</a:t>
            </a:r>
            <a:r>
              <a:rPr lang="en-US" sz="1800" dirty="0">
                <a:latin typeface="Arial" panose="020B0604020202020204" pitchFamily="34" charset="0"/>
                <a:cs typeface="Arial" panose="020B0604020202020204" pitchFamily="34" charset="0"/>
              </a:rPr>
              <a:t> and a </a:t>
            </a:r>
            <a:r>
              <a:rPr lang="en-US" sz="1800" b="1" dirty="0">
                <a:latin typeface="Arial" panose="020B0604020202020204" pitchFamily="34" charset="0"/>
                <a:cs typeface="Arial" panose="020B0604020202020204" pitchFamily="34" charset="0"/>
              </a:rPr>
              <a:t>discriminator</a:t>
            </a:r>
            <a:r>
              <a:rPr lang="en-US" sz="1800" dirty="0">
                <a:latin typeface="Arial" panose="020B0604020202020204" pitchFamily="34" charset="0"/>
                <a:cs typeface="Arial" panose="020B0604020202020204" pitchFamily="34" charset="0"/>
              </a:rPr>
              <a:t>. Click on each step to discover more. </a:t>
            </a:r>
          </a:p>
        </p:txBody>
      </p:sp>
      <p:pic>
        <p:nvPicPr>
          <p:cNvPr id="4" name="Picture 3" descr="A close up of a sign&#10;&#10;Description automatically generated">
            <a:extLst>
              <a:ext uri="{FF2B5EF4-FFF2-40B4-BE49-F238E27FC236}">
                <a16:creationId xmlns:a16="http://schemas.microsoft.com/office/drawing/2014/main" id="{65A26DFE-40D3-4492-897F-95D29417F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40" y="2348880"/>
            <a:ext cx="7452320" cy="4056752"/>
          </a:xfrm>
          <a:prstGeom prst="rect">
            <a:avLst/>
          </a:prstGeom>
        </p:spPr>
      </p:pic>
      <p:sp>
        <p:nvSpPr>
          <p:cNvPr id="3" name="Speech Bubble: Rectangle 2">
            <a:extLst>
              <a:ext uri="{FF2B5EF4-FFF2-40B4-BE49-F238E27FC236}">
                <a16:creationId xmlns:a16="http://schemas.microsoft.com/office/drawing/2014/main" id="{045E1270-EEA9-431C-87A6-909B32F437B0}"/>
              </a:ext>
            </a:extLst>
          </p:cNvPr>
          <p:cNvSpPr/>
          <p:nvPr/>
        </p:nvSpPr>
        <p:spPr>
          <a:xfrm>
            <a:off x="1149276" y="2369977"/>
            <a:ext cx="5454353" cy="2233731"/>
          </a:xfrm>
          <a:prstGeom prst="wedgeRectCallout">
            <a:avLst>
              <a:gd name="adj1" fmla="val 62927"/>
              <a:gd name="adj2" fmla="val 20949"/>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By training both neural networks simultaneously, the overall GAN achieves a far deeper understanding of the data compared to a conventional neural network. Once trained, this can then be used to predict data. While computationally expensive for training, the prediction has minimal computational expense. </a:t>
            </a:r>
          </a:p>
        </p:txBody>
      </p:sp>
      <p:pic>
        <p:nvPicPr>
          <p:cNvPr id="7" name="Picture 6">
            <a:hlinkClick r:id="rId6" action="ppaction://hlinksldjump"/>
            <a:extLst>
              <a:ext uri="{FF2B5EF4-FFF2-40B4-BE49-F238E27FC236}">
                <a16:creationId xmlns:a16="http://schemas.microsoft.com/office/drawing/2014/main" id="{675AAE84-90C8-4871-81BA-588496E49C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Rectangle 7">
            <a:hlinkClick r:id="rId8" action="ppaction://hlinksldjump"/>
            <a:extLst>
              <a:ext uri="{FF2B5EF4-FFF2-40B4-BE49-F238E27FC236}">
                <a16:creationId xmlns:a16="http://schemas.microsoft.com/office/drawing/2014/main" id="{EA25F5DE-4D1A-47F6-B58F-4254C53E0930}"/>
              </a:ext>
            </a:extLst>
          </p:cNvPr>
          <p:cNvSpPr/>
          <p:nvPr/>
        </p:nvSpPr>
        <p:spPr>
          <a:xfrm>
            <a:off x="683568" y="2348880"/>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9" action="ppaction://hlinksldjump"/>
            <a:extLst>
              <a:ext uri="{FF2B5EF4-FFF2-40B4-BE49-F238E27FC236}">
                <a16:creationId xmlns:a16="http://schemas.microsoft.com/office/drawing/2014/main" id="{DDCF2D03-5D1C-471E-B21E-86554BEA0D1E}"/>
              </a:ext>
            </a:extLst>
          </p:cNvPr>
          <p:cNvSpPr/>
          <p:nvPr/>
        </p:nvSpPr>
        <p:spPr>
          <a:xfrm>
            <a:off x="592932" y="4542605"/>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F198D10F-576D-434D-A726-6A90B2E4E933}"/>
              </a:ext>
            </a:extLst>
          </p:cNvPr>
          <p:cNvSpPr/>
          <p:nvPr/>
        </p:nvSpPr>
        <p:spPr>
          <a:xfrm>
            <a:off x="2429396" y="4423343"/>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hlinkClick r:id="rId11" action="ppaction://hlinksldjump"/>
            <a:extLst>
              <a:ext uri="{FF2B5EF4-FFF2-40B4-BE49-F238E27FC236}">
                <a16:creationId xmlns:a16="http://schemas.microsoft.com/office/drawing/2014/main" id="{FDA2FEC6-C897-4E9D-AB81-CF9CFBB7DD41}"/>
              </a:ext>
            </a:extLst>
          </p:cNvPr>
          <p:cNvSpPr/>
          <p:nvPr/>
        </p:nvSpPr>
        <p:spPr>
          <a:xfrm>
            <a:off x="4014192" y="3303021"/>
            <a:ext cx="975089" cy="1239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FA6BBBBA-D433-4949-A80C-A73B998D638C}"/>
              </a:ext>
            </a:extLst>
          </p:cNvPr>
          <p:cNvSpPr/>
          <p:nvPr/>
        </p:nvSpPr>
        <p:spPr>
          <a:xfrm>
            <a:off x="5151553"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hlinkClick r:id="rId13" action="ppaction://hlinksldjump"/>
            <a:extLst>
              <a:ext uri="{FF2B5EF4-FFF2-40B4-BE49-F238E27FC236}">
                <a16:creationId xmlns:a16="http://schemas.microsoft.com/office/drawing/2014/main" id="{298B0B9E-BADC-4419-9766-226478DA1911}"/>
              </a:ext>
            </a:extLst>
          </p:cNvPr>
          <p:cNvSpPr/>
          <p:nvPr/>
        </p:nvSpPr>
        <p:spPr>
          <a:xfrm>
            <a:off x="7069501" y="3105548"/>
            <a:ext cx="1584176"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hlinkClick r:id="rId13" action="ppaction://hlinksldjump"/>
            <a:extLst>
              <a:ext uri="{FF2B5EF4-FFF2-40B4-BE49-F238E27FC236}">
                <a16:creationId xmlns:a16="http://schemas.microsoft.com/office/drawing/2014/main" id="{D18EA89B-3AC9-4FF2-9B28-4F904590ADC9}"/>
              </a:ext>
            </a:extLst>
          </p:cNvPr>
          <p:cNvSpPr/>
          <p:nvPr/>
        </p:nvSpPr>
        <p:spPr>
          <a:xfrm>
            <a:off x="6135050" y="5018616"/>
            <a:ext cx="1749317" cy="111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53D9C9E-E2B2-4309-BA7E-4501CD9E27A0}"/>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4"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5"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6"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7"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FF4D62B1-51C3-4241-AFBD-23D1988DD0D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0293982"/>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water, skiing, flying, colorful&#10;&#10;Description automatically generated">
            <a:hlinkClick r:id="rId4" action="ppaction://hlinksldjump"/>
            <a:extLst>
              <a:ext uri="{FF2B5EF4-FFF2-40B4-BE49-F238E27FC236}">
                <a16:creationId xmlns:a16="http://schemas.microsoft.com/office/drawing/2014/main" id="{A82A8FF8-C7FF-4500-98F0-2B7795B4B9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69" y="1928298"/>
            <a:ext cx="8111571" cy="4590202"/>
          </a:xfrm>
          <a:prstGeom prst="rect">
            <a:avLst/>
          </a:prstGeom>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Direct Separation </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Using a GAN, diffractions can be directly separated on pre-migration data </a:t>
            </a:r>
            <a:r>
              <a:rPr lang="en-US" sz="1800" b="1" dirty="0">
                <a:latin typeface="Arial" panose="020B0604020202020204" pitchFamily="34" charset="0"/>
                <a:cs typeface="Arial" panose="020B0604020202020204" pitchFamily="34" charset="0"/>
              </a:rPr>
              <a:t>without additional parameters </a:t>
            </a:r>
            <a:r>
              <a:rPr lang="en-US" sz="1800" dirty="0">
                <a:latin typeface="Arial" panose="020B0604020202020204" pitchFamily="34" charset="0"/>
                <a:cs typeface="Arial" panose="020B0604020202020204" pitchFamily="34" charset="0"/>
              </a:rPr>
              <a:t>(such as dip field) and in a </a:t>
            </a:r>
            <a:r>
              <a:rPr lang="en-US" sz="1800" b="1" dirty="0">
                <a:latin typeface="Arial" panose="020B0604020202020204" pitchFamily="34" charset="0"/>
                <a:cs typeface="Arial" panose="020B0604020202020204" pitchFamily="34" charset="0"/>
              </a:rPr>
              <a:t>fraction of the time</a:t>
            </a:r>
            <a:r>
              <a:rPr lang="en-US" sz="1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5" name="Speech Bubble: Rectangle 4">
            <a:extLst>
              <a:ext uri="{FF2B5EF4-FFF2-40B4-BE49-F238E27FC236}">
                <a16:creationId xmlns:a16="http://schemas.microsoft.com/office/drawing/2014/main" id="{4B3AC0BE-7E5E-4839-A366-77F1EDBC98ED}"/>
              </a:ext>
            </a:extLst>
          </p:cNvPr>
          <p:cNvSpPr/>
          <p:nvPr/>
        </p:nvSpPr>
        <p:spPr>
          <a:xfrm>
            <a:off x="1175690" y="558937"/>
            <a:ext cx="6996710" cy="1811040"/>
          </a:xfrm>
          <a:prstGeom prst="wedgeRectCallout">
            <a:avLst>
              <a:gd name="adj1" fmla="val 29317"/>
              <a:gd name="adj2" fmla="val 81917"/>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Compared to the PWD data, the GAN separated data contains stronger diffraction energy and works better in complex areas (as it doesn’t rely on the dip field), however, it also has more remnant reflection energy. The neural network here has only been trained on synthetic data and lines from the same dataset (though has never seen this line).  Click the image to see the PWD Data. </a:t>
            </a:r>
          </a:p>
        </p:txBody>
      </p:sp>
      <p:sp>
        <p:nvSpPr>
          <p:cNvPr id="7" name="TextBox 6">
            <a:extLst>
              <a:ext uri="{FF2B5EF4-FFF2-40B4-BE49-F238E27FC236}">
                <a16:creationId xmlns:a16="http://schemas.microsoft.com/office/drawing/2014/main" id="{9752F3D6-A8E7-41EF-89BE-77FB62A3EE0C}"/>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7E6D9FAD-EE1F-45DE-B4E4-0AA96D9B81A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8867155"/>
      </p:ext>
    </p:extLst>
  </p:cSld>
  <p:clrMapOvr>
    <a:masterClrMapping/>
  </p:clrMapOvr>
  <p:transition spd="slow"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CD04D1-8F46-4EBB-A44D-B54A83B22F8C}"/>
              </a:ext>
            </a:extLst>
          </p:cNvPr>
          <p:cNvGrpSpPr/>
          <p:nvPr/>
        </p:nvGrpSpPr>
        <p:grpSpPr>
          <a:xfrm>
            <a:off x="412352" y="1935158"/>
            <a:ext cx="8307929" cy="4590202"/>
            <a:chOff x="412352" y="1935158"/>
            <a:chExt cx="8307929" cy="4590202"/>
          </a:xfrm>
        </p:grpSpPr>
        <p:pic>
          <p:nvPicPr>
            <p:cNvPr id="21" name="Picture 20" descr="A picture containing water, skiing, flying, colorful&#10;&#10;Description automatically generated">
              <a:hlinkClick r:id="rId4" action="ppaction://hlinksldjump"/>
              <a:extLst>
                <a:ext uri="{FF2B5EF4-FFF2-40B4-BE49-F238E27FC236}">
                  <a16:creationId xmlns:a16="http://schemas.microsoft.com/office/drawing/2014/main" id="{57F68FF0-41E3-4306-9D70-2EEA00DCF1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352" y="1935158"/>
              <a:ext cx="4519688" cy="4590202"/>
            </a:xfrm>
            <a:prstGeom prst="rect">
              <a:avLst/>
            </a:prstGeom>
          </p:spPr>
        </p:pic>
        <p:pic>
          <p:nvPicPr>
            <p:cNvPr id="22" name="Picture 21" descr="A picture containing water, skiing, flying, colorful&#10;&#10;Description automatically generated">
              <a:hlinkClick r:id="rId4" action="ppaction://hlinksldjump"/>
              <a:extLst>
                <a:ext uri="{FF2B5EF4-FFF2-40B4-BE49-F238E27FC236}">
                  <a16:creationId xmlns:a16="http://schemas.microsoft.com/office/drawing/2014/main" id="{A37C30E3-9510-4329-9951-A8C7544496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37"/>
            <a:stretch/>
          </p:blipFill>
          <p:spPr>
            <a:xfrm>
              <a:off x="4929191" y="1935158"/>
              <a:ext cx="3791090" cy="4590202"/>
            </a:xfrm>
            <a:prstGeom prst="rect">
              <a:avLst/>
            </a:prstGeom>
          </p:spPr>
        </p:pic>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Direct Separation </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Using a GAN, diffractions can be directly separated on pre-migration data </a:t>
            </a:r>
            <a:r>
              <a:rPr lang="en-US" sz="1800" b="1" dirty="0">
                <a:latin typeface="Arial" panose="020B0604020202020204" pitchFamily="34" charset="0"/>
                <a:cs typeface="Arial" panose="020B0604020202020204" pitchFamily="34" charset="0"/>
              </a:rPr>
              <a:t>without additional parameters </a:t>
            </a:r>
            <a:r>
              <a:rPr lang="en-US" sz="1800" dirty="0">
                <a:latin typeface="Arial" panose="020B0604020202020204" pitchFamily="34" charset="0"/>
                <a:cs typeface="Arial" panose="020B0604020202020204" pitchFamily="34" charset="0"/>
              </a:rPr>
              <a:t>(such as dip field) and in a </a:t>
            </a:r>
            <a:r>
              <a:rPr lang="en-US" sz="1800" b="1" dirty="0">
                <a:latin typeface="Arial" panose="020B0604020202020204" pitchFamily="34" charset="0"/>
                <a:cs typeface="Arial" panose="020B0604020202020204" pitchFamily="34" charset="0"/>
              </a:rPr>
              <a:t>fraction of the time</a:t>
            </a:r>
            <a:r>
              <a:rPr lang="en-US" sz="1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4" name="Speech Bubble: Rectangle 3">
            <a:extLst>
              <a:ext uri="{FF2B5EF4-FFF2-40B4-BE49-F238E27FC236}">
                <a16:creationId xmlns:a16="http://schemas.microsoft.com/office/drawing/2014/main" id="{06DA0602-3A2F-4247-A140-816D0B8D0704}"/>
              </a:ext>
            </a:extLst>
          </p:cNvPr>
          <p:cNvSpPr/>
          <p:nvPr/>
        </p:nvSpPr>
        <p:spPr>
          <a:xfrm>
            <a:off x="1175690" y="558937"/>
            <a:ext cx="6996710" cy="1811040"/>
          </a:xfrm>
          <a:prstGeom prst="wedgeRectCallout">
            <a:avLst>
              <a:gd name="adj1" fmla="val 29317"/>
              <a:gd name="adj2" fmla="val 81917"/>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Compared to the PWD data, the GAN separated data contains stronger diffraction energy and works better in complex areas (as it doesn’t rely on the dip field), however, it also has more remnant reflection energy. The neural network here has only been trained on synthetic data and lines from the same dataset (though has never seen this line).  Click the image to see the PWD Data. </a:t>
            </a:r>
          </a:p>
        </p:txBody>
      </p:sp>
      <p:pic>
        <p:nvPicPr>
          <p:cNvPr id="5" name="Picture 4">
            <a:hlinkClick r:id="rId8" action="ppaction://hlinksldjump"/>
            <a:extLst>
              <a:ext uri="{FF2B5EF4-FFF2-40B4-BE49-F238E27FC236}">
                <a16:creationId xmlns:a16="http://schemas.microsoft.com/office/drawing/2014/main" id="{24B02EBF-2421-4A9B-ABD0-B3A473C577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8" name="TextBox 7">
            <a:extLst>
              <a:ext uri="{FF2B5EF4-FFF2-40B4-BE49-F238E27FC236}">
                <a16:creationId xmlns:a16="http://schemas.microsoft.com/office/drawing/2014/main" id="{4A15FBD1-C511-4774-8E0B-5F0BE5CA737F}"/>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2A7F7B69-9C4C-4CB6-A817-E7308E4930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7746035"/>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What are diffractions? </a:t>
            </a:r>
          </a:p>
        </p:txBody>
      </p:sp>
      <p:sp>
        <p:nvSpPr>
          <p:cNvPr id="9" name="Title 8">
            <a:extLst>
              <a:ext uri="{FF2B5EF4-FFF2-40B4-BE49-F238E27FC236}">
                <a16:creationId xmlns:a16="http://schemas.microsoft.com/office/drawing/2014/main" id="{75558EA1-1FE8-42CC-A18C-D1542B60D64B}"/>
              </a:ext>
            </a:extLst>
          </p:cNvPr>
          <p:cNvSpPr txBox="1">
            <a:spLocks/>
          </p:cNvSpPr>
          <p:nvPr/>
        </p:nvSpPr>
        <p:spPr bwMode="auto">
          <a:xfrm>
            <a:off x="381000" y="1365870"/>
            <a:ext cx="8382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indent="-285750">
              <a:buFont typeface="Arial" panose="020B0604020202020204" pitchFamily="34" charset="0"/>
              <a:buChar char="•"/>
            </a:pPr>
            <a:r>
              <a:rPr lang="en-GB" dirty="0"/>
              <a:t>Diffractions originally referred to the </a:t>
            </a:r>
            <a:r>
              <a:rPr lang="en-GB" b="1" dirty="0"/>
              <a:t>bending of a wave </a:t>
            </a:r>
            <a:r>
              <a:rPr lang="en-GB" dirty="0"/>
              <a:t>into the geometrical shadow of an obstacle.</a:t>
            </a:r>
          </a:p>
          <a:p>
            <a:endParaRPr lang="en-GB" dirty="0"/>
          </a:p>
          <a:p>
            <a:pPr marL="285750" indent="-285750">
              <a:buFont typeface="Arial" panose="020B0604020202020204" pitchFamily="34" charset="0"/>
              <a:buChar char="•"/>
            </a:pPr>
            <a:r>
              <a:rPr lang="en-GB" dirty="0"/>
              <a:t>Diffractions later incorporated any </a:t>
            </a:r>
            <a:r>
              <a:rPr lang="en-GB" b="1" dirty="0"/>
              <a:t>non-geometrical scattering </a:t>
            </a:r>
            <a:r>
              <a:rPr lang="en-GB" dirty="0"/>
              <a:t>caused by objects or discontinuities (</a:t>
            </a:r>
            <a:r>
              <a:rPr lang="en-GB" b="1" dirty="0"/>
              <a:t>structurally</a:t>
            </a:r>
            <a:r>
              <a:rPr lang="en-GB" dirty="0"/>
              <a:t> and </a:t>
            </a:r>
            <a:r>
              <a:rPr lang="en-GB" b="1" dirty="0"/>
              <a:t>stratigraphically </a:t>
            </a:r>
            <a:r>
              <a:rPr lang="en-GB" dirty="0"/>
              <a:t>important). </a:t>
            </a:r>
          </a:p>
        </p:txBody>
      </p:sp>
      <p:pic>
        <p:nvPicPr>
          <p:cNvPr id="10" name="Picture 9">
            <a:extLst>
              <a:ext uri="{FF2B5EF4-FFF2-40B4-BE49-F238E27FC236}">
                <a16:creationId xmlns:a16="http://schemas.microsoft.com/office/drawing/2014/main" id="{3EBF98E3-9A70-45B8-93CA-407B0FB3B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4516" y="2865649"/>
            <a:ext cx="6294967" cy="3546165"/>
          </a:xfrm>
          <a:prstGeom prst="rect">
            <a:avLst/>
          </a:prstGeom>
        </p:spPr>
      </p:pic>
      <p:sp>
        <p:nvSpPr>
          <p:cNvPr id="11" name="TextBox 10">
            <a:extLst>
              <a:ext uri="{FF2B5EF4-FFF2-40B4-BE49-F238E27FC236}">
                <a16:creationId xmlns:a16="http://schemas.microsoft.com/office/drawing/2014/main" id="{5AFAF8F9-5FF7-4AB2-A85B-F50DFE8FE25C}"/>
              </a:ext>
            </a:extLst>
          </p:cNvPr>
          <p:cNvSpPr txBox="1"/>
          <p:nvPr/>
        </p:nvSpPr>
        <p:spPr>
          <a:xfrm>
            <a:off x="6156176" y="6091233"/>
            <a:ext cx="2764536" cy="307777"/>
          </a:xfrm>
          <a:prstGeom prst="rect">
            <a:avLst/>
          </a:prstGeom>
          <a:noFill/>
        </p:spPr>
        <p:txBody>
          <a:bodyPr wrap="square" rtlCol="0">
            <a:spAutoFit/>
          </a:bodyPr>
          <a:lstStyle/>
          <a:p>
            <a:pPr algn="r"/>
            <a:r>
              <a:rPr lang="en-GB" sz="1400" dirty="0"/>
              <a:t>(Thorne, 2015)</a:t>
            </a:r>
          </a:p>
        </p:txBody>
      </p:sp>
      <p:sp>
        <p:nvSpPr>
          <p:cNvPr id="3" name="TextBox 2">
            <a:extLst>
              <a:ext uri="{FF2B5EF4-FFF2-40B4-BE49-F238E27FC236}">
                <a16:creationId xmlns:a16="http://schemas.microsoft.com/office/drawing/2014/main" id="{8CD7F051-A3FA-4840-B193-F1D923E78AC3}"/>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5" name="Picture 2">
            <a:extLst>
              <a:ext uri="{FF2B5EF4-FFF2-40B4-BE49-F238E27FC236}">
                <a16:creationId xmlns:a16="http://schemas.microsoft.com/office/drawing/2014/main" id="{FEE26C40-70AF-41F9-9341-FA92610C7C7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87522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hlinkClick r:id="rId4" action="ppaction://hlinksldjump"/>
            <a:extLst>
              <a:ext uri="{FF2B5EF4-FFF2-40B4-BE49-F238E27FC236}">
                <a16:creationId xmlns:a16="http://schemas.microsoft.com/office/drawing/2014/main" id="{73135217-6655-4B1B-8530-F711C489C4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496" y="1959261"/>
            <a:ext cx="8568952" cy="4000668"/>
          </a:xfrm>
          <a:prstGeom prst="rect">
            <a:avLst/>
          </a:prstGeom>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Direct Separation Example 2 </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This example was created from a </a:t>
            </a:r>
            <a:r>
              <a:rPr lang="en-US" sz="1800" b="1" dirty="0">
                <a:latin typeface="Arial" panose="020B0604020202020204" pitchFamily="34" charset="0"/>
                <a:cs typeface="Arial" panose="020B0604020202020204" pitchFamily="34" charset="0"/>
              </a:rPr>
              <a:t>geologically distinct </a:t>
            </a:r>
            <a:r>
              <a:rPr lang="en-US" sz="1800" dirty="0">
                <a:latin typeface="Arial" panose="020B0604020202020204" pitchFamily="34" charset="0"/>
                <a:cs typeface="Arial" panose="020B0604020202020204" pitchFamily="34" charset="0"/>
              </a:rPr>
              <a:t>dataset and was applied</a:t>
            </a:r>
            <a:r>
              <a:rPr lang="en-US" sz="1800" b="1" dirty="0">
                <a:latin typeface="Arial" panose="020B0604020202020204" pitchFamily="34" charset="0"/>
                <a:cs typeface="Arial" panose="020B0604020202020204" pitchFamily="34" charset="0"/>
              </a:rPr>
              <a:t> blind </a:t>
            </a:r>
            <a:r>
              <a:rPr lang="en-US" sz="1800" dirty="0">
                <a:latin typeface="Arial" panose="020B0604020202020204" pitchFamily="34" charset="0"/>
                <a:cs typeface="Arial" panose="020B0604020202020204" pitchFamily="34" charset="0"/>
              </a:rPr>
              <a:t>(using the trained GAN from the previous example).</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9" name="Speech Bubble: Rectangle 8">
            <a:extLst>
              <a:ext uri="{FF2B5EF4-FFF2-40B4-BE49-F238E27FC236}">
                <a16:creationId xmlns:a16="http://schemas.microsoft.com/office/drawing/2014/main" id="{67474C1A-4C34-44E5-B12E-F8B4F113E7F1}"/>
              </a:ext>
            </a:extLst>
          </p:cNvPr>
          <p:cNvSpPr/>
          <p:nvPr/>
        </p:nvSpPr>
        <p:spPr>
          <a:xfrm>
            <a:off x="1175690" y="908720"/>
            <a:ext cx="6996710" cy="1461257"/>
          </a:xfrm>
          <a:prstGeom prst="wedgeRectCallout">
            <a:avLst>
              <a:gd name="adj1" fmla="val 36759"/>
              <a:gd name="adj2" fmla="val 99293"/>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Compared to the PWD data, the GAN did not work as well in this example. This was likely as it has not been trained on enough data and has seen one real dataset before. The red arrows show areas worse on the GAN data while green and blue are better on the GAN data. Click on the image to see the GAN data.</a:t>
            </a:r>
          </a:p>
        </p:txBody>
      </p:sp>
      <p:sp>
        <p:nvSpPr>
          <p:cNvPr id="11" name="TextBox 10">
            <a:extLst>
              <a:ext uri="{FF2B5EF4-FFF2-40B4-BE49-F238E27FC236}">
                <a16:creationId xmlns:a16="http://schemas.microsoft.com/office/drawing/2014/main" id="{28512195-DDE6-4887-8D1B-EF8634C93866}"/>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E1BB247B-E0DD-4D7A-9330-3D41E8CFD4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5405681"/>
      </p:ext>
    </p:extLst>
  </p:cSld>
  <p:clrMapOvr>
    <a:masterClrMapping/>
  </p:clrMapOvr>
  <p:transition spd="slow"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E51CB51-EB4E-49CE-959E-4E218C34D778}"/>
              </a:ext>
            </a:extLst>
          </p:cNvPr>
          <p:cNvGrpSpPr/>
          <p:nvPr/>
        </p:nvGrpSpPr>
        <p:grpSpPr>
          <a:xfrm>
            <a:off x="37885" y="1948612"/>
            <a:ext cx="8782587" cy="4000668"/>
            <a:chOff x="-394163" y="1948612"/>
            <a:chExt cx="8782587" cy="4000668"/>
          </a:xfrm>
        </p:grpSpPr>
        <p:pic>
          <p:nvPicPr>
            <p:cNvPr id="7" name="Picture 6" descr="A close up of a logo&#10;&#10;Description automatically generated">
              <a:hlinkClick r:id="rId4" action="ppaction://hlinksldjump"/>
              <a:extLst>
                <a:ext uri="{FF2B5EF4-FFF2-40B4-BE49-F238E27FC236}">
                  <a16:creationId xmlns:a16="http://schemas.microsoft.com/office/drawing/2014/main" id="{7EFDC56D-B68F-4030-B79B-A48A627598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30231" y="1948612"/>
              <a:ext cx="4058193" cy="4000668"/>
            </a:xfrm>
            <a:prstGeom prst="rect">
              <a:avLst/>
            </a:prstGeom>
          </p:spPr>
        </p:pic>
        <p:pic>
          <p:nvPicPr>
            <p:cNvPr id="8" name="Picture 7" descr="A close up of a logo&#10;&#10;Description automatically generated">
              <a:hlinkClick r:id="rId4" action="ppaction://hlinksldjump"/>
              <a:extLst>
                <a:ext uri="{FF2B5EF4-FFF2-40B4-BE49-F238E27FC236}">
                  <a16:creationId xmlns:a16="http://schemas.microsoft.com/office/drawing/2014/main" id="{D931A9C8-F3DF-47B4-8A37-4E3FB3E9FD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4163" y="1948612"/>
              <a:ext cx="4724394" cy="4000668"/>
            </a:xfrm>
            <a:prstGeom prst="rect">
              <a:avLst/>
            </a:prstGeom>
          </p:spPr>
        </p:pic>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Direct Separation Example 2 </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This example was created from a </a:t>
            </a:r>
            <a:r>
              <a:rPr lang="en-US" sz="1800" b="1" dirty="0">
                <a:latin typeface="Arial" panose="020B0604020202020204" pitchFamily="34" charset="0"/>
                <a:cs typeface="Arial" panose="020B0604020202020204" pitchFamily="34" charset="0"/>
              </a:rPr>
              <a:t>geologically distinct </a:t>
            </a:r>
            <a:r>
              <a:rPr lang="en-US" sz="1800" dirty="0">
                <a:latin typeface="Arial" panose="020B0604020202020204" pitchFamily="34" charset="0"/>
                <a:cs typeface="Arial" panose="020B0604020202020204" pitchFamily="34" charset="0"/>
              </a:rPr>
              <a:t>dataset and was applied</a:t>
            </a:r>
            <a:r>
              <a:rPr lang="en-US" sz="1800" b="1" dirty="0">
                <a:latin typeface="Arial" panose="020B0604020202020204" pitchFamily="34" charset="0"/>
                <a:cs typeface="Arial" panose="020B0604020202020204" pitchFamily="34" charset="0"/>
              </a:rPr>
              <a:t> blind </a:t>
            </a:r>
            <a:r>
              <a:rPr lang="en-US" sz="1800" dirty="0">
                <a:latin typeface="Arial" panose="020B0604020202020204" pitchFamily="34" charset="0"/>
                <a:cs typeface="Arial" panose="020B0604020202020204" pitchFamily="34" charset="0"/>
              </a:rPr>
              <a:t>(using the trained GAN from the previous example).</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4" name="Speech Bubble: Rectangle 3">
            <a:extLst>
              <a:ext uri="{FF2B5EF4-FFF2-40B4-BE49-F238E27FC236}">
                <a16:creationId xmlns:a16="http://schemas.microsoft.com/office/drawing/2014/main" id="{54131D05-A922-402C-9F32-75EF0BCFE5B7}"/>
              </a:ext>
            </a:extLst>
          </p:cNvPr>
          <p:cNvSpPr/>
          <p:nvPr/>
        </p:nvSpPr>
        <p:spPr>
          <a:xfrm>
            <a:off x="1175690" y="908720"/>
            <a:ext cx="6996710" cy="1461257"/>
          </a:xfrm>
          <a:prstGeom prst="wedgeRectCallout">
            <a:avLst>
              <a:gd name="adj1" fmla="val 36759"/>
              <a:gd name="adj2" fmla="val 99293"/>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Compared to the PWD data, the GAN did not work as well in this example. This was likely as it has not been trained on enough data and has seen one real dataset before. The red arrows show areas worse on the GAN data while green and blue are better on the GAN data. Click on the image to see the PWD data.</a:t>
            </a:r>
          </a:p>
        </p:txBody>
      </p:sp>
      <p:pic>
        <p:nvPicPr>
          <p:cNvPr id="9" name="Picture 8">
            <a:hlinkClick r:id="rId8" action="ppaction://hlinksldjump"/>
            <a:extLst>
              <a:ext uri="{FF2B5EF4-FFF2-40B4-BE49-F238E27FC236}">
                <a16:creationId xmlns:a16="http://schemas.microsoft.com/office/drawing/2014/main" id="{8F862978-B67D-4A7B-9E6D-D9F6A650E4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11" name="TextBox 10">
            <a:extLst>
              <a:ext uri="{FF2B5EF4-FFF2-40B4-BE49-F238E27FC236}">
                <a16:creationId xmlns:a16="http://schemas.microsoft.com/office/drawing/2014/main" id="{C6E4DCA0-F244-431A-9A19-788DE87481EF}"/>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4A89FA5D-1EFF-426D-99CF-22AB1227BE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8082585"/>
      </p:ext>
    </p:extLst>
  </p:cSld>
  <p:clrMapOvr>
    <a:masterClrMapping/>
  </p:clrMapOvr>
  <p:transition spd="slow"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hoto, man, air, table&#10;&#10;Description automatically generated">
            <a:hlinkClick r:id="rId4" action="ppaction://hlinksldjump"/>
            <a:extLst>
              <a:ext uri="{FF2B5EF4-FFF2-40B4-BE49-F238E27FC236}">
                <a16:creationId xmlns:a16="http://schemas.microsoft.com/office/drawing/2014/main" id="{EBD7475B-2815-4337-8FD3-7032760440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0869" y="1907803"/>
            <a:ext cx="8111571" cy="4623706"/>
          </a:xfrm>
          <a:prstGeom prst="rect">
            <a:avLst/>
          </a:prstGeom>
        </p:spPr>
      </p:pic>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Additional Data</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By </a:t>
            </a:r>
            <a:r>
              <a:rPr lang="en-US" sz="1800" b="1" dirty="0">
                <a:latin typeface="Arial" panose="020B0604020202020204" pitchFamily="34" charset="0"/>
                <a:cs typeface="Arial" panose="020B0604020202020204" pitchFamily="34" charset="0"/>
              </a:rPr>
              <a:t>combining multiple data </a:t>
            </a:r>
            <a:r>
              <a:rPr lang="en-US" sz="1800" dirty="0">
                <a:latin typeface="Arial" panose="020B0604020202020204" pitchFamily="34" charset="0"/>
                <a:cs typeface="Arial" panose="020B0604020202020204" pitchFamily="34" charset="0"/>
              </a:rPr>
              <a:t>sources in the training, the </a:t>
            </a:r>
            <a:r>
              <a:rPr lang="en-US" sz="1800" b="1" dirty="0">
                <a:latin typeface="Arial" panose="020B0604020202020204" pitchFamily="34" charset="0"/>
                <a:cs typeface="Arial" panose="020B0604020202020204" pitchFamily="34" charset="0"/>
              </a:rPr>
              <a:t>separation is improved </a:t>
            </a:r>
            <a:r>
              <a:rPr lang="en-US" sz="1800" dirty="0">
                <a:latin typeface="Arial" panose="020B0604020202020204" pitchFamily="34" charset="0"/>
                <a:cs typeface="Arial" panose="020B0604020202020204" pitchFamily="34" charset="0"/>
              </a:rPr>
              <a:t>on both </a:t>
            </a:r>
            <a:r>
              <a:rPr lang="en-US" sz="1800" b="1" dirty="0">
                <a:latin typeface="Arial" panose="020B0604020202020204" pitchFamily="34" charset="0"/>
                <a:cs typeface="Arial" panose="020B0604020202020204" pitchFamily="34" charset="0"/>
              </a:rPr>
              <a:t>existing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new data</a:t>
            </a:r>
            <a:r>
              <a:rPr lang="en-US" sz="1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4" name="Speech Bubble: Rectangle 3">
            <a:extLst>
              <a:ext uri="{FF2B5EF4-FFF2-40B4-BE49-F238E27FC236}">
                <a16:creationId xmlns:a16="http://schemas.microsoft.com/office/drawing/2014/main" id="{DDD789C2-3C3B-406A-AA64-AA5663708D6D}"/>
              </a:ext>
            </a:extLst>
          </p:cNvPr>
          <p:cNvSpPr/>
          <p:nvPr/>
        </p:nvSpPr>
        <p:spPr>
          <a:xfrm>
            <a:off x="1097404" y="690891"/>
            <a:ext cx="6996710" cy="1461257"/>
          </a:xfrm>
          <a:prstGeom prst="wedgeRectCallout">
            <a:avLst>
              <a:gd name="adj1" fmla="val 36759"/>
              <a:gd name="adj2" fmla="val 99293"/>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As seen by this example, by adding both sets of data and reapplying the prediction, it can be improved. Therefore it can be hypothesised that even more data will improve it further. While the image is better, the amplitudes have been changed by the network hence why the noise looks worse. Click to see the new GAN data.</a:t>
            </a:r>
          </a:p>
        </p:txBody>
      </p:sp>
      <p:sp>
        <p:nvSpPr>
          <p:cNvPr id="5" name="TextBox 4">
            <a:extLst>
              <a:ext uri="{FF2B5EF4-FFF2-40B4-BE49-F238E27FC236}">
                <a16:creationId xmlns:a16="http://schemas.microsoft.com/office/drawing/2014/main" id="{CCC5711A-1DA5-4C2C-A166-CD4ADCA936BB}"/>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7" name="Picture 2">
            <a:extLst>
              <a:ext uri="{FF2B5EF4-FFF2-40B4-BE49-F238E27FC236}">
                <a16:creationId xmlns:a16="http://schemas.microsoft.com/office/drawing/2014/main" id="{032F6FEB-EC6C-412C-B1D6-87B7132CA6A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1731575"/>
      </p:ext>
    </p:extLst>
  </p:cSld>
  <p:clrMapOvr>
    <a:masterClrMapping/>
  </p:clrMapOvr>
  <p:transition spd="slow"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13283EA-2E36-4022-910A-1F16F513DC71}"/>
              </a:ext>
            </a:extLst>
          </p:cNvPr>
          <p:cNvGrpSpPr/>
          <p:nvPr/>
        </p:nvGrpSpPr>
        <p:grpSpPr>
          <a:xfrm>
            <a:off x="427698" y="1901638"/>
            <a:ext cx="8341197" cy="4629871"/>
            <a:chOff x="416699" y="1908727"/>
            <a:chExt cx="8341197" cy="4629871"/>
          </a:xfrm>
        </p:grpSpPr>
        <p:pic>
          <p:nvPicPr>
            <p:cNvPr id="16" name="Picture 15" descr="A picture containing photo, man, air, table&#10;&#10;Description automatically generated">
              <a:hlinkClick r:id="rId4" action="ppaction://hlinksldjump"/>
              <a:extLst>
                <a:ext uri="{FF2B5EF4-FFF2-40B4-BE49-F238E27FC236}">
                  <a16:creationId xmlns:a16="http://schemas.microsoft.com/office/drawing/2014/main" id="{E723DAAD-D299-47AB-A3BE-B652D7012D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8"/>
            <a:stretch/>
          </p:blipFill>
          <p:spPr>
            <a:xfrm>
              <a:off x="4893480" y="1908727"/>
              <a:ext cx="3864416" cy="4623706"/>
            </a:xfrm>
            <a:prstGeom prst="rect">
              <a:avLst/>
            </a:prstGeom>
          </p:spPr>
        </p:pic>
        <p:pic>
          <p:nvPicPr>
            <p:cNvPr id="17" name="Picture 16" descr="A picture containing photo, man, air, table&#10;&#10;Description automatically generated">
              <a:hlinkClick r:id="rId4" action="ppaction://hlinksldjump"/>
              <a:extLst>
                <a:ext uri="{FF2B5EF4-FFF2-40B4-BE49-F238E27FC236}">
                  <a16:creationId xmlns:a16="http://schemas.microsoft.com/office/drawing/2014/main" id="{EDEC7610-BAFC-4671-8A81-CC8BA4B5DC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6699" y="1914892"/>
              <a:ext cx="4476781" cy="4623706"/>
            </a:xfrm>
            <a:prstGeom prst="rect">
              <a:avLst/>
            </a:prstGeom>
          </p:spPr>
        </p:pic>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Additional Data</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8925503" cy="4817660"/>
          </a:xfrm>
        </p:spPr>
        <p:txBody>
          <a:bodyPr>
            <a:normAutofit/>
          </a:bodyPr>
          <a:lstStyle/>
          <a:p>
            <a:pPr algn="just"/>
            <a:r>
              <a:rPr lang="en-US" sz="1800" dirty="0">
                <a:latin typeface="Arial" panose="020B0604020202020204" pitchFamily="34" charset="0"/>
                <a:cs typeface="Arial" panose="020B0604020202020204" pitchFamily="34" charset="0"/>
              </a:rPr>
              <a:t>By </a:t>
            </a:r>
            <a:r>
              <a:rPr lang="en-US" sz="1800" b="1" dirty="0">
                <a:latin typeface="Arial" panose="020B0604020202020204" pitchFamily="34" charset="0"/>
                <a:cs typeface="Arial" panose="020B0604020202020204" pitchFamily="34" charset="0"/>
              </a:rPr>
              <a:t>combining multiple data </a:t>
            </a:r>
            <a:r>
              <a:rPr lang="en-US" sz="1800" dirty="0">
                <a:latin typeface="Arial" panose="020B0604020202020204" pitchFamily="34" charset="0"/>
                <a:cs typeface="Arial" panose="020B0604020202020204" pitchFamily="34" charset="0"/>
              </a:rPr>
              <a:t>sources in the training, the </a:t>
            </a:r>
            <a:r>
              <a:rPr lang="en-US" sz="1800" b="1" dirty="0">
                <a:latin typeface="Arial" panose="020B0604020202020204" pitchFamily="34" charset="0"/>
                <a:cs typeface="Arial" panose="020B0604020202020204" pitchFamily="34" charset="0"/>
              </a:rPr>
              <a:t>separation is improved </a:t>
            </a:r>
            <a:r>
              <a:rPr lang="en-US" sz="1800" dirty="0">
                <a:latin typeface="Arial" panose="020B0604020202020204" pitchFamily="34" charset="0"/>
                <a:cs typeface="Arial" panose="020B0604020202020204" pitchFamily="34" charset="0"/>
              </a:rPr>
              <a:t>on both </a:t>
            </a:r>
            <a:r>
              <a:rPr lang="en-US" sz="1800" b="1" dirty="0">
                <a:latin typeface="Arial" panose="020B0604020202020204" pitchFamily="34" charset="0"/>
                <a:cs typeface="Arial" panose="020B0604020202020204" pitchFamily="34" charset="0"/>
              </a:rPr>
              <a:t>existing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new data</a:t>
            </a:r>
            <a:r>
              <a:rPr lang="en-US" sz="1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72C8316-863D-47FF-A238-EA06179EE74A}"/>
              </a:ext>
            </a:extLst>
          </p:cNvPr>
          <p:cNvSpPr txBox="1"/>
          <p:nvPr/>
        </p:nvSpPr>
        <p:spPr>
          <a:xfrm>
            <a:off x="12104" y="6173880"/>
            <a:ext cx="1981724" cy="307777"/>
          </a:xfrm>
          <a:prstGeom prst="rect">
            <a:avLst/>
          </a:prstGeom>
          <a:noFill/>
        </p:spPr>
        <p:txBody>
          <a:bodyPr wrap="square" rtlCol="0">
            <a:spAutoFit/>
          </a:bodyPr>
          <a:lstStyle/>
          <a:p>
            <a:r>
              <a:rPr lang="en-GB" sz="1400" dirty="0"/>
              <a:t>(Lowney et al., 2020b)</a:t>
            </a:r>
          </a:p>
        </p:txBody>
      </p:sp>
      <p:sp>
        <p:nvSpPr>
          <p:cNvPr id="4" name="Speech Bubble: Rectangle 3">
            <a:extLst>
              <a:ext uri="{FF2B5EF4-FFF2-40B4-BE49-F238E27FC236}">
                <a16:creationId xmlns:a16="http://schemas.microsoft.com/office/drawing/2014/main" id="{DDD789C2-3C3B-406A-AA64-AA5663708D6D}"/>
              </a:ext>
            </a:extLst>
          </p:cNvPr>
          <p:cNvSpPr/>
          <p:nvPr/>
        </p:nvSpPr>
        <p:spPr>
          <a:xfrm>
            <a:off x="1097404" y="690891"/>
            <a:ext cx="6996710" cy="1461257"/>
          </a:xfrm>
          <a:prstGeom prst="wedgeRectCallout">
            <a:avLst>
              <a:gd name="adj1" fmla="val 36759"/>
              <a:gd name="adj2" fmla="val 99293"/>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As seen by this example, by adding both sets of data and reapplying the prediction, it can be improved. Therefore it can be hypothesised that even more data will improve it further. While the image is better, the amplitudes have been changed by the network hence why the noise looks worse. Click to see the original GAN data.</a:t>
            </a:r>
          </a:p>
        </p:txBody>
      </p:sp>
      <p:pic>
        <p:nvPicPr>
          <p:cNvPr id="5" name="Picture 4">
            <a:hlinkClick r:id="rId8" action="ppaction://hlinksldjump"/>
            <a:extLst>
              <a:ext uri="{FF2B5EF4-FFF2-40B4-BE49-F238E27FC236}">
                <a16:creationId xmlns:a16="http://schemas.microsoft.com/office/drawing/2014/main" id="{86F4DCF1-AA5A-46A1-9B29-9F6A223A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7" name="TextBox 6">
            <a:extLst>
              <a:ext uri="{FF2B5EF4-FFF2-40B4-BE49-F238E27FC236}">
                <a16:creationId xmlns:a16="http://schemas.microsoft.com/office/drawing/2014/main" id="{34FEE456-191F-478A-AB3D-2D3B281B4949}"/>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2" name="Picture 2">
            <a:extLst>
              <a:ext uri="{FF2B5EF4-FFF2-40B4-BE49-F238E27FC236}">
                <a16:creationId xmlns:a16="http://schemas.microsoft.com/office/drawing/2014/main" id="{EE53572A-A20A-4408-9FC7-5064704F61E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8724378"/>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C6B22C-13C3-4855-863B-44F80CAC3A4E}"/>
              </a:ext>
            </a:extLst>
          </p:cNvPr>
          <p:cNvSpPr txBox="1"/>
          <p:nvPr/>
        </p:nvSpPr>
        <p:spPr>
          <a:xfrm>
            <a:off x="467544" y="1412776"/>
            <a:ext cx="8229600" cy="923330"/>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70BFD72-6CEC-476A-8B7A-EB951EB3B546}"/>
              </a:ext>
            </a:extLst>
          </p:cNvPr>
          <p:cNvSpPr txBox="1"/>
          <p:nvPr/>
        </p:nvSpPr>
        <p:spPr>
          <a:xfrm>
            <a:off x="467544" y="1412778"/>
            <a:ext cx="8229600" cy="4801314"/>
          </a:xfrm>
          <a:prstGeom prst="rect">
            <a:avLst/>
          </a:prstGeom>
          <a:noFill/>
        </p:spPr>
        <p:txBody>
          <a:bodyPr wrap="square" rtlCol="0">
            <a:spAutoFit/>
          </a:bodyPr>
          <a:lstStyle/>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Diffraction imaging is a </a:t>
            </a:r>
            <a:r>
              <a:rPr lang="en-GB" b="1" dirty="0">
                <a:latin typeface="Arial" panose="020B0604020202020204" pitchFamily="34" charset="0"/>
                <a:cs typeface="Arial" panose="020B0604020202020204" pitchFamily="34" charset="0"/>
              </a:rPr>
              <a:t>powerful tool </a:t>
            </a:r>
            <a:r>
              <a:rPr lang="en-GB" dirty="0">
                <a:latin typeface="Arial" panose="020B0604020202020204" pitchFamily="34" charset="0"/>
                <a:cs typeface="Arial" panose="020B0604020202020204" pitchFamily="34" charset="0"/>
              </a:rPr>
              <a:t>in a geophysicist’s arsenal, allowing structures to be </a:t>
            </a:r>
            <a:r>
              <a:rPr lang="en-GB" b="1" dirty="0">
                <a:latin typeface="Arial" panose="020B0604020202020204" pitchFamily="34" charset="0"/>
                <a:cs typeface="Arial" panose="020B0604020202020204" pitchFamily="34" charset="0"/>
              </a:rPr>
              <a:t>imaged directly.</a:t>
            </a:r>
            <a:r>
              <a:rPr lang="en-GB"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Existing diffraction imaging techniques </a:t>
            </a:r>
            <a:r>
              <a:rPr lang="en-GB" b="1" dirty="0">
                <a:latin typeface="Arial" panose="020B0604020202020204" pitchFamily="34" charset="0"/>
                <a:cs typeface="Arial" panose="020B0604020202020204" pitchFamily="34" charset="0"/>
              </a:rPr>
              <a:t>may not be ideal </a:t>
            </a:r>
            <a:r>
              <a:rPr lang="en-GB" dirty="0">
                <a:latin typeface="Arial" panose="020B0604020202020204" pitchFamily="34" charset="0"/>
                <a:cs typeface="Arial" panose="020B0604020202020204" pitchFamily="34" charset="0"/>
              </a:rPr>
              <a:t>due to </a:t>
            </a:r>
            <a:r>
              <a:rPr lang="en-GB" b="1" dirty="0">
                <a:latin typeface="Arial" panose="020B0604020202020204" pitchFamily="34" charset="0"/>
                <a:cs typeface="Arial" panose="020B0604020202020204" pitchFamily="34" charset="0"/>
              </a:rPr>
              <a:t>issues involving noise and additional parameterisation. </a:t>
            </a:r>
          </a:p>
          <a:p>
            <a:pPr marL="285750" indent="-285750" algn="jus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Diffractions can be </a:t>
            </a:r>
            <a:r>
              <a:rPr lang="en-GB" b="1" dirty="0">
                <a:latin typeface="Arial" panose="020B0604020202020204" pitchFamily="34" charset="0"/>
                <a:cs typeface="Arial" panose="020B0604020202020204" pitchFamily="34" charset="0"/>
              </a:rPr>
              <a:t>directly separated </a:t>
            </a:r>
            <a:r>
              <a:rPr lang="en-GB" dirty="0">
                <a:latin typeface="Arial" panose="020B0604020202020204" pitchFamily="34" charset="0"/>
                <a:cs typeface="Arial" panose="020B0604020202020204" pitchFamily="34" charset="0"/>
              </a:rPr>
              <a:t>(i.e. classified and separated using a neural network) on </a:t>
            </a:r>
            <a:r>
              <a:rPr lang="en-GB" b="1" dirty="0">
                <a:latin typeface="Arial" panose="020B0604020202020204" pitchFamily="34" charset="0"/>
                <a:cs typeface="Arial" panose="020B0604020202020204" pitchFamily="34" charset="0"/>
              </a:rPr>
              <a:t>pre-migration data </a:t>
            </a:r>
            <a:r>
              <a:rPr lang="en-GB" dirty="0">
                <a:latin typeface="Arial" panose="020B0604020202020204" pitchFamily="34" charset="0"/>
                <a:cs typeface="Arial" panose="020B0604020202020204" pitchFamily="34" charset="0"/>
              </a:rPr>
              <a:t>using deep learning methods in order to </a:t>
            </a:r>
            <a:r>
              <a:rPr lang="en-GB" b="1" dirty="0">
                <a:latin typeface="Arial" panose="020B0604020202020204" pitchFamily="34" charset="0"/>
                <a:cs typeface="Arial" panose="020B0604020202020204" pitchFamily="34" charset="0"/>
              </a:rPr>
              <a:t>remove the need for additional parameters</a:t>
            </a:r>
            <a:r>
              <a:rPr lang="en-GB" dirty="0">
                <a:latin typeface="Arial" panose="020B0604020202020204" pitchFamily="34" charset="0"/>
                <a:cs typeface="Arial" panose="020B0604020202020204" pitchFamily="34" charset="0"/>
              </a:rPr>
              <a:t> such as dip. </a:t>
            </a:r>
          </a:p>
          <a:p>
            <a:pPr marL="285750" indent="-285750" algn="just">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Direct diffraction separation may be </a:t>
            </a:r>
            <a:r>
              <a:rPr lang="en-GB" b="1" dirty="0">
                <a:latin typeface="Arial" panose="020B0604020202020204" pitchFamily="34" charset="0"/>
                <a:cs typeface="Arial" panose="020B0604020202020204" pitchFamily="34" charset="0"/>
              </a:rPr>
              <a:t>more ideal in complex wavefields </a:t>
            </a:r>
            <a:r>
              <a:rPr lang="en-GB" dirty="0">
                <a:latin typeface="Arial" panose="020B0604020202020204" pitchFamily="34" charset="0"/>
                <a:cs typeface="Arial" panose="020B0604020202020204" pitchFamily="34" charset="0"/>
              </a:rPr>
              <a:t>and has the </a:t>
            </a:r>
            <a:r>
              <a:rPr lang="en-GB" b="1" dirty="0">
                <a:latin typeface="Arial" panose="020B0604020202020204" pitchFamily="34" charset="0"/>
                <a:cs typeface="Arial" panose="020B0604020202020204" pitchFamily="34" charset="0"/>
              </a:rPr>
              <a:t>potential to remove noise</a:t>
            </a:r>
            <a:r>
              <a:rPr lang="en-GB" dirty="0">
                <a:latin typeface="Arial" panose="020B0604020202020204" pitchFamily="34" charset="0"/>
                <a:cs typeface="Arial" panose="020B0604020202020204" pitchFamily="34" charset="0"/>
              </a:rPr>
              <a:t>, though in its prototype stage leaves </a:t>
            </a:r>
            <a:r>
              <a:rPr lang="en-GB" b="1" dirty="0">
                <a:latin typeface="Arial" panose="020B0604020202020204" pitchFamily="34" charset="0"/>
                <a:cs typeface="Arial" panose="020B0604020202020204" pitchFamily="34" charset="0"/>
              </a:rPr>
              <a:t>more remnant reflection energy</a:t>
            </a:r>
            <a:r>
              <a:rPr lang="en-GB" dirty="0">
                <a:latin typeface="Arial" panose="020B0604020202020204" pitchFamily="34" charset="0"/>
                <a:cs typeface="Arial" panose="020B0604020202020204" pitchFamily="34" charset="0"/>
              </a:rPr>
              <a:t>.</a:t>
            </a:r>
          </a:p>
          <a:p>
            <a:pPr algn="just"/>
            <a:endParaRPr lang="en-GB"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Future work will focus on </a:t>
            </a:r>
            <a:r>
              <a:rPr lang="en-GB" b="1" dirty="0">
                <a:latin typeface="Arial" panose="020B0604020202020204" pitchFamily="34" charset="0"/>
                <a:cs typeface="Arial" panose="020B0604020202020204" pitchFamily="34" charset="0"/>
              </a:rPr>
              <a:t>improving </a:t>
            </a: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GAN </a:t>
            </a:r>
            <a:r>
              <a:rPr lang="en-GB" dirty="0">
                <a:latin typeface="Arial" panose="020B0604020202020204" pitchFamily="34" charset="0"/>
                <a:cs typeface="Arial" panose="020B0604020202020204" pitchFamily="34" charset="0"/>
              </a:rPr>
              <a:t>with </a:t>
            </a:r>
            <a:r>
              <a:rPr lang="en-GB" b="1" dirty="0">
                <a:latin typeface="Arial" panose="020B0604020202020204" pitchFamily="34" charset="0"/>
                <a:cs typeface="Arial" panose="020B0604020202020204" pitchFamily="34" charset="0"/>
              </a:rPr>
              <a:t>additional data </a:t>
            </a:r>
            <a:r>
              <a:rPr lang="en-GB" dirty="0">
                <a:latin typeface="Arial" panose="020B0604020202020204" pitchFamily="34" charset="0"/>
                <a:cs typeface="Arial" panose="020B0604020202020204" pitchFamily="34" charset="0"/>
              </a:rPr>
              <a:t>(both </a:t>
            </a:r>
            <a:r>
              <a:rPr lang="en-GB" b="1" dirty="0">
                <a:latin typeface="Arial" panose="020B0604020202020204" pitchFamily="34" charset="0"/>
                <a:cs typeface="Arial" panose="020B0604020202020204" pitchFamily="34" charset="0"/>
              </a:rPr>
              <a:t>in time-space and other domains</a:t>
            </a:r>
            <a:r>
              <a:rPr lang="en-GB" dirty="0">
                <a:latin typeface="Arial" panose="020B0604020202020204" pitchFamily="34" charset="0"/>
                <a:cs typeface="Arial" panose="020B0604020202020204" pitchFamily="34" charset="0"/>
              </a:rPr>
              <a:t>), feature selection, and applying to GPR data. </a:t>
            </a:r>
          </a:p>
        </p:txBody>
      </p:sp>
      <p:sp>
        <p:nvSpPr>
          <p:cNvPr id="11" name="Title 8">
            <a:hlinkClick r:id="rId4" action="ppaction://hlinksldjump"/>
            <a:extLst>
              <a:ext uri="{FF2B5EF4-FFF2-40B4-BE49-F238E27FC236}">
                <a16:creationId xmlns:a16="http://schemas.microsoft.com/office/drawing/2014/main" id="{967F5D7D-2C7A-434F-8234-391DF9641920}"/>
              </a:ext>
            </a:extLst>
          </p:cNvPr>
          <p:cNvSpPr txBox="1">
            <a:spLocks/>
          </p:cNvSpPr>
          <p:nvPr/>
        </p:nvSpPr>
        <p:spPr bwMode="auto">
          <a:xfrm>
            <a:off x="381000" y="5949280"/>
            <a:ext cx="8382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GB" sz="3200" dirty="0">
                <a:solidFill>
                  <a:srgbClr val="005D90"/>
                </a:solidFill>
              </a:rPr>
              <a:t>INDEX</a:t>
            </a:r>
          </a:p>
        </p:txBody>
      </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Conclusions and Future Work </a:t>
            </a:r>
          </a:p>
        </p:txBody>
      </p:sp>
      <p:sp>
        <p:nvSpPr>
          <p:cNvPr id="9" name="TextBox 8">
            <a:extLst>
              <a:ext uri="{FF2B5EF4-FFF2-40B4-BE49-F238E27FC236}">
                <a16:creationId xmlns:a16="http://schemas.microsoft.com/office/drawing/2014/main" id="{E6B45174-E4C8-4787-83DB-764471C9ECE5}"/>
              </a:ext>
            </a:extLst>
          </p:cNvPr>
          <p:cNvSpPr txBox="1"/>
          <p:nvPr/>
        </p:nvSpPr>
        <p:spPr>
          <a:xfrm>
            <a:off x="467544" y="1412776"/>
            <a:ext cx="8229600" cy="923330"/>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peech Bubble: Rectangle 3">
            <a:extLst>
              <a:ext uri="{FF2B5EF4-FFF2-40B4-BE49-F238E27FC236}">
                <a16:creationId xmlns:a16="http://schemas.microsoft.com/office/drawing/2014/main" id="{63896BB9-1B1A-43B5-9539-9882616E5699}"/>
              </a:ext>
            </a:extLst>
          </p:cNvPr>
          <p:cNvSpPr/>
          <p:nvPr/>
        </p:nvSpPr>
        <p:spPr>
          <a:xfrm>
            <a:off x="1115616" y="1874441"/>
            <a:ext cx="6996710" cy="3210743"/>
          </a:xfrm>
          <a:prstGeom prst="wedgeRectCallout">
            <a:avLst>
              <a:gd name="adj1" fmla="val -51094"/>
              <a:gd name="adj2" fmla="val -68336"/>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Thank you for your interest in this presentation, use the navigation panel at the top to return to any previous section or click on the link at the bottom of the page to be taken to an index where you can navigate to individual slide.</a:t>
            </a:r>
          </a:p>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Any questions can be directed to brydon.lowney@ucdconnect.ie </a:t>
            </a:r>
          </a:p>
        </p:txBody>
      </p:sp>
      <p:sp>
        <p:nvSpPr>
          <p:cNvPr id="5" name="TextBox 4">
            <a:extLst>
              <a:ext uri="{FF2B5EF4-FFF2-40B4-BE49-F238E27FC236}">
                <a16:creationId xmlns:a16="http://schemas.microsoft.com/office/drawing/2014/main" id="{F6D7D41D-9CCB-4318-8CD9-F241F5FAF366}"/>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hlinkClick r:id="rId6" action="ppaction://hlinksldjump">
                  <a:extLst>
                    <a:ext uri="{A12FA001-AC4F-418D-AE19-62706E023703}">
                      <ahyp:hlinkClr xmlns:ahyp="http://schemas.microsoft.com/office/drawing/2018/hyperlinkcolor" val="tx"/>
                    </a:ext>
                  </a:extLst>
                </a:hlinkClick>
              </a:rPr>
              <a:t>Conclusions and Future Work</a:t>
            </a:r>
            <a:endParaRPr lang="en-GB" sz="1600" dirty="0"/>
          </a:p>
        </p:txBody>
      </p:sp>
      <p:pic>
        <p:nvPicPr>
          <p:cNvPr id="8" name="Picture 2">
            <a:extLst>
              <a:ext uri="{FF2B5EF4-FFF2-40B4-BE49-F238E27FC236}">
                <a16:creationId xmlns:a16="http://schemas.microsoft.com/office/drawing/2014/main" id="{29F44184-A812-4511-BDBE-A54D1A50C4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01284337"/>
      </p:ext>
    </p:extLst>
  </p:cSld>
  <p:clrMapOvr>
    <a:masterClrMapping/>
  </p:clrMapOvr>
  <p:transition spd="slow"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sp>
        <p:nvSpPr>
          <p:cNvPr id="8" name="TextBox 7">
            <a:extLst>
              <a:ext uri="{FF2B5EF4-FFF2-40B4-BE49-F238E27FC236}">
                <a16:creationId xmlns:a16="http://schemas.microsoft.com/office/drawing/2014/main" id="{F0A72E24-C95E-4B7C-BA69-A8132B6BA48B}"/>
              </a:ext>
            </a:extLst>
          </p:cNvPr>
          <p:cNvSpPr txBox="1"/>
          <p:nvPr/>
        </p:nvSpPr>
        <p:spPr>
          <a:xfrm>
            <a:off x="0" y="116632"/>
            <a:ext cx="9144000" cy="338554"/>
          </a:xfrm>
          <a:prstGeom prst="rect">
            <a:avLst/>
          </a:prstGeom>
          <a:solidFill>
            <a:schemeClr val="bg1"/>
          </a:solidFill>
        </p:spPr>
        <p:txBody>
          <a:bodyPr wrap="square" rtlCol="0">
            <a:spAutoFit/>
          </a:bodyPr>
          <a:lstStyle/>
          <a:p>
            <a:pPr algn="ctr"/>
            <a:endParaRPr lang="en-GB" sz="1600" dirty="0"/>
          </a:p>
        </p:txBody>
      </p:sp>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2125D5F9-5726-4101-BD52-7D786A0598D1}"/>
                  </a:ext>
                </a:extLst>
              </p:cNvPr>
              <p:cNvGraphicFramePr>
                <a:graphicFrameLocks noChangeAspect="1"/>
              </p:cNvGraphicFramePr>
              <p:nvPr/>
            </p:nvGraphicFramePr>
            <p:xfrm>
              <a:off x="1842475" y="1628800"/>
              <a:ext cx="1800000" cy="1350000"/>
            </p:xfrm>
            <a:graphic>
              <a:graphicData uri="http://schemas.microsoft.com/office/powerpoint/2016/slidezoom">
                <pslz:sldZm>
                  <pslz:sldZmObj sldId="500" cId="3017097398">
                    <pslz:zmPr id="{2E74332E-E45A-4757-B052-0F81D4C257C2}" returnToParent="0" transitionDur="1000">
                      <p166:blipFill xmlns:p166="http://schemas.microsoft.com/office/powerpoint/2016/6/main">
                        <a:blip r:embed="rId5"/>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27" name="Slide Zoom 26">
                <a:hlinkClick r:id="rId6" action="ppaction://hlinksldjump"/>
                <a:extLst>
                  <a:ext uri="{FF2B5EF4-FFF2-40B4-BE49-F238E27FC236}">
                    <a16:creationId xmlns:a16="http://schemas.microsoft.com/office/drawing/2014/main" id="{2125D5F9-5726-4101-BD52-7D786A0598D1}"/>
                  </a:ext>
                </a:extLst>
              </p:cNvPr>
              <p:cNvPicPr>
                <a:picLocks noGrp="1" noRot="1" noChangeAspect="1" noMove="1" noResize="1" noEditPoints="1" noAdjustHandles="1" noChangeArrowheads="1" noChangeShapeType="1"/>
              </p:cNvPicPr>
              <p:nvPr/>
            </p:nvPicPr>
            <p:blipFill>
              <a:blip r:embed="rId7"/>
              <a:stretch>
                <a:fillRect/>
              </a:stretch>
            </p:blipFill>
            <p:spPr>
              <a:xfrm>
                <a:off x="1842475"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F9EA0FFB-CD06-4E3F-8833-AD42E75400A6}"/>
                  </a:ext>
                </a:extLst>
              </p:cNvPr>
              <p:cNvGraphicFramePr>
                <a:graphicFrameLocks noChangeAspect="1"/>
              </p:cNvGraphicFramePr>
              <p:nvPr/>
            </p:nvGraphicFramePr>
            <p:xfrm>
              <a:off x="3672000" y="1628800"/>
              <a:ext cx="1800000" cy="1350000"/>
            </p:xfrm>
            <a:graphic>
              <a:graphicData uri="http://schemas.microsoft.com/office/powerpoint/2016/slidezoom">
                <pslz:sldZm>
                  <pslz:sldZmObj sldId="486" cId="573819857">
                    <pslz:zmPr id="{8B23C512-C6DB-430A-B0C6-5A9169B910C4}" returnToParent="0" transitionDur="1000">
                      <p166:blipFill xmlns:p166="http://schemas.microsoft.com/office/powerpoint/2016/6/main">
                        <a:blip r:embed="rId8"/>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29" name="Slide Zoom 28">
                <a:hlinkClick r:id="rId9" action="ppaction://hlinksldjump"/>
                <a:extLst>
                  <a:ext uri="{FF2B5EF4-FFF2-40B4-BE49-F238E27FC236}">
                    <a16:creationId xmlns:a16="http://schemas.microsoft.com/office/drawing/2014/main" id="{F9EA0FFB-CD06-4E3F-8833-AD42E75400A6}"/>
                  </a:ext>
                </a:extLst>
              </p:cNvPr>
              <p:cNvPicPr>
                <a:picLocks noGrp="1" noRot="1" noChangeAspect="1" noMove="1" noResize="1" noEditPoints="1" noAdjustHandles="1" noChangeArrowheads="1" noChangeShapeType="1"/>
              </p:cNvPicPr>
              <p:nvPr/>
            </p:nvPicPr>
            <p:blipFill>
              <a:blip r:embed="rId10"/>
              <a:stretch>
                <a:fillRect/>
              </a:stretch>
            </p:blipFill>
            <p:spPr>
              <a:xfrm>
                <a:off x="3672000"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398FD77E-C9D8-4B96-A291-268C87986C38}"/>
                  </a:ext>
                </a:extLst>
              </p:cNvPr>
              <p:cNvGraphicFramePr>
                <a:graphicFrameLocks noChangeAspect="1"/>
              </p:cNvGraphicFramePr>
              <p:nvPr/>
            </p:nvGraphicFramePr>
            <p:xfrm>
              <a:off x="5483975" y="1628800"/>
              <a:ext cx="1800000" cy="1350000"/>
            </p:xfrm>
            <a:graphic>
              <a:graphicData uri="http://schemas.microsoft.com/office/powerpoint/2016/slidezoom">
                <pslz:sldZm>
                  <pslz:sldZmObj sldId="423" cId="332875229">
                    <pslz:zmPr id="{D6FEEC4E-1D61-472E-9C60-7143B8AA3EE6}" returnToParent="0" transitionDur="1000">
                      <p166:blipFill xmlns:p166="http://schemas.microsoft.com/office/powerpoint/2016/6/main">
                        <a:blip r:embed="rId11"/>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1" name="Slide Zoom 30">
                <a:hlinkClick r:id="rId12" action="ppaction://hlinksldjump"/>
                <a:extLst>
                  <a:ext uri="{FF2B5EF4-FFF2-40B4-BE49-F238E27FC236}">
                    <a16:creationId xmlns:a16="http://schemas.microsoft.com/office/drawing/2014/main" id="{398FD77E-C9D8-4B96-A291-268C87986C38}"/>
                  </a:ext>
                </a:extLst>
              </p:cNvPr>
              <p:cNvPicPr>
                <a:picLocks noGrp="1" noRot="1" noChangeAspect="1" noMove="1" noResize="1" noEditPoints="1" noAdjustHandles="1" noChangeArrowheads="1" noChangeShapeType="1"/>
              </p:cNvPicPr>
              <p:nvPr/>
            </p:nvPicPr>
            <p:blipFill>
              <a:blip r:embed="rId13"/>
              <a:stretch>
                <a:fillRect/>
              </a:stretch>
            </p:blipFill>
            <p:spPr>
              <a:xfrm>
                <a:off x="5483975"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72FF8583-EED1-4EEC-9703-DE4B346B294E}"/>
                  </a:ext>
                </a:extLst>
              </p:cNvPr>
              <p:cNvGraphicFramePr>
                <a:graphicFrameLocks noChangeAspect="1"/>
              </p:cNvGraphicFramePr>
              <p:nvPr/>
            </p:nvGraphicFramePr>
            <p:xfrm>
              <a:off x="7295950" y="1628800"/>
              <a:ext cx="1800000" cy="1350000"/>
            </p:xfrm>
            <a:graphic>
              <a:graphicData uri="http://schemas.microsoft.com/office/powerpoint/2016/slidezoom">
                <pslz:sldZm>
                  <pslz:sldZmObj sldId="487" cId="2994096202">
                    <pslz:zmPr id="{6BF474AB-C997-49D7-A0CF-B9E79E11BD1A}" returnToParent="0" transitionDur="1000">
                      <p166:blipFill xmlns:p166="http://schemas.microsoft.com/office/powerpoint/2016/6/main">
                        <a:blip r:embed="rId14"/>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3" name="Slide Zoom 32">
                <a:hlinkClick r:id="rId15" action="ppaction://hlinksldjump"/>
                <a:extLst>
                  <a:ext uri="{FF2B5EF4-FFF2-40B4-BE49-F238E27FC236}">
                    <a16:creationId xmlns:a16="http://schemas.microsoft.com/office/drawing/2014/main" id="{72FF8583-EED1-4EEC-9703-DE4B346B294E}"/>
                  </a:ext>
                </a:extLst>
              </p:cNvPr>
              <p:cNvPicPr>
                <a:picLocks noGrp="1" noRot="1" noChangeAspect="1" noMove="1" noResize="1" noEditPoints="1" noAdjustHandles="1" noChangeArrowheads="1" noChangeShapeType="1"/>
              </p:cNvPicPr>
              <p:nvPr/>
            </p:nvPicPr>
            <p:blipFill>
              <a:blip r:embed="rId16"/>
              <a:stretch>
                <a:fillRect/>
              </a:stretch>
            </p:blipFill>
            <p:spPr>
              <a:xfrm>
                <a:off x="7295950" y="162880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1C0EF3B2-36E5-4EA0-913A-66E3DE44457D}"/>
                  </a:ext>
                </a:extLst>
              </p:cNvPr>
              <p:cNvGraphicFramePr>
                <a:graphicFrameLocks noChangeAspect="1"/>
              </p:cNvGraphicFramePr>
              <p:nvPr/>
            </p:nvGraphicFramePr>
            <p:xfrm>
              <a:off x="-11000" y="3217280"/>
              <a:ext cx="1800000" cy="1350000"/>
            </p:xfrm>
            <a:graphic>
              <a:graphicData uri="http://schemas.microsoft.com/office/powerpoint/2016/slidezoom">
                <pslz:sldZm>
                  <pslz:sldZmObj sldId="488" cId="747324328">
                    <pslz:zmPr id="{6A982466-C4EA-4B30-8F67-6F73663FF8DD}" returnToParent="0" transitionDur="1000">
                      <p166:blipFill xmlns:p166="http://schemas.microsoft.com/office/powerpoint/2016/6/main">
                        <a:blip r:embed="rId17"/>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5" name="Slide Zoom 34">
                <a:hlinkClick r:id="rId18" action="ppaction://hlinksldjump"/>
                <a:extLst>
                  <a:ext uri="{FF2B5EF4-FFF2-40B4-BE49-F238E27FC236}">
                    <a16:creationId xmlns:a16="http://schemas.microsoft.com/office/drawing/2014/main" id="{1C0EF3B2-36E5-4EA0-913A-66E3DE44457D}"/>
                  </a:ext>
                </a:extLst>
              </p:cNvPr>
              <p:cNvPicPr>
                <a:picLocks noGrp="1" noRot="1" noChangeAspect="1" noMove="1" noResize="1" noEditPoints="1" noAdjustHandles="1" noChangeArrowheads="1" noChangeShapeType="1"/>
              </p:cNvPicPr>
              <p:nvPr/>
            </p:nvPicPr>
            <p:blipFill>
              <a:blip r:embed="rId19"/>
              <a:stretch>
                <a:fillRect/>
              </a:stretch>
            </p:blipFill>
            <p:spPr>
              <a:xfrm>
                <a:off x="-1100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Slide Zoom 36">
                <a:extLst>
                  <a:ext uri="{FF2B5EF4-FFF2-40B4-BE49-F238E27FC236}">
                    <a16:creationId xmlns:a16="http://schemas.microsoft.com/office/drawing/2014/main" id="{125818B8-334D-4B66-9A6C-0DA6AC8DA99E}"/>
                  </a:ext>
                </a:extLst>
              </p:cNvPr>
              <p:cNvGraphicFramePr>
                <a:graphicFrameLocks noChangeAspect="1"/>
              </p:cNvGraphicFramePr>
              <p:nvPr/>
            </p:nvGraphicFramePr>
            <p:xfrm>
              <a:off x="1842475" y="3217280"/>
              <a:ext cx="1800000" cy="1350000"/>
            </p:xfrm>
            <a:graphic>
              <a:graphicData uri="http://schemas.microsoft.com/office/powerpoint/2016/slidezoom">
                <pslz:sldZm>
                  <pslz:sldZmObj sldId="496" cId="281647326">
                    <pslz:zmPr id="{0CA1C569-AC3D-4B78-AE26-F87D3EB3EB39}" returnToParent="0" transitionDur="1000">
                      <p166:blipFill xmlns:p166="http://schemas.microsoft.com/office/powerpoint/2016/6/main">
                        <a:blip r:embed="rId20"/>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7" name="Slide Zoom 36">
                <a:hlinkClick r:id="rId21" action="ppaction://hlinksldjump"/>
                <a:extLst>
                  <a:ext uri="{FF2B5EF4-FFF2-40B4-BE49-F238E27FC236}">
                    <a16:creationId xmlns:a16="http://schemas.microsoft.com/office/drawing/2014/main" id="{125818B8-334D-4B66-9A6C-0DA6AC8DA99E}"/>
                  </a:ext>
                </a:extLst>
              </p:cNvPr>
              <p:cNvPicPr>
                <a:picLocks noGrp="1" noRot="1" noChangeAspect="1" noMove="1" noResize="1" noEditPoints="1" noAdjustHandles="1" noChangeArrowheads="1" noChangeShapeType="1"/>
              </p:cNvPicPr>
              <p:nvPr/>
            </p:nvPicPr>
            <p:blipFill>
              <a:blip r:embed="rId22"/>
              <a:stretch>
                <a:fillRect/>
              </a:stretch>
            </p:blipFill>
            <p:spPr>
              <a:xfrm>
                <a:off x="1842475"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7E61840B-E737-455E-A870-A369C8ED0B39}"/>
                  </a:ext>
                </a:extLst>
              </p:cNvPr>
              <p:cNvGraphicFramePr>
                <a:graphicFrameLocks noChangeAspect="1"/>
              </p:cNvGraphicFramePr>
              <p:nvPr/>
            </p:nvGraphicFramePr>
            <p:xfrm>
              <a:off x="3672000" y="3217280"/>
              <a:ext cx="1800000" cy="1350000"/>
            </p:xfrm>
            <a:graphic>
              <a:graphicData uri="http://schemas.microsoft.com/office/powerpoint/2016/slidezoom">
                <pslz:sldZm>
                  <pslz:sldZmObj sldId="497" cId="3201690658">
                    <pslz:zmPr id="{F83B3EB1-2499-4E6B-B989-841498CEB885}" returnToParent="0" transitionDur="1000">
                      <p166:blipFill xmlns:p166="http://schemas.microsoft.com/office/powerpoint/2016/6/main">
                        <a:blip r:embed="rId23"/>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39" name="Slide Zoom 38">
                <a:hlinkClick r:id="rId24" action="ppaction://hlinksldjump"/>
                <a:extLst>
                  <a:ext uri="{FF2B5EF4-FFF2-40B4-BE49-F238E27FC236}">
                    <a16:creationId xmlns:a16="http://schemas.microsoft.com/office/drawing/2014/main" id="{7E61840B-E737-455E-A870-A369C8ED0B39}"/>
                  </a:ext>
                </a:extLst>
              </p:cNvPr>
              <p:cNvPicPr>
                <a:picLocks noGrp="1" noRot="1" noChangeAspect="1" noMove="1" noResize="1" noEditPoints="1" noAdjustHandles="1" noChangeArrowheads="1" noChangeShapeType="1"/>
              </p:cNvPicPr>
              <p:nvPr/>
            </p:nvPicPr>
            <p:blipFill>
              <a:blip r:embed="rId25"/>
              <a:stretch>
                <a:fillRect/>
              </a:stretch>
            </p:blipFill>
            <p:spPr>
              <a:xfrm>
                <a:off x="367200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93C1D8A3-8925-43A0-9C24-B75C03CF3674}"/>
                  </a:ext>
                </a:extLst>
              </p:cNvPr>
              <p:cNvGraphicFramePr>
                <a:graphicFrameLocks noChangeAspect="1"/>
              </p:cNvGraphicFramePr>
              <p:nvPr/>
            </p:nvGraphicFramePr>
            <p:xfrm>
              <a:off x="5495950" y="3217280"/>
              <a:ext cx="1800000" cy="1350000"/>
            </p:xfrm>
            <a:graphic>
              <a:graphicData uri="http://schemas.microsoft.com/office/powerpoint/2016/slidezoom">
                <pslz:sldZm>
                  <pslz:sldZmObj sldId="489" cId="3387155200">
                    <pslz:zmPr id="{3DD9375A-6317-4F34-869F-476D70BB3FA5}" returnToParent="0" transitionDur="1000">
                      <p166:blipFill xmlns:p166="http://schemas.microsoft.com/office/powerpoint/2016/6/main">
                        <a:blip r:embed="rId26"/>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1" name="Slide Zoom 40">
                <a:hlinkClick r:id="rId27" action="ppaction://hlinksldjump"/>
                <a:extLst>
                  <a:ext uri="{FF2B5EF4-FFF2-40B4-BE49-F238E27FC236}">
                    <a16:creationId xmlns:a16="http://schemas.microsoft.com/office/drawing/2014/main" id="{93C1D8A3-8925-43A0-9C24-B75C03CF3674}"/>
                  </a:ext>
                </a:extLst>
              </p:cNvPr>
              <p:cNvPicPr>
                <a:picLocks noGrp="1" noRot="1" noChangeAspect="1" noMove="1" noResize="1" noEditPoints="1" noAdjustHandles="1" noChangeArrowheads="1" noChangeShapeType="1"/>
              </p:cNvPicPr>
              <p:nvPr/>
            </p:nvPicPr>
            <p:blipFill>
              <a:blip r:embed="rId28"/>
              <a:stretch>
                <a:fillRect/>
              </a:stretch>
            </p:blipFill>
            <p:spPr>
              <a:xfrm>
                <a:off x="549595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F081E851-CE7C-479B-B4E2-A401B90AAE61}"/>
                  </a:ext>
                </a:extLst>
              </p:cNvPr>
              <p:cNvGraphicFramePr>
                <a:graphicFrameLocks noChangeAspect="1"/>
              </p:cNvGraphicFramePr>
              <p:nvPr/>
            </p:nvGraphicFramePr>
            <p:xfrm>
              <a:off x="7295950" y="3217280"/>
              <a:ext cx="1800000" cy="1350000"/>
            </p:xfrm>
            <a:graphic>
              <a:graphicData uri="http://schemas.microsoft.com/office/powerpoint/2016/slidezoom">
                <pslz:sldZm>
                  <pslz:sldZmObj sldId="490" cId="346165817">
                    <pslz:zmPr id="{CCC1D07C-E384-4AE2-A358-CABFFF91AE01}" returnToParent="0" transitionDur="1000">
                      <p166:blipFill xmlns:p166="http://schemas.microsoft.com/office/powerpoint/2016/6/main">
                        <a:blip r:embed="rId29"/>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3" name="Slide Zoom 42">
                <a:hlinkClick r:id="rId30" action="ppaction://hlinksldjump"/>
                <a:extLst>
                  <a:ext uri="{FF2B5EF4-FFF2-40B4-BE49-F238E27FC236}">
                    <a16:creationId xmlns:a16="http://schemas.microsoft.com/office/drawing/2014/main" id="{F081E851-CE7C-479B-B4E2-A401B90AAE61}"/>
                  </a:ext>
                </a:extLst>
              </p:cNvPr>
              <p:cNvPicPr>
                <a:picLocks noGrp="1" noRot="1" noChangeAspect="1" noMove="1" noResize="1" noEditPoints="1" noAdjustHandles="1" noChangeArrowheads="1" noChangeShapeType="1"/>
              </p:cNvPicPr>
              <p:nvPr/>
            </p:nvPicPr>
            <p:blipFill>
              <a:blip r:embed="rId31"/>
              <a:stretch>
                <a:fillRect/>
              </a:stretch>
            </p:blipFill>
            <p:spPr>
              <a:xfrm>
                <a:off x="7295950" y="321728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38632175-E975-4CAF-8F23-D21CB39AE374}"/>
                  </a:ext>
                </a:extLst>
              </p:cNvPr>
              <p:cNvGraphicFramePr>
                <a:graphicFrameLocks noChangeAspect="1"/>
              </p:cNvGraphicFramePr>
              <p:nvPr/>
            </p:nvGraphicFramePr>
            <p:xfrm>
              <a:off x="-11000" y="4804277"/>
              <a:ext cx="1800000" cy="1350000"/>
            </p:xfrm>
            <a:graphic>
              <a:graphicData uri="http://schemas.microsoft.com/office/powerpoint/2016/slidezoom">
                <pslz:sldZm>
                  <pslz:sldZmObj sldId="491" cId="2398986252">
                    <pslz:zmPr id="{70A8EF37-4B49-4095-A78E-81F7459DF97C}" returnToParent="0" transitionDur="1000">
                      <p166:blipFill xmlns:p166="http://schemas.microsoft.com/office/powerpoint/2016/6/main">
                        <a:blip r:embed="rId32"/>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5" name="Slide Zoom 44">
                <a:hlinkClick r:id="rId33" action="ppaction://hlinksldjump"/>
                <a:extLst>
                  <a:ext uri="{FF2B5EF4-FFF2-40B4-BE49-F238E27FC236}">
                    <a16:creationId xmlns:a16="http://schemas.microsoft.com/office/drawing/2014/main" id="{38632175-E975-4CAF-8F23-D21CB39AE374}"/>
                  </a:ext>
                </a:extLst>
              </p:cNvPr>
              <p:cNvPicPr>
                <a:picLocks noGrp="1" noRot="1" noChangeAspect="1" noMove="1" noResize="1" noEditPoints="1" noAdjustHandles="1" noChangeArrowheads="1" noChangeShapeType="1"/>
              </p:cNvPicPr>
              <p:nvPr/>
            </p:nvPicPr>
            <p:blipFill>
              <a:blip r:embed="rId34"/>
              <a:stretch>
                <a:fillRect/>
              </a:stretch>
            </p:blipFill>
            <p:spPr>
              <a:xfrm>
                <a:off x="-11000" y="4804277"/>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Slide Zoom 46">
                <a:extLst>
                  <a:ext uri="{FF2B5EF4-FFF2-40B4-BE49-F238E27FC236}">
                    <a16:creationId xmlns:a16="http://schemas.microsoft.com/office/drawing/2014/main" id="{8083F938-681C-43C1-B0B6-53755A6092B2}"/>
                  </a:ext>
                </a:extLst>
              </p:cNvPr>
              <p:cNvGraphicFramePr>
                <a:graphicFrameLocks noChangeAspect="1"/>
              </p:cNvGraphicFramePr>
              <p:nvPr/>
            </p:nvGraphicFramePr>
            <p:xfrm>
              <a:off x="1842475" y="4813028"/>
              <a:ext cx="1800000" cy="1350000"/>
            </p:xfrm>
            <a:graphic>
              <a:graphicData uri="http://schemas.microsoft.com/office/powerpoint/2016/slidezoom">
                <pslz:sldZm>
                  <pslz:sldZmObj sldId="492" cId="413984362">
                    <pslz:zmPr id="{21C9115C-8175-4B88-8D9C-4290CEE10FA1}" returnToParent="0" transitionDur="1000">
                      <p166:blipFill xmlns:p166="http://schemas.microsoft.com/office/powerpoint/2016/6/main">
                        <a:blip r:embed="rId35"/>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7" name="Slide Zoom 46">
                <a:hlinkClick r:id="rId36" action="ppaction://hlinksldjump"/>
                <a:extLst>
                  <a:ext uri="{FF2B5EF4-FFF2-40B4-BE49-F238E27FC236}">
                    <a16:creationId xmlns:a16="http://schemas.microsoft.com/office/drawing/2014/main" id="{8083F938-681C-43C1-B0B6-53755A6092B2}"/>
                  </a:ext>
                </a:extLst>
              </p:cNvPr>
              <p:cNvPicPr>
                <a:picLocks noGrp="1" noRot="1" noChangeAspect="1" noMove="1" noResize="1" noEditPoints="1" noAdjustHandles="1" noChangeArrowheads="1" noChangeShapeType="1"/>
              </p:cNvPicPr>
              <p:nvPr/>
            </p:nvPicPr>
            <p:blipFill>
              <a:blip r:embed="rId37"/>
              <a:stretch>
                <a:fillRect/>
              </a:stretch>
            </p:blipFill>
            <p:spPr>
              <a:xfrm>
                <a:off x="1842475" y="4813028"/>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9" name="Slide Zoom 48">
                <a:extLst>
                  <a:ext uri="{FF2B5EF4-FFF2-40B4-BE49-F238E27FC236}">
                    <a16:creationId xmlns:a16="http://schemas.microsoft.com/office/drawing/2014/main" id="{0577EA3B-646A-4C91-9BEA-544293883C2F}"/>
                  </a:ext>
                </a:extLst>
              </p:cNvPr>
              <p:cNvGraphicFramePr>
                <a:graphicFrameLocks noChangeAspect="1"/>
              </p:cNvGraphicFramePr>
              <p:nvPr/>
            </p:nvGraphicFramePr>
            <p:xfrm>
              <a:off x="3695950" y="4813028"/>
              <a:ext cx="1800000" cy="1350000"/>
            </p:xfrm>
            <a:graphic>
              <a:graphicData uri="http://schemas.microsoft.com/office/powerpoint/2016/slidezoom">
                <pslz:sldZm>
                  <pslz:sldZmObj sldId="493" cId="3018488779">
                    <pslz:zmPr id="{8771BB61-A213-4EB0-901B-03D0F95C25A8}" returnToParent="0" transitionDur="1000">
                      <p166:blipFill xmlns:p166="http://schemas.microsoft.com/office/powerpoint/2016/6/main">
                        <a:blip r:embed="rId38"/>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49" name="Slide Zoom 48">
                <a:hlinkClick r:id="rId39" action="ppaction://hlinksldjump"/>
                <a:extLst>
                  <a:ext uri="{FF2B5EF4-FFF2-40B4-BE49-F238E27FC236}">
                    <a16:creationId xmlns:a16="http://schemas.microsoft.com/office/drawing/2014/main" id="{0577EA3B-646A-4C91-9BEA-544293883C2F}"/>
                  </a:ext>
                </a:extLst>
              </p:cNvPr>
              <p:cNvPicPr>
                <a:picLocks noGrp="1" noRot="1" noChangeAspect="1" noMove="1" noResize="1" noEditPoints="1" noAdjustHandles="1" noChangeArrowheads="1" noChangeShapeType="1"/>
              </p:cNvPicPr>
              <p:nvPr/>
            </p:nvPicPr>
            <p:blipFill>
              <a:blip r:embed="rId40"/>
              <a:stretch>
                <a:fillRect/>
              </a:stretch>
            </p:blipFill>
            <p:spPr>
              <a:xfrm>
                <a:off x="3695950" y="4813028"/>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E0C9ADCF-7707-4083-87AC-81905136974D}"/>
                  </a:ext>
                </a:extLst>
              </p:cNvPr>
              <p:cNvGraphicFramePr>
                <a:graphicFrameLocks noChangeAspect="1"/>
              </p:cNvGraphicFramePr>
              <p:nvPr/>
            </p:nvGraphicFramePr>
            <p:xfrm>
              <a:off x="5495950" y="4805760"/>
              <a:ext cx="1800000" cy="1350000"/>
            </p:xfrm>
            <a:graphic>
              <a:graphicData uri="http://schemas.microsoft.com/office/powerpoint/2016/slidezoom">
                <pslz:sldZm>
                  <pslz:sldZmObj sldId="494" cId="1656377062">
                    <pslz:zmPr id="{FCE8E5C9-C869-4C3D-BB4C-DC95E52DBBD5}" returnToParent="0" transitionDur="1000">
                      <p166:blipFill xmlns:p166="http://schemas.microsoft.com/office/powerpoint/2016/6/main">
                        <a:blip r:embed="rId41"/>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51" name="Slide Zoom 50">
                <a:hlinkClick r:id="rId42" action="ppaction://hlinksldjump"/>
                <a:extLst>
                  <a:ext uri="{FF2B5EF4-FFF2-40B4-BE49-F238E27FC236}">
                    <a16:creationId xmlns:a16="http://schemas.microsoft.com/office/drawing/2014/main" id="{E0C9ADCF-7707-4083-87AC-81905136974D}"/>
                  </a:ext>
                </a:extLst>
              </p:cNvPr>
              <p:cNvPicPr>
                <a:picLocks noGrp="1" noRot="1" noChangeAspect="1" noMove="1" noResize="1" noEditPoints="1" noAdjustHandles="1" noChangeArrowheads="1" noChangeShapeType="1"/>
              </p:cNvPicPr>
              <p:nvPr/>
            </p:nvPicPr>
            <p:blipFill>
              <a:blip r:embed="rId43"/>
              <a:stretch>
                <a:fillRect/>
              </a:stretch>
            </p:blipFill>
            <p:spPr>
              <a:xfrm>
                <a:off x="5495950" y="4805760"/>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C085F58E-6A66-44E0-BC4D-DEBFD3F2C167}"/>
                  </a:ext>
                </a:extLst>
              </p:cNvPr>
              <p:cNvGraphicFramePr>
                <a:graphicFrameLocks noChangeAspect="1"/>
              </p:cNvGraphicFramePr>
              <p:nvPr/>
            </p:nvGraphicFramePr>
            <p:xfrm>
              <a:off x="7324123" y="4804277"/>
              <a:ext cx="1800000" cy="1350000"/>
            </p:xfrm>
            <a:graphic>
              <a:graphicData uri="http://schemas.microsoft.com/office/powerpoint/2016/slidezoom">
                <pslz:sldZm>
                  <pslz:sldZmObj sldId="422" cId="334043736">
                    <pslz:zmPr id="{B3350251-89DF-402D-8D43-D5E75CE9CD5E}" returnToParent="0" transitionDur="1000">
                      <p166:blipFill xmlns:p166="http://schemas.microsoft.com/office/powerpoint/2016/6/main">
                        <a:blip r:embed="rId44"/>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54" name="Slide Zoom 53">
                <a:hlinkClick r:id="rId45" action="ppaction://hlinksldjump"/>
                <a:extLst>
                  <a:ext uri="{FF2B5EF4-FFF2-40B4-BE49-F238E27FC236}">
                    <a16:creationId xmlns:a16="http://schemas.microsoft.com/office/drawing/2014/main" id="{C085F58E-6A66-44E0-BC4D-DEBFD3F2C167}"/>
                  </a:ext>
                </a:extLst>
              </p:cNvPr>
              <p:cNvPicPr>
                <a:picLocks noGrp="1" noRot="1" noChangeAspect="1" noMove="1" noResize="1" noEditPoints="1" noAdjustHandles="1" noChangeArrowheads="1" noChangeShapeType="1"/>
              </p:cNvPicPr>
              <p:nvPr/>
            </p:nvPicPr>
            <p:blipFill>
              <a:blip r:embed="rId46"/>
              <a:stretch>
                <a:fillRect/>
              </a:stretch>
            </p:blipFill>
            <p:spPr>
              <a:xfrm>
                <a:off x="7324123" y="4804277"/>
                <a:ext cx="1800000" cy="135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6" name="Slide Zoom 55">
                <a:extLst>
                  <a:ext uri="{FF2B5EF4-FFF2-40B4-BE49-F238E27FC236}">
                    <a16:creationId xmlns:a16="http://schemas.microsoft.com/office/drawing/2014/main" id="{B12EDA3A-8350-4402-8776-58920F4828A8}"/>
                  </a:ext>
                </a:extLst>
              </p:cNvPr>
              <p:cNvGraphicFramePr>
                <a:graphicFrameLocks noChangeAspect="1"/>
              </p:cNvGraphicFramePr>
              <p:nvPr/>
            </p:nvGraphicFramePr>
            <p:xfrm>
              <a:off x="12950" y="1628800"/>
              <a:ext cx="1800000" cy="1350000"/>
            </p:xfrm>
            <a:graphic>
              <a:graphicData uri="http://schemas.microsoft.com/office/powerpoint/2016/slidezoom">
                <pslz:sldZm>
                  <pslz:sldZmObj sldId="418" cId="3965544499">
                    <pslz:zmPr id="{2AF7E509-0FC3-4276-B35C-ED3BC9C44A28}" returnToParent="0" transitionDur="1000">
                      <p166:blipFill xmlns:p166="http://schemas.microsoft.com/office/powerpoint/2016/6/main">
                        <a:blip r:embed="rId47"/>
                        <a:stretch>
                          <a:fillRect/>
                        </a:stretch>
                      </p166:blipFill>
                      <p166:spPr xmlns:p166="http://schemas.microsoft.com/office/powerpoint/2016/6/main">
                        <a:xfrm>
                          <a:off x="0" y="0"/>
                          <a:ext cx="1800000" cy="1350000"/>
                        </a:xfrm>
                        <a:prstGeom prst="rect">
                          <a:avLst/>
                        </a:prstGeom>
                        <a:ln w="3175">
                          <a:solidFill>
                            <a:prstClr val="ltGray"/>
                          </a:solidFill>
                        </a:ln>
                      </p166:spPr>
                    </pslz:zmPr>
                  </pslz:sldZmObj>
                </pslz:sldZm>
              </a:graphicData>
            </a:graphic>
          </p:graphicFrame>
        </mc:Choice>
        <mc:Fallback xmlns="">
          <p:pic>
            <p:nvPicPr>
              <p:cNvPr id="56" name="Slide Zoom 55">
                <a:hlinkClick r:id="rId48" action="ppaction://hlinksldjump"/>
                <a:extLst>
                  <a:ext uri="{FF2B5EF4-FFF2-40B4-BE49-F238E27FC236}">
                    <a16:creationId xmlns:a16="http://schemas.microsoft.com/office/drawing/2014/main" id="{B12EDA3A-8350-4402-8776-58920F4828A8}"/>
                  </a:ext>
                </a:extLst>
              </p:cNvPr>
              <p:cNvPicPr>
                <a:picLocks noGrp="1" noRot="1" noChangeAspect="1" noMove="1" noResize="1" noEditPoints="1" noAdjustHandles="1" noChangeArrowheads="1" noChangeShapeType="1"/>
              </p:cNvPicPr>
              <p:nvPr/>
            </p:nvPicPr>
            <p:blipFill>
              <a:blip r:embed="rId49"/>
              <a:stretch>
                <a:fillRect/>
              </a:stretch>
            </p:blipFill>
            <p:spPr>
              <a:xfrm>
                <a:off x="12950" y="1628800"/>
                <a:ext cx="1800000" cy="1350000"/>
              </a:xfrm>
              <a:prstGeom prst="rect">
                <a:avLst/>
              </a:prstGeom>
              <a:ln w="3175">
                <a:solidFill>
                  <a:prstClr val="ltGray"/>
                </a:solidFill>
              </a:ln>
            </p:spPr>
          </p:pic>
        </mc:Fallback>
      </mc:AlternateContent>
      <p:pic>
        <p:nvPicPr>
          <p:cNvPr id="58" name="Picture 57">
            <a:hlinkClick r:id="rId50" action="ppaction://hlinksldjump"/>
            <a:extLst>
              <a:ext uri="{FF2B5EF4-FFF2-40B4-BE49-F238E27FC236}">
                <a16:creationId xmlns:a16="http://schemas.microsoft.com/office/drawing/2014/main" id="{8E658E59-F9C3-4011-8F6B-CE26A95868D6}"/>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59" name="Title 1">
            <a:extLst>
              <a:ext uri="{FF2B5EF4-FFF2-40B4-BE49-F238E27FC236}">
                <a16:creationId xmlns:a16="http://schemas.microsoft.com/office/drawing/2014/main" id="{39DD6347-671B-4EF2-B660-74289544F2B9}"/>
              </a:ext>
            </a:extLst>
          </p:cNvPr>
          <p:cNvSpPr>
            <a:spLocks noGrp="1"/>
          </p:cNvSpPr>
          <p:nvPr>
            <p:ph type="title"/>
          </p:nvPr>
        </p:nvSpPr>
        <p:spPr>
          <a:xfrm>
            <a:off x="1115616" y="484751"/>
            <a:ext cx="8229600" cy="871558"/>
          </a:xfrm>
        </p:spPr>
        <p:txBody>
          <a:bodyPr>
            <a:normAutofit/>
          </a:bodyPr>
          <a:lstStyle/>
          <a:p>
            <a:pPr algn="l"/>
            <a:r>
              <a:rPr lang="en-GB" sz="3600" dirty="0">
                <a:solidFill>
                  <a:srgbClr val="005D90"/>
                </a:solidFill>
              </a:rPr>
              <a:t>Index </a:t>
            </a:r>
          </a:p>
        </p:txBody>
      </p:sp>
      <p:sp>
        <p:nvSpPr>
          <p:cNvPr id="2" name="Speech Bubble: Rectangle 1">
            <a:extLst>
              <a:ext uri="{FF2B5EF4-FFF2-40B4-BE49-F238E27FC236}">
                <a16:creationId xmlns:a16="http://schemas.microsoft.com/office/drawing/2014/main" id="{8CCC5AA2-10AC-4FDA-AE37-E049B068F83A}"/>
              </a:ext>
            </a:extLst>
          </p:cNvPr>
          <p:cNvSpPr/>
          <p:nvPr/>
        </p:nvSpPr>
        <p:spPr>
          <a:xfrm>
            <a:off x="1800975" y="342137"/>
            <a:ext cx="5075281" cy="864097"/>
          </a:xfrm>
          <a:prstGeom prst="wedgeRectCallout">
            <a:avLst>
              <a:gd name="adj1" fmla="val -66108"/>
              <a:gd name="adj2" fmla="val 16909"/>
            </a:avLst>
          </a:prstGeom>
          <a:solidFill>
            <a:schemeClr val="tx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Click on a slide to zoom to it</a:t>
            </a:r>
          </a:p>
        </p:txBody>
      </p:sp>
      <p:pic>
        <p:nvPicPr>
          <p:cNvPr id="3" name="Picture 2">
            <a:extLst>
              <a:ext uri="{FF2B5EF4-FFF2-40B4-BE49-F238E27FC236}">
                <a16:creationId xmlns:a16="http://schemas.microsoft.com/office/drawing/2014/main" id="{F9DA032C-343B-4905-8826-33E0580A8012}"/>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3006574"/>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Why diffraction imaging? </a:t>
            </a:r>
          </a:p>
        </p:txBody>
      </p:sp>
      <p:sp>
        <p:nvSpPr>
          <p:cNvPr id="12" name="Content Placeholder 2">
            <a:extLst>
              <a:ext uri="{FF2B5EF4-FFF2-40B4-BE49-F238E27FC236}">
                <a16:creationId xmlns:a16="http://schemas.microsoft.com/office/drawing/2014/main" id="{320FFD05-BAB9-4D8F-AE2D-BC1BCCB509EE}"/>
              </a:ext>
            </a:extLst>
          </p:cNvPr>
          <p:cNvSpPr>
            <a:spLocks noGrp="1"/>
          </p:cNvSpPr>
          <p:nvPr>
            <p:ph idx="1"/>
          </p:nvPr>
        </p:nvSpPr>
        <p:spPr>
          <a:xfrm>
            <a:off x="110993" y="1349449"/>
            <a:ext cx="8922013" cy="4817660"/>
          </a:xfrm>
        </p:spPr>
        <p:txBody>
          <a:bodyPr>
            <a:normAutofit/>
          </a:bodyPr>
          <a:lstStyle/>
          <a:p>
            <a:pPr algn="just"/>
            <a:r>
              <a:rPr lang="en-US" sz="1800" dirty="0">
                <a:latin typeface="Arial" panose="020B0604020202020204" pitchFamily="34" charset="0"/>
                <a:cs typeface="Arial" panose="020B0604020202020204" pitchFamily="34" charset="0"/>
              </a:rPr>
              <a:t>As diffractions form from </a:t>
            </a:r>
            <a:r>
              <a:rPr lang="en-US" sz="1800" b="1" dirty="0">
                <a:latin typeface="Arial" panose="020B0604020202020204" pitchFamily="34" charset="0"/>
                <a:cs typeface="Arial" panose="020B0604020202020204" pitchFamily="34" charset="0"/>
              </a:rPr>
              <a:t>objects and discontinuities</a:t>
            </a:r>
            <a:r>
              <a:rPr lang="en-US" sz="1800" dirty="0">
                <a:latin typeface="Arial" panose="020B0604020202020204" pitchFamily="34" charset="0"/>
                <a:cs typeface="Arial" panose="020B0604020202020204" pitchFamily="34" charset="0"/>
              </a:rPr>
              <a:t>, by imaging the diffractions the objects which formed them can be </a:t>
            </a:r>
            <a:r>
              <a:rPr lang="en-US" sz="1800" b="1" dirty="0">
                <a:latin typeface="Arial" panose="020B0604020202020204" pitchFamily="34" charset="0"/>
                <a:cs typeface="Arial" panose="020B0604020202020204" pitchFamily="34" charset="0"/>
              </a:rPr>
              <a:t>directly</a:t>
            </a:r>
            <a:r>
              <a:rPr lang="en-US" sz="1800" dirty="0">
                <a:latin typeface="Arial" panose="020B0604020202020204" pitchFamily="34" charset="0"/>
                <a:cs typeface="Arial" panose="020B0604020202020204" pitchFamily="34" charset="0"/>
              </a:rPr>
              <a:t> imaged. </a:t>
            </a:r>
          </a:p>
          <a:p>
            <a:pPr algn="just"/>
            <a:r>
              <a:rPr lang="en-US" sz="1800" dirty="0">
                <a:latin typeface="Arial" panose="020B0604020202020204" pitchFamily="34" charset="0"/>
                <a:cs typeface="Arial" panose="020B0604020202020204" pitchFamily="34" charset="0"/>
              </a:rPr>
              <a:t>These are </a:t>
            </a:r>
            <a:r>
              <a:rPr lang="en-US" sz="1800" b="1" dirty="0">
                <a:latin typeface="Arial" panose="020B0604020202020204" pitchFamily="34" charset="0"/>
                <a:cs typeface="Arial" panose="020B0604020202020204" pitchFamily="34" charset="0"/>
              </a:rPr>
              <a:t>geologically significant</a:t>
            </a:r>
            <a:r>
              <a:rPr lang="en-US" sz="1800" dirty="0">
                <a:latin typeface="Arial" panose="020B0604020202020204" pitchFamily="34" charset="0"/>
                <a:cs typeface="Arial" panose="020B0604020202020204" pitchFamily="34" charset="0"/>
              </a:rPr>
              <a:t> both </a:t>
            </a:r>
            <a:r>
              <a:rPr lang="en-US" sz="1800" b="1" dirty="0">
                <a:latin typeface="Arial" panose="020B0604020202020204" pitchFamily="34" charset="0"/>
                <a:cs typeface="Arial" panose="020B0604020202020204" pitchFamily="34" charset="0"/>
              </a:rPr>
              <a:t>structurally and stratigraphically </a:t>
            </a:r>
            <a:r>
              <a:rPr lang="en-US" sz="1800" dirty="0">
                <a:latin typeface="Arial" panose="020B0604020202020204" pitchFamily="34" charset="0"/>
                <a:cs typeface="Arial" panose="020B0604020202020204" pitchFamily="34" charset="0"/>
              </a:rPr>
              <a:t>(i.e. faults, pinchouts, vugs, fractures etc.). </a:t>
            </a:r>
          </a:p>
        </p:txBody>
      </p:sp>
      <p:pic>
        <p:nvPicPr>
          <p:cNvPr id="15" name="Picture 14" descr="A picture containing wall, monitor, building&#10;&#10;Description automatically generated">
            <a:extLst>
              <a:ext uri="{FF2B5EF4-FFF2-40B4-BE49-F238E27FC236}">
                <a16:creationId xmlns:a16="http://schemas.microsoft.com/office/drawing/2014/main" id="{27DC754D-53AC-41D0-B8BB-6DDC79A54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457" y="2493748"/>
            <a:ext cx="6296654" cy="4090952"/>
          </a:xfrm>
          <a:prstGeom prst="rect">
            <a:avLst/>
          </a:prstGeom>
        </p:spPr>
      </p:pic>
      <p:pic>
        <p:nvPicPr>
          <p:cNvPr id="16" name="Picture 15" descr="A picture containing window&#10;&#10;Description automatically generated">
            <a:extLst>
              <a:ext uri="{FF2B5EF4-FFF2-40B4-BE49-F238E27FC236}">
                <a16:creationId xmlns:a16="http://schemas.microsoft.com/office/drawing/2014/main" id="{8D9056A7-459D-4886-8ADF-EDB6B6A101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8456" y="2492896"/>
            <a:ext cx="6297880" cy="4091750"/>
          </a:xfrm>
          <a:prstGeom prst="rect">
            <a:avLst/>
          </a:prstGeom>
        </p:spPr>
      </p:pic>
      <p:sp>
        <p:nvSpPr>
          <p:cNvPr id="3" name="TextBox 2">
            <a:extLst>
              <a:ext uri="{FF2B5EF4-FFF2-40B4-BE49-F238E27FC236}">
                <a16:creationId xmlns:a16="http://schemas.microsoft.com/office/drawing/2014/main" id="{C5738CA7-4DB8-4F11-9E57-BD4C036C067A}"/>
              </a:ext>
            </a:extLst>
          </p:cNvPr>
          <p:cNvSpPr txBox="1"/>
          <p:nvPr/>
        </p:nvSpPr>
        <p:spPr>
          <a:xfrm>
            <a:off x="6415976" y="6145559"/>
            <a:ext cx="2764536" cy="307777"/>
          </a:xfrm>
          <a:prstGeom prst="rect">
            <a:avLst/>
          </a:prstGeom>
          <a:noFill/>
        </p:spPr>
        <p:txBody>
          <a:bodyPr wrap="square" rtlCol="0">
            <a:spAutoFit/>
          </a:bodyPr>
          <a:lstStyle/>
          <a:p>
            <a:pPr algn="r"/>
            <a:r>
              <a:rPr lang="en-GB" sz="1400" dirty="0"/>
              <a:t>(Lowney et al., 2020a)</a:t>
            </a:r>
          </a:p>
        </p:txBody>
      </p:sp>
      <p:sp>
        <p:nvSpPr>
          <p:cNvPr id="5" name="TextBox 4">
            <a:extLst>
              <a:ext uri="{FF2B5EF4-FFF2-40B4-BE49-F238E27FC236}">
                <a16:creationId xmlns:a16="http://schemas.microsoft.com/office/drawing/2014/main" id="{59DCCFA8-3EE4-40F9-82CC-243FCFF0E8F1}"/>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7" name="Picture 2">
            <a:extLst>
              <a:ext uri="{FF2B5EF4-FFF2-40B4-BE49-F238E27FC236}">
                <a16:creationId xmlns:a16="http://schemas.microsoft.com/office/drawing/2014/main" id="{1B0C01DB-FB2F-416A-B80E-9306E44FB82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40962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Diffraction imaging methods </a:t>
            </a:r>
          </a:p>
        </p:txBody>
      </p:sp>
      <p:sp>
        <p:nvSpPr>
          <p:cNvPr id="9" name="TextBox 8">
            <a:extLst>
              <a:ext uri="{FF2B5EF4-FFF2-40B4-BE49-F238E27FC236}">
                <a16:creationId xmlns:a16="http://schemas.microsoft.com/office/drawing/2014/main" id="{0AC3EE40-515F-4F37-B71D-0D62672BA7EB}"/>
              </a:ext>
            </a:extLst>
          </p:cNvPr>
          <p:cNvSpPr txBox="1"/>
          <p:nvPr/>
        </p:nvSpPr>
        <p:spPr>
          <a:xfrm>
            <a:off x="467544" y="1412776"/>
            <a:ext cx="4104456" cy="4524315"/>
          </a:xfrm>
          <a:prstGeom prst="rect">
            <a:avLst/>
          </a:prstGeom>
          <a:noFill/>
        </p:spPr>
        <p:txBody>
          <a:bodyPr wrap="square" rtlCol="0">
            <a:spAutoFit/>
          </a:bodyPr>
          <a:lstStyle/>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Separation</a:t>
            </a:r>
            <a:r>
              <a:rPr lang="en-GB" dirty="0">
                <a:latin typeface="Arial" panose="020B0604020202020204" pitchFamily="34" charset="0"/>
                <a:cs typeface="Arial" panose="020B0604020202020204" pitchFamily="34" charset="0"/>
              </a:rPr>
              <a:t> is the </a:t>
            </a:r>
            <a:r>
              <a:rPr lang="en-GB" b="1" dirty="0">
                <a:latin typeface="Arial" panose="020B0604020202020204" pitchFamily="34" charset="0"/>
                <a:cs typeface="Arial" panose="020B0604020202020204" pitchFamily="34" charset="0"/>
              </a:rPr>
              <a:t>most challenging task</a:t>
            </a:r>
            <a:r>
              <a:rPr lang="en-GB" dirty="0">
                <a:latin typeface="Arial" panose="020B0604020202020204" pitchFamily="34" charset="0"/>
                <a:cs typeface="Arial" panose="020B0604020202020204" pitchFamily="34" charset="0"/>
              </a:rPr>
              <a:t> in diffraction imaging.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There are </a:t>
            </a:r>
            <a:r>
              <a:rPr lang="en-GB" b="1" dirty="0">
                <a:latin typeface="Arial" panose="020B0604020202020204" pitchFamily="34" charset="0"/>
                <a:cs typeface="Arial" panose="020B0604020202020204" pitchFamily="34" charset="0"/>
              </a:rPr>
              <a:t>several</a:t>
            </a:r>
            <a:r>
              <a:rPr lang="en-GB" dirty="0">
                <a:latin typeface="Arial" panose="020B0604020202020204" pitchFamily="34" charset="0"/>
                <a:cs typeface="Arial" panose="020B0604020202020204" pitchFamily="34" charset="0"/>
              </a:rPr>
              <a:t> diffraction imaging methods: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Anti-stationary phase filtering.</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Separation using dip-angle gathers.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Multi-focusing. </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Plane-wave destruction. </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F-K enhanced plane-wave destruction.</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These all leave a volume with </a:t>
            </a:r>
            <a:r>
              <a:rPr lang="en-GB" b="1" dirty="0">
                <a:latin typeface="Arial" panose="020B0604020202020204" pitchFamily="34" charset="0"/>
                <a:cs typeface="Arial" panose="020B0604020202020204" pitchFamily="34" charset="0"/>
              </a:rPr>
              <a:t>diffractions </a:t>
            </a:r>
            <a:r>
              <a:rPr lang="en-GB" dirty="0">
                <a:latin typeface="Arial" panose="020B0604020202020204" pitchFamily="34" charset="0"/>
                <a:cs typeface="Arial" panose="020B0604020202020204" pitchFamily="34" charset="0"/>
              </a:rPr>
              <a:t>and </a:t>
            </a:r>
            <a:r>
              <a:rPr lang="en-GB" b="1" dirty="0">
                <a:latin typeface="Arial" panose="020B0604020202020204" pitchFamily="34" charset="0"/>
                <a:cs typeface="Arial" panose="020B0604020202020204" pitchFamily="34" charset="0"/>
              </a:rPr>
              <a:t>noise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pic>
        <p:nvPicPr>
          <p:cNvPr id="5" name="Picture 4" descr="A picture containing monitor&#10;&#10;Description automatically generated">
            <a:extLst>
              <a:ext uri="{FF2B5EF4-FFF2-40B4-BE49-F238E27FC236}">
                <a16:creationId xmlns:a16="http://schemas.microsoft.com/office/drawing/2014/main" id="{A992EF3D-42EB-44FA-80F6-0F23D91E79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88024" y="980728"/>
            <a:ext cx="4104456" cy="5526608"/>
          </a:xfrm>
          <a:prstGeom prst="rect">
            <a:avLst/>
          </a:prstGeom>
        </p:spPr>
      </p:pic>
      <p:sp>
        <p:nvSpPr>
          <p:cNvPr id="3" name="TextBox 2">
            <a:extLst>
              <a:ext uri="{FF2B5EF4-FFF2-40B4-BE49-F238E27FC236}">
                <a16:creationId xmlns:a16="http://schemas.microsoft.com/office/drawing/2014/main" id="{CE92582E-8648-4596-BED0-65DDC5F7322D}"/>
              </a:ext>
            </a:extLst>
          </p:cNvPr>
          <p:cNvSpPr txBox="1"/>
          <p:nvPr/>
        </p:nvSpPr>
        <p:spPr>
          <a:xfrm>
            <a:off x="2535554" y="6185807"/>
            <a:ext cx="2764536" cy="307777"/>
          </a:xfrm>
          <a:prstGeom prst="rect">
            <a:avLst/>
          </a:prstGeom>
          <a:noFill/>
        </p:spPr>
        <p:txBody>
          <a:bodyPr wrap="square" rtlCol="0">
            <a:spAutoFit/>
          </a:bodyPr>
          <a:lstStyle/>
          <a:p>
            <a:pPr algn="r"/>
            <a:r>
              <a:rPr lang="en-GB" sz="1400" dirty="0"/>
              <a:t>(Lowney et al., 2020a)</a:t>
            </a:r>
          </a:p>
        </p:txBody>
      </p:sp>
      <p:sp>
        <p:nvSpPr>
          <p:cNvPr id="7" name="TextBox 6">
            <a:extLst>
              <a:ext uri="{FF2B5EF4-FFF2-40B4-BE49-F238E27FC236}">
                <a16:creationId xmlns:a16="http://schemas.microsoft.com/office/drawing/2014/main" id="{55FA107A-D797-48CE-9669-2351F25FB53C}"/>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hlinkClick r:id="rId8"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10" name="Picture 2">
            <a:extLst>
              <a:ext uri="{FF2B5EF4-FFF2-40B4-BE49-F238E27FC236}">
                <a16:creationId xmlns:a16="http://schemas.microsoft.com/office/drawing/2014/main" id="{6FCCF91D-3D41-49EA-A558-6E4C1FBEF19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4732432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Plane-Wave Destruction</a:t>
            </a:r>
          </a:p>
        </p:txBody>
      </p:sp>
      <p:sp>
        <p:nvSpPr>
          <p:cNvPr id="39" name="TextBox 38"/>
          <p:cNvSpPr txBox="1"/>
          <p:nvPr/>
        </p:nvSpPr>
        <p:spPr>
          <a:xfrm>
            <a:off x="579996" y="5662991"/>
            <a:ext cx="7992888" cy="64633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This is separation through filtering reflections out </a:t>
            </a:r>
            <a:r>
              <a:rPr lang="en-GB" b="1" dirty="0">
                <a:latin typeface="Arial" panose="020B0604020202020204" pitchFamily="34" charset="0"/>
                <a:cs typeface="Arial" panose="020B0604020202020204" pitchFamily="34" charset="0"/>
              </a:rPr>
              <a:t>by predicting the reflection energy</a:t>
            </a:r>
            <a:r>
              <a:rPr lang="en-GB" dirty="0">
                <a:latin typeface="Arial" panose="020B0604020202020204" pitchFamily="34" charset="0"/>
                <a:cs typeface="Arial" panose="020B0604020202020204" pitchFamily="34" charset="0"/>
              </a:rPr>
              <a:t> from trace to trace</a:t>
            </a:r>
          </a:p>
        </p:txBody>
      </p:sp>
      <p:grpSp>
        <p:nvGrpSpPr>
          <p:cNvPr id="9" name="Group 8">
            <a:extLst>
              <a:ext uri="{FF2B5EF4-FFF2-40B4-BE49-F238E27FC236}">
                <a16:creationId xmlns:a16="http://schemas.microsoft.com/office/drawing/2014/main" id="{26208B7B-F0A8-4F1E-9635-A9320E1CD3E5}"/>
              </a:ext>
            </a:extLst>
          </p:cNvPr>
          <p:cNvGrpSpPr/>
          <p:nvPr/>
        </p:nvGrpSpPr>
        <p:grpSpPr>
          <a:xfrm>
            <a:off x="467546" y="1251362"/>
            <a:ext cx="8034591" cy="4270588"/>
            <a:chOff x="467544" y="1251362"/>
            <a:chExt cx="8034591" cy="4270588"/>
          </a:xfrm>
        </p:grpSpPr>
        <p:pic>
          <p:nvPicPr>
            <p:cNvPr id="7" name="Picture 6">
              <a:extLst>
                <a:ext uri="{FF2B5EF4-FFF2-40B4-BE49-F238E27FC236}">
                  <a16:creationId xmlns:a16="http://schemas.microsoft.com/office/drawing/2014/main" id="{63CBE100-AED3-4739-BAFF-13CCE1FA9C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1251362"/>
              <a:ext cx="4392488" cy="427058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BB8B8D-6A45-4578-860E-72AB2544762B}"/>
                    </a:ext>
                  </a:extLst>
                </p:cNvPr>
                <p:cNvSpPr txBox="1"/>
                <p:nvPr/>
              </p:nvSpPr>
              <p:spPr>
                <a:xfrm>
                  <a:off x="5117759" y="2091290"/>
                  <a:ext cx="3384376" cy="2711168"/>
                </a:xfrm>
                <a:prstGeom prst="roundRect">
                  <a:avLst/>
                </a:prstGeom>
                <a:solidFill>
                  <a:schemeClr val="accent1">
                    <a:lumMod val="20000"/>
                    <a:lumOff val="80000"/>
                  </a:schemeClr>
                </a:solidFill>
                <a:ln w="38100">
                  <a:solidFill>
                    <a:srgbClr val="005D90"/>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GB" sz="2800" i="1">
                                <a:latin typeface="Cambria Math" panose="02040503050406030204" pitchFamily="18" charset="0"/>
                              </a:rPr>
                            </m:ctrlPr>
                          </m:fPr>
                          <m:num>
                            <m:r>
                              <a:rPr lang="en-GB" sz="2800" i="1">
                                <a:latin typeface="Cambria Math" panose="02040503050406030204" pitchFamily="18" charset="0"/>
                              </a:rPr>
                              <m:t>𝜕</m:t>
                            </m:r>
                            <m:r>
                              <a:rPr lang="en-GB" sz="2800" i="1">
                                <a:latin typeface="Cambria Math" panose="02040503050406030204" pitchFamily="18" charset="0"/>
                              </a:rPr>
                              <m:t>𝑃</m:t>
                            </m:r>
                          </m:num>
                          <m:den>
                            <m:r>
                              <a:rPr lang="en-GB" sz="2800" i="1">
                                <a:latin typeface="Cambria Math" panose="02040503050406030204" pitchFamily="18" charset="0"/>
                              </a:rPr>
                              <m:t>𝜕</m:t>
                            </m:r>
                            <m:r>
                              <a:rPr lang="en-GB" sz="2800" i="1">
                                <a:latin typeface="Cambria Math" panose="02040503050406030204" pitchFamily="18" charset="0"/>
                              </a:rPr>
                              <m:t>𝑥</m:t>
                            </m:r>
                          </m:den>
                        </m:f>
                        <m:r>
                          <a:rPr lang="en-GB" sz="2800" i="1">
                            <a:latin typeface="Cambria Math" panose="02040503050406030204" pitchFamily="18" charset="0"/>
                          </a:rPr>
                          <m:t>+</m:t>
                        </m:r>
                        <m:r>
                          <a:rPr lang="en-GB" sz="2800" i="1">
                            <a:latin typeface="Cambria Math" panose="02040503050406030204" pitchFamily="18" charset="0"/>
                          </a:rPr>
                          <m:t>𝜎</m:t>
                        </m:r>
                        <m:f>
                          <m:fPr>
                            <m:ctrlPr>
                              <a:rPr lang="en-GB" sz="2800" i="1">
                                <a:latin typeface="Cambria Math" panose="02040503050406030204" pitchFamily="18" charset="0"/>
                              </a:rPr>
                            </m:ctrlPr>
                          </m:fPr>
                          <m:num>
                            <m:r>
                              <a:rPr lang="en-GB" sz="2800" i="1">
                                <a:latin typeface="Cambria Math" panose="02040503050406030204" pitchFamily="18" charset="0"/>
                              </a:rPr>
                              <m:t>𝜕</m:t>
                            </m:r>
                            <m:r>
                              <a:rPr lang="en-GB" sz="2800" i="1">
                                <a:latin typeface="Cambria Math" panose="02040503050406030204" pitchFamily="18" charset="0"/>
                              </a:rPr>
                              <m:t>𝑃</m:t>
                            </m:r>
                          </m:num>
                          <m:den>
                            <m:r>
                              <a:rPr lang="en-GB" sz="2800" i="1">
                                <a:latin typeface="Cambria Math" panose="02040503050406030204" pitchFamily="18" charset="0"/>
                              </a:rPr>
                              <m:t>𝜕</m:t>
                            </m:r>
                            <m:r>
                              <a:rPr lang="en-GB" sz="2800" i="1">
                                <a:latin typeface="Cambria Math" panose="02040503050406030204" pitchFamily="18" charset="0"/>
                              </a:rPr>
                              <m:t>𝑡</m:t>
                            </m:r>
                          </m:den>
                        </m:f>
                        <m:r>
                          <a:rPr lang="en-GB" sz="2800" i="1">
                            <a:latin typeface="Cambria Math" panose="02040503050406030204" pitchFamily="18" charset="0"/>
                          </a:rPr>
                          <m:t>=0</m:t>
                        </m:r>
                      </m:oMath>
                    </m:oMathPara>
                  </a14:m>
                  <a:endParaRPr lang="en-GB" sz="2800" dirty="0"/>
                </a:p>
                <a:p>
                  <a:endParaRPr lang="en-GB" sz="2800" dirty="0"/>
                </a:p>
                <a:p>
                  <a:r>
                    <a:rPr lang="en-GB" sz="2400" dirty="0"/>
                    <a:t>where:</a:t>
                  </a:r>
                </a:p>
                <a:p>
                  <a14:m>
                    <m:oMath xmlns:m="http://schemas.openxmlformats.org/officeDocument/2006/math">
                      <m:r>
                        <a:rPr lang="en-GB" sz="2400" i="1">
                          <a:latin typeface="Cambria Math" panose="02040503050406030204" pitchFamily="18" charset="0"/>
                        </a:rPr>
                        <m:t>𝑃</m:t>
                      </m:r>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r>
                        <a:rPr lang="en-GB" sz="2400" i="1">
                          <a:latin typeface="Cambria Math" panose="02040503050406030204" pitchFamily="18" charset="0"/>
                        </a:rPr>
                        <m:t>𝑥</m:t>
                      </m:r>
                      <m:r>
                        <a:rPr lang="en-GB" sz="2400" i="1">
                          <a:latin typeface="Cambria Math" panose="02040503050406030204" pitchFamily="18" charset="0"/>
                        </a:rPr>
                        <m:t>)</m:t>
                      </m:r>
                    </m:oMath>
                  </a14:m>
                  <a:r>
                    <a:rPr lang="en-GB" sz="2400" dirty="0"/>
                    <a:t> is the wavefield,</a:t>
                  </a:r>
                </a:p>
                <a:p>
                  <a14:m>
                    <m:oMath xmlns:m="http://schemas.openxmlformats.org/officeDocument/2006/math">
                      <m:r>
                        <a:rPr lang="en-GB" sz="2400" i="1">
                          <a:latin typeface="Cambria Math" panose="02040503050406030204" pitchFamily="18" charset="0"/>
                        </a:rPr>
                        <m:t>𝜎</m:t>
                      </m:r>
                    </m:oMath>
                  </a14:m>
                  <a:r>
                    <a:rPr lang="en-GB" sz="2400" dirty="0"/>
                    <a:t> is the local slope </a:t>
                  </a:r>
                </a:p>
              </p:txBody>
            </p:sp>
          </mc:Choice>
          <mc:Fallback xmlns="">
            <p:sp>
              <p:nvSpPr>
                <p:cNvPr id="8" name="TextBox 7">
                  <a:extLst>
                    <a:ext uri="{FF2B5EF4-FFF2-40B4-BE49-F238E27FC236}">
                      <a16:creationId xmlns:a16="http://schemas.microsoft.com/office/drawing/2014/main" id="{22BB8B8D-6A45-4578-860E-72AB2544762B}"/>
                    </a:ext>
                  </a:extLst>
                </p:cNvPr>
                <p:cNvSpPr txBox="1">
                  <a:spLocks noRot="1" noChangeAspect="1" noMove="1" noResize="1" noEditPoints="1" noAdjustHandles="1" noChangeArrowheads="1" noChangeShapeType="1" noTextEdit="1"/>
                </p:cNvSpPr>
                <p:nvPr/>
              </p:nvSpPr>
              <p:spPr>
                <a:xfrm>
                  <a:off x="5117759" y="2091290"/>
                  <a:ext cx="3384376" cy="2711168"/>
                </a:xfrm>
                <a:prstGeom prst="roundRect">
                  <a:avLst/>
                </a:prstGeom>
                <a:blipFill>
                  <a:blip r:embed="rId7"/>
                  <a:stretch>
                    <a:fillRect/>
                  </a:stretch>
                </a:blipFill>
                <a:ln w="38100">
                  <a:solidFill>
                    <a:srgbClr val="005D90"/>
                  </a:solidFill>
                </a:ln>
              </p:spPr>
              <p:txBody>
                <a:bodyPr/>
                <a:lstStyle/>
                <a:p>
                  <a:r>
                    <a:rPr lang="en-GB">
                      <a:noFill/>
                    </a:rPr>
                    <a:t> </a:t>
                  </a:r>
                </a:p>
              </p:txBody>
            </p:sp>
          </mc:Fallback>
        </mc:AlternateContent>
      </p:grpSp>
      <p:pic>
        <p:nvPicPr>
          <p:cNvPr id="15" name="Picture 14">
            <a:hlinkClick r:id="" action="ppaction://hlinkshowjump?jump=lastslide"/>
            <a:extLst>
              <a:ext uri="{FF2B5EF4-FFF2-40B4-BE49-F238E27FC236}">
                <a16:creationId xmlns:a16="http://schemas.microsoft.com/office/drawing/2014/main" id="{C15EFCFE-D229-4B0B-ABED-94682DB79F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pic>
        <p:nvPicPr>
          <p:cNvPr id="12" name="Picture 11">
            <a:extLst>
              <a:ext uri="{FF2B5EF4-FFF2-40B4-BE49-F238E27FC236}">
                <a16:creationId xmlns:a16="http://schemas.microsoft.com/office/drawing/2014/main" id="{A989F60E-E9EC-47A5-9402-1F74621D7F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860" y="1630328"/>
            <a:ext cx="3839156" cy="3814896"/>
          </a:xfrm>
          <a:prstGeom prst="rect">
            <a:avLst/>
          </a:prstGeom>
        </p:spPr>
      </p:pic>
      <p:sp>
        <p:nvSpPr>
          <p:cNvPr id="5" name="TextBox 4">
            <a:extLst>
              <a:ext uri="{FF2B5EF4-FFF2-40B4-BE49-F238E27FC236}">
                <a16:creationId xmlns:a16="http://schemas.microsoft.com/office/drawing/2014/main" id="{6CF7DBE1-73D7-4EE1-B76B-C335580AA299}"/>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a:t>
            </a:r>
            <a:r>
              <a:rPr lang="en-GB" sz="1600" dirty="0"/>
              <a:t> </a:t>
            </a:r>
            <a:r>
              <a:rPr lang="en-GB" sz="1600" dirty="0">
                <a:hlinkClick r:id="rId11"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3"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3" name="Picture 2">
            <a:extLst>
              <a:ext uri="{FF2B5EF4-FFF2-40B4-BE49-F238E27FC236}">
                <a16:creationId xmlns:a16="http://schemas.microsoft.com/office/drawing/2014/main" id="{6BA5B1EB-E5EE-4FED-A361-9F54429E208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6473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FC00B2B-35F8-45ED-BED0-E787B0D20E4F}"/>
              </a:ext>
            </a:extLst>
          </p:cNvPr>
          <p:cNvGrpSpPr/>
          <p:nvPr/>
        </p:nvGrpSpPr>
        <p:grpSpPr>
          <a:xfrm>
            <a:off x="611557" y="2643477"/>
            <a:ext cx="8348130" cy="3688599"/>
            <a:chOff x="611557" y="1986113"/>
            <a:chExt cx="8348130" cy="3688599"/>
          </a:xfrm>
        </p:grpSpPr>
        <p:pic>
          <p:nvPicPr>
            <p:cNvPr id="11" name="Picture 10" descr="A picture containing nature, outdoor, water, surfing&#10;&#10;Description automatically generated">
              <a:extLst>
                <a:ext uri="{FF2B5EF4-FFF2-40B4-BE49-F238E27FC236}">
                  <a16:creationId xmlns:a16="http://schemas.microsoft.com/office/drawing/2014/main" id="{80F865E0-0CC7-4CAC-A1AB-61110146E4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557" y="1986113"/>
              <a:ext cx="8348127" cy="3384376"/>
            </a:xfrm>
            <a:prstGeom prst="rect">
              <a:avLst/>
            </a:prstGeom>
          </p:spPr>
        </p:pic>
        <p:sp>
          <p:nvSpPr>
            <p:cNvPr id="44" name="TextBox 43">
              <a:extLst>
                <a:ext uri="{FF2B5EF4-FFF2-40B4-BE49-F238E27FC236}">
                  <a16:creationId xmlns:a16="http://schemas.microsoft.com/office/drawing/2014/main" id="{889221F4-C6FB-45EF-A1E7-8DBE2852762E}"/>
                </a:ext>
              </a:extLst>
            </p:cNvPr>
            <p:cNvSpPr txBox="1"/>
            <p:nvPr/>
          </p:nvSpPr>
          <p:spPr>
            <a:xfrm>
              <a:off x="611560" y="5397713"/>
              <a:ext cx="8348127"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PWD Data </a:t>
              </a:r>
            </a:p>
          </p:txBody>
        </p:sp>
      </p:grpSp>
      <p:grpSp>
        <p:nvGrpSpPr>
          <p:cNvPr id="35" name="Group 34">
            <a:extLst>
              <a:ext uri="{FF2B5EF4-FFF2-40B4-BE49-F238E27FC236}">
                <a16:creationId xmlns:a16="http://schemas.microsoft.com/office/drawing/2014/main" id="{1F166AFD-9997-4004-B71F-3653AEA36BA8}"/>
              </a:ext>
            </a:extLst>
          </p:cNvPr>
          <p:cNvGrpSpPr/>
          <p:nvPr/>
        </p:nvGrpSpPr>
        <p:grpSpPr>
          <a:xfrm>
            <a:off x="611558" y="2638135"/>
            <a:ext cx="8348129" cy="3688599"/>
            <a:chOff x="611558" y="1980771"/>
            <a:chExt cx="8348129" cy="3688599"/>
          </a:xfrm>
        </p:grpSpPr>
        <p:pic>
          <p:nvPicPr>
            <p:cNvPr id="5" name="Picture 4" descr="A group of people on a beach&#10;&#10;Description automatically generated">
              <a:extLst>
                <a:ext uri="{FF2B5EF4-FFF2-40B4-BE49-F238E27FC236}">
                  <a16:creationId xmlns:a16="http://schemas.microsoft.com/office/drawing/2014/main" id="{8BCE7C4A-8F69-488E-929F-42F04062F8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1560" y="1980771"/>
              <a:ext cx="8348127" cy="3384376"/>
            </a:xfrm>
            <a:prstGeom prst="rect">
              <a:avLst/>
            </a:prstGeom>
          </p:spPr>
        </p:pic>
        <p:sp>
          <p:nvSpPr>
            <p:cNvPr id="33" name="TextBox 32">
              <a:extLst>
                <a:ext uri="{FF2B5EF4-FFF2-40B4-BE49-F238E27FC236}">
                  <a16:creationId xmlns:a16="http://schemas.microsoft.com/office/drawing/2014/main" id="{9C7C4B65-1535-4F97-915C-38CBF903ECBC}"/>
                </a:ext>
              </a:extLst>
            </p:cNvPr>
            <p:cNvSpPr txBox="1"/>
            <p:nvPr/>
          </p:nvSpPr>
          <p:spPr>
            <a:xfrm>
              <a:off x="611558" y="5392371"/>
              <a:ext cx="8348127"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Raw Data </a:t>
              </a:r>
            </a:p>
          </p:txBody>
        </p:sp>
      </p:grpSp>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Plane-Wave Destruction</a:t>
            </a:r>
          </a:p>
        </p:txBody>
      </p:sp>
      <p:pic>
        <p:nvPicPr>
          <p:cNvPr id="15" name="Picture 14">
            <a:hlinkClick r:id="" action="ppaction://hlinkshowjump?jump=lastslide"/>
            <a:extLst>
              <a:ext uri="{FF2B5EF4-FFF2-40B4-BE49-F238E27FC236}">
                <a16:creationId xmlns:a16="http://schemas.microsoft.com/office/drawing/2014/main" id="{C15EFCFE-D229-4B0B-ABED-94682DB79F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6521" y="6485673"/>
            <a:ext cx="2425004" cy="339501"/>
          </a:xfrm>
          <a:prstGeom prst="rect">
            <a:avLst/>
          </a:prstGeom>
          <a:ln w="3175">
            <a:solidFill>
              <a:srgbClr val="00B0F0"/>
            </a:solidFill>
          </a:ln>
          <a:effectLst/>
        </p:spPr>
      </p:pic>
      <p:sp>
        <p:nvSpPr>
          <p:cNvPr id="14" name="TextBox 13">
            <a:extLst>
              <a:ext uri="{FF2B5EF4-FFF2-40B4-BE49-F238E27FC236}">
                <a16:creationId xmlns:a16="http://schemas.microsoft.com/office/drawing/2014/main" id="{6F4F9823-885A-4CE9-A67C-10508211ADD5}"/>
              </a:ext>
            </a:extLst>
          </p:cNvPr>
          <p:cNvSpPr txBox="1"/>
          <p:nvPr/>
        </p:nvSpPr>
        <p:spPr>
          <a:xfrm>
            <a:off x="611559" y="1988840"/>
            <a:ext cx="8348127" cy="369332"/>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Crossline</a:t>
            </a:r>
            <a:r>
              <a:rPr lang="en-GB"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E82AA3AE-C883-46BD-9D9A-16426CB574F8}"/>
              </a:ext>
            </a:extLst>
          </p:cNvPr>
          <p:cNvSpPr txBox="1"/>
          <p:nvPr/>
        </p:nvSpPr>
        <p:spPr>
          <a:xfrm rot="16200000">
            <a:off x="-1590199" y="4199891"/>
            <a:ext cx="3384375"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Time (</a:t>
            </a:r>
            <a:r>
              <a:rPr lang="en-GB" sz="1200" dirty="0" err="1">
                <a:latin typeface="Arial" panose="020B0604020202020204" pitchFamily="34" charset="0"/>
                <a:cs typeface="Arial" panose="020B0604020202020204" pitchFamily="34" charset="0"/>
              </a:rPr>
              <a:t>ms</a:t>
            </a:r>
            <a:r>
              <a:rPr lang="en-GB" sz="12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38DF18C2-93E2-4626-9211-27F62E5B77BE}"/>
              </a:ext>
            </a:extLst>
          </p:cNvPr>
          <p:cNvSpPr txBox="1"/>
          <p:nvPr/>
        </p:nvSpPr>
        <p:spPr>
          <a:xfrm>
            <a:off x="510665" y="2401089"/>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15600</a:t>
            </a:r>
          </a:p>
        </p:txBody>
      </p:sp>
      <p:sp>
        <p:nvSpPr>
          <p:cNvPr id="21" name="TextBox 20">
            <a:extLst>
              <a:ext uri="{FF2B5EF4-FFF2-40B4-BE49-F238E27FC236}">
                <a16:creationId xmlns:a16="http://schemas.microsoft.com/office/drawing/2014/main" id="{EC233141-C535-46C7-97A2-0C678BE5389E}"/>
              </a:ext>
            </a:extLst>
          </p:cNvPr>
          <p:cNvSpPr txBox="1"/>
          <p:nvPr/>
        </p:nvSpPr>
        <p:spPr>
          <a:xfrm>
            <a:off x="8382269" y="2401089"/>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19600</a:t>
            </a:r>
          </a:p>
        </p:txBody>
      </p:sp>
      <p:sp>
        <p:nvSpPr>
          <p:cNvPr id="23" name="TextBox 22">
            <a:extLst>
              <a:ext uri="{FF2B5EF4-FFF2-40B4-BE49-F238E27FC236}">
                <a16:creationId xmlns:a16="http://schemas.microsoft.com/office/drawing/2014/main" id="{5E2A2E21-1A67-4CB0-B457-4C915892CF64}"/>
              </a:ext>
            </a:extLst>
          </p:cNvPr>
          <p:cNvSpPr txBox="1"/>
          <p:nvPr/>
        </p:nvSpPr>
        <p:spPr>
          <a:xfrm>
            <a:off x="98394" y="2584334"/>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3300</a:t>
            </a:r>
          </a:p>
        </p:txBody>
      </p:sp>
      <p:sp>
        <p:nvSpPr>
          <p:cNvPr id="25" name="TextBox 24">
            <a:extLst>
              <a:ext uri="{FF2B5EF4-FFF2-40B4-BE49-F238E27FC236}">
                <a16:creationId xmlns:a16="http://schemas.microsoft.com/office/drawing/2014/main" id="{722219E8-06A8-42C6-AC24-9AD9AC2CBC80}"/>
              </a:ext>
            </a:extLst>
          </p:cNvPr>
          <p:cNvSpPr txBox="1"/>
          <p:nvPr/>
        </p:nvSpPr>
        <p:spPr>
          <a:xfrm>
            <a:off x="98393" y="5834303"/>
            <a:ext cx="588883"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4700</a:t>
            </a:r>
          </a:p>
        </p:txBody>
      </p:sp>
      <p:sp>
        <p:nvSpPr>
          <p:cNvPr id="27" name="TextBox 26">
            <a:extLst>
              <a:ext uri="{FF2B5EF4-FFF2-40B4-BE49-F238E27FC236}">
                <a16:creationId xmlns:a16="http://schemas.microsoft.com/office/drawing/2014/main" id="{A6FFD125-E298-452D-B14E-22907516AD04}"/>
              </a:ext>
            </a:extLst>
          </p:cNvPr>
          <p:cNvSpPr txBox="1"/>
          <p:nvPr/>
        </p:nvSpPr>
        <p:spPr>
          <a:xfrm>
            <a:off x="98393" y="412215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4000</a:t>
            </a:r>
          </a:p>
        </p:txBody>
      </p:sp>
      <p:sp>
        <p:nvSpPr>
          <p:cNvPr id="29" name="TextBox 28">
            <a:extLst>
              <a:ext uri="{FF2B5EF4-FFF2-40B4-BE49-F238E27FC236}">
                <a16:creationId xmlns:a16="http://schemas.microsoft.com/office/drawing/2014/main" id="{CF89DB53-3FD4-485A-B4EA-E90AC6595261}"/>
              </a:ext>
            </a:extLst>
          </p:cNvPr>
          <p:cNvSpPr txBox="1"/>
          <p:nvPr/>
        </p:nvSpPr>
        <p:spPr>
          <a:xfrm>
            <a:off x="98393" y="335324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3650</a:t>
            </a:r>
          </a:p>
        </p:txBody>
      </p:sp>
      <p:sp>
        <p:nvSpPr>
          <p:cNvPr id="31" name="TextBox 30">
            <a:extLst>
              <a:ext uri="{FF2B5EF4-FFF2-40B4-BE49-F238E27FC236}">
                <a16:creationId xmlns:a16="http://schemas.microsoft.com/office/drawing/2014/main" id="{CF076639-4814-4027-A23D-BD9E8E14A3D8}"/>
              </a:ext>
            </a:extLst>
          </p:cNvPr>
          <p:cNvSpPr txBox="1"/>
          <p:nvPr/>
        </p:nvSpPr>
        <p:spPr>
          <a:xfrm>
            <a:off x="98393" y="4971283"/>
            <a:ext cx="597076"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4350</a:t>
            </a:r>
          </a:p>
        </p:txBody>
      </p:sp>
      <p:sp>
        <p:nvSpPr>
          <p:cNvPr id="37" name="TextBox 36">
            <a:extLst>
              <a:ext uri="{FF2B5EF4-FFF2-40B4-BE49-F238E27FC236}">
                <a16:creationId xmlns:a16="http://schemas.microsoft.com/office/drawing/2014/main" id="{AC5D6F16-E7A7-4195-950E-D006557E81BB}"/>
              </a:ext>
            </a:extLst>
          </p:cNvPr>
          <p:cNvSpPr txBox="1"/>
          <p:nvPr/>
        </p:nvSpPr>
        <p:spPr>
          <a:xfrm>
            <a:off x="4280890" y="2365170"/>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17600</a:t>
            </a:r>
          </a:p>
        </p:txBody>
      </p:sp>
      <p:sp>
        <p:nvSpPr>
          <p:cNvPr id="38" name="TextBox 37">
            <a:extLst>
              <a:ext uri="{FF2B5EF4-FFF2-40B4-BE49-F238E27FC236}">
                <a16:creationId xmlns:a16="http://schemas.microsoft.com/office/drawing/2014/main" id="{580AB368-DADF-4F89-84C4-226926AF06AC}"/>
              </a:ext>
            </a:extLst>
          </p:cNvPr>
          <p:cNvSpPr txBox="1"/>
          <p:nvPr/>
        </p:nvSpPr>
        <p:spPr>
          <a:xfrm>
            <a:off x="2395777" y="2358172"/>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16600</a:t>
            </a:r>
          </a:p>
        </p:txBody>
      </p:sp>
      <p:sp>
        <p:nvSpPr>
          <p:cNvPr id="42" name="TextBox 41">
            <a:extLst>
              <a:ext uri="{FF2B5EF4-FFF2-40B4-BE49-F238E27FC236}">
                <a16:creationId xmlns:a16="http://schemas.microsoft.com/office/drawing/2014/main" id="{6F3C98A7-7372-443E-B28D-3B11730ADA63}"/>
              </a:ext>
            </a:extLst>
          </p:cNvPr>
          <p:cNvSpPr txBox="1"/>
          <p:nvPr/>
        </p:nvSpPr>
        <p:spPr>
          <a:xfrm>
            <a:off x="6331579" y="2365170"/>
            <a:ext cx="654227"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18600</a:t>
            </a:r>
          </a:p>
        </p:txBody>
      </p:sp>
      <p:sp>
        <p:nvSpPr>
          <p:cNvPr id="48" name="Content Placeholder 2">
            <a:extLst>
              <a:ext uri="{FF2B5EF4-FFF2-40B4-BE49-F238E27FC236}">
                <a16:creationId xmlns:a16="http://schemas.microsoft.com/office/drawing/2014/main" id="{E2A87294-D2A6-4230-AE90-C6F2BCF2A8D0}"/>
              </a:ext>
            </a:extLst>
          </p:cNvPr>
          <p:cNvSpPr>
            <a:spLocks noGrp="1"/>
          </p:cNvSpPr>
          <p:nvPr>
            <p:ph idx="1"/>
          </p:nvPr>
        </p:nvSpPr>
        <p:spPr>
          <a:xfrm>
            <a:off x="110993" y="1349449"/>
            <a:ext cx="8925503" cy="783407"/>
          </a:xfrm>
        </p:spPr>
        <p:txBody>
          <a:bodyPr>
            <a:normAutofit/>
          </a:bodyPr>
          <a:lstStyle/>
          <a:p>
            <a:pPr algn="just"/>
            <a:r>
              <a:rPr lang="en-US" sz="1800" b="1" dirty="0">
                <a:latin typeface="Arial" panose="020B0604020202020204" pitchFamily="34" charset="0"/>
                <a:cs typeface="Arial" panose="020B0604020202020204" pitchFamily="34" charset="0"/>
              </a:rPr>
              <a:t>PWD </a:t>
            </a:r>
            <a:r>
              <a:rPr lang="en-US" sz="1800" dirty="0">
                <a:latin typeface="Arial" panose="020B0604020202020204" pitchFamily="34" charset="0"/>
                <a:cs typeface="Arial" panose="020B0604020202020204" pitchFamily="34" charset="0"/>
              </a:rPr>
              <a:t>works well to remove reflections but requires a </a:t>
            </a:r>
            <a:r>
              <a:rPr lang="en-US" sz="1800" b="1" dirty="0">
                <a:latin typeface="Arial" panose="020B0604020202020204" pitchFamily="34" charset="0"/>
                <a:cs typeface="Arial" panose="020B0604020202020204" pitchFamily="34" charset="0"/>
              </a:rPr>
              <a:t>continuously variable slope </a:t>
            </a:r>
            <a:r>
              <a:rPr lang="en-US" sz="1800" dirty="0">
                <a:latin typeface="Arial" panose="020B0604020202020204" pitchFamily="34" charset="0"/>
                <a:cs typeface="Arial" panose="020B0604020202020204" pitchFamily="34" charset="0"/>
              </a:rPr>
              <a:t>(so does not work well in synclines). </a:t>
            </a:r>
            <a:endParaRPr lang="en-US"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EB7ED6-F12A-4AA1-ADD3-DF94039ED7B8}"/>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9"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a:t>
            </a:r>
            <a:r>
              <a:rPr lang="en-GB" sz="1600" dirty="0"/>
              <a:t> </a:t>
            </a:r>
            <a:r>
              <a:rPr lang="en-GB" sz="1600" dirty="0">
                <a:hlinkClick r:id="rId10"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solidFill>
                  <a:schemeClr val="bg1">
                    <a:lumMod val="75000"/>
                  </a:schemeClr>
                </a:solidFill>
                <a:hlinkClick r:id="rId11"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2"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3" name="Picture 2">
            <a:extLst>
              <a:ext uri="{FF2B5EF4-FFF2-40B4-BE49-F238E27FC236}">
                <a16:creationId xmlns:a16="http://schemas.microsoft.com/office/drawing/2014/main" id="{675048D9-434E-4789-A77B-D8088633B14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16906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xit" presetSubtype="0" fill="hold"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0" y="6518500"/>
            <a:ext cx="914672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76672"/>
            <a:ext cx="864096" cy="864096"/>
          </a:xfrm>
          <a:prstGeom prst="rect">
            <a:avLst/>
          </a:prstGeom>
        </p:spPr>
      </p:pic>
      <p:sp>
        <p:nvSpPr>
          <p:cNvPr id="6" name="Title 1"/>
          <p:cNvSpPr>
            <a:spLocks noGrp="1"/>
          </p:cNvSpPr>
          <p:nvPr>
            <p:ph type="title"/>
          </p:nvPr>
        </p:nvSpPr>
        <p:spPr>
          <a:xfrm>
            <a:off x="1115616" y="484751"/>
            <a:ext cx="8229600" cy="871558"/>
          </a:xfrm>
        </p:spPr>
        <p:txBody>
          <a:bodyPr>
            <a:normAutofit/>
          </a:bodyPr>
          <a:lstStyle/>
          <a:p>
            <a:pPr algn="l"/>
            <a:r>
              <a:rPr lang="en-GB" sz="3600" dirty="0">
                <a:solidFill>
                  <a:srgbClr val="005D90"/>
                </a:solidFill>
              </a:rPr>
              <a:t>Deep Learning</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6843" y="6531509"/>
            <a:ext cx="2097605" cy="293665"/>
          </a:xfrm>
          <a:prstGeom prst="rect">
            <a:avLst/>
          </a:prstGeom>
          <a:ln w="3175">
            <a:solidFill>
              <a:srgbClr val="00B0F0"/>
            </a:solidFill>
          </a:ln>
          <a:effectLst/>
        </p:spPr>
      </p:pic>
      <p:sp>
        <p:nvSpPr>
          <p:cNvPr id="10" name="Content Placeholder 2">
            <a:extLst>
              <a:ext uri="{FF2B5EF4-FFF2-40B4-BE49-F238E27FC236}">
                <a16:creationId xmlns:a16="http://schemas.microsoft.com/office/drawing/2014/main" id="{7DD7EF0E-7135-4FA8-859F-C279496DF099}"/>
              </a:ext>
            </a:extLst>
          </p:cNvPr>
          <p:cNvSpPr>
            <a:spLocks noGrp="1"/>
          </p:cNvSpPr>
          <p:nvPr>
            <p:ph idx="1"/>
          </p:nvPr>
        </p:nvSpPr>
        <p:spPr>
          <a:xfrm>
            <a:off x="110993" y="1349449"/>
            <a:ext cx="4100967" cy="4817660"/>
          </a:xfrm>
        </p:spPr>
        <p:txBody>
          <a:bodyPr>
            <a:normAutofit/>
          </a:bodyPr>
          <a:lstStyle/>
          <a:p>
            <a:pPr algn="just"/>
            <a:r>
              <a:rPr lang="en-US" sz="1800" b="1" dirty="0">
                <a:latin typeface="Arial" panose="020B0604020202020204" pitchFamily="34" charset="0"/>
                <a:cs typeface="Arial" panose="020B0604020202020204" pitchFamily="34" charset="0"/>
              </a:rPr>
              <a:t>Deep learning </a:t>
            </a:r>
            <a:r>
              <a:rPr lang="en-US" sz="1800" dirty="0">
                <a:latin typeface="Arial" panose="020B0604020202020204" pitchFamily="34" charset="0"/>
                <a:cs typeface="Arial" panose="020B0604020202020204" pitchFamily="34" charset="0"/>
              </a:rPr>
              <a:t>is a facet of </a:t>
            </a:r>
            <a:r>
              <a:rPr lang="en-US" sz="1800" b="1" dirty="0">
                <a:latin typeface="Arial" panose="020B0604020202020204" pitchFamily="34" charset="0"/>
                <a:cs typeface="Arial" panose="020B0604020202020204" pitchFamily="34" charset="0"/>
              </a:rPr>
              <a:t>machine learning </a:t>
            </a:r>
            <a:r>
              <a:rPr lang="en-US" sz="1800" dirty="0">
                <a:latin typeface="Arial" panose="020B0604020202020204" pitchFamily="34" charset="0"/>
                <a:cs typeface="Arial" panose="020B0604020202020204" pitchFamily="34" charset="0"/>
              </a:rPr>
              <a:t>which in turn is a facet of </a:t>
            </a:r>
            <a:r>
              <a:rPr lang="en-US" sz="1800" b="1" dirty="0">
                <a:latin typeface="Arial" panose="020B0604020202020204" pitchFamily="34" charset="0"/>
                <a:cs typeface="Arial" panose="020B0604020202020204" pitchFamily="34" charset="0"/>
              </a:rPr>
              <a:t>artificial intelligence</a:t>
            </a:r>
            <a:r>
              <a:rPr lang="en-US" sz="1800" dirty="0">
                <a:latin typeface="Arial" panose="020B0604020202020204" pitchFamily="34" charset="0"/>
                <a:cs typeface="Arial" panose="020B0604020202020204" pitchFamily="34" charset="0"/>
              </a:rPr>
              <a:t>.</a:t>
            </a:r>
          </a:p>
          <a:p>
            <a:pPr marL="0" indent="0" algn="just">
              <a:buNone/>
            </a:pPr>
            <a:r>
              <a:rPr lang="en-US" sz="1800" dirty="0">
                <a:latin typeface="Arial" panose="020B0604020202020204" pitchFamily="34" charset="0"/>
                <a:cs typeface="Arial" panose="020B0604020202020204" pitchFamily="34" charset="0"/>
              </a:rPr>
              <a:t> </a:t>
            </a:r>
          </a:p>
          <a:p>
            <a:pPr algn="just"/>
            <a:r>
              <a:rPr lang="en-US" sz="1800" dirty="0">
                <a:latin typeface="Arial" panose="020B0604020202020204" pitchFamily="34" charset="0"/>
                <a:cs typeface="Arial" panose="020B0604020202020204" pitchFamily="34" charset="0"/>
              </a:rPr>
              <a:t>It involves the use of a </a:t>
            </a:r>
            <a:r>
              <a:rPr lang="en-US" sz="1800" b="1" dirty="0">
                <a:latin typeface="Arial" panose="020B0604020202020204" pitchFamily="34" charset="0"/>
                <a:cs typeface="Arial" panose="020B0604020202020204" pitchFamily="34" charset="0"/>
              </a:rPr>
              <a:t>multi-layered neural network </a:t>
            </a:r>
            <a:r>
              <a:rPr lang="en-US" sz="1800" dirty="0">
                <a:latin typeface="Arial" panose="020B0604020202020204" pitchFamily="34" charset="0"/>
                <a:cs typeface="Arial" panose="020B0604020202020204" pitchFamily="34" charset="0"/>
              </a:rPr>
              <a:t>in order to </a:t>
            </a:r>
            <a:r>
              <a:rPr lang="en-US" sz="1800" b="1" dirty="0">
                <a:latin typeface="Arial" panose="020B0604020202020204" pitchFamily="34" charset="0"/>
                <a:cs typeface="Arial" panose="020B0604020202020204" pitchFamily="34" charset="0"/>
              </a:rPr>
              <a:t>understand complex data </a:t>
            </a:r>
            <a:r>
              <a:rPr lang="en-US" sz="1800" dirty="0">
                <a:latin typeface="Arial" panose="020B0604020202020204" pitchFamily="34" charset="0"/>
                <a:cs typeface="Arial" panose="020B0604020202020204" pitchFamily="34" charset="0"/>
              </a:rPr>
              <a:t>and </a:t>
            </a:r>
            <a:r>
              <a:rPr lang="en-US" sz="1800" b="1" dirty="0">
                <a:latin typeface="Arial" panose="020B0604020202020204" pitchFamily="34" charset="0"/>
                <a:cs typeface="Arial" panose="020B0604020202020204" pitchFamily="34" charset="0"/>
              </a:rPr>
              <a:t>apply its understanding </a:t>
            </a:r>
            <a:r>
              <a:rPr lang="en-US" sz="1800" dirty="0">
                <a:latin typeface="Arial" panose="020B0604020202020204" pitchFamily="34" charset="0"/>
                <a:cs typeface="Arial" panose="020B0604020202020204" pitchFamily="34" charset="0"/>
              </a:rPr>
              <a:t>to new data. </a:t>
            </a:r>
          </a:p>
          <a:p>
            <a:pPr marL="0" indent="0" algn="just">
              <a:buNone/>
            </a:pPr>
            <a:endParaRPr lang="en-US" sz="18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Here, we have used two neural network architectures: </a:t>
            </a:r>
          </a:p>
          <a:p>
            <a:pPr lvl="1" algn="just"/>
            <a:r>
              <a:rPr lang="en-US" sz="1600" dirty="0">
                <a:latin typeface="Arial" panose="020B0604020202020204" pitchFamily="34" charset="0"/>
                <a:cs typeface="Arial" panose="020B0604020202020204" pitchFamily="34" charset="0"/>
              </a:rPr>
              <a:t>Generative adversarial networks (GAN)</a:t>
            </a:r>
          </a:p>
          <a:p>
            <a:pPr lvl="1" algn="just"/>
            <a:r>
              <a:rPr lang="en-US" sz="1600" dirty="0" err="1">
                <a:latin typeface="Arial" panose="020B0604020202020204" pitchFamily="34" charset="0"/>
                <a:cs typeface="Arial" panose="020B0604020202020204" pitchFamily="34" charset="0"/>
              </a:rPr>
              <a:t>PatternNet</a:t>
            </a:r>
            <a:r>
              <a:rPr lang="en-US" sz="1600" dirty="0">
                <a:latin typeface="Arial" panose="020B0604020202020204" pitchFamily="34" charset="0"/>
                <a:cs typeface="Arial" panose="020B0604020202020204" pitchFamily="34" charset="0"/>
              </a:rPr>
              <a:t> </a:t>
            </a:r>
          </a:p>
        </p:txBody>
      </p:sp>
      <p:sp>
        <p:nvSpPr>
          <p:cNvPr id="3" name="Oval 2">
            <a:extLst>
              <a:ext uri="{FF2B5EF4-FFF2-40B4-BE49-F238E27FC236}">
                <a16:creationId xmlns:a16="http://schemas.microsoft.com/office/drawing/2014/main" id="{C70A2628-5D53-4D78-AB09-3CA50859ACA8}"/>
              </a:ext>
            </a:extLst>
          </p:cNvPr>
          <p:cNvSpPr/>
          <p:nvPr/>
        </p:nvSpPr>
        <p:spPr>
          <a:xfrm>
            <a:off x="4283968" y="1484784"/>
            <a:ext cx="4680000" cy="4680000"/>
          </a:xfrm>
          <a:prstGeom prst="ellipse">
            <a:avLst/>
          </a:prstGeom>
          <a:solidFill>
            <a:srgbClr val="163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Artificial Intelligence</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1" name="Oval 10">
            <a:extLst>
              <a:ext uri="{FF2B5EF4-FFF2-40B4-BE49-F238E27FC236}">
                <a16:creationId xmlns:a16="http://schemas.microsoft.com/office/drawing/2014/main" id="{DEA631AC-940D-4C17-8F7F-A38D51705A8F}"/>
              </a:ext>
            </a:extLst>
          </p:cNvPr>
          <p:cNvSpPr/>
          <p:nvPr/>
        </p:nvSpPr>
        <p:spPr>
          <a:xfrm>
            <a:off x="4913968" y="2761199"/>
            <a:ext cx="3420000" cy="3420000"/>
          </a:xfrm>
          <a:prstGeom prst="ellipse">
            <a:avLst/>
          </a:prstGeom>
          <a:solidFill>
            <a:srgbClr val="00B0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Machine Learning</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12" name="Oval 11">
            <a:extLst>
              <a:ext uri="{FF2B5EF4-FFF2-40B4-BE49-F238E27FC236}">
                <a16:creationId xmlns:a16="http://schemas.microsoft.com/office/drawing/2014/main" id="{C4B3F2FD-D628-4F41-9F69-B62F16E819F2}"/>
              </a:ext>
            </a:extLst>
          </p:cNvPr>
          <p:cNvSpPr/>
          <p:nvPr/>
        </p:nvSpPr>
        <p:spPr>
          <a:xfrm>
            <a:off x="5543968" y="4012992"/>
            <a:ext cx="2160000" cy="2160000"/>
          </a:xfrm>
          <a:prstGeom prst="ellipse">
            <a:avLst/>
          </a:prstGeom>
          <a:solidFill>
            <a:srgbClr val="7BBB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Deep Learning</a:t>
            </a:r>
          </a:p>
        </p:txBody>
      </p:sp>
      <p:sp>
        <p:nvSpPr>
          <p:cNvPr id="5" name="TextBox 4">
            <a:extLst>
              <a:ext uri="{FF2B5EF4-FFF2-40B4-BE49-F238E27FC236}">
                <a16:creationId xmlns:a16="http://schemas.microsoft.com/office/drawing/2014/main" id="{107C0C44-E1C3-4032-9400-6201C2E4C874}"/>
              </a:ext>
            </a:extLst>
          </p:cNvPr>
          <p:cNvSpPr txBox="1"/>
          <p:nvPr/>
        </p:nvSpPr>
        <p:spPr>
          <a:xfrm>
            <a:off x="0" y="116632"/>
            <a:ext cx="9144000" cy="338554"/>
          </a:xfrm>
          <a:prstGeom prst="rect">
            <a:avLst/>
          </a:prstGeom>
          <a:solidFill>
            <a:schemeClr val="bg1"/>
          </a:solidFill>
        </p:spPr>
        <p:txBody>
          <a:bodyPr wrap="square" rtlCol="0">
            <a:spAutoFit/>
          </a:bodyPr>
          <a:lstStyle/>
          <a:p>
            <a:pPr algn="ctr"/>
            <a:r>
              <a:rPr lang="en-GB" sz="1600" dirty="0">
                <a:solidFill>
                  <a:schemeClr val="bg1">
                    <a:lumMod val="75000"/>
                  </a:schemeClr>
                </a:solidFill>
                <a:hlinkClick r:id="rId7" action="ppaction://hlinksldjump">
                  <a:extLst>
                    <a:ext uri="{A12FA001-AC4F-418D-AE19-62706E023703}">
                      <ahyp:hlinkClr xmlns:ahyp="http://schemas.microsoft.com/office/drawing/2018/hyperlinkcolor" val="tx"/>
                    </a:ext>
                  </a:extLst>
                </a:hlinkClick>
              </a:rPr>
              <a:t>Introduction</a:t>
            </a:r>
            <a:r>
              <a:rPr lang="en-GB" sz="1600" dirty="0">
                <a:solidFill>
                  <a:schemeClr val="bg1">
                    <a:lumMod val="75000"/>
                  </a:schemeClr>
                </a:solidFill>
              </a:rPr>
              <a:t> | </a:t>
            </a:r>
            <a:r>
              <a:rPr lang="en-GB" sz="1600" dirty="0">
                <a:solidFill>
                  <a:schemeClr val="bg1">
                    <a:lumMod val="75000"/>
                  </a:schemeClr>
                </a:solidFill>
                <a:hlinkClick r:id="rId8" action="ppaction://hlinksldjump">
                  <a:extLst>
                    <a:ext uri="{A12FA001-AC4F-418D-AE19-62706E023703}">
                      <ahyp:hlinkClr xmlns:ahyp="http://schemas.microsoft.com/office/drawing/2018/hyperlinkcolor" val="tx"/>
                    </a:ext>
                  </a:extLst>
                </a:hlinkClick>
              </a:rPr>
              <a:t>Analytical Separation </a:t>
            </a:r>
            <a:r>
              <a:rPr lang="en-GB" sz="1600" dirty="0">
                <a:solidFill>
                  <a:schemeClr val="bg1">
                    <a:lumMod val="75000"/>
                  </a:schemeClr>
                </a:solidFill>
              </a:rPr>
              <a:t>| </a:t>
            </a:r>
            <a:r>
              <a:rPr lang="en-GB" sz="1600" dirty="0">
                <a:hlinkClick r:id="rId9" action="ppaction://hlinksldjump">
                  <a:extLst>
                    <a:ext uri="{A12FA001-AC4F-418D-AE19-62706E023703}">
                      <ahyp:hlinkClr xmlns:ahyp="http://schemas.microsoft.com/office/drawing/2018/hyperlinkcolor" val="tx"/>
                    </a:ext>
                  </a:extLst>
                </a:hlinkClick>
              </a:rPr>
              <a:t>Deep Learning Separation </a:t>
            </a:r>
            <a:r>
              <a:rPr lang="en-GB" sz="1600" dirty="0">
                <a:solidFill>
                  <a:schemeClr val="bg1">
                    <a:lumMod val="75000"/>
                  </a:schemeClr>
                </a:solidFill>
              </a:rPr>
              <a:t>| </a:t>
            </a:r>
            <a:r>
              <a:rPr lang="en-GB" sz="1600" dirty="0">
                <a:solidFill>
                  <a:schemeClr val="bg1">
                    <a:lumMod val="75000"/>
                  </a:schemeClr>
                </a:solidFill>
                <a:hlinkClick r:id="rId10" action="ppaction://hlinksldjump">
                  <a:extLst>
                    <a:ext uri="{A12FA001-AC4F-418D-AE19-62706E023703}">
                      <ahyp:hlinkClr xmlns:ahyp="http://schemas.microsoft.com/office/drawing/2018/hyperlinkcolor" val="tx"/>
                    </a:ext>
                  </a:extLst>
                </a:hlinkClick>
              </a:rPr>
              <a:t>Conclusions and Future Work</a:t>
            </a:r>
            <a:endParaRPr lang="en-GB" sz="1600" dirty="0">
              <a:solidFill>
                <a:schemeClr val="bg1">
                  <a:lumMod val="75000"/>
                </a:schemeClr>
              </a:solidFill>
            </a:endParaRPr>
          </a:p>
        </p:txBody>
      </p:sp>
      <p:pic>
        <p:nvPicPr>
          <p:cNvPr id="4" name="Picture 2">
            <a:extLst>
              <a:ext uri="{FF2B5EF4-FFF2-40B4-BE49-F238E27FC236}">
                <a16:creationId xmlns:a16="http://schemas.microsoft.com/office/drawing/2014/main" id="{2A44F34A-0FE5-42D2-8B7D-C0C1C181E0D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6512290"/>
            <a:ext cx="971600" cy="3399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715520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7.6|8.4|14.9|5.6"/>
</p:tagLst>
</file>

<file path=ppt/tags/tag10.xml><?xml version="1.0" encoding="utf-8"?>
<p:tagLst xmlns:a="http://schemas.openxmlformats.org/drawingml/2006/main" xmlns:r="http://schemas.openxmlformats.org/officeDocument/2006/relationships" xmlns:p="http://schemas.openxmlformats.org/presentationml/2006/main">
  <p:tag name="TIMING" val="|7.6|8.4|14.9|5.6"/>
</p:tagLst>
</file>

<file path=ppt/tags/tag11.xml><?xml version="1.0" encoding="utf-8"?>
<p:tagLst xmlns:a="http://schemas.openxmlformats.org/drawingml/2006/main" xmlns:r="http://schemas.openxmlformats.org/officeDocument/2006/relationships" xmlns:p="http://schemas.openxmlformats.org/presentationml/2006/main">
  <p:tag name="TIMING" val="|7.6|8.4|14.9|5.6"/>
</p:tagLst>
</file>

<file path=ppt/tags/tag12.xml><?xml version="1.0" encoding="utf-8"?>
<p:tagLst xmlns:a="http://schemas.openxmlformats.org/drawingml/2006/main" xmlns:r="http://schemas.openxmlformats.org/officeDocument/2006/relationships" xmlns:p="http://schemas.openxmlformats.org/presentationml/2006/main">
  <p:tag name="TIMING" val="|7.6|8.4|14.9|5.6"/>
</p:tagLst>
</file>

<file path=ppt/tags/tag13.xml><?xml version="1.0" encoding="utf-8"?>
<p:tagLst xmlns:a="http://schemas.openxmlformats.org/drawingml/2006/main" xmlns:r="http://schemas.openxmlformats.org/officeDocument/2006/relationships" xmlns:p="http://schemas.openxmlformats.org/presentationml/2006/main">
  <p:tag name="TIMING" val="|7.6|8.4|14.9|5.6"/>
</p:tagLst>
</file>

<file path=ppt/tags/tag14.xml><?xml version="1.0" encoding="utf-8"?>
<p:tagLst xmlns:a="http://schemas.openxmlformats.org/drawingml/2006/main" xmlns:r="http://schemas.openxmlformats.org/officeDocument/2006/relationships" xmlns:p="http://schemas.openxmlformats.org/presentationml/2006/main">
  <p:tag name="TIMING" val="|7.6|8.4|14.9|5.6"/>
</p:tagLst>
</file>

<file path=ppt/tags/tag15.xml><?xml version="1.0" encoding="utf-8"?>
<p:tagLst xmlns:a="http://schemas.openxmlformats.org/drawingml/2006/main" xmlns:r="http://schemas.openxmlformats.org/officeDocument/2006/relationships" xmlns:p="http://schemas.openxmlformats.org/presentationml/2006/main">
  <p:tag name="TIMING" val="|7.6|8.4|14.9|5.6"/>
</p:tagLst>
</file>

<file path=ppt/tags/tag16.xml><?xml version="1.0" encoding="utf-8"?>
<p:tagLst xmlns:a="http://schemas.openxmlformats.org/drawingml/2006/main" xmlns:r="http://schemas.openxmlformats.org/officeDocument/2006/relationships" xmlns:p="http://schemas.openxmlformats.org/presentationml/2006/main">
  <p:tag name="TIMING" val="|7.6|8.4|14.9|5.6"/>
</p:tagLst>
</file>

<file path=ppt/tags/tag17.xml><?xml version="1.0" encoding="utf-8"?>
<p:tagLst xmlns:a="http://schemas.openxmlformats.org/drawingml/2006/main" xmlns:r="http://schemas.openxmlformats.org/officeDocument/2006/relationships" xmlns:p="http://schemas.openxmlformats.org/presentationml/2006/main">
  <p:tag name="TIMING" val="|7.6|8.4|14.9|5.6"/>
</p:tagLst>
</file>

<file path=ppt/tags/tag18.xml><?xml version="1.0" encoding="utf-8"?>
<p:tagLst xmlns:a="http://schemas.openxmlformats.org/drawingml/2006/main" xmlns:r="http://schemas.openxmlformats.org/officeDocument/2006/relationships" xmlns:p="http://schemas.openxmlformats.org/presentationml/2006/main">
  <p:tag name="TIMING" val="|7.6|8.4|14.9|5.6"/>
</p:tagLst>
</file>

<file path=ppt/tags/tag19.xml><?xml version="1.0" encoding="utf-8"?>
<p:tagLst xmlns:a="http://schemas.openxmlformats.org/drawingml/2006/main" xmlns:r="http://schemas.openxmlformats.org/officeDocument/2006/relationships" xmlns:p="http://schemas.openxmlformats.org/presentationml/2006/main">
  <p:tag name="TIMING" val="|7.6|8.4|14.9|5.6"/>
</p:tagLst>
</file>

<file path=ppt/tags/tag2.xml><?xml version="1.0" encoding="utf-8"?>
<p:tagLst xmlns:a="http://schemas.openxmlformats.org/drawingml/2006/main" xmlns:r="http://schemas.openxmlformats.org/officeDocument/2006/relationships" xmlns:p="http://schemas.openxmlformats.org/presentationml/2006/main">
  <p:tag name="TIMING" val="|7.6|8.4|14.9|5.6"/>
</p:tagLst>
</file>

<file path=ppt/tags/tag20.xml><?xml version="1.0" encoding="utf-8"?>
<p:tagLst xmlns:a="http://schemas.openxmlformats.org/drawingml/2006/main" xmlns:r="http://schemas.openxmlformats.org/officeDocument/2006/relationships" xmlns:p="http://schemas.openxmlformats.org/presentationml/2006/main">
  <p:tag name="TIMING" val="|7.6|8.4|14.9|5.6"/>
</p:tagLst>
</file>

<file path=ppt/tags/tag21.xml><?xml version="1.0" encoding="utf-8"?>
<p:tagLst xmlns:a="http://schemas.openxmlformats.org/drawingml/2006/main" xmlns:r="http://schemas.openxmlformats.org/officeDocument/2006/relationships" xmlns:p="http://schemas.openxmlformats.org/presentationml/2006/main">
  <p:tag name="TIMING" val="|7.6|8.4|14.9|5.6"/>
</p:tagLst>
</file>

<file path=ppt/tags/tag22.xml><?xml version="1.0" encoding="utf-8"?>
<p:tagLst xmlns:a="http://schemas.openxmlformats.org/drawingml/2006/main" xmlns:r="http://schemas.openxmlformats.org/officeDocument/2006/relationships" xmlns:p="http://schemas.openxmlformats.org/presentationml/2006/main">
  <p:tag name="TIMING" val="|7.6|8.4|14.9|5.6"/>
</p:tagLst>
</file>

<file path=ppt/tags/tag23.xml><?xml version="1.0" encoding="utf-8"?>
<p:tagLst xmlns:a="http://schemas.openxmlformats.org/drawingml/2006/main" xmlns:r="http://schemas.openxmlformats.org/officeDocument/2006/relationships" xmlns:p="http://schemas.openxmlformats.org/presentationml/2006/main">
  <p:tag name="TIMING" val="|7.6|8.4|14.9|5.6"/>
</p:tagLst>
</file>

<file path=ppt/tags/tag24.xml><?xml version="1.0" encoding="utf-8"?>
<p:tagLst xmlns:a="http://schemas.openxmlformats.org/drawingml/2006/main" xmlns:r="http://schemas.openxmlformats.org/officeDocument/2006/relationships" xmlns:p="http://schemas.openxmlformats.org/presentationml/2006/main">
  <p:tag name="TIMING" val="|7.6|8.4|14.9|5.6"/>
</p:tagLst>
</file>

<file path=ppt/tags/tag25.xml><?xml version="1.0" encoding="utf-8"?>
<p:tagLst xmlns:a="http://schemas.openxmlformats.org/drawingml/2006/main" xmlns:r="http://schemas.openxmlformats.org/officeDocument/2006/relationships" xmlns:p="http://schemas.openxmlformats.org/presentationml/2006/main">
  <p:tag name="TIMING" val="|7.6|8.4|14.9|5.6"/>
</p:tagLst>
</file>

<file path=ppt/tags/tag26.xml><?xml version="1.0" encoding="utf-8"?>
<p:tagLst xmlns:a="http://schemas.openxmlformats.org/drawingml/2006/main" xmlns:r="http://schemas.openxmlformats.org/officeDocument/2006/relationships" xmlns:p="http://schemas.openxmlformats.org/presentationml/2006/main">
  <p:tag name="TIMING" val="|7.6|8.4|14.9|5.6"/>
</p:tagLst>
</file>

<file path=ppt/tags/tag27.xml><?xml version="1.0" encoding="utf-8"?>
<p:tagLst xmlns:a="http://schemas.openxmlformats.org/drawingml/2006/main" xmlns:r="http://schemas.openxmlformats.org/officeDocument/2006/relationships" xmlns:p="http://schemas.openxmlformats.org/presentationml/2006/main">
  <p:tag name="TIMING" val="|7.6|8.4|14.9|5.6"/>
</p:tagLst>
</file>

<file path=ppt/tags/tag28.xml><?xml version="1.0" encoding="utf-8"?>
<p:tagLst xmlns:a="http://schemas.openxmlformats.org/drawingml/2006/main" xmlns:r="http://schemas.openxmlformats.org/officeDocument/2006/relationships" xmlns:p="http://schemas.openxmlformats.org/presentationml/2006/main">
  <p:tag name="TIMING" val="|7.6|8.4|14.9|5.6"/>
</p:tagLst>
</file>

<file path=ppt/tags/tag29.xml><?xml version="1.0" encoding="utf-8"?>
<p:tagLst xmlns:a="http://schemas.openxmlformats.org/drawingml/2006/main" xmlns:r="http://schemas.openxmlformats.org/officeDocument/2006/relationships" xmlns:p="http://schemas.openxmlformats.org/presentationml/2006/main">
  <p:tag name="TIMING" val="|7.6|8.4|14.9|5.6"/>
</p:tagLst>
</file>

<file path=ppt/tags/tag3.xml><?xml version="1.0" encoding="utf-8"?>
<p:tagLst xmlns:a="http://schemas.openxmlformats.org/drawingml/2006/main" xmlns:r="http://schemas.openxmlformats.org/officeDocument/2006/relationships" xmlns:p="http://schemas.openxmlformats.org/presentationml/2006/main">
  <p:tag name="TIMING" val="|7.6|8.4|14.9|5.6"/>
</p:tagLst>
</file>

<file path=ppt/tags/tag30.xml><?xml version="1.0" encoding="utf-8"?>
<p:tagLst xmlns:a="http://schemas.openxmlformats.org/drawingml/2006/main" xmlns:r="http://schemas.openxmlformats.org/officeDocument/2006/relationships" xmlns:p="http://schemas.openxmlformats.org/presentationml/2006/main">
  <p:tag name="TIMING" val="|7.6|8.4|14.9|5.6"/>
</p:tagLst>
</file>

<file path=ppt/tags/tag31.xml><?xml version="1.0" encoding="utf-8"?>
<p:tagLst xmlns:a="http://schemas.openxmlformats.org/drawingml/2006/main" xmlns:r="http://schemas.openxmlformats.org/officeDocument/2006/relationships" xmlns:p="http://schemas.openxmlformats.org/presentationml/2006/main">
  <p:tag name="TIMING" val="|7.6|8.4|14.9|5.6"/>
</p:tagLst>
</file>

<file path=ppt/tags/tag32.xml><?xml version="1.0" encoding="utf-8"?>
<p:tagLst xmlns:a="http://schemas.openxmlformats.org/drawingml/2006/main" xmlns:r="http://schemas.openxmlformats.org/officeDocument/2006/relationships" xmlns:p="http://schemas.openxmlformats.org/presentationml/2006/main">
  <p:tag name="TIMING" val="|7.6|8.4|14.9|5.6"/>
</p:tagLst>
</file>

<file path=ppt/tags/tag33.xml><?xml version="1.0" encoding="utf-8"?>
<p:tagLst xmlns:a="http://schemas.openxmlformats.org/drawingml/2006/main" xmlns:r="http://schemas.openxmlformats.org/officeDocument/2006/relationships" xmlns:p="http://schemas.openxmlformats.org/presentationml/2006/main">
  <p:tag name="TIMING" val="|7.6|8.4|14.9|5.6"/>
</p:tagLst>
</file>

<file path=ppt/tags/tag34.xml><?xml version="1.0" encoding="utf-8"?>
<p:tagLst xmlns:a="http://schemas.openxmlformats.org/drawingml/2006/main" xmlns:r="http://schemas.openxmlformats.org/officeDocument/2006/relationships" xmlns:p="http://schemas.openxmlformats.org/presentationml/2006/main">
  <p:tag name="TIMING" val="|7.6|8.4|14.9|5.6"/>
</p:tagLst>
</file>

<file path=ppt/tags/tag35.xml><?xml version="1.0" encoding="utf-8"?>
<p:tagLst xmlns:a="http://schemas.openxmlformats.org/drawingml/2006/main" xmlns:r="http://schemas.openxmlformats.org/officeDocument/2006/relationships" xmlns:p="http://schemas.openxmlformats.org/presentationml/2006/main">
  <p:tag name="TIMING" val="|7.6|8.4|14.9|5.6"/>
</p:tagLst>
</file>

<file path=ppt/tags/tag36.xml><?xml version="1.0" encoding="utf-8"?>
<p:tagLst xmlns:a="http://schemas.openxmlformats.org/drawingml/2006/main" xmlns:r="http://schemas.openxmlformats.org/officeDocument/2006/relationships" xmlns:p="http://schemas.openxmlformats.org/presentationml/2006/main">
  <p:tag name="TIMING" val="|7.6|8.4|14.9|5.6"/>
</p:tagLst>
</file>

<file path=ppt/tags/tag37.xml><?xml version="1.0" encoding="utf-8"?>
<p:tagLst xmlns:a="http://schemas.openxmlformats.org/drawingml/2006/main" xmlns:r="http://schemas.openxmlformats.org/officeDocument/2006/relationships" xmlns:p="http://schemas.openxmlformats.org/presentationml/2006/main">
  <p:tag name="TIMING" val="|7.6|8.4|14.9|5.6"/>
</p:tagLst>
</file>

<file path=ppt/tags/tag38.xml><?xml version="1.0" encoding="utf-8"?>
<p:tagLst xmlns:a="http://schemas.openxmlformats.org/drawingml/2006/main" xmlns:r="http://schemas.openxmlformats.org/officeDocument/2006/relationships" xmlns:p="http://schemas.openxmlformats.org/presentationml/2006/main">
  <p:tag name="TIMING" val="|7.6|8.4|14.9|5.6"/>
</p:tagLst>
</file>

<file path=ppt/tags/tag39.xml><?xml version="1.0" encoding="utf-8"?>
<p:tagLst xmlns:a="http://schemas.openxmlformats.org/drawingml/2006/main" xmlns:r="http://schemas.openxmlformats.org/officeDocument/2006/relationships" xmlns:p="http://schemas.openxmlformats.org/presentationml/2006/main">
  <p:tag name="TIMING" val="|7.6|8.4|14.9|5.6"/>
</p:tagLst>
</file>

<file path=ppt/tags/tag4.xml><?xml version="1.0" encoding="utf-8"?>
<p:tagLst xmlns:a="http://schemas.openxmlformats.org/drawingml/2006/main" xmlns:r="http://schemas.openxmlformats.org/officeDocument/2006/relationships" xmlns:p="http://schemas.openxmlformats.org/presentationml/2006/main">
  <p:tag name="TIMING" val="|7.6|8.4|14.9|5.6"/>
</p:tagLst>
</file>

<file path=ppt/tags/tag40.xml><?xml version="1.0" encoding="utf-8"?>
<p:tagLst xmlns:a="http://schemas.openxmlformats.org/drawingml/2006/main" xmlns:r="http://schemas.openxmlformats.org/officeDocument/2006/relationships" xmlns:p="http://schemas.openxmlformats.org/presentationml/2006/main">
  <p:tag name="TIMING" val="|7.6|8.4|14.9|5.6"/>
</p:tagLst>
</file>

<file path=ppt/tags/tag41.xml><?xml version="1.0" encoding="utf-8"?>
<p:tagLst xmlns:a="http://schemas.openxmlformats.org/drawingml/2006/main" xmlns:r="http://schemas.openxmlformats.org/officeDocument/2006/relationships" xmlns:p="http://schemas.openxmlformats.org/presentationml/2006/main">
  <p:tag name="TIMING" val="|7.6|8.4|14.9|5.6"/>
</p:tagLst>
</file>

<file path=ppt/tags/tag42.xml><?xml version="1.0" encoding="utf-8"?>
<p:tagLst xmlns:a="http://schemas.openxmlformats.org/drawingml/2006/main" xmlns:r="http://schemas.openxmlformats.org/officeDocument/2006/relationships" xmlns:p="http://schemas.openxmlformats.org/presentationml/2006/main">
  <p:tag name="TIMING" val="|7.6|8.4|14.9|5.6"/>
</p:tagLst>
</file>

<file path=ppt/tags/tag43.xml><?xml version="1.0" encoding="utf-8"?>
<p:tagLst xmlns:a="http://schemas.openxmlformats.org/drawingml/2006/main" xmlns:r="http://schemas.openxmlformats.org/officeDocument/2006/relationships" xmlns:p="http://schemas.openxmlformats.org/presentationml/2006/main">
  <p:tag name="TIMING" val="|7.6|8.4|14.9|5.6"/>
</p:tagLst>
</file>

<file path=ppt/tags/tag5.xml><?xml version="1.0" encoding="utf-8"?>
<p:tagLst xmlns:a="http://schemas.openxmlformats.org/drawingml/2006/main" xmlns:r="http://schemas.openxmlformats.org/officeDocument/2006/relationships" xmlns:p="http://schemas.openxmlformats.org/presentationml/2006/main">
  <p:tag name="TIMING" val="|7.6|8.4|14.9|5.6"/>
</p:tagLst>
</file>

<file path=ppt/tags/tag6.xml><?xml version="1.0" encoding="utf-8"?>
<p:tagLst xmlns:a="http://schemas.openxmlformats.org/drawingml/2006/main" xmlns:r="http://schemas.openxmlformats.org/officeDocument/2006/relationships" xmlns:p="http://schemas.openxmlformats.org/presentationml/2006/main">
  <p:tag name="TIMING" val="|7.6|8.4|14.9|5.6"/>
</p:tagLst>
</file>

<file path=ppt/tags/tag7.xml><?xml version="1.0" encoding="utf-8"?>
<p:tagLst xmlns:a="http://schemas.openxmlformats.org/drawingml/2006/main" xmlns:r="http://schemas.openxmlformats.org/officeDocument/2006/relationships" xmlns:p="http://schemas.openxmlformats.org/presentationml/2006/main">
  <p:tag name="TIMING" val="|7.6|8.4|14.9|5.6"/>
</p:tagLst>
</file>

<file path=ppt/tags/tag8.xml><?xml version="1.0" encoding="utf-8"?>
<p:tagLst xmlns:a="http://schemas.openxmlformats.org/drawingml/2006/main" xmlns:r="http://schemas.openxmlformats.org/officeDocument/2006/relationships" xmlns:p="http://schemas.openxmlformats.org/presentationml/2006/main">
  <p:tag name="TIMING" val="|7.6|8.4|14.9|5.6"/>
</p:tagLst>
</file>

<file path=ppt/tags/tag9.xml><?xml version="1.0" encoding="utf-8"?>
<p:tagLst xmlns:a="http://schemas.openxmlformats.org/drawingml/2006/main" xmlns:r="http://schemas.openxmlformats.org/officeDocument/2006/relationships" xmlns:p="http://schemas.openxmlformats.org/presentationml/2006/main">
  <p:tag name="TIMING" val="|7.6|8.4|14.9|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3263</TotalTime>
  <Words>4319</Words>
  <Application>Microsoft Office PowerPoint</Application>
  <PresentationFormat>On-screen Show (4:3)</PresentationFormat>
  <Paragraphs>404</Paragraphs>
  <Slides>45</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Bodoni MT</vt:lpstr>
      <vt:lpstr>Calibri</vt:lpstr>
      <vt:lpstr>Cambria Math</vt:lpstr>
      <vt:lpstr>Office Theme</vt:lpstr>
      <vt:lpstr>PowerPoint Presentation</vt:lpstr>
      <vt:lpstr>Foreword </vt:lpstr>
      <vt:lpstr>Contents</vt:lpstr>
      <vt:lpstr>What are diffractions? </vt:lpstr>
      <vt:lpstr>Why diffraction imaging? </vt:lpstr>
      <vt:lpstr>Diffraction imaging methods </vt:lpstr>
      <vt:lpstr>Plane-Wave Destruction</vt:lpstr>
      <vt:lpstr>Plane-Wave Destruction</vt:lpstr>
      <vt:lpstr>Deep Learning</vt:lpstr>
      <vt:lpstr>Multi-Domain Diffraction Identification</vt:lpstr>
      <vt:lpstr>Generative Adversarial Networks</vt:lpstr>
      <vt:lpstr>Direct Separation </vt:lpstr>
      <vt:lpstr>Direct Separation Example 2 </vt:lpstr>
      <vt:lpstr>Additional Data</vt:lpstr>
      <vt:lpstr>Conclusions and Future Work </vt:lpstr>
      <vt:lpstr>References </vt:lpstr>
      <vt:lpstr>PowerPoint Presentation</vt:lpstr>
      <vt:lpstr>Index </vt:lpstr>
      <vt:lpstr>Foreword </vt:lpstr>
      <vt:lpstr>Contents</vt:lpstr>
      <vt:lpstr>What are diffractions? </vt:lpstr>
      <vt:lpstr>Why diffraction imaging? </vt:lpstr>
      <vt:lpstr>Why diffraction imaging? </vt:lpstr>
      <vt:lpstr>Why diffraction imaging? </vt:lpstr>
      <vt:lpstr>Diffraction imaging methods </vt:lpstr>
      <vt:lpstr>Plane-Wave Destruction (PWD)</vt:lpstr>
      <vt:lpstr>Plane-Wave Destruction</vt:lpstr>
      <vt:lpstr>Plane-Wave Destruction</vt:lpstr>
      <vt:lpstr>Deep Learning</vt:lpstr>
      <vt:lpstr>Multi-Domain Diffraction Identification</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Generative Adversarial Networks</vt:lpstr>
      <vt:lpstr>Direct Separation </vt:lpstr>
      <vt:lpstr>Direct Separation </vt:lpstr>
      <vt:lpstr>Direct Separation Example 2 </vt:lpstr>
      <vt:lpstr>Direct Separation Example 2 </vt:lpstr>
      <vt:lpstr>Additional Data</vt:lpstr>
      <vt:lpstr>Additional Data</vt:lpstr>
      <vt:lpstr>Conclusions and Future Work </vt:lpstr>
      <vt:lpstr>Index </vt:lpstr>
    </vt:vector>
  </TitlesOfParts>
  <Company>UCD Staff ONLY!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petro14</dc:creator>
  <cp:lastModifiedBy>Brydon Lowney</cp:lastModifiedBy>
  <cp:revision>349</cp:revision>
  <cp:lastPrinted>2015-06-25T11:13:42Z</cp:lastPrinted>
  <dcterms:created xsi:type="dcterms:W3CDTF">2015-06-22T16:07:22Z</dcterms:created>
  <dcterms:modified xsi:type="dcterms:W3CDTF">2020-04-24T15:26:29Z</dcterms:modified>
</cp:coreProperties>
</file>