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10" r:id="rId3"/>
    <p:sldId id="257" r:id="rId4"/>
    <p:sldId id="311" r:id="rId5"/>
    <p:sldId id="31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0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3" autoAdjust="0"/>
    <p:restoredTop sz="95220" autoAdjust="0"/>
  </p:normalViewPr>
  <p:slideViewPr>
    <p:cSldViewPr snapToGrid="0">
      <p:cViewPr varScale="1">
        <p:scale>
          <a:sx n="85" d="100"/>
          <a:sy n="85" d="100"/>
        </p:scale>
        <p:origin x="734" y="62"/>
      </p:cViewPr>
      <p:guideLst/>
    </p:cSldViewPr>
  </p:slideViewPr>
  <p:outlineViewPr>
    <p:cViewPr>
      <p:scale>
        <a:sx n="33" d="100"/>
        <a:sy n="33" d="100"/>
      </p:scale>
      <p:origin x="0" y="-58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6A2F-C951-4713-BE44-92E724926B3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EFBC-B145-4473-A4A7-35BED69D20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751CF-11AC-4277-BD2E-6A056AD4C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94C9FE-70ED-42A2-BCB0-B23CCDE74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A79702-C365-475B-85F9-C76DC136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761C0A-86D2-4185-8A6D-74D07677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AD9937-961E-4487-9962-C52E1FF0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7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D13E0-C06B-4ED1-8D7A-090F7FC8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6CF315-3483-4F79-A75F-1847CF1B1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9567D-1077-4A08-BDCB-F36C81DA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6893A8-BC34-4319-B3D6-080AF168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E1E5A5-9B5C-4D3F-A015-E14B011D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0B448C-358A-4EEF-B10A-586EB5B9E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DD825E-FFAD-42C1-91E4-84C762B6B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DBADCF-73C9-4AEE-8CDB-54A5DE7C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1FA791-D2E5-4ED3-81DF-EEA37E88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AF61CE-2F2A-4BCC-A5DB-316A8C7A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24193-F375-474E-A72D-666EBD2F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1A121B-A93A-4F92-BF6D-76247C2A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78EE2A-54E0-40C4-808A-7574B21E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E4796D-4629-4BCD-B249-5B556289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73E75-A01F-47FF-866A-CE2AB9B9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9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8696B-AC53-455F-B32E-70A9A070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0FC9B7-5C38-4DF0-9799-6824B90C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22FFD9-3827-411D-9AE4-CEE86EA9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5DE300-7569-474A-8B57-A6E89F27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C49177-128C-4092-8399-1EADF4B7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53B7-926C-43C5-84B0-5E0C2C90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5674FE-C9FC-440C-A82B-5E42269FE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EC2C3D-25DE-47BD-B8F9-A628836EA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B177E6-3297-463A-B5E0-7B1FA5C9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AE1735-23D6-44BF-979F-7E867299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672C9-3DD6-4058-996D-7EE8E77E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0260D-BF9B-435D-BCBA-E8BEBE26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F70F8A-AFA7-4E99-A3E2-9F2AB620F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98610B-ABDD-44D1-88A5-638FD5734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8EC25-61A0-4A4C-9A56-555AD8AFA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ABAF39-1D3A-4BB9-A30C-B1A1284BB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E05FD3-8A6E-4243-8173-1DA4F3A5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4A5C9F-08F7-4801-AF39-29D2C913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42E87D-6070-45B4-8C03-2CAED842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8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38905-61FD-4C4D-9D17-A6DC38F4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2C86A2-8C9C-4120-8CDE-EB5DA3CC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67133B-BA79-4FA4-95F7-4D7869EC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90D806-BC21-4CA1-8F66-0EC16448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9BCC0E-49C7-46A0-8678-182B0448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AA7B15-289D-4F47-B0FE-741B132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D60E67-2ECB-4886-AA3D-09CCE6BF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7C0F5-C4BB-4830-B184-BC8745FF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5E9C22-869E-42A3-8DDF-7460FBA1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B03702-D761-426B-BAE2-3D7C9B23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1C8BEA-6F7A-42AF-9316-51629582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077C54-11A9-4929-89D0-2EDCBD16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19180D-230E-42A6-A0D6-E1AE4E80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70546-726E-4556-AF60-C00D1942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58ACC1-3CCD-4D7D-BBD1-ADCCB82E9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798732-04DF-411C-9535-EBBCCAAE3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E1392C-7ACE-47A6-B038-041AA158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Arne Spang, 12.02.2020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FEFE28-0465-44F0-A57B-F63C0EFF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24F1DD-F016-4CE3-A67A-AAD59805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490AEE-5083-4277-9963-E58FB2FE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44EB15-DAF3-4413-8B97-DC4C17592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62B717-5D82-466F-B1B9-1ACCDB9E5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Arne Spang, 12.02.2020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2FD7C-8220-40A9-BAAB-F0EE94A2C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3D Geodynamical Models of the Present-Day Altiplano-Puna Magmatic System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A16E54-1F8D-4A81-B6FC-31FE6A0CF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CD25-982C-45C7-A8A1-5CBD4A806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jon.uni-mainz.de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youtu.be/5bsUSOwzFw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gma-project.eu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bsUSOwzFw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B010B791-9E7B-4189-BD58-A9ED60C7C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1772816"/>
            <a:ext cx="9937104" cy="1470025"/>
          </a:xfrm>
        </p:spPr>
        <p:txBody>
          <a:bodyPr>
            <a:noAutofit/>
          </a:bodyPr>
          <a:lstStyle/>
          <a:p>
            <a:r>
              <a:rPr lang="en-US" sz="4800" b="1" noProof="0" dirty="0">
                <a:solidFill>
                  <a:srgbClr val="000060"/>
                </a:solidFill>
              </a:rPr>
              <a:t>3D Geodynamic Models of the Present-Day Altiplano-</a:t>
            </a:r>
            <a:r>
              <a:rPr lang="en-US" sz="4800" b="1" noProof="0" dirty="0" err="1">
                <a:solidFill>
                  <a:srgbClr val="000060"/>
                </a:solidFill>
              </a:rPr>
              <a:t>Puna</a:t>
            </a:r>
            <a:r>
              <a:rPr lang="en-US" sz="4800" b="1" noProof="0" dirty="0">
                <a:solidFill>
                  <a:srgbClr val="000060"/>
                </a:solidFill>
              </a:rPr>
              <a:t> Magmatic System</a:t>
            </a:r>
            <a:br>
              <a:rPr lang="en-US" sz="4800" b="1" noProof="0" dirty="0">
                <a:solidFill>
                  <a:srgbClr val="000060"/>
                </a:solidFill>
              </a:rPr>
            </a:br>
            <a:endParaRPr lang="en-US" sz="4800" b="1" noProof="0" dirty="0">
              <a:solidFill>
                <a:srgbClr val="000060"/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4AACDDAC-B036-4993-B40A-8658BDAB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508" y="3356992"/>
            <a:ext cx="8424936" cy="3168352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rgbClr val="000060"/>
                </a:solidFill>
              </a:rPr>
              <a:t>Arne Spang, Tobias Baumann &amp; Boris </a:t>
            </a:r>
            <a:r>
              <a:rPr lang="en-US" noProof="0" dirty="0" err="1">
                <a:solidFill>
                  <a:srgbClr val="000060"/>
                </a:solidFill>
              </a:rPr>
              <a:t>Kaus</a:t>
            </a:r>
            <a:endParaRPr lang="en-US" noProof="0" dirty="0">
              <a:solidFill>
                <a:srgbClr val="000060"/>
              </a:solidFill>
            </a:endParaRPr>
          </a:p>
          <a:p>
            <a:r>
              <a:rPr lang="en-US" noProof="0" dirty="0">
                <a:solidFill>
                  <a:srgbClr val="000060"/>
                </a:solidFill>
              </a:rPr>
              <a:t>Johannes Gutenberg-Universität, Mainz</a:t>
            </a:r>
          </a:p>
          <a:p>
            <a:r>
              <a:rPr lang="en-US" noProof="0" dirty="0">
                <a:solidFill>
                  <a:srgbClr val="000060"/>
                </a:solidFill>
              </a:rPr>
              <a:t>arspang@uni-mainz.de</a:t>
            </a:r>
          </a:p>
          <a:p>
            <a:r>
              <a:rPr lang="en-US" noProof="0" dirty="0">
                <a:solidFill>
                  <a:srgbClr val="000060"/>
                </a:solidFill>
              </a:rPr>
              <a:t>08.05.2020</a:t>
            </a:r>
          </a:p>
          <a:p>
            <a:endParaRPr lang="en-US" dirty="0">
              <a:solidFill>
                <a:srgbClr val="000060"/>
              </a:solidFill>
            </a:endParaRPr>
          </a:p>
          <a:p>
            <a:r>
              <a:rPr lang="en-US" noProof="0" dirty="0">
                <a:solidFill>
                  <a:srgbClr val="FF0000"/>
                </a:solidFill>
              </a:rPr>
              <a:t>Watch my full talk including audio: </a:t>
            </a:r>
          </a:p>
          <a:p>
            <a:r>
              <a:rPr lang="en-GB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https://youtu.be/5bsUSOwzFws</a:t>
            </a:r>
            <a:endParaRPr lang="en-US" noProof="0" dirty="0">
              <a:solidFill>
                <a:srgbClr val="FF0000"/>
              </a:solidFill>
            </a:endParaRPr>
          </a:p>
          <a:p>
            <a:endParaRPr lang="en-US" noProof="0" dirty="0">
              <a:solidFill>
                <a:srgbClr val="000060"/>
              </a:solidFill>
            </a:endParaRPr>
          </a:p>
          <a:p>
            <a:endParaRPr lang="en-US" noProof="0" dirty="0">
              <a:solidFill>
                <a:srgbClr val="000060"/>
              </a:solidFill>
            </a:endParaRPr>
          </a:p>
        </p:txBody>
      </p:sp>
      <p:pic>
        <p:nvPicPr>
          <p:cNvPr id="10" name="Picture 2" descr="Bildergebnis für jgu">
            <a:hlinkClick r:id="rId3"/>
            <a:extLst>
              <a:ext uri="{FF2B5EF4-FFF2-40B4-BE49-F238E27FC236}">
                <a16:creationId xmlns:a16="http://schemas.microsoft.com/office/drawing/2014/main" id="{5E62DC1A-C6B8-49A7-B02F-FF427559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975"/>
            <a:ext cx="14700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9ACECD-DC7B-4719-BCBA-B414E79D40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75" y="5379010"/>
            <a:ext cx="1470025" cy="14700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37698B-AACB-4EF9-B3E9-E592723991E5}"/>
              </a:ext>
            </a:extLst>
          </p:cNvPr>
          <p:cNvSpPr txBox="1"/>
          <p:nvPr/>
        </p:nvSpPr>
        <p:spPr>
          <a:xfrm>
            <a:off x="8649126" y="6488668"/>
            <a:ext cx="288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magma-project.eu</a:t>
            </a:r>
            <a:endParaRPr lang="en-GB" dirty="0">
              <a:solidFill>
                <a:srgbClr val="000060"/>
              </a:solidFill>
            </a:endParaRP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BD9F77F-65FC-4469-8AFD-D25E6FEFA0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08" y="6404590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5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35B5D-7F33-4DF8-B37C-62B52CA7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60"/>
                </a:solidFill>
              </a:rPr>
              <a:t>Motivation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DFB59D-FA28-47A8-9118-FA9EF0C2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z="1400" smtClean="0">
                <a:solidFill>
                  <a:schemeClr val="bg1"/>
                </a:solidFill>
              </a:rPr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888F66-D95B-4E5A-BFBF-E58790BD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707" y="6356350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3D Geodynamical Models of the Present-Day Altiplano-Puna Magmatic System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40305BB-B68C-4026-A6AA-DAA1A8A484AB}"/>
              </a:ext>
            </a:extLst>
          </p:cNvPr>
          <p:cNvSpPr txBox="1"/>
          <p:nvPr/>
        </p:nvSpPr>
        <p:spPr>
          <a:xfrm>
            <a:off x="838200" y="1104013"/>
            <a:ext cx="1088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Combining data</a:t>
            </a:r>
            <a:r>
              <a:rPr lang="en-US" sz="2400" dirty="0"/>
              <a:t> from seismic imaging, gravity anomalies, petrology and geodesy (</a:t>
            </a:r>
            <a:r>
              <a:rPr lang="en-US" sz="2400" dirty="0" err="1"/>
              <a:t>InSAR</a:t>
            </a:r>
            <a:r>
              <a:rPr lang="en-US" sz="2400" dirty="0"/>
              <a:t>) with </a:t>
            </a:r>
            <a:r>
              <a:rPr lang="en-US" sz="2400" b="1" dirty="0"/>
              <a:t>geodynamic modelling</a:t>
            </a:r>
            <a:r>
              <a:rPr lang="en-US" sz="2400" dirty="0"/>
              <a:t> (Stokes code </a:t>
            </a:r>
            <a:r>
              <a:rPr lang="en-US" sz="2400" dirty="0" err="1"/>
              <a:t>LaMEM</a:t>
            </a:r>
            <a:r>
              <a:rPr lang="en-US" sz="2400" baseline="30000" dirty="0"/>
              <a:t>[1]</a:t>
            </a:r>
            <a:r>
              <a:rPr lang="en-US" sz="2400" dirty="0"/>
              <a:t>)</a:t>
            </a:r>
          </a:p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Making magma body </a:t>
            </a:r>
            <a:r>
              <a:rPr lang="en-US" sz="2400" b="1" dirty="0"/>
              <a:t>geometry</a:t>
            </a:r>
            <a:r>
              <a:rPr lang="en-US" sz="2400" dirty="0"/>
              <a:t> a </a:t>
            </a:r>
            <a:r>
              <a:rPr lang="en-US" sz="2400" b="1" dirty="0"/>
              <a:t>variable quantity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70CE116-41CD-4CA1-B94B-30B4B2BE4A46}"/>
              </a:ext>
            </a:extLst>
          </p:cNvPr>
          <p:cNvSpPr txBox="1">
            <a:spLocks/>
          </p:cNvSpPr>
          <p:nvPr/>
        </p:nvSpPr>
        <p:spPr>
          <a:xfrm>
            <a:off x="841900" y="24295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0060"/>
                </a:solidFill>
              </a:rPr>
              <a:t>Area of Interest</a:t>
            </a:r>
            <a:endParaRPr lang="en-US" sz="4000" b="1" dirty="0">
              <a:solidFill>
                <a:srgbClr val="00006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624CBB-374C-41A1-8515-419E2F0466DE}"/>
              </a:ext>
            </a:extLst>
          </p:cNvPr>
          <p:cNvSpPr txBox="1"/>
          <p:nvPr/>
        </p:nvSpPr>
        <p:spPr>
          <a:xfrm>
            <a:off x="841899" y="3520162"/>
            <a:ext cx="3432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Puna Plateau, Andes</a:t>
            </a:r>
          </a:p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Concentric uplift </a:t>
            </a:r>
            <a:br>
              <a:rPr lang="en-US" sz="2400" dirty="0"/>
            </a:br>
            <a:r>
              <a:rPr lang="en-US" sz="2400" dirty="0"/>
              <a:t>at central volcano</a:t>
            </a:r>
          </a:p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Previous studies:</a:t>
            </a:r>
            <a:br>
              <a:rPr lang="en-US" sz="2400" dirty="0"/>
            </a:br>
            <a:r>
              <a:rPr lang="en-US" sz="2400" dirty="0"/>
              <a:t>Caused by inflating magma body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EE58999-E39B-44D3-9F28-D5F29F66076D}"/>
              </a:ext>
            </a:extLst>
          </p:cNvPr>
          <p:cNvSpPr txBox="1"/>
          <p:nvPr/>
        </p:nvSpPr>
        <p:spPr>
          <a:xfrm>
            <a:off x="8260916" y="6472692"/>
            <a:ext cx="39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/>
              <a:t>Modified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Fialko</a:t>
            </a:r>
            <a:r>
              <a:rPr lang="de-DE" sz="1600" dirty="0"/>
              <a:t> &amp; </a:t>
            </a:r>
            <a:r>
              <a:rPr lang="de-DE" sz="1600" dirty="0" err="1"/>
              <a:t>Pearse</a:t>
            </a:r>
            <a:r>
              <a:rPr lang="de-DE" sz="1600" dirty="0"/>
              <a:t>, 2012</a:t>
            </a:r>
            <a:endParaRPr lang="en-US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EBA5D4-D55A-4317-95F1-5B9D5858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4420" y="3151872"/>
            <a:ext cx="3874887" cy="28709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4D4ADD-12EB-44C6-A284-68F353E88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8"/>
          <a:stretch/>
        </p:blipFill>
        <p:spPr>
          <a:xfrm>
            <a:off x="4563519" y="3047909"/>
            <a:ext cx="3683895" cy="309119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9807FC3-17B6-4CA0-8FFA-2CCE63DEDCAB}"/>
              </a:ext>
            </a:extLst>
          </p:cNvPr>
          <p:cNvSpPr txBox="1"/>
          <p:nvPr/>
        </p:nvSpPr>
        <p:spPr>
          <a:xfrm>
            <a:off x="806814" y="6472692"/>
            <a:ext cx="185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[1] Kaus et. al, 2016</a:t>
            </a:r>
            <a:endParaRPr lang="en-US" sz="1600" dirty="0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A0DE1F7-4A7F-4125-81C3-6B9665E82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59" y="0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35B5D-7F33-4DF8-B37C-62B52CA7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711" y="0"/>
            <a:ext cx="3822577" cy="12738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60"/>
                </a:solidFill>
              </a:rPr>
              <a:t>Findings - Gravity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DFB59D-FA28-47A8-9118-FA9EF0C2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D25-982C-45C7-A8A1-5CBD4A806CC8}" type="slidenum">
              <a:rPr lang="en-US" sz="1400" smtClean="0">
                <a:solidFill>
                  <a:schemeClr val="bg1"/>
                </a:solidFill>
              </a:rPr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CCFC2B-B45B-4060-9F96-EB433A67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Arne Spang, 12.02.2020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D648F17-49C7-4D62-9C95-06D251B09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50" y="1222387"/>
            <a:ext cx="4633404" cy="34412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A77E74-9C66-49F5-BBEA-AA27921BD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697" y="3314034"/>
            <a:ext cx="4669606" cy="351849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9488836-1A17-4C70-A2F9-1EE1E7118FD7}"/>
              </a:ext>
            </a:extLst>
          </p:cNvPr>
          <p:cNvSpPr txBox="1"/>
          <p:nvPr/>
        </p:nvSpPr>
        <p:spPr>
          <a:xfrm>
            <a:off x="391137" y="1074128"/>
            <a:ext cx="4724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Magma body could change shape, size and </a:t>
            </a:r>
            <a:r>
              <a:rPr lang="en-US" sz="2000" dirty="0" err="1"/>
              <a:t>Δρ</a:t>
            </a:r>
            <a:r>
              <a:rPr lang="en-US" sz="2000" dirty="0"/>
              <a:t> to the crust</a:t>
            </a:r>
          </a:p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Bouguer anomaly was computed and compared to data</a:t>
            </a:r>
          </a:p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Relative Volume  = combination of 5 geometric parameters</a:t>
            </a:r>
          </a:p>
          <a:p>
            <a:pPr>
              <a:buClr>
                <a:srgbClr val="000060"/>
              </a:buClr>
            </a:pPr>
            <a:r>
              <a:rPr lang="de-DE" sz="2000" b="1" dirty="0">
                <a:sym typeface="Wingdings" panose="05000000000000000000" pitchFamily="2" charset="2"/>
              </a:rPr>
              <a:t> </a:t>
            </a:r>
            <a:r>
              <a:rPr lang="el-GR" sz="2000" b="1" dirty="0"/>
              <a:t>Δρ</a:t>
            </a:r>
            <a:r>
              <a:rPr lang="de-DE" sz="2000" b="1" dirty="0"/>
              <a:t> = 80 - 130 kg/m³</a:t>
            </a:r>
            <a:endParaRPr lang="en-US" sz="20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C3F6E27-AB90-46D6-8BF4-17A3B129E752}"/>
              </a:ext>
            </a:extLst>
          </p:cNvPr>
          <p:cNvSpPr txBox="1"/>
          <p:nvPr/>
        </p:nvSpPr>
        <p:spPr>
          <a:xfrm>
            <a:off x="6818050" y="4904450"/>
            <a:ext cx="5033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Constraints on </a:t>
            </a:r>
            <a:r>
              <a:rPr lang="en-US" sz="2000" dirty="0" err="1"/>
              <a:t>Δρ</a:t>
            </a:r>
            <a:r>
              <a:rPr lang="en-US" sz="2000" dirty="0"/>
              <a:t>, </a:t>
            </a:r>
            <a:r>
              <a:rPr lang="en-US" sz="2000" dirty="0" err="1"/>
              <a:t>ρ</a:t>
            </a:r>
            <a:r>
              <a:rPr lang="en-US" sz="2000" baseline="-25000" dirty="0" err="1"/>
              <a:t>crust</a:t>
            </a:r>
            <a:r>
              <a:rPr lang="en-US" sz="2000" baseline="-25000" dirty="0"/>
              <a:t> </a:t>
            </a:r>
            <a:r>
              <a:rPr lang="en-US" sz="2000" dirty="0"/>
              <a:t>&amp; water content (red ellipsoid) and magma composition (from eruption products) allow for melt content estimation</a:t>
            </a:r>
          </a:p>
          <a:p>
            <a:pPr>
              <a:buClr>
                <a:srgbClr val="000060"/>
              </a:buClr>
            </a:pPr>
            <a:r>
              <a:rPr lang="en-US" sz="2000" b="1" dirty="0">
                <a:sym typeface="Wingdings" panose="05000000000000000000" pitchFamily="2" charset="2"/>
              </a:rPr>
              <a:t> 14-22% melt in magma body</a:t>
            </a:r>
            <a:endParaRPr lang="en-US" sz="2000" b="1" dirty="0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8A2E787-084C-4C15-ACC4-5BB4CC05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59" y="0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Blume enthält.&#10;&#10;Automatisch generierte Beschreibung">
            <a:extLst>
              <a:ext uri="{FF2B5EF4-FFF2-40B4-BE49-F238E27FC236}">
                <a16:creationId xmlns:a16="http://schemas.microsoft.com/office/drawing/2014/main" id="{AD122171-7514-434D-9203-6300E93B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7744" r="21880" b="10895"/>
          <a:stretch/>
        </p:blipFill>
        <p:spPr>
          <a:xfrm>
            <a:off x="9886931" y="4564073"/>
            <a:ext cx="2164520" cy="2160000"/>
          </a:xfrm>
          <a:prstGeom prst="rect">
            <a:avLst/>
          </a:prstGeom>
        </p:spPr>
      </p:pic>
      <p:pic>
        <p:nvPicPr>
          <p:cNvPr id="9" name="Grafik 8" descr="Ein Bild, das Essen, Tisch enthält.&#10;&#10;Automatisch generierte Beschreibung">
            <a:extLst>
              <a:ext uri="{FF2B5EF4-FFF2-40B4-BE49-F238E27FC236}">
                <a16:creationId xmlns:a16="http://schemas.microsoft.com/office/drawing/2014/main" id="{645F6204-FB64-4B91-B16B-2A0E6B7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7398" r="20500" b="10930"/>
          <a:stretch/>
        </p:blipFill>
        <p:spPr>
          <a:xfrm>
            <a:off x="7074954" y="4564073"/>
            <a:ext cx="2175057" cy="2160000"/>
          </a:xfrm>
          <a:prstGeom prst="rect">
            <a:avLst/>
          </a:prstGeom>
        </p:spPr>
      </p:pic>
      <p:pic>
        <p:nvPicPr>
          <p:cNvPr id="25" name="Grafik 24" descr="Ein Bild, das Blume enthält.&#10;&#10;Automatisch generierte Beschreibung">
            <a:extLst>
              <a:ext uri="{FF2B5EF4-FFF2-40B4-BE49-F238E27FC236}">
                <a16:creationId xmlns:a16="http://schemas.microsoft.com/office/drawing/2014/main" id="{A6F9B50D-5D48-42A7-B96C-B2FB29C966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7520" r="21649" b="10807"/>
          <a:stretch/>
        </p:blipFill>
        <p:spPr>
          <a:xfrm>
            <a:off x="4197359" y="4564073"/>
            <a:ext cx="2164107" cy="216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435B5D-7F33-4DF8-B37C-62B52CA7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016" y="0"/>
            <a:ext cx="5535967" cy="12738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60"/>
                </a:solidFill>
              </a:rPr>
              <a:t>Findings - Geodynamics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CCFC2B-B45B-4060-9F96-EB433A67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Arne Spang, 12.02.2020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A2C6012-B3F4-42C5-9E6A-7E070C172C7D}"/>
              </a:ext>
            </a:extLst>
          </p:cNvPr>
          <p:cNvSpPr/>
          <p:nvPr/>
        </p:nvSpPr>
        <p:spPr>
          <a:xfrm>
            <a:off x="7073400" y="4564074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67EFB35-E0BC-40CA-A7B0-C2563CF17319}"/>
              </a:ext>
            </a:extLst>
          </p:cNvPr>
          <p:cNvSpPr/>
          <p:nvPr/>
        </p:nvSpPr>
        <p:spPr>
          <a:xfrm>
            <a:off x="4201466" y="4564074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F1B1A8-7B57-4D9F-A36E-624AB857C3BF}"/>
              </a:ext>
            </a:extLst>
          </p:cNvPr>
          <p:cNvSpPr/>
          <p:nvPr/>
        </p:nvSpPr>
        <p:spPr>
          <a:xfrm>
            <a:off x="9886931" y="4557287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FAF9026-6BE9-411C-B138-28F03C978960}"/>
              </a:ext>
            </a:extLst>
          </p:cNvPr>
          <p:cNvGrpSpPr/>
          <p:nvPr/>
        </p:nvGrpSpPr>
        <p:grpSpPr>
          <a:xfrm>
            <a:off x="4201466" y="1884715"/>
            <a:ext cx="3818669" cy="2160000"/>
            <a:chOff x="4201466" y="1902477"/>
            <a:chExt cx="3818669" cy="2160000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01FCE41-41BB-459E-ADF5-579F50831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01466" y="1902477"/>
              <a:ext cx="3818669" cy="2159999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92FA725-0295-45D8-95BA-464BC80CF554}"/>
                </a:ext>
              </a:extLst>
            </p:cNvPr>
            <p:cNvSpPr/>
            <p:nvPr/>
          </p:nvSpPr>
          <p:spPr>
            <a:xfrm>
              <a:off x="4201466" y="1902477"/>
              <a:ext cx="3818669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BA7BF5C5-3472-4979-A07C-8B4783282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9003" y="1884715"/>
            <a:ext cx="3818669" cy="2159999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FEE36C4A-68A1-49E2-9A63-B968F35230B8}"/>
              </a:ext>
            </a:extLst>
          </p:cNvPr>
          <p:cNvSpPr/>
          <p:nvPr/>
        </p:nvSpPr>
        <p:spPr>
          <a:xfrm>
            <a:off x="8218113" y="1884715"/>
            <a:ext cx="3818669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CB3F0D0B-D67A-48CD-8095-AFD0025608D7}"/>
              </a:ext>
            </a:extLst>
          </p:cNvPr>
          <p:cNvCxnSpPr>
            <a:cxnSpLocks/>
          </p:cNvCxnSpPr>
          <p:nvPr/>
        </p:nvCxnSpPr>
        <p:spPr>
          <a:xfrm flipH="1">
            <a:off x="5158740" y="4105844"/>
            <a:ext cx="739140" cy="3188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E38338F-4C19-4B70-9203-919E7A43A086}"/>
              </a:ext>
            </a:extLst>
          </p:cNvPr>
          <p:cNvCxnSpPr>
            <a:cxnSpLocks/>
          </p:cNvCxnSpPr>
          <p:nvPr/>
        </p:nvCxnSpPr>
        <p:spPr>
          <a:xfrm>
            <a:off x="10127447" y="4105844"/>
            <a:ext cx="592455" cy="355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A96E6F8-D4D0-4C5B-9DE0-2686B56E990F}"/>
              </a:ext>
            </a:extLst>
          </p:cNvPr>
          <p:cNvSpPr txBox="1"/>
          <p:nvPr/>
        </p:nvSpPr>
        <p:spPr>
          <a:xfrm>
            <a:off x="243365" y="1273836"/>
            <a:ext cx="37601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Material flows from outskirts of magma body towards a central rise in the body (Figure A)</a:t>
            </a:r>
          </a:p>
          <a:p>
            <a:pPr marL="285750" indent="-285750">
              <a:buClr>
                <a:srgbClr val="000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Flow strongly reduced for narrower central rise (half diameter of A) (Figure B)</a:t>
            </a:r>
          </a:p>
          <a:p>
            <a:pPr>
              <a:buClr>
                <a:srgbClr val="000060"/>
              </a:buClr>
            </a:pPr>
            <a:r>
              <a:rPr lang="en-US" sz="2000" b="1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 Surface velocity </a:t>
            </a:r>
            <a:r>
              <a:rPr lang="en-US" sz="2000" b="1" dirty="0">
                <a:sym typeface="Wingdings" panose="05000000000000000000" pitchFamily="2" charset="2"/>
              </a:rPr>
              <a:t>solely</a:t>
            </a:r>
            <a:r>
              <a:rPr lang="en-US" sz="2000" dirty="0">
                <a:sym typeface="Wingdings" panose="05000000000000000000" pitchFamily="2" charset="2"/>
              </a:rPr>
              <a:t> caused   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      by </a:t>
            </a:r>
            <a:r>
              <a:rPr lang="en-US" sz="2000" b="1" dirty="0">
                <a:sym typeface="Wingdings" panose="05000000000000000000" pitchFamily="2" charset="2"/>
              </a:rPr>
              <a:t>buoyancy</a:t>
            </a:r>
          </a:p>
          <a:p>
            <a:pPr>
              <a:buClr>
                <a:srgbClr val="000060"/>
              </a:buClr>
            </a:pPr>
            <a:r>
              <a:rPr lang="en-US" sz="2000" b="1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 Flow pattern </a:t>
            </a:r>
            <a:r>
              <a:rPr lang="en-US" sz="2000" b="1" dirty="0">
                <a:sym typeface="Wingdings" panose="05000000000000000000" pitchFamily="2" charset="2"/>
              </a:rPr>
              <a:t>develops self-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b="1" dirty="0">
                <a:sym typeface="Wingdings" panose="05000000000000000000" pitchFamily="2" charset="2"/>
              </a:rPr>
              <a:t>      consistently</a:t>
            </a:r>
            <a:r>
              <a:rPr lang="en-US" sz="2000" dirty="0">
                <a:sym typeface="Wingdings" panose="05000000000000000000" pitchFamily="2" charset="2"/>
              </a:rPr>
              <a:t> (no prescribed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      pressure/inflation)</a:t>
            </a:r>
          </a:p>
          <a:p>
            <a:pPr>
              <a:buClr>
                <a:srgbClr val="000060"/>
              </a:buClr>
            </a:pPr>
            <a:r>
              <a:rPr lang="en-US" sz="2000" b="1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 Surface velocity strongly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      depends on </a:t>
            </a:r>
            <a:r>
              <a:rPr lang="en-US" sz="2000" b="1" dirty="0">
                <a:sym typeface="Wingdings" panose="05000000000000000000" pitchFamily="2" charset="2"/>
              </a:rPr>
              <a:t>geometry</a:t>
            </a:r>
            <a:r>
              <a:rPr lang="en-US" sz="2000" dirty="0">
                <a:sym typeface="Wingdings" panose="05000000000000000000" pitchFamily="2" charset="2"/>
              </a:rPr>
              <a:t> of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      </a:t>
            </a:r>
            <a:r>
              <a:rPr lang="en-US" sz="2000" b="1" dirty="0">
                <a:sym typeface="Wingdings" panose="05000000000000000000" pitchFamily="2" charset="2"/>
              </a:rPr>
              <a:t>central rise</a:t>
            </a:r>
          </a:p>
          <a:p>
            <a:pPr marL="342900" indent="-342900">
              <a:buClr>
                <a:srgbClr val="000060"/>
              </a:buClr>
              <a:buFont typeface="Wingdings" panose="05000000000000000000" pitchFamily="2" charset="2"/>
              <a:buChar char="à"/>
            </a:pPr>
            <a:endParaRPr lang="en-US" sz="20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FE17E5D-42EC-46DE-8874-87309FBBEB69}"/>
              </a:ext>
            </a:extLst>
          </p:cNvPr>
          <p:cNvSpPr txBox="1"/>
          <p:nvPr/>
        </p:nvSpPr>
        <p:spPr>
          <a:xfrm>
            <a:off x="7341835" y="4557287"/>
            <a:ext cx="162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InSAR</a:t>
            </a:r>
            <a:r>
              <a:rPr lang="de-DE" sz="2400" b="1" dirty="0"/>
              <a:t> </a:t>
            </a:r>
            <a:r>
              <a:rPr lang="de-DE" sz="2400" b="1" dirty="0" err="1"/>
              <a:t>data</a:t>
            </a:r>
            <a:endParaRPr lang="en-GB" sz="2400" b="1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CD781845-9F7F-4E9A-A3EE-FDA2868C36CD}"/>
              </a:ext>
            </a:extLst>
          </p:cNvPr>
          <p:cNvSpPr txBox="1"/>
          <p:nvPr/>
        </p:nvSpPr>
        <p:spPr>
          <a:xfrm>
            <a:off x="5116388" y="1414173"/>
            <a:ext cx="19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Reference </a:t>
            </a:r>
            <a:r>
              <a:rPr lang="de-DE" sz="2400" b="1" dirty="0" err="1"/>
              <a:t>run</a:t>
            </a:r>
            <a:endParaRPr lang="en-GB" sz="2400" b="1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A1D04DE-EF6B-4C0B-85F8-D5794BDCD9EA}"/>
              </a:ext>
            </a:extLst>
          </p:cNvPr>
          <p:cNvSpPr txBox="1"/>
          <p:nvPr/>
        </p:nvSpPr>
        <p:spPr>
          <a:xfrm>
            <a:off x="8513578" y="1414581"/>
            <a:ext cx="373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Narrow </a:t>
            </a:r>
            <a:r>
              <a:rPr lang="de-DE" sz="2400" b="1" dirty="0" err="1"/>
              <a:t>central</a:t>
            </a:r>
            <a:r>
              <a:rPr lang="de-DE" sz="2400" b="1" dirty="0"/>
              <a:t> </a:t>
            </a:r>
            <a:r>
              <a:rPr lang="de-DE" sz="2400" b="1" dirty="0" err="1"/>
              <a:t>rise</a:t>
            </a:r>
            <a:r>
              <a:rPr lang="de-DE" sz="2400" b="1" dirty="0"/>
              <a:t> (50%)</a:t>
            </a:r>
            <a:endParaRPr lang="en-GB" sz="2400" b="1" dirty="0"/>
          </a:p>
        </p:txBody>
      </p:sp>
      <p:pic>
        <p:nvPicPr>
          <p:cNvPr id="29" name="Grafik 28" descr="Ein Bild, das Vogel enthält.&#10;&#10;Automatisch generierte Beschreibung">
            <a:extLst>
              <a:ext uri="{FF2B5EF4-FFF2-40B4-BE49-F238E27FC236}">
                <a16:creationId xmlns:a16="http://schemas.microsoft.com/office/drawing/2014/main" id="{915E6359-C5FF-41C5-9D47-89BF0CDFAA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" r="6015" b="69061"/>
          <a:stretch/>
        </p:blipFill>
        <p:spPr>
          <a:xfrm>
            <a:off x="476091" y="5796539"/>
            <a:ext cx="3394229" cy="913961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421A590C-1BE5-4831-8614-48882A86CEA2}"/>
              </a:ext>
            </a:extLst>
          </p:cNvPr>
          <p:cNvSpPr txBox="1"/>
          <p:nvPr/>
        </p:nvSpPr>
        <p:spPr>
          <a:xfrm>
            <a:off x="4206412" y="1875838"/>
            <a:ext cx="134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</a:t>
            </a:r>
            <a:endParaRPr lang="en-GB" sz="2400" b="1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3C665C3-222F-4E0C-8D70-00D1C407EA84}"/>
              </a:ext>
            </a:extLst>
          </p:cNvPr>
          <p:cNvSpPr txBox="1"/>
          <p:nvPr/>
        </p:nvSpPr>
        <p:spPr>
          <a:xfrm>
            <a:off x="8242545" y="1884714"/>
            <a:ext cx="134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</a:t>
            </a:r>
            <a:endParaRPr lang="en-GB" sz="2400" b="1" dirty="0"/>
          </a:p>
        </p:txBody>
      </p:sp>
      <p:pic>
        <p:nvPicPr>
          <p:cNvPr id="26" name="Grafik 2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AC94F5A-F6F9-4FE4-BA2C-90CB43A11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59" y="0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23EFC7-E423-4A01-8946-0BA857A08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873" y="2320365"/>
            <a:ext cx="8254254" cy="24398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600" dirty="0">
                <a:solidFill>
                  <a:srgbClr val="000060"/>
                </a:solidFill>
              </a:rPr>
              <a:t>Watch my full talk including audio:</a:t>
            </a:r>
          </a:p>
          <a:p>
            <a:pPr marL="0" indent="0" algn="ctr">
              <a:buNone/>
            </a:pPr>
            <a:r>
              <a:rPr lang="en-US" sz="4600" dirty="0">
                <a:solidFill>
                  <a:srgbClr val="000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4600" dirty="0">
                <a:solidFill>
                  <a:srgbClr val="000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https://youtu.be/5bsUSOwzFws</a:t>
            </a:r>
            <a:endParaRPr lang="en-US" sz="4600" dirty="0">
              <a:solidFill>
                <a:srgbClr val="000060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91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Breitbild</PresentationFormat>
  <Paragraphs>44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</vt:lpstr>
      <vt:lpstr>3D Geodynamic Models of the Present-Day Altiplano-Puna Magmatic System </vt:lpstr>
      <vt:lpstr>Motivation</vt:lpstr>
      <vt:lpstr>Findings - Gravity </vt:lpstr>
      <vt:lpstr>Findings - Geodynamics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3D geodynamic modelling of the Altiplano-Puna magma system </dc:title>
  <dc:creator>Arne</dc:creator>
  <cp:lastModifiedBy>Spang, Arne</cp:lastModifiedBy>
  <cp:revision>139</cp:revision>
  <dcterms:created xsi:type="dcterms:W3CDTF">2019-09-10T14:40:21Z</dcterms:created>
  <dcterms:modified xsi:type="dcterms:W3CDTF">2020-05-02T15:38:35Z</dcterms:modified>
</cp:coreProperties>
</file>