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276" r:id="rId3"/>
    <p:sldId id="259" r:id="rId4"/>
    <p:sldId id="260" r:id="rId5"/>
    <p:sldId id="275" r:id="rId6"/>
    <p:sldId id="262" r:id="rId7"/>
    <p:sldId id="277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9" r:id="rId18"/>
  </p:sldIdLst>
  <p:sldSz cx="9144000" cy="6858000" type="screen4x3"/>
  <p:notesSz cx="6858000" cy="9144000"/>
  <p:custDataLst>
    <p:tags r:id="rId20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D0D3"/>
    <a:srgbClr val="697078"/>
    <a:srgbClr val="4E57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2E2A20-5C74-487A-B7EE-4910D9D7C96E}" v="60" dt="2020-05-03T21:37:01.9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55" autoAdjust="0"/>
    <p:restoredTop sz="86272" autoAdjust="0"/>
  </p:normalViewPr>
  <p:slideViewPr>
    <p:cSldViewPr snapToObjects="1">
      <p:cViewPr varScale="1">
        <p:scale>
          <a:sx n="74" d="100"/>
          <a:sy n="74" d="100"/>
        </p:scale>
        <p:origin x="182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 Shengping" userId="fbdf9d4995fe6e84" providerId="LiveId" clId="{D32E2A20-5C74-487A-B7EE-4910D9D7C96E}"/>
    <pc:docChg chg="custSel addSld delSld modSld sldOrd">
      <pc:chgData name="HE Shengping" userId="fbdf9d4995fe6e84" providerId="LiveId" clId="{D32E2A20-5C74-487A-B7EE-4910D9D7C96E}" dt="2020-05-03T21:37:26.385" v="602" actId="20577"/>
      <pc:docMkLst>
        <pc:docMk/>
      </pc:docMkLst>
      <pc:sldChg chg="addSp delSp modSp">
        <pc:chgData name="HE Shengping" userId="fbdf9d4995fe6e84" providerId="LiveId" clId="{D32E2A20-5C74-487A-B7EE-4910D9D7C96E}" dt="2020-05-03T21:37:26.385" v="602" actId="20577"/>
        <pc:sldMkLst>
          <pc:docMk/>
          <pc:sldMk cId="164068597" sldId="257"/>
        </pc:sldMkLst>
        <pc:spChg chg="add mod">
          <ac:chgData name="HE Shengping" userId="fbdf9d4995fe6e84" providerId="LiveId" clId="{D32E2A20-5C74-487A-B7EE-4910D9D7C96E}" dt="2020-05-03T21:37:26.385" v="602" actId="20577"/>
          <ac:spMkLst>
            <pc:docMk/>
            <pc:sldMk cId="164068597" sldId="257"/>
            <ac:spMk id="2" creationId="{3F2EA7E4-9D35-462E-8C67-76D5EEEE8B06}"/>
          </ac:spMkLst>
        </pc:spChg>
        <pc:spChg chg="mod">
          <ac:chgData name="HE Shengping" userId="fbdf9d4995fe6e84" providerId="LiveId" clId="{D32E2A20-5C74-487A-B7EE-4910D9D7C96E}" dt="2020-05-03T20:51:45.605" v="29" actId="122"/>
          <ac:spMkLst>
            <pc:docMk/>
            <pc:sldMk cId="164068597" sldId="257"/>
            <ac:spMk id="6" creationId="{AE63E017-BE11-405F-BC9E-69A4EBCC9DEF}"/>
          </ac:spMkLst>
        </pc:spChg>
        <pc:spChg chg="mod">
          <ac:chgData name="HE Shengping" userId="fbdf9d4995fe6e84" providerId="LiveId" clId="{D32E2A20-5C74-487A-B7EE-4910D9D7C96E}" dt="2020-05-03T20:51:50.115" v="30" actId="1076"/>
          <ac:spMkLst>
            <pc:docMk/>
            <pc:sldMk cId="164068597" sldId="257"/>
            <ac:spMk id="7" creationId="{ABEF5C59-A019-4DD4-9F9D-C2A31919EAC1}"/>
          </ac:spMkLst>
        </pc:spChg>
        <pc:spChg chg="add del mod">
          <ac:chgData name="HE Shengping" userId="fbdf9d4995fe6e84" providerId="LiveId" clId="{D32E2A20-5C74-487A-B7EE-4910D9D7C96E}" dt="2020-05-03T20:51:12.193" v="23" actId="478"/>
          <ac:spMkLst>
            <pc:docMk/>
            <pc:sldMk cId="164068597" sldId="257"/>
            <ac:spMk id="8" creationId="{B0A3F612-60DF-4891-A34A-ACDC42C6E754}"/>
          </ac:spMkLst>
        </pc:spChg>
      </pc:sldChg>
      <pc:sldChg chg="addSp delSp modSp modNotesTx">
        <pc:chgData name="HE Shengping" userId="fbdf9d4995fe6e84" providerId="LiveId" clId="{D32E2A20-5C74-487A-B7EE-4910D9D7C96E}" dt="2020-05-03T21:08:21.373" v="282" actId="1035"/>
        <pc:sldMkLst>
          <pc:docMk/>
          <pc:sldMk cId="156172930" sldId="259"/>
        </pc:sldMkLst>
        <pc:spChg chg="del">
          <ac:chgData name="HE Shengping" userId="fbdf9d4995fe6e84" providerId="LiveId" clId="{D32E2A20-5C74-487A-B7EE-4910D9D7C96E}" dt="2020-05-03T21:07:52.728" v="245" actId="478"/>
          <ac:spMkLst>
            <pc:docMk/>
            <pc:sldMk cId="156172930" sldId="259"/>
            <ac:spMk id="10" creationId="{A434C5B6-FFCC-46B3-B597-84C92696A9EA}"/>
          </ac:spMkLst>
        </pc:spChg>
        <pc:spChg chg="mod">
          <ac:chgData name="HE Shengping" userId="fbdf9d4995fe6e84" providerId="LiveId" clId="{D32E2A20-5C74-487A-B7EE-4910D9D7C96E}" dt="2020-05-03T21:08:04.934" v="271" actId="1036"/>
          <ac:spMkLst>
            <pc:docMk/>
            <pc:sldMk cId="156172930" sldId="259"/>
            <ac:spMk id="11" creationId="{234FE66F-C5A1-486A-8954-1AD4BC736D21}"/>
          </ac:spMkLst>
        </pc:spChg>
        <pc:spChg chg="mod">
          <ac:chgData name="HE Shengping" userId="fbdf9d4995fe6e84" providerId="LiveId" clId="{D32E2A20-5C74-487A-B7EE-4910D9D7C96E}" dt="2020-05-03T21:08:04.934" v="271" actId="1036"/>
          <ac:spMkLst>
            <pc:docMk/>
            <pc:sldMk cId="156172930" sldId="259"/>
            <ac:spMk id="12" creationId="{26EE9368-5F11-45CE-A860-AF6A2EBA3F81}"/>
          </ac:spMkLst>
        </pc:spChg>
        <pc:picChg chg="del">
          <ac:chgData name="HE Shengping" userId="fbdf9d4995fe6e84" providerId="LiveId" clId="{D32E2A20-5C74-487A-B7EE-4910D9D7C96E}" dt="2020-05-03T21:07:49.717" v="244" actId="478"/>
          <ac:picMkLst>
            <pc:docMk/>
            <pc:sldMk cId="156172930" sldId="259"/>
            <ac:picMk id="9" creationId="{CC38F24D-700F-4C61-A51B-E2AB10AF7A05}"/>
          </ac:picMkLst>
        </pc:picChg>
        <pc:picChg chg="add mod">
          <ac:chgData name="HE Shengping" userId="fbdf9d4995fe6e84" providerId="LiveId" clId="{D32E2A20-5C74-487A-B7EE-4910D9D7C96E}" dt="2020-05-03T21:08:21.373" v="282" actId="1035"/>
          <ac:picMkLst>
            <pc:docMk/>
            <pc:sldMk cId="156172930" sldId="259"/>
            <ac:picMk id="14" creationId="{DA79A79D-6D1A-41CC-8AFE-628F0C3C9F4A}"/>
          </ac:picMkLst>
        </pc:picChg>
      </pc:sldChg>
      <pc:sldChg chg="modSp">
        <pc:chgData name="HE Shengping" userId="fbdf9d4995fe6e84" providerId="LiveId" clId="{D32E2A20-5C74-487A-B7EE-4910D9D7C96E}" dt="2020-05-03T21:09:55.199" v="283" actId="1076"/>
        <pc:sldMkLst>
          <pc:docMk/>
          <pc:sldMk cId="336954209" sldId="262"/>
        </pc:sldMkLst>
        <pc:spChg chg="mod">
          <ac:chgData name="HE Shengping" userId="fbdf9d4995fe6e84" providerId="LiveId" clId="{D32E2A20-5C74-487A-B7EE-4910D9D7C96E}" dt="2020-05-03T21:09:55.199" v="283" actId="1076"/>
          <ac:spMkLst>
            <pc:docMk/>
            <pc:sldMk cId="336954209" sldId="262"/>
            <ac:spMk id="10" creationId="{76F3B144-96AA-49B8-8BC0-E75C88C900BA}"/>
          </ac:spMkLst>
        </pc:spChg>
      </pc:sldChg>
      <pc:sldChg chg="del">
        <pc:chgData name="HE Shengping" userId="fbdf9d4995fe6e84" providerId="LiveId" clId="{D32E2A20-5C74-487A-B7EE-4910D9D7C96E}" dt="2020-05-03T21:21:41.017" v="522" actId="2696"/>
        <pc:sldMkLst>
          <pc:docMk/>
          <pc:sldMk cId="3229244796" sldId="263"/>
        </pc:sldMkLst>
      </pc:sldChg>
      <pc:sldChg chg="addSp">
        <pc:chgData name="HE Shengping" userId="fbdf9d4995fe6e84" providerId="LiveId" clId="{D32E2A20-5C74-487A-B7EE-4910D9D7C96E}" dt="2020-05-03T21:26:54.161" v="583"/>
        <pc:sldMkLst>
          <pc:docMk/>
          <pc:sldMk cId="295168418" sldId="264"/>
        </pc:sldMkLst>
        <pc:spChg chg="add">
          <ac:chgData name="HE Shengping" userId="fbdf9d4995fe6e84" providerId="LiveId" clId="{D32E2A20-5C74-487A-B7EE-4910D9D7C96E}" dt="2020-05-03T21:26:54.161" v="583"/>
          <ac:spMkLst>
            <pc:docMk/>
            <pc:sldMk cId="295168418" sldId="264"/>
            <ac:spMk id="15" creationId="{BDEF29F5-6D33-4418-9263-CD0CD17DCA60}"/>
          </ac:spMkLst>
        </pc:spChg>
      </pc:sldChg>
      <pc:sldChg chg="modSp">
        <pc:chgData name="HE Shengping" userId="fbdf9d4995fe6e84" providerId="LiveId" clId="{D32E2A20-5C74-487A-B7EE-4910D9D7C96E}" dt="2020-05-03T21:26:48.517" v="582" actId="14100"/>
        <pc:sldMkLst>
          <pc:docMk/>
          <pc:sldMk cId="4087404112" sldId="265"/>
        </pc:sldMkLst>
        <pc:spChg chg="mod">
          <ac:chgData name="HE Shengping" userId="fbdf9d4995fe6e84" providerId="LiveId" clId="{D32E2A20-5C74-487A-B7EE-4910D9D7C96E}" dt="2020-05-03T21:26:48.517" v="582" actId="14100"/>
          <ac:spMkLst>
            <pc:docMk/>
            <pc:sldMk cId="4087404112" sldId="265"/>
            <ac:spMk id="3" creationId="{72343B01-84D4-47C2-83AB-8582EF76E6D5}"/>
          </ac:spMkLst>
        </pc:spChg>
      </pc:sldChg>
      <pc:sldChg chg="addSp delSp modSp add ord modNotesTx">
        <pc:chgData name="HE Shengping" userId="fbdf9d4995fe6e84" providerId="LiveId" clId="{D32E2A20-5C74-487A-B7EE-4910D9D7C96E}" dt="2020-05-03T21:28:40.307" v="598" actId="14100"/>
        <pc:sldMkLst>
          <pc:docMk/>
          <pc:sldMk cId="3942050821" sldId="276"/>
        </pc:sldMkLst>
        <pc:spChg chg="add mod">
          <ac:chgData name="HE Shengping" userId="fbdf9d4995fe6e84" providerId="LiveId" clId="{D32E2A20-5C74-487A-B7EE-4910D9D7C96E}" dt="2020-05-03T21:28:40.307" v="598" actId="14100"/>
          <ac:spMkLst>
            <pc:docMk/>
            <pc:sldMk cId="3942050821" sldId="276"/>
            <ac:spMk id="2" creationId="{A450C2CC-B195-42DB-9435-D15F4EB7A555}"/>
          </ac:spMkLst>
        </pc:spChg>
        <pc:spChg chg="del">
          <ac:chgData name="HE Shengping" userId="fbdf9d4995fe6e84" providerId="LiveId" clId="{D32E2A20-5C74-487A-B7EE-4910D9D7C96E}" dt="2020-05-03T20:57:40.797" v="41" actId="478"/>
          <ac:spMkLst>
            <pc:docMk/>
            <pc:sldMk cId="3942050821" sldId="276"/>
            <ac:spMk id="2" creationId="{CB6EFB74-EECA-4F6C-A7A4-996638D08B60}"/>
          </ac:spMkLst>
        </pc:spChg>
        <pc:spChg chg="del">
          <ac:chgData name="HE Shengping" userId="fbdf9d4995fe6e84" providerId="LiveId" clId="{D32E2A20-5C74-487A-B7EE-4910D9D7C96E}" dt="2020-05-03T20:57:49.609" v="42" actId="478"/>
          <ac:spMkLst>
            <pc:docMk/>
            <pc:sldMk cId="3942050821" sldId="276"/>
            <ac:spMk id="4" creationId="{F8C14A29-787A-478D-B3C3-AB76D59DC632}"/>
          </ac:spMkLst>
        </pc:spChg>
        <pc:spChg chg="del">
          <ac:chgData name="HE Shengping" userId="fbdf9d4995fe6e84" providerId="LiveId" clId="{D32E2A20-5C74-487A-B7EE-4910D9D7C96E}" dt="2020-05-03T20:57:51.573" v="43" actId="478"/>
          <ac:spMkLst>
            <pc:docMk/>
            <pc:sldMk cId="3942050821" sldId="276"/>
            <ac:spMk id="5" creationId="{6ED42EBF-AEA2-44C6-AD93-59C73EF5A966}"/>
          </ac:spMkLst>
        </pc:spChg>
        <pc:spChg chg="add">
          <ac:chgData name="HE Shengping" userId="fbdf9d4995fe6e84" providerId="LiveId" clId="{D32E2A20-5C74-487A-B7EE-4910D9D7C96E}" dt="2020-05-03T20:58:48.109" v="52"/>
          <ac:spMkLst>
            <pc:docMk/>
            <pc:sldMk cId="3942050821" sldId="276"/>
            <ac:spMk id="8" creationId="{6CEF4E6A-6D81-4A7B-B2BA-B44C9DDACCE3}"/>
          </ac:spMkLst>
        </pc:spChg>
        <pc:spChg chg="add mod">
          <ac:chgData name="HE Shengping" userId="fbdf9d4995fe6e84" providerId="LiveId" clId="{D32E2A20-5C74-487A-B7EE-4910D9D7C96E}" dt="2020-05-03T21:01:32.391" v="118" actId="1076"/>
          <ac:spMkLst>
            <pc:docMk/>
            <pc:sldMk cId="3942050821" sldId="276"/>
            <ac:spMk id="9" creationId="{F8E5A560-8E53-400A-B13C-C35D14B5BCEA}"/>
          </ac:spMkLst>
        </pc:spChg>
        <pc:picChg chg="add del mod">
          <ac:chgData name="HE Shengping" userId="fbdf9d4995fe6e84" providerId="LiveId" clId="{D32E2A20-5C74-487A-B7EE-4910D9D7C96E}" dt="2020-05-03T20:58:20.375" v="46" actId="478"/>
          <ac:picMkLst>
            <pc:docMk/>
            <pc:sldMk cId="3942050821" sldId="276"/>
            <ac:picMk id="6" creationId="{DFDC8C43-97F6-4F14-9D0A-53260A88F385}"/>
          </ac:picMkLst>
        </pc:picChg>
        <pc:picChg chg="add mod">
          <ac:chgData name="HE Shengping" userId="fbdf9d4995fe6e84" providerId="LiveId" clId="{D32E2A20-5C74-487A-B7EE-4910D9D7C96E}" dt="2020-05-03T21:05:56.803" v="198" actId="1076"/>
          <ac:picMkLst>
            <pc:docMk/>
            <pc:sldMk cId="3942050821" sldId="276"/>
            <ac:picMk id="7" creationId="{660CA496-659C-45F9-BAB7-7A109D65AEC3}"/>
          </ac:picMkLst>
        </pc:picChg>
      </pc:sldChg>
      <pc:sldChg chg="addSp delSp modSp add modNotesTx">
        <pc:chgData name="HE Shengping" userId="fbdf9d4995fe6e84" providerId="LiveId" clId="{D32E2A20-5C74-487A-B7EE-4910D9D7C96E}" dt="2020-05-03T21:21:37.331" v="521" actId="20577"/>
        <pc:sldMkLst>
          <pc:docMk/>
          <pc:sldMk cId="2482456051" sldId="277"/>
        </pc:sldMkLst>
        <pc:spChg chg="del">
          <ac:chgData name="HE Shengping" userId="fbdf9d4995fe6e84" providerId="LiveId" clId="{D32E2A20-5C74-487A-B7EE-4910D9D7C96E}" dt="2020-05-03T21:12:31.102" v="285" actId="478"/>
          <ac:spMkLst>
            <pc:docMk/>
            <pc:sldMk cId="2482456051" sldId="277"/>
            <ac:spMk id="2" creationId="{53E59038-2F9C-40F9-9077-49850AF28B1A}"/>
          </ac:spMkLst>
        </pc:spChg>
        <pc:spChg chg="mod">
          <ac:chgData name="HE Shengping" userId="fbdf9d4995fe6e84" providerId="LiveId" clId="{D32E2A20-5C74-487A-B7EE-4910D9D7C96E}" dt="2020-05-03T21:20:31.943" v="424" actId="14100"/>
          <ac:spMkLst>
            <pc:docMk/>
            <pc:sldMk cId="2482456051" sldId="277"/>
            <ac:spMk id="3" creationId="{332D6E59-9EBA-44DA-B5D0-A8B5B7CC8E67}"/>
          </ac:spMkLst>
        </pc:spChg>
        <pc:spChg chg="del">
          <ac:chgData name="HE Shengping" userId="fbdf9d4995fe6e84" providerId="LiveId" clId="{D32E2A20-5C74-487A-B7EE-4910D9D7C96E}" dt="2020-05-03T21:12:31.102" v="285" actId="478"/>
          <ac:spMkLst>
            <pc:docMk/>
            <pc:sldMk cId="2482456051" sldId="277"/>
            <ac:spMk id="4" creationId="{5179F168-55CB-4D97-B700-6EEDDFC965EB}"/>
          </ac:spMkLst>
        </pc:spChg>
        <pc:spChg chg="del">
          <ac:chgData name="HE Shengping" userId="fbdf9d4995fe6e84" providerId="LiveId" clId="{D32E2A20-5C74-487A-B7EE-4910D9D7C96E}" dt="2020-05-03T21:12:31.102" v="285" actId="478"/>
          <ac:spMkLst>
            <pc:docMk/>
            <pc:sldMk cId="2482456051" sldId="277"/>
            <ac:spMk id="5" creationId="{C97D970D-F04B-4639-A856-92DB92826210}"/>
          </ac:spMkLst>
        </pc:spChg>
        <pc:spChg chg="del">
          <ac:chgData name="HE Shengping" userId="fbdf9d4995fe6e84" providerId="LiveId" clId="{D32E2A20-5C74-487A-B7EE-4910D9D7C96E}" dt="2020-05-03T21:12:31.102" v="285" actId="478"/>
          <ac:spMkLst>
            <pc:docMk/>
            <pc:sldMk cId="2482456051" sldId="277"/>
            <ac:spMk id="6" creationId="{3A091748-22B1-4E19-A08B-D6FD0FB64636}"/>
          </ac:spMkLst>
        </pc:spChg>
        <pc:spChg chg="add mod">
          <ac:chgData name="HE Shengping" userId="fbdf9d4995fe6e84" providerId="LiveId" clId="{D32E2A20-5C74-487A-B7EE-4910D9D7C96E}" dt="2020-05-03T21:20:58.010" v="427" actId="1076"/>
          <ac:spMkLst>
            <pc:docMk/>
            <pc:sldMk cId="2482456051" sldId="277"/>
            <ac:spMk id="8" creationId="{174713DE-1A04-410D-81DA-6071B49D83A9}"/>
          </ac:spMkLst>
        </pc:spChg>
        <pc:spChg chg="add del mod">
          <ac:chgData name="HE Shengping" userId="fbdf9d4995fe6e84" providerId="LiveId" clId="{D32E2A20-5C74-487A-B7EE-4910D9D7C96E}" dt="2020-05-03T21:21:11.261" v="428" actId="478"/>
          <ac:spMkLst>
            <pc:docMk/>
            <pc:sldMk cId="2482456051" sldId="277"/>
            <ac:spMk id="9" creationId="{2805186F-A60A-4AA2-AFDA-CC495A115692}"/>
          </ac:spMkLst>
        </pc:spChg>
        <pc:spChg chg="add">
          <ac:chgData name="HE Shengping" userId="fbdf9d4995fe6e84" providerId="LiveId" clId="{D32E2A20-5C74-487A-B7EE-4910D9D7C96E}" dt="2020-05-03T21:20:48.407" v="426"/>
          <ac:spMkLst>
            <pc:docMk/>
            <pc:sldMk cId="2482456051" sldId="277"/>
            <ac:spMk id="10" creationId="{1FCBF6D2-DB7B-4186-A842-1F5ACE9E3A4F}"/>
          </ac:spMkLst>
        </pc:spChg>
        <pc:picChg chg="add mod">
          <ac:chgData name="HE Shengping" userId="fbdf9d4995fe6e84" providerId="LiveId" clId="{D32E2A20-5C74-487A-B7EE-4910D9D7C96E}" dt="2020-05-03T21:20:03.669" v="418" actId="1076"/>
          <ac:picMkLst>
            <pc:docMk/>
            <pc:sldMk cId="2482456051" sldId="277"/>
            <ac:picMk id="7" creationId="{AB8DDA90-9460-42C6-8F19-B7F473ABCCB4}"/>
          </ac:picMkLst>
        </pc:picChg>
      </pc:sldChg>
      <pc:sldChg chg="add del">
        <pc:chgData name="HE Shengping" userId="fbdf9d4995fe6e84" providerId="LiveId" clId="{D32E2A20-5C74-487A-B7EE-4910D9D7C96E}" dt="2020-05-03T21:22:11.900" v="525" actId="2696"/>
        <pc:sldMkLst>
          <pc:docMk/>
          <pc:sldMk cId="1403933007" sldId="278"/>
        </pc:sldMkLst>
      </pc:sldChg>
      <pc:sldChg chg="addSp modSp add">
        <pc:chgData name="HE Shengping" userId="fbdf9d4995fe6e84" providerId="LiveId" clId="{D32E2A20-5C74-487A-B7EE-4910D9D7C96E}" dt="2020-05-03T21:22:47.245" v="580" actId="1076"/>
        <pc:sldMkLst>
          <pc:docMk/>
          <pc:sldMk cId="1863877384" sldId="279"/>
        </pc:sldMkLst>
        <pc:spChg chg="add mod">
          <ac:chgData name="HE Shengping" userId="fbdf9d4995fe6e84" providerId="LiveId" clId="{D32E2A20-5C74-487A-B7EE-4910D9D7C96E}" dt="2020-05-03T21:22:47.245" v="580" actId="1076"/>
          <ac:spMkLst>
            <pc:docMk/>
            <pc:sldMk cId="1863877384" sldId="279"/>
            <ac:spMk id="2" creationId="{B06D87FC-46D4-4BAD-84AA-8EAE243FE5E3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A3372-C556-4678-ADCC-3266A1490628}" type="datetimeFigureOut">
              <a:rPr lang="nb-NO" smtClean="0"/>
              <a:t>03.05.2020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E8C22-00AC-4214-B956-F6F3EF5B7F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081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dirty="0"/>
              <a:t>In all seasons but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autumn, there is a strong high pressure system over the Beaufort [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bəufət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Sea. </a:t>
            </a:r>
          </a:p>
          <a:p>
            <a:pPr marL="228600" indent="-228600">
              <a:buAutoNum type="arabicPeriod"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 a high pressure is usually associated with positive surface temperature anomalies over much of the Arctic Ocean.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E8C22-00AC-4214-B956-F6F3EF5B7FED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9154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1.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record September sea ice minimum of 2007 have called many studies to focus on the summer Arctic atmospheric circulation.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E8C22-00AC-4214-B956-F6F3EF5B7FE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5665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  <a:defRPr/>
            </a:pPr>
            <a:r>
              <a:rPr lang="en-US" altLang="zh-CN" dirty="0"/>
              <a:t>In winters during 1999-2012, global warming slowed down and the Arctic shows significant warming.</a:t>
            </a:r>
          </a:p>
          <a:p>
            <a:pPr marL="228600" indent="-228600">
              <a:buAutoNum type="arabicPeriod"/>
              <a:defRPr/>
            </a:pPr>
            <a:r>
              <a:rPr lang="en-US" altLang="zh-CN" i="1" dirty="0">
                <a:solidFill>
                  <a:srgbClr val="0000FF"/>
                </a:solidFill>
              </a:rPr>
              <a:t>These features are accompanied by </a:t>
            </a:r>
            <a:r>
              <a:rPr lang="en-US" altLang="zh-CN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upper tropospheric teleconnection wave </a:t>
            </a:r>
            <a:r>
              <a:rPr lang="en-US" altLang="zh-CN" i="1" dirty="0">
                <a:solidFill>
                  <a:srgbClr val="0000FF"/>
                </a:solidFill>
              </a:rPr>
              <a:t>patterns that extend throughout the Pacific, to polar regions, and into the Atlantic. </a:t>
            </a:r>
            <a:endParaRPr lang="en-US" altLang="zh-CN" dirty="0"/>
          </a:p>
          <a:p>
            <a:pPr>
              <a:defRPr/>
            </a:pPr>
            <a:r>
              <a:rPr lang="en-US" altLang="zh-CN" dirty="0"/>
              <a:t>3. </a:t>
            </a:r>
            <a:r>
              <a:rPr lang="en-US" altLang="zh-CN" i="1" dirty="0">
                <a:solidFill>
                  <a:srgbClr val="0000FF"/>
                </a:solidFill>
              </a:rPr>
              <a:t>tropical Pacific forcing</a:t>
            </a:r>
          </a:p>
          <a:p>
            <a:pPr>
              <a:defRPr/>
            </a:pPr>
            <a:r>
              <a:rPr lang="en-US" altLang="zh-CN" i="1" dirty="0">
                <a:solidFill>
                  <a:srgbClr val="0000FF"/>
                </a:solidFill>
              </a:rPr>
              <a:t>4. Is there a teleconnection between the Arctic and the Pacific in summer?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E8C22-00AC-4214-B956-F6F3EF5B7FED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4485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emf"/><Relationship Id="rId10" Type="http://schemas.openxmlformats.org/officeDocument/2006/relationships/image" Target="../media/image9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jpg"/><Relationship Id="rId11" Type="http://schemas.openxmlformats.org/officeDocument/2006/relationships/image" Target="../media/image9.png"/><Relationship Id="rId5" Type="http://schemas.openxmlformats.org/officeDocument/2006/relationships/image" Target="../media/image5.emf"/><Relationship Id="rId10" Type="http://schemas.openxmlformats.org/officeDocument/2006/relationships/image" Target="../media/image8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705054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4" imgW="352" imgH="357" progId="TCLayout.ActiveDocument.1">
                  <p:embed/>
                </p:oleObj>
              </mc:Choice>
              <mc:Fallback>
                <p:oleObj name="think-cell Slide" r:id="rId4" imgW="352" imgH="357" progId="TCLayout.ActiveDocument.1">
                  <p:embed/>
                  <p:pic>
                    <p:nvPicPr>
                      <p:cNvPr id="10" name="Objekt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ktangel 8"/>
          <p:cNvSpPr/>
          <p:nvPr userDrawn="1"/>
        </p:nvSpPr>
        <p:spPr>
          <a:xfrm>
            <a:off x="377" y="3607651"/>
            <a:ext cx="9142868" cy="2635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40068" y="4293096"/>
            <a:ext cx="7772400" cy="692497"/>
          </a:xfrm>
        </p:spPr>
        <p:txBody>
          <a:bodyPr anchor="t" anchorCtr="0"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40068" y="4100735"/>
            <a:ext cx="7772400" cy="192360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25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6150922"/>
            <a:ext cx="9143245" cy="707078"/>
          </a:xfrm>
          <a:prstGeom prst="rect">
            <a:avLst/>
          </a:prstGeom>
        </p:spPr>
      </p:pic>
      <p:sp>
        <p:nvSpPr>
          <p:cNvPr id="17" name="Plassholder for bunntekst 16"/>
          <p:cNvSpPr>
            <a:spLocks noGrp="1"/>
          </p:cNvSpPr>
          <p:nvPr>
            <p:ph type="ftr" sz="quarter" idx="12"/>
          </p:nvPr>
        </p:nvSpPr>
        <p:spPr>
          <a:xfrm>
            <a:off x="540069" y="6518975"/>
            <a:ext cx="4016526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50" cap="all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ARRANGEMENT DATO STED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9144000" cy="7132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9424A5F-8D32-4A6E-8F5F-199E16A5154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587407" y="6480765"/>
            <a:ext cx="741450" cy="2492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BB09308-7B1A-4477-98EA-D397BF936B4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822014" y="6491418"/>
            <a:ext cx="516459" cy="2492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89295D-63D3-4604-BE39-82AA9C00AF9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648995" y="6555016"/>
            <a:ext cx="954937" cy="1061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225D484-0100-499B-96A2-DBF3589907B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643374" y="6485994"/>
            <a:ext cx="879837" cy="25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22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‹#›</a:t>
            </a:fld>
            <a:endParaRPr lang="nb-NO"/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540000" y="6307200"/>
            <a:ext cx="8064000" cy="0"/>
          </a:xfrm>
          <a:prstGeom prst="line">
            <a:avLst/>
          </a:prstGeom>
          <a:ln w="10800">
            <a:solidFill>
              <a:srgbClr val="CED0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713232"/>
          </a:xfrm>
          <a:prstGeom prst="rect">
            <a:avLst/>
          </a:prstGeom>
        </p:spPr>
      </p:pic>
      <p:pic>
        <p:nvPicPr>
          <p:cNvPr id="8" name="Bilde 20">
            <a:extLst>
              <a:ext uri="{FF2B5EF4-FFF2-40B4-BE49-F238E27FC236}">
                <a16:creationId xmlns:a16="http://schemas.microsoft.com/office/drawing/2014/main" id="{AD2E6718-19A0-4DDF-90F0-8881B6C5D8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87"/>
          <a:stretch/>
        </p:blipFill>
        <p:spPr>
          <a:xfrm>
            <a:off x="1" y="6352074"/>
            <a:ext cx="1343472" cy="50592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35F9E37-461D-43DD-A805-6FE0A11AA6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51956" y="6442823"/>
            <a:ext cx="878400" cy="243696"/>
          </a:xfrm>
          <a:prstGeom prst="rect">
            <a:avLst/>
          </a:prstGeom>
        </p:spPr>
      </p:pic>
      <p:pic>
        <p:nvPicPr>
          <p:cNvPr id="11" name="Bilde 20">
            <a:extLst>
              <a:ext uri="{FF2B5EF4-FFF2-40B4-BE49-F238E27FC236}">
                <a16:creationId xmlns:a16="http://schemas.microsoft.com/office/drawing/2014/main" id="{981F2E49-D8B3-4216-B28D-175DBCC096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6" r="28943"/>
          <a:stretch/>
        </p:blipFill>
        <p:spPr>
          <a:xfrm>
            <a:off x="2587762" y="6399527"/>
            <a:ext cx="786477" cy="505926"/>
          </a:xfrm>
          <a:prstGeom prst="rect">
            <a:avLst/>
          </a:prstGeom>
        </p:spPr>
      </p:pic>
      <p:pic>
        <p:nvPicPr>
          <p:cNvPr id="12" name="Bilde 20">
            <a:extLst>
              <a:ext uri="{FF2B5EF4-FFF2-40B4-BE49-F238E27FC236}">
                <a16:creationId xmlns:a16="http://schemas.microsoft.com/office/drawing/2014/main" id="{985501D2-9D5C-4DBB-9FEA-EC46E998E5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76"/>
          <a:stretch/>
        </p:blipFill>
        <p:spPr>
          <a:xfrm>
            <a:off x="3446247" y="6399527"/>
            <a:ext cx="1209593" cy="50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6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2">
    <p:bg>
      <p:bgPr>
        <a:solidFill>
          <a:srgbClr val="CED0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308851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352" imgH="357" progId="TCLayout.ActiveDocument.1">
                  <p:embed/>
                </p:oleObj>
              </mc:Choice>
              <mc:Fallback>
                <p:oleObj name="think-cell Slide" r:id="rId4" imgW="352" imgH="357" progId="TCLayout.ActiveDocument.1">
                  <p:embed/>
                  <p:pic>
                    <p:nvPicPr>
                      <p:cNvPr id="10" name="Objekt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Bild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162"/>
            <a:ext cx="9144000" cy="601675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40068" y="2720980"/>
            <a:ext cx="7772400" cy="692497"/>
          </a:xfrm>
        </p:spPr>
        <p:txBody>
          <a:bodyPr anchor="t" anchorCtr="0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40068" y="2528619"/>
            <a:ext cx="7772400" cy="192360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25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6150922"/>
            <a:ext cx="9143245" cy="707078"/>
          </a:xfrm>
          <a:prstGeom prst="rect">
            <a:avLst/>
          </a:prstGeom>
        </p:spPr>
      </p:pic>
      <p:sp>
        <p:nvSpPr>
          <p:cNvPr id="17" name="Plassholder for bunntekst 16"/>
          <p:cNvSpPr>
            <a:spLocks noGrp="1"/>
          </p:cNvSpPr>
          <p:nvPr>
            <p:ph type="ftr" sz="quarter" idx="11"/>
          </p:nvPr>
        </p:nvSpPr>
        <p:spPr>
          <a:xfrm>
            <a:off x="540068" y="6518975"/>
            <a:ext cx="4247956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50" cap="all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ARRANGEMENT DATO STED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9144000" cy="7132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B3A2DFE-0F8E-4C18-9FC4-A9F4F5431CC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587407" y="6480765"/>
            <a:ext cx="741450" cy="2492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0B89D3-3C96-4056-A1BB-14E36948AA0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822014" y="6491418"/>
            <a:ext cx="516459" cy="2492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F32D950-B540-4D19-A9B9-30563952698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648995" y="6555016"/>
            <a:ext cx="954937" cy="10610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8AF5B2-7BFE-481A-9FCA-619F4E6D35E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643374" y="6485994"/>
            <a:ext cx="879837" cy="25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5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227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40068" y="1912859"/>
            <a:ext cx="3960000" cy="4279915"/>
          </a:xfrm>
        </p:spPr>
        <p:txBody>
          <a:bodyPr/>
          <a:lstStyle/>
          <a:p>
            <a:pPr lvl="0"/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9" name="Plassholder for innhold 2"/>
          <p:cNvSpPr>
            <a:spLocks noGrp="1"/>
          </p:cNvSpPr>
          <p:nvPr>
            <p:ph idx="13"/>
          </p:nvPr>
        </p:nvSpPr>
        <p:spPr>
          <a:xfrm>
            <a:off x="4644068" y="1912859"/>
            <a:ext cx="3960000" cy="4279915"/>
          </a:xfrm>
        </p:spPr>
        <p:txBody>
          <a:bodyPr/>
          <a:lstStyle/>
          <a:p>
            <a:pPr lvl="0"/>
            <a:r>
              <a:rPr lang="nb-NO"/>
              <a:t>Rediger tekststiler i malen
Andre nivå
Tredje nivå
Fjerde nivå
Femte nivå</a:t>
            </a:r>
          </a:p>
        </p:txBody>
      </p:sp>
    </p:spTree>
    <p:extLst>
      <p:ext uri="{BB962C8B-B14F-4D97-AF65-F5344CB8AC3E}">
        <p14:creationId xmlns:p14="http://schemas.microsoft.com/office/powerpoint/2010/main" val="3245390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3 innholdsdeler [#1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40068" y="1912859"/>
            <a:ext cx="3960000" cy="4279915"/>
          </a:xfrm>
        </p:spPr>
        <p:txBody>
          <a:bodyPr/>
          <a:lstStyle/>
          <a:p>
            <a:pPr lvl="0"/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9" name="Plassholder for innhold 2"/>
          <p:cNvSpPr>
            <a:spLocks noGrp="1"/>
          </p:cNvSpPr>
          <p:nvPr>
            <p:ph idx="13"/>
          </p:nvPr>
        </p:nvSpPr>
        <p:spPr>
          <a:xfrm>
            <a:off x="4644068" y="1912859"/>
            <a:ext cx="3960000" cy="2070000"/>
          </a:xfrm>
        </p:spPr>
        <p:txBody>
          <a:bodyPr/>
          <a:lstStyle/>
          <a:p>
            <a:pPr lvl="0"/>
            <a:r>
              <a:rPr lang="nb-NO"/>
              <a:t>Rediger tekststiler i malen
Andre nivå
Tredje nivå
Fjerde nivå
Femte nivå</a:t>
            </a:r>
            <a:endParaRPr lang="nb-NO" dirty="0"/>
          </a:p>
        </p:txBody>
      </p:sp>
      <p:sp>
        <p:nvSpPr>
          <p:cNvPr id="11" name="Plassholder for innhold 2"/>
          <p:cNvSpPr>
            <a:spLocks noGrp="1"/>
          </p:cNvSpPr>
          <p:nvPr>
            <p:ph idx="14"/>
          </p:nvPr>
        </p:nvSpPr>
        <p:spPr>
          <a:xfrm>
            <a:off x="4644068" y="4122774"/>
            <a:ext cx="3960000" cy="2070000"/>
          </a:xfrm>
        </p:spPr>
        <p:txBody>
          <a:bodyPr/>
          <a:lstStyle/>
          <a:p>
            <a:pPr lvl="0"/>
            <a:r>
              <a:rPr lang="nb-NO"/>
              <a:t>Rediger tekststiler i malen
Andre nivå
Tredje nivå
Fjerde nivå
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14582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3 innholdsdeler [#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4644068" y="1912859"/>
            <a:ext cx="3960000" cy="4279915"/>
          </a:xfrm>
        </p:spPr>
        <p:txBody>
          <a:bodyPr/>
          <a:lstStyle/>
          <a:p>
            <a:pPr lvl="0"/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9" name="Plassholder for innhold 2"/>
          <p:cNvSpPr>
            <a:spLocks noGrp="1"/>
          </p:cNvSpPr>
          <p:nvPr>
            <p:ph idx="13"/>
          </p:nvPr>
        </p:nvSpPr>
        <p:spPr>
          <a:xfrm>
            <a:off x="540068" y="1912859"/>
            <a:ext cx="3960000" cy="2070000"/>
          </a:xfrm>
        </p:spPr>
        <p:txBody>
          <a:bodyPr/>
          <a:lstStyle/>
          <a:p>
            <a:pPr lvl="0"/>
            <a:r>
              <a:rPr lang="nb-NO"/>
              <a:t>Rediger tekststiler i malen
Andre nivå
Tredje nivå
Fjerde nivå
Femte nivå</a:t>
            </a:r>
            <a:endParaRPr lang="nb-NO" dirty="0"/>
          </a:p>
        </p:txBody>
      </p:sp>
      <p:sp>
        <p:nvSpPr>
          <p:cNvPr id="11" name="Plassholder for innhold 2"/>
          <p:cNvSpPr>
            <a:spLocks noGrp="1"/>
          </p:cNvSpPr>
          <p:nvPr>
            <p:ph idx="14"/>
          </p:nvPr>
        </p:nvSpPr>
        <p:spPr>
          <a:xfrm>
            <a:off x="540068" y="4122774"/>
            <a:ext cx="3960000" cy="2070000"/>
          </a:xfrm>
        </p:spPr>
        <p:txBody>
          <a:bodyPr/>
          <a:lstStyle/>
          <a:p>
            <a:pPr lvl="0"/>
            <a:r>
              <a:rPr lang="nb-NO"/>
              <a:t>Rediger tekststiler i malen
Andre nivå
Tredje nivå
Fjerde nivå
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53305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3 innholdsdeler [#3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4644068" y="1912860"/>
            <a:ext cx="3960000" cy="2070000"/>
          </a:xfrm>
        </p:spPr>
        <p:txBody>
          <a:bodyPr/>
          <a:lstStyle/>
          <a:p>
            <a:pPr lvl="0"/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9" name="Plassholder for innhold 2"/>
          <p:cNvSpPr>
            <a:spLocks noGrp="1"/>
          </p:cNvSpPr>
          <p:nvPr>
            <p:ph idx="13"/>
          </p:nvPr>
        </p:nvSpPr>
        <p:spPr>
          <a:xfrm>
            <a:off x="540068" y="1912859"/>
            <a:ext cx="3960000" cy="2070000"/>
          </a:xfrm>
        </p:spPr>
        <p:txBody>
          <a:bodyPr/>
          <a:lstStyle/>
          <a:p>
            <a:pPr lvl="0"/>
            <a:r>
              <a:rPr lang="nb-NO"/>
              <a:t>Rediger tekststiler i malen
Andre nivå
Tredje nivå
Fjerde nivå
Femte nivå</a:t>
            </a:r>
            <a:endParaRPr lang="nb-NO" dirty="0"/>
          </a:p>
        </p:txBody>
      </p:sp>
      <p:sp>
        <p:nvSpPr>
          <p:cNvPr id="11" name="Plassholder for innhold 2"/>
          <p:cNvSpPr>
            <a:spLocks noGrp="1"/>
          </p:cNvSpPr>
          <p:nvPr>
            <p:ph idx="14"/>
          </p:nvPr>
        </p:nvSpPr>
        <p:spPr>
          <a:xfrm>
            <a:off x="540068" y="4122774"/>
            <a:ext cx="8064000" cy="2070000"/>
          </a:xfrm>
        </p:spPr>
        <p:txBody>
          <a:bodyPr/>
          <a:lstStyle/>
          <a:p>
            <a:pPr lvl="0"/>
            <a:r>
              <a:rPr lang="nb-NO"/>
              <a:t>Rediger tekststiler i malen
Andre nivå
Tredje nivå
Fjerde nivå
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5099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3 innholdsdeler [#4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4644068" y="1912860"/>
            <a:ext cx="3960000" cy="2070000"/>
          </a:xfrm>
        </p:spPr>
        <p:txBody>
          <a:bodyPr/>
          <a:lstStyle/>
          <a:p>
            <a:pPr lvl="0"/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9" name="Plassholder for innhold 2"/>
          <p:cNvSpPr>
            <a:spLocks noGrp="1"/>
          </p:cNvSpPr>
          <p:nvPr>
            <p:ph idx="13"/>
          </p:nvPr>
        </p:nvSpPr>
        <p:spPr>
          <a:xfrm>
            <a:off x="540068" y="1912859"/>
            <a:ext cx="3960000" cy="2070000"/>
          </a:xfrm>
        </p:spPr>
        <p:txBody>
          <a:bodyPr/>
          <a:lstStyle/>
          <a:p>
            <a:pPr lvl="0"/>
            <a:r>
              <a:rPr lang="nb-NO"/>
              <a:t>Rediger tekststiler i malen
Andre nivå
Tredje nivå
Fjerde nivå
Femte nivå</a:t>
            </a:r>
            <a:endParaRPr lang="nb-NO" dirty="0"/>
          </a:p>
        </p:txBody>
      </p:sp>
      <p:sp>
        <p:nvSpPr>
          <p:cNvPr id="11" name="Plassholder for innhold 2"/>
          <p:cNvSpPr>
            <a:spLocks noGrp="1"/>
          </p:cNvSpPr>
          <p:nvPr>
            <p:ph idx="14"/>
          </p:nvPr>
        </p:nvSpPr>
        <p:spPr>
          <a:xfrm>
            <a:off x="540068" y="4122774"/>
            <a:ext cx="3960000" cy="2070000"/>
          </a:xfrm>
        </p:spPr>
        <p:txBody>
          <a:bodyPr/>
          <a:lstStyle/>
          <a:p>
            <a:pPr lvl="0"/>
            <a:r>
              <a:rPr lang="nb-NO"/>
              <a:t>Rediger tekststiler i malen
Andre nivå
Tredje nivå
Fjerde nivå
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5"/>
          </p:nvPr>
        </p:nvSpPr>
        <p:spPr>
          <a:xfrm>
            <a:off x="4645211" y="4122774"/>
            <a:ext cx="3960000" cy="2070000"/>
          </a:xfrm>
        </p:spPr>
        <p:txBody>
          <a:bodyPr/>
          <a:lstStyle/>
          <a:p>
            <a:pPr lvl="0"/>
            <a:r>
              <a:rPr lang="nb-NO"/>
              <a:t>Rediger tekststiler i malen
Andre nivå
Tredje nivå
Fjerde nivå
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4127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620287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4" imgW="352" imgH="357" progId="TCLayout.ActiveDocument.1">
                  <p:embed/>
                </p:oleObj>
              </mc:Choice>
              <mc:Fallback>
                <p:oleObj name="think-cell Slide" r:id="rId4" imgW="352" imgH="357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43516" y="1935882"/>
            <a:ext cx="3956476" cy="521568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1800"/>
              </a:lnSpc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
Andre nivå
Tredje nivå
Fjerde nivå
Femte nivå</a:t>
            </a:r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‹#›</a:t>
            </a:fld>
            <a:endParaRPr lang="nb-NO"/>
          </a:p>
        </p:txBody>
      </p:sp>
      <p:sp>
        <p:nvSpPr>
          <p:cNvPr id="13" name="Plassholder for innhold 2"/>
          <p:cNvSpPr>
            <a:spLocks noGrp="1"/>
          </p:cNvSpPr>
          <p:nvPr>
            <p:ph idx="13"/>
          </p:nvPr>
        </p:nvSpPr>
        <p:spPr>
          <a:xfrm>
            <a:off x="540068" y="2590800"/>
            <a:ext cx="3960000" cy="3601974"/>
          </a:xfrm>
        </p:spPr>
        <p:txBody>
          <a:bodyPr/>
          <a:lstStyle/>
          <a:p>
            <a:pPr lvl="0"/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14" name="Plassholder for tekst 2"/>
          <p:cNvSpPr>
            <a:spLocks noGrp="1"/>
          </p:cNvSpPr>
          <p:nvPr>
            <p:ph type="body" idx="14"/>
          </p:nvPr>
        </p:nvSpPr>
        <p:spPr>
          <a:xfrm>
            <a:off x="4647516" y="1935882"/>
            <a:ext cx="3956476" cy="521568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1800"/>
              </a:lnSpc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
Andre nivå
Tredje nivå
Fjerde nivå
Femte nivå</a:t>
            </a:r>
            <a:endParaRPr lang="nb-NO" dirty="0"/>
          </a:p>
        </p:txBody>
      </p:sp>
      <p:sp>
        <p:nvSpPr>
          <p:cNvPr id="15" name="Plassholder for innhold 2"/>
          <p:cNvSpPr>
            <a:spLocks noGrp="1"/>
          </p:cNvSpPr>
          <p:nvPr>
            <p:ph idx="15"/>
          </p:nvPr>
        </p:nvSpPr>
        <p:spPr>
          <a:xfrm>
            <a:off x="4644068" y="2590800"/>
            <a:ext cx="3960000" cy="3601974"/>
          </a:xfrm>
        </p:spPr>
        <p:txBody>
          <a:bodyPr/>
          <a:lstStyle/>
          <a:p>
            <a:pPr lvl="0"/>
            <a:r>
              <a:rPr lang="nb-NO"/>
              <a:t>Rediger tekststiler i malen
Andre nivå
Tredje nivå
Fjerde nivå
Femte nivå</a:t>
            </a:r>
          </a:p>
        </p:txBody>
      </p:sp>
    </p:spTree>
    <p:extLst>
      <p:ext uri="{BB962C8B-B14F-4D97-AF65-F5344CB8AC3E}">
        <p14:creationId xmlns:p14="http://schemas.microsoft.com/office/powerpoint/2010/main" val="329427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40068" y="1429020"/>
            <a:ext cx="8064000" cy="246221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40068" y="1912859"/>
            <a:ext cx="8064000" cy="42799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498595" y="6359375"/>
            <a:ext cx="2105473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rgbClr val="697078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9" name="Rett linje 8"/>
          <p:cNvCxnSpPr/>
          <p:nvPr userDrawn="1"/>
        </p:nvCxnSpPr>
        <p:spPr>
          <a:xfrm>
            <a:off x="540000" y="1800000"/>
            <a:ext cx="8064000" cy="0"/>
          </a:xfrm>
          <a:prstGeom prst="line">
            <a:avLst/>
          </a:prstGeom>
          <a:ln w="10800">
            <a:solidFill>
              <a:srgbClr val="CED0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 userDrawn="1"/>
        </p:nvCxnSpPr>
        <p:spPr>
          <a:xfrm>
            <a:off x="540000" y="6307200"/>
            <a:ext cx="8064000" cy="0"/>
          </a:xfrm>
          <a:prstGeom prst="line">
            <a:avLst/>
          </a:prstGeom>
          <a:ln w="10800">
            <a:solidFill>
              <a:srgbClr val="CED0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713232"/>
          </a:xfrm>
          <a:prstGeom prst="rect">
            <a:avLst/>
          </a:prstGeom>
        </p:spPr>
      </p:pic>
      <p:pic>
        <p:nvPicPr>
          <p:cNvPr id="15" name="Bilde 20">
            <a:extLst>
              <a:ext uri="{FF2B5EF4-FFF2-40B4-BE49-F238E27FC236}">
                <a16:creationId xmlns:a16="http://schemas.microsoft.com/office/drawing/2014/main" id="{6F59E5C3-EFF7-459F-AFEC-AEBAF51A22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87"/>
          <a:stretch/>
        </p:blipFill>
        <p:spPr>
          <a:xfrm>
            <a:off x="1" y="6352074"/>
            <a:ext cx="1343472" cy="505926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7F54FDE2-23B5-4B2A-9B67-0E8638AFEA4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551956" y="6442823"/>
            <a:ext cx="878400" cy="243696"/>
          </a:xfrm>
          <a:prstGeom prst="rect">
            <a:avLst/>
          </a:prstGeom>
        </p:spPr>
      </p:pic>
      <p:pic>
        <p:nvPicPr>
          <p:cNvPr id="17" name="Bilde 20">
            <a:extLst>
              <a:ext uri="{FF2B5EF4-FFF2-40B4-BE49-F238E27FC236}">
                <a16:creationId xmlns:a16="http://schemas.microsoft.com/office/drawing/2014/main" id="{9C4CA1D0-8B8B-412B-954D-4527A239A0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6" r="28943"/>
          <a:stretch/>
        </p:blipFill>
        <p:spPr>
          <a:xfrm>
            <a:off x="2587762" y="6399527"/>
            <a:ext cx="786477" cy="505926"/>
          </a:xfrm>
          <a:prstGeom prst="rect">
            <a:avLst/>
          </a:prstGeom>
        </p:spPr>
      </p:pic>
      <p:pic>
        <p:nvPicPr>
          <p:cNvPr id="18" name="Bilde 20">
            <a:extLst>
              <a:ext uri="{FF2B5EF4-FFF2-40B4-BE49-F238E27FC236}">
                <a16:creationId xmlns:a16="http://schemas.microsoft.com/office/drawing/2014/main" id="{8BCAC0BC-1D15-4185-AA9F-2047B8F780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76"/>
          <a:stretch/>
        </p:blipFill>
        <p:spPr>
          <a:xfrm>
            <a:off x="3446247" y="6399527"/>
            <a:ext cx="1209593" cy="50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23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2" r:id="rId4"/>
    <p:sldLayoutId id="2147483658" r:id="rId5"/>
    <p:sldLayoutId id="2147483659" r:id="rId6"/>
    <p:sldLayoutId id="2147483660" r:id="rId7"/>
    <p:sldLayoutId id="2147483661" r:id="rId8"/>
    <p:sldLayoutId id="2147483653" r:id="rId9"/>
    <p:sldLayoutId id="2147483655" r:id="rId10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Clr>
          <a:srgbClr val="828990"/>
        </a:buClr>
        <a:buFont typeface="Arial" pitchFamily="34" charset="0"/>
        <a:buChar char="›"/>
        <a:defRPr sz="1600" kern="1200">
          <a:solidFill>
            <a:srgbClr val="4E5761"/>
          </a:solidFill>
          <a:latin typeface="+mn-lt"/>
          <a:ea typeface="+mn-ea"/>
          <a:cs typeface="+mn-cs"/>
        </a:defRPr>
      </a:lvl1pPr>
      <a:lvl2pPr marL="355600" indent="-174625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4E5761"/>
          </a:solidFill>
          <a:latin typeface="+mn-lt"/>
          <a:ea typeface="+mn-ea"/>
          <a:cs typeface="+mn-cs"/>
        </a:defRPr>
      </a:lvl2pPr>
      <a:lvl3pPr marL="356400" indent="-176400" algn="l" defTabSz="914400" rtl="0" eaLnBrk="1" latinLnBrk="0" hangingPunct="1">
        <a:spcBef>
          <a:spcPct val="20000"/>
        </a:spcBef>
        <a:buFont typeface="Arial" pitchFamily="34" charset="0"/>
        <a:buChar char="›"/>
        <a:defRPr sz="1200" kern="1200">
          <a:solidFill>
            <a:srgbClr val="697078"/>
          </a:solidFill>
          <a:latin typeface="+mn-lt"/>
          <a:ea typeface="+mn-ea"/>
          <a:cs typeface="+mn-cs"/>
        </a:defRPr>
      </a:lvl3pPr>
      <a:lvl4pPr marL="356400" indent="-176400" algn="l" defTabSz="9144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rgbClr val="697078"/>
          </a:solidFill>
          <a:latin typeface="+mn-lt"/>
          <a:ea typeface="+mn-ea"/>
          <a:cs typeface="+mn-cs"/>
        </a:defRPr>
      </a:lvl4pPr>
      <a:lvl5pPr marL="356400" indent="-176400" algn="l" defTabSz="914400" rtl="0" eaLnBrk="1" latinLnBrk="0" hangingPunct="1">
        <a:spcBef>
          <a:spcPct val="20000"/>
        </a:spcBef>
        <a:buFont typeface="Arial" pitchFamily="34" charset="0"/>
        <a:buChar char="›"/>
        <a:defRPr sz="800" kern="1200">
          <a:solidFill>
            <a:srgbClr val="69707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04.05.2020</a:t>
            </a:r>
            <a:endParaRPr lang="nb-NO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3980B6B-F862-4ACC-9D4C-766BF6850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96975"/>
            <a:ext cx="9053513" cy="861774"/>
          </a:xfrm>
        </p:spPr>
        <p:txBody>
          <a:bodyPr/>
          <a:lstStyle/>
          <a:p>
            <a:pPr algn="ctr" eaLnBrk="1" hangingPunct="1"/>
            <a:r>
              <a:rPr lang="en-US" altLang="zh-CN" sz="2800" dirty="0"/>
              <a:t>Contributions from extratropical North Pacific to Arctic summer atmospheric temperature and circulation</a:t>
            </a:r>
            <a:endParaRPr lang="en-US" altLang="zh-CN" sz="2800" dirty="0">
              <a:solidFill>
                <a:srgbClr val="000000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E63E017-BE11-405F-BC9E-69A4EBCC9DEF}"/>
              </a:ext>
            </a:extLst>
          </p:cNvPr>
          <p:cNvSpPr txBox="1">
            <a:spLocks/>
          </p:cNvSpPr>
          <p:nvPr/>
        </p:nvSpPr>
        <p:spPr bwMode="auto">
          <a:xfrm>
            <a:off x="862013" y="2492896"/>
            <a:ext cx="6878340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28990"/>
              </a:buClr>
              <a:defRPr/>
            </a:pPr>
            <a:r>
              <a:rPr lang="en-US" altLang="zh-CN" sz="1600" dirty="0">
                <a:solidFill>
                  <a:schemeClr val="bg1"/>
                </a:solidFill>
              </a:rPr>
              <a:t>Shengping He, </a:t>
            </a:r>
            <a:r>
              <a:rPr lang="en-US" altLang="zh-CN" sz="1600" dirty="0">
                <a:solidFill>
                  <a:srgbClr val="FFFF00"/>
                </a:solidFill>
              </a:rPr>
              <a:t>[</a:t>
            </a:r>
            <a:r>
              <a:rPr lang="en-US" altLang="zh-CN" sz="1600" dirty="0">
                <a:solidFill>
                  <a:schemeClr val="bg1"/>
                </a:solidFill>
              </a:rPr>
              <a:t>Shengping.He@uib.no</a:t>
            </a:r>
            <a:r>
              <a:rPr lang="en-US" altLang="zh-CN" sz="1600" dirty="0">
                <a:solidFill>
                  <a:srgbClr val="FFFF00"/>
                </a:solidFill>
              </a:rPr>
              <a:t>]</a:t>
            </a:r>
          </a:p>
          <a:p>
            <a:pPr algn="ctr" eaLnBrk="1" hangingPunct="1">
              <a:spcBef>
                <a:spcPct val="20000"/>
              </a:spcBef>
              <a:buClr>
                <a:srgbClr val="828990"/>
              </a:buClr>
              <a:defRPr/>
            </a:pPr>
            <a:r>
              <a:rPr lang="en-US" altLang="zh-CN" sz="1600" dirty="0">
                <a:solidFill>
                  <a:srgbClr val="FFFF00"/>
                </a:solidFill>
              </a:rPr>
              <a:t>Tore </a:t>
            </a:r>
            <a:r>
              <a:rPr lang="en-US" altLang="zh-CN" sz="1600" dirty="0" err="1">
                <a:solidFill>
                  <a:srgbClr val="FFFF00"/>
                </a:solidFill>
              </a:rPr>
              <a:t>Furevik</a:t>
            </a:r>
            <a:endParaRPr lang="en-US" altLang="zh-CN" sz="1600" dirty="0">
              <a:solidFill>
                <a:srgbClr val="FFFF00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BEF5C59-A019-4DD4-9F9D-C2A31919EAC1}"/>
              </a:ext>
            </a:extLst>
          </p:cNvPr>
          <p:cNvSpPr/>
          <p:nvPr/>
        </p:nvSpPr>
        <p:spPr>
          <a:xfrm>
            <a:off x="323528" y="5450808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FFFF00"/>
              </a:buClr>
              <a:defRPr/>
            </a:pPr>
            <a:r>
              <a:rPr lang="en-US" altLang="zh-CN" dirty="0">
                <a:solidFill>
                  <a:srgbClr val="FFFF00"/>
                </a:solidFill>
              </a:rPr>
              <a:t>[</a:t>
            </a:r>
            <a:r>
              <a:rPr lang="en-US" altLang="zh-CN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Postdoctor</a:t>
            </a:r>
            <a:r>
              <a:rPr lang="en-US" altLang="zh-CN" dirty="0">
                <a:solidFill>
                  <a:srgbClr val="FFFF00"/>
                </a:solidFill>
              </a:rPr>
              <a:t>]: Geophysical Institute, University of Bergen and </a:t>
            </a:r>
            <a:r>
              <a:rPr lang="en-US" altLang="zh-CN" dirty="0" err="1">
                <a:solidFill>
                  <a:srgbClr val="FFFF00"/>
                </a:solidFill>
              </a:rPr>
              <a:t>Bjerknes</a:t>
            </a:r>
            <a:r>
              <a:rPr lang="en-US" altLang="zh-CN" dirty="0">
                <a:solidFill>
                  <a:srgbClr val="FFFF00"/>
                </a:solidFill>
              </a:rPr>
              <a:t> Centre for Climate Research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F2EA7E4-9D35-462E-8C67-76D5EEEE8B06}"/>
              </a:ext>
            </a:extLst>
          </p:cNvPr>
          <p:cNvSpPr/>
          <p:nvPr/>
        </p:nvSpPr>
        <p:spPr>
          <a:xfrm>
            <a:off x="2167034" y="6430489"/>
            <a:ext cx="219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Rights are reserved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068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476856A-E23B-493F-B9DB-8C056AF92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10</a:t>
            </a:fld>
            <a:endParaRPr lang="nb-NO"/>
          </a:p>
        </p:txBody>
      </p:sp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2224D0F8-AFCC-468E-8C20-00EA038106DF}"/>
              </a:ext>
            </a:extLst>
          </p:cNvPr>
          <p:cNvSpPr txBox="1">
            <a:spLocks/>
          </p:cNvSpPr>
          <p:nvPr/>
        </p:nvSpPr>
        <p:spPr bwMode="auto">
          <a:xfrm>
            <a:off x="6499225" y="6359525"/>
            <a:ext cx="2105025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0E37DAE3-02BF-42E7-8A7F-4057A834928E}" type="slidenum">
              <a:rPr lang="nb-NO" altLang="zh-CN" smtClean="0">
                <a:solidFill>
                  <a:srgbClr val="697078"/>
                </a:solidFill>
              </a:rPr>
              <a:pPr/>
              <a:t>10</a:t>
            </a:fld>
            <a:endParaRPr lang="nb-NO" altLang="zh-CN">
              <a:solidFill>
                <a:srgbClr val="697078"/>
              </a:solidFill>
            </a:endParaRPr>
          </a:p>
        </p:txBody>
      </p:sp>
      <p:sp>
        <p:nvSpPr>
          <p:cNvPr id="4" name="文本框 7">
            <a:extLst>
              <a:ext uri="{FF2B5EF4-FFF2-40B4-BE49-F238E27FC236}">
                <a16:creationId xmlns:a16="http://schemas.microsoft.com/office/drawing/2014/main" id="{A9F058B9-33C1-44C9-85EF-C4858D59E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4724400"/>
            <a:ext cx="39608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Maximum covariance analysis</a:t>
            </a:r>
          </a:p>
          <a:p>
            <a:pPr>
              <a:defRPr/>
            </a:pPr>
            <a:r>
              <a:rPr lang="en-US" altLang="zh-CN" sz="1600" dirty="0">
                <a:solidFill>
                  <a:srgbClr val="FF0000"/>
                </a:solidFill>
              </a:rPr>
              <a:t>“</a:t>
            </a:r>
            <a:r>
              <a:rPr lang="en-US" altLang="zh-CN" sz="1600" i="1" dirty="0">
                <a:solidFill>
                  <a:srgbClr val="0000FF"/>
                </a:solidFill>
              </a:rPr>
              <a:t>looks for patterns in two space-time datasets which explain a </a:t>
            </a:r>
            <a:r>
              <a:rPr lang="en-US" altLang="zh-CN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maximum</a:t>
            </a:r>
            <a:r>
              <a:rPr lang="en-US" altLang="zh-CN" sz="1600" i="1" dirty="0">
                <a:solidFill>
                  <a:srgbClr val="0000FF"/>
                </a:solidFill>
              </a:rPr>
              <a:t> fraction of the </a:t>
            </a:r>
            <a:r>
              <a:rPr lang="en-US" altLang="zh-CN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covariance</a:t>
            </a:r>
            <a:r>
              <a:rPr lang="en-US" altLang="zh-CN" sz="1600" i="1" dirty="0">
                <a:solidFill>
                  <a:srgbClr val="0000FF"/>
                </a:solidFill>
              </a:rPr>
              <a:t> between them</a:t>
            </a:r>
            <a:r>
              <a:rPr lang="en-US" altLang="zh-CN" sz="1600" dirty="0">
                <a:solidFill>
                  <a:srgbClr val="FF0000"/>
                </a:solidFill>
              </a:rPr>
              <a:t>”</a:t>
            </a:r>
            <a:endParaRPr lang="zh-CN" altLang="en-US" sz="1600" dirty="0"/>
          </a:p>
        </p:txBody>
      </p:sp>
      <p:sp>
        <p:nvSpPr>
          <p:cNvPr id="5" name="文本框 8">
            <a:extLst>
              <a:ext uri="{FF2B5EF4-FFF2-40B4-BE49-F238E27FC236}">
                <a16:creationId xmlns:a16="http://schemas.microsoft.com/office/drawing/2014/main" id="{3AFA260A-3FBB-4FF4-9EE7-DCA072DE5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765175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b="1">
                <a:solidFill>
                  <a:srgbClr val="0000FF"/>
                </a:solidFill>
              </a:rPr>
              <a:t>JJA Z200</a:t>
            </a:r>
            <a:endParaRPr lang="zh-CN" altLang="en-US" b="1">
              <a:solidFill>
                <a:srgbClr val="0000FF"/>
              </a:solidFill>
            </a:endParaRPr>
          </a:p>
        </p:txBody>
      </p:sp>
      <p:sp>
        <p:nvSpPr>
          <p:cNvPr id="6" name="文本框 9">
            <a:extLst>
              <a:ext uri="{FF2B5EF4-FFF2-40B4-BE49-F238E27FC236}">
                <a16:creationId xmlns:a16="http://schemas.microsoft.com/office/drawing/2014/main" id="{033F11AE-50FB-4C06-A67F-A1743B2F8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9225" y="765175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b="1">
                <a:solidFill>
                  <a:srgbClr val="0000FF"/>
                </a:solidFill>
              </a:rPr>
              <a:t>May SST</a:t>
            </a:r>
            <a:endParaRPr lang="zh-CN" altLang="en-US" b="1">
              <a:solidFill>
                <a:srgbClr val="0000FF"/>
              </a:solidFill>
            </a:endParaRPr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id="{E61C77DB-2F19-422F-94FC-21B9EC2FA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93763"/>
            <a:ext cx="360045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D4AD3B53-830B-4FE0-A016-F423D96EB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895350"/>
            <a:ext cx="4319587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7E54E7E4-B96F-4742-8F1C-D450B757D7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4365625"/>
            <a:ext cx="3959225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5215E459-70CF-40B3-9D4B-1328FD5DBF93}"/>
              </a:ext>
            </a:extLst>
          </p:cNvPr>
          <p:cNvSpPr txBox="1">
            <a:spLocks/>
          </p:cNvSpPr>
          <p:nvPr/>
        </p:nvSpPr>
        <p:spPr bwMode="auto">
          <a:xfrm>
            <a:off x="2062163" y="331788"/>
            <a:ext cx="7081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2400">
                <a:solidFill>
                  <a:srgbClr val="0000FF"/>
                </a:solidFill>
              </a:rPr>
              <a:t>4. Contribution from the extratropical North Pacific?</a:t>
            </a:r>
            <a:endParaRPr lang="zh-CN" altLang="en-US" sz="24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598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42ED14A-688F-4863-8D1C-4FDF59FFD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11</a:t>
            </a:fld>
            <a:endParaRPr lang="nb-NO"/>
          </a:p>
        </p:txBody>
      </p:sp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A6F066B3-645F-4005-BA50-C032D436D0D0}"/>
              </a:ext>
            </a:extLst>
          </p:cNvPr>
          <p:cNvSpPr txBox="1">
            <a:spLocks/>
          </p:cNvSpPr>
          <p:nvPr/>
        </p:nvSpPr>
        <p:spPr bwMode="auto">
          <a:xfrm>
            <a:off x="6499225" y="6359525"/>
            <a:ext cx="2105025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7D48618F-C2C4-4EC7-9A20-B87273BAF9E8}" type="slidenum">
              <a:rPr lang="nb-NO" altLang="zh-CN" smtClean="0">
                <a:solidFill>
                  <a:srgbClr val="697078"/>
                </a:solidFill>
              </a:rPr>
              <a:pPr/>
              <a:t>11</a:t>
            </a:fld>
            <a:endParaRPr lang="nb-NO" altLang="zh-CN" dirty="0">
              <a:solidFill>
                <a:srgbClr val="697078"/>
              </a:solidFill>
            </a:endParaRPr>
          </a:p>
        </p:txBody>
      </p:sp>
      <p:pic>
        <p:nvPicPr>
          <p:cNvPr id="4" name="图片 5">
            <a:extLst>
              <a:ext uri="{FF2B5EF4-FFF2-40B4-BE49-F238E27FC236}">
                <a16:creationId xmlns:a16="http://schemas.microsoft.com/office/drawing/2014/main" id="{598C53C9-47C1-4799-B002-09EF0342B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09" y="1068611"/>
            <a:ext cx="3048000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6AACC6A6-BD94-4101-B3BB-138D3885E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997" y="1052736"/>
            <a:ext cx="28797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2">
            <a:extLst>
              <a:ext uri="{FF2B5EF4-FFF2-40B4-BE49-F238E27FC236}">
                <a16:creationId xmlns:a16="http://schemas.microsoft.com/office/drawing/2014/main" id="{12378803-40CA-4F9A-AC2E-C6E7077DAB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184" y="1052736"/>
            <a:ext cx="2879725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0E0FB58-D51F-4D6B-9E3D-747416BCBB58}"/>
              </a:ext>
            </a:extLst>
          </p:cNvPr>
          <p:cNvSpPr txBox="1"/>
          <p:nvPr/>
        </p:nvSpPr>
        <p:spPr>
          <a:xfrm>
            <a:off x="651809" y="3797300"/>
            <a:ext cx="80246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dirty="0"/>
              <a:t>“</a:t>
            </a:r>
            <a:r>
              <a:rPr lang="en-US" altLang="zh-CN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subsidence</a:t>
            </a:r>
            <a:r>
              <a:rPr lang="en-US" altLang="zh-CN" i="1" dirty="0">
                <a:solidFill>
                  <a:srgbClr val="0000FF"/>
                </a:solidFill>
              </a:rPr>
              <a:t> occurs over the cold Arctic and/or subarctic, giving rise to Arctic lower- to mid </a:t>
            </a:r>
            <a:r>
              <a:rPr lang="en-US" altLang="zh-CN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tropospheric warming </a:t>
            </a:r>
            <a:r>
              <a:rPr lang="en-US" altLang="zh-CN" i="1" dirty="0">
                <a:solidFill>
                  <a:srgbClr val="0000FF"/>
                </a:solidFill>
              </a:rPr>
              <a:t>as a result of </a:t>
            </a:r>
            <a:r>
              <a:rPr lang="en-US" altLang="zh-CN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adiabatic heating</a:t>
            </a:r>
            <a:r>
              <a:rPr lang="en-US" altLang="zh-CN" dirty="0"/>
              <a:t>”</a:t>
            </a:r>
            <a:endParaRPr lang="zh-CN" altLang="en-US" dirty="0"/>
          </a:p>
        </p:txBody>
      </p:sp>
      <p:sp>
        <p:nvSpPr>
          <p:cNvPr id="9" name="TekstSylinder 6">
            <a:extLst>
              <a:ext uri="{FF2B5EF4-FFF2-40B4-BE49-F238E27FC236}">
                <a16:creationId xmlns:a16="http://schemas.microsoft.com/office/drawing/2014/main" id="{ADB2640D-A04C-44CE-8AAE-DC6A7E702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0072" y="4535487"/>
            <a:ext cx="29098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nb-NO" altLang="zh-CN" sz="1400" i="1" dirty="0">
                <a:solidFill>
                  <a:srgbClr val="0000FF"/>
                </a:solidFill>
              </a:rPr>
              <a:t>Matsumura et al., 2014, J. Climate</a:t>
            </a: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CC6F9EC0-0B07-4ADD-90FD-83D4AEA168AD}"/>
              </a:ext>
            </a:extLst>
          </p:cNvPr>
          <p:cNvSpPr txBox="1">
            <a:spLocks/>
          </p:cNvSpPr>
          <p:nvPr/>
        </p:nvSpPr>
        <p:spPr bwMode="auto">
          <a:xfrm>
            <a:off x="2062163" y="331788"/>
            <a:ext cx="7081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zh-CN" sz="2400" dirty="0">
                <a:solidFill>
                  <a:srgbClr val="0000FF"/>
                </a:solidFill>
              </a:rPr>
              <a:t>5. Possible explanation – </a:t>
            </a: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 analyses</a:t>
            </a:r>
            <a:endParaRPr lang="zh-CN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443DD5E-94A3-40EC-8576-4D6DB5F5FA3C}"/>
              </a:ext>
            </a:extLst>
          </p:cNvPr>
          <p:cNvSpPr txBox="1"/>
          <p:nvPr/>
        </p:nvSpPr>
        <p:spPr>
          <a:xfrm>
            <a:off x="651809" y="3145061"/>
            <a:ext cx="46767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zh-CN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vwnd</a:t>
            </a:r>
            <a:r>
              <a:rPr lang="en-US" altLang="zh-CN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omega) </a:t>
            </a: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temperature 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[shading] </a:t>
            </a:r>
          </a:p>
        </p:txBody>
      </p:sp>
    </p:spTree>
    <p:extLst>
      <p:ext uri="{BB962C8B-B14F-4D97-AF65-F5344CB8AC3E}">
        <p14:creationId xmlns:p14="http://schemas.microsoft.com/office/powerpoint/2010/main" val="1811019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ACACB16-BB18-48B8-B202-81CD089F3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12</a:t>
            </a:fld>
            <a:endParaRPr lang="nb-NO"/>
          </a:p>
        </p:txBody>
      </p:sp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33A7F97B-EAA8-4CC8-BEA4-2A4C11BDEF12}"/>
              </a:ext>
            </a:extLst>
          </p:cNvPr>
          <p:cNvSpPr txBox="1">
            <a:spLocks/>
          </p:cNvSpPr>
          <p:nvPr/>
        </p:nvSpPr>
        <p:spPr bwMode="auto">
          <a:xfrm>
            <a:off x="6499225" y="6359525"/>
            <a:ext cx="2105025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19ADD86E-87CA-45FF-9CE8-F07C56ACE4D6}" type="slidenum">
              <a:rPr lang="nb-NO" altLang="zh-CN" smtClean="0">
                <a:solidFill>
                  <a:srgbClr val="697078"/>
                </a:solidFill>
              </a:rPr>
              <a:pPr/>
              <a:t>12</a:t>
            </a:fld>
            <a:endParaRPr lang="nb-NO" altLang="zh-CN">
              <a:solidFill>
                <a:srgbClr val="697078"/>
              </a:solidFill>
            </a:endParaRP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6632FF51-E658-453F-BF31-74DB1D342F13}"/>
              </a:ext>
            </a:extLst>
          </p:cNvPr>
          <p:cNvSpPr txBox="1">
            <a:spLocks/>
          </p:cNvSpPr>
          <p:nvPr/>
        </p:nvSpPr>
        <p:spPr bwMode="auto">
          <a:xfrm>
            <a:off x="2062163" y="331788"/>
            <a:ext cx="7081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zh-CN" sz="2400" dirty="0">
                <a:solidFill>
                  <a:srgbClr val="0000FF"/>
                </a:solidFill>
              </a:rPr>
              <a:t>5. Possible explanation – </a:t>
            </a: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simulations</a:t>
            </a:r>
            <a:endParaRPr lang="zh-CN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BC4CFFC-1BB1-4667-BFA8-A8A011F953E1}"/>
              </a:ext>
            </a:extLst>
          </p:cNvPr>
          <p:cNvSpPr txBox="1"/>
          <p:nvPr/>
        </p:nvSpPr>
        <p:spPr>
          <a:xfrm>
            <a:off x="400050" y="836613"/>
            <a:ext cx="835342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/>
              <a:t>Whole Atmosphere Community Climate Model (WACCM, [Marsh et al., 2013])</a:t>
            </a:r>
          </a:p>
          <a:p>
            <a:pPr marL="285750" indent="-285750">
              <a:buFont typeface="Wingdings" panose="05000000000000000000" pitchFamily="2" charset="2"/>
              <a:buChar char="p"/>
              <a:defRPr/>
            </a:pP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Boundary conditions </a:t>
            </a:r>
            <a:r>
              <a:rPr lang="en-US" altLang="zh-CN" dirty="0"/>
              <a:t>are the sea-ice concentration and SST and all fixed other external variables</a:t>
            </a:r>
          </a:p>
          <a:p>
            <a:pPr marL="285750" indent="-285750">
              <a:buFont typeface="Wingdings" panose="05000000000000000000" pitchFamily="2" charset="2"/>
              <a:buChar char="p"/>
              <a:defRPr/>
            </a:pPr>
            <a:r>
              <a:rPr lang="en-US" altLang="zh-CN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experiment </a:t>
            </a:r>
            <a:r>
              <a:rPr lang="en-US" altLang="zh-CN" dirty="0"/>
              <a:t>is forced by seasonal varying climatologic (1979–2000) sea-ice concentration and SST; integrated over 40 years;</a:t>
            </a:r>
          </a:p>
          <a:p>
            <a:pPr marL="285750" indent="-285750">
              <a:buFont typeface="Wingdings" panose="05000000000000000000" pitchFamily="2" charset="2"/>
              <a:buChar char="p"/>
              <a:defRPr/>
            </a:pP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Sensitivity experiment </a:t>
            </a:r>
            <a:r>
              <a:rPr lang="en-US" altLang="zh-CN" dirty="0"/>
              <a:t>from January to December is performed, with SST perturbations in the extratropical North Pacific from May to August, while other months are prescribed by climatological SST; integrated over 60 years</a:t>
            </a:r>
            <a:endParaRPr lang="zh-CN" altLang="en-US" dirty="0"/>
          </a:p>
        </p:txBody>
      </p:sp>
      <p:pic>
        <p:nvPicPr>
          <p:cNvPr id="6" name="图片 6">
            <a:extLst>
              <a:ext uri="{FF2B5EF4-FFF2-40B4-BE49-F238E27FC236}">
                <a16:creationId xmlns:a16="http://schemas.microsoft.com/office/drawing/2014/main" id="{E7804AF3-1B59-4971-B169-A6B1C7471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144838"/>
            <a:ext cx="5761038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425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AD7B54F-671E-413F-92C8-9A778EC44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13</a:t>
            </a:fld>
            <a:endParaRPr lang="nb-NO"/>
          </a:p>
        </p:txBody>
      </p:sp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790E7C59-DCE3-4722-AA9F-AF57D0B4837A}"/>
              </a:ext>
            </a:extLst>
          </p:cNvPr>
          <p:cNvSpPr txBox="1">
            <a:spLocks/>
          </p:cNvSpPr>
          <p:nvPr/>
        </p:nvSpPr>
        <p:spPr bwMode="auto">
          <a:xfrm>
            <a:off x="6499225" y="6359525"/>
            <a:ext cx="2105025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C395BA57-D1DA-4749-A994-74F893F3CA22}" type="slidenum">
              <a:rPr lang="nb-NO" altLang="zh-CN" smtClean="0">
                <a:solidFill>
                  <a:srgbClr val="697078"/>
                </a:solidFill>
              </a:rPr>
              <a:pPr/>
              <a:t>13</a:t>
            </a:fld>
            <a:endParaRPr lang="nb-NO" altLang="zh-CN">
              <a:solidFill>
                <a:srgbClr val="697078"/>
              </a:solidFill>
            </a:endParaRPr>
          </a:p>
        </p:txBody>
      </p:sp>
      <p:pic>
        <p:nvPicPr>
          <p:cNvPr id="4" name="图片 5">
            <a:extLst>
              <a:ext uri="{FF2B5EF4-FFF2-40B4-BE49-F238E27FC236}">
                <a16:creationId xmlns:a16="http://schemas.microsoft.com/office/drawing/2014/main" id="{BEDEF311-DF5B-4CA4-A0F8-660B2E500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558925"/>
            <a:ext cx="8640762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6">
            <a:extLst>
              <a:ext uri="{FF2B5EF4-FFF2-40B4-BE49-F238E27FC236}">
                <a16:creationId xmlns:a16="http://schemas.microsoft.com/office/drawing/2014/main" id="{71EFF1A3-CE9C-4109-9047-E76AF5579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764213"/>
            <a:ext cx="576103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442BA20C-4DC2-4CF8-9CF8-63340CA5CD1E}"/>
              </a:ext>
            </a:extLst>
          </p:cNvPr>
          <p:cNvSpPr txBox="1">
            <a:spLocks/>
          </p:cNvSpPr>
          <p:nvPr/>
        </p:nvSpPr>
        <p:spPr bwMode="auto">
          <a:xfrm>
            <a:off x="2062163" y="331788"/>
            <a:ext cx="7081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zh-CN" sz="2400" dirty="0">
                <a:solidFill>
                  <a:srgbClr val="0000FF"/>
                </a:solidFill>
              </a:rPr>
              <a:t>5. Possible explanation – </a:t>
            </a: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simulations</a:t>
            </a:r>
            <a:endParaRPr lang="zh-CN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7935760-DA27-484C-8B88-E7B835A843CF}"/>
              </a:ext>
            </a:extLst>
          </p:cNvPr>
          <p:cNvSpPr/>
          <p:nvPr/>
        </p:nvSpPr>
        <p:spPr>
          <a:xfrm>
            <a:off x="107950" y="1414463"/>
            <a:ext cx="4392613" cy="4248150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9032DC2-5BD1-417B-8EE0-3809DB0710FE}"/>
              </a:ext>
            </a:extLst>
          </p:cNvPr>
          <p:cNvSpPr/>
          <p:nvPr/>
        </p:nvSpPr>
        <p:spPr>
          <a:xfrm>
            <a:off x="4572000" y="1412875"/>
            <a:ext cx="4392613" cy="424815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95F4BA8-A6EE-4634-95C3-E90814FF7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163" y="908050"/>
            <a:ext cx="5616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zh-CN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200-hPa geopotential height anomalies</a:t>
            </a: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5688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1B23D7B-BECB-4DD7-8481-5292B1809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14</a:t>
            </a:fld>
            <a:endParaRPr lang="nb-NO"/>
          </a:p>
        </p:txBody>
      </p:sp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3C08527B-97BF-45C0-9474-FBBD413B3013}"/>
              </a:ext>
            </a:extLst>
          </p:cNvPr>
          <p:cNvSpPr txBox="1">
            <a:spLocks/>
          </p:cNvSpPr>
          <p:nvPr/>
        </p:nvSpPr>
        <p:spPr bwMode="auto">
          <a:xfrm>
            <a:off x="6499225" y="6359525"/>
            <a:ext cx="2105025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E7236DE4-7ADF-4067-89C5-15660B4EDBC0}" type="slidenum">
              <a:rPr lang="nb-NO" altLang="zh-CN" smtClean="0">
                <a:solidFill>
                  <a:srgbClr val="697078"/>
                </a:solidFill>
              </a:rPr>
              <a:pPr/>
              <a:t>14</a:t>
            </a:fld>
            <a:endParaRPr lang="nb-NO" altLang="zh-CN">
              <a:solidFill>
                <a:srgbClr val="697078"/>
              </a:solidFill>
            </a:endParaRPr>
          </a:p>
        </p:txBody>
      </p:sp>
      <p:pic>
        <p:nvPicPr>
          <p:cNvPr id="4" name="图片 4">
            <a:extLst>
              <a:ext uri="{FF2B5EF4-FFF2-40B4-BE49-F238E27FC236}">
                <a16:creationId xmlns:a16="http://schemas.microsoft.com/office/drawing/2014/main" id="{08057FA8-629F-4531-A2DD-4E96B9A0E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268413"/>
            <a:ext cx="5040313" cy="553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673B91E-BC02-4E4E-A8F3-6E7229A9046F}"/>
              </a:ext>
            </a:extLst>
          </p:cNvPr>
          <p:cNvSpPr/>
          <p:nvPr/>
        </p:nvSpPr>
        <p:spPr>
          <a:xfrm>
            <a:off x="539750" y="1196975"/>
            <a:ext cx="6911975" cy="2519363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D95C051-663A-41C9-A97E-3912062B7D38}"/>
              </a:ext>
            </a:extLst>
          </p:cNvPr>
          <p:cNvSpPr txBox="1"/>
          <p:nvPr/>
        </p:nvSpPr>
        <p:spPr>
          <a:xfrm>
            <a:off x="539750" y="1268413"/>
            <a:ext cx="10795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ERA-I</a:t>
            </a:r>
            <a:endParaRPr lang="zh-CN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C429E3B-8500-4D26-80CB-545335F8CDD4}"/>
              </a:ext>
            </a:extLst>
          </p:cNvPr>
          <p:cNvSpPr/>
          <p:nvPr/>
        </p:nvSpPr>
        <p:spPr>
          <a:xfrm>
            <a:off x="550863" y="3860800"/>
            <a:ext cx="6913562" cy="246062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550E5D0-E99D-460F-9466-DCBB58A6D7F7}"/>
              </a:ext>
            </a:extLst>
          </p:cNvPr>
          <p:cNvSpPr txBox="1"/>
          <p:nvPr/>
        </p:nvSpPr>
        <p:spPr>
          <a:xfrm>
            <a:off x="550863" y="3852863"/>
            <a:ext cx="10795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WACCM</a:t>
            </a: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290F8F83-A08F-488B-AB3E-24CF2A93523C}"/>
              </a:ext>
            </a:extLst>
          </p:cNvPr>
          <p:cNvSpPr txBox="1">
            <a:spLocks/>
          </p:cNvSpPr>
          <p:nvPr/>
        </p:nvSpPr>
        <p:spPr bwMode="auto">
          <a:xfrm>
            <a:off x="2062163" y="331788"/>
            <a:ext cx="7081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zh-CN" sz="2400" dirty="0">
                <a:solidFill>
                  <a:srgbClr val="0000FF"/>
                </a:solidFill>
              </a:rPr>
              <a:t>5. Possible explanation – </a:t>
            </a: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simulations</a:t>
            </a:r>
            <a:endParaRPr lang="zh-CN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0E5927C-A089-41E3-A965-6B36E88CC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765175"/>
            <a:ext cx="158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Zonal wind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DFA48F6-A062-498B-BFDA-2501E5620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787400"/>
            <a:ext cx="2376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zh-CN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Geopotential height</a:t>
            </a:r>
            <a:endParaRPr lang="zh-CN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881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23CC587-8313-4B12-A1E4-109C332DB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15</a:t>
            </a:fld>
            <a:endParaRPr lang="nb-NO"/>
          </a:p>
        </p:txBody>
      </p:sp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A48EDF45-EF66-4C0B-8941-0C371C1BBD1D}"/>
              </a:ext>
            </a:extLst>
          </p:cNvPr>
          <p:cNvSpPr txBox="1">
            <a:spLocks/>
          </p:cNvSpPr>
          <p:nvPr/>
        </p:nvSpPr>
        <p:spPr bwMode="auto">
          <a:xfrm>
            <a:off x="6788150" y="6359525"/>
            <a:ext cx="2105025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55B3183E-D345-4AED-A00B-6ECB320E7A9A}" type="slidenum">
              <a:rPr lang="nb-NO" altLang="zh-CN" smtClean="0">
                <a:solidFill>
                  <a:srgbClr val="697078"/>
                </a:solidFill>
              </a:rPr>
              <a:pPr/>
              <a:t>15</a:t>
            </a:fld>
            <a:endParaRPr lang="nb-NO" altLang="zh-CN">
              <a:solidFill>
                <a:srgbClr val="697078"/>
              </a:solidFill>
            </a:endParaRPr>
          </a:p>
        </p:txBody>
      </p:sp>
      <p:pic>
        <p:nvPicPr>
          <p:cNvPr id="4" name="图片 5">
            <a:extLst>
              <a:ext uri="{FF2B5EF4-FFF2-40B4-BE49-F238E27FC236}">
                <a16:creationId xmlns:a16="http://schemas.microsoft.com/office/drawing/2014/main" id="{322826C5-7FE0-495E-8079-0E7775FE3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84850" y="3273426"/>
            <a:ext cx="4319587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id="{5D3A1783-3AC9-4896-A204-A03FD9B01ACD}"/>
              </a:ext>
            </a:extLst>
          </p:cNvPr>
          <p:cNvSpPr txBox="1">
            <a:spLocks/>
          </p:cNvSpPr>
          <p:nvPr/>
        </p:nvSpPr>
        <p:spPr bwMode="auto">
          <a:xfrm>
            <a:off x="2062163" y="331788"/>
            <a:ext cx="7081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zh-CN" sz="2400" dirty="0">
                <a:solidFill>
                  <a:srgbClr val="0000FF"/>
                </a:solidFill>
              </a:rPr>
              <a:t>5. Possible explanation – </a:t>
            </a: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simulations</a:t>
            </a:r>
            <a:endParaRPr lang="zh-CN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6F0F30E-E260-4369-8F4E-A1B9722B528D}"/>
              </a:ext>
            </a:extLst>
          </p:cNvPr>
          <p:cNvSpPr/>
          <p:nvPr/>
        </p:nvSpPr>
        <p:spPr>
          <a:xfrm>
            <a:off x="539750" y="1206500"/>
            <a:ext cx="6911975" cy="2519363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53D7935-6482-4685-B7CF-6DB9E6CFA759}"/>
              </a:ext>
            </a:extLst>
          </p:cNvPr>
          <p:cNvSpPr txBox="1"/>
          <p:nvPr/>
        </p:nvSpPr>
        <p:spPr>
          <a:xfrm>
            <a:off x="539750" y="1268413"/>
            <a:ext cx="10795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ERA-I</a:t>
            </a:r>
            <a:endParaRPr lang="zh-CN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5339B71-8380-46A4-9592-5A573ED2918A}"/>
              </a:ext>
            </a:extLst>
          </p:cNvPr>
          <p:cNvSpPr/>
          <p:nvPr/>
        </p:nvSpPr>
        <p:spPr>
          <a:xfrm>
            <a:off x="550863" y="3798888"/>
            <a:ext cx="6913562" cy="258286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8426E88-1998-4E64-9EB2-367A3EBBD682}"/>
              </a:ext>
            </a:extLst>
          </p:cNvPr>
          <p:cNvSpPr txBox="1"/>
          <p:nvPr/>
        </p:nvSpPr>
        <p:spPr>
          <a:xfrm>
            <a:off x="550863" y="3944938"/>
            <a:ext cx="10810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WACCM</a:t>
            </a: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:a16="http://schemas.microsoft.com/office/drawing/2014/main" id="{63A963A6-1EBE-4BEE-9DFE-588ACD1683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62063"/>
            <a:ext cx="540067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40260EA-A52B-409C-B847-9FD6405E7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750888"/>
            <a:ext cx="158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at 700 </a:t>
            </a:r>
            <a:r>
              <a:rPr lang="en-US" altLang="zh-CN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hPa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669D7C3-7D1E-454D-BB5D-C7FC0A1BD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787400"/>
            <a:ext cx="2376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zh-CN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Zonal mean T </a:t>
            </a:r>
            <a:endParaRPr lang="zh-CN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183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1D160C-A1E6-4DAB-81CF-2EF342C09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16</a:t>
            </a:fld>
            <a:endParaRPr lang="nb-NO"/>
          </a:p>
        </p:txBody>
      </p:sp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D870F195-6C7A-49B2-98A6-0DA7E1FB6DA4}"/>
              </a:ext>
            </a:extLst>
          </p:cNvPr>
          <p:cNvSpPr txBox="1">
            <a:spLocks/>
          </p:cNvSpPr>
          <p:nvPr/>
        </p:nvSpPr>
        <p:spPr bwMode="auto">
          <a:xfrm>
            <a:off x="6499225" y="6359525"/>
            <a:ext cx="2105025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9DBAF7CB-881D-43E7-90F1-DA82FC7AC443}" type="slidenum">
              <a:rPr lang="nb-NO" altLang="zh-CN" smtClean="0">
                <a:solidFill>
                  <a:srgbClr val="697078"/>
                </a:solidFill>
              </a:rPr>
              <a:pPr/>
              <a:t>16</a:t>
            </a:fld>
            <a:endParaRPr lang="nb-NO" altLang="zh-CN">
              <a:solidFill>
                <a:srgbClr val="697078"/>
              </a:solidFill>
            </a:endParaRP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47AE2D03-C10B-4A27-B383-87C2AAEC004D}"/>
              </a:ext>
            </a:extLst>
          </p:cNvPr>
          <p:cNvSpPr txBox="1">
            <a:spLocks/>
          </p:cNvSpPr>
          <p:nvPr/>
        </p:nvSpPr>
        <p:spPr bwMode="auto">
          <a:xfrm>
            <a:off x="2062163" y="331788"/>
            <a:ext cx="7081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zh-CN" sz="2400" dirty="0">
                <a:solidFill>
                  <a:srgbClr val="0000FF"/>
                </a:solidFill>
              </a:rPr>
              <a:t>6. Summary </a:t>
            </a:r>
            <a:endParaRPr lang="zh-CN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图片 2">
            <a:extLst>
              <a:ext uri="{FF2B5EF4-FFF2-40B4-BE49-F238E27FC236}">
                <a16:creationId xmlns:a16="http://schemas.microsoft.com/office/drawing/2014/main" id="{570A1540-05DD-47B9-94BE-A1FB28308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051175"/>
            <a:ext cx="21590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3">
            <a:extLst>
              <a:ext uri="{FF2B5EF4-FFF2-40B4-BE49-F238E27FC236}">
                <a16:creationId xmlns:a16="http://schemas.microsoft.com/office/drawing/2014/main" id="{918157E1-6DA8-4D3B-9CA1-DD286C5A1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100138"/>
            <a:ext cx="21590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C34EE27D-3395-4F4C-8463-AD8D401DBF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981075"/>
            <a:ext cx="19812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8BD5B343-2B77-4DBB-9FEF-71076D353D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3048000"/>
            <a:ext cx="1979613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D278EF6-EB84-49BE-85D8-2D7E47C61D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5334000"/>
            <a:ext cx="2159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060B7783-B828-407C-9D30-44BF75203AE8}"/>
              </a:ext>
            </a:extLst>
          </p:cNvPr>
          <p:cNvCxnSpPr/>
          <p:nvPr/>
        </p:nvCxnSpPr>
        <p:spPr>
          <a:xfrm>
            <a:off x="1042988" y="2084388"/>
            <a:ext cx="865187" cy="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2E19822E-032A-49EC-8967-71DB17114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739775"/>
            <a:ext cx="35258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zh-CN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reduced</a:t>
            </a:r>
            <a:r>
              <a:rPr lang="en-US" altLang="zh-CN" sz="1600" dirty="0">
                <a:solidFill>
                  <a:srgbClr val="FF0000"/>
                </a:solidFill>
              </a:rPr>
              <a:t> </a:t>
            </a:r>
            <a:r>
              <a:rPr lang="en-US" altLang="zh-CN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 gradient</a:t>
            </a:r>
            <a:endParaRPr lang="zh-CN" altLang="en-US" sz="16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85F28EC-2152-43C6-9ACE-E78F0EBCB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7100" y="765175"/>
            <a:ext cx="3524250" cy="338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zh-CN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reduced</a:t>
            </a:r>
            <a:r>
              <a:rPr lang="en-US" altLang="zh-CN" sz="1600" dirty="0">
                <a:solidFill>
                  <a:srgbClr val="FF0000"/>
                </a:solidFill>
              </a:rPr>
              <a:t> </a:t>
            </a:r>
            <a:r>
              <a:rPr lang="en-US" altLang="zh-CN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Eady</a:t>
            </a:r>
            <a:r>
              <a:rPr lang="en-US" altLang="zh-CN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growth rate</a:t>
            </a:r>
            <a:endParaRPr lang="zh-CN" altLang="en-US" sz="16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DE33AAB-59A3-4C05-A0D7-2B5236395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5106988"/>
            <a:ext cx="3525837" cy="338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zh-CN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Subsidence &amp; </a:t>
            </a:r>
            <a:r>
              <a:rPr lang="en-US" altLang="zh-CN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adiabatic heating</a:t>
            </a:r>
            <a:endParaRPr lang="zh-CN" altLang="en-US" sz="1600" dirty="0"/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C6C6CEE-95B9-4624-8540-E6186F74554D}"/>
              </a:ext>
            </a:extLst>
          </p:cNvPr>
          <p:cNvCxnSpPr/>
          <p:nvPr/>
        </p:nvCxnSpPr>
        <p:spPr>
          <a:xfrm>
            <a:off x="1042988" y="2060575"/>
            <a:ext cx="0" cy="96520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ED3CA704-C262-4158-A89C-44A518F57777}"/>
              </a:ext>
            </a:extLst>
          </p:cNvPr>
          <p:cNvCxnSpPr/>
          <p:nvPr/>
        </p:nvCxnSpPr>
        <p:spPr>
          <a:xfrm>
            <a:off x="1035050" y="5805488"/>
            <a:ext cx="3424238" cy="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2DD6DD7B-D920-4942-A8CD-82F72595C60E}"/>
              </a:ext>
            </a:extLst>
          </p:cNvPr>
          <p:cNvCxnSpPr/>
          <p:nvPr/>
        </p:nvCxnSpPr>
        <p:spPr>
          <a:xfrm>
            <a:off x="1041400" y="4364038"/>
            <a:ext cx="0" cy="144145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7B78AA63-E257-4713-8A88-BEB565CDE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2913" y="2900363"/>
            <a:ext cx="3444875" cy="338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zh-CN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Decelerated </a:t>
            </a:r>
            <a:r>
              <a:rPr lang="en-US" altLang="zh-CN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circumpolar westerly </a:t>
            </a:r>
            <a:endParaRPr lang="zh-CN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DCFA79D9-53F1-4787-8B3D-391B6801D29C}"/>
              </a:ext>
            </a:extLst>
          </p:cNvPr>
          <p:cNvCxnSpPr/>
          <p:nvPr/>
        </p:nvCxnSpPr>
        <p:spPr>
          <a:xfrm>
            <a:off x="4241800" y="1844675"/>
            <a:ext cx="495300" cy="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E09C0493-FD5D-452F-91C3-FABB89FE587E}"/>
              </a:ext>
            </a:extLst>
          </p:cNvPr>
          <p:cNvCxnSpPr/>
          <p:nvPr/>
        </p:nvCxnSpPr>
        <p:spPr>
          <a:xfrm>
            <a:off x="4241800" y="1820863"/>
            <a:ext cx="0" cy="2328862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29F421A8-BE74-4D12-982B-BD8B20C427B1}"/>
              </a:ext>
            </a:extLst>
          </p:cNvPr>
          <p:cNvCxnSpPr/>
          <p:nvPr/>
        </p:nvCxnSpPr>
        <p:spPr>
          <a:xfrm>
            <a:off x="4241800" y="4149725"/>
            <a:ext cx="438150" cy="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A9B3697D-2D47-4FC6-AF10-41D6B4E9E485}"/>
              </a:ext>
            </a:extLst>
          </p:cNvPr>
          <p:cNvCxnSpPr/>
          <p:nvPr/>
        </p:nvCxnSpPr>
        <p:spPr>
          <a:xfrm>
            <a:off x="3752850" y="2420938"/>
            <a:ext cx="496888" cy="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DE051053-F012-429D-A39A-6CFA240D74E4}"/>
              </a:ext>
            </a:extLst>
          </p:cNvPr>
          <p:cNvCxnSpPr/>
          <p:nvPr/>
        </p:nvCxnSpPr>
        <p:spPr>
          <a:xfrm>
            <a:off x="8027988" y="1844675"/>
            <a:ext cx="0" cy="3960813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6497709F-8E27-4DFB-AD62-20F356B17AF9}"/>
              </a:ext>
            </a:extLst>
          </p:cNvPr>
          <p:cNvCxnSpPr/>
          <p:nvPr/>
        </p:nvCxnSpPr>
        <p:spPr>
          <a:xfrm>
            <a:off x="6659563" y="1876425"/>
            <a:ext cx="1368425" cy="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FCC08833-1B7C-408A-A0AA-06D495D6B2EB}"/>
              </a:ext>
            </a:extLst>
          </p:cNvPr>
          <p:cNvCxnSpPr/>
          <p:nvPr/>
        </p:nvCxnSpPr>
        <p:spPr>
          <a:xfrm flipV="1">
            <a:off x="6559550" y="4149725"/>
            <a:ext cx="1468438" cy="23813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ED702333-5939-4A45-92CF-96785F33145D}"/>
              </a:ext>
            </a:extLst>
          </p:cNvPr>
          <p:cNvCxnSpPr/>
          <p:nvPr/>
        </p:nvCxnSpPr>
        <p:spPr>
          <a:xfrm flipH="1">
            <a:off x="6877050" y="5805488"/>
            <a:ext cx="1150938" cy="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F47316CB-BFE3-4962-86DF-66D7D9BF2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6267450"/>
            <a:ext cx="1871663" cy="585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zh-CN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&amp; </a:t>
            </a:r>
            <a:r>
              <a:rPr lang="en-US" altLang="zh-CN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warming anomalies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26484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04.05.2020</a:t>
            </a:r>
            <a:endParaRPr lang="nb-NO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3980B6B-F862-4ACC-9D4C-766BF6850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96975"/>
            <a:ext cx="9053513" cy="861774"/>
          </a:xfrm>
        </p:spPr>
        <p:txBody>
          <a:bodyPr/>
          <a:lstStyle/>
          <a:p>
            <a:pPr algn="ctr" eaLnBrk="1" hangingPunct="1"/>
            <a:r>
              <a:rPr lang="en-US" altLang="zh-CN" sz="2800" dirty="0"/>
              <a:t>Contributions from extratropical North Pacific to Arctic summer atmospheric temperature and circulation</a:t>
            </a:r>
            <a:endParaRPr lang="en-US" altLang="zh-CN" sz="2800" dirty="0">
              <a:solidFill>
                <a:srgbClr val="000000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E63E017-BE11-405F-BC9E-69A4EBCC9DEF}"/>
              </a:ext>
            </a:extLst>
          </p:cNvPr>
          <p:cNvSpPr txBox="1">
            <a:spLocks/>
          </p:cNvSpPr>
          <p:nvPr/>
        </p:nvSpPr>
        <p:spPr bwMode="auto">
          <a:xfrm>
            <a:off x="862013" y="2492896"/>
            <a:ext cx="6878340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28990"/>
              </a:buClr>
              <a:defRPr/>
            </a:pPr>
            <a:r>
              <a:rPr lang="en-US" altLang="zh-CN" sz="1600" dirty="0">
                <a:solidFill>
                  <a:schemeClr val="bg1"/>
                </a:solidFill>
              </a:rPr>
              <a:t>Shengping He, </a:t>
            </a:r>
            <a:r>
              <a:rPr lang="en-US" altLang="zh-CN" sz="1600" dirty="0">
                <a:solidFill>
                  <a:srgbClr val="FFFF00"/>
                </a:solidFill>
              </a:rPr>
              <a:t>[</a:t>
            </a:r>
            <a:r>
              <a:rPr lang="en-US" altLang="zh-CN" sz="1600" dirty="0">
                <a:solidFill>
                  <a:schemeClr val="bg1"/>
                </a:solidFill>
              </a:rPr>
              <a:t>Shengping.He@uib.no</a:t>
            </a:r>
            <a:r>
              <a:rPr lang="en-US" altLang="zh-CN" sz="1600" dirty="0">
                <a:solidFill>
                  <a:srgbClr val="FFFF00"/>
                </a:solidFill>
              </a:rPr>
              <a:t>]</a:t>
            </a:r>
          </a:p>
          <a:p>
            <a:pPr algn="ctr" eaLnBrk="1" hangingPunct="1">
              <a:spcBef>
                <a:spcPct val="20000"/>
              </a:spcBef>
              <a:buClr>
                <a:srgbClr val="828990"/>
              </a:buClr>
              <a:defRPr/>
            </a:pPr>
            <a:r>
              <a:rPr lang="en-US" altLang="zh-CN" sz="1600" dirty="0">
                <a:solidFill>
                  <a:srgbClr val="FFFF00"/>
                </a:solidFill>
              </a:rPr>
              <a:t>Tore </a:t>
            </a:r>
            <a:r>
              <a:rPr lang="en-US" altLang="zh-CN" sz="1600" dirty="0" err="1">
                <a:solidFill>
                  <a:srgbClr val="FFFF00"/>
                </a:solidFill>
              </a:rPr>
              <a:t>Furevik</a:t>
            </a:r>
            <a:endParaRPr lang="en-US" altLang="zh-CN" sz="1600" dirty="0">
              <a:solidFill>
                <a:srgbClr val="FFFF00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BEF5C59-A019-4DD4-9F9D-C2A31919EAC1}"/>
              </a:ext>
            </a:extLst>
          </p:cNvPr>
          <p:cNvSpPr/>
          <p:nvPr/>
        </p:nvSpPr>
        <p:spPr>
          <a:xfrm>
            <a:off x="323528" y="5450808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FFFF00"/>
              </a:buClr>
              <a:defRPr/>
            </a:pPr>
            <a:r>
              <a:rPr lang="en-US" altLang="zh-CN" dirty="0">
                <a:solidFill>
                  <a:srgbClr val="FFFF00"/>
                </a:solidFill>
              </a:rPr>
              <a:t>[</a:t>
            </a:r>
            <a:r>
              <a:rPr lang="en-US" altLang="zh-CN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Postdoctor</a:t>
            </a:r>
            <a:r>
              <a:rPr lang="en-US" altLang="zh-CN" dirty="0">
                <a:solidFill>
                  <a:srgbClr val="FFFF00"/>
                </a:solidFill>
              </a:rPr>
              <a:t>]: Geophysical Institute, University of Bergen and </a:t>
            </a:r>
            <a:r>
              <a:rPr lang="en-US" altLang="zh-CN" dirty="0" err="1">
                <a:solidFill>
                  <a:srgbClr val="FFFF00"/>
                </a:solidFill>
              </a:rPr>
              <a:t>Bjerknes</a:t>
            </a:r>
            <a:r>
              <a:rPr lang="en-US" altLang="zh-CN" dirty="0">
                <a:solidFill>
                  <a:srgbClr val="FFFF00"/>
                </a:solidFill>
              </a:rPr>
              <a:t> Centre for Climate Research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06D87FC-46D4-4BAD-84AA-8EAE243FE5E3}"/>
              </a:ext>
            </a:extLst>
          </p:cNvPr>
          <p:cNvSpPr/>
          <p:nvPr/>
        </p:nvSpPr>
        <p:spPr>
          <a:xfrm>
            <a:off x="12235" y="3875922"/>
            <a:ext cx="87639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Thanks for your attention!</a:t>
            </a:r>
            <a:endParaRPr lang="zh-CN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63877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070758D-FF5F-4702-B1B2-35F194061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2</a:t>
            </a:fld>
            <a:endParaRPr lang="nb-NO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60CA496-659C-45F9-BAB7-7A109D65A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224418"/>
            <a:ext cx="4320000" cy="5071921"/>
          </a:xfrm>
          <a:prstGeom prst="rect">
            <a:avLst/>
          </a:prstGeom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id="{6CEF4E6A-6D81-4A7B-B2BA-B44C9DDAC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050" y="333375"/>
            <a:ext cx="6831013" cy="400050"/>
          </a:xfrm>
        </p:spPr>
        <p:txBody>
          <a:bodyPr/>
          <a:lstStyle/>
          <a:p>
            <a:pPr>
              <a:defRPr/>
            </a:pPr>
            <a:r>
              <a:rPr lang="en-US" altLang="zh-CN" sz="2600" dirty="0">
                <a:solidFill>
                  <a:srgbClr val="0000FF"/>
                </a:solidFill>
              </a:rPr>
              <a:t>1. </a:t>
            </a: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Feature</a:t>
            </a:r>
            <a:r>
              <a:rPr lang="en-US" altLang="zh-CN" sz="2600" dirty="0">
                <a:solidFill>
                  <a:srgbClr val="0000FF"/>
                </a:solidFill>
              </a:rPr>
              <a:t> of the Arctic atmospheric anomaly</a:t>
            </a:r>
            <a:endParaRPr lang="zh-CN" altLang="en-US" sz="2600" dirty="0">
              <a:solidFill>
                <a:srgbClr val="0000FF"/>
              </a:solidFill>
            </a:endParaRPr>
          </a:p>
        </p:txBody>
      </p:sp>
      <p:sp>
        <p:nvSpPr>
          <p:cNvPr id="9" name="TekstSylinder 6">
            <a:extLst>
              <a:ext uri="{FF2B5EF4-FFF2-40B4-BE49-F238E27FC236}">
                <a16:creationId xmlns:a16="http://schemas.microsoft.com/office/drawing/2014/main" id="{F8E5A560-8E53-400A-B13C-C35D14B5B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1595" y="6296339"/>
            <a:ext cx="279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nb-NO" altLang="zh-CN" sz="1200" i="1">
                <a:solidFill>
                  <a:srgbClr val="0000FF"/>
                </a:solidFill>
              </a:rPr>
              <a:t>Serreze and Barrett, 2011, J. Climate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450C2CC-B195-42DB-9435-D15F4EB7A555}"/>
              </a:ext>
            </a:extLst>
          </p:cNvPr>
          <p:cNvSpPr txBox="1"/>
          <p:nvPr/>
        </p:nvSpPr>
        <p:spPr>
          <a:xfrm>
            <a:off x="5764288" y="4717684"/>
            <a:ext cx="26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Vectors: sea ice velocity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2050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926A5F76-2464-4B09-903F-8ECBAFFEF6DA}"/>
              </a:ext>
            </a:extLst>
          </p:cNvPr>
          <p:cNvSpPr txBox="1">
            <a:spLocks/>
          </p:cNvSpPr>
          <p:nvPr/>
        </p:nvSpPr>
        <p:spPr bwMode="auto">
          <a:xfrm>
            <a:off x="6499225" y="6359525"/>
            <a:ext cx="2105025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857E1768-3302-4A14-8C6A-5537C4DA1D7D}" type="slidenum">
              <a:rPr lang="nb-NO" altLang="zh-CN" smtClean="0">
                <a:solidFill>
                  <a:srgbClr val="697078"/>
                </a:solidFill>
              </a:rPr>
              <a:pPr/>
              <a:t>3</a:t>
            </a:fld>
            <a:endParaRPr lang="nb-NO" altLang="zh-CN">
              <a:solidFill>
                <a:srgbClr val="697078"/>
              </a:solidFill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FF24ADD3-8E5B-48B0-9A48-7AC3F293D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050" y="333375"/>
            <a:ext cx="6831013" cy="400050"/>
          </a:xfrm>
        </p:spPr>
        <p:txBody>
          <a:bodyPr/>
          <a:lstStyle/>
          <a:p>
            <a:pPr>
              <a:defRPr/>
            </a:pPr>
            <a:r>
              <a:rPr lang="en-US" altLang="zh-CN" sz="2600" dirty="0">
                <a:solidFill>
                  <a:srgbClr val="0000FF"/>
                </a:solidFill>
              </a:rPr>
              <a:t>1. </a:t>
            </a: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Feature</a:t>
            </a:r>
            <a:r>
              <a:rPr lang="en-US" altLang="zh-CN" sz="2600" dirty="0">
                <a:solidFill>
                  <a:srgbClr val="0000FF"/>
                </a:solidFill>
              </a:rPr>
              <a:t> of the Arctic atmospheric anomaly</a:t>
            </a:r>
            <a:endParaRPr lang="zh-CN" altLang="en-US" sz="2600" dirty="0">
              <a:solidFill>
                <a:srgbClr val="0000FF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34FE66F-C5A1-486A-8954-1AD4BC736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474936"/>
            <a:ext cx="2943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dirty="0">
                <a:solidFill>
                  <a:srgbClr val="0000FF"/>
                </a:solidFill>
              </a:rPr>
              <a:t>SLP anomaly </a:t>
            </a:r>
            <a:r>
              <a:rPr lang="en-US" altLang="zh-CN" dirty="0">
                <a:solidFill>
                  <a:srgbClr val="FF0000"/>
                </a:solidFill>
              </a:rPr>
              <a:t>in JJA 2007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6EE9368-5F11-45CE-A860-AF6A2EBA3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1474936"/>
            <a:ext cx="3240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dirty="0">
                <a:solidFill>
                  <a:srgbClr val="0000FF"/>
                </a:solidFill>
              </a:rPr>
              <a:t>925-T anomaly </a:t>
            </a:r>
            <a:r>
              <a:rPr lang="en-US" altLang="zh-CN" dirty="0">
                <a:solidFill>
                  <a:srgbClr val="FF0000"/>
                </a:solidFill>
              </a:rPr>
              <a:t>in JJA 2007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TekstSylinder 6">
            <a:extLst>
              <a:ext uri="{FF2B5EF4-FFF2-40B4-BE49-F238E27FC236}">
                <a16:creationId xmlns:a16="http://schemas.microsoft.com/office/drawing/2014/main" id="{D50399C7-FE36-4C3F-ABAA-08828B9D3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0" y="6053884"/>
            <a:ext cx="279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nb-NO" altLang="zh-CN" sz="1200" i="1">
                <a:solidFill>
                  <a:srgbClr val="0000FF"/>
                </a:solidFill>
              </a:rPr>
              <a:t>Serreze and Barrett, 2011, J. Climate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DA79A79D-6D1A-41CC-8AFE-628F0C3C9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844824"/>
            <a:ext cx="8886226" cy="333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2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83F53A1B-0906-4AA6-B50D-B29A2951CD2A}"/>
              </a:ext>
            </a:extLst>
          </p:cNvPr>
          <p:cNvSpPr txBox="1">
            <a:spLocks/>
          </p:cNvSpPr>
          <p:nvPr/>
        </p:nvSpPr>
        <p:spPr bwMode="auto">
          <a:xfrm>
            <a:off x="6499225" y="6359525"/>
            <a:ext cx="2105025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FE7CE3F4-5485-4345-96B9-22464CADCA0C}" type="slidenum">
              <a:rPr lang="nb-NO" altLang="zh-CN" smtClean="0">
                <a:solidFill>
                  <a:srgbClr val="697078"/>
                </a:solidFill>
              </a:rPr>
              <a:pPr/>
              <a:t>4</a:t>
            </a:fld>
            <a:endParaRPr lang="nb-NO" altLang="zh-CN">
              <a:solidFill>
                <a:srgbClr val="697078"/>
              </a:solidFill>
            </a:endParaRPr>
          </a:p>
        </p:txBody>
      </p:sp>
      <p:pic>
        <p:nvPicPr>
          <p:cNvPr id="10" name="图片 6">
            <a:extLst>
              <a:ext uri="{FF2B5EF4-FFF2-40B4-BE49-F238E27FC236}">
                <a16:creationId xmlns:a16="http://schemas.microsoft.com/office/drawing/2014/main" id="{EF2E5085-9D56-4427-960B-D43AD1345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7" y="1025751"/>
            <a:ext cx="5040000" cy="4934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5">
            <a:extLst>
              <a:ext uri="{FF2B5EF4-FFF2-40B4-BE49-F238E27FC236}">
                <a16:creationId xmlns:a16="http://schemas.microsoft.com/office/drawing/2014/main" id="{90C4587A-E99A-428C-9D47-0EAC85801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067" y="1042443"/>
            <a:ext cx="472122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zh-CN" dirty="0"/>
              <a:t>Regression of </a:t>
            </a:r>
            <a:r>
              <a:rPr lang="en-US" altLang="zh-CN" b="1" dirty="0">
                <a:solidFill>
                  <a:srgbClr val="0000FF"/>
                </a:solidFill>
              </a:rPr>
              <a:t>JJA Z200 </a:t>
            </a:r>
            <a:r>
              <a:rPr lang="en-US" altLang="zh-CN" dirty="0"/>
              <a:t>onto Sep sea ice</a:t>
            </a:r>
            <a:endParaRPr lang="zh-CN" altLang="en-US" dirty="0"/>
          </a:p>
        </p:txBody>
      </p:sp>
      <p:sp>
        <p:nvSpPr>
          <p:cNvPr id="13" name="TekstSylinder 6">
            <a:extLst>
              <a:ext uri="{FF2B5EF4-FFF2-40B4-BE49-F238E27FC236}">
                <a16:creationId xmlns:a16="http://schemas.microsoft.com/office/drawing/2014/main" id="{CED2017F-4490-4B10-A340-128384348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6524625"/>
            <a:ext cx="31686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nb-NO" altLang="zh-CN" sz="1200" i="1">
                <a:solidFill>
                  <a:srgbClr val="0000FF"/>
                </a:solidFill>
              </a:rPr>
              <a:t>Ding et al 2017, Nature Climate Change</a:t>
            </a:r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7E0BC6C3-F0B1-45E1-AF57-059BB04A9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050" y="333375"/>
            <a:ext cx="6831013" cy="400050"/>
          </a:xfrm>
        </p:spPr>
        <p:txBody>
          <a:bodyPr/>
          <a:lstStyle/>
          <a:p>
            <a:pPr>
              <a:defRPr/>
            </a:pPr>
            <a:r>
              <a:rPr lang="en-US" altLang="zh-CN" sz="2600" dirty="0">
                <a:solidFill>
                  <a:srgbClr val="0000FF"/>
                </a:solidFill>
              </a:rPr>
              <a:t>1. </a:t>
            </a: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Feature</a:t>
            </a:r>
            <a:r>
              <a:rPr lang="en-US" altLang="zh-CN" sz="2600" dirty="0">
                <a:solidFill>
                  <a:srgbClr val="0000FF"/>
                </a:solidFill>
              </a:rPr>
              <a:t> of the Arctic atmospheric anomaly</a:t>
            </a:r>
            <a:endParaRPr lang="zh-CN" altLang="en-US" sz="2600" dirty="0">
              <a:solidFill>
                <a:srgbClr val="0000FF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87A00B7-D0FF-4F8B-B1F1-B7585F89514B}"/>
              </a:ext>
            </a:extLst>
          </p:cNvPr>
          <p:cNvSpPr txBox="1"/>
          <p:nvPr/>
        </p:nvSpPr>
        <p:spPr>
          <a:xfrm>
            <a:off x="5307483" y="4482493"/>
            <a:ext cx="3600450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/>
              <a:t>“</a:t>
            </a:r>
            <a:r>
              <a:rPr lang="en-US" altLang="zh-CN" i="1" dirty="0">
                <a:solidFill>
                  <a:srgbClr val="0000FF"/>
                </a:solidFill>
              </a:rPr>
              <a:t>trends in summertime atmospheric circulation may have contributed as much as </a:t>
            </a:r>
            <a:r>
              <a:rPr lang="en-US" altLang="zh-CN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60%</a:t>
            </a:r>
            <a:r>
              <a:rPr lang="en-US" altLang="zh-CN" i="1" dirty="0">
                <a:solidFill>
                  <a:srgbClr val="0000FF"/>
                </a:solidFill>
              </a:rPr>
              <a:t> to the September sea-ice extent decline since 1979</a:t>
            </a:r>
            <a:r>
              <a:rPr lang="en-US" altLang="zh-CN" dirty="0"/>
              <a:t>”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63789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E908E8FB-B12A-4169-9F81-1A1CD3DF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53415"/>
            <a:ext cx="4320000" cy="4351169"/>
          </a:xfrm>
          <a:prstGeom prst="rect">
            <a:avLst/>
          </a:prstGeom>
        </p:spPr>
      </p:pic>
      <p:pic>
        <p:nvPicPr>
          <p:cNvPr id="7" name="图片 9">
            <a:extLst>
              <a:ext uri="{FF2B5EF4-FFF2-40B4-BE49-F238E27FC236}">
                <a16:creationId xmlns:a16="http://schemas.microsoft.com/office/drawing/2014/main" id="{275C98F3-2EE1-48B6-BBA6-58FB8DE6F1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3600000" cy="298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1E6AB3E-360C-4D4D-917F-29447701FD93}"/>
              </a:ext>
            </a:extLst>
          </p:cNvPr>
          <p:cNvSpPr txBox="1"/>
          <p:nvPr/>
        </p:nvSpPr>
        <p:spPr>
          <a:xfrm>
            <a:off x="251520" y="5517232"/>
            <a:ext cx="38164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dirty="0"/>
              <a:t>Regressed onto </a:t>
            </a: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spring Eurasian snow cover</a:t>
            </a: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B66588F-803D-44A2-A815-B77215B56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889318"/>
            <a:ext cx="2366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dirty="0">
                <a:solidFill>
                  <a:srgbClr val="0000FF"/>
                </a:solidFill>
              </a:rPr>
              <a:t>JJA, Z</a:t>
            </a:r>
            <a:r>
              <a:rPr lang="en-US" altLang="zh-CN" dirty="0"/>
              <a:t>, 1000 </a:t>
            </a:r>
            <a:r>
              <a:rPr lang="en-US" altLang="zh-CN" dirty="0" err="1"/>
              <a:t>hPa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811C7EF-6FDF-406C-B7A7-ACD88E70A2AE}"/>
              </a:ext>
            </a:extLst>
          </p:cNvPr>
          <p:cNvSpPr txBox="1"/>
          <p:nvPr/>
        </p:nvSpPr>
        <p:spPr>
          <a:xfrm>
            <a:off x="4609382" y="4683744"/>
            <a:ext cx="414173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dirty="0"/>
              <a:t>“</a:t>
            </a:r>
            <a:r>
              <a:rPr lang="en-US" altLang="zh-CN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subsidence</a:t>
            </a:r>
            <a:r>
              <a:rPr lang="en-US" altLang="zh-CN" i="1" dirty="0">
                <a:solidFill>
                  <a:srgbClr val="0000FF"/>
                </a:solidFill>
              </a:rPr>
              <a:t> occurs over the cold Arctic and/or subarctic, giving rise to Arctic lower- to mid </a:t>
            </a:r>
            <a:r>
              <a:rPr lang="en-US" altLang="zh-CN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tropospheric warming </a:t>
            </a:r>
            <a:r>
              <a:rPr lang="en-US" altLang="zh-CN" i="1" dirty="0">
                <a:solidFill>
                  <a:srgbClr val="0000FF"/>
                </a:solidFill>
              </a:rPr>
              <a:t>as a result of </a:t>
            </a:r>
            <a:r>
              <a:rPr lang="en-US" altLang="zh-CN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adiabatic heating</a:t>
            </a:r>
            <a:r>
              <a:rPr lang="en-US" altLang="zh-CN" dirty="0"/>
              <a:t>”</a:t>
            </a:r>
            <a:endParaRPr lang="zh-CN" altLang="en-US" dirty="0"/>
          </a:p>
        </p:txBody>
      </p:sp>
      <p:sp>
        <p:nvSpPr>
          <p:cNvPr id="11" name="TekstSylinder 6">
            <a:extLst>
              <a:ext uri="{FF2B5EF4-FFF2-40B4-BE49-F238E27FC236}">
                <a16:creationId xmlns:a16="http://schemas.microsoft.com/office/drawing/2014/main" id="{579E3F0B-9BE5-4723-A5BF-3CE16253F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1427" y="6022959"/>
            <a:ext cx="2513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nb-NO" altLang="zh-CN" sz="1200" i="1" dirty="0">
                <a:solidFill>
                  <a:srgbClr val="0000FF"/>
                </a:solidFill>
              </a:rPr>
              <a:t>Matsumura et al., 2014, J. Climate</a:t>
            </a:r>
          </a:p>
        </p:txBody>
      </p:sp>
      <p:sp>
        <p:nvSpPr>
          <p:cNvPr id="12" name="灯片编号占位符 3">
            <a:extLst>
              <a:ext uri="{FF2B5EF4-FFF2-40B4-BE49-F238E27FC236}">
                <a16:creationId xmlns:a16="http://schemas.microsoft.com/office/drawing/2014/main" id="{89222E4F-2314-4AEB-A398-24FB6F89E5C4}"/>
              </a:ext>
            </a:extLst>
          </p:cNvPr>
          <p:cNvSpPr txBox="1">
            <a:spLocks/>
          </p:cNvSpPr>
          <p:nvPr/>
        </p:nvSpPr>
        <p:spPr bwMode="auto">
          <a:xfrm>
            <a:off x="6499225" y="6359525"/>
            <a:ext cx="2105025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2140BDAC-1010-42DB-AA30-D8875705F107}" type="slidenum">
              <a:rPr lang="nb-NO" altLang="zh-CN" smtClean="0">
                <a:solidFill>
                  <a:srgbClr val="697078"/>
                </a:solidFill>
              </a:rPr>
              <a:pPr/>
              <a:t>5</a:t>
            </a:fld>
            <a:endParaRPr lang="nb-NO" altLang="zh-CN" dirty="0">
              <a:solidFill>
                <a:srgbClr val="697078"/>
              </a:solidFill>
            </a:endParaRPr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3F4E5DAF-F2E4-4F2A-B9FC-CE2CF2C65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260648"/>
            <a:ext cx="7191375" cy="384175"/>
          </a:xfrm>
        </p:spPr>
        <p:txBody>
          <a:bodyPr/>
          <a:lstStyle/>
          <a:p>
            <a:pPr>
              <a:defRPr/>
            </a:pPr>
            <a:r>
              <a:rPr lang="en-US" altLang="zh-CN" sz="2500" dirty="0">
                <a:solidFill>
                  <a:srgbClr val="0000FF"/>
                </a:solidFill>
              </a:rPr>
              <a:t>2.</a:t>
            </a:r>
            <a:r>
              <a:rPr lang="en-US" altLang="zh-CN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Contributors</a:t>
            </a:r>
            <a:r>
              <a:rPr lang="en-US" altLang="zh-CN" sz="2500" dirty="0">
                <a:solidFill>
                  <a:srgbClr val="0000FF"/>
                </a:solidFill>
              </a:rPr>
              <a:t> to the Arctic atmospheric anomaly</a:t>
            </a:r>
            <a:endParaRPr lang="zh-CN" altLang="en-US" sz="25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154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F623606E-3F6A-4086-A464-1FECD2D55ADC}"/>
              </a:ext>
            </a:extLst>
          </p:cNvPr>
          <p:cNvSpPr txBox="1">
            <a:spLocks/>
          </p:cNvSpPr>
          <p:nvPr/>
        </p:nvSpPr>
        <p:spPr bwMode="auto">
          <a:xfrm>
            <a:off x="6499225" y="6359525"/>
            <a:ext cx="2105025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49568ECC-FA0E-4624-BEA9-2E7B448E21EB}" type="slidenum">
              <a:rPr lang="nb-NO" altLang="zh-CN" smtClean="0">
                <a:solidFill>
                  <a:srgbClr val="697078"/>
                </a:solidFill>
              </a:rPr>
              <a:pPr/>
              <a:t>6</a:t>
            </a:fld>
            <a:endParaRPr lang="nb-NO" altLang="zh-CN" dirty="0">
              <a:solidFill>
                <a:srgbClr val="697078"/>
              </a:solidFill>
            </a:endParaRPr>
          </a:p>
        </p:txBody>
      </p:sp>
      <p:pic>
        <p:nvPicPr>
          <p:cNvPr id="9" name="图片 6">
            <a:extLst>
              <a:ext uri="{FF2B5EF4-FFF2-40B4-BE49-F238E27FC236}">
                <a16:creationId xmlns:a16="http://schemas.microsoft.com/office/drawing/2014/main" id="{494B041C-5BAE-4AF5-A707-63C77453D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470" y="1056238"/>
            <a:ext cx="6840000" cy="522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Sylinder 6">
            <a:extLst>
              <a:ext uri="{FF2B5EF4-FFF2-40B4-BE49-F238E27FC236}">
                <a16:creationId xmlns:a16="http://schemas.microsoft.com/office/drawing/2014/main" id="{76F3B144-96AA-49B8-8BC0-E75C88C90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3420" y="6282531"/>
            <a:ext cx="2940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nb-NO" altLang="zh-CN" sz="1200" i="1" dirty="0">
                <a:solidFill>
                  <a:srgbClr val="0000FF"/>
                </a:solidFill>
              </a:rPr>
              <a:t>Ding et al 2014, Nature, Research Letter</a:t>
            </a: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47CF9C6A-F3DD-4A29-92E6-A6750DA9A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333375"/>
            <a:ext cx="7191375" cy="384175"/>
          </a:xfrm>
        </p:spPr>
        <p:txBody>
          <a:bodyPr/>
          <a:lstStyle/>
          <a:p>
            <a:pPr>
              <a:defRPr/>
            </a:pPr>
            <a:r>
              <a:rPr lang="en-US" altLang="zh-CN" sz="2500" dirty="0">
                <a:solidFill>
                  <a:srgbClr val="0000FF"/>
                </a:solidFill>
              </a:rPr>
              <a:t>2. </a:t>
            </a:r>
            <a:r>
              <a:rPr lang="en-US" altLang="zh-CN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Contributors</a:t>
            </a:r>
            <a:r>
              <a:rPr lang="en-US" altLang="zh-CN" sz="2500" dirty="0">
                <a:solidFill>
                  <a:srgbClr val="0000FF"/>
                </a:solidFill>
              </a:rPr>
              <a:t> to the Arctic atmospheric anomaly</a:t>
            </a:r>
            <a:endParaRPr lang="zh-CN" altLang="en-US" sz="2500" dirty="0">
              <a:solidFill>
                <a:srgbClr val="0000FF"/>
              </a:solidFill>
            </a:endParaRPr>
          </a:p>
        </p:txBody>
      </p:sp>
      <p:sp>
        <p:nvSpPr>
          <p:cNvPr id="12" name="文本框 8">
            <a:extLst>
              <a:ext uri="{FF2B5EF4-FFF2-40B4-BE49-F238E27FC236}">
                <a16:creationId xmlns:a16="http://schemas.microsoft.com/office/drawing/2014/main" id="{93724729-C0AC-4697-A03A-FBCE3C77C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4" y="970881"/>
            <a:ext cx="4133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zh-CN" dirty="0">
                <a:solidFill>
                  <a:srgbClr val="0000FF"/>
                </a:solidFill>
              </a:rPr>
              <a:t>Annual mean, Z</a:t>
            </a:r>
            <a:r>
              <a:rPr lang="en-US" altLang="zh-CN" dirty="0"/>
              <a:t>200 </a:t>
            </a: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positive trend</a:t>
            </a: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文本框 8">
            <a:extLst>
              <a:ext uri="{FF2B5EF4-FFF2-40B4-BE49-F238E27FC236}">
                <a16:creationId xmlns:a16="http://schemas.microsoft.com/office/drawing/2014/main" id="{2A3827A0-D7FD-4F1F-824F-DEFF1204D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800" y="3192682"/>
            <a:ext cx="413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zh-CN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Rossby</a:t>
            </a: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wave from tropical Pacific</a:t>
            </a: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954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32D6E59-9EBA-44DA-B5D0-A8B5B7CC8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525344"/>
            <a:ext cx="2105473" cy="267127"/>
          </a:xfrm>
        </p:spPr>
        <p:txBody>
          <a:bodyPr/>
          <a:lstStyle/>
          <a:p>
            <a:fld id="{0AE548F1-6D36-4902-B57A-69A845AA9B7E}" type="slidenum">
              <a:rPr lang="nb-NO" smtClean="0"/>
              <a:t>7</a:t>
            </a:fld>
            <a:endParaRPr lang="nb-NO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B8DDA90-9460-42C6-8F19-B7F473ABC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88" y="832691"/>
            <a:ext cx="7506350" cy="4945809"/>
          </a:xfrm>
          <a:prstGeom prst="rect">
            <a:avLst/>
          </a:prstGeom>
        </p:spPr>
      </p:pic>
      <p:sp>
        <p:nvSpPr>
          <p:cNvPr id="8" name="TekstSylinder 6">
            <a:extLst>
              <a:ext uri="{FF2B5EF4-FFF2-40B4-BE49-F238E27FC236}">
                <a16:creationId xmlns:a16="http://schemas.microsoft.com/office/drawing/2014/main" id="{174713DE-1A04-410D-81DA-6071B49D8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667" y="5735204"/>
            <a:ext cx="34559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nb-NO" altLang="zh-CN" sz="1200" i="1" dirty="0">
                <a:solidFill>
                  <a:srgbClr val="0000FF"/>
                </a:solidFill>
              </a:rPr>
              <a:t>Trenberth et al 2014, Nature Climate Change</a:t>
            </a: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1FCBF6D2-DB7B-4186-A842-1F5ACE9E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333375"/>
            <a:ext cx="7191375" cy="384175"/>
          </a:xfrm>
        </p:spPr>
        <p:txBody>
          <a:bodyPr/>
          <a:lstStyle/>
          <a:p>
            <a:pPr>
              <a:defRPr/>
            </a:pPr>
            <a:r>
              <a:rPr lang="en-US" altLang="zh-CN" sz="2500" dirty="0">
                <a:solidFill>
                  <a:srgbClr val="0000FF"/>
                </a:solidFill>
              </a:rPr>
              <a:t>2. </a:t>
            </a:r>
            <a:r>
              <a:rPr lang="en-US" altLang="zh-CN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Contributors</a:t>
            </a:r>
            <a:r>
              <a:rPr lang="en-US" altLang="zh-CN" sz="2500" dirty="0">
                <a:solidFill>
                  <a:srgbClr val="0000FF"/>
                </a:solidFill>
              </a:rPr>
              <a:t> to the Arctic atmospheric anomaly</a:t>
            </a:r>
            <a:endParaRPr lang="zh-CN" altLang="en-US" sz="25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456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>
            <a:extLst>
              <a:ext uri="{FF2B5EF4-FFF2-40B4-BE49-F238E27FC236}">
                <a16:creationId xmlns:a16="http://schemas.microsoft.com/office/drawing/2014/main" id="{CDB5DEFA-6860-496A-A858-61DA5F05D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" y="5208588"/>
            <a:ext cx="38433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zh-CN" dirty="0"/>
              <a:t>Leading mode of </a:t>
            </a:r>
            <a:r>
              <a:rPr lang="en-US" altLang="zh-CN" dirty="0">
                <a:solidFill>
                  <a:srgbClr val="0000FF"/>
                </a:solidFill>
              </a:rPr>
              <a:t>JJA</a:t>
            </a:r>
            <a:r>
              <a:rPr lang="en-US" altLang="zh-CN" dirty="0"/>
              <a:t> Z200</a:t>
            </a:r>
          </a:p>
          <a:p>
            <a:pPr algn="ctr">
              <a:defRPr/>
            </a:pPr>
            <a:r>
              <a:rPr lang="en-US" altLang="zh-CN" dirty="0"/>
              <a:t>During 1979-2016 [</a:t>
            </a:r>
            <a:r>
              <a:rPr lang="en-US" altLang="zh-CN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ERA-interim</a:t>
            </a:r>
            <a:r>
              <a:rPr lang="en-US" altLang="zh-CN" dirty="0"/>
              <a:t>]</a:t>
            </a:r>
            <a:endParaRPr lang="zh-CN" altLang="en-US" dirty="0"/>
          </a:p>
        </p:txBody>
      </p:sp>
      <p:sp>
        <p:nvSpPr>
          <p:cNvPr id="9" name="文本框 15">
            <a:extLst>
              <a:ext uri="{FF2B5EF4-FFF2-40B4-BE49-F238E27FC236}">
                <a16:creationId xmlns:a16="http://schemas.microsoft.com/office/drawing/2014/main" id="{A6DC9CF0-D807-4E47-9E2A-D52D7D167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0338" y="4149725"/>
            <a:ext cx="3697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zh-CN"/>
              <a:t>Time series of EOF1 for </a:t>
            </a:r>
            <a:r>
              <a:rPr lang="en-US" altLang="zh-CN" b="1">
                <a:solidFill>
                  <a:srgbClr val="0000FF"/>
                </a:solidFill>
              </a:rPr>
              <a:t>JJA Z200 </a:t>
            </a:r>
            <a:endParaRPr lang="zh-CN" altLang="en-US"/>
          </a:p>
        </p:txBody>
      </p:sp>
      <p:pic>
        <p:nvPicPr>
          <p:cNvPr id="10" name="图片 3">
            <a:extLst>
              <a:ext uri="{FF2B5EF4-FFF2-40B4-BE49-F238E27FC236}">
                <a16:creationId xmlns:a16="http://schemas.microsoft.com/office/drawing/2014/main" id="{2677231A-6ECD-4565-9A90-FF0E33313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22350"/>
            <a:ext cx="4319588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5">
            <a:extLst>
              <a:ext uri="{FF2B5EF4-FFF2-40B4-BE49-F238E27FC236}">
                <a16:creationId xmlns:a16="http://schemas.microsoft.com/office/drawing/2014/main" id="{8C7BEDBB-D09D-4F7B-8D9E-B46470462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793875"/>
            <a:ext cx="431958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标题 1">
            <a:extLst>
              <a:ext uri="{FF2B5EF4-FFF2-40B4-BE49-F238E27FC236}">
                <a16:creationId xmlns:a16="http://schemas.microsoft.com/office/drawing/2014/main" id="{1C938DA5-2079-4C43-8D6D-B998E9FEF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333375"/>
            <a:ext cx="6804025" cy="368300"/>
          </a:xfrm>
        </p:spPr>
        <p:txBody>
          <a:bodyPr/>
          <a:lstStyle/>
          <a:p>
            <a:r>
              <a:rPr lang="en-US" altLang="zh-CN" sz="2400">
                <a:solidFill>
                  <a:srgbClr val="0000FF"/>
                </a:solidFill>
              </a:rPr>
              <a:t>3. Leading mode of Arctic Atmospheric circulation</a:t>
            </a:r>
            <a:endParaRPr lang="zh-CN" altLang="en-US" sz="2400">
              <a:solidFill>
                <a:srgbClr val="0000FF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6E75E91-7F61-41B5-BDF5-60360AD3FDFD}"/>
              </a:ext>
            </a:extLst>
          </p:cNvPr>
          <p:cNvSpPr txBox="1"/>
          <p:nvPr/>
        </p:nvSpPr>
        <p:spPr>
          <a:xfrm>
            <a:off x="3584575" y="981075"/>
            <a:ext cx="54959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Empirical Orthogonal Function </a:t>
            </a:r>
            <a:r>
              <a:rPr lang="en-US" altLang="zh-CN" dirty="0"/>
              <a:t>(EOF) analysis</a:t>
            </a:r>
            <a:endParaRPr lang="zh-CN" altLang="en-US" dirty="0"/>
          </a:p>
        </p:txBody>
      </p:sp>
      <p:sp>
        <p:nvSpPr>
          <p:cNvPr id="14" name="文本框 9">
            <a:extLst>
              <a:ext uri="{FF2B5EF4-FFF2-40B4-BE49-F238E27FC236}">
                <a16:creationId xmlns:a16="http://schemas.microsoft.com/office/drawing/2014/main" id="{B4A2C1D1-9B74-4FA2-A39C-C614CCFC2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088" y="5661025"/>
            <a:ext cx="47799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Datasets</a:t>
            </a:r>
            <a:r>
              <a:rPr lang="en-US" altLang="zh-CN" dirty="0"/>
              <a:t>: monthly atmospheric variables derive from ERA-Interim</a:t>
            </a:r>
            <a:endParaRPr lang="zh-CN" altLang="en-US" dirty="0"/>
          </a:p>
        </p:txBody>
      </p:sp>
      <p:sp>
        <p:nvSpPr>
          <p:cNvPr id="15" name="灯片编号占位符 3">
            <a:extLst>
              <a:ext uri="{FF2B5EF4-FFF2-40B4-BE49-F238E27FC236}">
                <a16:creationId xmlns:a16="http://schemas.microsoft.com/office/drawing/2014/main" id="{BDEF29F5-6D33-4418-9263-CD0CD17DCA60}"/>
              </a:ext>
            </a:extLst>
          </p:cNvPr>
          <p:cNvSpPr txBox="1">
            <a:spLocks/>
          </p:cNvSpPr>
          <p:nvPr/>
        </p:nvSpPr>
        <p:spPr bwMode="auto">
          <a:xfrm>
            <a:off x="6300192" y="6386851"/>
            <a:ext cx="2776845" cy="23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FEA908D1-FEC0-4324-A574-FDF3DFD4BA6A}" type="slidenum">
              <a:rPr lang="nb-NO" altLang="zh-CN" smtClean="0">
                <a:solidFill>
                  <a:srgbClr val="697078"/>
                </a:solidFill>
              </a:rPr>
              <a:pPr/>
              <a:t>8</a:t>
            </a:fld>
            <a:endParaRPr lang="nb-NO" altLang="zh-CN" dirty="0">
              <a:solidFill>
                <a:srgbClr val="6970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8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9</a:t>
            </a:fld>
            <a:endParaRPr lang="nb-NO"/>
          </a:p>
        </p:txBody>
      </p:sp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72343B01-84D4-47C2-83AB-8582EF76E6D5}"/>
              </a:ext>
            </a:extLst>
          </p:cNvPr>
          <p:cNvSpPr txBox="1">
            <a:spLocks/>
          </p:cNvSpPr>
          <p:nvPr/>
        </p:nvSpPr>
        <p:spPr bwMode="auto">
          <a:xfrm>
            <a:off x="6300192" y="6386851"/>
            <a:ext cx="2776845" cy="23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FEA908D1-FEC0-4324-A574-FDF3DFD4BA6A}" type="slidenum">
              <a:rPr lang="nb-NO" altLang="zh-CN" smtClean="0">
                <a:solidFill>
                  <a:srgbClr val="697078"/>
                </a:solidFill>
              </a:rPr>
              <a:pPr/>
              <a:t>9</a:t>
            </a:fld>
            <a:endParaRPr lang="nb-NO" altLang="zh-CN" dirty="0">
              <a:solidFill>
                <a:srgbClr val="697078"/>
              </a:solidFill>
            </a:endParaRPr>
          </a:p>
        </p:txBody>
      </p:sp>
      <p:sp>
        <p:nvSpPr>
          <p:cNvPr id="5" name="文本框 2">
            <a:extLst>
              <a:ext uri="{FF2B5EF4-FFF2-40B4-BE49-F238E27FC236}">
                <a16:creationId xmlns:a16="http://schemas.microsoft.com/office/drawing/2014/main" id="{0E0A9C46-0DA3-45D5-BE5C-951493CBF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407" y="5085184"/>
            <a:ext cx="26812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dirty="0">
                <a:solidFill>
                  <a:srgbClr val="FF0000"/>
                </a:solidFill>
              </a:rPr>
              <a:t>Z500</a:t>
            </a:r>
            <a:r>
              <a:rPr lang="en-US" altLang="zh-CN" dirty="0"/>
              <a:t> and wave activity flux related to</a:t>
            </a:r>
          </a:p>
          <a:p>
            <a:r>
              <a:rPr lang="en-US" altLang="zh-CN" dirty="0">
                <a:solidFill>
                  <a:srgbClr val="0000FF"/>
                </a:solidFill>
              </a:rPr>
              <a:t>summer Arctic atmospheric circulation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55C39991-639D-4E5B-BADE-6B63C879CB20}"/>
              </a:ext>
            </a:extLst>
          </p:cNvPr>
          <p:cNvSpPr txBox="1">
            <a:spLocks/>
          </p:cNvSpPr>
          <p:nvPr/>
        </p:nvSpPr>
        <p:spPr bwMode="auto">
          <a:xfrm>
            <a:off x="2062163" y="331788"/>
            <a:ext cx="7081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2400">
                <a:solidFill>
                  <a:srgbClr val="0000FF"/>
                </a:solidFill>
              </a:rPr>
              <a:t>4. Contribution from the extratropical North Pacific?</a:t>
            </a:r>
            <a:endParaRPr lang="zh-CN" altLang="en-US" sz="2400">
              <a:solidFill>
                <a:srgbClr val="0000FF"/>
              </a:solidFill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1E6EFCEE-204C-4D57-987A-B8F6321E1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595" y="993999"/>
            <a:ext cx="5760000" cy="533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041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ank">
  <a:themeElements>
    <a:clrScheme name="Bjerknes Centre">
      <a:dk1>
        <a:sysClr val="windowText" lastClr="000000"/>
      </a:dk1>
      <a:lt1>
        <a:sysClr val="window" lastClr="FFFFFF"/>
      </a:lt1>
      <a:dk2>
        <a:srgbClr val="007194"/>
      </a:dk2>
      <a:lt2>
        <a:srgbClr val="8FC8FC"/>
      </a:lt2>
      <a:accent1>
        <a:srgbClr val="007194"/>
      </a:accent1>
      <a:accent2>
        <a:srgbClr val="8FC8FC"/>
      </a:accent2>
      <a:accent3>
        <a:srgbClr val="30A1A5"/>
      </a:accent3>
      <a:accent4>
        <a:srgbClr val="30302F"/>
      </a:accent4>
      <a:accent5>
        <a:srgbClr val="810048"/>
      </a:accent5>
      <a:accent6>
        <a:srgbClr val="CA0045"/>
      </a:accent6>
      <a:hlink>
        <a:srgbClr val="CA0045"/>
      </a:hlink>
      <a:folHlink>
        <a:srgbClr val="810048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jerknes_PPT_v2.potx" id="{598BCA67-136E-490C-AEA3-9B6A74BD289D}" vid="{47A6FFF1-7BD6-4956-8C11-919887083D9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199</TotalTime>
  <Words>741</Words>
  <Application>Microsoft Office PowerPoint</Application>
  <PresentationFormat>全屏显示(4:3)</PresentationFormat>
  <Paragraphs>109</Paragraphs>
  <Slides>17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Arial</vt:lpstr>
      <vt:lpstr>Calibri</vt:lpstr>
      <vt:lpstr>Wingdings</vt:lpstr>
      <vt:lpstr>blank</vt:lpstr>
      <vt:lpstr>think-cell Slide</vt:lpstr>
      <vt:lpstr>Contributions from extratropical North Pacific to Arctic summer atmospheric temperature and circulation</vt:lpstr>
      <vt:lpstr>1. Feature of the Arctic atmospheric anomaly</vt:lpstr>
      <vt:lpstr>1. Feature of the Arctic atmospheric anomaly</vt:lpstr>
      <vt:lpstr>1. Feature of the Arctic atmospheric anomaly</vt:lpstr>
      <vt:lpstr>2.Contributors to the Arctic atmospheric anomaly</vt:lpstr>
      <vt:lpstr>2. Contributors to the Arctic atmospheric anomaly</vt:lpstr>
      <vt:lpstr>2. Contributors to the Arctic atmospheric anomaly</vt:lpstr>
      <vt:lpstr>3. Leading mode of Arctic Atmospheric circulation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Contributions from extratropical North Pacific to Arctic summer atmospheric temperature and circulation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Ellen Viste</dc:creator>
  <cp:lastModifiedBy>HE Shengping</cp:lastModifiedBy>
  <cp:revision>18</cp:revision>
  <dcterms:created xsi:type="dcterms:W3CDTF">2019-06-05T13:39:53Z</dcterms:created>
  <dcterms:modified xsi:type="dcterms:W3CDTF">2020-05-03T21:37:29Z</dcterms:modified>
</cp:coreProperties>
</file>