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6" r:id="rId2"/>
    <p:sldId id="363" r:id="rId3"/>
    <p:sldId id="364" r:id="rId4"/>
    <p:sldId id="365" r:id="rId5"/>
    <p:sldId id="367" r:id="rId6"/>
    <p:sldId id="360" r:id="rId7"/>
    <p:sldId id="370" r:id="rId8"/>
    <p:sldId id="366" r:id="rId9"/>
    <p:sldId id="287" r:id="rId10"/>
    <p:sldId id="362" r:id="rId11"/>
    <p:sldId id="361" r:id="rId12"/>
    <p:sldId id="368" r:id="rId13"/>
    <p:sldId id="325" r:id="rId14"/>
    <p:sldId id="356" r:id="rId15"/>
    <p:sldId id="369" r:id="rId16"/>
    <p:sldId id="371" r:id="rId17"/>
    <p:sldId id="323" r:id="rId18"/>
    <p:sldId id="280" r:id="rId19"/>
    <p:sldId id="358" r:id="rId20"/>
    <p:sldId id="352" r:id="rId21"/>
    <p:sldId id="340" r:id="rId22"/>
    <p:sldId id="332" r:id="rId23"/>
    <p:sldId id="308" r:id="rId24"/>
    <p:sldId id="355" r:id="rId25"/>
    <p:sldId id="328" r:id="rId26"/>
    <p:sldId id="318" r:id="rId27"/>
    <p:sldId id="354" r:id="rId28"/>
    <p:sldId id="338" r:id="rId29"/>
    <p:sldId id="343" r:id="rId30"/>
    <p:sldId id="337" r:id="rId31"/>
    <p:sldId id="341" r:id="rId32"/>
    <p:sldId id="345" r:id="rId33"/>
    <p:sldId id="335" r:id="rId34"/>
    <p:sldId id="339" r:id="rId35"/>
    <p:sldId id="350" r:id="rId36"/>
    <p:sldId id="344" r:id="rId37"/>
    <p:sldId id="349" r:id="rId38"/>
    <p:sldId id="348" r:id="rId39"/>
    <p:sldId id="346" r:id="rId40"/>
    <p:sldId id="333" r:id="rId41"/>
    <p:sldId id="336" r:id="rId42"/>
    <p:sldId id="334" r:id="rId43"/>
    <p:sldId id="330" r:id="rId44"/>
    <p:sldId id="329" r:id="rId45"/>
    <p:sldId id="357" r:id="rId46"/>
    <p:sldId id="322" r:id="rId47"/>
    <p:sldId id="321" r:id="rId4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479" userDrawn="1">
          <p15:clr>
            <a:srgbClr val="A4A3A4"/>
          </p15:clr>
        </p15:guide>
        <p15:guide id="3" orient="horz" pos="1275" userDrawn="1">
          <p15:clr>
            <a:srgbClr val="A4A3A4"/>
          </p15:clr>
        </p15:guide>
        <p15:guide id="4" orient="horz" pos="3498" userDrawn="1">
          <p15:clr>
            <a:srgbClr val="A4A3A4"/>
          </p15:clr>
        </p15:guide>
        <p15:guide id="5" pos="234" userDrawn="1">
          <p15:clr>
            <a:srgbClr val="A4A3A4"/>
          </p15:clr>
        </p15:guide>
        <p15:guide id="6" pos="7265" userDrawn="1">
          <p15:clr>
            <a:srgbClr val="A4A3A4"/>
          </p15:clr>
        </p15:guide>
        <p15:guide id="7" pos="3024" userDrawn="1">
          <p15:clr>
            <a:srgbClr val="A4A3A4"/>
          </p15:clr>
        </p15:guide>
        <p15:guide id="8" orient="horz" pos="2954" userDrawn="1">
          <p15:clr>
            <a:srgbClr val="A4A3A4"/>
          </p15:clr>
        </p15:guide>
        <p15:guide id="9" orient="horz" pos="391" userDrawn="1">
          <p15:clr>
            <a:srgbClr val="A4A3A4"/>
          </p15:clr>
        </p15:guide>
        <p15:guide id="10" orient="horz" pos="3271" userDrawn="1">
          <p15:clr>
            <a:srgbClr val="A4A3A4"/>
          </p15:clr>
        </p15:guide>
        <p15:guide id="11" orient="horz" pos="2251" userDrawn="1">
          <p15:clr>
            <a:srgbClr val="A4A3A4"/>
          </p15:clr>
        </p15:guide>
        <p15:guide id="12" pos="3953" userDrawn="1">
          <p15:clr>
            <a:srgbClr val="A4A3A4"/>
          </p15:clr>
        </p15:guide>
        <p15:guide id="13" pos="67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700"/>
  </p:normalViewPr>
  <p:slideViewPr>
    <p:cSldViewPr snapToGrid="0" showGuides="1">
      <p:cViewPr>
        <p:scale>
          <a:sx n="85" d="100"/>
          <a:sy n="85" d="100"/>
        </p:scale>
        <p:origin x="488" y="456"/>
      </p:cViewPr>
      <p:guideLst>
        <p:guide pos="2479"/>
        <p:guide orient="horz" pos="1275"/>
        <p:guide orient="horz" pos="3498"/>
        <p:guide pos="234"/>
        <p:guide pos="7265"/>
        <p:guide pos="3024"/>
        <p:guide orient="horz" pos="2954"/>
        <p:guide orient="horz" pos="391"/>
        <p:guide orient="horz" pos="3271"/>
        <p:guide orient="horz" pos="2251"/>
        <p:guide pos="3953"/>
        <p:guide pos="67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C5B5E-AEB7-9845-B852-1228C5FDFAB4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7B1FD-B8D5-4C47-8AB5-E62D6121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91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56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016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034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31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62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62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98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36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7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96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FDABA-3C74-421B-8589-6BCEB862D9FD}" type="datetimeFigureOut">
              <a:rPr lang="ko-KR" altLang="en-US" smtClean="0"/>
              <a:t>2019. 12. 17.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2DB5-8385-4704-93FF-B213D4F656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32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8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20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0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4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56.emf"/><Relationship Id="rId6" Type="http://schemas.openxmlformats.org/officeDocument/2006/relationships/image" Target="../media/image39.emf"/><Relationship Id="rId7" Type="http://schemas.openxmlformats.org/officeDocument/2006/relationships/image" Target="../media/image38.emf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12.png"/><Relationship Id="rId5" Type="http://schemas.openxmlformats.org/officeDocument/2006/relationships/image" Target="../media/image50.emf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image" Target="../media/image20.emf"/><Relationship Id="rId13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50.emf"/><Relationship Id="rId9" Type="http://schemas.openxmlformats.org/officeDocument/2006/relationships/image" Target="../media/image60.emf"/><Relationship Id="rId10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1.emf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2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24.png"/><Relationship Id="rId10" Type="http://schemas.openxmlformats.org/officeDocument/2006/relationships/image" Target="../media/image50.emf"/><Relationship Id="rId11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51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Global-scale </a:t>
            </a:r>
            <a:r>
              <a:rPr lang="en-US" altLang="ko-KR" dirty="0" err="1" smtClean="0"/>
              <a:t>Multidecadal</a:t>
            </a:r>
            <a:r>
              <a:rPr lang="en-US" altLang="ko-KR" dirty="0" smtClean="0"/>
              <a:t> variability driven </a:t>
            </a:r>
            <a:r>
              <a:rPr lang="en-US" altLang="ko-KR" dirty="0"/>
              <a:t>by the Atlantic </a:t>
            </a:r>
            <a:r>
              <a:rPr lang="en-US" altLang="ko-KR" dirty="0" err="1"/>
              <a:t>multidecadal</a:t>
            </a:r>
            <a:r>
              <a:rPr lang="en-US" altLang="ko-KR" dirty="0"/>
              <a:t> oscillation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6788" y="2625435"/>
            <a:ext cx="7207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Young-Min Yang</a:t>
            </a:r>
          </a:p>
          <a:p>
            <a:pPr algn="ctr"/>
            <a:endParaRPr lang="en-US" altLang="ko-KR" b="1" dirty="0"/>
          </a:p>
          <a:p>
            <a:pPr algn="ctr"/>
            <a:r>
              <a:rPr lang="en-US" altLang="ko-KR" b="1" dirty="0"/>
              <a:t>Co-authors : S.-I. An, , J. H.  Park and B. Wang</a:t>
            </a:r>
            <a:endParaRPr lang="ko-KR" altLang="en-US" b="1" dirty="0"/>
          </a:p>
          <a:p>
            <a:pPr algn="ctr"/>
            <a:endParaRPr lang="ko-KR" alt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905" r="1156" b="2346"/>
          <a:stretch/>
        </p:blipFill>
        <p:spPr>
          <a:xfrm>
            <a:off x="0" y="3995482"/>
            <a:ext cx="12192000" cy="2862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4354" y="2244686"/>
            <a:ext cx="306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Science Review</a:t>
            </a:r>
            <a:r>
              <a:rPr lang="en-US" dirty="0" smtClean="0"/>
              <a:t>,</a:t>
            </a:r>
            <a:r>
              <a:rPr lang="ko-KR" altLang="en-US" dirty="0" smtClean="0"/>
              <a:t> </a:t>
            </a:r>
            <a:endParaRPr lang="en-US" altLang="ko-KR" dirty="0"/>
          </a:p>
          <a:p>
            <a:pPr algn="ctr"/>
            <a:r>
              <a:rPr lang="en-US" dirty="0" smtClean="0"/>
              <a:t>accepted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26" y="3230454"/>
            <a:ext cx="4067991" cy="362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53496" y="8559203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en-US" sz="1600" dirty="0" smtClean="0"/>
              <a:t>=</a:t>
            </a:r>
            <a:r>
              <a:rPr lang="de-DE" sz="1600" dirty="0" smtClean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64741" y="962910"/>
            <a:ext cx="10344993" cy="6164079"/>
            <a:chOff x="593303" y="372573"/>
            <a:chExt cx="10344993" cy="6164079"/>
          </a:xfrm>
        </p:grpSpPr>
        <p:grpSp>
          <p:nvGrpSpPr>
            <p:cNvPr id="2" name="Group 1"/>
            <p:cNvGrpSpPr/>
            <p:nvPr/>
          </p:nvGrpSpPr>
          <p:grpSpPr>
            <a:xfrm>
              <a:off x="593303" y="927419"/>
              <a:ext cx="10344993" cy="5609233"/>
              <a:chOff x="-159001" y="76519"/>
              <a:chExt cx="10344993" cy="5609233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816" b="8620"/>
              <a:stretch/>
            </p:blipFill>
            <p:spPr>
              <a:xfrm>
                <a:off x="4392994" y="3681084"/>
                <a:ext cx="5792998" cy="1398332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60" b="43078"/>
              <a:stretch/>
            </p:blipFill>
            <p:spPr>
              <a:xfrm>
                <a:off x="4403626" y="1908539"/>
                <a:ext cx="5782365" cy="141024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978" b="75991"/>
              <a:stretch/>
            </p:blipFill>
            <p:spPr>
              <a:xfrm>
                <a:off x="4428261" y="298513"/>
                <a:ext cx="5077247" cy="1384893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509118" y="1706622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0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83225" y="3395736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+6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169" b="76134"/>
              <a:stretch/>
            </p:blipFill>
            <p:spPr>
              <a:xfrm>
                <a:off x="-56397" y="292069"/>
                <a:ext cx="5194065" cy="137991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4" t="59481" r="12900" b="2"/>
              <a:stretch/>
            </p:blipFill>
            <p:spPr>
              <a:xfrm>
                <a:off x="304857" y="3187696"/>
                <a:ext cx="4686243" cy="2427920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975987" y="76519"/>
                <a:ext cx="401511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 Lag </a:t>
                </a:r>
                <a:r>
                  <a:rPr lang="en-US" altLang="ko-KR" sz="1400" dirty="0"/>
                  <a:t>-6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76" r="10304" b="45371"/>
              <a:stretch/>
            </p:blipFill>
            <p:spPr>
              <a:xfrm>
                <a:off x="-81798" y="1985502"/>
                <a:ext cx="5219466" cy="118434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130" y="1726348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0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57053" y="3341479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ko-KR" altLang="en-US" sz="14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20849" y="3403024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+6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91579" y="5039421"/>
                <a:ext cx="409952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ko-KR" altLang="en-US" sz="36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09403" y="80458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-6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pic>
            <p:nvPicPr>
              <p:cNvPr id="42" name="그림 1"/>
              <p:cNvPicPr>
                <a:picLocks noChangeAspect="1"/>
              </p:cNvPicPr>
              <p:nvPr/>
            </p:nvPicPr>
            <p:blipFill rotWithShape="1">
              <a:blip r:embed="rId4"/>
              <a:srcRect l="7291" t="67344" r="60809" b="27421"/>
              <a:stretch/>
            </p:blipFill>
            <p:spPr>
              <a:xfrm>
                <a:off x="-159001" y="5095328"/>
                <a:ext cx="4784164" cy="235497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514249" y="5034453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ko-KR" altLang="en-US" sz="1400" dirty="0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85" t="90653" r="25574" b="6114"/>
              <a:stretch/>
            </p:blipFill>
            <p:spPr>
              <a:xfrm>
                <a:off x="5377755" y="5064299"/>
                <a:ext cx="3537456" cy="230470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762329" y="372573"/>
              <a:ext cx="5643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(a) </a:t>
              </a:r>
              <a:r>
                <a:rPr lang="en-US" sz="2000" dirty="0" smtClean="0"/>
                <a:t>Observation </a:t>
              </a:r>
              <a:r>
                <a:rPr lang="en-US" sz="2000" smtClean="0"/>
                <a:t>(regressed on AMO index</a:t>
              </a:r>
              <a:endParaRPr lang="en-US" sz="2000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6037032" y="2946739"/>
            <a:ext cx="4440283" cy="1760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5986115" y="1784584"/>
            <a:ext cx="277392" cy="11707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6026522" y="4600006"/>
            <a:ext cx="4440283" cy="1760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5954585" y="3417618"/>
            <a:ext cx="277392" cy="11707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6013259" y="6294484"/>
            <a:ext cx="4440283" cy="17600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5962342" y="5132329"/>
            <a:ext cx="277392" cy="11707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1521127" y="4600570"/>
            <a:ext cx="4440283" cy="1760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1448891" y="3428072"/>
            <a:ext cx="277392" cy="117076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1558193" y="6310195"/>
            <a:ext cx="4440283" cy="17600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1475746" y="5109708"/>
            <a:ext cx="277392" cy="11985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1545832" y="2944146"/>
            <a:ext cx="4440283" cy="17600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46525" y="178130"/>
            <a:ext cx="999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How AMO can induce GMV?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221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4708" y="5791569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en-US" sz="1600" dirty="0" smtClean="0"/>
              <a:t>=</a:t>
            </a:r>
            <a:r>
              <a:rPr lang="de-DE" sz="1600" dirty="0" smtClean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85408" y="54969"/>
            <a:ext cx="9808552" cy="5407240"/>
            <a:chOff x="585408" y="54969"/>
            <a:chExt cx="9808552" cy="5407240"/>
          </a:xfrm>
        </p:grpSpPr>
        <p:grpSp>
          <p:nvGrpSpPr>
            <p:cNvPr id="7" name="Group 6"/>
            <p:cNvGrpSpPr/>
            <p:nvPr/>
          </p:nvGrpSpPr>
          <p:grpSpPr>
            <a:xfrm>
              <a:off x="585408" y="471330"/>
              <a:ext cx="9808552" cy="4990879"/>
              <a:chOff x="585408" y="471330"/>
              <a:chExt cx="9808552" cy="499087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861730" y="3415289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/>
                  <a:t>(c) </a:t>
                </a:r>
                <a:r>
                  <a:rPr lang="en-US" altLang="ko-KR" sz="1400" dirty="0"/>
                  <a:t>Lag 6 years</a:t>
                </a:r>
                <a:endParaRPr lang="ko-KR" altLang="en-US" sz="1400" dirty="0"/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 rotWithShape="1">
              <a:blip r:embed="rId2"/>
              <a:srcRect l="7291" t="28472" r="55208" b="37830"/>
              <a:stretch/>
            </p:blipFill>
            <p:spPr>
              <a:xfrm>
                <a:off x="585408" y="4051471"/>
                <a:ext cx="4572000" cy="1232496"/>
              </a:xfrm>
              <a:prstGeom prst="rect">
                <a:avLst/>
              </a:prstGeom>
            </p:spPr>
          </p:pic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3"/>
              <a:srcRect l="3542" t="26390" r="58854" b="35021"/>
              <a:stretch/>
            </p:blipFill>
            <p:spPr>
              <a:xfrm>
                <a:off x="665163" y="2268972"/>
                <a:ext cx="4584700" cy="1411454"/>
              </a:xfrm>
              <a:prstGeom prst="rect">
                <a:avLst/>
              </a:prstGeom>
            </p:spPr>
          </p:pic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4"/>
              <a:srcRect l="3750" t="25347" r="59167" b="35069"/>
              <a:stretch/>
            </p:blipFill>
            <p:spPr>
              <a:xfrm>
                <a:off x="650469" y="701113"/>
                <a:ext cx="4521200" cy="14478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3675" y="652527"/>
                <a:ext cx="5070476" cy="150864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552" y="2322069"/>
                <a:ext cx="5098408" cy="150178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74" y="4003970"/>
                <a:ext cx="5052786" cy="145823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001386" y="486762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-6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98617" y="3813065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+6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41930" y="2149291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Lag </a:t>
                </a:r>
                <a:r>
                  <a:rPr lang="en-US" altLang="ko-KR" sz="1400" dirty="0"/>
                  <a:t>0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761928" y="471330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-6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782909" y="2161166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0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759159" y="3811158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+6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194175" y="54969"/>
              <a:ext cx="294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(b) NESM_AMO</a:t>
              </a:r>
              <a:endParaRPr lang="en-US" sz="20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5426584" y="1973334"/>
            <a:ext cx="5073253" cy="2010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5397665" y="720296"/>
            <a:ext cx="286924" cy="1239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5431502" y="3622789"/>
            <a:ext cx="5073253" cy="201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5402583" y="2369751"/>
            <a:ext cx="286924" cy="1239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5431502" y="5283967"/>
            <a:ext cx="5073253" cy="2010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5402583" y="4030929"/>
            <a:ext cx="286924" cy="12397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689733" y="1981148"/>
            <a:ext cx="4686187" cy="185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665162" y="759639"/>
            <a:ext cx="282575" cy="12209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694192" y="3638021"/>
            <a:ext cx="4686187" cy="185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669621" y="2416512"/>
            <a:ext cx="282575" cy="1220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667925" y="5274829"/>
            <a:ext cx="4686187" cy="1857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643354" y="4053320"/>
            <a:ext cx="282575" cy="12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6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Possible mechanisms &amp; other issues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22483" y="213493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/>
              <a:t>Upper ocean (thermocline depth) may induce GMV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/>
              <a:t>Aerosol or global warming forcing may induce GCM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dirty="0" smtClean="0"/>
              <a:t>Pacific may induce AMO</a:t>
            </a:r>
            <a:endParaRPr lang="en-US" sz="20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28499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26250" y="736001"/>
            <a:ext cx="4311008" cy="303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33287" y="2536873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Lag 0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3296" t="18803" r="60794" b="55275"/>
          <a:stretch/>
        </p:blipFill>
        <p:spPr>
          <a:xfrm>
            <a:off x="757814" y="1030504"/>
            <a:ext cx="5296523" cy="158964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13296" t="60566" r="60704" b="13296"/>
          <a:stretch/>
        </p:blipFill>
        <p:spPr>
          <a:xfrm>
            <a:off x="761941" y="3054293"/>
            <a:ext cx="5292396" cy="1596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28065" y="736001"/>
            <a:ext cx="43099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(a) Lag </a:t>
            </a:r>
            <a:r>
              <a:rPr lang="en-US" altLang="ko-KR" sz="1600" dirty="0" smtClean="0"/>
              <a:t>-</a:t>
            </a:r>
            <a:r>
              <a:rPr lang="en-US" altLang="ko-KR" sz="1600" dirty="0"/>
              <a:t>9</a:t>
            </a:r>
            <a:r>
              <a:rPr lang="en-US" altLang="ko-KR" sz="1600" dirty="0" smtClean="0"/>
              <a:t> years</a:t>
            </a:r>
            <a:endParaRPr lang="ko-KR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228065" y="2753302"/>
            <a:ext cx="43099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(b) </a:t>
            </a:r>
            <a:r>
              <a:rPr lang="en-US" altLang="ko-KR" sz="1600" dirty="0"/>
              <a:t>Lag </a:t>
            </a:r>
            <a:r>
              <a:rPr lang="en-US" altLang="ko-KR" sz="1600" dirty="0" smtClean="0"/>
              <a:t>-</a:t>
            </a:r>
            <a:r>
              <a:rPr lang="en-US" altLang="ko-KR" sz="1600" dirty="0"/>
              <a:t>3</a:t>
            </a:r>
            <a:r>
              <a:rPr lang="en-US" altLang="ko-KR" sz="1600" dirty="0" smtClean="0"/>
              <a:t> years</a:t>
            </a:r>
            <a:endParaRPr lang="ko-KR" altLang="en-US" sz="1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13096" t="42361" r="60795" b="31150"/>
          <a:stretch/>
        </p:blipFill>
        <p:spPr>
          <a:xfrm>
            <a:off x="687026" y="5022516"/>
            <a:ext cx="5367311" cy="16336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09065" y="4793417"/>
            <a:ext cx="47121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(c) </a:t>
            </a:r>
            <a:r>
              <a:rPr lang="en-US" altLang="ko-KR" sz="1600" dirty="0"/>
              <a:t>Lag </a:t>
            </a:r>
            <a:r>
              <a:rPr lang="en-US" altLang="ko-KR" sz="1600" dirty="0" smtClean="0"/>
              <a:t>+3 years</a:t>
            </a:r>
            <a:endParaRPr lang="ko-KR" alt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839388" y="2566530"/>
            <a:ext cx="5436000" cy="215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786838" y="1008558"/>
            <a:ext cx="324326" cy="1401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820091" y="4568230"/>
            <a:ext cx="5436000" cy="215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778051" y="3052298"/>
            <a:ext cx="324326" cy="1401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5789" r="-5222" b="40470"/>
          <a:stretch/>
        </p:blipFill>
        <p:spPr>
          <a:xfrm>
            <a:off x="826250" y="6642527"/>
            <a:ext cx="5436000" cy="215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7788" r="93358" b="44400"/>
          <a:stretch/>
        </p:blipFill>
        <p:spPr>
          <a:xfrm>
            <a:off x="784210" y="5084555"/>
            <a:ext cx="324326" cy="1401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2763" y="65080"/>
            <a:ext cx="999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Can Thermocline depth can induce GMV? </a:t>
            </a:r>
            <a:endParaRPr lang="en-US" sz="28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9" b="76134"/>
          <a:stretch/>
        </p:blipFill>
        <p:spPr>
          <a:xfrm>
            <a:off x="6392289" y="1186613"/>
            <a:ext cx="5194065" cy="137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59481" r="12900" b="2"/>
          <a:stretch/>
        </p:blipFill>
        <p:spPr>
          <a:xfrm>
            <a:off x="6753543" y="4082240"/>
            <a:ext cx="4686243" cy="24279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24673" y="971063"/>
            <a:ext cx="40151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  Lag </a:t>
            </a:r>
            <a:r>
              <a:rPr lang="en-US" altLang="ko-KR" sz="1400" dirty="0"/>
              <a:t>-6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6" r="10304" b="45371"/>
          <a:stretch/>
        </p:blipFill>
        <p:spPr>
          <a:xfrm>
            <a:off x="6366888" y="2880046"/>
            <a:ext cx="5219466" cy="11843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39816" y="2620892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 </a:t>
            </a:r>
            <a:r>
              <a:rPr lang="en-US" altLang="ko-KR" sz="1400" dirty="0"/>
              <a:t>Lag 0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469535" y="4297568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 </a:t>
            </a:r>
            <a:r>
              <a:rPr lang="en-US" altLang="ko-KR" sz="1400" dirty="0"/>
              <a:t>Lag +6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16641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351" y="2050322"/>
            <a:ext cx="7566123" cy="3705479"/>
            <a:chOff x="192290" y="-70253"/>
            <a:chExt cx="7566123" cy="37054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4" r="31601"/>
            <a:stretch/>
          </p:blipFill>
          <p:spPr>
            <a:xfrm rot="16200000">
              <a:off x="5057500" y="-973221"/>
              <a:ext cx="1390389" cy="37854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90670" y="-21769"/>
              <a:ext cx="1821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EOF2 (8.94%)</a:t>
              </a:r>
              <a:endParaRPr lang="ko-KR" altLang="en-US" sz="11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5698" y="1760386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(b) </a:t>
              </a:r>
              <a:r>
                <a:rPr lang="en-US" altLang="ko-KR" sz="1400" dirty="0" smtClean="0"/>
                <a:t>NESM_PI</a:t>
              </a:r>
              <a:endParaRPr lang="ko-KR" alt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25771" y="1801585"/>
              <a:ext cx="16469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EOF2 </a:t>
              </a:r>
              <a:r>
                <a:rPr lang="en-US" altLang="ko-KR" sz="1100" dirty="0" smtClean="0"/>
                <a:t>(9.05%)</a:t>
              </a:r>
              <a:endParaRPr lang="ko-KR" altLang="en-US" sz="1100" dirty="0"/>
            </a:p>
          </p:txBody>
        </p:sp>
        <p:grpSp>
          <p:nvGrpSpPr>
            <p:cNvPr id="10" name="그룹 3"/>
            <p:cNvGrpSpPr/>
            <p:nvPr/>
          </p:nvGrpSpPr>
          <p:grpSpPr>
            <a:xfrm>
              <a:off x="5606109" y="270311"/>
              <a:ext cx="1444596" cy="357638"/>
              <a:chOff x="8392565" y="5203808"/>
              <a:chExt cx="2108075" cy="402577"/>
            </a:xfrm>
          </p:grpSpPr>
          <p:cxnSp>
            <p:nvCxnSpPr>
              <p:cNvPr id="24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8950793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964814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590431" y="3410778"/>
              <a:ext cx="3208667" cy="2244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43355" y="-70253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(a) </a:t>
              </a:r>
              <a:r>
                <a:rPr lang="en-US" altLang="ko-KR" sz="1400" dirty="0" smtClean="0"/>
                <a:t>NESM_AMO </a:t>
              </a:r>
              <a:endParaRPr lang="ko-KR" altLang="en-US" sz="14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87" b="18953"/>
            <a:stretch/>
          </p:blipFill>
          <p:spPr>
            <a:xfrm>
              <a:off x="192290" y="2039632"/>
              <a:ext cx="3718525" cy="12870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5" r="29645" b="2549"/>
            <a:stretch/>
          </p:blipFill>
          <p:spPr>
            <a:xfrm rot="16200000">
              <a:off x="4946090" y="869389"/>
              <a:ext cx="1511608" cy="368381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86" r="1613" b="54708"/>
            <a:stretch/>
          </p:blipFill>
          <p:spPr>
            <a:xfrm>
              <a:off x="233969" y="175290"/>
              <a:ext cx="3682906" cy="1361296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668328" y="1782578"/>
              <a:ext cx="2090085" cy="699230"/>
              <a:chOff x="7592873" y="65637"/>
              <a:chExt cx="2311822" cy="80896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592873" y="418640"/>
                <a:ext cx="1270551" cy="455961"/>
                <a:chOff x="7717246" y="3493169"/>
                <a:chExt cx="2052680" cy="455961"/>
              </a:xfrm>
            </p:grpSpPr>
            <p:cxnSp>
              <p:nvCxnSpPr>
                <p:cNvPr id="20" name="직선 연결선 24"/>
                <p:cNvCxnSpPr/>
                <p:nvPr/>
              </p:nvCxnSpPr>
              <p:spPr>
                <a:xfrm>
                  <a:off x="7717246" y="3635792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연결선 25"/>
                <p:cNvCxnSpPr/>
                <p:nvPr/>
              </p:nvCxnSpPr>
              <p:spPr>
                <a:xfrm>
                  <a:off x="7717246" y="3818709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8151714" y="3493169"/>
                  <a:ext cx="1618212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GMO </a:t>
                  </a:r>
                  <a:r>
                    <a:rPr lang="en-US" altLang="ko-KR" sz="900" dirty="0"/>
                    <a:t>(x0.02)</a:t>
                  </a:r>
                  <a:endParaRPr lang="ko-KR" altLang="en-US" sz="9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8147147" y="3682072"/>
                  <a:ext cx="1098156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/>
                    <a:t>AMO</a:t>
                  </a:r>
                  <a:endParaRPr lang="ko-KR" altLang="en-US" sz="900" dirty="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8134971" y="65637"/>
                <a:ext cx="1769724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cor. = -</a:t>
                </a:r>
                <a:r>
                  <a:rPr lang="en-US" sz="1200" dirty="0" smtClean="0"/>
                  <a:t>0.71</a:t>
                </a:r>
                <a:endParaRPr lang="en-US" sz="12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122597" y="-35102"/>
              <a:ext cx="159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</a:t>
              </a:r>
              <a:r>
                <a:rPr lang="en-US" sz="1200" dirty="0" smtClean="0"/>
                <a:t>0.80</a:t>
              </a:r>
              <a:endParaRPr lang="en-US" sz="1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4" t="35888" r="23267" b="33193"/>
          <a:stretch/>
        </p:blipFill>
        <p:spPr>
          <a:xfrm>
            <a:off x="8421053" y="4274300"/>
            <a:ext cx="2669426" cy="1788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6248" y="3903153"/>
            <a:ext cx="308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(c) NESM_PI (Power spectra)</a:t>
            </a:r>
            <a:endParaRPr lang="ko-KR" altLang="en-US" sz="1400" dirty="0"/>
          </a:p>
        </p:txBody>
      </p:sp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t="35962" r="22847" b="33403"/>
          <a:stretch/>
        </p:blipFill>
        <p:spPr>
          <a:xfrm>
            <a:off x="8421053" y="1817072"/>
            <a:ext cx="2669426" cy="1862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891745" y="1466721"/>
            <a:ext cx="170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/>
              <a:t>(d) NESM_AMO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82763" y="65080"/>
            <a:ext cx="999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Can aerosol or global warming forcing can induce GMV? 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50491" y="1034321"/>
            <a:ext cx="695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Additional experiment with pre-industrial forcing and AMO </a:t>
            </a:r>
            <a:r>
              <a:rPr lang="en-US" smtClean="0"/>
              <a:t>SST anomalies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7891" y="2450618"/>
            <a:ext cx="9158059" cy="2339211"/>
            <a:chOff x="131035" y="3793304"/>
            <a:chExt cx="8634302" cy="19772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744" y="3972431"/>
              <a:ext cx="4384041" cy="154346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260361" y="4739857"/>
              <a:ext cx="2031239" cy="438157"/>
              <a:chOff x="7421766" y="3505700"/>
              <a:chExt cx="3405205" cy="438157"/>
            </a:xfrm>
          </p:grpSpPr>
          <p:cxnSp>
            <p:nvCxnSpPr>
              <p:cNvPr id="8" name="직선 연결선 24"/>
              <p:cNvCxnSpPr/>
              <p:nvPr/>
            </p:nvCxnSpPr>
            <p:spPr>
              <a:xfrm>
                <a:off x="7421766" y="3648324"/>
                <a:ext cx="53538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25"/>
              <p:cNvCxnSpPr/>
              <p:nvPr/>
            </p:nvCxnSpPr>
            <p:spPr>
              <a:xfrm>
                <a:off x="7421766" y="3831240"/>
                <a:ext cx="53538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950965" y="3505700"/>
                <a:ext cx="1817057" cy="24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/>
                  <a:t>AMO (OBS)</a:t>
                </a:r>
                <a:endParaRPr lang="ko-KR" altLang="en-US" sz="8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46393" y="3694602"/>
                <a:ext cx="2880578" cy="24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/>
                  <a:t>AMO (NESM_IPO)</a:t>
                </a:r>
                <a:endParaRPr lang="ko-KR" altLang="en-US" sz="800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995613" y="3793304"/>
              <a:ext cx="1769724" cy="32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0.56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613221" y="5501119"/>
              <a:ext cx="3682554" cy="2694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35" y="3993392"/>
              <a:ext cx="4061105" cy="141550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939290" y="2362258"/>
            <a:ext cx="228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(a) </a:t>
            </a:r>
            <a:r>
              <a:rPr lang="en-US" altLang="ko-KR" sz="1400" dirty="0"/>
              <a:t>NESM_IPO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173416" y="2396604"/>
            <a:ext cx="1646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EOF2 (9.1%)</a:t>
            </a:r>
            <a:endParaRPr lang="ko-KR" alt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690052" y="5192713"/>
            <a:ext cx="868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altLang="ko-KR" err="1"/>
              <a:t>Figure</a:t>
            </a:r>
            <a:r>
              <a:rPr lang="de-DE" altLang="ko-KR"/>
              <a:t> </a:t>
            </a:r>
            <a:r>
              <a:rPr lang="de-DE" altLang="ko-KR" smtClean="0"/>
              <a:t>S4. </a:t>
            </a:r>
            <a:r>
              <a:rPr lang="en-US" altLang="ko-KR" dirty="0"/>
              <a:t>Horizontal pattern (left panel) and time series (right panel) of IPO from model simulations with observed SST</a:t>
            </a:r>
            <a:r>
              <a:rPr lang="de-DE" altLang="ko-KR" dirty="0"/>
              <a:t> </a:t>
            </a:r>
            <a:r>
              <a:rPr lang="de-DE" altLang="ko-KR" dirty="0" err="1"/>
              <a:t>over</a:t>
            </a:r>
            <a:r>
              <a:rPr lang="de-DE" altLang="ko-KR" dirty="0"/>
              <a:t> Pacific </a:t>
            </a:r>
            <a:r>
              <a:rPr lang="de-DE" altLang="ko-KR" dirty="0" err="1"/>
              <a:t>region</a:t>
            </a:r>
            <a:r>
              <a:rPr lang="de-DE" altLang="ko-KR" dirty="0"/>
              <a:t> (70</a:t>
            </a:r>
            <a:r>
              <a:rPr lang="en-US" altLang="ko-KR" dirty="0"/>
              <a:t>°</a:t>
            </a:r>
            <a:r>
              <a:rPr lang="de-DE" altLang="ko-KR" dirty="0"/>
              <a:t>S-70</a:t>
            </a:r>
            <a:r>
              <a:rPr lang="en-US" altLang="ko-KR" dirty="0"/>
              <a:t>°</a:t>
            </a:r>
            <a:r>
              <a:rPr lang="de-DE" altLang="ko-KR" dirty="0"/>
              <a:t>N,120</a:t>
            </a:r>
            <a:r>
              <a:rPr lang="en-US" altLang="ko-KR" dirty="0"/>
              <a:t>°</a:t>
            </a:r>
            <a:r>
              <a:rPr lang="de-DE" altLang="ko-KR" dirty="0"/>
              <a:t>-280</a:t>
            </a:r>
            <a:r>
              <a:rPr lang="en-US" altLang="ko-KR" dirty="0"/>
              <a:t>°</a:t>
            </a:r>
            <a:r>
              <a:rPr lang="de-DE" altLang="ko-KR" dirty="0"/>
              <a:t>E).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2763" y="65080"/>
            <a:ext cx="999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Can Pacific </a:t>
            </a:r>
            <a:r>
              <a:rPr lang="en-US" sz="2800" b="1" dirty="0" err="1" smtClean="0"/>
              <a:t>interdecadal</a:t>
            </a:r>
            <a:r>
              <a:rPr lang="en-US" sz="2800" b="1" dirty="0" smtClean="0"/>
              <a:t> oscillation can induce AMO ?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754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999" y="2690753"/>
            <a:ext cx="9745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Helvetica Neue" charset="0"/>
              </a:rPr>
              <a:t>This study found a global SST variability with multi-decadal time scale, which is generated by long-term variability of North Atlantic ocean </a:t>
            </a:r>
            <a:endParaRPr lang="en-US" sz="2400" dirty="0" smtClean="0">
              <a:latin typeface="Helvetica Neue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Helvetica Neue" charset="0"/>
              </a:rPr>
              <a:t>through </a:t>
            </a:r>
            <a:r>
              <a:rPr lang="en-US" sz="2400" dirty="0">
                <a:latin typeface="Helvetica Neue" charset="0"/>
              </a:rPr>
              <a:t>atmospheric teleconnection. 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Helvetica Neue" charset="0"/>
              </a:rPr>
              <a:t/>
            </a:r>
            <a:br>
              <a:rPr lang="en-US" sz="2400" dirty="0">
                <a:latin typeface="Helvetica Neue" charset="0"/>
              </a:rPr>
            </a:br>
            <a:endParaRPr lang="en-US" sz="2400" dirty="0">
              <a:effectLst/>
              <a:latin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607" y="389744"/>
            <a:ext cx="62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Summary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679478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66902" y="5697631"/>
            <a:ext cx="10335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Figure S4. The lagged regression coefficients of (a) net surface heat flux (W m</a:t>
            </a:r>
            <a:r>
              <a:rPr lang="en-US" altLang="ko-KR" sz="1400" baseline="30000" dirty="0"/>
              <a:t>-2</a:t>
            </a:r>
            <a:r>
              <a:rPr lang="en-US" altLang="ko-KR" sz="1400" dirty="0"/>
              <a:t>), (b) total cloud cover (%), </a:t>
            </a:r>
            <a:r>
              <a:rPr lang="de-DE" altLang="ko-KR" sz="1400" dirty="0"/>
              <a:t>(c) </a:t>
            </a:r>
            <a:r>
              <a:rPr lang="de-DE" altLang="ko-KR" sz="1400" dirty="0" err="1"/>
              <a:t>shortwave</a:t>
            </a:r>
            <a:r>
              <a:rPr lang="de-DE" altLang="ko-KR" sz="1400" dirty="0"/>
              <a:t> </a:t>
            </a:r>
            <a:r>
              <a:rPr lang="de-DE" altLang="ko-KR" sz="1400" dirty="0" err="1"/>
              <a:t>radiation</a:t>
            </a:r>
            <a:r>
              <a:rPr lang="de-DE" altLang="ko-KR" sz="1400" dirty="0"/>
              <a:t> </a:t>
            </a:r>
            <a:r>
              <a:rPr lang="en-US" altLang="ko-KR" sz="1400" dirty="0"/>
              <a:t>(W m</a:t>
            </a:r>
            <a:r>
              <a:rPr lang="en-US" altLang="ko-KR" sz="1400" baseline="30000" dirty="0"/>
              <a:t>-2</a:t>
            </a:r>
            <a:r>
              <a:rPr lang="en-US" altLang="ko-KR" sz="1400" dirty="0"/>
              <a:t>)</a:t>
            </a:r>
            <a:r>
              <a:rPr lang="de-DE" altLang="ko-KR" sz="1400" dirty="0"/>
              <a:t>, (d) </a:t>
            </a:r>
            <a:r>
              <a:rPr lang="de-DE" altLang="ko-KR" sz="1400" dirty="0" err="1"/>
              <a:t>longwave</a:t>
            </a:r>
            <a:r>
              <a:rPr lang="de-DE" altLang="ko-KR" sz="1400" dirty="0"/>
              <a:t> </a:t>
            </a:r>
            <a:r>
              <a:rPr lang="de-DE" altLang="ko-KR" sz="1400" dirty="0" err="1"/>
              <a:t>radiation</a:t>
            </a:r>
            <a:r>
              <a:rPr lang="de-DE" altLang="ko-KR" sz="1400" dirty="0"/>
              <a:t> </a:t>
            </a:r>
            <a:r>
              <a:rPr lang="en-US" altLang="ko-KR" sz="1400" dirty="0"/>
              <a:t>(W m</a:t>
            </a:r>
            <a:r>
              <a:rPr lang="en-US" altLang="ko-KR" sz="1400" baseline="30000" dirty="0"/>
              <a:t>-2</a:t>
            </a:r>
            <a:r>
              <a:rPr lang="en-US" altLang="ko-KR" sz="1400" dirty="0"/>
              <a:t>)</a:t>
            </a:r>
            <a:r>
              <a:rPr lang="de-DE" altLang="ko-KR" sz="1400" dirty="0"/>
              <a:t>, (</a:t>
            </a:r>
            <a:r>
              <a:rPr lang="de-DE" altLang="ko-KR" sz="1400" dirty="0" err="1"/>
              <a:t>e</a:t>
            </a:r>
            <a:r>
              <a:rPr lang="de-DE" altLang="ko-KR" sz="1400" dirty="0"/>
              <a:t>) sensible </a:t>
            </a:r>
            <a:r>
              <a:rPr lang="de-DE" altLang="ko-KR" sz="1400" dirty="0" err="1"/>
              <a:t>heat</a:t>
            </a:r>
            <a:r>
              <a:rPr lang="de-DE" altLang="ko-KR" sz="1400" dirty="0"/>
              <a:t> </a:t>
            </a:r>
            <a:r>
              <a:rPr lang="de-DE" altLang="ko-KR" sz="1400" dirty="0" err="1"/>
              <a:t>flux</a:t>
            </a:r>
            <a:r>
              <a:rPr lang="de-DE" altLang="ko-KR" sz="1400" dirty="0"/>
              <a:t> </a:t>
            </a:r>
            <a:r>
              <a:rPr lang="en-US" altLang="ko-KR" sz="1400" dirty="0"/>
              <a:t>(W m</a:t>
            </a:r>
            <a:r>
              <a:rPr lang="en-US" altLang="ko-KR" sz="1400" baseline="30000" dirty="0"/>
              <a:t>-2</a:t>
            </a:r>
            <a:r>
              <a:rPr lang="en-US" altLang="ko-KR" sz="1400" dirty="0"/>
              <a:t>) and (f) latent heat flux (W m</a:t>
            </a:r>
            <a:r>
              <a:rPr lang="en-US" altLang="ko-KR" sz="1400" baseline="30000" dirty="0"/>
              <a:t>-2</a:t>
            </a:r>
            <a:r>
              <a:rPr lang="en-US" altLang="ko-KR" sz="1400" dirty="0"/>
              <a:t>) anomalies on AMO index with  6yr from NESM_AMO.</a:t>
            </a:r>
            <a:endParaRPr lang="ko-KR" alt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579143" y="294817"/>
            <a:ext cx="4311008" cy="303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358803" y="884312"/>
            <a:ext cx="4336906" cy="305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31419" y="730423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Lag +42yrs</a:t>
            </a:r>
            <a:endParaRPr lang="ko-KR" alt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7"/>
          <a:stretch/>
        </p:blipFill>
        <p:spPr>
          <a:xfrm>
            <a:off x="360933" y="2028700"/>
            <a:ext cx="4753265" cy="1587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5" y="238278"/>
            <a:ext cx="4601688" cy="1589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"/>
          <a:stretch/>
        </p:blipFill>
        <p:spPr>
          <a:xfrm>
            <a:off x="360933" y="187987"/>
            <a:ext cx="4715136" cy="16275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5577" y="-17082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Net surface heat flux</a:t>
            </a:r>
            <a:endParaRPr lang="ko-KR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4753" y="1806329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(c) Shortwave radiation</a:t>
            </a:r>
            <a:endParaRPr lang="ko-KR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50053" y="21853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Total cloud cover</a:t>
            </a:r>
            <a:endParaRPr lang="ko-KR" alt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65" y="3783405"/>
            <a:ext cx="4598018" cy="1707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95" y="1996209"/>
            <a:ext cx="4631143" cy="159593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14978" y="3582937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(f) Latent heat flux</a:t>
            </a:r>
            <a:endParaRPr lang="ko-KR" alt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"/>
          <a:stretch/>
        </p:blipFill>
        <p:spPr>
          <a:xfrm>
            <a:off x="328830" y="3823065"/>
            <a:ext cx="4832350" cy="162430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66763" y="3629292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(e) Sensible heat flux</a:t>
            </a:r>
            <a:endParaRPr lang="ko-KR" alt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44594" y="1804795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(d) Longwave radiation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563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567" y="2111433"/>
            <a:ext cx="671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Supplement figures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4208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4708" y="5791569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en-US" sz="1600" dirty="0" smtClean="0"/>
              <a:t>=</a:t>
            </a:r>
            <a:r>
              <a:rPr lang="de-DE" sz="1600" dirty="0" smtClean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7210" y="54969"/>
            <a:ext cx="10032190" cy="5394540"/>
            <a:chOff x="407210" y="54969"/>
            <a:chExt cx="10032190" cy="53945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0" t="67312" r="11775" b="9343"/>
            <a:stretch/>
          </p:blipFill>
          <p:spPr>
            <a:xfrm>
              <a:off x="5422900" y="4075113"/>
              <a:ext cx="4914900" cy="136752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33610" r="10710" b="43258"/>
            <a:stretch/>
          </p:blipFill>
          <p:spPr>
            <a:xfrm>
              <a:off x="5351869" y="2399116"/>
              <a:ext cx="5087531" cy="137279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r="11110" b="75572"/>
            <a:stretch/>
          </p:blipFill>
          <p:spPr>
            <a:xfrm>
              <a:off x="5278229" y="706653"/>
              <a:ext cx="5161171" cy="14677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4" t="33782" r="11593" b="42473"/>
            <a:stretch/>
          </p:blipFill>
          <p:spPr>
            <a:xfrm>
              <a:off x="407210" y="2360814"/>
              <a:ext cx="4685490" cy="147074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4" r="10418" b="76285"/>
            <a:stretch/>
          </p:blipFill>
          <p:spPr>
            <a:xfrm>
              <a:off x="469719" y="701032"/>
              <a:ext cx="4697763" cy="14247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6" t="66852" r="10185" b="9444"/>
            <a:stretch/>
          </p:blipFill>
          <p:spPr>
            <a:xfrm>
              <a:off x="522614" y="4053868"/>
              <a:ext cx="4644868" cy="139564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1386" y="486762"/>
              <a:ext cx="43099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 </a:t>
              </a:r>
              <a:r>
                <a:rPr lang="en-US" altLang="ko-KR" sz="1400" dirty="0"/>
                <a:t>Lag -6 years (1000 </a:t>
              </a:r>
              <a:r>
                <a:rPr lang="en-US" altLang="ko-KR" sz="1400" dirty="0" err="1"/>
                <a:t>hPa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98617" y="3813065"/>
              <a:ext cx="43099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 </a:t>
              </a:r>
              <a:r>
                <a:rPr lang="en-US" altLang="ko-KR" sz="1400" dirty="0"/>
                <a:t>Lag +6 years (1000 </a:t>
              </a:r>
              <a:r>
                <a:rPr lang="en-US" altLang="ko-KR" sz="1400" dirty="0" err="1"/>
                <a:t>hPa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41930" y="2123891"/>
              <a:ext cx="43099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 Lag </a:t>
              </a:r>
              <a:r>
                <a:rPr lang="en-US" altLang="ko-KR" sz="1400" dirty="0"/>
                <a:t>0 years (1000 </a:t>
              </a:r>
              <a:r>
                <a:rPr lang="en-US" altLang="ko-KR" sz="1400" dirty="0" err="1"/>
                <a:t>hPa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61928" y="471330"/>
              <a:ext cx="4309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 </a:t>
              </a:r>
              <a:r>
                <a:rPr lang="en-US" altLang="ko-KR" sz="1400" dirty="0"/>
                <a:t>Lag -6 years (200 </a:t>
              </a:r>
              <a:r>
                <a:rPr lang="en-US" altLang="ko-KR" sz="1400" dirty="0" err="1"/>
                <a:t>hPa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82909" y="2148466"/>
              <a:ext cx="43099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 </a:t>
              </a:r>
              <a:r>
                <a:rPr lang="en-US" altLang="ko-KR" sz="1400" dirty="0"/>
                <a:t>Lag 0 years (200 </a:t>
              </a:r>
              <a:r>
                <a:rPr lang="en-US" altLang="ko-KR" sz="1400" dirty="0" err="1"/>
                <a:t>hPa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59159" y="3811158"/>
              <a:ext cx="4309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 </a:t>
              </a:r>
              <a:r>
                <a:rPr lang="en-US" altLang="ko-KR" sz="1400" dirty="0"/>
                <a:t>Lag +6 years (200 </a:t>
              </a:r>
              <a:r>
                <a:rPr lang="en-US" altLang="ko-KR" sz="1400" dirty="0" err="1"/>
                <a:t>hPa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94175" y="54969"/>
              <a:ext cx="294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(b) NESM_AMO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5077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304800"/>
            <a:ext cx="1109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Introduction – </a:t>
            </a:r>
            <a:r>
              <a:rPr lang="en-US" sz="3200" b="1" dirty="0" err="1" smtClean="0"/>
              <a:t>Interdecadal</a:t>
            </a:r>
            <a:r>
              <a:rPr lang="en-US" sz="3200" b="1" dirty="0" smtClean="0"/>
              <a:t> Pacific Oscillation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288" y="1467191"/>
            <a:ext cx="5637967" cy="5150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" y="1144025"/>
            <a:ext cx="4193236" cy="2025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8" y="4100172"/>
            <a:ext cx="5835392" cy="2071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4440" y="3289221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EOF analysis of global SST</a:t>
            </a:r>
          </a:p>
          <a:p>
            <a:pPr algn="ctr"/>
            <a:r>
              <a:rPr lang="en-US" dirty="0" smtClean="0"/>
              <a:t> </a:t>
            </a:r>
            <a:r>
              <a:rPr lang="en-US" dirty="0" smtClean="0"/>
              <a:t>(120-280E</a:t>
            </a:r>
            <a:r>
              <a:rPr lang="en-US" dirty="0" smtClean="0"/>
              <a:t>, 40S-60N, 1900-2014)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9574" y="50800"/>
            <a:ext cx="4975225" cy="5614080"/>
            <a:chOff x="409574" y="50800"/>
            <a:chExt cx="4975225" cy="56140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19" b="55000"/>
            <a:stretch/>
          </p:blipFill>
          <p:spPr>
            <a:xfrm>
              <a:off x="638174" y="292100"/>
              <a:ext cx="4683125" cy="1474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0" r="31307"/>
            <a:stretch/>
          </p:blipFill>
          <p:spPr>
            <a:xfrm rot="16200000">
              <a:off x="2146296" y="2426377"/>
              <a:ext cx="1501781" cy="49752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63"/>
            <a:stretch/>
          </p:blipFill>
          <p:spPr>
            <a:xfrm>
              <a:off x="561900" y="2071638"/>
              <a:ext cx="4759399" cy="168602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742552" y="4931543"/>
              <a:ext cx="1369198" cy="263827"/>
              <a:chOff x="6904852" y="1774811"/>
              <a:chExt cx="1369198" cy="263827"/>
            </a:xfrm>
          </p:grpSpPr>
          <p:cxnSp>
            <p:nvCxnSpPr>
              <p:cNvPr id="5" name="직선 연결선 24"/>
              <p:cNvCxnSpPr/>
              <p:nvPr/>
            </p:nvCxnSpPr>
            <p:spPr>
              <a:xfrm>
                <a:off x="6904852" y="1880534"/>
                <a:ext cx="299603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직선 연결선 25"/>
              <p:cNvCxnSpPr/>
              <p:nvPr/>
            </p:nvCxnSpPr>
            <p:spPr>
              <a:xfrm>
                <a:off x="6904852" y="2038638"/>
                <a:ext cx="2996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7135282" y="1774811"/>
                <a:ext cx="11387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1</a:t>
                </a:r>
                <a:r>
                  <a:rPr lang="en-US" altLang="ko-KR" sz="900" baseline="30000" dirty="0" smtClean="0"/>
                  <a:t>st</a:t>
                </a:r>
                <a:r>
                  <a:rPr lang="ko-KR" altLang="en-US" sz="900" dirty="0" smtClean="0"/>
                  <a:t> </a:t>
                </a:r>
                <a:r>
                  <a:rPr lang="en-US" altLang="ko-KR" sz="900" dirty="0" smtClean="0"/>
                  <a:t>EOF </a:t>
                </a:r>
                <a:r>
                  <a:rPr lang="en-US" altLang="ko-KR" sz="900" dirty="0"/>
                  <a:t>(</a:t>
                </a:r>
                <a:r>
                  <a:rPr lang="en-US" altLang="ko-KR" sz="900" dirty="0" smtClean="0"/>
                  <a:t>x0.01)</a:t>
                </a:r>
                <a:endParaRPr lang="ko-KR" altLang="en-US" sz="9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972981" y="5106721"/>
              <a:ext cx="13483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smtClean="0"/>
                <a:t>2</a:t>
              </a:r>
              <a:r>
                <a:rPr lang="en-US" altLang="ko-KR" sz="900" baseline="30000" dirty="0" smtClean="0"/>
                <a:t>nd</a:t>
              </a:r>
              <a:r>
                <a:rPr lang="ko-KR" altLang="en-US" sz="900" dirty="0" smtClean="0"/>
                <a:t> </a:t>
              </a:r>
              <a:r>
                <a:rPr lang="en-US" altLang="ko-KR" sz="900" dirty="0" smtClean="0"/>
                <a:t>EOF </a:t>
              </a:r>
              <a:r>
                <a:rPr lang="en-US" altLang="ko-KR" sz="900" dirty="0"/>
                <a:t>(</a:t>
              </a:r>
              <a:r>
                <a:rPr lang="en-US" altLang="ko-KR" sz="900" dirty="0" smtClean="0"/>
                <a:t>x0.02)</a:t>
              </a:r>
              <a:endParaRPr lang="ko-KR" altLang="en-US" sz="9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9175" y="50800"/>
              <a:ext cx="2723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(a)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1</a:t>
              </a:r>
              <a:r>
                <a:rPr lang="en-US" altLang="ko-KR" sz="1400" baseline="30000" dirty="0" smtClean="0"/>
                <a:t>st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EOF (68.6%)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9174" y="1875393"/>
              <a:ext cx="2447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(b)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2</a:t>
              </a:r>
              <a:r>
                <a:rPr lang="en-US" altLang="ko-KR" sz="1400" baseline="30000" dirty="0" smtClean="0"/>
                <a:t>nd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EOF (8.94%)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9173" y="3903617"/>
              <a:ext cx="3197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(c)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Time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series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of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PC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0277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31838" y="495300"/>
            <a:ext cx="6933405" cy="5219700"/>
            <a:chOff x="800894" y="406400"/>
            <a:chExt cx="6933405" cy="5219700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4" t="38798" r="27198" b="31981"/>
            <a:stretch/>
          </p:blipFill>
          <p:spPr>
            <a:xfrm>
              <a:off x="865188" y="3415300"/>
              <a:ext cx="3254375" cy="2160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24" t="68792" r="26425" b="64"/>
            <a:stretch/>
          </p:blipFill>
          <p:spPr>
            <a:xfrm>
              <a:off x="4302124" y="748163"/>
              <a:ext cx="3081337" cy="216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1" t="35926" r="25652" b="32950"/>
            <a:stretch/>
          </p:blipFill>
          <p:spPr>
            <a:xfrm>
              <a:off x="800894" y="748163"/>
              <a:ext cx="3271837" cy="22336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6" t="35962" r="22847" b="33403"/>
            <a:stretch/>
          </p:blipFill>
          <p:spPr>
            <a:xfrm>
              <a:off x="4302124" y="3405188"/>
              <a:ext cx="3432175" cy="22209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71588" y="406400"/>
              <a:ext cx="1344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(a) GMV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1588" y="3015874"/>
              <a:ext cx="1344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(b) AMO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3438" y="406400"/>
              <a:ext cx="1344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(c) IPO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3438" y="3015874"/>
              <a:ext cx="1706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smtClean="0"/>
                <a:t>(d) NESM_AMO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210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43259" y="1579076"/>
            <a:ext cx="4025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S1 </a:t>
            </a:r>
            <a:r>
              <a:rPr lang="en-US" sz="1600" dirty="0"/>
              <a:t>Horizontal structure of global SST in observation, depicted by the regressed SST (K) onto the AMO index (0°S–70°N, 80W°–0°W) with different lead times at decadal timescales (11yrs running mean,1920-2018). The long-term linear trends in SST data were removed prior to the regression analysis.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297334"/>
            <a:ext cx="8022017" cy="1555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18" y="2622597"/>
            <a:ext cx="8191277" cy="17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6437" y="4967585"/>
            <a:ext cx="8639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ko-KR" dirty="0"/>
              <a:t>Fig. S2. Time </a:t>
            </a:r>
            <a:r>
              <a:rPr lang="de-DE" altLang="ko-KR" dirty="0" err="1"/>
              <a:t>series</a:t>
            </a:r>
            <a:r>
              <a:rPr lang="de-DE" altLang="ko-KR" dirty="0"/>
              <a:t> </a:t>
            </a:r>
            <a:r>
              <a:rPr lang="de-DE" altLang="ko-KR" dirty="0" err="1"/>
              <a:t>of</a:t>
            </a:r>
            <a:r>
              <a:rPr lang="de-DE" altLang="ko-KR" dirty="0"/>
              <a:t> IPO </a:t>
            </a:r>
            <a:r>
              <a:rPr lang="de-DE" altLang="ko-KR" dirty="0" err="1"/>
              <a:t>from</a:t>
            </a:r>
            <a:r>
              <a:rPr lang="de-DE" altLang="ko-KR" dirty="0"/>
              <a:t> </a:t>
            </a:r>
            <a:r>
              <a:rPr lang="de-DE" altLang="ko-KR" dirty="0" err="1"/>
              <a:t>observation</a:t>
            </a:r>
            <a:r>
              <a:rPr lang="de-DE" altLang="ko-KR" dirty="0"/>
              <a:t> </a:t>
            </a:r>
            <a:r>
              <a:rPr lang="de-DE" altLang="ko-KR" dirty="0" err="1"/>
              <a:t>and</a:t>
            </a:r>
            <a:r>
              <a:rPr lang="de-DE" altLang="ko-KR" dirty="0"/>
              <a:t> NESM_AMO</a:t>
            </a:r>
            <a:endParaRPr lang="ko-KR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24990" y="271463"/>
            <a:ext cx="9576311" cy="3148016"/>
            <a:chOff x="824990" y="271463"/>
            <a:chExt cx="9576311" cy="31480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4" t="3931" r="30126"/>
            <a:stretch/>
          </p:blipFill>
          <p:spPr>
            <a:xfrm rot="16200000">
              <a:off x="4141531" y="-2840291"/>
              <a:ext cx="2943229" cy="9576311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/>
          </p:nvGrpSpPr>
          <p:grpSpPr>
            <a:xfrm>
              <a:off x="4698665" y="906135"/>
              <a:ext cx="2859423" cy="516726"/>
              <a:chOff x="8392565" y="5173974"/>
              <a:chExt cx="3301503" cy="409969"/>
            </a:xfrm>
          </p:grpSpPr>
          <p:cxnSp>
            <p:nvCxnSpPr>
              <p:cNvPr id="5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직선 연결선 5"/>
              <p:cNvCxnSpPr/>
              <p:nvPr/>
            </p:nvCxnSpPr>
            <p:spPr>
              <a:xfrm>
                <a:off x="8392565" y="5522786"/>
                <a:ext cx="62345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9008809" y="5173974"/>
                <a:ext cx="2685259" cy="207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 err="1"/>
                  <a:t>Observaction</a:t>
                </a:r>
                <a:r>
                  <a:rPr lang="en-US" altLang="ko-KR" sz="1100" dirty="0"/>
                  <a:t> (x0.02)</a:t>
                </a:r>
                <a:endParaRPr lang="ko-KR" altLang="en-US" sz="11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03492" y="5376382"/>
                <a:ext cx="2344151" cy="207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/>
                  <a:t>NESM_AMO (x0.02)</a:t>
                </a:r>
                <a:endParaRPr lang="ko-KR" altLang="en-US" sz="1100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558088" y="271463"/>
              <a:ext cx="1857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Cor. = 0.76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307"/>
          <a:stretch/>
        </p:blipFill>
        <p:spPr>
          <a:xfrm rot="16200000">
            <a:off x="4531942" y="-655805"/>
            <a:ext cx="2182812" cy="6636856"/>
          </a:xfrm>
          <a:prstGeom prst="rect">
            <a:avLst/>
          </a:prstGeom>
        </p:spPr>
      </p:pic>
      <p:grpSp>
        <p:nvGrpSpPr>
          <p:cNvPr id="3" name="그룹 24"/>
          <p:cNvGrpSpPr/>
          <p:nvPr/>
        </p:nvGrpSpPr>
        <p:grpSpPr>
          <a:xfrm>
            <a:off x="5393087" y="1648960"/>
            <a:ext cx="1592857" cy="549231"/>
            <a:chOff x="5068129" y="5005563"/>
            <a:chExt cx="1851790" cy="582195"/>
          </a:xfrm>
        </p:grpSpPr>
        <p:cxnSp>
          <p:nvCxnSpPr>
            <p:cNvPr id="4" name="직선 연결선 18"/>
            <p:cNvCxnSpPr/>
            <p:nvPr/>
          </p:nvCxnSpPr>
          <p:spPr>
            <a:xfrm>
              <a:off x="5068129" y="5148186"/>
              <a:ext cx="53538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직선 연결선 19"/>
            <p:cNvCxnSpPr/>
            <p:nvPr/>
          </p:nvCxnSpPr>
          <p:spPr>
            <a:xfrm>
              <a:off x="5068129" y="5279925"/>
              <a:ext cx="535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597322" y="5005563"/>
              <a:ext cx="708822" cy="26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OBS</a:t>
              </a:r>
              <a:endParaRPr lang="ko-KR" altLang="en-US" sz="105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0230" y="5168341"/>
              <a:ext cx="13396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NESM_AMO</a:t>
              </a:r>
              <a:endParaRPr lang="ko-KR" altLang="en-US" sz="1050" dirty="0"/>
            </a:p>
          </p:txBody>
        </p:sp>
        <p:cxnSp>
          <p:nvCxnSpPr>
            <p:cNvPr id="8" name="직선 연결선 22"/>
            <p:cNvCxnSpPr/>
            <p:nvPr/>
          </p:nvCxnSpPr>
          <p:spPr>
            <a:xfrm>
              <a:off x="5070217" y="5444851"/>
              <a:ext cx="535384" cy="0"/>
            </a:xfrm>
            <a:prstGeom prst="line">
              <a:avLst/>
            </a:prstGeom>
            <a:ln w="28575">
              <a:solidFill>
                <a:srgbClr val="005DA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580230" y="5333842"/>
              <a:ext cx="1201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NESM_CLIM</a:t>
              </a:r>
              <a:endParaRPr lang="ko-KR" altLang="en-US" sz="1050" dirty="0"/>
            </a:p>
          </p:txBody>
        </p:sp>
      </p:grpSp>
      <p:cxnSp>
        <p:nvCxnSpPr>
          <p:cNvPr id="10" name="직선 연결선 8"/>
          <p:cNvCxnSpPr/>
          <p:nvPr/>
        </p:nvCxnSpPr>
        <p:spPr>
          <a:xfrm>
            <a:off x="3146724" y="2342483"/>
            <a:ext cx="5587697" cy="70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29"/>
          <p:cNvCxnSpPr/>
          <p:nvPr/>
        </p:nvCxnSpPr>
        <p:spPr>
          <a:xfrm flipV="1">
            <a:off x="3149464" y="2662623"/>
            <a:ext cx="5572257" cy="46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8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5"/>
          <a:stretch/>
        </p:blipFill>
        <p:spPr>
          <a:xfrm>
            <a:off x="633381" y="498474"/>
            <a:ext cx="5101266" cy="1612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6649" y="299825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Lag -9 years (net heat flux)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316702" y="2212869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Lag </a:t>
            </a:r>
            <a:r>
              <a:rPr lang="en-US" altLang="ko-KR" sz="1400" dirty="0" smtClean="0"/>
              <a:t>-3 </a:t>
            </a:r>
            <a:r>
              <a:rPr lang="en-US" altLang="ko-KR" sz="1400" dirty="0"/>
              <a:t>years (net heat flux)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57988" y="928721"/>
            <a:ext cx="44444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Figure S3. The lagged regression coefficients of net surface heat flux (W m</a:t>
            </a:r>
            <a:r>
              <a:rPr lang="en-US" altLang="ko-KR" sz="1400" baseline="30000" dirty="0"/>
              <a:t>-2</a:t>
            </a:r>
            <a:r>
              <a:rPr lang="en-US" altLang="ko-KR" sz="1400" dirty="0"/>
              <a:t>) anomalies on AMO index with  (a) -9 </a:t>
            </a:r>
            <a:r>
              <a:rPr lang="en-US" altLang="ko-KR" sz="1400" dirty="0" err="1" smtClean="0"/>
              <a:t>yr</a:t>
            </a:r>
            <a:r>
              <a:rPr lang="en-US" altLang="ko-KR" sz="1400" dirty="0" smtClean="0"/>
              <a:t>, (b) -3 year and (c) </a:t>
            </a:r>
            <a:r>
              <a:rPr lang="en-US" altLang="ko-KR" sz="1400" dirty="0"/>
              <a:t>+3yr from NESM_AMO. The latitude-depth structure of ocean circulation averaged over 200E-260E, </a:t>
            </a:r>
            <a:r>
              <a:rPr lang="en-US" sz="1400" dirty="0"/>
              <a:t>depicted by the regressed ocean circulation onto the AMO index (0°S–70°N, 80W°–0°W) with lead times of -9 years</a:t>
            </a:r>
            <a:r>
              <a:rPr lang="de-DE" sz="1400" dirty="0"/>
              <a:t>. </a:t>
            </a:r>
            <a:r>
              <a:rPr lang="en-US" sz="1400" dirty="0"/>
              <a:t>11yrs running mean data are used and long-term linear trends in SST data were removed prior to the regression analysis.</a:t>
            </a:r>
            <a:endParaRPr lang="ko-KR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9" y="2520646"/>
            <a:ext cx="4700843" cy="1622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2" y="4560388"/>
            <a:ext cx="4701000" cy="1626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1236" y="4276636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(c) </a:t>
            </a:r>
            <a:r>
              <a:rPr lang="en-US" altLang="ko-KR" sz="1400" dirty="0"/>
              <a:t>Lag  </a:t>
            </a:r>
            <a:r>
              <a:rPr lang="en-US" altLang="ko-KR" sz="1400" dirty="0" smtClean="0"/>
              <a:t>+3years </a:t>
            </a:r>
            <a:r>
              <a:rPr lang="en-US" altLang="ko-KR" sz="1400" dirty="0"/>
              <a:t>(net heat flux)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3933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219" y="655780"/>
            <a:ext cx="9158059" cy="2339211"/>
            <a:chOff x="131035" y="3793304"/>
            <a:chExt cx="8634302" cy="19772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744" y="3972431"/>
              <a:ext cx="4384041" cy="154346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260361" y="4739857"/>
              <a:ext cx="2031239" cy="438157"/>
              <a:chOff x="7421766" y="3505700"/>
              <a:chExt cx="3405205" cy="438157"/>
            </a:xfrm>
          </p:grpSpPr>
          <p:cxnSp>
            <p:nvCxnSpPr>
              <p:cNvPr id="8" name="직선 연결선 24"/>
              <p:cNvCxnSpPr/>
              <p:nvPr/>
            </p:nvCxnSpPr>
            <p:spPr>
              <a:xfrm>
                <a:off x="7421766" y="3648324"/>
                <a:ext cx="53538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25"/>
              <p:cNvCxnSpPr/>
              <p:nvPr/>
            </p:nvCxnSpPr>
            <p:spPr>
              <a:xfrm>
                <a:off x="7421766" y="3831240"/>
                <a:ext cx="53538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950965" y="3505700"/>
                <a:ext cx="1817057" cy="24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/>
                  <a:t>AMO (OBS)</a:t>
                </a:r>
                <a:endParaRPr lang="ko-KR" altLang="en-US" sz="8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46393" y="3694602"/>
                <a:ext cx="2880578" cy="24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/>
                  <a:t>AMO (NESM_IPO)</a:t>
                </a:r>
                <a:endParaRPr lang="ko-KR" altLang="en-US" sz="800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995613" y="3793304"/>
              <a:ext cx="1769724" cy="32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0.56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613221" y="5501119"/>
              <a:ext cx="3682554" cy="2694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35" y="3993392"/>
              <a:ext cx="4061105" cy="141550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003618" y="567420"/>
            <a:ext cx="228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(a) </a:t>
            </a:r>
            <a:r>
              <a:rPr lang="en-US" altLang="ko-KR" sz="1400" dirty="0"/>
              <a:t>NESM_IPO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237744" y="601766"/>
            <a:ext cx="1646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EOF2 (9.1%)</a:t>
            </a:r>
            <a:endParaRPr lang="ko-KR" alt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754380" y="3397875"/>
            <a:ext cx="868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altLang="ko-KR" err="1"/>
              <a:t>Figure</a:t>
            </a:r>
            <a:r>
              <a:rPr lang="de-DE" altLang="ko-KR"/>
              <a:t> </a:t>
            </a:r>
            <a:r>
              <a:rPr lang="de-DE" altLang="ko-KR" smtClean="0"/>
              <a:t>S4. </a:t>
            </a:r>
            <a:r>
              <a:rPr lang="en-US" altLang="ko-KR" dirty="0"/>
              <a:t>Horizontal pattern (left panel) and time series (right panel) of IPO from model simulations with observed SST</a:t>
            </a:r>
            <a:r>
              <a:rPr lang="de-DE" altLang="ko-KR" dirty="0"/>
              <a:t> </a:t>
            </a:r>
            <a:r>
              <a:rPr lang="de-DE" altLang="ko-KR" dirty="0" err="1"/>
              <a:t>over</a:t>
            </a:r>
            <a:r>
              <a:rPr lang="de-DE" altLang="ko-KR" dirty="0"/>
              <a:t> Pacific </a:t>
            </a:r>
            <a:r>
              <a:rPr lang="de-DE" altLang="ko-KR" dirty="0" err="1"/>
              <a:t>region</a:t>
            </a:r>
            <a:r>
              <a:rPr lang="de-DE" altLang="ko-KR" dirty="0"/>
              <a:t> (70</a:t>
            </a:r>
            <a:r>
              <a:rPr lang="en-US" altLang="ko-KR" dirty="0"/>
              <a:t>°</a:t>
            </a:r>
            <a:r>
              <a:rPr lang="de-DE" altLang="ko-KR" dirty="0"/>
              <a:t>S-70</a:t>
            </a:r>
            <a:r>
              <a:rPr lang="en-US" altLang="ko-KR" dirty="0"/>
              <a:t>°</a:t>
            </a:r>
            <a:r>
              <a:rPr lang="de-DE" altLang="ko-KR" dirty="0"/>
              <a:t>N,120</a:t>
            </a:r>
            <a:r>
              <a:rPr lang="en-US" altLang="ko-KR" dirty="0"/>
              <a:t>°</a:t>
            </a:r>
            <a:r>
              <a:rPr lang="de-DE" altLang="ko-KR" dirty="0"/>
              <a:t>-280</a:t>
            </a:r>
            <a:r>
              <a:rPr lang="en-US" altLang="ko-KR" dirty="0"/>
              <a:t>°</a:t>
            </a:r>
            <a:r>
              <a:rPr lang="de-DE" altLang="ko-KR" dirty="0"/>
              <a:t>E).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37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6437" y="4967585"/>
            <a:ext cx="8639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ko-KR" dirty="0"/>
              <a:t>Fig. S2. Time </a:t>
            </a:r>
            <a:r>
              <a:rPr lang="de-DE" altLang="ko-KR" dirty="0" err="1"/>
              <a:t>series</a:t>
            </a:r>
            <a:r>
              <a:rPr lang="de-DE" altLang="ko-KR" dirty="0"/>
              <a:t> </a:t>
            </a:r>
            <a:r>
              <a:rPr lang="de-DE" altLang="ko-KR" dirty="0" err="1"/>
              <a:t>of</a:t>
            </a:r>
            <a:r>
              <a:rPr lang="de-DE" altLang="ko-KR" dirty="0"/>
              <a:t> IPO </a:t>
            </a:r>
            <a:r>
              <a:rPr lang="de-DE" altLang="ko-KR" dirty="0" err="1"/>
              <a:t>from</a:t>
            </a:r>
            <a:r>
              <a:rPr lang="de-DE" altLang="ko-KR" dirty="0"/>
              <a:t> </a:t>
            </a:r>
            <a:r>
              <a:rPr lang="de-DE" altLang="ko-KR" dirty="0" err="1"/>
              <a:t>observation</a:t>
            </a:r>
            <a:r>
              <a:rPr lang="de-DE" altLang="ko-KR" dirty="0"/>
              <a:t> </a:t>
            </a:r>
            <a:r>
              <a:rPr lang="de-DE" altLang="ko-KR" dirty="0" err="1"/>
              <a:t>and</a:t>
            </a:r>
            <a:r>
              <a:rPr lang="de-DE" altLang="ko-KR" dirty="0"/>
              <a:t> NESM_AMO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4698665" y="906132"/>
            <a:ext cx="2859423" cy="532114"/>
            <a:chOff x="8392565" y="5173974"/>
            <a:chExt cx="3301503" cy="422178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8392565" y="5326793"/>
              <a:ext cx="6234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8392565" y="5522786"/>
              <a:ext cx="62345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008809" y="5173974"/>
              <a:ext cx="2685259" cy="21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/>
                <a:t>Observation </a:t>
              </a:r>
              <a:r>
                <a:rPr lang="en-US" altLang="ko-KR" sz="1200" dirty="0"/>
                <a:t>(x0.02)</a:t>
              </a:r>
              <a:endParaRPr lang="ko-KR" alt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03492" y="5376382"/>
              <a:ext cx="2344151" cy="21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NESM_AMO (x0.02)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894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47430" y="2928846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(c) </a:t>
            </a:r>
            <a:r>
              <a:rPr lang="en-US" altLang="ko-KR" sz="1400" dirty="0"/>
              <a:t>Lag 6 years</a:t>
            </a:r>
            <a:endParaRPr lang="ko-KR" alt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304857" y="5358143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en-US" sz="1600" dirty="0" smtClean="0"/>
              <a:t>=</a:t>
            </a:r>
            <a:r>
              <a:rPr lang="de-DE" sz="1600" dirty="0" smtClean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87086" y="319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Lag -6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84317" y="3326622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(c) Lag +6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927630" y="1662848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Lag 0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647628" y="-15113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(d) Lag -6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668609" y="1674723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(e) Lag 0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644859" y="3299315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(f) Lag +6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pic>
        <p:nvPicPr>
          <p:cNvPr id="31" name="그림 1"/>
          <p:cNvPicPr>
            <a:picLocks noChangeAspect="1"/>
          </p:cNvPicPr>
          <p:nvPr/>
        </p:nvPicPr>
        <p:blipFill rotWithShape="1">
          <a:blip r:embed="rId2"/>
          <a:srcRect l="7291" t="67344" r="60809" b="27421"/>
          <a:stretch/>
        </p:blipFill>
        <p:spPr>
          <a:xfrm>
            <a:off x="1937724" y="5028783"/>
            <a:ext cx="5613960" cy="276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6"/>
          <a:stretch/>
        </p:blipFill>
        <p:spPr>
          <a:xfrm>
            <a:off x="-705417" y="3496915"/>
            <a:ext cx="6858000" cy="22072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0" b="43078"/>
          <a:stretch/>
        </p:blipFill>
        <p:spPr>
          <a:xfrm>
            <a:off x="-397352" y="1684454"/>
            <a:ext cx="6858000" cy="163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 b="75991"/>
          <a:stretch/>
        </p:blipFill>
        <p:spPr>
          <a:xfrm>
            <a:off x="-478614" y="-15113"/>
            <a:ext cx="6036525" cy="1646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77" y="144421"/>
            <a:ext cx="5070476" cy="1508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54" y="1813963"/>
            <a:ext cx="5098408" cy="15669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76" y="3495864"/>
            <a:ext cx="5052786" cy="145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25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47430" y="2928846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(c) </a:t>
            </a:r>
            <a:r>
              <a:rPr lang="en-US" altLang="ko-KR" sz="1400" dirty="0"/>
              <a:t>Lag 6 years</a:t>
            </a:r>
            <a:endParaRPr lang="ko-KR" alt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304857" y="5358143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en-US" sz="1600" dirty="0" smtClean="0"/>
              <a:t>=</a:t>
            </a:r>
            <a:r>
              <a:rPr lang="de-DE" sz="1600" dirty="0" smtClean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998617" y="3326622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(c) Lag +6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647628" y="-15113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(d) Lag -6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668609" y="1674723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(e) Lag 0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644859" y="3299315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(f) Lag +6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pic>
        <p:nvPicPr>
          <p:cNvPr id="31" name="그림 1"/>
          <p:cNvPicPr>
            <a:picLocks noChangeAspect="1"/>
          </p:cNvPicPr>
          <p:nvPr/>
        </p:nvPicPr>
        <p:blipFill rotWithShape="1">
          <a:blip r:embed="rId2"/>
          <a:srcRect l="7291" t="67344" r="60809" b="27421"/>
          <a:stretch/>
        </p:blipFill>
        <p:spPr>
          <a:xfrm>
            <a:off x="1937724" y="5028783"/>
            <a:ext cx="5613960" cy="276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4"/>
          <a:stretch/>
        </p:blipFill>
        <p:spPr>
          <a:xfrm>
            <a:off x="-56397" y="292069"/>
            <a:ext cx="5782001" cy="137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6" r="10304" b="43499"/>
          <a:stretch/>
        </p:blipFill>
        <p:spPr>
          <a:xfrm>
            <a:off x="-94498" y="2097735"/>
            <a:ext cx="5219466" cy="1293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9" r="4860" b="1"/>
          <a:stretch/>
        </p:blipFill>
        <p:spPr>
          <a:xfrm>
            <a:off x="-94498" y="3299315"/>
            <a:ext cx="5701257" cy="2378918"/>
          </a:xfrm>
          <a:prstGeom prst="rect">
            <a:avLst/>
          </a:prstGeom>
        </p:spPr>
      </p:pic>
      <p:pic>
        <p:nvPicPr>
          <p:cNvPr id="17" name="그림 1"/>
          <p:cNvPicPr>
            <a:picLocks noChangeAspect="1"/>
          </p:cNvPicPr>
          <p:nvPr/>
        </p:nvPicPr>
        <p:blipFill rotWithShape="1">
          <a:blip r:embed="rId2"/>
          <a:srcRect l="7291" t="28472" r="55208" b="33026"/>
          <a:stretch/>
        </p:blipFill>
        <p:spPr>
          <a:xfrm>
            <a:off x="7131742" y="3585121"/>
            <a:ext cx="4572000" cy="1408208"/>
          </a:xfrm>
          <a:prstGeom prst="rect">
            <a:avLst/>
          </a:prstGeom>
        </p:spPr>
      </p:pic>
      <p:pic>
        <p:nvPicPr>
          <p:cNvPr id="19" name="그림 3"/>
          <p:cNvPicPr>
            <a:picLocks noChangeAspect="1"/>
          </p:cNvPicPr>
          <p:nvPr/>
        </p:nvPicPr>
        <p:blipFill rotWithShape="1">
          <a:blip r:embed="rId4"/>
          <a:srcRect l="3542" t="26390" r="58854" b="31944"/>
          <a:stretch/>
        </p:blipFill>
        <p:spPr>
          <a:xfrm>
            <a:off x="7211497" y="1802622"/>
            <a:ext cx="4584700" cy="1524000"/>
          </a:xfrm>
          <a:prstGeom prst="rect">
            <a:avLst/>
          </a:prstGeom>
        </p:spPr>
      </p:pic>
      <p:pic>
        <p:nvPicPr>
          <p:cNvPr id="32" name="그림 4"/>
          <p:cNvPicPr>
            <a:picLocks noChangeAspect="1"/>
          </p:cNvPicPr>
          <p:nvPr/>
        </p:nvPicPr>
        <p:blipFill rotWithShape="1">
          <a:blip r:embed="rId5"/>
          <a:srcRect l="3750" t="25347" r="59167" b="35069"/>
          <a:stretch/>
        </p:blipFill>
        <p:spPr>
          <a:xfrm>
            <a:off x="7196803" y="234763"/>
            <a:ext cx="4521200" cy="14478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75986" y="76519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Lag -6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991130" y="1713648"/>
            <a:ext cx="4309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Lag 0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0" y="1778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Global-scale </a:t>
            </a:r>
            <a:r>
              <a:rPr lang="en-US" sz="2800" b="1" dirty="0" err="1" smtClean="0"/>
              <a:t>Multidecadal</a:t>
            </a:r>
            <a:r>
              <a:rPr lang="en-US" sz="2800" b="1" dirty="0" smtClean="0"/>
              <a:t> Variability (GMV) 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968374" y="901700"/>
            <a:ext cx="4975225" cy="5614080"/>
            <a:chOff x="409574" y="50800"/>
            <a:chExt cx="4975225" cy="56140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19" b="55000"/>
            <a:stretch/>
          </p:blipFill>
          <p:spPr>
            <a:xfrm>
              <a:off x="638174" y="292100"/>
              <a:ext cx="4683125" cy="14743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0" r="31307"/>
            <a:stretch/>
          </p:blipFill>
          <p:spPr>
            <a:xfrm rot="16200000">
              <a:off x="2146296" y="2426377"/>
              <a:ext cx="1501781" cy="49752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63"/>
            <a:stretch/>
          </p:blipFill>
          <p:spPr>
            <a:xfrm>
              <a:off x="561900" y="2071638"/>
              <a:ext cx="4759399" cy="1686024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742552" y="4931543"/>
              <a:ext cx="1369198" cy="263827"/>
              <a:chOff x="6904852" y="1774811"/>
              <a:chExt cx="1369198" cy="263827"/>
            </a:xfrm>
          </p:grpSpPr>
          <p:cxnSp>
            <p:nvCxnSpPr>
              <p:cNvPr id="12" name="직선 연결선 24"/>
              <p:cNvCxnSpPr/>
              <p:nvPr/>
            </p:nvCxnSpPr>
            <p:spPr>
              <a:xfrm>
                <a:off x="6904852" y="1880534"/>
                <a:ext cx="299603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25"/>
              <p:cNvCxnSpPr/>
              <p:nvPr/>
            </p:nvCxnSpPr>
            <p:spPr>
              <a:xfrm>
                <a:off x="6904852" y="2038638"/>
                <a:ext cx="2996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135282" y="1774811"/>
                <a:ext cx="11387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1</a:t>
                </a:r>
                <a:r>
                  <a:rPr lang="en-US" altLang="ko-KR" sz="900" baseline="30000" dirty="0" smtClean="0"/>
                  <a:t>st</a:t>
                </a:r>
                <a:r>
                  <a:rPr lang="ko-KR" altLang="en-US" sz="900" dirty="0" smtClean="0"/>
                  <a:t> </a:t>
                </a:r>
                <a:r>
                  <a:rPr lang="en-US" altLang="ko-KR" sz="900" dirty="0" smtClean="0"/>
                  <a:t>EOF </a:t>
                </a:r>
                <a:r>
                  <a:rPr lang="en-US" altLang="ko-KR" sz="900" dirty="0"/>
                  <a:t>(</a:t>
                </a:r>
                <a:r>
                  <a:rPr lang="en-US" altLang="ko-KR" sz="900" dirty="0" smtClean="0"/>
                  <a:t>x0.01)</a:t>
                </a:r>
                <a:endParaRPr lang="ko-KR" altLang="en-US" sz="9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972981" y="5106721"/>
              <a:ext cx="13483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smtClean="0"/>
                <a:t>2</a:t>
              </a:r>
              <a:r>
                <a:rPr lang="en-US" altLang="ko-KR" sz="900" baseline="30000" dirty="0" smtClean="0"/>
                <a:t>nd</a:t>
              </a:r>
              <a:r>
                <a:rPr lang="ko-KR" altLang="en-US" sz="900" dirty="0" smtClean="0"/>
                <a:t> </a:t>
              </a:r>
              <a:r>
                <a:rPr lang="en-US" altLang="ko-KR" sz="900" dirty="0" smtClean="0"/>
                <a:t>EOF </a:t>
              </a:r>
              <a:r>
                <a:rPr lang="en-US" altLang="ko-KR" sz="900" dirty="0"/>
                <a:t>(</a:t>
              </a:r>
              <a:r>
                <a:rPr lang="en-US" altLang="ko-KR" sz="900" dirty="0" smtClean="0"/>
                <a:t>x0.02)</a:t>
              </a:r>
              <a:endParaRPr lang="ko-KR" altLang="en-US" sz="9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9175" y="50800"/>
              <a:ext cx="2723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(a)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1</a:t>
              </a:r>
              <a:r>
                <a:rPr lang="en-US" altLang="ko-KR" sz="1400" baseline="30000" dirty="0" smtClean="0"/>
                <a:t>st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EOF (68.6%)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9174" y="1875393"/>
              <a:ext cx="2447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(b)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2</a:t>
              </a:r>
              <a:r>
                <a:rPr lang="en-US" altLang="ko-KR" sz="1400" baseline="30000" dirty="0" smtClean="0"/>
                <a:t>nd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EOF (8.94%)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9173" y="3903617"/>
              <a:ext cx="3197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(c)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Time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series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of</a:t>
              </a:r>
              <a:r>
                <a:rPr lang="ko-KR" altLang="en-US" sz="1400" dirty="0" smtClean="0"/>
                <a:t> </a:t>
              </a:r>
              <a:r>
                <a:rPr lang="en-US" altLang="ko-KR" sz="1400" dirty="0" smtClean="0"/>
                <a:t>PC</a:t>
              </a:r>
              <a:endParaRPr 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21500" y="732422"/>
            <a:ext cx="402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EOF analysis of global </a:t>
            </a:r>
            <a:r>
              <a:rPr lang="en-US" dirty="0" smtClean="0">
                <a:solidFill>
                  <a:srgbClr val="0070C0"/>
                </a:solidFill>
              </a:rPr>
              <a:t>SST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detrended</a:t>
            </a:r>
            <a:r>
              <a:rPr lang="en-US" dirty="0" smtClean="0"/>
              <a:t>, 11yr running mean)</a:t>
            </a:r>
            <a:endParaRPr lang="en-US" dirty="0" smtClean="0"/>
          </a:p>
          <a:p>
            <a:pPr algn="ctr"/>
            <a:r>
              <a:rPr lang="en-US" dirty="0" smtClean="0"/>
              <a:t> (0-360E, 40S-60N, 1900-2014)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00873" y="2145725"/>
            <a:ext cx="5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Batang" charset="-127"/>
              </a:rPr>
              <a:t>ENSO-like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Batang" charset="-127"/>
              </a:rPr>
              <a:t>pattern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Batang" charset="-127"/>
              </a:rPr>
              <a:t>in the tropical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Batang" charset="-127"/>
              </a:rPr>
              <a:t>Pacific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Batang" charset="-127"/>
              </a:rPr>
              <a:t>a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Batang" charset="-127"/>
              </a:rPr>
              <a:t>PDO-like pattern in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Batang" charset="-127"/>
              </a:rPr>
              <a:t>the North Pacific. </a:t>
            </a:r>
            <a:endParaRPr lang="en-US" dirty="0" smtClean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Batang" charset="-127"/>
              </a:rPr>
              <a:t>Similar pattern in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Batang" charset="-127"/>
              </a:rPr>
              <a:t>the South Pacific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Batang" charset="-127"/>
              </a:rPr>
              <a:t>with a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Batang" charset="-127"/>
              </a:rPr>
              <a:t>relatively weak magnitude. </a:t>
            </a:r>
            <a:endParaRPr lang="en-US" dirty="0" smtClean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Batang" charset="-127"/>
              </a:rPr>
              <a:t>an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Batang" charset="-127"/>
              </a:rPr>
              <a:t>AMO negative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Batang" charset="-127"/>
              </a:rPr>
              <a:t>phase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Batang" charset="-127"/>
              </a:rPr>
              <a:t>In the North Atlantic, </a:t>
            </a:r>
            <a:endParaRPr lang="en-US" dirty="0" smtClean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Times New Roman" charset="0"/>
              <a:ea typeface="Batang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Batang" charset="-127"/>
              </a:rPr>
              <a:t>In PC, two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Batang" charset="-127"/>
              </a:rPr>
              <a:t>positive phases (1900–1921, 1972–1998) and two negative phases (1922–1972, 1999–2014)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Batang" charset="-127"/>
              </a:rPr>
              <a:t>(red line in figure c)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3484553"/>
            <a:ext cx="9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GMV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68374" y="2723040"/>
            <a:ext cx="4975225" cy="2031477"/>
          </a:xfrm>
          <a:prstGeom prst="roundRect">
            <a:avLst>
              <a:gd name="adj" fmla="val 915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4"/>
          <p:cNvSpPr/>
          <p:nvPr/>
        </p:nvSpPr>
        <p:spPr>
          <a:xfrm>
            <a:off x="5995597" y="2689225"/>
            <a:ext cx="4752870" cy="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8137994" y="1256239"/>
            <a:ext cx="38308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/>
              <a:t>Figure 1. </a:t>
            </a:r>
            <a:r>
              <a:rPr lang="en-US" altLang="ko-KR" sz="1400" dirty="0" smtClean="0"/>
              <a:t>(a-c) Horizontal pattern </a:t>
            </a:r>
            <a:r>
              <a:rPr lang="en-US" altLang="ko-KR" sz="1400" dirty="0"/>
              <a:t>and (d-f) </a:t>
            </a:r>
            <a:r>
              <a:rPr lang="en-US" altLang="ko-KR" sz="1400" dirty="0" smtClean="0"/>
              <a:t>time </a:t>
            </a:r>
            <a:r>
              <a:rPr lang="en-US" altLang="ko-KR" sz="1400" dirty="0"/>
              <a:t>series of </a:t>
            </a:r>
            <a:r>
              <a:rPr lang="en-US" altLang="ko-KR" sz="1400" dirty="0" smtClean="0"/>
              <a:t>IPO (black line) and AMO (red line) </a:t>
            </a:r>
            <a:r>
              <a:rPr lang="en-US" altLang="ko-KR" sz="1400" dirty="0"/>
              <a:t>from (</a:t>
            </a:r>
            <a:r>
              <a:rPr lang="en-US" altLang="ko-KR" sz="1400" dirty="0" err="1"/>
              <a:t>a,d</a:t>
            </a:r>
            <a:r>
              <a:rPr lang="en-US" altLang="ko-KR" sz="1400" dirty="0"/>
              <a:t>) observation and  model simulations with (</a:t>
            </a:r>
            <a:r>
              <a:rPr lang="en-US" altLang="ko-KR" sz="1400" dirty="0" err="1"/>
              <a:t>b,e</a:t>
            </a:r>
            <a:r>
              <a:rPr lang="en-US" altLang="ko-KR" sz="1400" dirty="0"/>
              <a:t>) observed SST and (</a:t>
            </a:r>
            <a:r>
              <a:rPr lang="en-US" altLang="ko-KR" sz="1400" dirty="0" err="1"/>
              <a:t>c,f</a:t>
            </a:r>
            <a:r>
              <a:rPr lang="en-US" altLang="ko-KR" sz="1400" dirty="0"/>
              <a:t>) climatological SST over AMO region </a:t>
            </a:r>
            <a:r>
              <a:rPr lang="en-US" altLang="ko-KR" sz="1400" dirty="0" smtClean="0"/>
              <a:t>(</a:t>
            </a:r>
            <a:r>
              <a:rPr lang="en-US" sz="1400" dirty="0"/>
              <a:t>0°S–70°N, 80W°–0°W</a:t>
            </a:r>
            <a:r>
              <a:rPr lang="en-US" altLang="ko-KR" sz="1400" dirty="0" smtClean="0"/>
              <a:t>) </a:t>
            </a:r>
            <a:r>
              <a:rPr lang="en-US" sz="1400" dirty="0"/>
              <a:t>at decadal timescales (11yrs running </a:t>
            </a:r>
            <a:r>
              <a:rPr lang="en-US" sz="1400" dirty="0" smtClean="0"/>
              <a:t>mean,1900-2014). IPO is defined as  second EOF modes of global SST (0</a:t>
            </a:r>
            <a:r>
              <a:rPr lang="en-US" altLang="ko-KR" sz="1400" dirty="0"/>
              <a:t>°</a:t>
            </a:r>
            <a:r>
              <a:rPr lang="en-US" sz="1400" dirty="0" smtClean="0"/>
              <a:t>-360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E,40</a:t>
            </a:r>
            <a:r>
              <a:rPr lang="en-US" altLang="ko-KR" sz="1400" dirty="0"/>
              <a:t>°</a:t>
            </a:r>
            <a:r>
              <a:rPr lang="en-US" sz="1400" dirty="0" smtClean="0"/>
              <a:t>S-60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AMO is defined as SST </a:t>
            </a:r>
            <a:r>
              <a:rPr lang="en-US" sz="1400" dirty="0"/>
              <a:t>averaged </a:t>
            </a:r>
            <a:r>
              <a:rPr lang="en-US" sz="1400" dirty="0" smtClean="0"/>
              <a:t>over 300</a:t>
            </a:r>
            <a:r>
              <a:rPr lang="en-US" altLang="ko-KR" sz="1400" dirty="0"/>
              <a:t>°</a:t>
            </a:r>
            <a:r>
              <a:rPr lang="en-US" sz="1400" dirty="0"/>
              <a:t>-</a:t>
            </a:r>
            <a:r>
              <a:rPr lang="en-US" sz="1400" dirty="0" smtClean="0"/>
              <a:t>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E,0</a:t>
            </a:r>
            <a:r>
              <a:rPr lang="en-US" altLang="ko-KR" sz="1400" dirty="0" smtClean="0"/>
              <a:t>°N</a:t>
            </a:r>
            <a:r>
              <a:rPr lang="en-US" sz="1400" dirty="0" smtClean="0"/>
              <a:t>-70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</a:t>
            </a:r>
            <a:r>
              <a:rPr lang="en-US" sz="1400" dirty="0"/>
              <a:t>The long-term linear trends in SST data were removed prior to the regression analysis and first and last 11yrs are excluded for analysis. </a:t>
            </a:r>
            <a:endParaRPr lang="en-US" sz="1400" dirty="0" smtClean="0"/>
          </a:p>
          <a:p>
            <a:pPr algn="just"/>
            <a:r>
              <a:rPr lang="en-US" sz="1400" dirty="0" smtClean="0"/>
              <a:t> </a:t>
            </a:r>
            <a:r>
              <a:rPr lang="de-DE" altLang="ko-KR" sz="1400" dirty="0"/>
              <a:t>(</a:t>
            </a:r>
            <a:r>
              <a:rPr lang="en-US" altLang="ko-KR" sz="1400" dirty="0"/>
              <a:t>g) Lead-lag phase relationship between IPO and AMO time series from observation and model simulations. Dashed </a:t>
            </a:r>
            <a:r>
              <a:rPr lang="en-US" altLang="ko-KR" sz="1400" dirty="0" smtClean="0"/>
              <a:t>gray horizontal lines </a:t>
            </a:r>
            <a:r>
              <a:rPr lang="en-US" altLang="ko-KR" sz="1400" dirty="0"/>
              <a:t>represents 95% significant levels. </a:t>
            </a:r>
            <a:endParaRPr lang="ko-KR" alt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89907" y="-323887"/>
            <a:ext cx="10708451" cy="2636403"/>
            <a:chOff x="-2452694" y="115747"/>
            <a:chExt cx="10708451" cy="26364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158" y="248884"/>
              <a:ext cx="6606872" cy="250326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86033" y="115747"/>
              <a:ext cx="1769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cor. = -0.71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63"/>
            <a:stretch/>
          </p:blipFill>
          <p:spPr>
            <a:xfrm>
              <a:off x="-2452694" y="805202"/>
              <a:ext cx="3752924" cy="1329479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81246" y="3010286"/>
            <a:ext cx="7734784" cy="1666308"/>
            <a:chOff x="5109" y="1871308"/>
            <a:chExt cx="8555364" cy="192781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691" y="2094125"/>
              <a:ext cx="4364782" cy="170499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" y="2105501"/>
              <a:ext cx="4203529" cy="153958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899543" y="1912047"/>
              <a:ext cx="1821640" cy="32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EOF2 (</a:t>
              </a:r>
              <a:r>
                <a:rPr lang="en-US" altLang="ko-KR" sz="1100" dirty="0"/>
                <a:t>5.65</a:t>
              </a:r>
              <a:r>
                <a:rPr lang="en-US" altLang="ko-KR" sz="1200" dirty="0" smtClean="0"/>
                <a:t>%, 0.41)</a:t>
              </a:r>
              <a:endParaRPr lang="ko-KR" altLang="en-US" sz="12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3214" y="1871308"/>
              <a:ext cx="2606890" cy="35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(c) NESM_CLM</a:t>
              </a:r>
              <a:endParaRPr lang="ko-KR" altLang="en-US" sz="1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630460" y="1528108"/>
            <a:ext cx="1599983" cy="623260"/>
            <a:chOff x="7289371" y="153529"/>
            <a:chExt cx="1769724" cy="721072"/>
          </a:xfrm>
        </p:grpSpPr>
        <p:grpSp>
          <p:nvGrpSpPr>
            <p:cNvPr id="52" name="Group 51"/>
            <p:cNvGrpSpPr/>
            <p:nvPr/>
          </p:nvGrpSpPr>
          <p:grpSpPr>
            <a:xfrm>
              <a:off x="7592873" y="418640"/>
              <a:ext cx="1270551" cy="455961"/>
              <a:chOff x="7717246" y="3493169"/>
              <a:chExt cx="2052680" cy="455961"/>
            </a:xfrm>
          </p:grpSpPr>
          <p:cxnSp>
            <p:nvCxnSpPr>
              <p:cNvPr id="57" name="직선 연결선 24"/>
              <p:cNvCxnSpPr/>
              <p:nvPr/>
            </p:nvCxnSpPr>
            <p:spPr>
              <a:xfrm>
                <a:off x="7717246" y="3635792"/>
                <a:ext cx="535384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25"/>
              <p:cNvCxnSpPr/>
              <p:nvPr/>
            </p:nvCxnSpPr>
            <p:spPr>
              <a:xfrm>
                <a:off x="7717246" y="3818709"/>
                <a:ext cx="53538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8151714" y="3493169"/>
                <a:ext cx="1618212" cy="267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147147" y="3682072"/>
                <a:ext cx="1098156" cy="267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289371" y="153529"/>
              <a:ext cx="1769724" cy="32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</a:t>
              </a:r>
              <a:r>
                <a:rPr lang="en-US" sz="1200" dirty="0" smtClean="0"/>
                <a:t>0.69</a:t>
              </a:r>
              <a:endParaRPr lang="en-US" sz="1200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4397703" y="-104670"/>
            <a:ext cx="155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(d) OBS </a:t>
            </a:r>
            <a:endParaRPr lang="ko-KR" alt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2928770" y="-21769"/>
            <a:ext cx="182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EOF2 (8.94%)</a:t>
            </a:r>
            <a:endParaRPr lang="ko-KR" alt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728898" y="1532328"/>
            <a:ext cx="214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NESM_AMO</a:t>
            </a:r>
            <a:endParaRPr lang="ko-KR" alt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2952771" y="1510027"/>
            <a:ext cx="1646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EOF2 </a:t>
            </a:r>
            <a:r>
              <a:rPr lang="en-US" altLang="ko-KR" sz="1200" dirty="0" smtClean="0"/>
              <a:t>(9.05%, 0,60)</a:t>
            </a:r>
            <a:endParaRPr lang="ko-KR" alt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6620142" y="3023762"/>
            <a:ext cx="1599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cor. = -0.39</a:t>
            </a:r>
          </a:p>
        </p:txBody>
      </p:sp>
      <p:grpSp>
        <p:nvGrpSpPr>
          <p:cNvPr id="80" name="그룹 3"/>
          <p:cNvGrpSpPr/>
          <p:nvPr/>
        </p:nvGrpSpPr>
        <p:grpSpPr>
          <a:xfrm>
            <a:off x="4687836" y="898601"/>
            <a:ext cx="1444596" cy="357638"/>
            <a:chOff x="8392565" y="5203808"/>
            <a:chExt cx="2108075" cy="402577"/>
          </a:xfrm>
        </p:grpSpPr>
        <p:cxnSp>
          <p:nvCxnSpPr>
            <p:cNvPr id="81" name="직선 연결선 4"/>
            <p:cNvCxnSpPr/>
            <p:nvPr/>
          </p:nvCxnSpPr>
          <p:spPr>
            <a:xfrm>
              <a:off x="8392565" y="5326793"/>
              <a:ext cx="6234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직선 연결선 5"/>
            <p:cNvCxnSpPr/>
            <p:nvPr/>
          </p:nvCxnSpPr>
          <p:spPr>
            <a:xfrm>
              <a:off x="8392565" y="5478035"/>
              <a:ext cx="623456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8950793" y="5203808"/>
              <a:ext cx="1530510" cy="25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smtClean="0"/>
                <a:t>GMO </a:t>
              </a:r>
              <a:r>
                <a:rPr lang="en-US" altLang="ko-KR" sz="900" dirty="0"/>
                <a:t>(x0.02)</a:t>
              </a:r>
              <a:endParaRPr lang="ko-KR" altLang="en-US" sz="9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964814" y="5346548"/>
              <a:ext cx="1535826" cy="25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/>
                <a:t>AMO</a:t>
              </a:r>
              <a:endParaRPr lang="ko-KR" altLang="en-US" sz="900" dirty="0"/>
            </a:p>
          </p:txBody>
        </p:sp>
      </p:grpSp>
      <p:grpSp>
        <p:nvGrpSpPr>
          <p:cNvPr id="85" name="그룹 3"/>
          <p:cNvGrpSpPr/>
          <p:nvPr/>
        </p:nvGrpSpPr>
        <p:grpSpPr>
          <a:xfrm>
            <a:off x="4747083" y="3953090"/>
            <a:ext cx="1471101" cy="357638"/>
            <a:chOff x="8392565" y="5203808"/>
            <a:chExt cx="2146754" cy="402577"/>
          </a:xfrm>
        </p:grpSpPr>
        <p:cxnSp>
          <p:nvCxnSpPr>
            <p:cNvPr id="86" name="직선 연결선 4"/>
            <p:cNvCxnSpPr/>
            <p:nvPr/>
          </p:nvCxnSpPr>
          <p:spPr>
            <a:xfrm>
              <a:off x="8392565" y="5326793"/>
              <a:ext cx="6234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직선 연결선 5"/>
            <p:cNvCxnSpPr/>
            <p:nvPr/>
          </p:nvCxnSpPr>
          <p:spPr>
            <a:xfrm>
              <a:off x="8392565" y="5478035"/>
              <a:ext cx="623456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9008809" y="5203808"/>
              <a:ext cx="1530510" cy="25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smtClean="0"/>
                <a:t>GMO </a:t>
              </a:r>
              <a:r>
                <a:rPr lang="en-US" altLang="ko-KR" sz="900" dirty="0"/>
                <a:t>(x0.02)</a:t>
              </a:r>
              <a:endParaRPr lang="ko-KR" altLang="en-US" sz="9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003491" y="5346548"/>
              <a:ext cx="1535826" cy="25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/>
                <a:t>AMO</a:t>
              </a:r>
              <a:endParaRPr lang="ko-KR" altLang="en-US" sz="900" dirty="0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88870" r="20909"/>
          <a:stretch/>
        </p:blipFill>
        <p:spPr>
          <a:xfrm>
            <a:off x="726746" y="4577154"/>
            <a:ext cx="3208667" cy="2244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48300" y="6149009"/>
            <a:ext cx="1037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AMO lead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6555" y="-70253"/>
            <a:ext cx="155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OBS </a:t>
            </a:r>
            <a:endParaRPr lang="ko-KR" alt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4423577" y="1496056"/>
            <a:ext cx="214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(e) NESM_AMO</a:t>
            </a:r>
            <a:endParaRPr lang="ko-KR" alt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4422433" y="3007997"/>
            <a:ext cx="214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(f) NESM_CLIM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-1232452" y="2768443"/>
            <a:ext cx="162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Exp6,exp9,exp7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1613" b="54708"/>
          <a:stretch/>
        </p:blipFill>
        <p:spPr>
          <a:xfrm>
            <a:off x="-418481" y="5683197"/>
            <a:ext cx="3934134" cy="1485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7" b="18953"/>
          <a:stretch/>
        </p:blipFill>
        <p:spPr>
          <a:xfrm>
            <a:off x="4136334" y="1384567"/>
            <a:ext cx="3718525" cy="12870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r="29645" b="2549"/>
          <a:stretch/>
        </p:blipFill>
        <p:spPr>
          <a:xfrm rot="16200000">
            <a:off x="7216435" y="595583"/>
            <a:ext cx="2192995" cy="5449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1613" b="54708"/>
          <a:stretch/>
        </p:blipFill>
        <p:spPr>
          <a:xfrm>
            <a:off x="525498" y="1966642"/>
            <a:ext cx="3934134" cy="14856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4" r="31601"/>
          <a:stretch/>
        </p:blipFill>
        <p:spPr>
          <a:xfrm rot="16200000">
            <a:off x="7357011" y="-1760146"/>
            <a:ext cx="1982061" cy="552007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1613" b="54708"/>
          <a:stretch/>
        </p:blipFill>
        <p:spPr>
          <a:xfrm>
            <a:off x="4422433" y="468093"/>
            <a:ext cx="3934134" cy="14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4"/>
          <p:cNvSpPr/>
          <p:nvPr/>
        </p:nvSpPr>
        <p:spPr>
          <a:xfrm>
            <a:off x="5995597" y="2689225"/>
            <a:ext cx="4752870" cy="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8137994" y="1256239"/>
            <a:ext cx="38308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/>
              <a:t>Figure 1. </a:t>
            </a:r>
            <a:r>
              <a:rPr lang="en-US" altLang="ko-KR" sz="1400" dirty="0" smtClean="0"/>
              <a:t>(a-c) Horizontal pattern </a:t>
            </a:r>
            <a:r>
              <a:rPr lang="en-US" altLang="ko-KR" sz="1400" dirty="0"/>
              <a:t>and (d-f) </a:t>
            </a:r>
            <a:r>
              <a:rPr lang="en-US" altLang="ko-KR" sz="1400" dirty="0" smtClean="0"/>
              <a:t>time </a:t>
            </a:r>
            <a:r>
              <a:rPr lang="en-US" altLang="ko-KR" sz="1400" dirty="0"/>
              <a:t>series of </a:t>
            </a:r>
            <a:r>
              <a:rPr lang="en-US" altLang="ko-KR" sz="1400" dirty="0" smtClean="0"/>
              <a:t>IPO (black line) and AMO (red line) </a:t>
            </a:r>
            <a:r>
              <a:rPr lang="en-US" altLang="ko-KR" sz="1400" dirty="0"/>
              <a:t>from (</a:t>
            </a:r>
            <a:r>
              <a:rPr lang="en-US" altLang="ko-KR" sz="1400" dirty="0" err="1"/>
              <a:t>a,d</a:t>
            </a:r>
            <a:r>
              <a:rPr lang="en-US" altLang="ko-KR" sz="1400" dirty="0"/>
              <a:t>) observation and  model simulations with (</a:t>
            </a:r>
            <a:r>
              <a:rPr lang="en-US" altLang="ko-KR" sz="1400" dirty="0" err="1"/>
              <a:t>b,e</a:t>
            </a:r>
            <a:r>
              <a:rPr lang="en-US" altLang="ko-KR" sz="1400" dirty="0"/>
              <a:t>) observed SST and (</a:t>
            </a:r>
            <a:r>
              <a:rPr lang="en-US" altLang="ko-KR" sz="1400" dirty="0" err="1"/>
              <a:t>c,f</a:t>
            </a:r>
            <a:r>
              <a:rPr lang="en-US" altLang="ko-KR" sz="1400" dirty="0"/>
              <a:t>) climatological SST over AMO region </a:t>
            </a:r>
            <a:r>
              <a:rPr lang="en-US" altLang="ko-KR" sz="1400" dirty="0" smtClean="0"/>
              <a:t>(</a:t>
            </a:r>
            <a:r>
              <a:rPr lang="en-US" sz="1400" dirty="0"/>
              <a:t>0°S–70°N, 80W°–0°W</a:t>
            </a:r>
            <a:r>
              <a:rPr lang="en-US" altLang="ko-KR" sz="1400" dirty="0" smtClean="0"/>
              <a:t>) </a:t>
            </a:r>
            <a:r>
              <a:rPr lang="en-US" sz="1400" dirty="0"/>
              <a:t>at decadal timescales (11yrs running </a:t>
            </a:r>
            <a:r>
              <a:rPr lang="en-US" sz="1400" dirty="0" smtClean="0"/>
              <a:t>mean,1900-2014). IPO is defined as  second EOF modes of global SST (0</a:t>
            </a:r>
            <a:r>
              <a:rPr lang="en-US" altLang="ko-KR" sz="1400" dirty="0"/>
              <a:t>°</a:t>
            </a:r>
            <a:r>
              <a:rPr lang="en-US" sz="1400" dirty="0" smtClean="0"/>
              <a:t>-360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E,40</a:t>
            </a:r>
            <a:r>
              <a:rPr lang="en-US" altLang="ko-KR" sz="1400" dirty="0"/>
              <a:t>°</a:t>
            </a:r>
            <a:r>
              <a:rPr lang="en-US" sz="1400" dirty="0" smtClean="0"/>
              <a:t>S-60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AMO is defined as SST </a:t>
            </a:r>
            <a:r>
              <a:rPr lang="en-US" sz="1400" dirty="0"/>
              <a:t>averaged </a:t>
            </a:r>
            <a:r>
              <a:rPr lang="en-US" sz="1400" dirty="0" smtClean="0"/>
              <a:t>over 300</a:t>
            </a:r>
            <a:r>
              <a:rPr lang="en-US" altLang="ko-KR" sz="1400" dirty="0"/>
              <a:t>°</a:t>
            </a:r>
            <a:r>
              <a:rPr lang="en-US" sz="1400" dirty="0"/>
              <a:t>-</a:t>
            </a:r>
            <a:r>
              <a:rPr lang="en-US" sz="1400" dirty="0" smtClean="0"/>
              <a:t>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E,0</a:t>
            </a:r>
            <a:r>
              <a:rPr lang="en-US" altLang="ko-KR" sz="1400" dirty="0" smtClean="0"/>
              <a:t>°N</a:t>
            </a:r>
            <a:r>
              <a:rPr lang="en-US" sz="1400" dirty="0" smtClean="0"/>
              <a:t>-70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</a:t>
            </a:r>
            <a:r>
              <a:rPr lang="en-US" sz="1400" dirty="0"/>
              <a:t>The long-term linear trends in SST data were removed prior to the regression analysis and first and last 11yrs are excluded for analysis. </a:t>
            </a:r>
            <a:endParaRPr lang="en-US" sz="1400" dirty="0" smtClean="0"/>
          </a:p>
          <a:p>
            <a:pPr algn="just"/>
            <a:r>
              <a:rPr lang="en-US" sz="1400" dirty="0" smtClean="0"/>
              <a:t> </a:t>
            </a:r>
            <a:r>
              <a:rPr lang="de-DE" altLang="ko-KR" sz="1400" dirty="0"/>
              <a:t>(</a:t>
            </a:r>
            <a:r>
              <a:rPr lang="en-US" altLang="ko-KR" sz="1400" dirty="0"/>
              <a:t>g) Lead-lag phase relationship between IPO and AMO time series from observation and model simulations. Dashed </a:t>
            </a:r>
            <a:r>
              <a:rPr lang="en-US" altLang="ko-KR" sz="1400" dirty="0" smtClean="0"/>
              <a:t>gray horizontal lines </a:t>
            </a:r>
            <a:r>
              <a:rPr lang="en-US" altLang="ko-KR" sz="1400" dirty="0"/>
              <a:t>represents 95% significant levels. </a:t>
            </a:r>
            <a:endParaRPr lang="ko-KR" alt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448300" y="6149009"/>
            <a:ext cx="1037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AMO lead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84588" y="4964946"/>
            <a:ext cx="162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Exp6,exp9,exp7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1613" b="54708"/>
          <a:stretch/>
        </p:blipFill>
        <p:spPr>
          <a:xfrm>
            <a:off x="384364" y="5674755"/>
            <a:ext cx="3934134" cy="14856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4" r="31601"/>
          <a:stretch/>
        </p:blipFill>
        <p:spPr>
          <a:xfrm rot="16200000">
            <a:off x="6613830" y="4825608"/>
            <a:ext cx="1199199" cy="41722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2290" y="-70253"/>
            <a:ext cx="7566123" cy="5910680"/>
            <a:chOff x="192290" y="-70253"/>
            <a:chExt cx="7566123" cy="5910680"/>
          </a:xfrm>
        </p:grpSpPr>
        <p:grpSp>
          <p:nvGrpSpPr>
            <p:cNvPr id="4" name="Group 3"/>
            <p:cNvGrpSpPr/>
            <p:nvPr/>
          </p:nvGrpSpPr>
          <p:grpSpPr>
            <a:xfrm>
              <a:off x="192290" y="-70253"/>
              <a:ext cx="7566123" cy="3705479"/>
              <a:chOff x="192290" y="-70253"/>
              <a:chExt cx="7566123" cy="3705479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04" r="31601"/>
              <a:stretch/>
            </p:blipFill>
            <p:spPr>
              <a:xfrm rot="16200000">
                <a:off x="5057500" y="-973221"/>
                <a:ext cx="1390389" cy="378541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2890670" y="-21769"/>
                <a:ext cx="182164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/>
                  <a:t>EOF2 (8.94%)</a:t>
                </a:r>
                <a:endParaRPr lang="ko-KR" altLang="en-US" sz="11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25698" y="1760386"/>
                <a:ext cx="21431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(b) </a:t>
                </a:r>
                <a:r>
                  <a:rPr lang="en-US" altLang="ko-KR" sz="1400" dirty="0" smtClean="0"/>
                  <a:t>NESM_PI</a:t>
                </a:r>
                <a:endParaRPr lang="ko-KR" altLang="en-US" sz="14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825771" y="1801585"/>
                <a:ext cx="16469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/>
                  <a:t>EOF2 </a:t>
                </a:r>
                <a:r>
                  <a:rPr lang="en-US" altLang="ko-KR" sz="1100" dirty="0" smtClean="0"/>
                  <a:t>(9.05%)</a:t>
                </a:r>
                <a:endParaRPr lang="ko-KR" altLang="en-US" sz="1100" dirty="0"/>
              </a:p>
            </p:txBody>
          </p:sp>
          <p:grpSp>
            <p:nvGrpSpPr>
              <p:cNvPr id="80" name="그룹 3"/>
              <p:cNvGrpSpPr/>
              <p:nvPr/>
            </p:nvGrpSpPr>
            <p:grpSpPr>
              <a:xfrm>
                <a:off x="5606109" y="270311"/>
                <a:ext cx="1444596" cy="357638"/>
                <a:chOff x="8392565" y="5203808"/>
                <a:chExt cx="2108075" cy="402577"/>
              </a:xfrm>
            </p:grpSpPr>
            <p:cxnSp>
              <p:nvCxnSpPr>
                <p:cNvPr id="81" name="직선 연결선 4"/>
                <p:cNvCxnSpPr/>
                <p:nvPr/>
              </p:nvCxnSpPr>
              <p:spPr>
                <a:xfrm>
                  <a:off x="8392565" y="5326793"/>
                  <a:ext cx="623455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 5"/>
                <p:cNvCxnSpPr/>
                <p:nvPr/>
              </p:nvCxnSpPr>
              <p:spPr>
                <a:xfrm>
                  <a:off x="8392565" y="5478035"/>
                  <a:ext cx="623456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2"/>
                <p:cNvSpPr txBox="1"/>
                <p:nvPr/>
              </p:nvSpPr>
              <p:spPr>
                <a:xfrm>
                  <a:off x="8950793" y="5203808"/>
                  <a:ext cx="1530510" cy="259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GMO </a:t>
                  </a:r>
                  <a:r>
                    <a:rPr lang="en-US" altLang="ko-KR" sz="900" dirty="0"/>
                    <a:t>(x0.02)</a:t>
                  </a:r>
                  <a:endParaRPr lang="ko-KR" altLang="en-US" sz="900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8964814" y="5346548"/>
                  <a:ext cx="1535826" cy="259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/>
                    <a:t>AMO</a:t>
                  </a:r>
                  <a:endParaRPr lang="ko-KR" altLang="en-US" sz="900" dirty="0"/>
                </a:p>
              </p:txBody>
            </p:sp>
          </p:grpSp>
          <p:pic>
            <p:nvPicPr>
              <p:cNvPr id="97" name="Picture 9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6" t="88870" r="20909"/>
              <a:stretch/>
            </p:blipFill>
            <p:spPr>
              <a:xfrm>
                <a:off x="590431" y="3410778"/>
                <a:ext cx="3208667" cy="224448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543355" y="-70253"/>
                <a:ext cx="1553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(a) </a:t>
                </a:r>
                <a:r>
                  <a:rPr lang="en-US" altLang="ko-KR" sz="1400" dirty="0" smtClean="0"/>
                  <a:t>NESM_AMO </a:t>
                </a:r>
                <a:endParaRPr lang="ko-KR" altLang="en-US" sz="140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787" b="18953"/>
              <a:stretch/>
            </p:blipFill>
            <p:spPr>
              <a:xfrm>
                <a:off x="192290" y="2039632"/>
                <a:ext cx="3718525" cy="128700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15" r="29645" b="2549"/>
              <a:stretch/>
            </p:blipFill>
            <p:spPr>
              <a:xfrm rot="16200000">
                <a:off x="4946090" y="869389"/>
                <a:ext cx="1511608" cy="368381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786" r="1613" b="54708"/>
              <a:stretch/>
            </p:blipFill>
            <p:spPr>
              <a:xfrm>
                <a:off x="233969" y="175290"/>
                <a:ext cx="3682906" cy="1361296"/>
              </a:xfrm>
              <a:prstGeom prst="rect">
                <a:avLst/>
              </a:prstGeom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5668328" y="1782578"/>
                <a:ext cx="2090085" cy="699230"/>
                <a:chOff x="7592873" y="65637"/>
                <a:chExt cx="2311822" cy="808964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7592873" y="418640"/>
                  <a:ext cx="1270551" cy="455961"/>
                  <a:chOff x="7717246" y="3493169"/>
                  <a:chExt cx="2052680" cy="455961"/>
                </a:xfrm>
              </p:grpSpPr>
              <p:cxnSp>
                <p:nvCxnSpPr>
                  <p:cNvPr id="62" name="직선 연결선 24"/>
                  <p:cNvCxnSpPr/>
                  <p:nvPr/>
                </p:nvCxnSpPr>
                <p:spPr>
                  <a:xfrm>
                    <a:off x="7717246" y="3635792"/>
                    <a:ext cx="535384" cy="0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직선 연결선 25"/>
                  <p:cNvCxnSpPr/>
                  <p:nvPr/>
                </p:nvCxnSpPr>
                <p:spPr>
                  <a:xfrm>
                    <a:off x="7717246" y="3818709"/>
                    <a:ext cx="535384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8151714" y="3493169"/>
                    <a:ext cx="1618212" cy="2670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900" dirty="0" smtClean="0"/>
                      <a:t>GMO </a:t>
                    </a:r>
                    <a:r>
                      <a:rPr lang="en-US" altLang="ko-KR" sz="900" dirty="0"/>
                      <a:t>(x0.02)</a:t>
                    </a:r>
                    <a:endParaRPr lang="ko-KR" altLang="en-US" sz="900" dirty="0"/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8147147" y="3682072"/>
                    <a:ext cx="1098156" cy="2670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900" dirty="0"/>
                      <a:t>AMO</a:t>
                    </a:r>
                    <a:endParaRPr lang="ko-KR" altLang="en-US" sz="900" dirty="0"/>
                  </a:p>
                </p:txBody>
              </p: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8134971" y="65637"/>
                  <a:ext cx="1769724" cy="320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cor. = -</a:t>
                  </a:r>
                  <a:r>
                    <a:rPr lang="en-US" sz="1200" dirty="0" smtClean="0"/>
                    <a:t>0.71</a:t>
                  </a:r>
                  <a:endParaRPr lang="en-US" sz="1200" dirty="0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6122597" y="-35102"/>
                <a:ext cx="15999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cor. = -</a:t>
                </a:r>
                <a:r>
                  <a:rPr lang="en-US" sz="1200" dirty="0" smtClean="0"/>
                  <a:t>0.80</a:t>
                </a:r>
                <a:endParaRPr lang="en-US" sz="1200" dirty="0"/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4" t="35888" r="23267" b="33193"/>
            <a:stretch/>
          </p:blipFill>
          <p:spPr>
            <a:xfrm>
              <a:off x="2455025" y="4051982"/>
              <a:ext cx="2669426" cy="178844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727512" y="3705146"/>
              <a:ext cx="30890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(c) NESM_PI (Power spectra)</a:t>
              </a:r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1613" b="54708"/>
          <a:stretch/>
        </p:blipFill>
        <p:spPr>
          <a:xfrm>
            <a:off x="398154" y="3352778"/>
            <a:ext cx="3934134" cy="1485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4" r="31601"/>
          <a:stretch/>
        </p:blipFill>
        <p:spPr>
          <a:xfrm rot="16200000">
            <a:off x="4874426" y="303869"/>
            <a:ext cx="2713300" cy="9440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91" y="1623528"/>
            <a:ext cx="3962577" cy="1543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1" y="1714949"/>
            <a:ext cx="3735362" cy="12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38261" r="27198" b="31981"/>
          <a:stretch/>
        </p:blipFill>
        <p:spPr>
          <a:xfrm>
            <a:off x="0" y="143436"/>
            <a:ext cx="3366052" cy="2178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t="68792" r="26425" b="2609"/>
          <a:stretch/>
        </p:blipFill>
        <p:spPr>
          <a:xfrm>
            <a:off x="0" y="2188403"/>
            <a:ext cx="3339548" cy="1961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1" t="35749" r="25652" b="34493"/>
          <a:stretch/>
        </p:blipFill>
        <p:spPr>
          <a:xfrm>
            <a:off x="145773" y="4149725"/>
            <a:ext cx="3207027" cy="2040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8" t="35872" r="26087" b="36302"/>
          <a:stretch/>
        </p:blipFill>
        <p:spPr>
          <a:xfrm>
            <a:off x="225286" y="5526991"/>
            <a:ext cx="3048000" cy="1908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t="35442" r="22847" b="34350"/>
          <a:stretch/>
        </p:blipFill>
        <p:spPr>
          <a:xfrm>
            <a:off x="4691063" y="2078038"/>
            <a:ext cx="3570427" cy="2071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4" t="35888" r="23267" b="33193"/>
          <a:stretch/>
        </p:blipFill>
        <p:spPr>
          <a:xfrm>
            <a:off x="7264399" y="901699"/>
            <a:ext cx="5814745" cy="3895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t="35833" r="25764" b="34583"/>
          <a:stretch/>
        </p:blipFill>
        <p:spPr>
          <a:xfrm>
            <a:off x="4551432" y="4251325"/>
            <a:ext cx="3354388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307"/>
          <a:stretch/>
        </p:blipFill>
        <p:spPr>
          <a:xfrm rot="16200000">
            <a:off x="3054591" y="2206865"/>
            <a:ext cx="2182812" cy="6636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5" y="318742"/>
            <a:ext cx="6329361" cy="2023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94" y="-570492"/>
            <a:ext cx="52993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8376" y="-2457027"/>
            <a:ext cx="5299364" cy="6858000"/>
          </a:xfrm>
          <a:prstGeom prst="rect">
            <a:avLst/>
          </a:prstGeom>
        </p:spPr>
      </p:pic>
      <p:grpSp>
        <p:nvGrpSpPr>
          <p:cNvPr id="44" name="그룹 24"/>
          <p:cNvGrpSpPr/>
          <p:nvPr/>
        </p:nvGrpSpPr>
        <p:grpSpPr>
          <a:xfrm>
            <a:off x="3843687" y="4468360"/>
            <a:ext cx="1592857" cy="549231"/>
            <a:chOff x="5068129" y="5005563"/>
            <a:chExt cx="1851790" cy="582195"/>
          </a:xfrm>
        </p:grpSpPr>
        <p:cxnSp>
          <p:nvCxnSpPr>
            <p:cNvPr id="49" name="직선 연결선 18"/>
            <p:cNvCxnSpPr/>
            <p:nvPr/>
          </p:nvCxnSpPr>
          <p:spPr>
            <a:xfrm>
              <a:off x="5068129" y="5148186"/>
              <a:ext cx="53538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19"/>
            <p:cNvCxnSpPr/>
            <p:nvPr/>
          </p:nvCxnSpPr>
          <p:spPr>
            <a:xfrm>
              <a:off x="5068129" y="5279925"/>
              <a:ext cx="535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5597322" y="5005563"/>
              <a:ext cx="708822" cy="26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OBS</a:t>
              </a:r>
              <a:endParaRPr lang="ko-KR" altLang="en-US" sz="105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80230" y="5168341"/>
              <a:ext cx="13396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NESM_AMO</a:t>
              </a:r>
              <a:endParaRPr lang="ko-KR" altLang="en-US" sz="1050" dirty="0"/>
            </a:p>
          </p:txBody>
        </p:sp>
        <p:cxnSp>
          <p:nvCxnSpPr>
            <p:cNvPr id="53" name="직선 연결선 22"/>
            <p:cNvCxnSpPr/>
            <p:nvPr/>
          </p:nvCxnSpPr>
          <p:spPr>
            <a:xfrm>
              <a:off x="5070217" y="5444851"/>
              <a:ext cx="535384" cy="0"/>
            </a:xfrm>
            <a:prstGeom prst="line">
              <a:avLst/>
            </a:prstGeom>
            <a:ln w="28575">
              <a:solidFill>
                <a:srgbClr val="005DA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580230" y="5333842"/>
              <a:ext cx="1201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NESM_CLIM</a:t>
              </a:r>
              <a:endParaRPr lang="ko-KR" altLang="en-US" sz="105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502807" y="4144676"/>
            <a:ext cx="126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mtClean="0"/>
              <a:t>(b) </a:t>
            </a:r>
            <a:endParaRPr lang="ko-KR" altLang="en-US" sz="1400" dirty="0"/>
          </a:p>
        </p:txBody>
      </p:sp>
      <p:cxnSp>
        <p:nvCxnSpPr>
          <p:cNvPr id="46" name="직선 연결선 8"/>
          <p:cNvCxnSpPr/>
          <p:nvPr/>
        </p:nvCxnSpPr>
        <p:spPr>
          <a:xfrm>
            <a:off x="1597324" y="5123783"/>
            <a:ext cx="5587697" cy="70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29"/>
          <p:cNvCxnSpPr/>
          <p:nvPr/>
        </p:nvCxnSpPr>
        <p:spPr>
          <a:xfrm flipV="1">
            <a:off x="1612764" y="5394000"/>
            <a:ext cx="5518764" cy="2919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4321" y="7406309"/>
            <a:ext cx="1037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AMO lead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60505" y="617353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79600" y="621530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5490523" y="563367"/>
            <a:ext cx="358731" cy="34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01376" y="659851"/>
            <a:ext cx="358731" cy="34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pic>
        <p:nvPicPr>
          <p:cNvPr id="64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r="31679"/>
          <a:stretch/>
        </p:blipFill>
        <p:spPr>
          <a:xfrm rot="16200000">
            <a:off x="3173167" y="28802"/>
            <a:ext cx="2051598" cy="6530917"/>
          </a:xfrm>
          <a:prstGeom prst="rect">
            <a:avLst/>
          </a:prstGeom>
        </p:spPr>
      </p:pic>
      <p:grpSp>
        <p:nvGrpSpPr>
          <p:cNvPr id="65" name="그룹 24"/>
          <p:cNvGrpSpPr/>
          <p:nvPr/>
        </p:nvGrpSpPr>
        <p:grpSpPr>
          <a:xfrm>
            <a:off x="3747495" y="2437238"/>
            <a:ext cx="1592857" cy="549231"/>
            <a:chOff x="5068129" y="5005563"/>
            <a:chExt cx="1851790" cy="582195"/>
          </a:xfrm>
        </p:grpSpPr>
        <p:cxnSp>
          <p:nvCxnSpPr>
            <p:cNvPr id="66" name="직선 연결선 18"/>
            <p:cNvCxnSpPr/>
            <p:nvPr/>
          </p:nvCxnSpPr>
          <p:spPr>
            <a:xfrm>
              <a:off x="5068129" y="5148186"/>
              <a:ext cx="53538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직선 연결선 19"/>
            <p:cNvCxnSpPr/>
            <p:nvPr/>
          </p:nvCxnSpPr>
          <p:spPr>
            <a:xfrm>
              <a:off x="5068129" y="5279925"/>
              <a:ext cx="535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597322" y="5005563"/>
              <a:ext cx="708822" cy="26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OBS</a:t>
              </a:r>
              <a:endParaRPr lang="ko-KR" altLang="en-US" sz="105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80230" y="5168341"/>
              <a:ext cx="13396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NESM_AMO</a:t>
              </a:r>
              <a:endParaRPr lang="ko-KR" altLang="en-US" sz="1050" dirty="0"/>
            </a:p>
          </p:txBody>
        </p:sp>
        <p:cxnSp>
          <p:nvCxnSpPr>
            <p:cNvPr id="70" name="직선 연결선 22"/>
            <p:cNvCxnSpPr/>
            <p:nvPr/>
          </p:nvCxnSpPr>
          <p:spPr>
            <a:xfrm>
              <a:off x="5070217" y="5444851"/>
              <a:ext cx="535384" cy="0"/>
            </a:xfrm>
            <a:prstGeom prst="line">
              <a:avLst/>
            </a:prstGeom>
            <a:ln w="28575">
              <a:solidFill>
                <a:srgbClr val="005DA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580230" y="5333842"/>
              <a:ext cx="1201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NESM_CLIM</a:t>
              </a:r>
              <a:endParaRPr lang="ko-KR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0445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94" y="-570492"/>
            <a:ext cx="52993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8376" y="-2457027"/>
            <a:ext cx="5299364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94321" y="7406309"/>
            <a:ext cx="1037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AMO lead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31905" y="-17647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51000" y="-13470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5261923" y="-71633"/>
            <a:ext cx="358731" cy="34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72776" y="24851"/>
            <a:ext cx="358731" cy="34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5" y="-163858"/>
            <a:ext cx="6329361" cy="202348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384305" y="134753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2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1803400" y="138930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1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414323" y="80767"/>
            <a:ext cx="358731" cy="34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3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725176" y="177251"/>
            <a:ext cx="358731" cy="34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4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651000" y="-369051"/>
            <a:ext cx="12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(a) </a:t>
            </a:r>
            <a:endParaRPr lang="ko-KR" altLang="en-US" sz="16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307"/>
          <a:stretch/>
        </p:blipFill>
        <p:spPr>
          <a:xfrm rot="16200000">
            <a:off x="3054592" y="2165138"/>
            <a:ext cx="2182812" cy="6636856"/>
          </a:xfrm>
          <a:prstGeom prst="rect">
            <a:avLst/>
          </a:prstGeom>
        </p:spPr>
      </p:pic>
      <p:grpSp>
        <p:nvGrpSpPr>
          <p:cNvPr id="43" name="그룹 24"/>
          <p:cNvGrpSpPr/>
          <p:nvPr/>
        </p:nvGrpSpPr>
        <p:grpSpPr>
          <a:xfrm>
            <a:off x="3843687" y="4468360"/>
            <a:ext cx="1592857" cy="549231"/>
            <a:chOff x="5068129" y="5005563"/>
            <a:chExt cx="1851790" cy="582195"/>
          </a:xfrm>
        </p:grpSpPr>
        <p:cxnSp>
          <p:nvCxnSpPr>
            <p:cNvPr id="81" name="직선 연결선 18"/>
            <p:cNvCxnSpPr/>
            <p:nvPr/>
          </p:nvCxnSpPr>
          <p:spPr>
            <a:xfrm>
              <a:off x="5068129" y="5148186"/>
              <a:ext cx="53538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직선 연결선 19"/>
            <p:cNvCxnSpPr/>
            <p:nvPr/>
          </p:nvCxnSpPr>
          <p:spPr>
            <a:xfrm>
              <a:off x="5068129" y="5279925"/>
              <a:ext cx="535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597322" y="5005563"/>
              <a:ext cx="708822" cy="26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OBS</a:t>
              </a:r>
              <a:endParaRPr lang="ko-KR" altLang="en-US" sz="105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580230" y="5168341"/>
              <a:ext cx="13396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NESM_AMO</a:t>
              </a:r>
              <a:endParaRPr lang="ko-KR" altLang="en-US" sz="1050" dirty="0"/>
            </a:p>
          </p:txBody>
        </p:sp>
        <p:cxnSp>
          <p:nvCxnSpPr>
            <p:cNvPr id="85" name="직선 연결선 22"/>
            <p:cNvCxnSpPr/>
            <p:nvPr/>
          </p:nvCxnSpPr>
          <p:spPr>
            <a:xfrm>
              <a:off x="5070217" y="5444851"/>
              <a:ext cx="535384" cy="0"/>
            </a:xfrm>
            <a:prstGeom prst="line">
              <a:avLst/>
            </a:prstGeom>
            <a:ln w="28575">
              <a:solidFill>
                <a:srgbClr val="005DA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580230" y="5333842"/>
              <a:ext cx="1201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NESM_CLIM</a:t>
              </a:r>
              <a:endParaRPr lang="ko-KR" altLang="en-US" sz="1050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558925" y="4122836"/>
            <a:ext cx="12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cb</a:t>
            </a:r>
            <a:r>
              <a:rPr lang="en-US" altLang="ko-KR" sz="1600" dirty="0" smtClean="0"/>
              <a:t>) </a:t>
            </a:r>
            <a:endParaRPr lang="ko-KR" altLang="en-US" sz="1600" dirty="0"/>
          </a:p>
        </p:txBody>
      </p:sp>
      <p:cxnSp>
        <p:nvCxnSpPr>
          <p:cNvPr id="56" name="직선 연결선 8"/>
          <p:cNvCxnSpPr/>
          <p:nvPr/>
        </p:nvCxnSpPr>
        <p:spPr>
          <a:xfrm>
            <a:off x="1597324" y="5161883"/>
            <a:ext cx="5587697" cy="70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29"/>
          <p:cNvCxnSpPr/>
          <p:nvPr/>
        </p:nvCxnSpPr>
        <p:spPr>
          <a:xfrm flipV="1">
            <a:off x="1600064" y="5482023"/>
            <a:ext cx="5572257" cy="46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r="31679"/>
          <a:stretch/>
        </p:blipFill>
        <p:spPr>
          <a:xfrm rot="16200000">
            <a:off x="3120200" y="-182407"/>
            <a:ext cx="2051598" cy="6636858"/>
          </a:xfrm>
          <a:prstGeom prst="rect">
            <a:avLst/>
          </a:prstGeom>
        </p:spPr>
      </p:pic>
      <p:grpSp>
        <p:nvGrpSpPr>
          <p:cNvPr id="59" name="그룹 24"/>
          <p:cNvGrpSpPr/>
          <p:nvPr/>
        </p:nvGrpSpPr>
        <p:grpSpPr>
          <a:xfrm>
            <a:off x="3801464" y="2161022"/>
            <a:ext cx="1592857" cy="549231"/>
            <a:chOff x="5068129" y="5005563"/>
            <a:chExt cx="1851790" cy="582195"/>
          </a:xfrm>
        </p:grpSpPr>
        <p:cxnSp>
          <p:nvCxnSpPr>
            <p:cNvPr id="75" name="직선 연결선 18"/>
            <p:cNvCxnSpPr/>
            <p:nvPr/>
          </p:nvCxnSpPr>
          <p:spPr>
            <a:xfrm>
              <a:off x="5068129" y="5148186"/>
              <a:ext cx="53538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직선 연결선 19"/>
            <p:cNvCxnSpPr/>
            <p:nvPr/>
          </p:nvCxnSpPr>
          <p:spPr>
            <a:xfrm>
              <a:off x="5068129" y="5279925"/>
              <a:ext cx="535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5597322" y="5005563"/>
              <a:ext cx="708822" cy="26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OBS</a:t>
              </a:r>
              <a:endParaRPr lang="ko-KR" altLang="en-US" sz="105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580230" y="5168341"/>
              <a:ext cx="13396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NESM_AMO</a:t>
              </a:r>
              <a:endParaRPr lang="ko-KR" altLang="en-US" sz="1050" dirty="0"/>
            </a:p>
          </p:txBody>
        </p:sp>
        <p:cxnSp>
          <p:nvCxnSpPr>
            <p:cNvPr id="79" name="직선 연결선 22"/>
            <p:cNvCxnSpPr/>
            <p:nvPr/>
          </p:nvCxnSpPr>
          <p:spPr>
            <a:xfrm>
              <a:off x="5070217" y="5444851"/>
              <a:ext cx="535384" cy="0"/>
            </a:xfrm>
            <a:prstGeom prst="line">
              <a:avLst/>
            </a:prstGeom>
            <a:ln w="28575">
              <a:solidFill>
                <a:srgbClr val="005DA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580230" y="5333842"/>
              <a:ext cx="1201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NESM_CLIM</a:t>
              </a:r>
              <a:endParaRPr lang="ko-KR" altLang="en-US" sz="1050" dirty="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12764" y="1802444"/>
            <a:ext cx="12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(a) </a:t>
            </a:r>
            <a:endParaRPr lang="ko-KR" altLang="en-US" sz="1600" dirty="0"/>
          </a:p>
        </p:txBody>
      </p:sp>
      <p:cxnSp>
        <p:nvCxnSpPr>
          <p:cNvPr id="73" name="직선 연결선 8"/>
          <p:cNvCxnSpPr/>
          <p:nvPr/>
        </p:nvCxnSpPr>
        <p:spPr>
          <a:xfrm>
            <a:off x="1572410" y="2774050"/>
            <a:ext cx="5587697" cy="70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29"/>
          <p:cNvCxnSpPr/>
          <p:nvPr/>
        </p:nvCxnSpPr>
        <p:spPr>
          <a:xfrm flipV="1">
            <a:off x="1575150" y="3094190"/>
            <a:ext cx="5572257" cy="466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69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4"/>
          <p:cNvSpPr/>
          <p:nvPr/>
        </p:nvSpPr>
        <p:spPr>
          <a:xfrm>
            <a:off x="5995597" y="2689225"/>
            <a:ext cx="4752870" cy="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8137994" y="1256239"/>
            <a:ext cx="38308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/>
              <a:t>Figure 1. </a:t>
            </a:r>
            <a:r>
              <a:rPr lang="en-US" altLang="ko-KR" sz="1400" dirty="0" smtClean="0"/>
              <a:t>(a-c) Horizontal pattern </a:t>
            </a:r>
            <a:r>
              <a:rPr lang="en-US" altLang="ko-KR" sz="1400" dirty="0"/>
              <a:t>and (d-f) </a:t>
            </a:r>
            <a:r>
              <a:rPr lang="en-US" altLang="ko-KR" sz="1400" dirty="0" smtClean="0"/>
              <a:t>time </a:t>
            </a:r>
            <a:r>
              <a:rPr lang="en-US" altLang="ko-KR" sz="1400" dirty="0"/>
              <a:t>series of </a:t>
            </a:r>
            <a:r>
              <a:rPr lang="en-US" altLang="ko-KR" sz="1400" dirty="0" smtClean="0"/>
              <a:t>IPO (black line) and AMO (red line) </a:t>
            </a:r>
            <a:r>
              <a:rPr lang="en-US" altLang="ko-KR" sz="1400" dirty="0"/>
              <a:t>from (</a:t>
            </a:r>
            <a:r>
              <a:rPr lang="en-US" altLang="ko-KR" sz="1400" dirty="0" err="1"/>
              <a:t>a,d</a:t>
            </a:r>
            <a:r>
              <a:rPr lang="en-US" altLang="ko-KR" sz="1400" dirty="0"/>
              <a:t>) observation and  model simulations with (</a:t>
            </a:r>
            <a:r>
              <a:rPr lang="en-US" altLang="ko-KR" sz="1400" dirty="0" err="1"/>
              <a:t>b,e</a:t>
            </a:r>
            <a:r>
              <a:rPr lang="en-US" altLang="ko-KR" sz="1400" dirty="0"/>
              <a:t>) observed SST and (</a:t>
            </a:r>
            <a:r>
              <a:rPr lang="en-US" altLang="ko-KR" sz="1400" dirty="0" err="1"/>
              <a:t>c,f</a:t>
            </a:r>
            <a:r>
              <a:rPr lang="en-US" altLang="ko-KR" sz="1400" dirty="0"/>
              <a:t>) climatological SST over AMO region </a:t>
            </a:r>
            <a:r>
              <a:rPr lang="en-US" altLang="ko-KR" sz="1400" dirty="0" smtClean="0"/>
              <a:t>(</a:t>
            </a:r>
            <a:r>
              <a:rPr lang="en-US" sz="1400" dirty="0"/>
              <a:t>0°S–70°N, 80W°–0°W</a:t>
            </a:r>
            <a:r>
              <a:rPr lang="en-US" altLang="ko-KR" sz="1400" dirty="0" smtClean="0"/>
              <a:t>) </a:t>
            </a:r>
            <a:r>
              <a:rPr lang="en-US" sz="1400" dirty="0"/>
              <a:t>at decadal timescales (11yrs running </a:t>
            </a:r>
            <a:r>
              <a:rPr lang="en-US" sz="1400" dirty="0" smtClean="0"/>
              <a:t>mean,1900-2014). IPO is defined as  second EOF modes of global SST (0</a:t>
            </a:r>
            <a:r>
              <a:rPr lang="en-US" altLang="ko-KR" sz="1400" dirty="0"/>
              <a:t>°</a:t>
            </a:r>
            <a:r>
              <a:rPr lang="en-US" sz="1400" dirty="0" smtClean="0"/>
              <a:t>-360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E,40</a:t>
            </a:r>
            <a:r>
              <a:rPr lang="en-US" altLang="ko-KR" sz="1400" dirty="0"/>
              <a:t>°</a:t>
            </a:r>
            <a:r>
              <a:rPr lang="en-US" sz="1400" dirty="0" smtClean="0"/>
              <a:t>S-60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AMO is defined as SST </a:t>
            </a:r>
            <a:r>
              <a:rPr lang="en-US" sz="1400" dirty="0"/>
              <a:t>averaged </a:t>
            </a:r>
            <a:r>
              <a:rPr lang="en-US" sz="1400" dirty="0" smtClean="0"/>
              <a:t>over 300</a:t>
            </a:r>
            <a:r>
              <a:rPr lang="en-US" altLang="ko-KR" sz="1400" dirty="0"/>
              <a:t>°</a:t>
            </a:r>
            <a:r>
              <a:rPr lang="en-US" sz="1400" dirty="0"/>
              <a:t>-</a:t>
            </a:r>
            <a:r>
              <a:rPr lang="en-US" sz="1400" dirty="0" smtClean="0"/>
              <a:t>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E,0</a:t>
            </a:r>
            <a:r>
              <a:rPr lang="en-US" altLang="ko-KR" sz="1400" dirty="0" smtClean="0"/>
              <a:t>°N</a:t>
            </a:r>
            <a:r>
              <a:rPr lang="en-US" sz="1400" dirty="0" smtClean="0"/>
              <a:t>-70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</a:t>
            </a:r>
            <a:r>
              <a:rPr lang="en-US" sz="1400" dirty="0"/>
              <a:t>The long-term linear trends in SST data were removed prior to the regression analysis and first and last 11yrs are excluded for analysis. </a:t>
            </a:r>
            <a:endParaRPr lang="en-US" sz="1400" dirty="0" smtClean="0"/>
          </a:p>
          <a:p>
            <a:pPr algn="just"/>
            <a:r>
              <a:rPr lang="en-US" sz="1400" dirty="0" smtClean="0"/>
              <a:t> </a:t>
            </a:r>
            <a:r>
              <a:rPr lang="de-DE" altLang="ko-KR" sz="1400" dirty="0"/>
              <a:t>(</a:t>
            </a:r>
            <a:r>
              <a:rPr lang="en-US" altLang="ko-KR" sz="1400" dirty="0"/>
              <a:t>g) Lead-lag phase relationship between IPO and AMO time series from observation and model simulations. Dashed </a:t>
            </a:r>
            <a:r>
              <a:rPr lang="en-US" altLang="ko-KR" sz="1400" dirty="0" smtClean="0"/>
              <a:t>gray horizontal lines </a:t>
            </a:r>
            <a:r>
              <a:rPr lang="en-US" altLang="ko-KR" sz="1400" dirty="0"/>
              <a:t>represents 95% significant levels. </a:t>
            </a:r>
            <a:endParaRPr lang="ko-KR" altLang="en-US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1246" y="-104670"/>
            <a:ext cx="7974511" cy="6823530"/>
            <a:chOff x="281246" y="-104670"/>
            <a:chExt cx="7974511" cy="6823530"/>
          </a:xfrm>
        </p:grpSpPr>
        <p:grpSp>
          <p:nvGrpSpPr>
            <p:cNvPr id="14" name="Group 13"/>
            <p:cNvGrpSpPr/>
            <p:nvPr/>
          </p:nvGrpSpPr>
          <p:grpSpPr>
            <a:xfrm>
              <a:off x="2398644" y="4854613"/>
              <a:ext cx="4378796" cy="1864247"/>
              <a:chOff x="326320" y="4723313"/>
              <a:chExt cx="5376664" cy="1976138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326320" y="5088487"/>
                <a:ext cx="5376664" cy="1610964"/>
                <a:chOff x="3031609" y="5005563"/>
                <a:chExt cx="5090609" cy="1610964"/>
              </a:xfrm>
            </p:grpSpPr>
            <p:pic>
              <p:nvPicPr>
                <p:cNvPr id="18" name="그림 1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72" r="31679"/>
                <a:stretch/>
              </p:blipFill>
              <p:spPr>
                <a:xfrm rot="16200000">
                  <a:off x="4771803" y="3266112"/>
                  <a:ext cx="1610221" cy="5090609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18"/>
                <p:cNvCxnSpPr/>
                <p:nvPr/>
              </p:nvCxnSpPr>
              <p:spPr>
                <a:xfrm>
                  <a:off x="5068129" y="5148186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연결선 19"/>
                <p:cNvCxnSpPr/>
                <p:nvPr/>
              </p:nvCxnSpPr>
              <p:spPr>
                <a:xfrm>
                  <a:off x="5068129" y="5279925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5597322" y="5005563"/>
                  <a:ext cx="708822" cy="269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 smtClean="0"/>
                    <a:t>OBS</a:t>
                  </a:r>
                  <a:endParaRPr lang="ko-KR" altLang="en-US" sz="105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580230" y="5168341"/>
                  <a:ext cx="133968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/>
                    <a:t>NESM_AMO</a:t>
                  </a:r>
                  <a:endParaRPr lang="ko-KR" altLang="en-US" sz="1050" dirty="0"/>
                </a:p>
              </p:txBody>
            </p:sp>
            <p:cxnSp>
              <p:nvCxnSpPr>
                <p:cNvPr id="23" name="직선 연결선 22"/>
                <p:cNvCxnSpPr/>
                <p:nvPr/>
              </p:nvCxnSpPr>
              <p:spPr>
                <a:xfrm>
                  <a:off x="5070217" y="5444851"/>
                  <a:ext cx="535384" cy="0"/>
                </a:xfrm>
                <a:prstGeom prst="line">
                  <a:avLst/>
                </a:prstGeom>
                <a:ln w="28575">
                  <a:solidFill>
                    <a:srgbClr val="005DA2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5580230" y="5333842"/>
                  <a:ext cx="120190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/>
                    <a:t>NESM_CLIM</a:t>
                  </a:r>
                  <a:endParaRPr lang="ko-KR" altLang="en-US" sz="1050" dirty="0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877689" y="4723313"/>
                <a:ext cx="1553227" cy="32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(g) </a:t>
                </a:r>
                <a:endParaRPr lang="ko-KR" altLang="en-US" sz="1400" dirty="0"/>
              </a:p>
            </p:txBody>
          </p:sp>
          <p:cxnSp>
            <p:nvCxnSpPr>
              <p:cNvPr id="9" name="직선 연결선 8"/>
              <p:cNvCxnSpPr/>
              <p:nvPr/>
            </p:nvCxnSpPr>
            <p:spPr>
              <a:xfrm>
                <a:off x="897368" y="5628540"/>
                <a:ext cx="4553003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>
                <a:off x="919139" y="5883476"/>
                <a:ext cx="4553003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368498" y="-43278"/>
              <a:ext cx="7887259" cy="1623847"/>
              <a:chOff x="368498" y="115747"/>
              <a:chExt cx="7887259" cy="16238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1598" y="248884"/>
                <a:ext cx="3934432" cy="149071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486033" y="115747"/>
                <a:ext cx="17697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cor. = -0.71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563"/>
              <a:stretch/>
            </p:blipFill>
            <p:spPr>
              <a:xfrm>
                <a:off x="368498" y="272622"/>
                <a:ext cx="3752924" cy="1329479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81246" y="3010286"/>
              <a:ext cx="7734784" cy="1666308"/>
              <a:chOff x="5109" y="1871308"/>
              <a:chExt cx="8555364" cy="1927813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5691" y="2094125"/>
                <a:ext cx="4364782" cy="17049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9" y="2105501"/>
                <a:ext cx="4203529" cy="1539581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99543" y="1912047"/>
                <a:ext cx="1821640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/>
                  <a:t>EOF2 (</a:t>
                </a:r>
                <a:r>
                  <a:rPr lang="en-US" altLang="ko-KR" sz="1100" dirty="0"/>
                  <a:t>5.65</a:t>
                </a:r>
                <a:r>
                  <a:rPr lang="en-US" altLang="ko-KR" sz="1200" dirty="0" smtClean="0"/>
                  <a:t>%, 0.41)</a:t>
                </a:r>
                <a:endParaRPr lang="ko-KR" altLang="en-US" sz="12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83214" y="1871308"/>
                <a:ext cx="2606890" cy="35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(c) NESM_CLM</a:t>
                </a:r>
                <a:endParaRPr lang="ko-KR" altLang="en-US" sz="14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630460" y="1528108"/>
              <a:ext cx="1599983" cy="623260"/>
              <a:chOff x="7289371" y="153529"/>
              <a:chExt cx="1769724" cy="721072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7592873" y="418640"/>
                <a:ext cx="1270551" cy="455961"/>
                <a:chOff x="7717246" y="3493169"/>
                <a:chExt cx="2052680" cy="455961"/>
              </a:xfrm>
            </p:grpSpPr>
            <p:cxnSp>
              <p:nvCxnSpPr>
                <p:cNvPr id="57" name="직선 연결선 24"/>
                <p:cNvCxnSpPr/>
                <p:nvPr/>
              </p:nvCxnSpPr>
              <p:spPr>
                <a:xfrm>
                  <a:off x="7717246" y="3635792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직선 연결선 25"/>
                <p:cNvCxnSpPr/>
                <p:nvPr/>
              </p:nvCxnSpPr>
              <p:spPr>
                <a:xfrm>
                  <a:off x="7717246" y="3818709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8151714" y="3493169"/>
                  <a:ext cx="1618212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GMO </a:t>
                  </a:r>
                  <a:r>
                    <a:rPr lang="en-US" altLang="ko-KR" sz="900" dirty="0"/>
                    <a:t>(x0.02)</a:t>
                  </a:r>
                  <a:endParaRPr lang="ko-KR" altLang="en-US" sz="90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8147147" y="3682072"/>
                  <a:ext cx="1098156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/>
                    <a:t>AMO</a:t>
                  </a:r>
                  <a:endParaRPr lang="ko-KR" altLang="en-US" sz="900" dirty="0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7289371" y="153529"/>
                <a:ext cx="1769724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cor. = -</a:t>
                </a:r>
                <a:r>
                  <a:rPr lang="en-US" sz="1200" dirty="0" smtClean="0"/>
                  <a:t>0.80</a:t>
                </a:r>
                <a:endParaRPr lang="en-US" sz="1200" dirty="0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4397703" y="-104670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(d) OBS </a:t>
              </a:r>
              <a:endParaRPr lang="ko-KR" alt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28770" y="-21769"/>
              <a:ext cx="1821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EOF2 (8.94%)</a:t>
              </a:r>
              <a:endParaRPr lang="ko-KR" altLang="en-US" sz="11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8898" y="1532328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(b) NESM_AMO</a:t>
              </a:r>
              <a:endParaRPr lang="ko-KR" alt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52771" y="1510027"/>
              <a:ext cx="1646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EOF2 </a:t>
              </a:r>
              <a:r>
                <a:rPr lang="en-US" altLang="ko-KR" sz="1200" dirty="0" smtClean="0"/>
                <a:t>(9.05%, 0,65)</a:t>
              </a:r>
              <a:endParaRPr lang="ko-KR" altLang="en-US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620142" y="3023762"/>
              <a:ext cx="159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-0.39</a:t>
              </a:r>
            </a:p>
          </p:txBody>
        </p:sp>
        <p:grpSp>
          <p:nvGrpSpPr>
            <p:cNvPr id="80" name="그룹 3"/>
            <p:cNvGrpSpPr/>
            <p:nvPr/>
          </p:nvGrpSpPr>
          <p:grpSpPr>
            <a:xfrm>
              <a:off x="4687836" y="898601"/>
              <a:ext cx="1444596" cy="357638"/>
              <a:chOff x="8392565" y="5203808"/>
              <a:chExt cx="2108075" cy="402577"/>
            </a:xfrm>
          </p:grpSpPr>
          <p:cxnSp>
            <p:nvCxnSpPr>
              <p:cNvPr id="81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8950793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964814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grpSp>
          <p:nvGrpSpPr>
            <p:cNvPr id="85" name="그룹 3"/>
            <p:cNvGrpSpPr/>
            <p:nvPr/>
          </p:nvGrpSpPr>
          <p:grpSpPr>
            <a:xfrm>
              <a:off x="4747083" y="3953090"/>
              <a:ext cx="1471101" cy="357638"/>
              <a:chOff x="8392565" y="5203808"/>
              <a:chExt cx="2146754" cy="402577"/>
            </a:xfrm>
          </p:grpSpPr>
          <p:cxnSp>
            <p:nvCxnSpPr>
              <p:cNvPr id="86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9008809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003491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726746" y="4577154"/>
              <a:ext cx="3208667" cy="2244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448300" y="6149009"/>
              <a:ext cx="1037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AMO lead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6555" y="-70253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(a) OBS </a:t>
              </a:r>
              <a:endParaRPr lang="ko-KR" alt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23577" y="1496056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(e) NESM_AMO</a:t>
              </a:r>
              <a:endParaRPr lang="ko-KR" altLang="en-US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422433" y="3007997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(f) NESM_CLIM</a:t>
              </a:r>
              <a:endParaRPr lang="ko-KR" altLang="en-US" sz="14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307"/>
          <a:stretch/>
        </p:blipFill>
        <p:spPr>
          <a:xfrm rot="16200000">
            <a:off x="8993491" y="1821716"/>
            <a:ext cx="1648405" cy="5370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9" r="31058"/>
          <a:stretch/>
        </p:blipFill>
        <p:spPr>
          <a:xfrm rot="16200000">
            <a:off x="8747629" y="3708873"/>
            <a:ext cx="1625662" cy="5263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32452" y="2768443"/>
            <a:ext cx="162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Exp6,exp9,exp7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b="55115"/>
          <a:stretch/>
        </p:blipFill>
        <p:spPr>
          <a:xfrm rot="10800000" flipH="1" flipV="1">
            <a:off x="8866639" y="1898118"/>
            <a:ext cx="3942332" cy="1219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r="1346" b="54278"/>
          <a:stretch/>
        </p:blipFill>
        <p:spPr>
          <a:xfrm>
            <a:off x="8616254" y="152025"/>
            <a:ext cx="4183524" cy="1651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r="1613" b="54708"/>
          <a:stretch/>
        </p:blipFill>
        <p:spPr>
          <a:xfrm>
            <a:off x="97345" y="1750907"/>
            <a:ext cx="3934134" cy="14856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4" r="31601"/>
          <a:stretch/>
        </p:blipFill>
        <p:spPr>
          <a:xfrm rot="16200000">
            <a:off x="5502367" y="599893"/>
            <a:ext cx="1199199" cy="417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99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4"/>
          <p:cNvSpPr/>
          <p:nvPr/>
        </p:nvSpPr>
        <p:spPr>
          <a:xfrm>
            <a:off x="5995597" y="2689225"/>
            <a:ext cx="4752870" cy="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8137994" y="1256239"/>
            <a:ext cx="38308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/>
              <a:t>Figure 1. </a:t>
            </a:r>
            <a:r>
              <a:rPr lang="en-US" altLang="ko-KR" sz="1400" dirty="0" smtClean="0"/>
              <a:t>(a-c) Horizontal pattern </a:t>
            </a:r>
            <a:r>
              <a:rPr lang="en-US" altLang="ko-KR" sz="1400" dirty="0"/>
              <a:t>and (d-f) </a:t>
            </a:r>
            <a:r>
              <a:rPr lang="en-US" altLang="ko-KR" sz="1400" dirty="0" smtClean="0"/>
              <a:t>time </a:t>
            </a:r>
            <a:r>
              <a:rPr lang="en-US" altLang="ko-KR" sz="1400" dirty="0"/>
              <a:t>series of </a:t>
            </a:r>
            <a:r>
              <a:rPr lang="en-US" altLang="ko-KR" sz="1400" dirty="0" smtClean="0"/>
              <a:t>IPO (black line) and AMO (red line) </a:t>
            </a:r>
            <a:r>
              <a:rPr lang="en-US" altLang="ko-KR" sz="1400" dirty="0"/>
              <a:t>from (</a:t>
            </a:r>
            <a:r>
              <a:rPr lang="en-US" altLang="ko-KR" sz="1400" dirty="0" err="1"/>
              <a:t>a,d</a:t>
            </a:r>
            <a:r>
              <a:rPr lang="en-US" altLang="ko-KR" sz="1400" dirty="0"/>
              <a:t>) observation and  model simulations with (</a:t>
            </a:r>
            <a:r>
              <a:rPr lang="en-US" altLang="ko-KR" sz="1400" dirty="0" err="1"/>
              <a:t>b,e</a:t>
            </a:r>
            <a:r>
              <a:rPr lang="en-US" altLang="ko-KR" sz="1400" dirty="0"/>
              <a:t>) observed SST and (</a:t>
            </a:r>
            <a:r>
              <a:rPr lang="en-US" altLang="ko-KR" sz="1400" dirty="0" err="1"/>
              <a:t>c,f</a:t>
            </a:r>
            <a:r>
              <a:rPr lang="en-US" altLang="ko-KR" sz="1400" dirty="0"/>
              <a:t>) climatological SST over AMO region </a:t>
            </a:r>
            <a:r>
              <a:rPr lang="en-US" altLang="ko-KR" sz="1400" dirty="0" smtClean="0"/>
              <a:t>(</a:t>
            </a:r>
            <a:r>
              <a:rPr lang="en-US" sz="1400" dirty="0"/>
              <a:t>0°S–70°N, 80W°–0°W</a:t>
            </a:r>
            <a:r>
              <a:rPr lang="en-US" altLang="ko-KR" sz="1400" dirty="0" smtClean="0"/>
              <a:t>) </a:t>
            </a:r>
            <a:r>
              <a:rPr lang="en-US" sz="1400" dirty="0"/>
              <a:t>at decadal timescales (11yrs running </a:t>
            </a:r>
            <a:r>
              <a:rPr lang="en-US" sz="1400" dirty="0" smtClean="0"/>
              <a:t>mean,1900-2014). IPO is defined as  second EOF modes of global SST (0</a:t>
            </a:r>
            <a:r>
              <a:rPr lang="en-US" altLang="ko-KR" sz="1400" dirty="0"/>
              <a:t>°</a:t>
            </a:r>
            <a:r>
              <a:rPr lang="en-US" sz="1400" dirty="0" smtClean="0"/>
              <a:t>-360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E,40</a:t>
            </a:r>
            <a:r>
              <a:rPr lang="en-US" altLang="ko-KR" sz="1400" dirty="0"/>
              <a:t>°</a:t>
            </a:r>
            <a:r>
              <a:rPr lang="en-US" sz="1400" dirty="0" smtClean="0"/>
              <a:t>S-60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AMO is defined as SST </a:t>
            </a:r>
            <a:r>
              <a:rPr lang="en-US" sz="1400" dirty="0"/>
              <a:t>averaged </a:t>
            </a:r>
            <a:r>
              <a:rPr lang="en-US" sz="1400" dirty="0" smtClean="0"/>
              <a:t>over 300</a:t>
            </a:r>
            <a:r>
              <a:rPr lang="en-US" altLang="ko-KR" sz="1400" dirty="0"/>
              <a:t>°</a:t>
            </a:r>
            <a:r>
              <a:rPr lang="en-US" sz="1400" dirty="0"/>
              <a:t>-</a:t>
            </a:r>
            <a:r>
              <a:rPr lang="en-US" sz="1400" dirty="0" smtClean="0"/>
              <a:t>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E,0</a:t>
            </a:r>
            <a:r>
              <a:rPr lang="en-US" altLang="ko-KR" sz="1400" dirty="0" smtClean="0"/>
              <a:t>°N</a:t>
            </a:r>
            <a:r>
              <a:rPr lang="en-US" sz="1400" dirty="0" smtClean="0"/>
              <a:t>-70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</a:t>
            </a:r>
            <a:r>
              <a:rPr lang="en-US" sz="1400" dirty="0"/>
              <a:t>The long-term linear trends in SST data were removed prior to the regression analysis and first and last 11yrs are excluded for analysis. </a:t>
            </a:r>
            <a:endParaRPr lang="en-US" sz="1400" dirty="0" smtClean="0"/>
          </a:p>
          <a:p>
            <a:pPr algn="just"/>
            <a:r>
              <a:rPr lang="en-US" sz="1400" dirty="0" smtClean="0"/>
              <a:t> </a:t>
            </a:r>
            <a:r>
              <a:rPr lang="de-DE" altLang="ko-KR" sz="1400" dirty="0"/>
              <a:t>(</a:t>
            </a:r>
            <a:r>
              <a:rPr lang="en-US" altLang="ko-KR" sz="1400" dirty="0"/>
              <a:t>g) Lead-lag phase relationship between IPO and AMO time series from observation and model simulations. Dashed </a:t>
            </a:r>
            <a:r>
              <a:rPr lang="en-US" altLang="ko-KR" sz="1400" dirty="0" smtClean="0"/>
              <a:t>gray horizontal lines </a:t>
            </a:r>
            <a:r>
              <a:rPr lang="en-US" altLang="ko-KR" sz="1400" dirty="0"/>
              <a:t>represents 95% significant levels. 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-1502136" y="2348809"/>
            <a:ext cx="162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Exp6,exp9,exp7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68498" y="-70253"/>
            <a:ext cx="7887259" cy="4884555"/>
            <a:chOff x="368498" y="-70253"/>
            <a:chExt cx="7887259" cy="48845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86" r="1613" b="54708"/>
            <a:stretch/>
          </p:blipFill>
          <p:spPr>
            <a:xfrm>
              <a:off x="441945" y="1736244"/>
              <a:ext cx="3579962" cy="131906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963" y="3233132"/>
              <a:ext cx="3962577" cy="154368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963" y="3233201"/>
              <a:ext cx="3962577" cy="154368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4" r="31601"/>
            <a:stretch/>
          </p:blipFill>
          <p:spPr>
            <a:xfrm rot="16200000">
              <a:off x="5411422" y="399646"/>
              <a:ext cx="1280854" cy="417229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598" y="126999"/>
              <a:ext cx="3934432" cy="14535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86033" y="-43278"/>
              <a:ext cx="17697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cor. = -0.71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63"/>
            <a:stretch/>
          </p:blipFill>
          <p:spPr>
            <a:xfrm>
              <a:off x="368498" y="113597"/>
              <a:ext cx="3752924" cy="132947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936165" y="3045500"/>
              <a:ext cx="16469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/>
                <a:t>EOF2 </a:t>
              </a:r>
              <a:r>
                <a:rPr lang="en-US" altLang="ko-KR" sz="1200" smtClean="0"/>
                <a:t>(</a:t>
              </a:r>
              <a:r>
                <a:rPr lang="en-US" altLang="ko-KR" sz="1100" smtClean="0"/>
                <a:t>9.2</a:t>
              </a:r>
              <a:r>
                <a:rPr lang="en-US" altLang="ko-KR" sz="1200" smtClean="0"/>
                <a:t>%)</a:t>
              </a:r>
              <a:endParaRPr lang="ko-KR" altLang="en-US" sz="1200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950930" y="1856371"/>
              <a:ext cx="1148688" cy="394111"/>
              <a:chOff x="7717246" y="3493169"/>
              <a:chExt cx="2052680" cy="455961"/>
            </a:xfrm>
          </p:grpSpPr>
          <p:cxnSp>
            <p:nvCxnSpPr>
              <p:cNvPr id="57" name="직선 연결선 24"/>
              <p:cNvCxnSpPr/>
              <p:nvPr/>
            </p:nvCxnSpPr>
            <p:spPr>
              <a:xfrm>
                <a:off x="7717246" y="3635792"/>
                <a:ext cx="535384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25"/>
              <p:cNvCxnSpPr/>
              <p:nvPr/>
            </p:nvCxnSpPr>
            <p:spPr>
              <a:xfrm>
                <a:off x="7717246" y="3818709"/>
                <a:ext cx="53538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8151714" y="3493169"/>
                <a:ext cx="1618212" cy="267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147147" y="3682072"/>
                <a:ext cx="1098156" cy="267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2928770" y="-21769"/>
              <a:ext cx="1821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EOF2 (8.94%)</a:t>
              </a:r>
              <a:endParaRPr lang="ko-KR" altLang="en-US" sz="11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8898" y="1532328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(b) NESM_AMO</a:t>
              </a:r>
              <a:endParaRPr lang="ko-KR" alt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52771" y="1510027"/>
              <a:ext cx="1646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EOF2 </a:t>
              </a:r>
              <a:r>
                <a:rPr lang="en-US" altLang="ko-KR" sz="1200" dirty="0" smtClean="0"/>
                <a:t>(9.05%)</a:t>
              </a:r>
              <a:endParaRPr lang="ko-KR" altLang="en-US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620142" y="3112662"/>
              <a:ext cx="159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</a:t>
              </a:r>
              <a:r>
                <a:rPr lang="en-US" sz="1200" dirty="0" smtClean="0"/>
                <a:t>0.</a:t>
              </a:r>
              <a:r>
                <a:rPr lang="en-US" altLang="ko-KR" sz="1200" dirty="0" smtClean="0"/>
                <a:t>77</a:t>
              </a:r>
              <a:endParaRPr lang="en-US" sz="1200" dirty="0"/>
            </a:p>
          </p:txBody>
        </p:sp>
        <p:grpSp>
          <p:nvGrpSpPr>
            <p:cNvPr id="80" name="그룹 3"/>
            <p:cNvGrpSpPr/>
            <p:nvPr/>
          </p:nvGrpSpPr>
          <p:grpSpPr>
            <a:xfrm>
              <a:off x="4687836" y="898601"/>
              <a:ext cx="1444596" cy="357638"/>
              <a:chOff x="8392565" y="5203808"/>
              <a:chExt cx="2108075" cy="402577"/>
            </a:xfrm>
          </p:grpSpPr>
          <p:cxnSp>
            <p:nvCxnSpPr>
              <p:cNvPr id="81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8950793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964814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grpSp>
          <p:nvGrpSpPr>
            <p:cNvPr id="85" name="그룹 3"/>
            <p:cNvGrpSpPr/>
            <p:nvPr/>
          </p:nvGrpSpPr>
          <p:grpSpPr>
            <a:xfrm>
              <a:off x="5763219" y="3349537"/>
              <a:ext cx="1471101" cy="357638"/>
              <a:chOff x="8392565" y="5203808"/>
              <a:chExt cx="2146754" cy="402577"/>
            </a:xfrm>
          </p:grpSpPr>
          <p:cxnSp>
            <p:nvCxnSpPr>
              <p:cNvPr id="86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9008809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003491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726746" y="4589854"/>
              <a:ext cx="3208667" cy="224448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46555" y="-70253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(a) OBS </a:t>
              </a:r>
              <a:endParaRPr lang="ko-KR" altLang="en-US" sz="1400" dirty="0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85" y="3287478"/>
              <a:ext cx="3724315" cy="129533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13494" y="3073788"/>
              <a:ext cx="23568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(c) </a:t>
              </a:r>
              <a:r>
                <a:rPr lang="en-US" altLang="ko-KR" sz="1400" dirty="0" smtClean="0"/>
                <a:t>NESM_AMO_OLD</a:t>
              </a:r>
              <a:endParaRPr lang="ko-KR" altLang="en-US" sz="14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46839" y="1553702"/>
              <a:ext cx="159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</a:t>
              </a:r>
              <a:r>
                <a:rPr lang="en-US" sz="1200" dirty="0" smtClean="0"/>
                <a:t>0.80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5601" y="546070"/>
            <a:ext cx="11351591" cy="6515130"/>
            <a:chOff x="355601" y="546070"/>
            <a:chExt cx="11351591" cy="6515130"/>
          </a:xfrm>
        </p:grpSpPr>
        <p:grpSp>
          <p:nvGrpSpPr>
            <p:cNvPr id="23" name="Group 22"/>
            <p:cNvGrpSpPr/>
            <p:nvPr/>
          </p:nvGrpSpPr>
          <p:grpSpPr>
            <a:xfrm>
              <a:off x="355601" y="576975"/>
              <a:ext cx="11351591" cy="6484225"/>
              <a:chOff x="355601" y="576975"/>
              <a:chExt cx="11351591" cy="648422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662543" y="880447"/>
                <a:ext cx="5042996" cy="546479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384300" y="819021"/>
                <a:ext cx="40259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(a)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Lag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/>
                  <a:t>-</a:t>
                </a:r>
                <a:r>
                  <a:rPr lang="en-US" altLang="ko-KR" sz="1600" dirty="0" smtClean="0"/>
                  <a:t>36yr</a:t>
                </a:r>
                <a:r>
                  <a:rPr lang="ko-KR" altLang="en-US" sz="1600" dirty="0" smtClean="0"/>
                  <a:t> </a:t>
                </a:r>
                <a:endParaRPr lang="en-US" sz="16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14400" y="4169807"/>
                <a:ext cx="4025900" cy="542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422400" y="4484179"/>
                <a:ext cx="380785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(c)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Lag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-24yr</a:t>
                </a:r>
                <a:r>
                  <a:rPr lang="ko-KR" altLang="en-US" sz="1600" dirty="0" smtClean="0"/>
                  <a:t> </a:t>
                </a:r>
                <a:endParaRPr lang="en-US" sz="16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97000" y="2651600"/>
                <a:ext cx="40513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(b)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Lag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/>
                  <a:t>-</a:t>
                </a:r>
                <a:r>
                  <a:rPr lang="en-US" altLang="ko-KR" sz="1600" dirty="0" smtClean="0"/>
                  <a:t>30yr</a:t>
                </a:r>
                <a:r>
                  <a:rPr lang="ko-KR" altLang="en-US" sz="1600" dirty="0" smtClean="0"/>
                  <a:t> </a:t>
                </a:r>
                <a:endParaRPr lang="en-US" sz="1600" dirty="0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8299" y="576975"/>
                <a:ext cx="6258893" cy="648422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6377534" y="2718989"/>
                <a:ext cx="498786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02934" y="4517311"/>
                <a:ext cx="498786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000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10" t="91287" r="25478" b="4946"/>
              <a:stretch/>
            </p:blipFill>
            <p:spPr>
              <a:xfrm>
                <a:off x="355601" y="6370032"/>
                <a:ext cx="4940300" cy="356952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6391338" y="546070"/>
              <a:ext cx="498786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4" t="7257" r="24382" b="69455"/>
          <a:stretch/>
        </p:blipFill>
        <p:spPr>
          <a:xfrm rot="10800000" flipH="1" flipV="1">
            <a:off x="5747544" y="467519"/>
            <a:ext cx="4330700" cy="166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1713" b="75894"/>
          <a:stretch/>
        </p:blipFill>
        <p:spPr>
          <a:xfrm>
            <a:off x="1019174" y="374650"/>
            <a:ext cx="4594225" cy="146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4" t="62639" r="26011" b="15694"/>
          <a:stretch/>
        </p:blipFill>
        <p:spPr>
          <a:xfrm rot="10800000" flipH="1" flipV="1">
            <a:off x="5838825" y="2131220"/>
            <a:ext cx="3900488" cy="1485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67313" r="10043" b="8476"/>
          <a:stretch/>
        </p:blipFill>
        <p:spPr>
          <a:xfrm>
            <a:off x="1009649" y="2131220"/>
            <a:ext cx="4695825" cy="147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63526" r="27598" b="15097"/>
          <a:stretch/>
        </p:blipFill>
        <p:spPr>
          <a:xfrm>
            <a:off x="5916613" y="4191000"/>
            <a:ext cx="3822700" cy="181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91287" r="10256" b="3643"/>
          <a:stretch/>
        </p:blipFill>
        <p:spPr>
          <a:xfrm>
            <a:off x="1009649" y="6345238"/>
            <a:ext cx="4511674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0" y="1778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Is “GMV” independent on</a:t>
            </a:r>
            <a:r>
              <a:rPr lang="en-US" sz="2800" b="1" dirty="0" smtClean="0"/>
              <a:t> “</a:t>
            </a:r>
            <a:r>
              <a:rPr lang="en-US" sz="2800" b="1" dirty="0" smtClean="0"/>
              <a:t>IPO” ?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164681" y="4104597"/>
            <a:ext cx="8025606" cy="2233614"/>
            <a:chOff x="1002505" y="598028"/>
            <a:chExt cx="8025606" cy="2233614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24" t="68792" r="26425" b="64"/>
            <a:stretch/>
          </p:blipFill>
          <p:spPr>
            <a:xfrm>
              <a:off x="5946774" y="598028"/>
              <a:ext cx="3081337" cy="21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1" t="35926" r="25652" b="32950"/>
            <a:stretch/>
          </p:blipFill>
          <p:spPr>
            <a:xfrm>
              <a:off x="1002505" y="598028"/>
              <a:ext cx="3271837" cy="223361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3"/>
          <a:stretch/>
        </p:blipFill>
        <p:spPr>
          <a:xfrm>
            <a:off x="2432769" y="1503263"/>
            <a:ext cx="4759399" cy="1686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82" y="1514664"/>
            <a:ext cx="4307452" cy="167462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131300" y="1503263"/>
            <a:ext cx="1854200" cy="1787690"/>
          </a:xfrm>
          <a:prstGeom prst="roundRect">
            <a:avLst>
              <a:gd name="adj" fmla="val 915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161632" y="1452430"/>
            <a:ext cx="2048668" cy="1787690"/>
          </a:xfrm>
          <a:prstGeom prst="roundRect">
            <a:avLst>
              <a:gd name="adj" fmla="val 915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1475" y="4508500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Power spectrum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analysis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2865" y="2020233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Horizontal 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pattern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3070" y="1032265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(a) GMV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77970" y="1065225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(b) IPO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1888" y="2357438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4"/>
          <p:cNvSpPr/>
          <p:nvPr/>
        </p:nvSpPr>
        <p:spPr>
          <a:xfrm>
            <a:off x="5995597" y="2689225"/>
            <a:ext cx="4752870" cy="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8137994" y="1256239"/>
            <a:ext cx="38308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/>
              <a:t>Figure 1. </a:t>
            </a:r>
            <a:r>
              <a:rPr lang="en-US" altLang="ko-KR" sz="1400" dirty="0" smtClean="0"/>
              <a:t>(a-c) Horizontal pattern </a:t>
            </a:r>
            <a:r>
              <a:rPr lang="en-US" altLang="ko-KR" sz="1400" dirty="0"/>
              <a:t>and (d-f) </a:t>
            </a:r>
            <a:r>
              <a:rPr lang="en-US" altLang="ko-KR" sz="1400" dirty="0" smtClean="0"/>
              <a:t>time </a:t>
            </a:r>
            <a:r>
              <a:rPr lang="en-US" altLang="ko-KR" sz="1400" dirty="0"/>
              <a:t>series of </a:t>
            </a:r>
            <a:r>
              <a:rPr lang="en-US" altLang="ko-KR" sz="1400" dirty="0" smtClean="0"/>
              <a:t>IPO (black line) and AMO (red line) </a:t>
            </a:r>
            <a:r>
              <a:rPr lang="en-US" altLang="ko-KR" sz="1400" dirty="0"/>
              <a:t>from (</a:t>
            </a:r>
            <a:r>
              <a:rPr lang="en-US" altLang="ko-KR" sz="1400" dirty="0" err="1"/>
              <a:t>a,d</a:t>
            </a:r>
            <a:r>
              <a:rPr lang="en-US" altLang="ko-KR" sz="1400" dirty="0"/>
              <a:t>) observation and  model simulations with (</a:t>
            </a:r>
            <a:r>
              <a:rPr lang="en-US" altLang="ko-KR" sz="1400" dirty="0" err="1"/>
              <a:t>b,e</a:t>
            </a:r>
            <a:r>
              <a:rPr lang="en-US" altLang="ko-KR" sz="1400" dirty="0"/>
              <a:t>) observed SST and (</a:t>
            </a:r>
            <a:r>
              <a:rPr lang="en-US" altLang="ko-KR" sz="1400" dirty="0" err="1"/>
              <a:t>c,f</a:t>
            </a:r>
            <a:r>
              <a:rPr lang="en-US" altLang="ko-KR" sz="1400" dirty="0"/>
              <a:t>) climatological SST over AMO region </a:t>
            </a:r>
            <a:r>
              <a:rPr lang="en-US" altLang="ko-KR" sz="1400" dirty="0" smtClean="0"/>
              <a:t>(</a:t>
            </a:r>
            <a:r>
              <a:rPr lang="en-US" sz="1400" dirty="0"/>
              <a:t>0°S–70°N, 80W°–0°W</a:t>
            </a:r>
            <a:r>
              <a:rPr lang="en-US" altLang="ko-KR" sz="1400" dirty="0" smtClean="0"/>
              <a:t>) </a:t>
            </a:r>
            <a:r>
              <a:rPr lang="en-US" sz="1400" dirty="0"/>
              <a:t>at decadal timescales (11yrs running </a:t>
            </a:r>
            <a:r>
              <a:rPr lang="en-US" sz="1400" dirty="0" smtClean="0"/>
              <a:t>mean,1900-2014). IPO is defined as  second EOF modes of global SST (0</a:t>
            </a:r>
            <a:r>
              <a:rPr lang="en-US" altLang="ko-KR" sz="1400" dirty="0"/>
              <a:t>°</a:t>
            </a:r>
            <a:r>
              <a:rPr lang="en-US" sz="1400" dirty="0" smtClean="0"/>
              <a:t>-360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E,40</a:t>
            </a:r>
            <a:r>
              <a:rPr lang="en-US" altLang="ko-KR" sz="1400" dirty="0"/>
              <a:t>°</a:t>
            </a:r>
            <a:r>
              <a:rPr lang="en-US" sz="1400" dirty="0" smtClean="0"/>
              <a:t>S-60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AMO is defined as SST </a:t>
            </a:r>
            <a:r>
              <a:rPr lang="en-US" sz="1400" dirty="0"/>
              <a:t>averaged </a:t>
            </a:r>
            <a:r>
              <a:rPr lang="en-US" sz="1400" dirty="0" smtClean="0"/>
              <a:t>over 300</a:t>
            </a:r>
            <a:r>
              <a:rPr lang="en-US" altLang="ko-KR" sz="1400" dirty="0"/>
              <a:t>°</a:t>
            </a:r>
            <a:r>
              <a:rPr lang="en-US" sz="1400" dirty="0"/>
              <a:t>-</a:t>
            </a:r>
            <a:r>
              <a:rPr lang="en-US" sz="1400" dirty="0" smtClean="0"/>
              <a:t>360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E,0</a:t>
            </a:r>
            <a:r>
              <a:rPr lang="en-US" altLang="ko-KR" sz="1400" dirty="0" smtClean="0"/>
              <a:t>°N</a:t>
            </a:r>
            <a:r>
              <a:rPr lang="en-US" sz="1400" dirty="0" smtClean="0"/>
              <a:t>-70</a:t>
            </a:r>
            <a:r>
              <a:rPr lang="en-US" altLang="ko-KR" sz="1400" dirty="0" smtClean="0"/>
              <a:t>°</a:t>
            </a:r>
            <a:r>
              <a:rPr lang="en-US" sz="1400" dirty="0" smtClean="0"/>
              <a:t>N). </a:t>
            </a:r>
            <a:r>
              <a:rPr lang="en-US" sz="1400" dirty="0"/>
              <a:t>The long-term linear trends in SST data were removed prior to the regression analysis and first and last 11yrs are excluded for analysis. </a:t>
            </a:r>
            <a:endParaRPr lang="en-US" sz="1400" dirty="0" smtClean="0"/>
          </a:p>
          <a:p>
            <a:pPr algn="just"/>
            <a:r>
              <a:rPr lang="en-US" sz="1400" dirty="0" smtClean="0"/>
              <a:t> </a:t>
            </a:r>
            <a:r>
              <a:rPr lang="de-DE" altLang="ko-KR" sz="1400" dirty="0"/>
              <a:t>(</a:t>
            </a:r>
            <a:r>
              <a:rPr lang="en-US" altLang="ko-KR" sz="1400" dirty="0"/>
              <a:t>g) Lead-lag phase relationship between IPO and AMO time series from observation and model simulations. Dashed </a:t>
            </a:r>
            <a:r>
              <a:rPr lang="en-US" altLang="ko-KR" sz="1400" dirty="0" smtClean="0"/>
              <a:t>gray horizontal lines </a:t>
            </a:r>
            <a:r>
              <a:rPr lang="en-US" altLang="ko-KR" sz="1400" dirty="0"/>
              <a:t>represents 95% significant levels. </a:t>
            </a:r>
            <a:endParaRPr lang="ko-KR" altLang="en-US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1246" y="-104670"/>
            <a:ext cx="7974511" cy="6823530"/>
            <a:chOff x="281246" y="-104670"/>
            <a:chExt cx="7974511" cy="6823530"/>
          </a:xfrm>
        </p:grpSpPr>
        <p:grpSp>
          <p:nvGrpSpPr>
            <p:cNvPr id="14" name="Group 13"/>
            <p:cNvGrpSpPr/>
            <p:nvPr/>
          </p:nvGrpSpPr>
          <p:grpSpPr>
            <a:xfrm>
              <a:off x="2398644" y="4854613"/>
              <a:ext cx="4378796" cy="1864247"/>
              <a:chOff x="326320" y="4723313"/>
              <a:chExt cx="5376664" cy="1976138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326320" y="5088487"/>
                <a:ext cx="5376664" cy="1610964"/>
                <a:chOff x="3031609" y="5005563"/>
                <a:chExt cx="5090609" cy="1610964"/>
              </a:xfrm>
            </p:grpSpPr>
            <p:pic>
              <p:nvPicPr>
                <p:cNvPr id="18" name="그림 1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72" r="31679"/>
                <a:stretch/>
              </p:blipFill>
              <p:spPr>
                <a:xfrm rot="16200000">
                  <a:off x="4771803" y="3266112"/>
                  <a:ext cx="1610221" cy="5090609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18"/>
                <p:cNvCxnSpPr/>
                <p:nvPr/>
              </p:nvCxnSpPr>
              <p:spPr>
                <a:xfrm>
                  <a:off x="5068129" y="5148186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연결선 19"/>
                <p:cNvCxnSpPr/>
                <p:nvPr/>
              </p:nvCxnSpPr>
              <p:spPr>
                <a:xfrm>
                  <a:off x="5068129" y="5279925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5597322" y="5005563"/>
                  <a:ext cx="708822" cy="269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 smtClean="0"/>
                    <a:t>OBS</a:t>
                  </a:r>
                  <a:endParaRPr lang="ko-KR" altLang="en-US" sz="105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580230" y="5168341"/>
                  <a:ext cx="133968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/>
                    <a:t>NESM_AMO</a:t>
                  </a:r>
                  <a:endParaRPr lang="ko-KR" altLang="en-US" sz="1050" dirty="0"/>
                </a:p>
              </p:txBody>
            </p:sp>
            <p:cxnSp>
              <p:nvCxnSpPr>
                <p:cNvPr id="23" name="직선 연결선 22"/>
                <p:cNvCxnSpPr/>
                <p:nvPr/>
              </p:nvCxnSpPr>
              <p:spPr>
                <a:xfrm>
                  <a:off x="5070217" y="5444851"/>
                  <a:ext cx="535384" cy="0"/>
                </a:xfrm>
                <a:prstGeom prst="line">
                  <a:avLst/>
                </a:prstGeom>
                <a:ln w="28575">
                  <a:solidFill>
                    <a:srgbClr val="005DA2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5580230" y="5333842"/>
                  <a:ext cx="120190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/>
                    <a:t>NESM_CLIM</a:t>
                  </a:r>
                  <a:endParaRPr lang="ko-KR" altLang="en-US" sz="1050" dirty="0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877689" y="4723313"/>
                <a:ext cx="1553227" cy="32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(g) </a:t>
                </a:r>
                <a:endParaRPr lang="ko-KR" altLang="en-US" sz="1400" dirty="0"/>
              </a:p>
            </p:txBody>
          </p:sp>
          <p:cxnSp>
            <p:nvCxnSpPr>
              <p:cNvPr id="9" name="직선 연결선 8"/>
              <p:cNvCxnSpPr/>
              <p:nvPr/>
            </p:nvCxnSpPr>
            <p:spPr>
              <a:xfrm>
                <a:off x="897368" y="5628540"/>
                <a:ext cx="4553003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>
                <a:off x="919139" y="5883476"/>
                <a:ext cx="4553003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368498" y="-43278"/>
              <a:ext cx="7887259" cy="1623847"/>
              <a:chOff x="368498" y="115747"/>
              <a:chExt cx="7887259" cy="16238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1598" y="248884"/>
                <a:ext cx="3934432" cy="149071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486033" y="115747"/>
                <a:ext cx="17697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cor. = -0.71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563"/>
              <a:stretch/>
            </p:blipFill>
            <p:spPr>
              <a:xfrm>
                <a:off x="368498" y="272622"/>
                <a:ext cx="3752924" cy="1329479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81246" y="3010286"/>
              <a:ext cx="7734784" cy="1666308"/>
              <a:chOff x="5109" y="1871308"/>
              <a:chExt cx="8555364" cy="1927813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5691" y="2094125"/>
                <a:ext cx="4364782" cy="17049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9" y="2105501"/>
                <a:ext cx="4203529" cy="1539581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99543" y="1912047"/>
                <a:ext cx="1821640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/>
                  <a:t>EOF2 (</a:t>
                </a:r>
                <a:r>
                  <a:rPr lang="en-US" altLang="ko-KR" sz="1100" dirty="0"/>
                  <a:t>5.65</a:t>
                </a:r>
                <a:r>
                  <a:rPr lang="en-US" altLang="ko-KR" sz="1200" dirty="0"/>
                  <a:t>%)</a:t>
                </a:r>
                <a:endParaRPr lang="ko-KR" altLang="en-US" sz="12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83214" y="1871308"/>
                <a:ext cx="2606890" cy="35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(c) NESM_CLM</a:t>
                </a:r>
                <a:endParaRPr lang="ko-KR" altLang="en-US" sz="14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95491" y="1528108"/>
              <a:ext cx="7834950" cy="1639100"/>
              <a:chOff x="392939" y="153529"/>
              <a:chExt cx="8666156" cy="189633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84" y="263924"/>
                <a:ext cx="4382965" cy="1785940"/>
              </a:xfrm>
              <a:prstGeom prst="rect">
                <a:avLst/>
              </a:prstGeom>
            </p:spPr>
          </p:pic>
          <p:grpSp>
            <p:nvGrpSpPr>
              <p:cNvPr id="52" name="Group 51"/>
              <p:cNvGrpSpPr/>
              <p:nvPr/>
            </p:nvGrpSpPr>
            <p:grpSpPr>
              <a:xfrm>
                <a:off x="7592873" y="418640"/>
                <a:ext cx="1270551" cy="455961"/>
                <a:chOff x="7717246" y="3493169"/>
                <a:chExt cx="2052680" cy="455961"/>
              </a:xfrm>
            </p:grpSpPr>
            <p:cxnSp>
              <p:nvCxnSpPr>
                <p:cNvPr id="57" name="직선 연결선 24"/>
                <p:cNvCxnSpPr/>
                <p:nvPr/>
              </p:nvCxnSpPr>
              <p:spPr>
                <a:xfrm>
                  <a:off x="7717246" y="3635792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직선 연결선 25"/>
                <p:cNvCxnSpPr/>
                <p:nvPr/>
              </p:nvCxnSpPr>
              <p:spPr>
                <a:xfrm>
                  <a:off x="7717246" y="3818709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8151714" y="3493169"/>
                  <a:ext cx="1618212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GMO </a:t>
                  </a:r>
                  <a:r>
                    <a:rPr lang="en-US" altLang="ko-KR" sz="900" dirty="0"/>
                    <a:t>(x0.02)</a:t>
                  </a:r>
                  <a:endParaRPr lang="ko-KR" altLang="en-US" sz="90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8147147" y="3682072"/>
                  <a:ext cx="1098156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/>
                    <a:t>AMO</a:t>
                  </a:r>
                  <a:endParaRPr lang="ko-KR" altLang="en-US" sz="900" dirty="0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7289371" y="153529"/>
                <a:ext cx="1769724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cor. = -0.77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939" y="369692"/>
                <a:ext cx="4131645" cy="1498623"/>
              </a:xfrm>
              <a:prstGeom prst="rect">
                <a:avLst/>
              </a:prstGeom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4397703" y="-104670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(d) OBS </a:t>
              </a:r>
              <a:endParaRPr lang="ko-KR" alt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28770" y="-21769"/>
              <a:ext cx="1821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EOF2 (8.94%)</a:t>
              </a:r>
              <a:endParaRPr lang="ko-KR" altLang="en-US" sz="11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8898" y="1532328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(b) NESM_AMO</a:t>
              </a:r>
              <a:endParaRPr lang="ko-KR" alt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52771" y="1510027"/>
              <a:ext cx="1646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EOF2 (9.2%)</a:t>
              </a:r>
              <a:endParaRPr lang="ko-KR" altLang="en-US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620142" y="3023762"/>
              <a:ext cx="159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-0.39</a:t>
              </a:r>
            </a:p>
          </p:txBody>
        </p:sp>
        <p:grpSp>
          <p:nvGrpSpPr>
            <p:cNvPr id="80" name="그룹 3"/>
            <p:cNvGrpSpPr/>
            <p:nvPr/>
          </p:nvGrpSpPr>
          <p:grpSpPr>
            <a:xfrm>
              <a:off x="4687836" y="898601"/>
              <a:ext cx="1444596" cy="357638"/>
              <a:chOff x="8392565" y="5203808"/>
              <a:chExt cx="2108075" cy="402577"/>
            </a:xfrm>
          </p:grpSpPr>
          <p:cxnSp>
            <p:nvCxnSpPr>
              <p:cNvPr id="81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8950793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964814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grpSp>
          <p:nvGrpSpPr>
            <p:cNvPr id="85" name="그룹 3"/>
            <p:cNvGrpSpPr/>
            <p:nvPr/>
          </p:nvGrpSpPr>
          <p:grpSpPr>
            <a:xfrm>
              <a:off x="4747083" y="3953090"/>
              <a:ext cx="1471101" cy="357638"/>
              <a:chOff x="8392565" y="5203808"/>
              <a:chExt cx="2146754" cy="402577"/>
            </a:xfrm>
          </p:grpSpPr>
          <p:cxnSp>
            <p:nvCxnSpPr>
              <p:cNvPr id="86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9008809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003491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726746" y="4577154"/>
              <a:ext cx="3208667" cy="2244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448300" y="6149009"/>
              <a:ext cx="1037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AMO lead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6555" y="-70253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(a) OBS </a:t>
              </a:r>
              <a:endParaRPr lang="ko-KR" alt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23577" y="1496056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(e) NESM_AMO</a:t>
              </a:r>
              <a:endParaRPr lang="ko-KR" altLang="en-US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422433" y="3007997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(f) NESM_CLIM</a:t>
              </a:r>
              <a:endParaRPr lang="ko-KR" altLang="en-US" sz="14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307"/>
          <a:stretch/>
        </p:blipFill>
        <p:spPr>
          <a:xfrm rot="16200000">
            <a:off x="8993491" y="1821716"/>
            <a:ext cx="1648405" cy="5370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9" r="31058"/>
          <a:stretch/>
        </p:blipFill>
        <p:spPr>
          <a:xfrm rot="16200000">
            <a:off x="8683860" y="3308642"/>
            <a:ext cx="1625662" cy="52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49030" y="0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Lag -6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46261" y="1808586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Lag 0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47430" y="3083221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(c) </a:t>
            </a:r>
            <a:r>
              <a:rPr lang="en-US" altLang="ko-KR" sz="1400" dirty="0"/>
              <a:t>Lag 6 years</a:t>
            </a:r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46261" y="3694436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(c) Lag +6 years (1000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623878" y="20512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(d) Lag -6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621109" y="1829098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(e) Lag 0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621109" y="3714948"/>
            <a:ext cx="430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(f) Lag +6 years (200 </a:t>
            </a:r>
            <a:r>
              <a:rPr lang="en-US" altLang="ko-KR" sz="1400" dirty="0" err="1"/>
              <a:t>hPa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340483" y="5718993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de-DE" sz="1600" dirty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7709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1409" t="6602" r="65563" b="62765"/>
          <a:stretch/>
        </p:blipFill>
        <p:spPr>
          <a:xfrm>
            <a:off x="-399245" y="4616450"/>
            <a:ext cx="5486400" cy="218952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1409" t="48526" r="65563" b="19455"/>
          <a:stretch/>
        </p:blipFill>
        <p:spPr>
          <a:xfrm>
            <a:off x="-264843" y="3471727"/>
            <a:ext cx="5488547" cy="22894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2570" t="8011" r="63345" b="59534"/>
          <a:stretch/>
        </p:blipFill>
        <p:spPr>
          <a:xfrm>
            <a:off x="0" y="-220536"/>
            <a:ext cx="5876731" cy="23757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2570" t="51974" r="63345" b="18418"/>
          <a:stretch/>
        </p:blipFill>
        <p:spPr>
          <a:xfrm>
            <a:off x="-218941" y="1395271"/>
            <a:ext cx="6169304" cy="22752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9296" t="21391" r="64296" b="51849"/>
          <a:stretch/>
        </p:blipFill>
        <p:spPr>
          <a:xfrm>
            <a:off x="5822429" y="-66303"/>
            <a:ext cx="6166008" cy="18744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l="63910" t="55898" r="8309" b="16989"/>
          <a:stretch/>
        </p:blipFill>
        <p:spPr>
          <a:xfrm>
            <a:off x="5509155" y="1805613"/>
            <a:ext cx="6351347" cy="185952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l="67817" t="59770" r="5669" b="11356"/>
          <a:stretch/>
        </p:blipFill>
        <p:spPr>
          <a:xfrm>
            <a:off x="5726440" y="4283732"/>
            <a:ext cx="5916779" cy="19329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l="19943" t="28433" r="53838" b="38949"/>
          <a:stretch/>
        </p:blipFill>
        <p:spPr>
          <a:xfrm>
            <a:off x="5449910" y="3635475"/>
            <a:ext cx="5920211" cy="22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0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1409" t="6602" r="65563" b="62765"/>
          <a:stretch/>
        </p:blipFill>
        <p:spPr>
          <a:xfrm>
            <a:off x="-399245" y="5440818"/>
            <a:ext cx="3420741" cy="136515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2570" t="8011" r="63345" b="59534"/>
          <a:stretch/>
        </p:blipFill>
        <p:spPr>
          <a:xfrm>
            <a:off x="-309094" y="3093034"/>
            <a:ext cx="3443119" cy="139195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2570" t="51974" r="63345" b="18418"/>
          <a:stretch/>
        </p:blipFill>
        <p:spPr>
          <a:xfrm>
            <a:off x="-309094" y="4337638"/>
            <a:ext cx="3240437" cy="11950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63910" t="55898" r="8309" b="16989"/>
          <a:stretch/>
        </p:blipFill>
        <p:spPr>
          <a:xfrm>
            <a:off x="-154180" y="2086158"/>
            <a:ext cx="6039826" cy="176831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67817" t="59770" r="5669" b="11356"/>
          <a:stretch/>
        </p:blipFill>
        <p:spPr>
          <a:xfrm>
            <a:off x="63104" y="4358317"/>
            <a:ext cx="5916779" cy="19329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l="19943" t="28433" r="53838" b="38949"/>
          <a:stretch/>
        </p:blipFill>
        <p:spPr>
          <a:xfrm>
            <a:off x="6457076" y="1952625"/>
            <a:ext cx="5059064" cy="1888062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5"/>
          <a:stretch/>
        </p:blipFill>
        <p:spPr>
          <a:xfrm>
            <a:off x="6239290" y="-177014"/>
            <a:ext cx="5494635" cy="18066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8"/>
          <a:srcRect l="6634" t="26906" r="65963" b="44569"/>
          <a:stretch/>
        </p:blipFill>
        <p:spPr>
          <a:xfrm>
            <a:off x="36105" y="86041"/>
            <a:ext cx="5849540" cy="18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36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4708" y="5791569"/>
            <a:ext cx="1153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/>
              <a:t>Fig. 3 </a:t>
            </a:r>
            <a:r>
              <a:rPr lang="en-US" sz="1600" dirty="0"/>
              <a:t>Horizontal structure of </a:t>
            </a:r>
            <a:r>
              <a:rPr lang="en-US" altLang="ko-KR" sz="1600" dirty="0"/>
              <a:t>(a-c) </a:t>
            </a:r>
            <a:r>
              <a:rPr lang="en-US" sz="1600" dirty="0"/>
              <a:t>global SST (shading, K) and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and (d-e) 200 </a:t>
            </a:r>
            <a:r>
              <a:rPr lang="en-US" sz="1600" dirty="0" err="1"/>
              <a:t>hPa</a:t>
            </a:r>
            <a:r>
              <a:rPr lang="en-US" sz="1600" dirty="0"/>
              <a:t> velocity potential (shading, 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from NESM_AMO, depicted by the regressed SST (K), surface wind vectors (m s</a:t>
            </a:r>
            <a:r>
              <a:rPr lang="en-US" sz="1600" baseline="30000" dirty="0"/>
              <a:t>-1</a:t>
            </a:r>
            <a:r>
              <a:rPr lang="en-US" sz="1600" dirty="0"/>
              <a:t>), 200 </a:t>
            </a:r>
            <a:r>
              <a:rPr lang="en-US" sz="1600" dirty="0" err="1"/>
              <a:t>hPa</a:t>
            </a:r>
            <a:r>
              <a:rPr lang="en-US" sz="1600" dirty="0"/>
              <a:t> velocity potential (10</a:t>
            </a:r>
            <a:r>
              <a:rPr lang="en-US" sz="1600" baseline="30000" dirty="0"/>
              <a:t>5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 and divergent winds (m s</a:t>
            </a:r>
            <a:r>
              <a:rPr lang="en-US" sz="1600" baseline="30000" dirty="0"/>
              <a:t>-1</a:t>
            </a:r>
            <a:r>
              <a:rPr lang="en-US" sz="1600" dirty="0"/>
              <a:t>) onto the AMO index (0°S–70°N, 80W°–0°W) with lead times of -6 years (top), 0 years (middle) and </a:t>
            </a:r>
            <a:r>
              <a:rPr lang="en-US" sz="1600" dirty="0" smtClean="0"/>
              <a:t>=</a:t>
            </a:r>
            <a:r>
              <a:rPr lang="de-DE" sz="1600" dirty="0" smtClean="0"/>
              <a:t>6 </a:t>
            </a:r>
            <a:r>
              <a:rPr lang="de-DE" sz="1600" dirty="0" err="1"/>
              <a:t>years</a:t>
            </a:r>
            <a:r>
              <a:rPr lang="de-DE" sz="1600" dirty="0"/>
              <a:t> (</a:t>
            </a:r>
            <a:r>
              <a:rPr lang="de-DE" sz="1600" dirty="0" err="1"/>
              <a:t>bottom</a:t>
            </a:r>
            <a:r>
              <a:rPr lang="de-DE" sz="1600" dirty="0"/>
              <a:t>). </a:t>
            </a:r>
            <a:r>
              <a:rPr lang="en-US" sz="1600" dirty="0"/>
              <a:t>11yrs running mean data are used and long-term linear trends in SST data were removed prior to the regression analysis. The dotted area represents 95% significance level.</a:t>
            </a:r>
          </a:p>
          <a:p>
            <a:pPr algn="just"/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85408" y="54969"/>
            <a:ext cx="9808552" cy="5407240"/>
            <a:chOff x="585408" y="54969"/>
            <a:chExt cx="9808552" cy="5407240"/>
          </a:xfrm>
        </p:grpSpPr>
        <p:grpSp>
          <p:nvGrpSpPr>
            <p:cNvPr id="7" name="Group 6"/>
            <p:cNvGrpSpPr/>
            <p:nvPr/>
          </p:nvGrpSpPr>
          <p:grpSpPr>
            <a:xfrm>
              <a:off x="585408" y="471330"/>
              <a:ext cx="9808552" cy="4990879"/>
              <a:chOff x="585408" y="471330"/>
              <a:chExt cx="9808552" cy="499087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861730" y="3415289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/>
                  <a:t>(c) </a:t>
                </a:r>
                <a:r>
                  <a:rPr lang="en-US" altLang="ko-KR" sz="1400" dirty="0"/>
                  <a:t>Lag 6 years</a:t>
                </a:r>
                <a:endParaRPr lang="ko-KR" altLang="en-US" sz="1400" dirty="0"/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 rotWithShape="1">
              <a:blip r:embed="rId2"/>
              <a:srcRect l="7291" t="28472" r="55208" b="33026"/>
              <a:stretch/>
            </p:blipFill>
            <p:spPr>
              <a:xfrm>
                <a:off x="585408" y="4051471"/>
                <a:ext cx="4572000" cy="1408208"/>
              </a:xfrm>
              <a:prstGeom prst="rect">
                <a:avLst/>
              </a:prstGeom>
            </p:spPr>
          </p:pic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3"/>
              <a:srcRect l="3542" t="26390" r="58854" b="31944"/>
              <a:stretch/>
            </p:blipFill>
            <p:spPr>
              <a:xfrm>
                <a:off x="665163" y="2268972"/>
                <a:ext cx="4584700" cy="1524000"/>
              </a:xfrm>
              <a:prstGeom prst="rect">
                <a:avLst/>
              </a:prstGeom>
            </p:spPr>
          </p:pic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4"/>
              <a:srcRect l="3750" t="25347" r="59167" b="35069"/>
              <a:stretch/>
            </p:blipFill>
            <p:spPr>
              <a:xfrm>
                <a:off x="650469" y="701113"/>
                <a:ext cx="4521200" cy="14478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3675" y="652527"/>
                <a:ext cx="5070476" cy="150864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552" y="2322069"/>
                <a:ext cx="5098408" cy="150178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74" y="4003970"/>
                <a:ext cx="5052786" cy="145823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001386" y="486762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-6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98617" y="3813065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+6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41930" y="2149291"/>
                <a:ext cx="43099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Lag </a:t>
                </a:r>
                <a:r>
                  <a:rPr lang="en-US" altLang="ko-KR" sz="1400" dirty="0"/>
                  <a:t>0 years (1000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761928" y="471330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-6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782909" y="2161166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0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759159" y="3811158"/>
                <a:ext cx="4309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Lag +6 years (200 </a:t>
                </a:r>
                <a:r>
                  <a:rPr lang="en-US" altLang="ko-KR" sz="1400" dirty="0" err="1"/>
                  <a:t>hPa</a:t>
                </a:r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194175" y="54969"/>
              <a:ext cx="294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(b) NESM_AMO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1663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24562" y="1128389"/>
            <a:ext cx="5008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Figure 4s. Same as figure 4 except for NESM_CLIM</a:t>
            </a:r>
            <a:endParaRPr lang="ko-KR" altLang="en-US" sz="14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8311" r="13888" b="42954"/>
          <a:stretch/>
        </p:blipFill>
        <p:spPr>
          <a:xfrm>
            <a:off x="2084868" y="4452830"/>
            <a:ext cx="4105268" cy="124705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84868" y="4144599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(c) NESM_CLM (velocity potential &amp; wind, 6yrs)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093288" y="2212926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(b) NESM_CLM (SST, 43yr)</a:t>
            </a:r>
            <a:endParaRPr lang="ko-KR" altLang="en-US" sz="1400" dirty="0"/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r="26935" b="37789"/>
          <a:stretch/>
        </p:blipFill>
        <p:spPr>
          <a:xfrm>
            <a:off x="1793747" y="5876761"/>
            <a:ext cx="3817222" cy="19951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4" t="60409" r="14913" b="35228"/>
          <a:stretch/>
        </p:blipFill>
        <p:spPr>
          <a:xfrm>
            <a:off x="3406780" y="5694647"/>
            <a:ext cx="388883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39" y="729487"/>
            <a:ext cx="4632078" cy="1497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85" y="2473660"/>
            <a:ext cx="4665151" cy="143842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93288" y="473038"/>
            <a:ext cx="45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(a) NESM_CLM (SST, 6yr)</a:t>
            </a:r>
            <a:endParaRPr lang="ko-KR" altLang="en-US" sz="1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9" r="19686" b="-1548"/>
          <a:stretch/>
        </p:blipFill>
        <p:spPr>
          <a:xfrm>
            <a:off x="1793747" y="3954263"/>
            <a:ext cx="3654553" cy="1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10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850" y="2027583"/>
            <a:ext cx="774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52378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0" y="1701480"/>
            <a:ext cx="5137333" cy="2278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2755" y="1457497"/>
            <a:ext cx="2445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cor. = -0.71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3"/>
          <a:stretch/>
        </p:blipFill>
        <p:spPr>
          <a:xfrm>
            <a:off x="2175667" y="1701480"/>
            <a:ext cx="4868231" cy="1958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8869" y="1408524"/>
            <a:ext cx="2145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(d) </a:t>
            </a:r>
            <a:r>
              <a:rPr lang="en-US" altLang="ko-KR" sz="2000" dirty="0" smtClean="0"/>
              <a:t>PC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189724" y="1480386"/>
            <a:ext cx="251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EOF2 (8.94%)</a:t>
            </a:r>
            <a:endParaRPr lang="ko-KR" altLang="en-US" sz="1600" dirty="0"/>
          </a:p>
        </p:txBody>
      </p:sp>
      <p:cxnSp>
        <p:nvCxnSpPr>
          <p:cNvPr id="7" name="직선 연결선 4"/>
          <p:cNvCxnSpPr/>
          <p:nvPr/>
        </p:nvCxnSpPr>
        <p:spPr>
          <a:xfrm>
            <a:off x="7791874" y="3177887"/>
            <a:ext cx="59027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직선 연결선 5"/>
          <p:cNvCxnSpPr/>
          <p:nvPr/>
        </p:nvCxnSpPr>
        <p:spPr>
          <a:xfrm>
            <a:off x="7791874" y="3312246"/>
            <a:ext cx="59027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53574" y="2982902"/>
            <a:ext cx="1241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GMO </a:t>
            </a:r>
            <a:r>
              <a:rPr lang="en-US" altLang="ko-KR" sz="1200" dirty="0"/>
              <a:t>(x0.02)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007509" y="1431902"/>
            <a:ext cx="2145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(a) </a:t>
            </a:r>
            <a:r>
              <a:rPr lang="en-US" altLang="ko-KR" sz="2000" dirty="0" smtClean="0"/>
              <a:t>Horizontal</a:t>
            </a:r>
            <a:r>
              <a:rPr lang="en-US" altLang="ko-KR" sz="2000" dirty="0" smtClean="0"/>
              <a:t> </a:t>
            </a:r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362279" y="3184046"/>
            <a:ext cx="1052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AMO</a:t>
            </a:r>
            <a:endParaRPr lang="ko-KR" alt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324" y="251381"/>
            <a:ext cx="884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Relationship between AMO and GMV</a:t>
            </a:r>
            <a:endParaRPr lang="en-US" sz="2800" b="1" dirty="0"/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38798" r="27198" b="31981"/>
          <a:stretch/>
        </p:blipFill>
        <p:spPr>
          <a:xfrm>
            <a:off x="7659687" y="4574840"/>
            <a:ext cx="3254375" cy="216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1" t="35926" r="25652" b="32950"/>
          <a:stretch/>
        </p:blipFill>
        <p:spPr>
          <a:xfrm>
            <a:off x="2409030" y="4501226"/>
            <a:ext cx="3271837" cy="22336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79724" y="4159463"/>
            <a:ext cx="1344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(a) GMV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066087" y="4175414"/>
            <a:ext cx="1344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(b) AMO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5405" y="4586927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Power spectrum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analysis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2865" y="2020233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Horizontal 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pattern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33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r="5185"/>
          <a:stretch/>
        </p:blipFill>
        <p:spPr>
          <a:xfrm>
            <a:off x="257175" y="1198562"/>
            <a:ext cx="3924300" cy="1989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4651" r="26605" b="73488"/>
          <a:stretch/>
        </p:blipFill>
        <p:spPr>
          <a:xfrm>
            <a:off x="327024" y="962555"/>
            <a:ext cx="4200525" cy="2163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8" t="29855" r="29864" b="48420"/>
          <a:stretch/>
        </p:blipFill>
        <p:spPr>
          <a:xfrm>
            <a:off x="4269634" y="1043055"/>
            <a:ext cx="3775815" cy="2118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53958" r="30937" b="23218"/>
          <a:stretch/>
        </p:blipFill>
        <p:spPr>
          <a:xfrm>
            <a:off x="8062166" y="962555"/>
            <a:ext cx="3669457" cy="2225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1" t="5209" r="27015" b="70486"/>
          <a:stretch/>
        </p:blipFill>
        <p:spPr>
          <a:xfrm>
            <a:off x="404938" y="3035464"/>
            <a:ext cx="3740028" cy="2179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33750" r="22997" b="42057"/>
          <a:stretch/>
        </p:blipFill>
        <p:spPr>
          <a:xfrm>
            <a:off x="4212918" y="3110984"/>
            <a:ext cx="4003060" cy="21112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61055" r="26525" b="14000"/>
          <a:stretch/>
        </p:blipFill>
        <p:spPr>
          <a:xfrm>
            <a:off x="8048829" y="3043388"/>
            <a:ext cx="3706763" cy="2170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324" y="251381"/>
            <a:ext cx="884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Relationship between AMO </a:t>
            </a:r>
            <a:r>
              <a:rPr lang="en-US" sz="2800" b="1" smtClean="0"/>
              <a:t>and global SST</a:t>
            </a:r>
            <a:endParaRPr lang="en-US" sz="2800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3"/>
          <a:stretch/>
        </p:blipFill>
        <p:spPr>
          <a:xfrm>
            <a:off x="8406171" y="5192713"/>
            <a:ext cx="3325452" cy="1958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88" y="5957888"/>
            <a:ext cx="271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GMV horizontal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4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297334"/>
            <a:ext cx="12081644" cy="2342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0" y="3573463"/>
            <a:ext cx="12336557" cy="257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Numerical experiment</a:t>
            </a:r>
            <a:endParaRPr lang="en-US" sz="2800" b="1"/>
          </a:p>
        </p:txBody>
      </p:sp>
      <p:sp>
        <p:nvSpPr>
          <p:cNvPr id="3" name="TextBox 2"/>
          <p:cNvSpPr txBox="1"/>
          <p:nvPr/>
        </p:nvSpPr>
        <p:spPr>
          <a:xfrm>
            <a:off x="1593933" y="3087564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NESM3 with AMO SST anomalies (1900-2014) over AMO region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NESM3 with climatological SST  (1900-2014) over AMO region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In Other regions, the atmosphere and ocean is freely coupled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1288" y="975968"/>
            <a:ext cx="972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NESM3 : Atmosphere (ECHAM 6.3)+Land (JSBACH</a:t>
            </a:r>
            <a:r>
              <a:rPr lang="en-US" smtClean="0"/>
              <a:t>)+Ocean(NEMO) + Sea ice (CICE)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03400" y="1587500"/>
            <a:ext cx="626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Reasonable AMO </a:t>
            </a:r>
            <a:r>
              <a:rPr lang="en-US" dirty="0" err="1" smtClean="0"/>
              <a:t>simultions</a:t>
            </a:r>
            <a:r>
              <a:rPr lang="en-US" dirty="0" smtClean="0"/>
              <a:t> as well as SST climatology and its evolution according to GHG </a:t>
            </a:r>
            <a:r>
              <a:rPr lang="en-US" dirty="0" err="1" smtClean="0"/>
              <a:t>forcings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9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4"/>
          <p:cNvSpPr/>
          <p:nvPr/>
        </p:nvSpPr>
        <p:spPr>
          <a:xfrm>
            <a:off x="5995597" y="2689225"/>
            <a:ext cx="4752870" cy="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7864211" y="2510895"/>
            <a:ext cx="4378795" cy="1864244"/>
            <a:chOff x="2398644" y="4854614"/>
            <a:chExt cx="4378795" cy="1864244"/>
          </a:xfrm>
        </p:grpSpPr>
        <p:grpSp>
          <p:nvGrpSpPr>
            <p:cNvPr id="68" name="Group 67"/>
            <p:cNvGrpSpPr/>
            <p:nvPr/>
          </p:nvGrpSpPr>
          <p:grpSpPr>
            <a:xfrm>
              <a:off x="2398644" y="4854614"/>
              <a:ext cx="4378795" cy="1864244"/>
              <a:chOff x="326320" y="4723314"/>
              <a:chExt cx="5376663" cy="1976135"/>
            </a:xfrm>
          </p:grpSpPr>
          <p:grpSp>
            <p:nvGrpSpPr>
              <p:cNvPr id="122" name="그룹 24"/>
              <p:cNvGrpSpPr/>
              <p:nvPr/>
            </p:nvGrpSpPr>
            <p:grpSpPr>
              <a:xfrm>
                <a:off x="326320" y="5088487"/>
                <a:ext cx="5376663" cy="1610962"/>
                <a:chOff x="3031609" y="5005563"/>
                <a:chExt cx="5090608" cy="1610962"/>
              </a:xfrm>
            </p:grpSpPr>
            <p:pic>
              <p:nvPicPr>
                <p:cNvPr id="126" name="그림 1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72" r="31679"/>
                <a:stretch/>
              </p:blipFill>
              <p:spPr>
                <a:xfrm rot="16200000">
                  <a:off x="4771802" y="3266111"/>
                  <a:ext cx="1610221" cy="5090608"/>
                </a:xfrm>
                <a:prstGeom prst="rect">
                  <a:avLst/>
                </a:prstGeom>
              </p:spPr>
            </p:pic>
            <p:cxnSp>
              <p:nvCxnSpPr>
                <p:cNvPr id="127" name="직선 연결선 18"/>
                <p:cNvCxnSpPr/>
                <p:nvPr/>
              </p:nvCxnSpPr>
              <p:spPr>
                <a:xfrm>
                  <a:off x="5068129" y="5148186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직선 연결선 19"/>
                <p:cNvCxnSpPr/>
                <p:nvPr/>
              </p:nvCxnSpPr>
              <p:spPr>
                <a:xfrm>
                  <a:off x="5068129" y="5279925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Box 128"/>
                <p:cNvSpPr txBox="1"/>
                <p:nvPr/>
              </p:nvSpPr>
              <p:spPr>
                <a:xfrm>
                  <a:off x="5597322" y="5005563"/>
                  <a:ext cx="708822" cy="269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 smtClean="0"/>
                    <a:t>OBS</a:t>
                  </a:r>
                  <a:endParaRPr lang="ko-KR" altLang="en-US" sz="1050" dirty="0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5580230" y="5168341"/>
                  <a:ext cx="133968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/>
                    <a:t>NESM_AMO</a:t>
                  </a:r>
                  <a:endParaRPr lang="ko-KR" altLang="en-US" sz="1050" dirty="0"/>
                </a:p>
              </p:txBody>
            </p:sp>
            <p:cxnSp>
              <p:nvCxnSpPr>
                <p:cNvPr id="131" name="직선 연결선 22"/>
                <p:cNvCxnSpPr/>
                <p:nvPr/>
              </p:nvCxnSpPr>
              <p:spPr>
                <a:xfrm>
                  <a:off x="5070217" y="5444851"/>
                  <a:ext cx="535384" cy="0"/>
                </a:xfrm>
                <a:prstGeom prst="line">
                  <a:avLst/>
                </a:prstGeom>
                <a:ln w="28575">
                  <a:solidFill>
                    <a:srgbClr val="005DA2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TextBox 131"/>
                <p:cNvSpPr txBox="1"/>
                <p:nvPr/>
              </p:nvSpPr>
              <p:spPr>
                <a:xfrm>
                  <a:off x="5580230" y="5333842"/>
                  <a:ext cx="120190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/>
                    <a:t>NESM_CLIM</a:t>
                  </a:r>
                  <a:endParaRPr lang="ko-KR" altLang="en-US" sz="1050" dirty="0"/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877689" y="4723314"/>
                <a:ext cx="1553227" cy="32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(g) </a:t>
                </a:r>
                <a:endParaRPr lang="ko-KR" altLang="en-US" sz="1400" dirty="0"/>
              </a:p>
            </p:txBody>
          </p:sp>
          <p:cxnSp>
            <p:nvCxnSpPr>
              <p:cNvPr id="124" name="직선 연결선 8"/>
              <p:cNvCxnSpPr/>
              <p:nvPr/>
            </p:nvCxnSpPr>
            <p:spPr>
              <a:xfrm>
                <a:off x="897368" y="5628540"/>
                <a:ext cx="4553003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29"/>
              <p:cNvCxnSpPr/>
              <p:nvPr/>
            </p:nvCxnSpPr>
            <p:spPr>
              <a:xfrm>
                <a:off x="919139" y="5883476"/>
                <a:ext cx="4553003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/>
            <p:cNvSpPr txBox="1"/>
            <p:nvPr/>
          </p:nvSpPr>
          <p:spPr>
            <a:xfrm>
              <a:off x="5448300" y="6149009"/>
              <a:ext cx="1037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AMO lead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2376" y="1014260"/>
            <a:ext cx="7936411" cy="4906272"/>
            <a:chOff x="252376" y="1014260"/>
            <a:chExt cx="7936411" cy="490627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86" r="1613" b="54708"/>
            <a:stretch/>
          </p:blipFill>
          <p:spPr>
            <a:xfrm>
              <a:off x="374975" y="2829774"/>
              <a:ext cx="3579962" cy="131906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4" r="31601"/>
            <a:stretch/>
          </p:blipFill>
          <p:spPr>
            <a:xfrm rot="16200000">
              <a:off x="5316887" y="1469941"/>
              <a:ext cx="1335985" cy="4172291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301528" y="1075652"/>
              <a:ext cx="7887259" cy="1692791"/>
              <a:chOff x="368498" y="115747"/>
              <a:chExt cx="7887259" cy="1692791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1598" y="261584"/>
                <a:ext cx="3934432" cy="1546954"/>
              </a:xfrm>
              <a:prstGeom prst="rect">
                <a:avLst/>
              </a:prstGeom>
            </p:spPr>
          </p:pic>
          <p:sp>
            <p:nvSpPr>
              <p:cNvPr id="120" name="TextBox 119"/>
              <p:cNvSpPr txBox="1"/>
              <p:nvPr/>
            </p:nvSpPr>
            <p:spPr>
              <a:xfrm>
                <a:off x="6486033" y="115747"/>
                <a:ext cx="17697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cor. = -0.71</a:t>
                </a:r>
              </a:p>
            </p:txBody>
          </p:sp>
          <p:pic>
            <p:nvPicPr>
              <p:cNvPr id="121" name="Picture 1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563"/>
              <a:stretch/>
            </p:blipFill>
            <p:spPr>
              <a:xfrm>
                <a:off x="368498" y="272622"/>
                <a:ext cx="3752924" cy="1329479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252376" y="4129216"/>
              <a:ext cx="7696684" cy="1666308"/>
              <a:chOff x="47250" y="1871308"/>
              <a:chExt cx="8513223" cy="1927813"/>
            </a:xfrm>
          </p:grpSpPr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5691" y="2094125"/>
                <a:ext cx="4364782" cy="1704996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0" y="2105501"/>
                <a:ext cx="4203529" cy="1539581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2899543" y="1912047"/>
                <a:ext cx="1821640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/>
                  <a:t>EOF2 (</a:t>
                </a:r>
                <a:r>
                  <a:rPr lang="en-US" altLang="ko-KR" sz="1100" dirty="0"/>
                  <a:t>5.65</a:t>
                </a:r>
                <a:r>
                  <a:rPr lang="en-US" altLang="ko-KR" sz="1200" dirty="0" smtClean="0"/>
                  <a:t>%, 0.41)</a:t>
                </a:r>
                <a:endParaRPr lang="ko-KR" altLang="en-US" sz="1200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83214" y="1871308"/>
                <a:ext cx="2606890" cy="35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(c) NESM_CLM</a:t>
                </a:r>
                <a:endParaRPr lang="ko-KR" altLang="en-US" sz="1400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563490" y="2647038"/>
              <a:ext cx="1599983" cy="623260"/>
              <a:chOff x="7289371" y="153529"/>
              <a:chExt cx="1769724" cy="721072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7592873" y="448026"/>
                <a:ext cx="1270551" cy="426575"/>
                <a:chOff x="7717246" y="3522555"/>
                <a:chExt cx="2052680" cy="426575"/>
              </a:xfrm>
            </p:grpSpPr>
            <p:cxnSp>
              <p:nvCxnSpPr>
                <p:cNvPr id="111" name="직선 연결선 24"/>
                <p:cNvCxnSpPr/>
                <p:nvPr/>
              </p:nvCxnSpPr>
              <p:spPr>
                <a:xfrm>
                  <a:off x="7717246" y="3665179"/>
                  <a:ext cx="535384" cy="0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직선 연결선 25"/>
                <p:cNvCxnSpPr/>
                <p:nvPr/>
              </p:nvCxnSpPr>
              <p:spPr>
                <a:xfrm>
                  <a:off x="7717246" y="3818709"/>
                  <a:ext cx="53538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TextBox 112"/>
                <p:cNvSpPr txBox="1"/>
                <p:nvPr/>
              </p:nvSpPr>
              <p:spPr>
                <a:xfrm>
                  <a:off x="8151714" y="3522555"/>
                  <a:ext cx="1618212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GMO </a:t>
                  </a:r>
                  <a:r>
                    <a:rPr lang="en-US" altLang="ko-KR" sz="900" dirty="0"/>
                    <a:t>(x0.02)</a:t>
                  </a:r>
                  <a:endParaRPr lang="ko-KR" altLang="en-US" sz="900" dirty="0"/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8147147" y="3682072"/>
                  <a:ext cx="1098156" cy="26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/>
                    <a:t>AMO</a:t>
                  </a:r>
                  <a:endParaRPr lang="ko-KR" altLang="en-US" sz="900" dirty="0"/>
                </a:p>
              </p:txBody>
            </p:sp>
          </p:grpSp>
          <p:sp>
            <p:nvSpPr>
              <p:cNvPr id="110" name="TextBox 109"/>
              <p:cNvSpPr txBox="1"/>
              <p:nvPr/>
            </p:nvSpPr>
            <p:spPr>
              <a:xfrm>
                <a:off x="7289371" y="153529"/>
                <a:ext cx="1769724" cy="32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cor. = -</a:t>
                </a:r>
                <a:r>
                  <a:rPr lang="en-US" sz="1200" dirty="0" smtClean="0"/>
                  <a:t>0.80</a:t>
                </a:r>
                <a:endParaRPr lang="en-US" sz="1200" dirty="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330733" y="1014260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(d) OBS </a:t>
              </a:r>
              <a:endParaRPr lang="ko-KR" alt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61800" y="1097161"/>
              <a:ext cx="1821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EOF2 (8.94%)</a:t>
              </a:r>
              <a:endParaRPr lang="ko-KR" altLang="en-US" sz="11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61928" y="2613158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(b) NESM_AMO</a:t>
              </a:r>
              <a:endParaRPr lang="ko-KR" altLang="en-US" sz="14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85801" y="2628957"/>
              <a:ext cx="1646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EOF2 </a:t>
              </a:r>
              <a:r>
                <a:rPr lang="en-US" altLang="ko-KR" sz="1200" dirty="0" smtClean="0"/>
                <a:t>(9.05%)</a:t>
              </a:r>
              <a:endParaRPr lang="ko-KR" altLang="en-US" sz="12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53172" y="4142692"/>
              <a:ext cx="1599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cor. = -0.39</a:t>
              </a:r>
            </a:p>
          </p:txBody>
        </p:sp>
        <p:grpSp>
          <p:nvGrpSpPr>
            <p:cNvPr id="92" name="그룹 3"/>
            <p:cNvGrpSpPr/>
            <p:nvPr/>
          </p:nvGrpSpPr>
          <p:grpSpPr>
            <a:xfrm>
              <a:off x="4620866" y="2017531"/>
              <a:ext cx="1444596" cy="357638"/>
              <a:chOff x="8392565" y="5203808"/>
              <a:chExt cx="2108075" cy="402577"/>
            </a:xfrm>
          </p:grpSpPr>
          <p:cxnSp>
            <p:nvCxnSpPr>
              <p:cNvPr id="105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8950793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8964814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grpSp>
          <p:nvGrpSpPr>
            <p:cNvPr id="93" name="그룹 3"/>
            <p:cNvGrpSpPr/>
            <p:nvPr/>
          </p:nvGrpSpPr>
          <p:grpSpPr>
            <a:xfrm>
              <a:off x="4680113" y="5072020"/>
              <a:ext cx="1471101" cy="357638"/>
              <a:chOff x="8392565" y="5203808"/>
              <a:chExt cx="2146754" cy="402577"/>
            </a:xfrm>
          </p:grpSpPr>
          <p:cxnSp>
            <p:nvCxnSpPr>
              <p:cNvPr id="101" name="직선 연결선 4"/>
              <p:cNvCxnSpPr/>
              <p:nvPr/>
            </p:nvCxnSpPr>
            <p:spPr>
              <a:xfrm>
                <a:off x="8392565" y="5326793"/>
                <a:ext cx="623455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직선 연결선 5"/>
              <p:cNvCxnSpPr/>
              <p:nvPr/>
            </p:nvCxnSpPr>
            <p:spPr>
              <a:xfrm>
                <a:off x="8392565" y="5478035"/>
                <a:ext cx="62345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9008809" y="5203808"/>
                <a:ext cx="1530510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/>
                  <a:t>GMO </a:t>
                </a:r>
                <a:r>
                  <a:rPr lang="en-US" altLang="ko-KR" sz="900" dirty="0"/>
                  <a:t>(x0.02)</a:t>
                </a:r>
                <a:endParaRPr lang="ko-KR" altLang="en-US" sz="9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9003491" y="5346548"/>
                <a:ext cx="1535826" cy="2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AMO</a:t>
                </a:r>
                <a:endParaRPr lang="ko-KR" altLang="en-US" sz="900" dirty="0"/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6" t="88870" r="20909"/>
            <a:stretch/>
          </p:blipFill>
          <p:spPr>
            <a:xfrm>
              <a:off x="723276" y="5696084"/>
              <a:ext cx="3208667" cy="224448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679585" y="1048677"/>
              <a:ext cx="1553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(a) OBS </a:t>
              </a:r>
              <a:endParaRPr lang="ko-KR" alt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356607" y="2614986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(e) NESM_AMO</a:t>
              </a:r>
              <a:endParaRPr lang="ko-KR" altLang="en-US" sz="14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355463" y="4126927"/>
              <a:ext cx="214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(f) NESM_CLIM</a:t>
              </a:r>
              <a:endParaRPr lang="ko-KR" altLang="en-US" sz="14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525" y="178130"/>
            <a:ext cx="721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AMO can induce GMV? (Model results)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247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106116</TotalTime>
  <Words>3717</Words>
  <Application>Microsoft Macintosh PowerPoint</Application>
  <PresentationFormat>Widescreen</PresentationFormat>
  <Paragraphs>360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Batang</vt:lpstr>
      <vt:lpstr>Calibri</vt:lpstr>
      <vt:lpstr>Helvetica Neue</vt:lpstr>
      <vt:lpstr>Times New Roman</vt:lpstr>
      <vt:lpstr>Wingdings</vt:lpstr>
      <vt:lpstr>맑은 고딕</vt:lpstr>
      <vt:lpstr>Arial</vt:lpstr>
      <vt:lpstr>Office 테마</vt:lpstr>
      <vt:lpstr>Global-scale Multidecadal variability driven by the Atlantic multidecadal oscillation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yang</dc:creator>
  <cp:lastModifiedBy>Microsoft Office User</cp:lastModifiedBy>
  <cp:revision>479</cp:revision>
  <dcterms:created xsi:type="dcterms:W3CDTF">2018-10-29T23:49:11Z</dcterms:created>
  <dcterms:modified xsi:type="dcterms:W3CDTF">2019-12-19T01:42:19Z</dcterms:modified>
</cp:coreProperties>
</file>