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00" r:id="rId2"/>
    <p:sldId id="295" r:id="rId3"/>
    <p:sldId id="287" r:id="rId4"/>
  </p:sldIdLst>
  <p:sldSz cx="13004800" cy="9753600"/>
  <p:notesSz cx="13004800" cy="97536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4F0"/>
    <a:srgbClr val="F4F2EA"/>
    <a:srgbClr val="4F334E"/>
    <a:srgbClr val="8390FF"/>
    <a:srgbClr val="948B6C"/>
    <a:srgbClr val="FBC1E8"/>
    <a:srgbClr val="0F9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835" autoAdjust="0"/>
    <p:restoredTop sz="94689" autoAdjust="0"/>
  </p:normalViewPr>
  <p:slideViewPr>
    <p:cSldViewPr>
      <p:cViewPr varScale="1">
        <p:scale>
          <a:sx n="77" d="100"/>
          <a:sy n="77" d="100"/>
        </p:scale>
        <p:origin x="816" y="90"/>
      </p:cViewPr>
      <p:guideLst>
        <p:guide orient="horz" pos="288"/>
        <p:guide pos="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736600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DDC49-609A-3B44-A1C6-133788245302}" type="datetime1">
              <a:rPr lang="de-DE" smtClean="0"/>
              <a:pPr/>
              <a:t>05.05.2020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736600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525CF-7212-804E-9855-29706471529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502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61A5-9AB9-1949-9B9A-C46C190AE8BF}" type="datetime1">
              <a:rPr lang="de-DE" smtClean="0"/>
              <a:pPr/>
              <a:t>05.05.2020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0" y="731838"/>
            <a:ext cx="4876800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A433B-D369-FE47-BCB2-D5C24AAD91F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8722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2"/>
          <p:cNvSpPr/>
          <p:nvPr userDrawn="1"/>
        </p:nvSpPr>
        <p:spPr>
          <a:xfrm>
            <a:off x="0" y="9067800"/>
            <a:ext cx="13004800" cy="685800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39800" y="5791200"/>
            <a:ext cx="91033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7F7F7F"/>
                </a:solidFill>
                <a:latin typeface="+mj-lt"/>
              </a:defRPr>
            </a:lvl1pPr>
          </a:lstStyle>
          <a:p>
            <a:pPr defTabSz="815975">
              <a:buFont typeface="Times New Roman" charset="0"/>
              <a:buNone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  <a:ea typeface="Geneva" charset="0"/>
              <a:cs typeface="Geneva" charset="0"/>
            </a:endParaRP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FC1A0-EAC7-FF46-B484-6832FF4081D7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10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905503" y="4648200"/>
            <a:ext cx="10841997" cy="923330"/>
          </a:xfrm>
        </p:spPr>
        <p:txBody>
          <a:bodyPr vert="horz"/>
          <a:lstStyle>
            <a:lvl1pPr>
              <a:defRPr sz="6000">
                <a:solidFill>
                  <a:srgbClr val="17375E"/>
                </a:solidFill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4" name="Holder 3"/>
          <p:cNvSpPr>
            <a:spLocks noGrp="1"/>
          </p:cNvSpPr>
          <p:nvPr>
            <p:ph type="body" idx="1" hasCustomPrompt="1"/>
          </p:nvPr>
        </p:nvSpPr>
        <p:spPr>
          <a:xfrm>
            <a:off x="939800" y="4191000"/>
            <a:ext cx="8229600" cy="295465"/>
          </a:xfrm>
        </p:spPr>
        <p:txBody>
          <a:bodyPr lIns="0" tIns="0" rIns="0" bIns="0"/>
          <a:lstStyle>
            <a:lvl1pPr>
              <a:defRPr sz="2400" b="0" i="0" cap="small">
                <a:solidFill>
                  <a:schemeClr val="bg1">
                    <a:lumMod val="50000"/>
                  </a:schemeClr>
                </a:solidFill>
                <a:latin typeface="+mj-lt"/>
                <a:cs typeface="DINPro"/>
              </a:defRPr>
            </a:lvl1pPr>
          </a:lstStyle>
          <a:p>
            <a:r>
              <a:rPr lang="de-DE" dirty="0" err="1"/>
              <a:t>fff</a:t>
            </a:r>
            <a:endParaRPr dirty="0"/>
          </a:p>
        </p:txBody>
      </p:sp>
      <p:sp>
        <p:nvSpPr>
          <p:cNvPr id="13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483600" y="52705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 userDrawn="1"/>
        </p:nvSpPr>
        <p:spPr>
          <a:xfrm>
            <a:off x="0" y="9067800"/>
            <a:ext cx="13004800" cy="685800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9800" y="1874982"/>
            <a:ext cx="10841997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17375E"/>
                </a:solidFill>
                <a:latin typeface="+mj-lt"/>
                <a:cs typeface="DINPr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40000" y="3048000"/>
            <a:ext cx="82296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7F7F7F"/>
                </a:solidFill>
                <a:latin typeface="+mj-lt"/>
                <a:cs typeface=""/>
              </a:defRPr>
            </a:lvl1pPr>
          </a:lstStyle>
          <a:p>
            <a:endParaRPr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EF15-2C16-6A49-87B6-C5AFB945A04B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483600" y="52705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2"/>
          <p:cNvSpPr/>
          <p:nvPr userDrawn="1"/>
        </p:nvSpPr>
        <p:spPr>
          <a:xfrm>
            <a:off x="0" y="9067800"/>
            <a:ext cx="13004800" cy="685800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9800" y="1874982"/>
            <a:ext cx="10841997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17375E"/>
                </a:solidFill>
                <a:latin typeface="+mj-lt"/>
                <a:cs typeface="DINPr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40001" y="3048000"/>
            <a:ext cx="8265599" cy="369332"/>
          </a:xfrm>
        </p:spPr>
        <p:txBody>
          <a:bodyPr lIns="0" tIns="0" rIns="0" bIns="0"/>
          <a:lstStyle>
            <a:lvl1pPr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defRPr sz="2400" b="0" i="0" baseline="0">
                <a:solidFill>
                  <a:srgbClr val="595959"/>
                </a:solidFill>
                <a:latin typeface="+mj-lt"/>
                <a:cs typeface=""/>
              </a:defRPr>
            </a:lvl1pPr>
          </a:lstStyle>
          <a:p>
            <a:endParaRPr lang="de-DE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rgbClr val="17375E"/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676C-4406-3640-8397-3968334A8A8E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483600" y="52705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/>
          <p:cNvSpPr>
            <a:spLocks noGrp="1"/>
          </p:cNvSpPr>
          <p:nvPr>
            <p:ph type="pic" sz="quarter" idx="11"/>
          </p:nvPr>
        </p:nvSpPr>
        <p:spPr>
          <a:xfrm>
            <a:off x="1" y="1371596"/>
            <a:ext cx="13004800" cy="8458200"/>
          </a:xfrm>
        </p:spPr>
        <p:txBody>
          <a:bodyPr vert="horz"/>
          <a:lstStyle/>
          <a:p>
            <a:endParaRPr lang="de-DE"/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483600" y="52705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8991600"/>
            <a:ext cx="130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older 3"/>
          <p:cNvSpPr>
            <a:spLocks noGrp="1"/>
          </p:cNvSpPr>
          <p:nvPr>
            <p:ph sz="half" idx="10"/>
          </p:nvPr>
        </p:nvSpPr>
        <p:spPr>
          <a:xfrm>
            <a:off x="2" y="2365380"/>
            <a:ext cx="13004798" cy="666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5" name="object 62"/>
          <p:cNvSpPr/>
          <p:nvPr userDrawn="1"/>
        </p:nvSpPr>
        <p:spPr>
          <a:xfrm>
            <a:off x="0" y="1403352"/>
            <a:ext cx="13004800" cy="966304"/>
          </a:xfrm>
          <a:custGeom>
            <a:avLst/>
            <a:gdLst/>
            <a:ahLst/>
            <a:cxnLst/>
            <a:rect l="l" t="t" r="r" b="b"/>
            <a:pathLst>
              <a:path w="13004800" h="2844800">
                <a:moveTo>
                  <a:pt x="0" y="2844800"/>
                </a:moveTo>
                <a:lnTo>
                  <a:pt x="13004800" y="2844800"/>
                </a:lnTo>
                <a:lnTo>
                  <a:pt x="13004800" y="0"/>
                </a:lnTo>
                <a:lnTo>
                  <a:pt x="0" y="0"/>
                </a:lnTo>
                <a:lnTo>
                  <a:pt x="0" y="28448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rgbClr val="0F96D4"/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 userDrawn="1"/>
        </p:nvSpPr>
        <p:spPr>
          <a:xfrm>
            <a:off x="0" y="9067800"/>
            <a:ext cx="13004800" cy="685800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9800" y="1536700"/>
            <a:ext cx="10841997" cy="523220"/>
          </a:xfrm>
        </p:spPr>
        <p:txBody>
          <a:bodyPr lIns="0" tIns="0" rIns="0" bIns="0"/>
          <a:lstStyle>
            <a:lvl1pPr>
              <a:defRPr sz="3400" b="0" i="0" cap="small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CA0F-C99F-184A-BCAD-ADF098A7BB5A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rgbClr val="17375E"/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4" name="Textplatzhalt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8483600" y="45720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62"/>
          <p:cNvSpPr/>
          <p:nvPr userDrawn="1"/>
        </p:nvSpPr>
        <p:spPr>
          <a:xfrm>
            <a:off x="0" y="1403352"/>
            <a:ext cx="13004800" cy="966304"/>
          </a:xfrm>
          <a:custGeom>
            <a:avLst/>
            <a:gdLst/>
            <a:ahLst/>
            <a:cxnLst/>
            <a:rect l="l" t="t" r="r" b="b"/>
            <a:pathLst>
              <a:path w="13004800" h="2844800">
                <a:moveTo>
                  <a:pt x="0" y="2844800"/>
                </a:moveTo>
                <a:lnTo>
                  <a:pt x="13004800" y="2844800"/>
                </a:lnTo>
                <a:lnTo>
                  <a:pt x="13004800" y="0"/>
                </a:lnTo>
                <a:lnTo>
                  <a:pt x="0" y="0"/>
                </a:lnTo>
                <a:lnTo>
                  <a:pt x="0" y="28448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rgbClr val="0F96D4"/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Holder 3"/>
          <p:cNvSpPr>
            <a:spLocks noGrp="1"/>
          </p:cNvSpPr>
          <p:nvPr>
            <p:ph sz="half" idx="10"/>
          </p:nvPr>
        </p:nvSpPr>
        <p:spPr>
          <a:xfrm>
            <a:off x="6350000" y="2370073"/>
            <a:ext cx="6671462" cy="666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" name="object 2"/>
          <p:cNvSpPr/>
          <p:nvPr userDrawn="1"/>
        </p:nvSpPr>
        <p:spPr>
          <a:xfrm>
            <a:off x="0" y="9067800"/>
            <a:ext cx="13004800" cy="685800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58CEF-F7BB-BA45-8352-420FBD9C4B5B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rgbClr val="17375E"/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2" name="Holder 3"/>
          <p:cNvSpPr>
            <a:spLocks noGrp="1"/>
          </p:cNvSpPr>
          <p:nvPr>
            <p:ph type="body" idx="1"/>
          </p:nvPr>
        </p:nvSpPr>
        <p:spPr>
          <a:xfrm>
            <a:off x="1016000" y="3048000"/>
            <a:ext cx="457200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>
                    <a:lumMod val="50000"/>
                  </a:schemeClr>
                </a:solidFill>
                <a:latin typeface="+mj-lt"/>
                <a:cs typeface=""/>
              </a:defRPr>
            </a:lvl1pPr>
          </a:lstStyle>
          <a:p>
            <a:endParaRPr dirty="0"/>
          </a:p>
        </p:txBody>
      </p:sp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939800" y="1536700"/>
            <a:ext cx="10841997" cy="523220"/>
          </a:xfrm>
        </p:spPr>
        <p:txBody>
          <a:bodyPr lIns="0" tIns="0" rIns="0" bIns="0"/>
          <a:lstStyle>
            <a:lvl1pPr>
              <a:defRPr sz="3400" b="0" i="0" cap="small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3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483600" y="527050"/>
            <a:ext cx="4038600" cy="276999"/>
          </a:xfrm>
        </p:spPr>
        <p:txBody>
          <a:bodyPr vert="horz"/>
          <a:lstStyle>
            <a:lvl1pPr algn="r">
              <a:defRPr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iß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PT_Göttingen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1401" y="1874982"/>
            <a:ext cx="10841997" cy="464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DINPro"/>
                <a:cs typeface="DIN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86125" y="3295548"/>
            <a:ext cx="6432550" cy="275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75756"/>
                </a:solidFill>
                <a:latin typeface="DINPro"/>
                <a:cs typeface="DINPro"/>
              </a:defRPr>
            </a:lvl1pPr>
          </a:lstStyle>
          <a:p>
            <a:endParaRPr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463800" y="9248648"/>
            <a:ext cx="8610600" cy="27635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rgbClr val="17375E"/>
                </a:solidFill>
              </a:defRPr>
            </a:lvl1pPr>
          </a:lstStyle>
          <a:p>
            <a:r>
              <a:rPr lang="de-DE"/>
              <a:t>The University of Göttingen – An Introduction</a:t>
            </a:r>
            <a:endParaRPr lang="de-DE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310896" y="9245600"/>
            <a:ext cx="1467104" cy="279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1442-76F6-0047-9EC6-9C35C6FEA6B1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836400" y="9281468"/>
            <a:ext cx="857504" cy="2435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4" r:id="rId5"/>
    <p:sldLayoutId id="2147483667" r:id="rId6"/>
    <p:sldLayoutId id="2147483665" r:id="rId7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767" y="1489800"/>
            <a:ext cx="11377265" cy="1846659"/>
          </a:xfrm>
        </p:spPr>
        <p:txBody>
          <a:bodyPr/>
          <a:lstStyle/>
          <a:p>
            <a:r>
              <a:rPr lang="en-US" altLang="zh-CN" sz="4000" dirty="0"/>
              <a:t>Kinetic Interfacial Sensitive tracer reactive transport process in porous media two-phase flow systems: pore-scale modeling with phase-field method</a:t>
            </a:r>
            <a:endParaRPr lang="zh-CN" altLang="en-US" sz="40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88E676C-4406-3640-8397-3968334A8A8E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202" y="6834835"/>
            <a:ext cx="4943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Fig. 1 Sketch of KIS tracer working process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3" descr="C:\Users\39146\Desktop\PFMCSTfigs\fig1-1.jpg"/>
          <p:cNvPicPr/>
          <p:nvPr/>
        </p:nvPicPr>
        <p:blipFill rotWithShape="1">
          <a:blip r:embed="rId2"/>
          <a:srcRect t="75669" b="5556"/>
          <a:stretch/>
        </p:blipFill>
        <p:spPr bwMode="auto">
          <a:xfrm>
            <a:off x="0" y="7432286"/>
            <a:ext cx="7358114" cy="13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7EB5C33-8EAE-482B-9563-8B786E97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9923" r="20309"/>
          <a:stretch>
            <a:fillRect/>
          </a:stretch>
        </p:blipFill>
        <p:spPr bwMode="auto">
          <a:xfrm>
            <a:off x="7015442" y="6289591"/>
            <a:ext cx="5880788" cy="70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18C43D9-EEBD-4C26-956A-07B58C7B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8600" r="36497" b="-8001"/>
          <a:stretch>
            <a:fillRect/>
          </a:stretch>
        </p:blipFill>
        <p:spPr bwMode="auto">
          <a:xfrm>
            <a:off x="7967659" y="7067269"/>
            <a:ext cx="2716958" cy="4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75AC431-27B0-48C4-B1CD-64CD2A24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2374" r="30271"/>
          <a:stretch>
            <a:fillRect/>
          </a:stretch>
        </p:blipFill>
        <p:spPr bwMode="auto">
          <a:xfrm>
            <a:off x="6556242" y="4579164"/>
            <a:ext cx="4075115" cy="6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9D74E56-5148-4C28-9DE1-DFC52011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5315" r="25688"/>
          <a:stretch>
            <a:fillRect/>
          </a:stretch>
        </p:blipFill>
        <p:spPr bwMode="auto">
          <a:xfrm>
            <a:off x="6815876" y="5308777"/>
            <a:ext cx="5020524" cy="92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DE3D583A-F4F6-40ED-A652-F599B370DE17}"/>
              </a:ext>
            </a:extLst>
          </p:cNvPr>
          <p:cNvSpPr txBox="1"/>
          <p:nvPr/>
        </p:nvSpPr>
        <p:spPr>
          <a:xfrm>
            <a:off x="6142360" y="3940780"/>
            <a:ext cx="525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Mathematic model: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A8F7491-B9C5-46E5-BBC3-5A069302C20F}"/>
              </a:ext>
            </a:extLst>
          </p:cNvPr>
          <p:cNvPicPr/>
          <p:nvPr/>
        </p:nvPicPr>
        <p:blipFill>
          <a:blip r:embed="rId2"/>
          <a:srcRect b="31072"/>
          <a:stretch>
            <a:fillRect/>
          </a:stretch>
        </p:blipFill>
        <p:spPr bwMode="auto">
          <a:xfrm>
            <a:off x="255712" y="3590339"/>
            <a:ext cx="5054352" cy="30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19687F1-9E55-4BF6-B275-F63387A3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8600" r="37742"/>
          <a:stretch>
            <a:fillRect/>
          </a:stretch>
        </p:blipFill>
        <p:spPr bwMode="auto">
          <a:xfrm>
            <a:off x="9326138" y="8219384"/>
            <a:ext cx="2334600" cy="68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7C7B83-C8D0-4210-9112-70B07B5435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33" t="503" r="40602" b="-15331"/>
          <a:stretch/>
        </p:blipFill>
        <p:spPr>
          <a:xfrm>
            <a:off x="8142797" y="8263800"/>
            <a:ext cx="1638518" cy="6826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8A843A3-801C-4898-B7C5-AA8FAF225B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22" t="710" r="19945" b="-10074"/>
          <a:stretch/>
        </p:blipFill>
        <p:spPr>
          <a:xfrm>
            <a:off x="6933795" y="7502475"/>
            <a:ext cx="6084190" cy="7555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88E676C-4406-3640-8397-3968334A8A8E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 descr="C:\Users\39146\Desktop\PFMCSTfigs\geometr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0" y="3796680"/>
            <a:ext cx="5053719" cy="258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520" y="6365403"/>
            <a:ext cx="629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Fig. 3 Geometry and boundaries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4D5FE10-48A2-4205-906C-749D07CD4B5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2239" y="412304"/>
            <a:ext cx="7934041" cy="856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07281BC-6BF4-4EA0-A352-7B7963D10CF3}"/>
              </a:ext>
            </a:extLst>
          </p:cNvPr>
          <p:cNvSpPr txBox="1"/>
          <p:nvPr/>
        </p:nvSpPr>
        <p:spPr>
          <a:xfrm>
            <a:off x="310896" y="2135682"/>
            <a:ext cx="4242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parameters for the non-wetting fluid: </a:t>
            </a:r>
            <a:r>
              <a:rPr lang="en-US" altLang="zh-CN" i="1" dirty="0" err="1"/>
              <a:t>ρ</a:t>
            </a:r>
            <a:r>
              <a:rPr lang="en-US" altLang="zh-CN" i="1" baseline="-25000" dirty="0" err="1"/>
              <a:t>octane</a:t>
            </a:r>
            <a:r>
              <a:rPr lang="en-US" altLang="zh-CN" dirty="0"/>
              <a:t>=703kg/m</a:t>
            </a:r>
            <a:r>
              <a:rPr lang="en-US" altLang="zh-CN" baseline="30000" dirty="0"/>
              <a:t>3</a:t>
            </a:r>
            <a:r>
              <a:rPr lang="en-US" altLang="zh-CN" dirty="0"/>
              <a:t> and </a:t>
            </a:r>
            <a:r>
              <a:rPr lang="en-US" altLang="zh-CN" i="1" dirty="0" err="1"/>
              <a:t>μ</a:t>
            </a:r>
            <a:r>
              <a:rPr lang="en-US" altLang="zh-CN" i="1" baseline="-25000" dirty="0" err="1"/>
              <a:t>octane</a:t>
            </a:r>
            <a:r>
              <a:rPr lang="en-US" altLang="zh-CN" dirty="0"/>
              <a:t>=0.54×10</a:t>
            </a:r>
            <a:r>
              <a:rPr lang="en-US" altLang="zh-CN" baseline="30000" dirty="0"/>
              <a:t>3</a:t>
            </a:r>
            <a:r>
              <a:rPr lang="en-US" altLang="zh-CN" dirty="0"/>
              <a:t>Pa∙s, and interfacial tension for n-octane/water </a:t>
            </a:r>
            <a:r>
              <a:rPr lang="en-US" altLang="zh-CN" i="1" dirty="0"/>
              <a:t>σ</a:t>
            </a:r>
            <a:r>
              <a:rPr lang="en-US" altLang="zh-CN" dirty="0"/>
              <a:t>=0.0504 N/m.</a:t>
            </a:r>
            <a:endParaRPr lang="zh-CN" altLang="en-US" dirty="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E9F96F6C-D519-48A6-98D3-75BD5E90F6F3}"/>
              </a:ext>
            </a:extLst>
          </p:cNvPr>
          <p:cNvSpPr txBox="1"/>
          <p:nvPr/>
        </p:nvSpPr>
        <p:spPr>
          <a:xfrm>
            <a:off x="154478" y="1416436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Results: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0D395A6-1785-4A84-8BD4-3510FF1F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744" y="7714213"/>
            <a:ext cx="4677112" cy="139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4126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Fig. 4 Plot of volume fraction of water phase (left) and solute concentration (right) before breakthrough for each case.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88E676C-4406-3640-8397-3968334A8A8E}" type="datetime1">
              <a:rPr lang="de-DE" smtClean="0"/>
              <a:pPr/>
              <a:t>05.05.2020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 l="27084" r="26873"/>
          <a:stretch>
            <a:fillRect/>
          </a:stretch>
        </p:blipFill>
        <p:spPr bwMode="auto">
          <a:xfrm>
            <a:off x="6765288" y="6161511"/>
            <a:ext cx="3930632" cy="8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25730" r="24164"/>
          <a:stretch>
            <a:fillRect/>
          </a:stretch>
        </p:blipFill>
        <p:spPr bwMode="auto">
          <a:xfrm>
            <a:off x="6765288" y="6810772"/>
            <a:ext cx="416134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9793" r="29581"/>
          <a:stretch>
            <a:fillRect/>
          </a:stretch>
        </p:blipFill>
        <p:spPr bwMode="auto">
          <a:xfrm>
            <a:off x="5753068" y="5509335"/>
            <a:ext cx="30928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39146\Desktop\KISposition\aw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8833" y="1987021"/>
            <a:ext cx="3810604" cy="3602551"/>
          </a:xfrm>
          <a:prstGeom prst="rect">
            <a:avLst/>
          </a:prstGeom>
          <a:noFill/>
        </p:spPr>
      </p:pic>
      <p:sp>
        <p:nvSpPr>
          <p:cNvPr id="15" name="内容占位符 2"/>
          <p:cNvSpPr txBox="1">
            <a:spLocks/>
          </p:cNvSpPr>
          <p:nvPr/>
        </p:nvSpPr>
        <p:spPr>
          <a:xfrm>
            <a:off x="2902000" y="7873021"/>
            <a:ext cx="8104925" cy="1145651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"/>
              </a:rPr>
              <a:t>The model show its capacity for simulate the KIS tracer reactive transport process at pore-scale</a:t>
            </a:r>
          </a:p>
          <a:p>
            <a:pPr defTabSz="9144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defRPr/>
            </a:pPr>
            <a:r>
              <a:rPr lang="en-US" altLang="zh-CN" sz="2000" kern="0" dirty="0">
                <a:cs typeface=""/>
              </a:rPr>
              <a:t>The measurable KIS tracer reacted solute mass is directly related to the mobile part of the interfacial area.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tabLst/>
              <a:defRPr/>
            </a:pPr>
            <a:endParaRPr kumimoji="0" lang="en-US" altLang="zh-CN" sz="2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Pct val="104000"/>
              <a:buFont typeface="Wingdings" charset="2"/>
              <a:buChar char="§"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0352" y="1555021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Fig. 6 plot the interfacial areas (left) and solute mass (right)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924" y="8092442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Conclusion: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20C585E-38F2-4BFC-A00D-690B74E842FA}"/>
              </a:ext>
            </a:extLst>
          </p:cNvPr>
          <p:cNvPicPr/>
          <p:nvPr/>
        </p:nvPicPr>
        <p:blipFill rotWithShape="1">
          <a:blip r:embed="rId6"/>
          <a:srcRect l="49820" t="18569" b="48590"/>
          <a:stretch/>
        </p:blipFill>
        <p:spPr bwMode="auto">
          <a:xfrm>
            <a:off x="9057076" y="2069949"/>
            <a:ext cx="3899698" cy="35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6A4FF5D-FDF1-4FB0-991F-69EC6787362B}"/>
              </a:ext>
            </a:extLst>
          </p:cNvPr>
          <p:cNvPicPr/>
          <p:nvPr/>
        </p:nvPicPr>
        <p:blipFill rotWithShape="1">
          <a:blip r:embed="rId6"/>
          <a:srcRect l="23142" t="87632" r="19477" b="4403"/>
          <a:stretch/>
        </p:blipFill>
        <p:spPr bwMode="auto">
          <a:xfrm>
            <a:off x="9194196" y="5294749"/>
            <a:ext cx="381060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9F90484-BE2A-4292-81CC-CC1450C5AF04}"/>
              </a:ext>
            </a:extLst>
          </p:cNvPr>
          <p:cNvSpPr/>
          <p:nvPr/>
        </p:nvSpPr>
        <p:spPr>
          <a:xfrm>
            <a:off x="467100" y="1443902"/>
            <a:ext cx="651808" cy="228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FBAA1A8-9A20-4F88-B983-C102DB5F84C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1377104"/>
            <a:ext cx="5404835" cy="602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4AC3D0E7-C604-4F9E-93A3-0879BD5A566E}"/>
              </a:ext>
            </a:extLst>
          </p:cNvPr>
          <p:cNvSpPr txBox="1"/>
          <p:nvPr/>
        </p:nvSpPr>
        <p:spPr>
          <a:xfrm>
            <a:off x="170972" y="7294994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Fig. 5 plot of quantified macroscopic parameters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3365</TotalTime>
  <Words>163</Words>
  <Application>Microsoft Office PowerPoint</Application>
  <PresentationFormat>自定义</PresentationFormat>
  <Paragraphs>19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DINPro</vt:lpstr>
      <vt:lpstr>Arial</vt:lpstr>
      <vt:lpstr>Calibri</vt:lpstr>
      <vt:lpstr>Times New Roman</vt:lpstr>
      <vt:lpstr>Wingdings</vt:lpstr>
      <vt:lpstr>Office Theme</vt:lpstr>
      <vt:lpstr>Kinetic Interfacial Sensitive tracer reactive transport process in porous media two-phase flow systems: pore-scale modeling with phase-field method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Lange, Regina (ZVW)</dc:creator>
  <cp:lastModifiedBy>huhao</cp:lastModifiedBy>
  <cp:revision>243</cp:revision>
  <dcterms:created xsi:type="dcterms:W3CDTF">2017-01-26T06:58:26Z</dcterms:created>
  <dcterms:modified xsi:type="dcterms:W3CDTF">2020-05-05T08:43:04Z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2016-08-08T00:00:00Z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2016-08-08T00:00:00Z</vt:filetime>
  </property>
</Properties>
</file>