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782596"/>
            <a:ext cx="8915399" cy="1960040"/>
          </a:xfrm>
        </p:spPr>
        <p:txBody>
          <a:bodyPr/>
          <a:lstStyle/>
          <a:p>
            <a:r>
              <a:rPr lang="en-IE" dirty="0" smtClean="0"/>
              <a:t>Can biomass supply meet the demands of BECCS?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3492273"/>
            <a:ext cx="8915399" cy="1126283"/>
          </a:xfrm>
        </p:spPr>
        <p:txBody>
          <a:bodyPr>
            <a:normAutofit lnSpcReduction="10000"/>
          </a:bodyPr>
          <a:lstStyle/>
          <a:p>
            <a:r>
              <a:rPr lang="en-IE" sz="2400" dirty="0" smtClean="0"/>
              <a:t>Michael B Jones </a:t>
            </a:r>
          </a:p>
          <a:p>
            <a:r>
              <a:rPr lang="en-IE" dirty="0" smtClean="0"/>
              <a:t>Botany Department, School of Natural Sciences, Trinity College Dublin, University of Dublin, Ireland. (mike.jones@tcd.ie)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93556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Key policy and governance challenges associated with BECCS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How does BECCS fit with carbon budgets?</a:t>
            </a:r>
          </a:p>
          <a:p>
            <a:r>
              <a:rPr lang="en-IE" dirty="0" smtClean="0"/>
              <a:t>How negative is BECCS?</a:t>
            </a:r>
          </a:p>
          <a:p>
            <a:r>
              <a:rPr lang="en-IE" dirty="0" smtClean="0"/>
              <a:t>Can BECCS be delivered at sufficient scale?</a:t>
            </a:r>
          </a:p>
          <a:p>
            <a:r>
              <a:rPr lang="en-IE" dirty="0" smtClean="0"/>
              <a:t>Can sufficient biomass be provided sustainably?</a:t>
            </a:r>
          </a:p>
          <a:p>
            <a:r>
              <a:rPr lang="en-IE" dirty="0" smtClean="0"/>
              <a:t>How does BECCS fit into the policy context?</a:t>
            </a:r>
          </a:p>
          <a:p>
            <a:r>
              <a:rPr lang="en-IE" dirty="0" smtClean="0"/>
              <a:t>How does BECCS fit with the climate agreement? </a:t>
            </a:r>
            <a:endParaRPr lang="en-IE" dirty="0"/>
          </a:p>
          <a:p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(Gough et al., 2018)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3703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6849" y="508780"/>
            <a:ext cx="9689692" cy="128089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 </a:t>
            </a:r>
            <a:r>
              <a:rPr lang="en-IE" sz="2700" dirty="0"/>
              <a:t>Simple BECCS concept (A) and real life cycle emission flows (B). </a:t>
            </a:r>
            <a:r>
              <a:rPr lang="en-IE" sz="2700" dirty="0" smtClean="0"/>
              <a:t/>
            </a:r>
            <a:br>
              <a:rPr lang="en-IE" sz="2700" dirty="0" smtClean="0"/>
            </a:br>
            <a:r>
              <a:rPr lang="en-IE" sz="2700" dirty="0"/>
              <a:t/>
            </a:r>
            <a:br>
              <a:rPr lang="en-IE" sz="2700" dirty="0"/>
            </a:br>
            <a:r>
              <a:rPr lang="en-IE" sz="1800" dirty="0" smtClean="0"/>
              <a:t>(</a:t>
            </a:r>
            <a:r>
              <a:rPr lang="en-IE" sz="1800" dirty="0"/>
              <a:t>Downloaded from http//www.sktscrubber.com</a:t>
            </a:r>
            <a:r>
              <a:rPr lang="en-IE" sz="1800" dirty="0" smtClean="0"/>
              <a:t>)</a:t>
            </a:r>
            <a:r>
              <a:rPr lang="en-IE" sz="1800" dirty="0"/>
              <a:t/>
            </a:r>
            <a:br>
              <a:rPr lang="en-IE" sz="1800" dirty="0"/>
            </a:br>
            <a:r>
              <a:rPr lang="en-IE" sz="1800" b="1" dirty="0"/>
              <a:t> </a:t>
            </a:r>
            <a:r>
              <a:rPr lang="en-IE" sz="1800" dirty="0"/>
              <a:t/>
            </a:r>
            <a:br>
              <a:rPr lang="en-IE" sz="1800" dirty="0"/>
            </a:br>
            <a:endParaRPr lang="en-IE" sz="18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6"/>
          <a:stretch>
            <a:fillRect/>
          </a:stretch>
        </p:blipFill>
        <p:spPr bwMode="auto">
          <a:xfrm>
            <a:off x="3632885" y="2207736"/>
            <a:ext cx="6697358" cy="43948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364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. </a:t>
            </a:r>
            <a:r>
              <a:rPr lang="en-IE" sz="2000" dirty="0"/>
              <a:t>Published estimates of global bioenergy technical production potential: amount of biomass energy that can be supplied globally given current expectations on technology, food demand and environmental constraints. </a:t>
            </a:r>
            <a:br>
              <a:rPr lang="en-IE" sz="2000" dirty="0"/>
            </a:br>
            <a:endParaRPr lang="en-IE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044261"/>
              </p:ext>
            </p:extLst>
          </p:nvPr>
        </p:nvGraphicFramePr>
        <p:xfrm>
          <a:off x="3173456" y="2557335"/>
          <a:ext cx="7090881" cy="3653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9821"/>
                <a:gridCol w="2577177"/>
                <a:gridCol w="2363883"/>
              </a:tblGrid>
              <a:tr h="6157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 </a:t>
                      </a:r>
                      <a:endParaRPr lang="en-IE" sz="12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</a:rPr>
                        <a:t>Reference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2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</a:rPr>
                        <a:t>Estimate </a:t>
                      </a:r>
                      <a:r>
                        <a:rPr lang="en-IE" sz="1200" dirty="0">
                          <a:effectLst/>
                        </a:rPr>
                        <a:t>of Technical Potential 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2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</a:rPr>
                        <a:t>Comments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42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2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err="1" smtClean="0">
                          <a:effectLst/>
                        </a:rPr>
                        <a:t>Haberl</a:t>
                      </a:r>
                      <a:r>
                        <a:rPr lang="en-IE" sz="1200" dirty="0" smtClean="0">
                          <a:effectLst/>
                        </a:rPr>
                        <a:t> </a:t>
                      </a:r>
                      <a:r>
                        <a:rPr lang="en-IE" sz="1200" dirty="0">
                          <a:effectLst/>
                        </a:rPr>
                        <a:t>et al. (2010)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2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</a:rPr>
                        <a:t>160-270 </a:t>
                      </a:r>
                      <a:r>
                        <a:rPr lang="en-IE" sz="1200" dirty="0">
                          <a:effectLst/>
                        </a:rPr>
                        <a:t>EJ/</a:t>
                      </a:r>
                      <a:r>
                        <a:rPr lang="en-IE" sz="1200" dirty="0" err="1">
                          <a:effectLst/>
                        </a:rPr>
                        <a:t>yr</a:t>
                      </a:r>
                      <a:r>
                        <a:rPr lang="en-IE" sz="1200" dirty="0">
                          <a:effectLst/>
                        </a:rPr>
                        <a:t> in 2050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2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</a:rPr>
                        <a:t>‘Scientific </a:t>
                      </a:r>
                      <a:r>
                        <a:rPr lang="en-IE" sz="1200" dirty="0">
                          <a:effectLst/>
                        </a:rPr>
                        <a:t>studies required in order to be more precise’ 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76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Dornburg et al. (2010)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200-500 EJ/yr in 2050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76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Berndes et al. (2003)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100-&gt;400 EJ/yr in 2050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Review of 17 studies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5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Beringer et al. (2011) 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130-270 EJ/yr in 2050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Used LPJmL DGVM model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76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Rogier et al. (2012)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793 EJ/yr currently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76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Kemper et al. (2015)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50-&gt;1000 EJ/yr currently 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‘most likely range’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76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Fuss et al. (2018)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60-1548 EJ/yr in 2050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 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486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83414"/>
          </a:xfrm>
        </p:spPr>
        <p:txBody>
          <a:bodyPr>
            <a:normAutofit/>
          </a:bodyPr>
          <a:lstStyle/>
          <a:p>
            <a:r>
              <a:rPr lang="en-IE" dirty="0" smtClean="0"/>
              <a:t>Conclusions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E" dirty="0"/>
              <a:t>All available evidence points to a high variability in the possible outcomes of a BECCS project in terms of cumulative net carbon removal over the facility’s lifetime.</a:t>
            </a:r>
          </a:p>
          <a:p>
            <a:pPr lvl="0"/>
            <a:r>
              <a:rPr lang="en-IE" dirty="0"/>
              <a:t>Significant risks exist of perverse outcomes where the net effect is to increase emissions. Determining the suitability of a BECCS project as a contribution to NET thus needs to be assessed on a case by case basis. </a:t>
            </a:r>
          </a:p>
          <a:p>
            <a:pPr lvl="0"/>
            <a:r>
              <a:rPr lang="en-IE" dirty="0"/>
              <a:t>Key factors which favour improved carbon efficiencies are: limiting the impacts of direct and indirect land use changes, increasing biomass yields while reducing inputs, reducing transport costs, and exploiting alternative biomass processing options; e.g. natural drying. </a:t>
            </a:r>
          </a:p>
          <a:p>
            <a:pPr lvl="0"/>
            <a:r>
              <a:rPr lang="en-IE" dirty="0"/>
              <a:t>Prospects of achieving the anticipated negative emissions by BECCS are very uncertain and support the view that BECCS are not fit for purpose.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9795463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</TotalTime>
  <Words>386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 3</vt:lpstr>
      <vt:lpstr>Wisp</vt:lpstr>
      <vt:lpstr>Can biomass supply meet the demands of BECCS?</vt:lpstr>
      <vt:lpstr>Key policy and governance challenges associated with BECCS</vt:lpstr>
      <vt:lpstr> Simple BECCS concept (A) and real life cycle emission flows (B).   (Downloaded from http//www.sktscrubber.com)   </vt:lpstr>
      <vt:lpstr>. Published estimates of global bioenergy technical production potential: amount of biomass energy that can be supplied globally given current expectations on technology, food demand and environmental constraints.  </vt:lpstr>
      <vt:lpstr>Conclusions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biomass supply meet the demands of BECCS?</dc:title>
  <dc:creator>Administrator</dc:creator>
  <cp:lastModifiedBy>Administrator</cp:lastModifiedBy>
  <cp:revision>7</cp:revision>
  <dcterms:created xsi:type="dcterms:W3CDTF">2020-04-27T11:40:43Z</dcterms:created>
  <dcterms:modified xsi:type="dcterms:W3CDTF">2020-05-03T20:38:26Z</dcterms:modified>
</cp:coreProperties>
</file>