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8" r:id="rId2"/>
    <p:sldId id="316" r:id="rId3"/>
    <p:sldId id="282" r:id="rId4"/>
    <p:sldId id="283" r:id="rId5"/>
    <p:sldId id="290" r:id="rId6"/>
    <p:sldId id="279" r:id="rId7"/>
    <p:sldId id="257" r:id="rId8"/>
    <p:sldId id="304" r:id="rId9"/>
    <p:sldId id="310" r:id="rId10"/>
    <p:sldId id="297" r:id="rId11"/>
    <p:sldId id="313" r:id="rId12"/>
    <p:sldId id="312" r:id="rId13"/>
    <p:sldId id="315" r:id="rId14"/>
    <p:sldId id="265" r:id="rId15"/>
    <p:sldId id="309" r:id="rId16"/>
    <p:sldId id="3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kas Lehnert" initials="l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706" autoAdjust="0"/>
  </p:normalViewPr>
  <p:slideViewPr>
    <p:cSldViewPr snapToGrid="0">
      <p:cViewPr varScale="1">
        <p:scale>
          <a:sx n="88" d="100"/>
          <a:sy n="88" d="100"/>
        </p:scale>
        <p:origin x="360" y="6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4/29/2020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‹Nr.›</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4/29/2020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‹Nr.›</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361476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2" y="0"/>
            <a:ext cx="12192003"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6" y="1909346"/>
            <a:ext cx="9604311" cy="3383280"/>
          </a:xfrm>
        </p:spPr>
        <p:txBody>
          <a:bodyPr anchor="b">
            <a:normAutofit/>
          </a:bodyPr>
          <a:lstStyle>
            <a:lvl1pPr algn="l">
              <a:lnSpc>
                <a:spcPct val="76000"/>
              </a:lnSpc>
              <a:defRPr sz="8000"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3846" y="5432564"/>
            <a:ext cx="9604311"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4/29/2020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8"/>
            <a:ext cx="1687287"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8"/>
            <a:ext cx="7587344" cy="53013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4/29/2020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4/29/2020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2" y="0"/>
            <a:ext cx="12192003"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1"/>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201"/>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4/29/2020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503715"/>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3715"/>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4/29/2020</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4/29/2020</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‹Nr.›</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2" y="0"/>
            <a:ext cx="12192003"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4/29/2020</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‹Nr.›</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2" y="0"/>
            <a:ext cx="12192003"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cxnSp>
        <p:nvCxnSpPr>
          <p:cNvPr id="60" name="Straight Connector 59"/>
          <p:cNvCxnSpPr/>
          <p:nvPr userDrawn="1"/>
        </p:nvCxnSpPr>
        <p:spPr>
          <a:xfrm>
            <a:off x="7923090"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4/29/2020</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‹Nr.›</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2" y="0"/>
            <a:ext cx="12192003"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9" name="Straight Connector 58"/>
          <p:cNvCxnSpPr/>
          <p:nvPr/>
        </p:nvCxnSpPr>
        <p:spPr>
          <a:xfrm>
            <a:off x="7923090"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2" y="-195943"/>
            <a:ext cx="12192003"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5"/>
            <a:ext cx="9601200" cy="11423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81202"/>
            <a:ext cx="9601200" cy="3809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2" y="6289679"/>
            <a:ext cx="6128031"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1" y="6289679"/>
            <a:ext cx="965947"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4/29/2020</a:t>
            </a:fld>
            <a:endParaRPr lang="en-US" dirty="0"/>
          </a:p>
        </p:txBody>
      </p:sp>
      <p:sp>
        <p:nvSpPr>
          <p:cNvPr id="6" name="Slide Number Placeholder 5"/>
          <p:cNvSpPr>
            <a:spLocks noGrp="1"/>
          </p:cNvSpPr>
          <p:nvPr>
            <p:ph type="sldNum" sz="quarter" idx="4"/>
          </p:nvPr>
        </p:nvSpPr>
        <p:spPr>
          <a:xfrm>
            <a:off x="10665311" y="6289679"/>
            <a:ext cx="918883"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‹Nr.›</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115" y="1959373"/>
            <a:ext cx="9766041" cy="2325245"/>
          </a:xfrm>
        </p:spPr>
        <p:txBody>
          <a:bodyPr>
            <a:noAutofit/>
          </a:bodyPr>
          <a:lstStyle/>
          <a:p>
            <a:pPr algn="ctr"/>
            <a:r>
              <a:rPr lang="en-CA" sz="3600" dirty="0"/>
              <a:t>Monitoring Oil Exploitation Infrastructure and Dirt Roads with Object-Based Image Analysis and Random Forest in the Eastern Mongolian Steppe</a:t>
            </a:r>
            <a:endParaRPr lang="en-US" sz="3600" dirty="0"/>
          </a:p>
        </p:txBody>
      </p:sp>
      <p:sp>
        <p:nvSpPr>
          <p:cNvPr id="3" name="Subtitle 2"/>
          <p:cNvSpPr>
            <a:spLocks noGrp="1"/>
          </p:cNvSpPr>
          <p:nvPr>
            <p:ph type="subTitle" idx="1"/>
          </p:nvPr>
        </p:nvSpPr>
        <p:spPr>
          <a:xfrm>
            <a:off x="1293845" y="5384437"/>
            <a:ext cx="9696373" cy="457200"/>
          </a:xfrm>
        </p:spPr>
        <p:txBody>
          <a:bodyPr>
            <a:noAutofit/>
          </a:bodyPr>
          <a:lstStyle/>
          <a:p>
            <a:pPr algn="ctr"/>
            <a:r>
              <a:rPr lang="en-US" sz="2800" b="1" dirty="0" err="1">
                <a:solidFill>
                  <a:schemeClr val="tx1"/>
                </a:solidFill>
              </a:rPr>
              <a:t>Batnyambuu</a:t>
            </a:r>
            <a:r>
              <a:rPr lang="en-US" sz="2800" b="1" dirty="0">
                <a:solidFill>
                  <a:schemeClr val="tx1"/>
                </a:solidFill>
              </a:rPr>
              <a:t> D</a:t>
            </a:r>
            <a:r>
              <a:rPr lang="en-US" sz="2800" dirty="0">
                <a:solidFill>
                  <a:schemeClr val="tx1"/>
                </a:solidFill>
              </a:rPr>
              <a:t>, Jörg Bendix </a:t>
            </a:r>
            <a:r>
              <a:rPr lang="de-DE" sz="2800" dirty="0">
                <a:solidFill>
                  <a:schemeClr val="tx1"/>
                </a:solidFill>
              </a:rPr>
              <a:t>&amp; </a:t>
            </a:r>
            <a:r>
              <a:rPr lang="en-US" sz="2800" dirty="0">
                <a:solidFill>
                  <a:schemeClr val="tx1"/>
                </a:solidFill>
              </a:rPr>
              <a:t>Lukas Lehnert</a:t>
            </a:r>
          </a:p>
        </p:txBody>
      </p:sp>
      <p:sp>
        <p:nvSpPr>
          <p:cNvPr id="4" name="Title 1"/>
          <p:cNvSpPr txBox="1">
            <a:spLocks/>
          </p:cNvSpPr>
          <p:nvPr/>
        </p:nvSpPr>
        <p:spPr>
          <a:xfrm>
            <a:off x="8281850" y="422649"/>
            <a:ext cx="3617790" cy="801818"/>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76000"/>
              </a:lnSpc>
              <a:spcBef>
                <a:spcPct val="0"/>
              </a:spcBef>
              <a:buNone/>
              <a:defRPr sz="8000" b="1" kern="1200" cap="none" baseline="0">
                <a:solidFill>
                  <a:schemeClr val="tx1"/>
                </a:solidFill>
                <a:latin typeface="+mj-lt"/>
                <a:ea typeface="+mj-ea"/>
                <a:cs typeface="+mj-cs"/>
              </a:defRPr>
            </a:lvl1pPr>
          </a:lstStyle>
          <a:p>
            <a:pPr algn="ctr"/>
            <a:r>
              <a:rPr lang="en-US" sz="3600" dirty="0"/>
              <a:t>MORE STEP</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90" y="407050"/>
            <a:ext cx="1895740" cy="905001"/>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958" y="436675"/>
            <a:ext cx="2722352" cy="972787"/>
          </a:xfrm>
          <a:prstGeom prst="rect">
            <a:avLst/>
          </a:prstGeom>
        </p:spPr>
      </p:pic>
    </p:spTree>
    <p:extLst>
      <p:ext uri="{BB962C8B-B14F-4D97-AF65-F5344CB8AC3E}">
        <p14:creationId xmlns:p14="http://schemas.microsoft.com/office/powerpoint/2010/main" val="268699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3" y="119742"/>
            <a:ext cx="10657116" cy="584021"/>
          </a:xfrm>
        </p:spPr>
        <p:txBody>
          <a:bodyPr>
            <a:normAutofit/>
          </a:bodyPr>
          <a:lstStyle/>
          <a:p>
            <a:r>
              <a:rPr lang="en-US" dirty="0"/>
              <a:t>Variable </a:t>
            </a:r>
            <a:r>
              <a:rPr lang="en-US" dirty="0" smtClean="0"/>
              <a:t>importance for linear-feature classification</a:t>
            </a:r>
            <a:endParaRPr lang="en-US" dirty="0"/>
          </a:p>
        </p:txBody>
      </p:sp>
      <p:pic>
        <p:nvPicPr>
          <p:cNvPr id="13" name="Grafik 12"/>
          <p:cNvPicPr>
            <a:picLocks noChangeAspect="1"/>
          </p:cNvPicPr>
          <p:nvPr/>
        </p:nvPicPr>
        <p:blipFill rotWithShape="1">
          <a:blip r:embed="rId2"/>
          <a:srcRect l="1733" r="16836" b="5607"/>
          <a:stretch/>
        </p:blipFill>
        <p:spPr>
          <a:xfrm>
            <a:off x="598713" y="1186544"/>
            <a:ext cx="8426331" cy="4397828"/>
          </a:xfrm>
          <a:prstGeom prst="rect">
            <a:avLst/>
          </a:prstGeom>
        </p:spPr>
      </p:pic>
      <p:sp>
        <p:nvSpPr>
          <p:cNvPr id="14" name="Textfeld 13"/>
          <p:cNvSpPr txBox="1"/>
          <p:nvPr/>
        </p:nvSpPr>
        <p:spPr>
          <a:xfrm>
            <a:off x="9263743" y="1458686"/>
            <a:ext cx="2928257" cy="3170099"/>
          </a:xfrm>
          <a:prstGeom prst="rect">
            <a:avLst/>
          </a:prstGeom>
          <a:noFill/>
        </p:spPr>
        <p:txBody>
          <a:bodyPr wrap="square" rtlCol="0">
            <a:spAutoFit/>
          </a:bodyPr>
          <a:lstStyle/>
          <a:p>
            <a:r>
              <a:rPr lang="de-DE" sz="2000" dirty="0" smtClean="0"/>
              <a:t>Top variables </a:t>
            </a:r>
            <a:r>
              <a:rPr lang="en-US" sz="2000" noProof="1" smtClean="0"/>
              <a:t>are</a:t>
            </a:r>
            <a:r>
              <a:rPr lang="de-DE" sz="2000" dirty="0" smtClean="0"/>
              <a:t>:</a:t>
            </a:r>
          </a:p>
          <a:p>
            <a:r>
              <a:rPr lang="de-DE" sz="2000" b="1" dirty="0" smtClean="0"/>
              <a:t>Landsat ETM+</a:t>
            </a:r>
          </a:p>
          <a:p>
            <a:pPr marL="285750" indent="-285750">
              <a:buFont typeface="Wingdings" panose="05000000000000000000" pitchFamily="2" charset="2"/>
              <a:buChar char="§"/>
            </a:pPr>
            <a:r>
              <a:rPr lang="de-DE" sz="2000" dirty="0" smtClean="0"/>
              <a:t>Blue band</a:t>
            </a:r>
          </a:p>
          <a:p>
            <a:pPr marL="285750" indent="-285750">
              <a:buFont typeface="Wingdings" panose="05000000000000000000" pitchFamily="2" charset="2"/>
              <a:buChar char="§"/>
            </a:pPr>
            <a:r>
              <a:rPr lang="de-DE" sz="2000" dirty="0" smtClean="0"/>
              <a:t>NVDI</a:t>
            </a:r>
            <a:endParaRPr lang="de-DE" sz="2000" dirty="0"/>
          </a:p>
          <a:p>
            <a:r>
              <a:rPr lang="de-DE" sz="2000" b="1" dirty="0" smtClean="0"/>
              <a:t>PlanetScope</a:t>
            </a:r>
          </a:p>
          <a:p>
            <a:pPr marL="285750" indent="-285750">
              <a:buFont typeface="Wingdings" panose="05000000000000000000" pitchFamily="2" charset="2"/>
              <a:buChar char="§"/>
            </a:pPr>
            <a:r>
              <a:rPr lang="de-DE" sz="2000" dirty="0" smtClean="0"/>
              <a:t>ACC* Blue</a:t>
            </a:r>
          </a:p>
          <a:p>
            <a:pPr marL="285750" indent="-285750">
              <a:buFont typeface="Wingdings" panose="05000000000000000000" pitchFamily="2" charset="2"/>
              <a:buChar char="§"/>
            </a:pPr>
            <a:r>
              <a:rPr lang="de-DE" sz="2000" dirty="0" smtClean="0"/>
              <a:t>NIR band</a:t>
            </a:r>
          </a:p>
          <a:p>
            <a:r>
              <a:rPr lang="de-DE" sz="2000" b="1" dirty="0" smtClean="0"/>
              <a:t>RapidEye</a:t>
            </a:r>
          </a:p>
          <a:p>
            <a:pPr marL="285750" indent="-285750">
              <a:buFont typeface="Wingdings" panose="05000000000000000000" pitchFamily="2" charset="2"/>
              <a:buChar char="§"/>
            </a:pPr>
            <a:r>
              <a:rPr lang="de-DE" sz="2000" dirty="0" smtClean="0"/>
              <a:t>NIR band</a:t>
            </a:r>
          </a:p>
          <a:p>
            <a:pPr marL="285750" indent="-285750">
              <a:buFont typeface="Wingdings" panose="05000000000000000000" pitchFamily="2" charset="2"/>
              <a:buChar char="§"/>
            </a:pPr>
            <a:r>
              <a:rPr lang="en-US" sz="2000" noProof="1" smtClean="0"/>
              <a:t>Red</a:t>
            </a:r>
            <a:r>
              <a:rPr lang="de-DE" sz="2000" dirty="0" smtClean="0"/>
              <a:t> </a:t>
            </a:r>
            <a:r>
              <a:rPr lang="en-US" sz="2000" noProof="1" smtClean="0"/>
              <a:t>edge</a:t>
            </a:r>
            <a:r>
              <a:rPr lang="de-DE" sz="2000" dirty="0" smtClean="0"/>
              <a:t> band</a:t>
            </a:r>
          </a:p>
        </p:txBody>
      </p:sp>
    </p:spTree>
    <p:extLst>
      <p:ext uri="{BB962C8B-B14F-4D97-AF65-F5344CB8AC3E}">
        <p14:creationId xmlns:p14="http://schemas.microsoft.com/office/powerpoint/2010/main" val="36694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355" y="239486"/>
            <a:ext cx="9601200" cy="546783"/>
          </a:xfrm>
        </p:spPr>
        <p:txBody>
          <a:bodyPr/>
          <a:lstStyle/>
          <a:p>
            <a:r>
              <a:rPr lang="en-US" dirty="0" smtClean="0"/>
              <a:t>Land use change 2005-2018</a:t>
            </a:r>
            <a:endParaRPr lang="en-US" dirty="0"/>
          </a:p>
        </p:txBody>
      </p:sp>
      <p:pic>
        <p:nvPicPr>
          <p:cNvPr id="4" name="Grafik 3"/>
          <p:cNvPicPr>
            <a:picLocks noChangeAspect="1"/>
          </p:cNvPicPr>
          <p:nvPr/>
        </p:nvPicPr>
        <p:blipFill>
          <a:blip r:embed="rId2"/>
          <a:stretch>
            <a:fillRect/>
          </a:stretch>
        </p:blipFill>
        <p:spPr>
          <a:xfrm>
            <a:off x="609355" y="990600"/>
            <a:ext cx="7496377" cy="5138057"/>
          </a:xfrm>
          <a:prstGeom prst="rect">
            <a:avLst/>
          </a:prstGeom>
        </p:spPr>
      </p:pic>
      <p:sp>
        <p:nvSpPr>
          <p:cNvPr id="5" name="Rechteck 4"/>
          <p:cNvSpPr/>
          <p:nvPr/>
        </p:nvSpPr>
        <p:spPr>
          <a:xfrm>
            <a:off x="8105732" y="881972"/>
            <a:ext cx="3814125" cy="5355312"/>
          </a:xfrm>
          <a:prstGeom prst="rect">
            <a:avLst/>
          </a:prstGeom>
        </p:spPr>
        <p:txBody>
          <a:bodyPr wrap="square">
            <a:spAutoFit/>
          </a:bodyPr>
          <a:lstStyle/>
          <a:p>
            <a:pPr marL="342900" indent="-342900" algn="just">
              <a:buFont typeface="Wingdings" panose="05000000000000000000" pitchFamily="2" charset="2"/>
              <a:buChar char="§"/>
            </a:pPr>
            <a:r>
              <a:rPr lang="en-CA" sz="1900" dirty="0" smtClean="0"/>
              <a:t>The </a:t>
            </a:r>
            <a:r>
              <a:rPr lang="en-CA" sz="1900" dirty="0"/>
              <a:t>total disturbed grassland of dirt road and oil extraction infrastructure increased sharply from 7840 ha in 2005 to 14,730 ha in 2018. </a:t>
            </a:r>
            <a:endParaRPr lang="en-CA" sz="1900" dirty="0" smtClean="0"/>
          </a:p>
          <a:p>
            <a:pPr marL="342900" indent="-342900" algn="just">
              <a:buFont typeface="Wingdings" panose="05000000000000000000" pitchFamily="2" charset="2"/>
              <a:buChar char="§"/>
            </a:pPr>
            <a:endParaRPr lang="en-CA" sz="1900" dirty="0" smtClean="0"/>
          </a:p>
          <a:p>
            <a:pPr marL="342900" indent="-342900" algn="just">
              <a:buFont typeface="Wingdings" panose="05000000000000000000" pitchFamily="2" charset="2"/>
              <a:buChar char="§"/>
            </a:pPr>
            <a:r>
              <a:rPr lang="en-CA" sz="1900" dirty="0" smtClean="0"/>
              <a:t>Detected </a:t>
            </a:r>
            <a:r>
              <a:rPr lang="en-CA" sz="1900" dirty="0"/>
              <a:t>linear features of less than 20 m in width accounted to 8 ha and 11 ha in 2005 and 2007, respectively. </a:t>
            </a:r>
            <a:endParaRPr lang="en-CA" sz="1900" dirty="0" smtClean="0"/>
          </a:p>
          <a:p>
            <a:pPr marL="342900" indent="-342900" algn="just">
              <a:buFont typeface="Wingdings" panose="05000000000000000000" pitchFamily="2" charset="2"/>
              <a:buChar char="§"/>
            </a:pPr>
            <a:endParaRPr lang="en-CA" sz="1900" dirty="0" smtClean="0"/>
          </a:p>
          <a:p>
            <a:pPr marL="342900" indent="-342900" algn="just">
              <a:buFont typeface="Wingdings" panose="05000000000000000000" pitchFamily="2" charset="2"/>
              <a:buChar char="§"/>
            </a:pPr>
            <a:r>
              <a:rPr lang="en-CA" sz="1900" dirty="0" smtClean="0"/>
              <a:t>For </a:t>
            </a:r>
            <a:r>
              <a:rPr lang="en-CA" sz="1900" dirty="0"/>
              <a:t>the years 2010, 2015, and 2018, the dirt roads and oil extraction infrastructure with &gt;20 m in width occupied areas of 287 ha, 302 ha, and 579 ha. </a:t>
            </a:r>
          </a:p>
        </p:txBody>
      </p:sp>
    </p:spTree>
    <p:extLst>
      <p:ext uri="{BB962C8B-B14F-4D97-AF65-F5344CB8AC3E}">
        <p14:creationId xmlns:p14="http://schemas.microsoft.com/office/powerpoint/2010/main" val="174574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1133" y="211666"/>
            <a:ext cx="10261600" cy="554040"/>
          </a:xfrm>
        </p:spPr>
        <p:txBody>
          <a:bodyPr/>
          <a:lstStyle/>
          <a:p>
            <a:r>
              <a:rPr lang="en-US" dirty="0" smtClean="0"/>
              <a:t>Comparison</a:t>
            </a:r>
            <a:r>
              <a:rPr lang="en-CA" dirty="0" smtClean="0"/>
              <a:t> of multiscale image classification</a:t>
            </a:r>
            <a:endParaRPr lang="en-CA" dirty="0"/>
          </a:p>
        </p:txBody>
      </p:sp>
      <p:pic>
        <p:nvPicPr>
          <p:cNvPr id="10" name="Grafik 9"/>
          <p:cNvPicPr>
            <a:picLocks noChangeAspect="1"/>
          </p:cNvPicPr>
          <p:nvPr/>
        </p:nvPicPr>
        <p:blipFill>
          <a:blip r:embed="rId2"/>
          <a:stretch>
            <a:fillRect/>
          </a:stretch>
        </p:blipFill>
        <p:spPr>
          <a:xfrm>
            <a:off x="825705" y="852794"/>
            <a:ext cx="7035394" cy="5273497"/>
          </a:xfrm>
          <a:prstGeom prst="rect">
            <a:avLst/>
          </a:prstGeom>
        </p:spPr>
      </p:pic>
      <p:sp>
        <p:nvSpPr>
          <p:cNvPr id="16" name="Inhaltsplatzhalter 15"/>
          <p:cNvSpPr>
            <a:spLocks noGrp="1"/>
          </p:cNvSpPr>
          <p:nvPr>
            <p:ph idx="1"/>
          </p:nvPr>
        </p:nvSpPr>
        <p:spPr>
          <a:xfrm>
            <a:off x="8044542" y="878274"/>
            <a:ext cx="3646715" cy="5248017"/>
          </a:xfrm>
        </p:spPr>
        <p:txBody>
          <a:bodyPr lIns="0" tIns="0" rIns="0" bIns="0">
            <a:noAutofit/>
          </a:bodyPr>
          <a:lstStyle/>
          <a:p>
            <a:pPr marL="0" indent="0" algn="just">
              <a:buNone/>
            </a:pPr>
            <a:r>
              <a:rPr lang="en-US" sz="1600" noProof="1"/>
              <a:t>F</a:t>
            </a:r>
            <a:r>
              <a:rPr lang="de-DE" sz="1600" noProof="1" smtClean="0"/>
              <a:t>ollowing  </a:t>
            </a:r>
            <a:r>
              <a:rPr lang="en-US" sz="1600" noProof="1" smtClean="0"/>
              <a:t>points were summarised when using different sensors:</a:t>
            </a:r>
          </a:p>
          <a:p>
            <a:pPr algn="just">
              <a:buFont typeface="Wingdings" panose="05000000000000000000" pitchFamily="2" charset="2"/>
              <a:buChar char="§"/>
            </a:pPr>
            <a:r>
              <a:rPr lang="de-DE" sz="1600" noProof="1" smtClean="0"/>
              <a:t>If target </a:t>
            </a:r>
            <a:r>
              <a:rPr lang="de-DE" sz="1600" noProof="1"/>
              <a:t>land cover object is small and </a:t>
            </a:r>
            <a:r>
              <a:rPr lang="de-DE" sz="1600" noProof="1" smtClean="0"/>
              <a:t>linear than data resolution, </a:t>
            </a:r>
            <a:r>
              <a:rPr lang="en-CA" sz="1600" noProof="1" smtClean="0"/>
              <a:t>they affected </a:t>
            </a:r>
            <a:r>
              <a:rPr lang="en-US" sz="1600" noProof="1" smtClean="0"/>
              <a:t>differently</a:t>
            </a:r>
            <a:r>
              <a:rPr lang="en-CA" sz="1600" noProof="1" smtClean="0"/>
              <a:t> in classifiction results.</a:t>
            </a:r>
          </a:p>
          <a:p>
            <a:pPr algn="just">
              <a:buFont typeface="Wingdings" panose="05000000000000000000" pitchFamily="2" charset="2"/>
              <a:buChar char="§"/>
            </a:pPr>
            <a:r>
              <a:rPr lang="de-DE" sz="1600" noProof="1" smtClean="0"/>
              <a:t>Classification of coarser spatial resolution images commonly lost narrow linear features that detectable from finer resolution data.</a:t>
            </a:r>
          </a:p>
          <a:p>
            <a:pPr algn="just">
              <a:buFont typeface="Wingdings" panose="05000000000000000000" pitchFamily="2" charset="2"/>
              <a:buChar char="§"/>
            </a:pPr>
            <a:r>
              <a:rPr lang="en-CA" sz="1600" noProof="1" smtClean="0"/>
              <a:t>The </a:t>
            </a:r>
            <a:r>
              <a:rPr lang="en-CA" sz="1600" noProof="1"/>
              <a:t>higher-spectral resolution data could not provide the possibilities to deal effectively with the detection of smaller and linear feature than their spatial resolution</a:t>
            </a:r>
            <a:r>
              <a:rPr lang="en-CA" sz="1600" noProof="1" smtClean="0"/>
              <a:t>.</a:t>
            </a:r>
          </a:p>
          <a:p>
            <a:pPr algn="just">
              <a:buFont typeface="Wingdings" panose="05000000000000000000" pitchFamily="2" charset="2"/>
              <a:buChar char="§"/>
            </a:pPr>
            <a:r>
              <a:rPr lang="en-US" sz="1600" noProof="1" smtClean="0"/>
              <a:t>Results of coarser resolution data were valuable to comparing the spatial distribution of linear features that was above 20 m in widths.</a:t>
            </a:r>
          </a:p>
        </p:txBody>
      </p:sp>
    </p:spTree>
    <p:extLst>
      <p:ext uri="{BB962C8B-B14F-4D97-AF65-F5344CB8AC3E}">
        <p14:creationId xmlns:p14="http://schemas.microsoft.com/office/powerpoint/2010/main" val="9871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2257" y="185057"/>
            <a:ext cx="9601200" cy="633869"/>
          </a:xfrm>
        </p:spPr>
        <p:txBody>
          <a:bodyPr/>
          <a:lstStyle/>
          <a:p>
            <a:r>
              <a:rPr lang="en-US" dirty="0" smtClean="0"/>
              <a:t>Conclusion</a:t>
            </a:r>
            <a:endParaRPr lang="en-US" dirty="0"/>
          </a:p>
        </p:txBody>
      </p:sp>
      <p:sp>
        <p:nvSpPr>
          <p:cNvPr id="3" name="Inhaltsplatzhalter 2"/>
          <p:cNvSpPr>
            <a:spLocks noGrp="1"/>
          </p:cNvSpPr>
          <p:nvPr>
            <p:ph idx="1"/>
          </p:nvPr>
        </p:nvSpPr>
        <p:spPr>
          <a:xfrm>
            <a:off x="642257" y="1230087"/>
            <a:ext cx="10896600" cy="4702627"/>
          </a:xfrm>
        </p:spPr>
        <p:txBody>
          <a:bodyPr>
            <a:normAutofit/>
          </a:bodyPr>
          <a:lstStyle/>
          <a:p>
            <a:pPr algn="just">
              <a:lnSpc>
                <a:spcPct val="110000"/>
              </a:lnSpc>
            </a:pPr>
            <a:r>
              <a:rPr lang="en-CA" dirty="0"/>
              <a:t>For the extraction of linear features, the </a:t>
            </a:r>
            <a:r>
              <a:rPr lang="en-CA" dirty="0" smtClean="0"/>
              <a:t>method </a:t>
            </a:r>
            <a:r>
              <a:rPr lang="en-CA" dirty="0"/>
              <a:t>was well-suited to identify dirt roads and infrastructure from </a:t>
            </a:r>
            <a:r>
              <a:rPr lang="en-CA" dirty="0" err="1" smtClean="0"/>
              <a:t>PlanetScope</a:t>
            </a:r>
            <a:r>
              <a:rPr lang="en-CA" dirty="0" smtClean="0"/>
              <a:t>, </a:t>
            </a:r>
            <a:r>
              <a:rPr lang="en-CA" dirty="0" err="1" smtClean="0"/>
              <a:t>RapidEye</a:t>
            </a:r>
            <a:r>
              <a:rPr lang="en-CA" dirty="0" smtClean="0"/>
              <a:t> and Landsat ETM+ </a:t>
            </a:r>
            <a:r>
              <a:rPr lang="en-CA" dirty="0"/>
              <a:t>imagery, which obtained accurate results and opened up possibilities to apply the methodology to other areas</a:t>
            </a:r>
            <a:r>
              <a:rPr lang="en-CA" dirty="0" smtClean="0"/>
              <a:t>.</a:t>
            </a:r>
          </a:p>
          <a:p>
            <a:pPr algn="just">
              <a:lnSpc>
                <a:spcPct val="110000"/>
              </a:lnSpc>
            </a:pPr>
            <a:r>
              <a:rPr lang="en-US" dirty="0" smtClean="0"/>
              <a:t>Calculation of </a:t>
            </a:r>
            <a:r>
              <a:rPr lang="en-US" dirty="0"/>
              <a:t>variable importance in all satellite imagery indicated that the variables of spectral </a:t>
            </a:r>
            <a:r>
              <a:rPr lang="en-US" dirty="0" smtClean="0"/>
              <a:t>bands </a:t>
            </a:r>
            <a:r>
              <a:rPr lang="en-US" dirty="0"/>
              <a:t>and spectral indices are </a:t>
            </a:r>
            <a:r>
              <a:rPr lang="en-US" dirty="0" smtClean="0"/>
              <a:t>important to detecting  linear features.</a:t>
            </a:r>
          </a:p>
          <a:p>
            <a:pPr algn="just">
              <a:lnSpc>
                <a:spcPct val="110000"/>
              </a:lnSpc>
            </a:pPr>
            <a:r>
              <a:rPr lang="en-CA" dirty="0" smtClean="0"/>
              <a:t>The </a:t>
            </a:r>
            <a:r>
              <a:rPr lang="en-CA" dirty="0"/>
              <a:t>classified results of 13 years of satellite data indicate that the land usage for dirt road and </a:t>
            </a:r>
            <a:r>
              <a:rPr lang="en-CA" dirty="0" smtClean="0"/>
              <a:t>infrastructure </a:t>
            </a:r>
            <a:r>
              <a:rPr lang="en-CA" dirty="0"/>
              <a:t>in the Eastern Mongolian Steppe is increasing due to the active oil exploitation and exploration. </a:t>
            </a:r>
            <a:endParaRPr lang="en-US" dirty="0" smtClean="0"/>
          </a:p>
          <a:p>
            <a:pPr algn="just">
              <a:lnSpc>
                <a:spcPct val="110000"/>
              </a:lnSpc>
            </a:pPr>
            <a:r>
              <a:rPr lang="en-US" dirty="0" smtClean="0"/>
              <a:t>Map products that obtained from different spatial resolution imagery of </a:t>
            </a:r>
            <a:r>
              <a:rPr lang="en-US" dirty="0" err="1" smtClean="0"/>
              <a:t>PlanetScope</a:t>
            </a:r>
            <a:r>
              <a:rPr lang="en-US" dirty="0" smtClean="0"/>
              <a:t>, </a:t>
            </a:r>
            <a:r>
              <a:rPr lang="en-US" dirty="0" err="1" smtClean="0"/>
              <a:t>RapidEye</a:t>
            </a:r>
            <a:r>
              <a:rPr lang="en-US" dirty="0" smtClean="0"/>
              <a:t> and Landsat ETM+, are </a:t>
            </a:r>
            <a:r>
              <a:rPr lang="en-CA" dirty="0"/>
              <a:t>possible to </a:t>
            </a:r>
            <a:r>
              <a:rPr lang="en-CA" dirty="0" smtClean="0"/>
              <a:t>use as data source </a:t>
            </a:r>
            <a:r>
              <a:rPr lang="en-CA" dirty="0"/>
              <a:t>for </a:t>
            </a:r>
            <a:r>
              <a:rPr lang="en-CA" dirty="0" smtClean="0"/>
              <a:t>further detailed </a:t>
            </a:r>
            <a:r>
              <a:rPr lang="en-CA" dirty="0"/>
              <a:t>land degradation </a:t>
            </a:r>
            <a:r>
              <a:rPr lang="en-CA" dirty="0" smtClean="0"/>
              <a:t>assessments.</a:t>
            </a:r>
            <a:endParaRPr lang="en-US" dirty="0"/>
          </a:p>
        </p:txBody>
      </p:sp>
    </p:spTree>
    <p:extLst>
      <p:ext uri="{BB962C8B-B14F-4D97-AF65-F5344CB8AC3E}">
        <p14:creationId xmlns:p14="http://schemas.microsoft.com/office/powerpoint/2010/main" val="301002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1573"/>
            <a:ext cx="10050624" cy="2743200"/>
          </a:xfrm>
        </p:spPr>
        <p:txBody>
          <a:bodyPr>
            <a:normAutofit/>
          </a:bodyPr>
          <a:lstStyle/>
          <a:p>
            <a:r>
              <a:rPr lang="en-US" sz="5400" dirty="0"/>
              <a:t>Thank you for your attention</a:t>
            </a:r>
          </a:p>
        </p:txBody>
      </p:sp>
      <p:sp>
        <p:nvSpPr>
          <p:cNvPr id="3" name="Text Placeholder 2"/>
          <p:cNvSpPr>
            <a:spLocks noGrp="1"/>
          </p:cNvSpPr>
          <p:nvPr>
            <p:ph type="body" idx="1"/>
          </p:nvPr>
        </p:nvSpPr>
        <p:spPr/>
        <p:txBody>
          <a:bodyPr/>
          <a:lstStyle/>
          <a:p>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188" y="5591054"/>
            <a:ext cx="2539682" cy="888889"/>
          </a:xfrm>
          <a:prstGeom prst="rect">
            <a:avLst/>
          </a:prstGeom>
        </p:spPr>
      </p:pic>
    </p:spTree>
    <p:extLst>
      <p:ext uri="{BB962C8B-B14F-4D97-AF65-F5344CB8AC3E}">
        <p14:creationId xmlns:p14="http://schemas.microsoft.com/office/powerpoint/2010/main" val="23622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91" y="37567"/>
            <a:ext cx="9601200" cy="750499"/>
          </a:xfrm>
        </p:spPr>
        <p:txBody>
          <a:bodyPr/>
          <a:lstStyle/>
          <a:p>
            <a:r>
              <a:rPr lang="en-US" dirty="0" smtClean="0"/>
              <a:t>Appendix</a:t>
            </a:r>
            <a:r>
              <a:rPr lang="de-DE" dirty="0" smtClean="0"/>
              <a:t>: </a:t>
            </a:r>
            <a:r>
              <a:rPr lang="en-US" dirty="0" smtClean="0"/>
              <a:t>Remote sensing data</a:t>
            </a:r>
            <a:endParaRPr lang="en-US" dirty="0"/>
          </a:p>
        </p:txBody>
      </p:sp>
      <p:sp>
        <p:nvSpPr>
          <p:cNvPr id="5" name="Content Placeholder 2"/>
          <p:cNvSpPr txBox="1">
            <a:spLocks/>
          </p:cNvSpPr>
          <p:nvPr/>
        </p:nvSpPr>
        <p:spPr>
          <a:xfrm>
            <a:off x="568691" y="875330"/>
            <a:ext cx="11000457" cy="1430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r>
              <a:rPr lang="en-US" dirty="0" smtClean="0"/>
              <a:t>Data collection of </a:t>
            </a:r>
            <a:r>
              <a:rPr lang="en-US" dirty="0" err="1" smtClean="0"/>
              <a:t>PlanetScope</a:t>
            </a:r>
            <a:r>
              <a:rPr lang="en-US" dirty="0" smtClean="0"/>
              <a:t> &amp; </a:t>
            </a:r>
            <a:r>
              <a:rPr lang="en-US" dirty="0" err="1" smtClean="0"/>
              <a:t>RapidEye</a:t>
            </a:r>
            <a:r>
              <a:rPr lang="en-US" dirty="0" smtClean="0"/>
              <a:t> was </a:t>
            </a:r>
            <a:r>
              <a:rPr lang="en-CA" dirty="0" smtClean="0"/>
              <a:t>downloaded </a:t>
            </a:r>
            <a:r>
              <a:rPr lang="en-CA" dirty="0"/>
              <a:t>free-of-charge from the Planet Labs, Inc. as part of the Education and Research </a:t>
            </a:r>
            <a:r>
              <a:rPr lang="en-CA" dirty="0" smtClean="0"/>
              <a:t>program</a:t>
            </a:r>
            <a:r>
              <a:rPr lang="en-US" dirty="0" smtClean="0"/>
              <a:t>.</a:t>
            </a:r>
          </a:p>
          <a:p>
            <a:r>
              <a:rPr lang="en-US" dirty="0" smtClean="0"/>
              <a:t>Data collection of Landsat ETM+ was </a:t>
            </a:r>
            <a:r>
              <a:rPr lang="en-CA" dirty="0" smtClean="0"/>
              <a:t>downloaded </a:t>
            </a:r>
            <a:r>
              <a:rPr lang="en-CA" dirty="0"/>
              <a:t>free-of-charge from the United States Geological Survey’s (USGS) </a:t>
            </a:r>
            <a:r>
              <a:rPr lang="en-CA" dirty="0" smtClean="0"/>
              <a:t>website. </a:t>
            </a:r>
            <a:endParaRPr lang="en-US" dirty="0" smtClean="0"/>
          </a:p>
          <a:p>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1359851234"/>
              </p:ext>
            </p:extLst>
          </p:nvPr>
        </p:nvGraphicFramePr>
        <p:xfrm>
          <a:off x="648204" y="2472786"/>
          <a:ext cx="10920944" cy="3658675"/>
        </p:xfrm>
        <a:graphic>
          <a:graphicData uri="http://schemas.openxmlformats.org/drawingml/2006/table">
            <a:tbl>
              <a:tblPr>
                <a:tableStyleId>{2A488322-F2BA-4B5B-9748-0D474271808F}</a:tableStyleId>
              </a:tblPr>
              <a:tblGrid>
                <a:gridCol w="1679991">
                  <a:extLst>
                    <a:ext uri="{9D8B030D-6E8A-4147-A177-3AD203B41FA5}">
                      <a16:colId xmlns:a16="http://schemas.microsoft.com/office/drawing/2014/main" val="254186408"/>
                    </a:ext>
                  </a:extLst>
                </a:gridCol>
                <a:gridCol w="2922988">
                  <a:extLst>
                    <a:ext uri="{9D8B030D-6E8A-4147-A177-3AD203B41FA5}">
                      <a16:colId xmlns:a16="http://schemas.microsoft.com/office/drawing/2014/main" val="948255701"/>
                    </a:ext>
                  </a:extLst>
                </a:gridCol>
                <a:gridCol w="1497708">
                  <a:extLst>
                    <a:ext uri="{9D8B030D-6E8A-4147-A177-3AD203B41FA5}">
                      <a16:colId xmlns:a16="http://schemas.microsoft.com/office/drawing/2014/main" val="2197120755"/>
                    </a:ext>
                  </a:extLst>
                </a:gridCol>
                <a:gridCol w="1966377">
                  <a:extLst>
                    <a:ext uri="{9D8B030D-6E8A-4147-A177-3AD203B41FA5}">
                      <a16:colId xmlns:a16="http://schemas.microsoft.com/office/drawing/2014/main" val="2349280643"/>
                    </a:ext>
                  </a:extLst>
                </a:gridCol>
                <a:gridCol w="1365256">
                  <a:extLst>
                    <a:ext uri="{9D8B030D-6E8A-4147-A177-3AD203B41FA5}">
                      <a16:colId xmlns:a16="http://schemas.microsoft.com/office/drawing/2014/main" val="2085928441"/>
                    </a:ext>
                  </a:extLst>
                </a:gridCol>
                <a:gridCol w="1488624">
                  <a:extLst>
                    <a:ext uri="{9D8B030D-6E8A-4147-A177-3AD203B41FA5}">
                      <a16:colId xmlns:a16="http://schemas.microsoft.com/office/drawing/2014/main" val="2663567436"/>
                    </a:ext>
                  </a:extLst>
                </a:gridCol>
              </a:tblGrid>
              <a:tr h="519800">
                <a:tc>
                  <a:txBody>
                    <a:bodyPr/>
                    <a:lstStyle/>
                    <a:p>
                      <a:pPr algn="ctr"/>
                      <a:r>
                        <a:rPr lang="en-CA" sz="1800">
                          <a:effectLst/>
                        </a:rPr>
                        <a:t>Satellite Data</a:t>
                      </a:r>
                      <a:endParaRPr lang="en-CA" sz="1800" b="1">
                        <a:solidFill>
                          <a:srgbClr val="222222"/>
                        </a:solidFill>
                        <a:effectLst/>
                        <a:latin typeface="Arial" panose="020B0604020202020204" pitchFamily="34" charset="0"/>
                      </a:endParaRPr>
                    </a:p>
                  </a:txBody>
                  <a:tcPr marL="13342" marR="13342" marT="19060" marB="9530" anchor="ctr"/>
                </a:tc>
                <a:tc>
                  <a:txBody>
                    <a:bodyPr/>
                    <a:lstStyle/>
                    <a:p>
                      <a:pPr algn="ctr"/>
                      <a:r>
                        <a:rPr lang="en-CA" sz="1800" dirty="0" smtClean="0">
                          <a:effectLst/>
                        </a:rPr>
                        <a:t>Available date</a:t>
                      </a:r>
                      <a:endParaRPr lang="en-CA" sz="1800" b="1" dirty="0">
                        <a:solidFill>
                          <a:srgbClr val="222222"/>
                        </a:solidFill>
                        <a:effectLst/>
                        <a:latin typeface="Arial" panose="020B0604020202020204" pitchFamily="34" charset="0"/>
                      </a:endParaRPr>
                    </a:p>
                  </a:txBody>
                  <a:tcPr marL="13342" marR="13342" marT="19060" marB="9530" anchor="ctr"/>
                </a:tc>
                <a:tc>
                  <a:txBody>
                    <a:bodyPr/>
                    <a:lstStyle/>
                    <a:p>
                      <a:pPr algn="ctr"/>
                      <a:r>
                        <a:rPr lang="en-CA" sz="1800">
                          <a:effectLst/>
                        </a:rPr>
                        <a:t>Number of Bands</a:t>
                      </a:r>
                      <a:endParaRPr lang="en-CA" sz="1800" b="1">
                        <a:solidFill>
                          <a:srgbClr val="222222"/>
                        </a:solidFill>
                        <a:effectLst/>
                        <a:latin typeface="Arial" panose="020B0604020202020204" pitchFamily="34" charset="0"/>
                      </a:endParaRPr>
                    </a:p>
                  </a:txBody>
                  <a:tcPr marL="13342" marR="13342" marT="19060" marB="9530" anchor="ctr"/>
                </a:tc>
                <a:tc>
                  <a:txBody>
                    <a:bodyPr/>
                    <a:lstStyle/>
                    <a:p>
                      <a:pPr algn="ctr"/>
                      <a:r>
                        <a:rPr lang="en-CA" sz="1800">
                          <a:effectLst/>
                        </a:rPr>
                        <a:t>Ground Sample Distance (GSD)</a:t>
                      </a:r>
                      <a:endParaRPr lang="en-CA" sz="1800" b="1">
                        <a:solidFill>
                          <a:srgbClr val="222222"/>
                        </a:solidFill>
                        <a:effectLst/>
                        <a:latin typeface="Arial" panose="020B0604020202020204" pitchFamily="34" charset="0"/>
                      </a:endParaRPr>
                    </a:p>
                  </a:txBody>
                  <a:tcPr marL="13342" marR="13342" marT="19060" marB="9530" anchor="ctr"/>
                </a:tc>
                <a:tc>
                  <a:txBody>
                    <a:bodyPr/>
                    <a:lstStyle/>
                    <a:p>
                      <a:pPr algn="ctr"/>
                      <a:r>
                        <a:rPr lang="en-CA" sz="1800">
                          <a:effectLst/>
                        </a:rPr>
                        <a:t>Product Level</a:t>
                      </a:r>
                      <a:endParaRPr lang="en-CA" sz="1800" b="1">
                        <a:solidFill>
                          <a:srgbClr val="222222"/>
                        </a:solidFill>
                        <a:effectLst/>
                        <a:latin typeface="Arial" panose="020B0604020202020204" pitchFamily="34" charset="0"/>
                      </a:endParaRPr>
                    </a:p>
                  </a:txBody>
                  <a:tcPr marL="13342" marR="13342" marT="19060" marB="9530" anchor="ctr"/>
                </a:tc>
                <a:tc>
                  <a:txBody>
                    <a:bodyPr/>
                    <a:lstStyle/>
                    <a:p>
                      <a:pPr algn="ctr"/>
                      <a:r>
                        <a:rPr lang="en-CA" sz="1800">
                          <a:effectLst/>
                        </a:rPr>
                        <a:t>Number of Scenes</a:t>
                      </a:r>
                      <a:endParaRPr lang="en-CA" sz="1800" b="1">
                        <a:solidFill>
                          <a:srgbClr val="222222"/>
                        </a:solidFill>
                        <a:effectLst/>
                        <a:latin typeface="Arial" panose="020B0604020202020204" pitchFamily="34" charset="0"/>
                      </a:endParaRPr>
                    </a:p>
                  </a:txBody>
                  <a:tcPr marL="13342" marR="13342" marT="19060" marB="9530" anchor="ctr"/>
                </a:tc>
                <a:extLst>
                  <a:ext uri="{0D108BD9-81ED-4DB2-BD59-A6C34878D82A}">
                    <a16:rowId xmlns:a16="http://schemas.microsoft.com/office/drawing/2014/main" val="405555162"/>
                  </a:ext>
                </a:extLst>
              </a:tr>
              <a:tr h="903981">
                <a:tc>
                  <a:txBody>
                    <a:bodyPr/>
                    <a:lstStyle/>
                    <a:p>
                      <a:pPr algn="ctr"/>
                      <a:r>
                        <a:rPr lang="en-CA" sz="1800" dirty="0" err="1">
                          <a:effectLst/>
                        </a:rPr>
                        <a:t>PlanetScope</a:t>
                      </a:r>
                      <a:endParaRPr lang="en-CA" sz="1800" b="0" dirty="0">
                        <a:solidFill>
                          <a:srgbClr val="222222"/>
                        </a:solidFill>
                        <a:effectLst/>
                        <a:latin typeface="Arial" panose="020B0604020202020204" pitchFamily="34" charset="0"/>
                      </a:endParaRPr>
                    </a:p>
                  </a:txBody>
                  <a:tcPr marL="13342" marR="13342" marT="9530" marB="9530" anchor="ctr"/>
                </a:tc>
                <a:tc>
                  <a:txBody>
                    <a:bodyPr/>
                    <a:lstStyle/>
                    <a:p>
                      <a:pPr algn="ctr"/>
                      <a:r>
                        <a:rPr lang="en-CA" sz="1800" dirty="0" smtClean="0">
                          <a:effectLst/>
                        </a:rPr>
                        <a:t>31 July</a:t>
                      </a:r>
                      <a:r>
                        <a:rPr lang="en-CA" sz="1800" baseline="0" dirty="0" smtClean="0">
                          <a:effectLst/>
                        </a:rPr>
                        <a:t> - </a:t>
                      </a:r>
                      <a:r>
                        <a:rPr lang="en-CA" sz="1800" dirty="0" smtClean="0">
                          <a:effectLst/>
                        </a:rPr>
                        <a:t>29 Oct 2018</a:t>
                      </a:r>
                      <a:endParaRPr lang="en-CA" sz="1800" b="0" dirty="0">
                        <a:solidFill>
                          <a:srgbClr val="222222"/>
                        </a:solidFill>
                        <a:effectLst/>
                        <a:latin typeface="Arial" panose="020B0604020202020204" pitchFamily="34" charset="0"/>
                      </a:endParaRPr>
                    </a:p>
                  </a:txBody>
                  <a:tcPr marL="13342" marR="13342" marT="9530" marB="9530" anchor="ctr"/>
                </a:tc>
                <a:tc>
                  <a:txBody>
                    <a:bodyPr/>
                    <a:lstStyle/>
                    <a:p>
                      <a:pPr algn="ctr"/>
                      <a:r>
                        <a:rPr lang="en-CA" sz="1800">
                          <a:effectLst/>
                        </a:rPr>
                        <a:t>4</a:t>
                      </a:r>
                      <a:endParaRPr lang="en-CA" sz="1800" b="0">
                        <a:solidFill>
                          <a:srgbClr val="222222"/>
                        </a:solidFill>
                        <a:effectLst/>
                        <a:latin typeface="Arial" panose="020B0604020202020204" pitchFamily="34" charset="0"/>
                      </a:endParaRPr>
                    </a:p>
                  </a:txBody>
                  <a:tcPr marL="13342" marR="13342" marT="9530" marB="9530" anchor="ctr"/>
                </a:tc>
                <a:tc>
                  <a:txBody>
                    <a:bodyPr/>
                    <a:lstStyle/>
                    <a:p>
                      <a:pPr algn="ctr"/>
                      <a:r>
                        <a:rPr lang="en-CA" sz="1800" dirty="0">
                          <a:effectLst/>
                        </a:rPr>
                        <a:t>MS: 3 m</a:t>
                      </a:r>
                      <a:endParaRPr lang="en-CA" sz="1800" b="0" dirty="0">
                        <a:solidFill>
                          <a:srgbClr val="222222"/>
                        </a:solidFill>
                        <a:effectLst/>
                        <a:latin typeface="Arial" panose="020B0604020202020204" pitchFamily="34" charset="0"/>
                      </a:endParaRPr>
                    </a:p>
                  </a:txBody>
                  <a:tcPr marL="13342" marR="13342" marT="9530" marB="9530" anchor="ctr"/>
                </a:tc>
                <a:tc>
                  <a:txBody>
                    <a:bodyPr/>
                    <a:lstStyle/>
                    <a:p>
                      <a:pPr algn="ctr"/>
                      <a:r>
                        <a:rPr lang="en-CA" sz="1800">
                          <a:effectLst/>
                        </a:rPr>
                        <a:t>1B</a:t>
                      </a:r>
                      <a:endParaRPr lang="en-CA" sz="1800" b="0">
                        <a:solidFill>
                          <a:srgbClr val="222222"/>
                        </a:solidFill>
                        <a:effectLst/>
                        <a:latin typeface="Arial" panose="020B0604020202020204" pitchFamily="34" charset="0"/>
                      </a:endParaRPr>
                    </a:p>
                  </a:txBody>
                  <a:tcPr marL="13342" marR="13342" marT="9530" marB="9530" anchor="ctr"/>
                </a:tc>
                <a:tc>
                  <a:txBody>
                    <a:bodyPr/>
                    <a:lstStyle/>
                    <a:p>
                      <a:pPr algn="ctr"/>
                      <a:r>
                        <a:rPr lang="en-CA" sz="1800">
                          <a:effectLst/>
                        </a:rPr>
                        <a:t>200</a:t>
                      </a:r>
                      <a:endParaRPr lang="en-CA" sz="1800" b="0">
                        <a:solidFill>
                          <a:srgbClr val="222222"/>
                        </a:solidFill>
                        <a:effectLst/>
                        <a:latin typeface="Arial" panose="020B0604020202020204" pitchFamily="34" charset="0"/>
                      </a:endParaRPr>
                    </a:p>
                  </a:txBody>
                  <a:tcPr marL="13342" marR="13342" marT="9530" marB="9530" anchor="ctr"/>
                </a:tc>
                <a:extLst>
                  <a:ext uri="{0D108BD9-81ED-4DB2-BD59-A6C34878D82A}">
                    <a16:rowId xmlns:a16="http://schemas.microsoft.com/office/drawing/2014/main" val="941126982"/>
                  </a:ext>
                </a:extLst>
              </a:tr>
              <a:tr h="1015050">
                <a:tc>
                  <a:txBody>
                    <a:bodyPr/>
                    <a:lstStyle/>
                    <a:p>
                      <a:pPr algn="ctr"/>
                      <a:r>
                        <a:rPr lang="en-CA" sz="1800">
                          <a:effectLst/>
                        </a:rPr>
                        <a:t>RapidEye</a:t>
                      </a:r>
                      <a:endParaRPr lang="en-CA" sz="1800" b="0">
                        <a:solidFill>
                          <a:srgbClr val="222222"/>
                        </a:solidFill>
                        <a:effectLst/>
                        <a:latin typeface="Arial" panose="020B0604020202020204" pitchFamily="34" charset="0"/>
                      </a:endParaRPr>
                    </a:p>
                  </a:txBody>
                  <a:tcPr marL="13342" marR="13342" marT="9530" marB="9530" anchor="ctr"/>
                </a:tc>
                <a:tc>
                  <a:txBody>
                    <a:bodyPr/>
                    <a:lstStyle/>
                    <a:p>
                      <a:pPr algn="ctr"/>
                      <a:r>
                        <a:rPr lang="en-CA" sz="1800" dirty="0" smtClean="0">
                          <a:effectLst/>
                        </a:rPr>
                        <a:t>13 - 16 Sep </a:t>
                      </a:r>
                      <a:r>
                        <a:rPr lang="en-CA" sz="1800" dirty="0">
                          <a:effectLst/>
                        </a:rPr>
                        <a:t>2018</a:t>
                      </a:r>
                      <a:br>
                        <a:rPr lang="en-CA" sz="1800" dirty="0">
                          <a:effectLst/>
                        </a:rPr>
                      </a:br>
                      <a:r>
                        <a:rPr lang="en-CA" sz="1800" dirty="0">
                          <a:effectLst/>
                        </a:rPr>
                        <a:t>22 </a:t>
                      </a:r>
                      <a:r>
                        <a:rPr lang="en-CA" sz="1800" dirty="0" smtClean="0">
                          <a:effectLst/>
                        </a:rPr>
                        <a:t>Aug - 17 Sep 2014</a:t>
                      </a:r>
                      <a:r>
                        <a:rPr lang="en-CA" sz="1800" dirty="0">
                          <a:effectLst/>
                        </a:rPr>
                        <a:t/>
                      </a:r>
                      <a:br>
                        <a:rPr lang="en-CA" sz="1800" dirty="0">
                          <a:effectLst/>
                        </a:rPr>
                      </a:br>
                      <a:r>
                        <a:rPr lang="en-CA" sz="1800" dirty="0" smtClean="0">
                          <a:effectLst/>
                        </a:rPr>
                        <a:t>27 June</a:t>
                      </a:r>
                      <a:r>
                        <a:rPr lang="en-CA" sz="1800" baseline="0" dirty="0" smtClean="0">
                          <a:effectLst/>
                        </a:rPr>
                        <a:t> - 10 Oct </a:t>
                      </a:r>
                      <a:r>
                        <a:rPr lang="en-CA" sz="1800" dirty="0" smtClean="0">
                          <a:effectLst/>
                        </a:rPr>
                        <a:t>2010</a:t>
                      </a:r>
                      <a:endParaRPr lang="en-CA" sz="1800" b="0" dirty="0">
                        <a:solidFill>
                          <a:srgbClr val="222222"/>
                        </a:solidFill>
                        <a:effectLst/>
                        <a:latin typeface="Arial" panose="020B0604020202020204" pitchFamily="34" charset="0"/>
                      </a:endParaRPr>
                    </a:p>
                  </a:txBody>
                  <a:tcPr marL="13342" marR="13342" marT="9530" marB="9530" anchor="ctr"/>
                </a:tc>
                <a:tc>
                  <a:txBody>
                    <a:bodyPr/>
                    <a:lstStyle/>
                    <a:p>
                      <a:pPr algn="ctr"/>
                      <a:r>
                        <a:rPr lang="en-CA" sz="1800" dirty="0">
                          <a:effectLst/>
                        </a:rPr>
                        <a:t>5</a:t>
                      </a:r>
                      <a:endParaRPr lang="en-CA" sz="1800" b="0" dirty="0">
                        <a:solidFill>
                          <a:srgbClr val="222222"/>
                        </a:solidFill>
                        <a:effectLst/>
                        <a:latin typeface="Arial" panose="020B0604020202020204" pitchFamily="34" charset="0"/>
                      </a:endParaRPr>
                    </a:p>
                  </a:txBody>
                  <a:tcPr marL="13342" marR="13342" marT="9530" marB="9530" anchor="ctr"/>
                </a:tc>
                <a:tc>
                  <a:txBody>
                    <a:bodyPr/>
                    <a:lstStyle/>
                    <a:p>
                      <a:pPr algn="ctr"/>
                      <a:r>
                        <a:rPr lang="en-CA" sz="1800" dirty="0">
                          <a:effectLst/>
                        </a:rPr>
                        <a:t>MS: 5 m</a:t>
                      </a:r>
                      <a:endParaRPr lang="en-CA" sz="1800" b="0" dirty="0">
                        <a:solidFill>
                          <a:srgbClr val="222222"/>
                        </a:solidFill>
                        <a:effectLst/>
                        <a:latin typeface="Arial" panose="020B0604020202020204" pitchFamily="34" charset="0"/>
                      </a:endParaRPr>
                    </a:p>
                  </a:txBody>
                  <a:tcPr marL="13342" marR="13342" marT="9530" marB="9530" anchor="ctr"/>
                </a:tc>
                <a:tc>
                  <a:txBody>
                    <a:bodyPr/>
                    <a:lstStyle/>
                    <a:p>
                      <a:pPr algn="ctr"/>
                      <a:r>
                        <a:rPr lang="en-CA" sz="1800" dirty="0">
                          <a:effectLst/>
                        </a:rPr>
                        <a:t>1B</a:t>
                      </a:r>
                      <a:endParaRPr lang="en-CA" sz="1800" b="0" dirty="0">
                        <a:solidFill>
                          <a:srgbClr val="222222"/>
                        </a:solidFill>
                        <a:effectLst/>
                        <a:latin typeface="Arial" panose="020B0604020202020204" pitchFamily="34" charset="0"/>
                      </a:endParaRPr>
                    </a:p>
                  </a:txBody>
                  <a:tcPr marL="13342" marR="13342" marT="9530" marB="9530" anchor="ctr"/>
                </a:tc>
                <a:tc>
                  <a:txBody>
                    <a:bodyPr/>
                    <a:lstStyle/>
                    <a:p>
                      <a:pPr algn="ctr"/>
                      <a:r>
                        <a:rPr lang="en-CA" sz="1800">
                          <a:effectLst/>
                        </a:rPr>
                        <a:t>124</a:t>
                      </a:r>
                      <a:endParaRPr lang="en-CA" sz="1800" b="0">
                        <a:solidFill>
                          <a:srgbClr val="222222"/>
                        </a:solidFill>
                        <a:effectLst/>
                        <a:latin typeface="Arial" panose="020B0604020202020204" pitchFamily="34" charset="0"/>
                      </a:endParaRPr>
                    </a:p>
                  </a:txBody>
                  <a:tcPr marL="13342" marR="13342" marT="9530" marB="9530" anchor="ctr"/>
                </a:tc>
                <a:extLst>
                  <a:ext uri="{0D108BD9-81ED-4DB2-BD59-A6C34878D82A}">
                    <a16:rowId xmlns:a16="http://schemas.microsoft.com/office/drawing/2014/main" val="716703075"/>
                  </a:ext>
                </a:extLst>
              </a:tr>
              <a:tr h="758245">
                <a:tc rowSpan="2">
                  <a:txBody>
                    <a:bodyPr/>
                    <a:lstStyle/>
                    <a:p>
                      <a:pPr algn="ctr"/>
                      <a:r>
                        <a:rPr lang="en-CA" sz="1800">
                          <a:effectLst/>
                        </a:rPr>
                        <a:t>Landsat ETM+</a:t>
                      </a:r>
                      <a:endParaRPr lang="en-CA" sz="1800" b="0">
                        <a:solidFill>
                          <a:srgbClr val="222222"/>
                        </a:solidFill>
                        <a:effectLst/>
                        <a:latin typeface="Arial" panose="020B0604020202020204" pitchFamily="34" charset="0"/>
                      </a:endParaRPr>
                    </a:p>
                  </a:txBody>
                  <a:tcPr marL="13342" marR="13342" marT="9530" marB="9530" anchor="ctr"/>
                </a:tc>
                <a:tc>
                  <a:txBody>
                    <a:bodyPr/>
                    <a:lstStyle/>
                    <a:p>
                      <a:pPr algn="ctr"/>
                      <a:r>
                        <a:rPr lang="en-CA" sz="1800" dirty="0">
                          <a:effectLst/>
                        </a:rPr>
                        <a:t>16 October 2018</a:t>
                      </a:r>
                      <a:br>
                        <a:rPr lang="en-CA" sz="1800" dirty="0">
                          <a:effectLst/>
                        </a:rPr>
                      </a:br>
                      <a:r>
                        <a:rPr lang="en-CA" sz="1800" dirty="0" smtClean="0">
                          <a:effectLst/>
                        </a:rPr>
                        <a:t>14 - 21 July 2007</a:t>
                      </a:r>
                      <a:endParaRPr lang="en-CA" sz="1800" b="0" dirty="0">
                        <a:solidFill>
                          <a:srgbClr val="222222"/>
                        </a:solidFill>
                        <a:effectLst/>
                        <a:latin typeface="Arial" panose="020B0604020202020204" pitchFamily="34" charset="0"/>
                      </a:endParaRPr>
                    </a:p>
                  </a:txBody>
                  <a:tcPr marL="13342" marR="13342" marT="9530" marB="9530" anchor="ctr"/>
                </a:tc>
                <a:tc rowSpan="2">
                  <a:txBody>
                    <a:bodyPr/>
                    <a:lstStyle/>
                    <a:p>
                      <a:pPr algn="ctr"/>
                      <a:r>
                        <a:rPr lang="en-CA" sz="1800" dirty="0">
                          <a:effectLst/>
                        </a:rPr>
                        <a:t>8</a:t>
                      </a:r>
                      <a:endParaRPr lang="en-CA" sz="1800" b="0" dirty="0">
                        <a:solidFill>
                          <a:srgbClr val="222222"/>
                        </a:solidFill>
                        <a:effectLst/>
                        <a:latin typeface="Arial" panose="020B0604020202020204" pitchFamily="34" charset="0"/>
                      </a:endParaRPr>
                    </a:p>
                  </a:txBody>
                  <a:tcPr marL="13342" marR="13342" marT="9530" marB="9530" anchor="ctr"/>
                </a:tc>
                <a:tc rowSpan="2">
                  <a:txBody>
                    <a:bodyPr/>
                    <a:lstStyle/>
                    <a:p>
                      <a:pPr algn="ctr"/>
                      <a:r>
                        <a:rPr lang="pl-PL" sz="1800">
                          <a:effectLst/>
                        </a:rPr>
                        <a:t>MS: 30 m</a:t>
                      </a:r>
                      <a:br>
                        <a:rPr lang="pl-PL" sz="1800">
                          <a:effectLst/>
                        </a:rPr>
                      </a:br>
                      <a:r>
                        <a:rPr lang="pl-PL" sz="1800">
                          <a:effectLst/>
                        </a:rPr>
                        <a:t>Pan: 15 m</a:t>
                      </a:r>
                      <a:endParaRPr lang="pl-PL" sz="1800" b="0">
                        <a:solidFill>
                          <a:srgbClr val="222222"/>
                        </a:solidFill>
                        <a:effectLst/>
                        <a:latin typeface="Arial" panose="020B0604020202020204" pitchFamily="34" charset="0"/>
                      </a:endParaRPr>
                    </a:p>
                  </a:txBody>
                  <a:tcPr marL="13342" marR="13342" marT="9530" marB="9530" anchor="ctr"/>
                </a:tc>
                <a:tc rowSpan="2">
                  <a:txBody>
                    <a:bodyPr/>
                    <a:lstStyle/>
                    <a:p>
                      <a:pPr algn="ctr"/>
                      <a:r>
                        <a:rPr lang="en-CA" sz="1800">
                          <a:effectLst/>
                        </a:rPr>
                        <a:t>1</a:t>
                      </a:r>
                      <a:endParaRPr lang="en-CA" sz="1800" b="0">
                        <a:solidFill>
                          <a:srgbClr val="222222"/>
                        </a:solidFill>
                        <a:effectLst/>
                        <a:latin typeface="Arial" panose="020B0604020202020204" pitchFamily="34" charset="0"/>
                      </a:endParaRPr>
                    </a:p>
                  </a:txBody>
                  <a:tcPr marL="13342" marR="13342" marT="9530" marB="9530" anchor="ctr"/>
                </a:tc>
                <a:tc rowSpan="2">
                  <a:txBody>
                    <a:bodyPr/>
                    <a:lstStyle/>
                    <a:p>
                      <a:pPr algn="ctr"/>
                      <a:r>
                        <a:rPr lang="en-CA" sz="1800">
                          <a:effectLst/>
                        </a:rPr>
                        <a:t>10</a:t>
                      </a:r>
                      <a:endParaRPr lang="en-CA" sz="1800" b="0">
                        <a:solidFill>
                          <a:srgbClr val="222222"/>
                        </a:solidFill>
                        <a:effectLst/>
                        <a:latin typeface="Arial" panose="020B0604020202020204" pitchFamily="34" charset="0"/>
                      </a:endParaRPr>
                    </a:p>
                  </a:txBody>
                  <a:tcPr marL="13342" marR="13342" marT="9530" marB="9530" anchor="ctr"/>
                </a:tc>
                <a:extLst>
                  <a:ext uri="{0D108BD9-81ED-4DB2-BD59-A6C34878D82A}">
                    <a16:rowId xmlns:a16="http://schemas.microsoft.com/office/drawing/2014/main" val="3926358638"/>
                  </a:ext>
                </a:extLst>
              </a:tr>
              <a:tr h="404169">
                <a:tc vMerge="1">
                  <a:txBody>
                    <a:bodyPr/>
                    <a:lstStyle/>
                    <a:p>
                      <a:endParaRPr lang="en-CA"/>
                    </a:p>
                  </a:txBody>
                  <a:tcPr/>
                </a:tc>
                <a:tc>
                  <a:txBody>
                    <a:bodyPr/>
                    <a:lstStyle/>
                    <a:p>
                      <a:pPr algn="ctr"/>
                      <a:r>
                        <a:rPr lang="en-CA" sz="1800" dirty="0" smtClean="0">
                          <a:effectLst/>
                        </a:rPr>
                        <a:t>9 - 25 </a:t>
                      </a:r>
                      <a:r>
                        <a:rPr lang="en-CA" sz="1800" dirty="0">
                          <a:effectLst/>
                        </a:rPr>
                        <a:t>August </a:t>
                      </a:r>
                      <a:r>
                        <a:rPr lang="en-CA" sz="1800" dirty="0" smtClean="0">
                          <a:effectLst/>
                        </a:rPr>
                        <a:t>2005</a:t>
                      </a:r>
                      <a:endParaRPr lang="en-CA" sz="1800" b="0" dirty="0">
                        <a:solidFill>
                          <a:srgbClr val="222222"/>
                        </a:solidFill>
                        <a:effectLst/>
                        <a:latin typeface="Arial" panose="020B0604020202020204" pitchFamily="34" charset="0"/>
                      </a:endParaRPr>
                    </a:p>
                  </a:txBody>
                  <a:tcPr marL="13342" marR="13342" marT="9530" marB="9530" anchor="ct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65367663"/>
                  </a:ext>
                </a:extLst>
              </a:tr>
            </a:tbl>
          </a:graphicData>
        </a:graphic>
      </p:graphicFrame>
    </p:spTree>
    <p:extLst>
      <p:ext uri="{BB962C8B-B14F-4D97-AF65-F5344CB8AC3E}">
        <p14:creationId xmlns:p14="http://schemas.microsoft.com/office/powerpoint/2010/main" val="24680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194733"/>
            <a:ext cx="10795000" cy="630240"/>
          </a:xfrm>
        </p:spPr>
        <p:txBody>
          <a:bodyPr>
            <a:normAutofit/>
          </a:bodyPr>
          <a:lstStyle/>
          <a:p>
            <a:r>
              <a:rPr lang="en-US" dirty="0"/>
              <a:t>Appendix</a:t>
            </a:r>
            <a:r>
              <a:rPr lang="de-DE" dirty="0"/>
              <a:t>: </a:t>
            </a:r>
            <a:r>
              <a:rPr lang="en-CA" dirty="0" smtClean="0"/>
              <a:t>Spectral &amp; segmentation predictor </a:t>
            </a:r>
            <a:r>
              <a:rPr lang="en-CA" dirty="0"/>
              <a:t>variables </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520478943"/>
              </p:ext>
            </p:extLst>
          </p:nvPr>
        </p:nvGraphicFramePr>
        <p:xfrm>
          <a:off x="635000" y="1179257"/>
          <a:ext cx="10795000" cy="4950940"/>
        </p:xfrm>
        <a:graphic>
          <a:graphicData uri="http://schemas.openxmlformats.org/drawingml/2006/table">
            <a:tbl>
              <a:tblPr/>
              <a:tblGrid>
                <a:gridCol w="3179810">
                  <a:extLst>
                    <a:ext uri="{9D8B030D-6E8A-4147-A177-3AD203B41FA5}">
                      <a16:colId xmlns:a16="http://schemas.microsoft.com/office/drawing/2014/main" val="3873784972"/>
                    </a:ext>
                  </a:extLst>
                </a:gridCol>
                <a:gridCol w="2217690">
                  <a:extLst>
                    <a:ext uri="{9D8B030D-6E8A-4147-A177-3AD203B41FA5}">
                      <a16:colId xmlns:a16="http://schemas.microsoft.com/office/drawing/2014/main" val="3577220339"/>
                    </a:ext>
                  </a:extLst>
                </a:gridCol>
                <a:gridCol w="5397500">
                  <a:extLst>
                    <a:ext uri="{9D8B030D-6E8A-4147-A177-3AD203B41FA5}">
                      <a16:colId xmlns:a16="http://schemas.microsoft.com/office/drawing/2014/main" val="2760854292"/>
                    </a:ext>
                  </a:extLst>
                </a:gridCol>
              </a:tblGrid>
              <a:tr h="286587">
                <a:tc gridSpan="2">
                  <a:txBody>
                    <a:bodyPr/>
                    <a:lstStyle/>
                    <a:p>
                      <a:pPr algn="ctr"/>
                      <a:r>
                        <a:rPr lang="en-CA" sz="2000" b="1" dirty="0">
                          <a:solidFill>
                            <a:srgbClr val="222222"/>
                          </a:solidFill>
                          <a:effectLst/>
                          <a:latin typeface="Arial" panose="020B0604020202020204" pitchFamily="34" charset="0"/>
                        </a:rPr>
                        <a:t>Variable</a:t>
                      </a:r>
                    </a:p>
                  </a:txBody>
                  <a:tcPr marL="26697" marR="26697" marT="38138" marB="19069"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hMerge="1">
                  <a:txBody>
                    <a:bodyPr/>
                    <a:lstStyle/>
                    <a:p>
                      <a:endParaRPr lang="en-CA"/>
                    </a:p>
                  </a:txBody>
                  <a:tcPr/>
                </a:tc>
                <a:tc>
                  <a:txBody>
                    <a:bodyPr/>
                    <a:lstStyle/>
                    <a:p>
                      <a:pPr algn="ctr"/>
                      <a:r>
                        <a:rPr lang="en-CA" sz="2000" b="1" dirty="0">
                          <a:solidFill>
                            <a:srgbClr val="222222"/>
                          </a:solidFill>
                          <a:effectLst/>
                          <a:latin typeface="Arial" panose="020B0604020202020204" pitchFamily="34" charset="0"/>
                        </a:rPr>
                        <a:t>Description</a:t>
                      </a:r>
                    </a:p>
                  </a:txBody>
                  <a:tcPr marL="26697" marR="26697" marT="38138" marB="19069"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122599103"/>
                  </a:ext>
                </a:extLst>
              </a:tr>
              <a:tr h="270103">
                <a:tc gridSpan="3">
                  <a:txBody>
                    <a:bodyPr/>
                    <a:lstStyle/>
                    <a:p>
                      <a:pPr algn="ctr"/>
                      <a:r>
                        <a:rPr lang="en-CA" sz="1800" b="1" i="1" dirty="0">
                          <a:solidFill>
                            <a:srgbClr val="222222"/>
                          </a:solidFill>
                          <a:effectLst/>
                          <a:latin typeface="Arial" panose="020B0604020202020204" pitchFamily="34" charset="0"/>
                        </a:rPr>
                        <a:t>Data of single spectral bands</a:t>
                      </a:r>
                      <a:endParaRPr lang="en-CA" sz="1800" b="0" i="1" dirty="0">
                        <a:solidFill>
                          <a:srgbClr val="222222"/>
                        </a:solidFill>
                        <a:effectLst/>
                        <a:latin typeface="Arial" panose="020B0604020202020204" pitchFamily="34" charset="0"/>
                      </a:endParaRPr>
                    </a:p>
                  </a:txBody>
                  <a:tcPr marL="26697" marR="26697" marT="19069" marB="19069" anchor="ctr">
                    <a:lnL>
                      <a:noFill/>
                    </a:lnL>
                    <a:lnR>
                      <a:noFill/>
                    </a:lnR>
                    <a:lnT w="9525" cap="flat" cmpd="sng" algn="ctr">
                      <a:solidFill>
                        <a:schemeClr val="bg1"/>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38141020"/>
                  </a:ext>
                </a:extLst>
              </a:tr>
              <a:tr h="507238">
                <a:tc>
                  <a:txBody>
                    <a:bodyPr/>
                    <a:lstStyle/>
                    <a:p>
                      <a:pPr algn="ctr"/>
                      <a:r>
                        <a:rPr lang="en-CA" sz="1800" b="0" dirty="0">
                          <a:solidFill>
                            <a:srgbClr val="222222"/>
                          </a:solidFill>
                          <a:effectLst/>
                          <a:latin typeface="Arial" panose="020B0604020202020204" pitchFamily="34" charset="0"/>
                        </a:rPr>
                        <a:t>Mean </a:t>
                      </a:r>
                      <a:r>
                        <a:rPr lang="en-CA" sz="1800" b="0" dirty="0" smtClean="0">
                          <a:solidFill>
                            <a:srgbClr val="222222"/>
                          </a:solidFill>
                          <a:effectLst/>
                          <a:latin typeface="Arial" panose="020B0604020202020204" pitchFamily="34" charset="0"/>
                        </a:rPr>
                        <a:t>value</a:t>
                      </a:r>
                      <a:r>
                        <a:rPr lang="en-CA" sz="1800" b="0" dirty="0">
                          <a:solidFill>
                            <a:srgbClr val="222222"/>
                          </a:solidFill>
                          <a:effectLst/>
                          <a:latin typeface="Arial" panose="020B0604020202020204" pitchFamily="34" charset="0"/>
                        </a:rPr>
                        <a:t/>
                      </a:r>
                      <a:br>
                        <a:rPr lang="en-CA" sz="1800" b="0" dirty="0">
                          <a:solidFill>
                            <a:srgbClr val="222222"/>
                          </a:solidFill>
                          <a:effectLst/>
                          <a:latin typeface="Arial" panose="020B0604020202020204" pitchFamily="34" charset="0"/>
                        </a:rPr>
                      </a:br>
                      <a:r>
                        <a:rPr lang="en-CA" sz="1800" b="0" dirty="0">
                          <a:solidFill>
                            <a:srgbClr val="222222"/>
                          </a:solidFill>
                          <a:effectLst/>
                          <a:latin typeface="Arial" panose="020B0604020202020204" pitchFamily="34" charset="0"/>
                        </a:rPr>
                        <a:t>Standard </a:t>
                      </a:r>
                      <a:r>
                        <a:rPr lang="en-CA" sz="1800" b="0" dirty="0" smtClean="0">
                          <a:solidFill>
                            <a:srgbClr val="222222"/>
                          </a:solidFill>
                          <a:effectLst/>
                          <a:latin typeface="Arial" panose="020B0604020202020204" pitchFamily="34" charset="0"/>
                        </a:rPr>
                        <a:t>deviation</a:t>
                      </a:r>
                      <a:endParaRPr lang="en-CA" sz="1800" b="0" dirty="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tc gridSpan="2">
                  <a:txBody>
                    <a:bodyPr/>
                    <a:lstStyle/>
                    <a:p>
                      <a:pPr algn="ctr"/>
                      <a:r>
                        <a:rPr lang="en-CA" sz="1800" b="0" dirty="0">
                          <a:solidFill>
                            <a:srgbClr val="222222"/>
                          </a:solidFill>
                          <a:effectLst/>
                          <a:latin typeface="Arial" panose="020B0604020202020204" pitchFamily="34" charset="0"/>
                        </a:rPr>
                        <a:t>The average digital number (DN) of each band</a:t>
                      </a:r>
                      <a:br>
                        <a:rPr lang="en-CA" sz="1800" b="0" dirty="0">
                          <a:solidFill>
                            <a:srgbClr val="222222"/>
                          </a:solidFill>
                          <a:effectLst/>
                          <a:latin typeface="Arial" panose="020B0604020202020204" pitchFamily="34" charset="0"/>
                        </a:rPr>
                      </a:br>
                      <a:r>
                        <a:rPr lang="en-CA" sz="1800" b="0" dirty="0">
                          <a:solidFill>
                            <a:srgbClr val="222222"/>
                          </a:solidFill>
                          <a:effectLst/>
                          <a:latin typeface="Arial" panose="020B0604020202020204" pitchFamily="34" charset="0"/>
                        </a:rPr>
                        <a:t>Standard deviation of each bands</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tc hMerge="1">
                  <a:txBody>
                    <a:bodyPr/>
                    <a:lstStyle/>
                    <a:p>
                      <a:pPr algn="ctr"/>
                      <a:endParaRPr lang="en-CA" sz="900" b="0" dirty="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extLst>
                  <a:ext uri="{0D108BD9-81ED-4DB2-BD59-A6C34878D82A}">
                    <a16:rowId xmlns:a16="http://schemas.microsoft.com/office/drawing/2014/main" val="1359064052"/>
                  </a:ext>
                </a:extLst>
              </a:tr>
              <a:tr h="270103">
                <a:tc gridSpan="3">
                  <a:txBody>
                    <a:bodyPr/>
                    <a:lstStyle/>
                    <a:p>
                      <a:pPr algn="ctr"/>
                      <a:r>
                        <a:rPr lang="en-CA" sz="1800" b="1" i="1" dirty="0">
                          <a:solidFill>
                            <a:srgbClr val="222222"/>
                          </a:solidFill>
                          <a:effectLst/>
                          <a:latin typeface="Arial" panose="020B0604020202020204" pitchFamily="34" charset="0"/>
                        </a:rPr>
                        <a:t>Spectral indices</a:t>
                      </a:r>
                      <a:endParaRPr lang="en-CA" sz="1800" b="0" i="1" dirty="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976341440"/>
                  </a:ext>
                </a:extLst>
              </a:tr>
              <a:tr h="453130">
                <a:tc>
                  <a:txBody>
                    <a:bodyPr/>
                    <a:lstStyle/>
                    <a:p>
                      <a:pPr algn="ctr"/>
                      <a:r>
                        <a:rPr lang="en-CA" sz="1800" b="0" dirty="0" smtClean="0">
                          <a:solidFill>
                            <a:srgbClr val="222222"/>
                          </a:solidFill>
                          <a:effectLst/>
                          <a:latin typeface="Arial" panose="020B0604020202020204" pitchFamily="34" charset="0"/>
                        </a:rPr>
                        <a:t>NDVI</a:t>
                      </a:r>
                      <a:endParaRPr lang="en-CA" sz="1800" b="0" dirty="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tc gridSpan="2">
                  <a:txBody>
                    <a:bodyPr/>
                    <a:lstStyle/>
                    <a:p>
                      <a:pPr algn="ctr"/>
                      <a:r>
                        <a:rPr lang="en-CA" sz="1800" b="0" dirty="0" smtClean="0">
                          <a:solidFill>
                            <a:srgbClr val="222222"/>
                          </a:solidFill>
                          <a:effectLst/>
                          <a:latin typeface="Arial" panose="020B0604020202020204" pitchFamily="34" charset="0"/>
                        </a:rPr>
                        <a:t>Value of </a:t>
                      </a:r>
                      <a:r>
                        <a:rPr lang="en-CA" sz="1800" b="0" dirty="0">
                          <a:solidFill>
                            <a:srgbClr val="222222"/>
                          </a:solidFill>
                          <a:effectLst/>
                          <a:latin typeface="Arial" panose="020B0604020202020204" pitchFamily="34" charset="0"/>
                        </a:rPr>
                        <a:t>the normalized difference vegetation </a:t>
                      </a:r>
                      <a:r>
                        <a:rPr lang="en-CA" sz="1800" b="0" dirty="0" smtClean="0">
                          <a:solidFill>
                            <a:srgbClr val="222222"/>
                          </a:solidFill>
                          <a:effectLst/>
                          <a:latin typeface="Arial" panose="020B0604020202020204" pitchFamily="34" charset="0"/>
                        </a:rPr>
                        <a:t>index</a:t>
                      </a:r>
                      <a:endParaRPr lang="en-CA" sz="1800" b="0" dirty="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tc hMerge="1">
                  <a:txBody>
                    <a:bodyPr/>
                    <a:lstStyle/>
                    <a:p>
                      <a:pPr algn="ctr"/>
                      <a:endParaRPr lang="en-CA" sz="900" b="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extLst>
                  <a:ext uri="{0D108BD9-81ED-4DB2-BD59-A6C34878D82A}">
                    <a16:rowId xmlns:a16="http://schemas.microsoft.com/office/drawing/2014/main" val="876549235"/>
                  </a:ext>
                </a:extLst>
              </a:tr>
              <a:tr h="453130">
                <a:tc>
                  <a:txBody>
                    <a:bodyPr/>
                    <a:lstStyle/>
                    <a:p>
                      <a:pPr algn="ctr"/>
                      <a:r>
                        <a:rPr lang="en-CA" sz="1800" b="0" dirty="0" err="1" smtClean="0">
                          <a:solidFill>
                            <a:srgbClr val="222222"/>
                          </a:solidFill>
                          <a:effectLst/>
                          <a:latin typeface="Arial" panose="020B0604020202020204" pitchFamily="34" charset="0"/>
                        </a:rPr>
                        <a:t>NDVI</a:t>
                      </a:r>
                      <a:r>
                        <a:rPr lang="en-CA" sz="1800" b="0" baseline="-25000" dirty="0" err="1" smtClean="0">
                          <a:solidFill>
                            <a:srgbClr val="222222"/>
                          </a:solidFill>
                          <a:effectLst/>
                          <a:latin typeface="Arial" panose="020B0604020202020204" pitchFamily="34" charset="0"/>
                        </a:rPr>
                        <a:t>Red</a:t>
                      </a:r>
                      <a:r>
                        <a:rPr lang="en-CA" sz="1800" b="0" baseline="-25000" dirty="0" smtClean="0">
                          <a:solidFill>
                            <a:srgbClr val="222222"/>
                          </a:solidFill>
                          <a:effectLst/>
                          <a:latin typeface="Arial" panose="020B0604020202020204" pitchFamily="34" charset="0"/>
                        </a:rPr>
                        <a:t>-edge</a:t>
                      </a:r>
                      <a:endParaRPr lang="en-CA" sz="1800" b="0" dirty="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gridSpan="2">
                  <a:txBody>
                    <a:bodyPr/>
                    <a:lstStyle/>
                    <a:p>
                      <a:pPr algn="ctr"/>
                      <a:r>
                        <a:rPr lang="en-CA" sz="1800" b="0" dirty="0" smtClean="0">
                          <a:solidFill>
                            <a:srgbClr val="222222"/>
                          </a:solidFill>
                          <a:effectLst/>
                          <a:latin typeface="Arial" panose="020B0604020202020204" pitchFamily="34" charset="0"/>
                        </a:rPr>
                        <a:t>Normalized </a:t>
                      </a:r>
                      <a:r>
                        <a:rPr lang="en-CA" sz="1800" b="0" dirty="0">
                          <a:solidFill>
                            <a:srgbClr val="222222"/>
                          </a:solidFill>
                          <a:effectLst/>
                          <a:latin typeface="Arial" panose="020B0604020202020204" pitchFamily="34" charset="0"/>
                        </a:rPr>
                        <a:t>difference vegetation index </a:t>
                      </a:r>
                      <a:r>
                        <a:rPr lang="en-CA" sz="1800" b="0" baseline="30000" dirty="0">
                          <a:solidFill>
                            <a:srgbClr val="222222"/>
                          </a:solidFill>
                          <a:effectLst/>
                          <a:latin typeface="Arial" panose="020B0604020202020204" pitchFamily="34" charset="0"/>
                        </a:rPr>
                        <a:t>3</a:t>
                      </a:r>
                      <a:r>
                        <a:rPr lang="en-CA" sz="1800" b="0" dirty="0">
                          <a:solidFill>
                            <a:srgbClr val="222222"/>
                          </a:solidFill>
                          <a:effectLst/>
                          <a:latin typeface="Arial" panose="020B0604020202020204" pitchFamily="34" charset="0"/>
                        </a:rPr>
                        <a:t>: (NIR – RE)/(NIR + RE)</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hMerge="1">
                  <a:txBody>
                    <a:bodyPr/>
                    <a:lstStyle/>
                    <a:p>
                      <a:pPr algn="ctr"/>
                      <a:endParaRPr lang="en-CA" sz="900" b="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2479428182"/>
                  </a:ext>
                </a:extLst>
              </a:tr>
              <a:tr h="453130">
                <a:tc>
                  <a:txBody>
                    <a:bodyPr/>
                    <a:lstStyle/>
                    <a:p>
                      <a:pPr algn="ctr"/>
                      <a:r>
                        <a:rPr lang="en-CA" sz="1800" b="0" dirty="0" smtClean="0">
                          <a:solidFill>
                            <a:srgbClr val="222222"/>
                          </a:solidFill>
                          <a:effectLst/>
                          <a:latin typeface="Arial" panose="020B0604020202020204" pitchFamily="34" charset="0"/>
                        </a:rPr>
                        <a:t>PVI</a:t>
                      </a:r>
                      <a:endParaRPr lang="en-CA" sz="1800" b="0" dirty="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tc gridSpan="2">
                  <a:txBody>
                    <a:bodyPr/>
                    <a:lstStyle/>
                    <a:p>
                      <a:pPr algn="ctr"/>
                      <a:r>
                        <a:rPr lang="en-CA" sz="1800" b="0" dirty="0" smtClean="0">
                          <a:solidFill>
                            <a:srgbClr val="222222"/>
                          </a:solidFill>
                          <a:effectLst/>
                          <a:latin typeface="Arial" panose="020B0604020202020204" pitchFamily="34" charset="0"/>
                        </a:rPr>
                        <a:t>Perpendicular </a:t>
                      </a:r>
                      <a:r>
                        <a:rPr lang="en-CA" sz="1800" b="0" dirty="0">
                          <a:solidFill>
                            <a:srgbClr val="222222"/>
                          </a:solidFill>
                          <a:effectLst/>
                          <a:latin typeface="Arial" panose="020B0604020202020204" pitchFamily="34" charset="0"/>
                        </a:rPr>
                        <a:t>vegetation index </a:t>
                      </a:r>
                      <a:r>
                        <a:rPr lang="en-CA" sz="1800" b="0" baseline="30000" dirty="0">
                          <a:solidFill>
                            <a:srgbClr val="222222"/>
                          </a:solidFill>
                          <a:effectLst/>
                          <a:latin typeface="Arial" panose="020B0604020202020204" pitchFamily="34" charset="0"/>
                        </a:rPr>
                        <a:t>3</a:t>
                      </a:r>
                      <a:r>
                        <a:rPr lang="en-CA" sz="1800" b="0" dirty="0">
                          <a:solidFill>
                            <a:srgbClr val="222222"/>
                          </a:solidFill>
                          <a:effectLst/>
                          <a:latin typeface="Arial" panose="020B0604020202020204" pitchFamily="34" charset="0"/>
                        </a:rPr>
                        <a:t>: (NIR-a*Red-b)/(</a:t>
                      </a:r>
                      <a:r>
                        <a:rPr lang="en-CA" sz="1800" b="0" dirty="0" err="1">
                          <a:solidFill>
                            <a:srgbClr val="222222"/>
                          </a:solidFill>
                          <a:effectLst/>
                          <a:latin typeface="Arial" panose="020B0604020202020204" pitchFamily="34" charset="0"/>
                        </a:rPr>
                        <a:t>sqrt</a:t>
                      </a:r>
                      <a:r>
                        <a:rPr lang="en-CA" sz="1800" b="0" dirty="0">
                          <a:solidFill>
                            <a:srgbClr val="222222"/>
                          </a:solidFill>
                          <a:effectLst/>
                          <a:latin typeface="Arial" panose="020B0604020202020204" pitchFamily="34" charset="0"/>
                        </a:rPr>
                        <a:t>(1+a</a:t>
                      </a:r>
                      <a:r>
                        <a:rPr lang="en-CA" sz="1800" b="0" baseline="30000" dirty="0">
                          <a:solidFill>
                            <a:srgbClr val="222222"/>
                          </a:solidFill>
                          <a:effectLst/>
                          <a:latin typeface="Arial" panose="020B0604020202020204" pitchFamily="34" charset="0"/>
                        </a:rPr>
                        <a:t>2</a:t>
                      </a:r>
                      <a:r>
                        <a:rPr lang="en-CA" sz="1800" b="0" dirty="0">
                          <a:solidFill>
                            <a:srgbClr val="222222"/>
                          </a:solidFill>
                          <a:effectLst/>
                          <a:latin typeface="Arial" panose="020B0604020202020204" pitchFamily="34" charset="0"/>
                        </a:rPr>
                        <a:t>))</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tc hMerge="1">
                  <a:txBody>
                    <a:bodyPr/>
                    <a:lstStyle/>
                    <a:p>
                      <a:pPr algn="ctr"/>
                      <a:endParaRPr lang="en-CA" sz="900" b="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extLst>
                  <a:ext uri="{0D108BD9-81ED-4DB2-BD59-A6C34878D82A}">
                    <a16:rowId xmlns:a16="http://schemas.microsoft.com/office/drawing/2014/main" val="3271527322"/>
                  </a:ext>
                </a:extLst>
              </a:tr>
              <a:tr h="453130">
                <a:tc>
                  <a:txBody>
                    <a:bodyPr/>
                    <a:lstStyle/>
                    <a:p>
                      <a:pPr algn="ctr"/>
                      <a:r>
                        <a:rPr lang="en-CA" sz="1800" b="0" dirty="0" smtClean="0">
                          <a:solidFill>
                            <a:srgbClr val="222222"/>
                          </a:solidFill>
                          <a:effectLst/>
                          <a:latin typeface="Arial" panose="020B0604020202020204" pitchFamily="34" charset="0"/>
                        </a:rPr>
                        <a:t>SAVI</a:t>
                      </a:r>
                      <a:endParaRPr lang="en-CA" sz="1800" b="0" dirty="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gridSpan="2">
                  <a:txBody>
                    <a:bodyPr/>
                    <a:lstStyle/>
                    <a:p>
                      <a:pPr algn="ctr"/>
                      <a:r>
                        <a:rPr lang="en-CA" sz="1800" b="0" dirty="0" smtClean="0">
                          <a:solidFill>
                            <a:srgbClr val="222222"/>
                          </a:solidFill>
                          <a:effectLst/>
                          <a:latin typeface="Arial" panose="020B0604020202020204" pitchFamily="34" charset="0"/>
                        </a:rPr>
                        <a:t>Soil-adjusted </a:t>
                      </a:r>
                      <a:r>
                        <a:rPr lang="en-CA" sz="1800" b="0" dirty="0">
                          <a:solidFill>
                            <a:srgbClr val="222222"/>
                          </a:solidFill>
                          <a:effectLst/>
                          <a:latin typeface="Arial" panose="020B0604020202020204" pitchFamily="34" charset="0"/>
                        </a:rPr>
                        <a:t>vegetation index</a:t>
                      </a:r>
                      <a:r>
                        <a:rPr lang="en-CA" sz="1800" b="0" baseline="30000" dirty="0">
                          <a:solidFill>
                            <a:srgbClr val="222222"/>
                          </a:solidFill>
                          <a:effectLst/>
                          <a:latin typeface="Arial" panose="020B0604020202020204" pitchFamily="34" charset="0"/>
                        </a:rPr>
                        <a:t>.3</a:t>
                      </a:r>
                      <a:r>
                        <a:rPr lang="en-CA" sz="1800" b="0" dirty="0">
                          <a:solidFill>
                            <a:srgbClr val="222222"/>
                          </a:solidFill>
                          <a:effectLst/>
                          <a:latin typeface="Arial" panose="020B0604020202020204" pitchFamily="34" charset="0"/>
                        </a:rPr>
                        <a:t>: ((NIR − Red) / (NIR + Red + L)) × (1 + L)</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hMerge="1">
                  <a:txBody>
                    <a:bodyPr/>
                    <a:lstStyle/>
                    <a:p>
                      <a:pPr algn="ctr"/>
                      <a:endParaRPr lang="en-CA" sz="900" b="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802249665"/>
                  </a:ext>
                </a:extLst>
              </a:tr>
              <a:tr h="270103">
                <a:tc gridSpan="3">
                  <a:txBody>
                    <a:bodyPr/>
                    <a:lstStyle/>
                    <a:p>
                      <a:pPr algn="ctr"/>
                      <a:r>
                        <a:rPr lang="en-CA" sz="1800" b="1" i="1" dirty="0">
                          <a:solidFill>
                            <a:srgbClr val="222222"/>
                          </a:solidFill>
                          <a:effectLst/>
                          <a:latin typeface="Arial" panose="020B0604020202020204" pitchFamily="34" charset="0"/>
                        </a:rPr>
                        <a:t>Segment</a:t>
                      </a:r>
                      <a:endParaRPr lang="en-CA" sz="1800" b="0" i="1" dirty="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757012739"/>
                  </a:ext>
                </a:extLst>
              </a:tr>
              <a:tr h="270103">
                <a:tc>
                  <a:txBody>
                    <a:bodyPr/>
                    <a:lstStyle/>
                    <a:p>
                      <a:pPr algn="ctr"/>
                      <a:r>
                        <a:rPr lang="en-CA" sz="1800" b="0">
                          <a:solidFill>
                            <a:srgbClr val="222222"/>
                          </a:solidFill>
                          <a:effectLst/>
                          <a:latin typeface="Arial" panose="020B0604020202020204" pitchFamily="34" charset="0"/>
                        </a:rPr>
                        <a:t>Average chromaticity color</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gridSpan="2">
                  <a:txBody>
                    <a:bodyPr/>
                    <a:lstStyle/>
                    <a:p>
                      <a:pPr algn="ctr"/>
                      <a:r>
                        <a:rPr lang="en-CA" sz="1800" b="0" dirty="0">
                          <a:solidFill>
                            <a:srgbClr val="222222"/>
                          </a:solidFill>
                          <a:effectLst/>
                          <a:latin typeface="Arial" panose="020B0604020202020204" pitchFamily="34" charset="0"/>
                        </a:rPr>
                        <a:t>The RGB color values of per-segment</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hMerge="1">
                  <a:txBody>
                    <a:bodyPr/>
                    <a:lstStyle/>
                    <a:p>
                      <a:pPr algn="ctr"/>
                      <a:endParaRPr lang="en-CA" sz="900" b="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1519862188"/>
                  </a:ext>
                </a:extLst>
              </a:tr>
              <a:tr h="314887">
                <a:tc>
                  <a:txBody>
                    <a:bodyPr/>
                    <a:lstStyle/>
                    <a:p>
                      <a:pPr algn="ctr"/>
                      <a:r>
                        <a:rPr lang="en-CA" sz="1800" b="0">
                          <a:solidFill>
                            <a:srgbClr val="222222"/>
                          </a:solidFill>
                          <a:effectLst/>
                          <a:latin typeface="Arial" panose="020B0604020202020204" pitchFamily="34" charset="0"/>
                        </a:rPr>
                        <a:t>Compactness</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tc gridSpan="2">
                  <a:txBody>
                    <a:bodyPr/>
                    <a:lstStyle/>
                    <a:p>
                      <a:pPr algn="ctr"/>
                      <a:r>
                        <a:rPr lang="en-CA" sz="1800" b="0" dirty="0">
                          <a:solidFill>
                            <a:srgbClr val="222222"/>
                          </a:solidFill>
                          <a:effectLst/>
                          <a:latin typeface="Arial" panose="020B0604020202020204" pitchFamily="34" charset="0"/>
                        </a:rPr>
                        <a:t>The degree to which a segment is compact or circular</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tc hMerge="1">
                  <a:txBody>
                    <a:bodyPr/>
                    <a:lstStyle/>
                    <a:p>
                      <a:pPr algn="ctr"/>
                      <a:endParaRPr lang="en-CA" sz="900" b="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9F9F9"/>
                    </a:solidFill>
                  </a:tcPr>
                </a:tc>
                <a:extLst>
                  <a:ext uri="{0D108BD9-81ED-4DB2-BD59-A6C34878D82A}">
                    <a16:rowId xmlns:a16="http://schemas.microsoft.com/office/drawing/2014/main" val="3087600472"/>
                  </a:ext>
                </a:extLst>
              </a:tr>
              <a:tr h="270103">
                <a:tc>
                  <a:txBody>
                    <a:bodyPr/>
                    <a:lstStyle/>
                    <a:p>
                      <a:pPr algn="ctr"/>
                      <a:r>
                        <a:rPr lang="en-CA" sz="1800" b="0">
                          <a:solidFill>
                            <a:srgbClr val="222222"/>
                          </a:solidFill>
                          <a:effectLst/>
                          <a:latin typeface="Arial" panose="020B0604020202020204" pitchFamily="34" charset="0"/>
                        </a:rPr>
                        <a:t>Rectangularity</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gridSpan="2">
                  <a:txBody>
                    <a:bodyPr/>
                    <a:lstStyle/>
                    <a:p>
                      <a:pPr algn="ctr"/>
                      <a:r>
                        <a:rPr lang="en-CA" sz="1800" b="0">
                          <a:solidFill>
                            <a:srgbClr val="222222"/>
                          </a:solidFill>
                          <a:effectLst/>
                          <a:latin typeface="Arial" panose="020B0604020202020204" pitchFamily="34" charset="0"/>
                        </a:rPr>
                        <a:t>The degree to which a segment is rectangular</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hMerge="1">
                  <a:txBody>
                    <a:bodyPr/>
                    <a:lstStyle/>
                    <a:p>
                      <a:pPr algn="ctr"/>
                      <a:endParaRPr lang="en-CA" sz="900" b="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1049268770"/>
                  </a:ext>
                </a:extLst>
              </a:tr>
              <a:tr h="270103">
                <a:tc>
                  <a:txBody>
                    <a:bodyPr/>
                    <a:lstStyle/>
                    <a:p>
                      <a:pPr algn="ctr"/>
                      <a:r>
                        <a:rPr lang="en-CA" sz="1800" b="0">
                          <a:solidFill>
                            <a:srgbClr val="222222"/>
                          </a:solidFill>
                          <a:effectLst/>
                          <a:latin typeface="Arial" panose="020B0604020202020204" pitchFamily="34" charset="0"/>
                        </a:rPr>
                        <a:t>Count</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gridSpan="2">
                  <a:txBody>
                    <a:bodyPr/>
                    <a:lstStyle/>
                    <a:p>
                      <a:pPr algn="ctr"/>
                      <a:r>
                        <a:rPr lang="en-CA" sz="1800" b="0" dirty="0">
                          <a:solidFill>
                            <a:srgbClr val="222222"/>
                          </a:solidFill>
                          <a:effectLst/>
                          <a:latin typeface="Arial" panose="020B0604020202020204" pitchFamily="34" charset="0"/>
                        </a:rPr>
                        <a:t>The number of pixels comprising the segment</a:t>
                      </a:r>
                    </a:p>
                  </a:txBody>
                  <a:tcPr marL="26697" marR="26697" marT="19069" marB="19069" anchor="ctr">
                    <a:lnL>
                      <a:noFill/>
                    </a:lnL>
                    <a:lnR>
                      <a:noFill/>
                    </a:lnR>
                    <a:lnT w="7620" cap="flat" cmpd="sng" algn="ctr">
                      <a:solidFill>
                        <a:srgbClr val="EDEDED"/>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hMerge="1">
                  <a:txBody>
                    <a:bodyPr/>
                    <a:lstStyle/>
                    <a:p>
                      <a:pPr algn="ctr"/>
                      <a:endParaRPr lang="en-CA" sz="900" b="0" dirty="0">
                        <a:solidFill>
                          <a:srgbClr val="222222"/>
                        </a:solidFill>
                        <a:effectLst/>
                        <a:latin typeface="Arial" panose="020B0604020202020204" pitchFamily="34" charset="0"/>
                      </a:endParaRPr>
                    </a:p>
                  </a:txBody>
                  <a:tcPr marL="26697" marR="26697" marT="19069" marB="19069" anchor="ctr">
                    <a:lnL>
                      <a:noFill/>
                    </a:lnL>
                    <a:lnR>
                      <a:noFill/>
                    </a:lnR>
                    <a:lnT w="7620" cap="flat" cmpd="sng" algn="ctr">
                      <a:solidFill>
                        <a:srgbClr val="EDEDED"/>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675819041"/>
                  </a:ext>
                </a:extLst>
              </a:tr>
            </a:tbl>
          </a:graphicData>
        </a:graphic>
      </p:graphicFrame>
    </p:spTree>
    <p:extLst>
      <p:ext uri="{BB962C8B-B14F-4D97-AF65-F5344CB8AC3E}">
        <p14:creationId xmlns:p14="http://schemas.microsoft.com/office/powerpoint/2010/main" val="1153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228600"/>
            <a:ext cx="9601200" cy="590326"/>
          </a:xfrm>
        </p:spPr>
        <p:txBody>
          <a:bodyPr/>
          <a:lstStyle/>
          <a:p>
            <a:r>
              <a:rPr lang="en-CA" dirty="0"/>
              <a:t>Outlines</a:t>
            </a:r>
          </a:p>
        </p:txBody>
      </p:sp>
      <p:sp>
        <p:nvSpPr>
          <p:cNvPr id="3" name="Inhaltsplatzhalter 2"/>
          <p:cNvSpPr>
            <a:spLocks noGrp="1"/>
          </p:cNvSpPr>
          <p:nvPr>
            <p:ph idx="1"/>
          </p:nvPr>
        </p:nvSpPr>
        <p:spPr>
          <a:xfrm>
            <a:off x="664029" y="1284516"/>
            <a:ext cx="9601200" cy="3809999"/>
          </a:xfrm>
        </p:spPr>
        <p:txBody>
          <a:bodyPr>
            <a:normAutofit/>
          </a:bodyPr>
          <a:lstStyle/>
          <a:p>
            <a:pPr marL="457200" indent="-457200">
              <a:buFont typeface="+mj-lt"/>
              <a:buAutoNum type="arabicPeriod"/>
            </a:pPr>
            <a:r>
              <a:rPr lang="en-US" sz="2400" dirty="0" smtClean="0"/>
              <a:t>Study area and aims</a:t>
            </a:r>
          </a:p>
          <a:p>
            <a:pPr marL="457200" indent="-457200">
              <a:buFont typeface="+mj-lt"/>
              <a:buAutoNum type="arabicPeriod"/>
            </a:pPr>
            <a:r>
              <a:rPr lang="en-US" sz="2400" dirty="0" smtClean="0"/>
              <a:t>Methodology and remote sensing data</a:t>
            </a:r>
          </a:p>
          <a:p>
            <a:pPr marL="457200" indent="-457200">
              <a:buFont typeface="+mj-lt"/>
              <a:buAutoNum type="arabicPeriod"/>
            </a:pPr>
            <a:r>
              <a:rPr lang="en-US" sz="2400" dirty="0" smtClean="0"/>
              <a:t>Classification results of long-term remote sensing data</a:t>
            </a:r>
          </a:p>
          <a:p>
            <a:pPr marL="457200" indent="-457200">
              <a:buFont typeface="+mj-lt"/>
              <a:buAutoNum type="arabicPeriod"/>
            </a:pPr>
            <a:r>
              <a:rPr lang="en-US" sz="2400" dirty="0" smtClean="0"/>
              <a:t>Comparison of different spatial resolution data classification</a:t>
            </a:r>
          </a:p>
          <a:p>
            <a:pPr marL="457200" indent="-457200">
              <a:buFont typeface="+mj-lt"/>
              <a:buAutoNum type="arabicPeriod"/>
            </a:pPr>
            <a:r>
              <a:rPr lang="en-US" sz="2400" dirty="0" smtClean="0"/>
              <a:t>Conclusion</a:t>
            </a:r>
          </a:p>
          <a:p>
            <a:pPr marL="457200" indent="-457200">
              <a:buFont typeface="+mj-lt"/>
              <a:buAutoNum type="arabicPeriod"/>
            </a:pPr>
            <a:r>
              <a:rPr lang="en-US" sz="2400" dirty="0"/>
              <a:t>Appendix</a:t>
            </a: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34385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40" y="215621"/>
            <a:ext cx="9601200" cy="554556"/>
          </a:xfrm>
        </p:spPr>
        <p:txBody>
          <a:bodyPr/>
          <a:lstStyle/>
          <a:p>
            <a:r>
              <a:rPr lang="de-DE" dirty="0" smtClean="0"/>
              <a:t>Study </a:t>
            </a:r>
            <a:r>
              <a:rPr lang="en-US" dirty="0" smtClean="0"/>
              <a:t>area</a:t>
            </a:r>
            <a:endParaRPr lang="en-US" dirty="0"/>
          </a:p>
        </p:txBody>
      </p:sp>
      <p:sp>
        <p:nvSpPr>
          <p:cNvPr id="3" name="Content Placeholder 2"/>
          <p:cNvSpPr>
            <a:spLocks noGrp="1"/>
          </p:cNvSpPr>
          <p:nvPr>
            <p:ph idx="1"/>
          </p:nvPr>
        </p:nvSpPr>
        <p:spPr>
          <a:xfrm>
            <a:off x="726320" y="815814"/>
            <a:ext cx="10900869" cy="793876"/>
          </a:xfrm>
        </p:spPr>
        <p:txBody>
          <a:bodyPr>
            <a:normAutofit/>
          </a:bodyPr>
          <a:lstStyle/>
          <a:p>
            <a:pPr marL="0" indent="0">
              <a:buNone/>
            </a:pPr>
            <a:r>
              <a:rPr lang="en-US" dirty="0"/>
              <a:t>The research area is </a:t>
            </a:r>
            <a:r>
              <a:rPr lang="en-US" dirty="0" smtClean="0"/>
              <a:t>a part of “The </a:t>
            </a:r>
            <a:r>
              <a:rPr lang="en-US" dirty="0"/>
              <a:t>Eastern Mongolian </a:t>
            </a:r>
            <a:r>
              <a:rPr lang="en-US" dirty="0" smtClean="0"/>
              <a:t>Steppe” which called “</a:t>
            </a:r>
            <a:r>
              <a:rPr lang="en-US" dirty="0" err="1" smtClean="0"/>
              <a:t>Menen</a:t>
            </a:r>
            <a:r>
              <a:rPr lang="en-US" dirty="0"/>
              <a:t> Steppe” (</a:t>
            </a:r>
            <a:r>
              <a:rPr lang="en-US" dirty="0" err="1"/>
              <a:t>Menengyn</a:t>
            </a:r>
            <a:r>
              <a:rPr lang="en-US" dirty="0"/>
              <a:t> Tal), </a:t>
            </a:r>
            <a:r>
              <a:rPr lang="en-US" dirty="0" smtClean="0"/>
              <a:t>is </a:t>
            </a:r>
            <a:r>
              <a:rPr lang="en-US" dirty="0"/>
              <a:t>located in </a:t>
            </a:r>
            <a:r>
              <a:rPr lang="en-US" dirty="0" err="1"/>
              <a:t>Dornod</a:t>
            </a:r>
            <a:r>
              <a:rPr lang="en-US" dirty="0"/>
              <a:t> province of </a:t>
            </a:r>
            <a:r>
              <a:rPr lang="en-US" dirty="0" smtClean="0"/>
              <a:t>the Eastern Mongolia.</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634" y="1461645"/>
            <a:ext cx="8638653" cy="4046704"/>
          </a:xfrm>
          <a:prstGeom prst="rect">
            <a:avLst/>
          </a:prstGeom>
        </p:spPr>
      </p:pic>
      <p:sp>
        <p:nvSpPr>
          <p:cNvPr id="10" name="Content Placeholder 2"/>
          <p:cNvSpPr txBox="1">
            <a:spLocks/>
          </p:cNvSpPr>
          <p:nvPr/>
        </p:nvSpPr>
        <p:spPr>
          <a:xfrm>
            <a:off x="574540" y="5578017"/>
            <a:ext cx="10978002" cy="644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buNone/>
            </a:pPr>
            <a:r>
              <a:rPr lang="en-US" dirty="0"/>
              <a:t>The Eastern Mongolian Steppe is one of the largest flat-steppes of Mongolia. In addition, the study area is registered World Heritage List of the UNESCO. </a:t>
            </a:r>
          </a:p>
        </p:txBody>
      </p:sp>
    </p:spTree>
    <p:extLst>
      <p:ext uri="{BB962C8B-B14F-4D97-AF65-F5344CB8AC3E}">
        <p14:creationId xmlns:p14="http://schemas.microsoft.com/office/powerpoint/2010/main" val="398847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90" y="258148"/>
            <a:ext cx="9601200" cy="573218"/>
          </a:xfrm>
        </p:spPr>
        <p:txBody>
          <a:bodyPr/>
          <a:lstStyle/>
          <a:p>
            <a:r>
              <a:rPr lang="de-DE" dirty="0" smtClean="0"/>
              <a:t>Land cover</a:t>
            </a:r>
            <a:endParaRPr lang="en-US" dirty="0"/>
          </a:p>
        </p:txBody>
      </p:sp>
      <p:sp>
        <p:nvSpPr>
          <p:cNvPr id="3" name="Content Placeholder 2"/>
          <p:cNvSpPr>
            <a:spLocks noGrp="1"/>
          </p:cNvSpPr>
          <p:nvPr>
            <p:ph idx="1"/>
          </p:nvPr>
        </p:nvSpPr>
        <p:spPr>
          <a:xfrm>
            <a:off x="584190" y="831368"/>
            <a:ext cx="11023620" cy="733849"/>
          </a:xfrm>
        </p:spPr>
        <p:txBody>
          <a:bodyPr>
            <a:normAutofit/>
          </a:bodyPr>
          <a:lstStyle/>
          <a:p>
            <a:pPr marL="0" indent="0">
              <a:buNone/>
            </a:pPr>
            <a:r>
              <a:rPr lang="en-CA" dirty="0"/>
              <a:t>The steppe mainly consists of broad plains and rolling hills where the vegetation is dominated by </a:t>
            </a:r>
            <a:r>
              <a:rPr lang="en-CA" i="1" dirty="0"/>
              <a:t>Artemisia sp. </a:t>
            </a:r>
            <a:r>
              <a:rPr lang="en-CA" dirty="0"/>
              <a:t>and bunch grasses like </a:t>
            </a:r>
            <a:r>
              <a:rPr lang="en-CA" i="1" dirty="0" err="1"/>
              <a:t>Stipa</a:t>
            </a:r>
            <a:r>
              <a:rPr lang="en-CA" i="1" dirty="0"/>
              <a:t> sp</a:t>
            </a:r>
            <a:r>
              <a:rPr lang="en-CA" dirty="0"/>
              <a:t>.</a:t>
            </a:r>
            <a:endParaRPr lang="en-US" dirty="0"/>
          </a:p>
        </p:txBody>
      </p:sp>
      <p:sp>
        <p:nvSpPr>
          <p:cNvPr id="5" name="Content Placeholder 2"/>
          <p:cNvSpPr txBox="1">
            <a:spLocks/>
          </p:cNvSpPr>
          <p:nvPr/>
        </p:nvSpPr>
        <p:spPr>
          <a:xfrm>
            <a:off x="541376" y="5296076"/>
            <a:ext cx="11066434" cy="964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lgn="just">
              <a:buNone/>
            </a:pPr>
            <a:r>
              <a:rPr lang="en-US" dirty="0"/>
              <a:t>The temperate grasslands in Mongolia support a large assemblage of native wildlife including Grey wolf, Red fox, </a:t>
            </a:r>
            <a:r>
              <a:rPr lang="en-US" dirty="0" err="1"/>
              <a:t>Corsac</a:t>
            </a:r>
            <a:r>
              <a:rPr lang="en-US" dirty="0"/>
              <a:t> fox, Pallas cat, Great bustard, </a:t>
            </a:r>
            <a:r>
              <a:rPr lang="en-US" dirty="0" err="1"/>
              <a:t>Saker</a:t>
            </a:r>
            <a:r>
              <a:rPr lang="en-US" dirty="0"/>
              <a:t> Falcon, Lesser Kestrel, Siberian marmot and over one million Mongolian gazelle. </a:t>
            </a: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t="14291" b="19119"/>
          <a:stretch/>
        </p:blipFill>
        <p:spPr>
          <a:xfrm>
            <a:off x="584190" y="1573161"/>
            <a:ext cx="11023620" cy="3626244"/>
          </a:xfrm>
          <a:prstGeom prst="rect">
            <a:avLst/>
          </a:prstGeom>
        </p:spPr>
      </p:pic>
    </p:spTree>
    <p:extLst>
      <p:ext uri="{BB962C8B-B14F-4D97-AF65-F5344CB8AC3E}">
        <p14:creationId xmlns:p14="http://schemas.microsoft.com/office/powerpoint/2010/main" val="93801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588" y="209008"/>
            <a:ext cx="9601200" cy="574765"/>
          </a:xfrm>
        </p:spPr>
        <p:txBody>
          <a:bodyPr/>
          <a:lstStyle/>
          <a:p>
            <a:r>
              <a:rPr lang="en-GB" dirty="0" smtClean="0"/>
              <a:t>Problem statements</a:t>
            </a:r>
            <a:endParaRPr lang="en-US" dirty="0"/>
          </a:p>
        </p:txBody>
      </p:sp>
      <p:sp>
        <p:nvSpPr>
          <p:cNvPr id="3" name="Content Placeholder 2"/>
          <p:cNvSpPr>
            <a:spLocks noGrp="1"/>
          </p:cNvSpPr>
          <p:nvPr>
            <p:ph idx="1"/>
          </p:nvPr>
        </p:nvSpPr>
        <p:spPr>
          <a:xfrm>
            <a:off x="572589" y="860285"/>
            <a:ext cx="11192381" cy="2111516"/>
          </a:xfrm>
        </p:spPr>
        <p:txBody>
          <a:bodyPr>
            <a:noAutofit/>
          </a:bodyPr>
          <a:lstStyle/>
          <a:p>
            <a:r>
              <a:rPr lang="en-US" sz="1800" dirty="0"/>
              <a:t>Threats and pressures on grassland have increased dramatically following the transition to a market economy in 1990.</a:t>
            </a:r>
          </a:p>
          <a:p>
            <a:pPr algn="just"/>
            <a:r>
              <a:rPr lang="en-US" sz="1800" dirty="0"/>
              <a:t>Specifically petroleum exploration and exploitation is increasing dramatically. Though the direct impacts of mining on land are significant and can reach far beyond the mine site, perhaps the most urgent threat to land degradation is created by transportation infrastructure.</a:t>
            </a:r>
          </a:p>
          <a:p>
            <a:pPr algn="just"/>
            <a:r>
              <a:rPr lang="en-US" sz="1800" dirty="0"/>
              <a:t>In the last decades, land degradation due to dirt road and petroleum transportation infrastructure has become one of the most important ecological issues in the semi-arid grassland of the eastern Mongolia.</a:t>
            </a:r>
          </a:p>
        </p:txBody>
      </p:sp>
      <p:pic>
        <p:nvPicPr>
          <p:cNvPr id="6" name="Grafik 5"/>
          <p:cNvPicPr>
            <a:picLocks noChangeAspect="1"/>
          </p:cNvPicPr>
          <p:nvPr/>
        </p:nvPicPr>
        <p:blipFill>
          <a:blip r:embed="rId2"/>
          <a:stretch>
            <a:fillRect/>
          </a:stretch>
        </p:blipFill>
        <p:spPr>
          <a:xfrm>
            <a:off x="602405" y="3206884"/>
            <a:ext cx="11056196" cy="3651116"/>
          </a:xfrm>
          <a:prstGeom prst="rect">
            <a:avLst/>
          </a:prstGeom>
        </p:spPr>
      </p:pic>
    </p:spTree>
    <p:extLst>
      <p:ext uri="{BB962C8B-B14F-4D97-AF65-F5344CB8AC3E}">
        <p14:creationId xmlns:p14="http://schemas.microsoft.com/office/powerpoint/2010/main" val="235207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477" y="198783"/>
            <a:ext cx="9601200" cy="611756"/>
          </a:xfrm>
        </p:spPr>
        <p:txBody>
          <a:bodyPr/>
          <a:lstStyle/>
          <a:p>
            <a:r>
              <a:rPr lang="en-GB" dirty="0" smtClean="0"/>
              <a:t>Study aims</a:t>
            </a:r>
            <a:endParaRPr lang="en-US" dirty="0"/>
          </a:p>
        </p:txBody>
      </p:sp>
      <p:sp>
        <p:nvSpPr>
          <p:cNvPr id="3" name="Content Placeholder 2"/>
          <p:cNvSpPr>
            <a:spLocks noGrp="1"/>
          </p:cNvSpPr>
          <p:nvPr>
            <p:ph idx="1"/>
          </p:nvPr>
        </p:nvSpPr>
        <p:spPr>
          <a:xfrm>
            <a:off x="529105" y="917714"/>
            <a:ext cx="10358535" cy="4220343"/>
          </a:xfrm>
        </p:spPr>
        <p:txBody>
          <a:bodyPr>
            <a:normAutofit/>
          </a:bodyPr>
          <a:lstStyle/>
          <a:p>
            <a:pPr marL="0" indent="0" algn="just">
              <a:buNone/>
            </a:pPr>
            <a:r>
              <a:rPr lang="en-CA" dirty="0" smtClean="0"/>
              <a:t>The </a:t>
            </a:r>
            <a:r>
              <a:rPr lang="en-CA" dirty="0"/>
              <a:t>major aim of the study is to provide a satellite based land-use classification monitoring product which is useful to detect land-use types such as infrastructure which are attributed to grassland degradation in the </a:t>
            </a:r>
            <a:r>
              <a:rPr lang="en-CA" dirty="0" smtClean="0"/>
              <a:t>Eastern. </a:t>
            </a:r>
            <a:r>
              <a:rPr lang="en-CA" dirty="0"/>
              <a:t>Specifically, this study aimed </a:t>
            </a:r>
            <a:r>
              <a:rPr lang="en-CA" dirty="0" smtClean="0"/>
              <a:t>to:</a:t>
            </a:r>
          </a:p>
          <a:p>
            <a:pPr marL="514350" indent="-514350" algn="just">
              <a:buFont typeface="+mj-lt"/>
              <a:buAutoNum type="arabicPeriod"/>
            </a:pPr>
            <a:r>
              <a:rPr lang="en-CA" dirty="0"/>
              <a:t>E</a:t>
            </a:r>
            <a:r>
              <a:rPr lang="en-CA" dirty="0" smtClean="0"/>
              <a:t>valuate </a:t>
            </a:r>
            <a:r>
              <a:rPr lang="en-CA" dirty="0"/>
              <a:t>the suitability of machine learning based supervised </a:t>
            </a:r>
            <a:r>
              <a:rPr lang="en-CA" dirty="0" smtClean="0"/>
              <a:t>object-based </a:t>
            </a:r>
            <a:r>
              <a:rPr lang="en-CA" dirty="0"/>
              <a:t>classification techniques and multiscale and multispectral remote sensing data to detect grasslands disturbed by dirt roads, road construction, oil extraction field and other infrastructure. </a:t>
            </a:r>
            <a:endParaRPr lang="en-CA" dirty="0" smtClean="0"/>
          </a:p>
          <a:p>
            <a:pPr marL="514350" indent="-514350" algn="just">
              <a:buAutoNum type="arabicPeriod"/>
            </a:pPr>
            <a:r>
              <a:rPr lang="en-CA" dirty="0" smtClean="0"/>
              <a:t>The </a:t>
            </a:r>
            <a:r>
              <a:rPr lang="en-CA" dirty="0"/>
              <a:t>predictive power of multispectral bands, spectral indices and segment properties provided by </a:t>
            </a:r>
            <a:r>
              <a:rPr lang="en-CA" dirty="0" err="1"/>
              <a:t>PlanetScope</a:t>
            </a:r>
            <a:r>
              <a:rPr lang="en-CA" dirty="0"/>
              <a:t>, </a:t>
            </a:r>
            <a:r>
              <a:rPr lang="en-CA" dirty="0" err="1"/>
              <a:t>RapidEye</a:t>
            </a:r>
            <a:r>
              <a:rPr lang="en-CA" dirty="0"/>
              <a:t>, and Landsat were examined for linear object classification and </a:t>
            </a:r>
            <a:endParaRPr lang="en-CA" dirty="0" smtClean="0"/>
          </a:p>
          <a:p>
            <a:pPr marL="514350" indent="-514350" algn="just">
              <a:buAutoNum type="arabicPeriod"/>
            </a:pPr>
            <a:r>
              <a:rPr lang="en-CA" dirty="0"/>
              <a:t>T</a:t>
            </a:r>
            <a:r>
              <a:rPr lang="en-CA" dirty="0" smtClean="0"/>
              <a:t>he </a:t>
            </a:r>
            <a:r>
              <a:rPr lang="en-CA" dirty="0"/>
              <a:t>drivers of land degradation were assessed by analysing recent land use changes in the Eastern Mongolian Steppe.</a:t>
            </a:r>
            <a:endParaRPr lang="en-US" dirty="0"/>
          </a:p>
        </p:txBody>
      </p:sp>
    </p:spTree>
    <p:extLst>
      <p:ext uri="{BB962C8B-B14F-4D97-AF65-F5344CB8AC3E}">
        <p14:creationId xmlns:p14="http://schemas.microsoft.com/office/powerpoint/2010/main" val="6843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91" y="37567"/>
            <a:ext cx="9601200" cy="750499"/>
          </a:xfrm>
        </p:spPr>
        <p:txBody>
          <a:bodyPr/>
          <a:lstStyle/>
          <a:p>
            <a:r>
              <a:rPr lang="en-US" dirty="0"/>
              <a:t>Methodology</a:t>
            </a:r>
          </a:p>
        </p:txBody>
      </p:sp>
      <p:pic>
        <p:nvPicPr>
          <p:cNvPr id="35" name="Grafik 34"/>
          <p:cNvPicPr>
            <a:picLocks noChangeAspect="1"/>
          </p:cNvPicPr>
          <p:nvPr/>
        </p:nvPicPr>
        <p:blipFill>
          <a:blip r:embed="rId3"/>
          <a:stretch>
            <a:fillRect/>
          </a:stretch>
        </p:blipFill>
        <p:spPr>
          <a:xfrm>
            <a:off x="235132" y="1716767"/>
            <a:ext cx="11564981" cy="5019644"/>
          </a:xfrm>
          <a:prstGeom prst="rect">
            <a:avLst/>
          </a:prstGeom>
        </p:spPr>
      </p:pic>
      <p:sp>
        <p:nvSpPr>
          <p:cNvPr id="36" name="Content Placeholder 2"/>
          <p:cNvSpPr>
            <a:spLocks noGrp="1"/>
          </p:cNvSpPr>
          <p:nvPr>
            <p:ph idx="1"/>
          </p:nvPr>
        </p:nvSpPr>
        <p:spPr>
          <a:xfrm>
            <a:off x="568691" y="930244"/>
            <a:ext cx="11087142" cy="644344"/>
          </a:xfrm>
        </p:spPr>
        <p:txBody>
          <a:bodyPr>
            <a:normAutofit/>
          </a:bodyPr>
          <a:lstStyle/>
          <a:p>
            <a:pPr marL="0" indent="0">
              <a:buNone/>
            </a:pPr>
            <a:r>
              <a:rPr lang="en-US" dirty="0" smtClean="0"/>
              <a:t>In </a:t>
            </a:r>
            <a:r>
              <a:rPr lang="en-GB" dirty="0" smtClean="0"/>
              <a:t>this research, the dirt roads and oil exploitation infrastructures were detected by object based image analysis and random forest classification.</a:t>
            </a:r>
            <a:endParaRPr lang="en-US" dirty="0" smtClean="0"/>
          </a:p>
          <a:p>
            <a:pPr marL="0" indent="0">
              <a:buNone/>
            </a:pPr>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99" y="248479"/>
            <a:ext cx="11150082" cy="505505"/>
          </a:xfrm>
        </p:spPr>
        <p:txBody>
          <a:bodyPr>
            <a:noAutofit/>
          </a:bodyPr>
          <a:lstStyle/>
          <a:p>
            <a:r>
              <a:rPr lang="en-US" dirty="0" smtClean="0"/>
              <a:t>Example of </a:t>
            </a:r>
            <a:r>
              <a:rPr lang="en-US" dirty="0"/>
              <a:t>the features characteristic </a:t>
            </a:r>
          </a:p>
        </p:txBody>
      </p:sp>
      <p:pic>
        <p:nvPicPr>
          <p:cNvPr id="11" name="Picture 10"/>
          <p:cNvPicPr>
            <a:picLocks noChangeAspect="1"/>
          </p:cNvPicPr>
          <p:nvPr/>
        </p:nvPicPr>
        <p:blipFill rotWithShape="1">
          <a:blip r:embed="rId2"/>
          <a:srcRect l="8837" t="12241" r="30478" b="27231"/>
          <a:stretch/>
        </p:blipFill>
        <p:spPr>
          <a:xfrm>
            <a:off x="3176128" y="1553496"/>
            <a:ext cx="8414981" cy="4591663"/>
          </a:xfrm>
          <a:prstGeom prst="rect">
            <a:avLst/>
          </a:prstGeom>
        </p:spPr>
      </p:pic>
      <p:sp>
        <p:nvSpPr>
          <p:cNvPr id="7" name="Content Placeholder 2"/>
          <p:cNvSpPr>
            <a:spLocks noGrp="1"/>
          </p:cNvSpPr>
          <p:nvPr>
            <p:ph idx="1"/>
          </p:nvPr>
        </p:nvSpPr>
        <p:spPr>
          <a:xfrm>
            <a:off x="427383" y="2717158"/>
            <a:ext cx="2646742" cy="668368"/>
          </a:xfrm>
          <a:ln>
            <a:solidFill>
              <a:schemeClr val="bg1">
                <a:lumMod val="65000"/>
              </a:schemeClr>
            </a:solidFill>
          </a:ln>
        </p:spPr>
        <p:txBody>
          <a:bodyPr>
            <a:normAutofit/>
          </a:bodyPr>
          <a:lstStyle/>
          <a:p>
            <a:pPr marL="0" indent="0">
              <a:buNone/>
            </a:pPr>
            <a:r>
              <a:rPr lang="de-DE" dirty="0" smtClean="0"/>
              <a:t>Exploration </a:t>
            </a:r>
            <a:r>
              <a:rPr lang="en-US" dirty="0" smtClean="0"/>
              <a:t>temporary dirt roads</a:t>
            </a:r>
            <a:endParaRPr lang="en-US" dirty="0"/>
          </a:p>
        </p:txBody>
      </p:sp>
      <p:sp>
        <p:nvSpPr>
          <p:cNvPr id="8" name="Content Placeholder 2"/>
          <p:cNvSpPr txBox="1">
            <a:spLocks/>
          </p:cNvSpPr>
          <p:nvPr/>
        </p:nvSpPr>
        <p:spPr>
          <a:xfrm>
            <a:off x="427383" y="1711642"/>
            <a:ext cx="2646742" cy="401449"/>
          </a:xfrm>
          <a:prstGeom prst="rect">
            <a:avLst/>
          </a:prstGeom>
          <a:ln>
            <a:solidFill>
              <a:schemeClr val="bg1">
                <a:lumMod val="6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buFont typeface="Arial" pitchFamily="34" charset="0"/>
              <a:buNone/>
            </a:pPr>
            <a:r>
              <a:rPr lang="de-DE" dirty="0" smtClean="0"/>
              <a:t>Main </a:t>
            </a:r>
            <a:r>
              <a:rPr lang="en-US" dirty="0" smtClean="0"/>
              <a:t>dirt roads</a:t>
            </a:r>
            <a:endParaRPr lang="en-US" dirty="0"/>
          </a:p>
        </p:txBody>
      </p:sp>
      <p:cxnSp>
        <p:nvCxnSpPr>
          <p:cNvPr id="4" name="Gerade Verbindung mit Pfeil 3"/>
          <p:cNvCxnSpPr>
            <a:stCxn id="8" idx="3"/>
          </p:cNvCxnSpPr>
          <p:nvPr/>
        </p:nvCxnSpPr>
        <p:spPr>
          <a:xfrm>
            <a:off x="3074125" y="1912367"/>
            <a:ext cx="4131745" cy="17994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stCxn id="7" idx="3"/>
          </p:cNvCxnSpPr>
          <p:nvPr/>
        </p:nvCxnSpPr>
        <p:spPr>
          <a:xfrm>
            <a:off x="3074125" y="3051342"/>
            <a:ext cx="2646742" cy="11325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27383" y="3883742"/>
            <a:ext cx="2646742" cy="635014"/>
          </a:xfrm>
          <a:prstGeom prst="rect">
            <a:avLst/>
          </a:prstGeom>
          <a:ln>
            <a:solidFill>
              <a:schemeClr val="bg1">
                <a:lumMod val="6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buFont typeface="Arial" pitchFamily="34" charset="0"/>
              <a:buNone/>
            </a:pPr>
            <a:r>
              <a:rPr lang="en-US" noProof="1" smtClean="0"/>
              <a:t>Oil extraction dirt roads &amp; infrastructure </a:t>
            </a:r>
            <a:endParaRPr lang="en-US" noProof="1"/>
          </a:p>
        </p:txBody>
      </p:sp>
      <p:cxnSp>
        <p:nvCxnSpPr>
          <p:cNvPr id="17" name="Gerade Verbindung mit Pfeil 16"/>
          <p:cNvCxnSpPr>
            <a:stCxn id="14" idx="3"/>
          </p:cNvCxnSpPr>
          <p:nvPr/>
        </p:nvCxnSpPr>
        <p:spPr>
          <a:xfrm>
            <a:off x="3074125" y="4201249"/>
            <a:ext cx="3644727" cy="6142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427383" y="5080507"/>
            <a:ext cx="2646742" cy="399819"/>
          </a:xfrm>
          <a:prstGeom prst="rect">
            <a:avLst/>
          </a:prstGeom>
          <a:ln>
            <a:solidFill>
              <a:schemeClr val="bg1">
                <a:lumMod val="6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buFont typeface="Arial" pitchFamily="34" charset="0"/>
              <a:buNone/>
            </a:pPr>
            <a:r>
              <a:rPr lang="en-US" noProof="1" smtClean="0"/>
              <a:t>Oil extraction field </a:t>
            </a:r>
            <a:endParaRPr lang="en-US" noProof="1"/>
          </a:p>
        </p:txBody>
      </p:sp>
      <p:cxnSp>
        <p:nvCxnSpPr>
          <p:cNvPr id="25" name="Gerade Verbindung mit Pfeil 24"/>
          <p:cNvCxnSpPr>
            <a:stCxn id="19" idx="3"/>
          </p:cNvCxnSpPr>
          <p:nvPr/>
        </p:nvCxnSpPr>
        <p:spPr>
          <a:xfrm>
            <a:off x="3074125" y="5280417"/>
            <a:ext cx="4588945" cy="6303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520784" y="771356"/>
            <a:ext cx="11070325" cy="707886"/>
          </a:xfrm>
          <a:prstGeom prst="rect">
            <a:avLst/>
          </a:prstGeom>
          <a:noFill/>
        </p:spPr>
        <p:txBody>
          <a:bodyPr wrap="square" rtlCol="0">
            <a:spAutoFit/>
          </a:bodyPr>
          <a:lstStyle/>
          <a:p>
            <a:r>
              <a:rPr lang="en-US" sz="2000" dirty="0" smtClean="0"/>
              <a:t>Information of spectral, textural and geometric variables was used as predictors in classification, which extracted from remote sensing data.  </a:t>
            </a:r>
            <a:endParaRPr lang="en-US" sz="2000" dirty="0"/>
          </a:p>
        </p:txBody>
      </p:sp>
    </p:spTree>
    <p:extLst>
      <p:ext uri="{BB962C8B-B14F-4D97-AF65-F5344CB8AC3E}">
        <p14:creationId xmlns:p14="http://schemas.microsoft.com/office/powerpoint/2010/main" val="11152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8281" y="211667"/>
            <a:ext cx="9601200" cy="538832"/>
          </a:xfrm>
        </p:spPr>
        <p:txBody>
          <a:bodyPr/>
          <a:lstStyle/>
          <a:p>
            <a:r>
              <a:rPr lang="en-GB" dirty="0" smtClean="0"/>
              <a:t>C</a:t>
            </a:r>
            <a:r>
              <a:rPr lang="en-US" noProof="1" smtClean="0"/>
              <a:t>lassification</a:t>
            </a:r>
            <a:r>
              <a:rPr lang="de-DE" dirty="0" smtClean="0"/>
              <a:t> </a:t>
            </a:r>
            <a:r>
              <a:rPr lang="en-US" noProof="1" smtClean="0"/>
              <a:t>results</a:t>
            </a:r>
            <a:endParaRPr lang="en-US" noProof="1"/>
          </a:p>
        </p:txBody>
      </p:sp>
      <p:pic>
        <p:nvPicPr>
          <p:cNvPr id="17" name="Grafik 16"/>
          <p:cNvPicPr>
            <a:picLocks noChangeAspect="1"/>
          </p:cNvPicPr>
          <p:nvPr/>
        </p:nvPicPr>
        <p:blipFill>
          <a:blip r:embed="rId2"/>
          <a:stretch>
            <a:fillRect/>
          </a:stretch>
        </p:blipFill>
        <p:spPr>
          <a:xfrm>
            <a:off x="608281" y="1032312"/>
            <a:ext cx="8369025" cy="4845974"/>
          </a:xfrm>
          <a:prstGeom prst="rect">
            <a:avLst/>
          </a:prstGeom>
        </p:spPr>
      </p:pic>
      <p:sp>
        <p:nvSpPr>
          <p:cNvPr id="18" name="Textfeld 17"/>
          <p:cNvSpPr txBox="1"/>
          <p:nvPr/>
        </p:nvSpPr>
        <p:spPr>
          <a:xfrm>
            <a:off x="8958943" y="1032312"/>
            <a:ext cx="3089124" cy="5355312"/>
          </a:xfrm>
          <a:prstGeom prst="rect">
            <a:avLst/>
          </a:prstGeom>
          <a:noFill/>
        </p:spPr>
        <p:txBody>
          <a:bodyPr wrap="square" rtlCol="0">
            <a:spAutoFit/>
          </a:bodyPr>
          <a:lstStyle/>
          <a:p>
            <a:pPr algn="just"/>
            <a:r>
              <a:rPr lang="de-DE" b="1" dirty="0" err="1" smtClean="0"/>
              <a:t>Cohen‘s</a:t>
            </a:r>
            <a:r>
              <a:rPr lang="de-DE" b="1" dirty="0" smtClean="0"/>
              <a:t> Kappa score:</a:t>
            </a:r>
          </a:p>
          <a:p>
            <a:pPr marL="285750" indent="-285750" algn="just">
              <a:buFont typeface="Wingdings" panose="05000000000000000000" pitchFamily="2" charset="2"/>
              <a:buChar char="§"/>
            </a:pPr>
            <a:r>
              <a:rPr lang="de-DE" dirty="0" smtClean="0"/>
              <a:t>PlanetScope 0.5-091</a:t>
            </a:r>
            <a:endParaRPr lang="en-CA" dirty="0" smtClean="0"/>
          </a:p>
          <a:p>
            <a:pPr marL="285750" indent="-285750" algn="just">
              <a:buFont typeface="Wingdings" panose="05000000000000000000" pitchFamily="2" charset="2"/>
              <a:buChar char="§"/>
            </a:pPr>
            <a:r>
              <a:rPr lang="en-CA" dirty="0" err="1" smtClean="0"/>
              <a:t>RapidEye</a:t>
            </a:r>
            <a:r>
              <a:rPr lang="en-CA" dirty="0" smtClean="0"/>
              <a:t> 0.85-0.93</a:t>
            </a:r>
          </a:p>
          <a:p>
            <a:pPr marL="285750" indent="-285750" algn="just">
              <a:buFont typeface="Wingdings" panose="05000000000000000000" pitchFamily="2" charset="2"/>
              <a:buChar char="§"/>
            </a:pPr>
            <a:r>
              <a:rPr lang="de-DE" dirty="0" smtClean="0"/>
              <a:t>Landsat ETM+ 0.65-0.75</a:t>
            </a:r>
          </a:p>
          <a:p>
            <a:pPr algn="just"/>
            <a:endParaRPr lang="en-CA" dirty="0" smtClean="0"/>
          </a:p>
          <a:p>
            <a:pPr algn="just"/>
            <a:r>
              <a:rPr lang="en-CA" dirty="0" smtClean="0"/>
              <a:t>The map products of land </a:t>
            </a:r>
            <a:r>
              <a:rPr lang="en-CA" dirty="0"/>
              <a:t>use </a:t>
            </a:r>
            <a:r>
              <a:rPr lang="en-CA" dirty="0" smtClean="0"/>
              <a:t>change indicates </a:t>
            </a:r>
            <a:r>
              <a:rPr lang="en-CA" dirty="0"/>
              <a:t>significant shifts in dirt road and infrastructure over the last 13 years. </a:t>
            </a:r>
            <a:endParaRPr lang="en-CA" dirty="0" smtClean="0"/>
          </a:p>
          <a:p>
            <a:pPr algn="just"/>
            <a:endParaRPr lang="en-CA" dirty="0" smtClean="0"/>
          </a:p>
          <a:p>
            <a:pPr algn="just"/>
            <a:r>
              <a:rPr lang="en-CA" dirty="0" smtClean="0"/>
              <a:t>The </a:t>
            </a:r>
            <a:r>
              <a:rPr lang="en-CA" dirty="0"/>
              <a:t>most pronounced change detected in this study was the expansion of dirt roads and infrastructure due to growth of oil exploitation, exploration and transportation</a:t>
            </a:r>
            <a:r>
              <a:rPr lang="en-CA" dirty="0" smtClean="0"/>
              <a:t>.</a:t>
            </a:r>
          </a:p>
          <a:p>
            <a:pPr algn="just"/>
            <a:endParaRPr lang="en-CA" dirty="0" smtClean="0"/>
          </a:p>
        </p:txBody>
      </p:sp>
    </p:spTree>
    <p:extLst>
      <p:ext uri="{BB962C8B-B14F-4D97-AF65-F5344CB8AC3E}">
        <p14:creationId xmlns:p14="http://schemas.microsoft.com/office/powerpoint/2010/main" val="40210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1173</Words>
  <Application>Microsoft Office PowerPoint</Application>
  <PresentationFormat>Breitbild</PresentationFormat>
  <Paragraphs>126</Paragraphs>
  <Slides>16</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16</vt:i4>
      </vt:variant>
    </vt:vector>
  </HeadingPairs>
  <TitlesOfParts>
    <vt:vector size="19" baseType="lpstr">
      <vt:lpstr>Arial</vt:lpstr>
      <vt:lpstr>Wingdings</vt:lpstr>
      <vt:lpstr>Diamond Grid 16x9</vt:lpstr>
      <vt:lpstr>Monitoring Oil Exploitation Infrastructure and Dirt Roads with Object-Based Image Analysis and Random Forest in the Eastern Mongolian Steppe</vt:lpstr>
      <vt:lpstr>Outlines</vt:lpstr>
      <vt:lpstr>Study area</vt:lpstr>
      <vt:lpstr>Land cover</vt:lpstr>
      <vt:lpstr>Problem statements</vt:lpstr>
      <vt:lpstr>Study aims</vt:lpstr>
      <vt:lpstr>Methodology</vt:lpstr>
      <vt:lpstr>Example of the features characteristic </vt:lpstr>
      <vt:lpstr>Classification results</vt:lpstr>
      <vt:lpstr>Variable importance for linear-feature classification</vt:lpstr>
      <vt:lpstr>Land use change 2005-2018</vt:lpstr>
      <vt:lpstr>Comparison of multiscale image classification</vt:lpstr>
      <vt:lpstr>Conclusion</vt:lpstr>
      <vt:lpstr>Thank you for your attention</vt:lpstr>
      <vt:lpstr>Appendix: Remote sensing data</vt:lpstr>
      <vt:lpstr>Appendix: Spectral &amp; segmentation predictor variables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Windows User</dc:creator>
  <cp:lastModifiedBy>Batnymbuu Dashpurev</cp:lastModifiedBy>
  <cp:revision>200</cp:revision>
  <dcterms:created xsi:type="dcterms:W3CDTF">2018-11-12T12:50:26Z</dcterms:created>
  <dcterms:modified xsi:type="dcterms:W3CDTF">2020-04-29T11:34:26Z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