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76" r:id="rId15"/>
    <p:sldId id="272" r:id="rId16"/>
    <p:sldId id="273" r:id="rId17"/>
    <p:sldId id="274" r:id="rId18"/>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61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213F97A-AFC3-487E-8C6C-B757F66A8403}" type="datetimeFigureOut">
              <a:rPr lang="el-GR" smtClean="0"/>
              <a:pPr/>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30162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13F97A-AFC3-487E-8C6C-B757F66A8403}" type="datetimeFigureOut">
              <a:rPr lang="el-GR" smtClean="0"/>
              <a:pPr/>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157386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13F97A-AFC3-487E-8C6C-B757F66A8403}" type="datetimeFigureOut">
              <a:rPr lang="el-GR" smtClean="0"/>
              <a:pPr/>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314125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13F97A-AFC3-487E-8C6C-B757F66A8403}" type="datetimeFigureOut">
              <a:rPr lang="el-GR" smtClean="0"/>
              <a:pPr/>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137805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13F97A-AFC3-487E-8C6C-B757F66A8403}" type="datetimeFigureOut">
              <a:rPr lang="el-GR" smtClean="0"/>
              <a:pPr/>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282374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213F97A-AFC3-487E-8C6C-B757F66A8403}" type="datetimeFigureOut">
              <a:rPr lang="el-GR" smtClean="0"/>
              <a:pPr/>
              <a:t>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410296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213F97A-AFC3-487E-8C6C-B757F66A8403}" type="datetimeFigureOut">
              <a:rPr lang="el-GR" smtClean="0"/>
              <a:pPr/>
              <a:t>4/5/2020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118396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213F97A-AFC3-487E-8C6C-B757F66A8403}" type="datetimeFigureOut">
              <a:rPr lang="el-GR" smtClean="0"/>
              <a:pPr/>
              <a:t>4/5/2020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123489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3F97A-AFC3-487E-8C6C-B757F66A8403}" type="datetimeFigureOut">
              <a:rPr lang="el-GR" smtClean="0"/>
              <a:pPr/>
              <a:t>4/5/2020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146258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13F97A-AFC3-487E-8C6C-B757F66A8403}" type="datetimeFigureOut">
              <a:rPr lang="el-GR" smtClean="0"/>
              <a:pPr/>
              <a:t>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257614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13F97A-AFC3-487E-8C6C-B757F66A8403}" type="datetimeFigureOut">
              <a:rPr lang="el-GR" smtClean="0"/>
              <a:pPr/>
              <a:t>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CA3CAA9-9833-4520-B088-AC11C6480973}" type="slidenum">
              <a:rPr lang="el-GR" smtClean="0"/>
              <a:pPr/>
              <a:t>‹#›</a:t>
            </a:fld>
            <a:endParaRPr lang="el-GR"/>
          </a:p>
        </p:txBody>
      </p:sp>
    </p:spTree>
    <p:extLst>
      <p:ext uri="{BB962C8B-B14F-4D97-AF65-F5344CB8AC3E}">
        <p14:creationId xmlns:p14="http://schemas.microsoft.com/office/powerpoint/2010/main" val="287844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3F97A-AFC3-487E-8C6C-B757F66A8403}" type="datetimeFigureOut">
              <a:rPr lang="el-GR" smtClean="0"/>
              <a:pPr/>
              <a:t>4/5/2020</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3CAA9-9833-4520-B088-AC11C6480973}" type="slidenum">
              <a:rPr lang="el-GR" smtClean="0"/>
              <a:pPr/>
              <a:t>‹#›</a:t>
            </a:fld>
            <a:endParaRPr lang="el-GR"/>
          </a:p>
        </p:txBody>
      </p:sp>
    </p:spTree>
    <p:extLst>
      <p:ext uri="{BB962C8B-B14F-4D97-AF65-F5344CB8AC3E}">
        <p14:creationId xmlns:p14="http://schemas.microsoft.com/office/powerpoint/2010/main" val="2717094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png"/><Relationship Id="rId4" Type="http://schemas.openxmlformats.org/officeDocument/2006/relationships/image" Target="../media/image30.jpeg"/><Relationship Id="rId9"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1.jpeg"/><Relationship Id="rId7" Type="http://schemas.openxmlformats.org/officeDocument/2006/relationships/image" Target="../media/image39.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3.png"/><Relationship Id="rId4" Type="http://schemas.openxmlformats.org/officeDocument/2006/relationships/image" Target="../media/image36.emf"/><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inosecret.gr/" TargetMode="Externa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tinosecret.gr/anemogennitries-ploio/" TargetMode="External"/><Relationship Id="rId5" Type="http://schemas.openxmlformats.org/officeDocument/2006/relationships/hyperlink" Target="https://tinosecret.gr/alysida-anemogennitries/" TargetMode="External"/><Relationship Id="rId4" Type="http://schemas.openxmlformats.org/officeDocument/2006/relationships/hyperlink" Target="http://www.tinosnow.gr/2019/11/tinos-food-paths-16112019-photos.html"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3.wdp"/><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7.emf"/><Relationship Id="rId5" Type="http://schemas.openxmlformats.org/officeDocument/2006/relationships/image" Target="../media/image22.jpeg"/><Relationship Id="rId10" Type="http://schemas.openxmlformats.org/officeDocument/2006/relationships/image" Target="../media/image3.pn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Εικόνα 31">
            <a:extLst>
              <a:ext uri="{FF2B5EF4-FFF2-40B4-BE49-F238E27FC236}">
                <a16:creationId xmlns:a16="http://schemas.microsoft.com/office/drawing/2014/main" id="{4DDAF4B8-5EE8-4828-ABA4-73387FB45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39103"/>
            <a:ext cx="9144000" cy="2895600"/>
          </a:xfrm>
          <a:prstGeom prst="rect">
            <a:avLst/>
          </a:prstGeom>
        </p:spPr>
      </p:pic>
      <p:sp>
        <p:nvSpPr>
          <p:cNvPr id="16" name="Rectangle 3">
            <a:extLst>
              <a:ext uri="{FF2B5EF4-FFF2-40B4-BE49-F238E27FC236}">
                <a16:creationId xmlns:a16="http://schemas.microsoft.com/office/drawing/2014/main" id="{11DCA317-5F5F-41F8-A251-5AB2AAB5A11F}"/>
              </a:ext>
            </a:extLst>
          </p:cNvPr>
          <p:cNvSpPr>
            <a:spLocks noGrp="1" noChangeArrowheads="1"/>
          </p:cNvSpPr>
          <p:nvPr>
            <p:ph type="subTitle" idx="1"/>
          </p:nvPr>
        </p:nvSpPr>
        <p:spPr>
          <a:xfrm>
            <a:off x="316597" y="3241198"/>
            <a:ext cx="8270365" cy="753439"/>
          </a:xfrm>
        </p:spPr>
        <p:txBody>
          <a:bodyPr>
            <a:normAutofit/>
          </a:bodyPr>
          <a:lstStyle/>
          <a:p>
            <a:pPr algn="l">
              <a:lnSpc>
                <a:spcPct val="80000"/>
              </a:lnSpc>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Eleni Manta</a:t>
            </a:r>
            <a:r>
              <a:rPr lang="el-GR" sz="16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altLang="el-GR" sz="1600" dirty="0" err="1">
                <a:latin typeface="Open Sans Light" panose="020B0306030504020204" pitchFamily="34" charset="0"/>
                <a:ea typeface="Open Sans Light" panose="020B0306030504020204" pitchFamily="34" charset="0"/>
                <a:cs typeface="Open Sans Light" panose="020B0306030504020204" pitchFamily="34" charset="0"/>
              </a:rPr>
              <a:t>Romanos</a:t>
            </a:r>
            <a:r>
              <a:rPr lang="en-US" altLang="el-GR" sz="1600" dirty="0">
                <a:latin typeface="Open Sans Light" panose="020B0306030504020204" pitchFamily="34" charset="0"/>
                <a:ea typeface="Open Sans Light" panose="020B0306030504020204" pitchFamily="34" charset="0"/>
                <a:cs typeface="Open Sans Light" panose="020B0306030504020204" pitchFamily="34" charset="0"/>
              </a:rPr>
              <a:t> Ioannidis,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G</a:t>
            </a:r>
            <a:r>
              <a:rPr lang="el-GR" sz="16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Fivos</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Sargentis</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and Andreas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Efstratiadis</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p>
            <a:pPr algn="l">
              <a:lnSpc>
                <a:spcPct val="800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*eleni.mantas@gmail.com</a:t>
            </a:r>
            <a:endParaRPr lang="el-GR"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3">
            <a:extLst>
              <a:ext uri="{FF2B5EF4-FFF2-40B4-BE49-F238E27FC236}">
                <a16:creationId xmlns:a16="http://schemas.microsoft.com/office/drawing/2014/main" id="{7F0419D2-8221-4C88-A47B-D5345364F43B}"/>
              </a:ext>
            </a:extLst>
          </p:cNvPr>
          <p:cNvSpPr txBox="1">
            <a:spLocks noChangeArrowheads="1"/>
          </p:cNvSpPr>
          <p:nvPr/>
        </p:nvSpPr>
        <p:spPr bwMode="auto">
          <a:xfrm>
            <a:off x="937647" y="250274"/>
            <a:ext cx="4131503" cy="6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5000"/>
              </a:lnSpc>
              <a:spcBef>
                <a:spcPts val="500"/>
              </a:spcBef>
              <a:spcAft>
                <a:spcPct val="0"/>
              </a:spcAft>
              <a:buClr>
                <a:schemeClr val="accent1"/>
              </a:buClr>
              <a:buSzPct val="65000"/>
              <a:buFont typeface="Wingdings" pitchFamily="2" charset="2"/>
              <a:buNone/>
              <a:defRPr sz="2400">
                <a:solidFill>
                  <a:schemeClr val="tx1"/>
                </a:solidFill>
                <a:latin typeface="Cambria" pitchFamily="18" charset="0"/>
                <a:ea typeface="+mn-ea"/>
                <a:cs typeface="+mn-cs"/>
              </a:defRPr>
            </a:lvl1pPr>
            <a:lvl2pPr marL="669925" indent="-325438" algn="l" rtl="0" eaLnBrk="1" fontAlgn="base" hangingPunct="1">
              <a:lnSpc>
                <a:spcPct val="95000"/>
              </a:lnSpc>
              <a:spcBef>
                <a:spcPts val="500"/>
              </a:spcBef>
              <a:spcAft>
                <a:spcPct val="0"/>
              </a:spcAft>
              <a:buClr>
                <a:schemeClr val="accent2"/>
              </a:buClr>
              <a:buSzPct val="60000"/>
              <a:buFont typeface="Wingdings" pitchFamily="2" charset="2"/>
              <a:buChar char="q"/>
              <a:defRPr sz="2400">
                <a:solidFill>
                  <a:schemeClr val="tx1"/>
                </a:solidFill>
                <a:latin typeface="Cambria" pitchFamily="18" charset="0"/>
              </a:defRPr>
            </a:lvl2pPr>
            <a:lvl3pPr marL="1022350" indent="-350838" algn="l" rtl="0" eaLnBrk="1" fontAlgn="base" hangingPunct="1">
              <a:lnSpc>
                <a:spcPct val="95000"/>
              </a:lnSpc>
              <a:spcBef>
                <a:spcPts val="500"/>
              </a:spcBef>
              <a:spcAft>
                <a:spcPct val="0"/>
              </a:spcAft>
              <a:buClr>
                <a:schemeClr val="accent1"/>
              </a:buClr>
              <a:buSzPct val="65000"/>
              <a:buFont typeface="Wingdings" pitchFamily="2" charset="2"/>
              <a:buChar char="n"/>
              <a:defRPr sz="2400">
                <a:solidFill>
                  <a:schemeClr val="tx1"/>
                </a:solidFill>
                <a:latin typeface="Cambria" pitchFamily="18" charset="0"/>
              </a:defRPr>
            </a:lvl3pPr>
            <a:lvl4pPr marL="1339850" indent="-315913" algn="l" rtl="0" eaLnBrk="1" fontAlgn="base" hangingPunct="1">
              <a:lnSpc>
                <a:spcPct val="95000"/>
              </a:lnSpc>
              <a:spcBef>
                <a:spcPts val="500"/>
              </a:spcBef>
              <a:spcAft>
                <a:spcPct val="0"/>
              </a:spcAft>
              <a:buClr>
                <a:schemeClr val="accent2"/>
              </a:buClr>
              <a:buSzPct val="70000"/>
              <a:buFont typeface="Wingdings" pitchFamily="2" charset="2"/>
              <a:buChar char="q"/>
              <a:defRPr sz="2400">
                <a:solidFill>
                  <a:schemeClr val="tx1"/>
                </a:solidFill>
                <a:latin typeface="Cambria" pitchFamily="18" charset="0"/>
              </a:defRPr>
            </a:lvl4pPr>
            <a:lvl5pPr marL="1681163" indent="-339725" algn="l" rtl="0" eaLnBrk="1" fontAlgn="base" hangingPunct="1">
              <a:lnSpc>
                <a:spcPct val="95000"/>
              </a:lnSpc>
              <a:spcBef>
                <a:spcPts val="500"/>
              </a:spcBef>
              <a:spcAft>
                <a:spcPct val="0"/>
              </a:spcAft>
              <a:buClr>
                <a:schemeClr val="accent1"/>
              </a:buClr>
              <a:buSzPct val="75000"/>
              <a:buFont typeface="Wingdings" pitchFamily="2" charset="2"/>
              <a:buChar char="§"/>
              <a:defRPr sz="2400">
                <a:solidFill>
                  <a:schemeClr val="tx1"/>
                </a:solidFill>
                <a:latin typeface="Cambria" pitchFamily="18"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9pPr>
          </a:lstStyle>
          <a:p>
            <a:pPr hangingPunct="0"/>
            <a:r>
              <a:rPr lang="en-US" sz="1600" b="1" dirty="0">
                <a:latin typeface="Open Sans Light" panose="020B0306030504020204" pitchFamily="34" charset="0"/>
                <a:ea typeface="Open Sans Light" panose="020B0306030504020204" pitchFamily="34" charset="0"/>
                <a:cs typeface="Open Sans Light" panose="020B0306030504020204" pitchFamily="34" charset="0"/>
              </a:rPr>
              <a:t>National Technical University of Athens</a:t>
            </a:r>
            <a:endParaRPr lang="el-GR" sz="1600" b="1" dirty="0">
              <a:latin typeface="Open Sans Light" panose="020B0306030504020204" pitchFamily="34" charset="0"/>
              <a:ea typeface="Open Sans Light" panose="020B0306030504020204" pitchFamily="34" charset="0"/>
              <a:cs typeface="Open Sans Light" panose="020B0306030504020204" pitchFamily="34" charset="0"/>
            </a:endParaRPr>
          </a:p>
          <a:p>
            <a:pPr hangingPunct="0"/>
            <a:r>
              <a:rPr lang="en-US" sz="1600" dirty="0">
                <a:latin typeface="Open Sans Light" panose="020B0306030504020204" pitchFamily="34" charset="0"/>
                <a:ea typeface="Open Sans Light" panose="020B0306030504020204" pitchFamily="34" charset="0"/>
                <a:cs typeface="Open Sans Light" panose="020B0306030504020204" pitchFamily="34" charset="0"/>
              </a:rPr>
              <a:t>School of Civil Engineering</a:t>
            </a:r>
          </a:p>
          <a:p>
            <a:pPr hangingPunct="0"/>
            <a:r>
              <a:rPr lang="en-US" sz="1600" dirty="0">
                <a:effectLst/>
                <a:latin typeface="Open Sans Light" panose="020B0306030504020204" pitchFamily="34" charset="0"/>
                <a:ea typeface="Open Sans Light" panose="020B0306030504020204" pitchFamily="34" charset="0"/>
                <a:cs typeface="Open Sans Light" panose="020B0306030504020204" pitchFamily="34" charset="0"/>
              </a:rPr>
              <a:t>Department of Water Resources and Environmental Engineering</a:t>
            </a:r>
          </a:p>
        </p:txBody>
      </p:sp>
      <p:pic>
        <p:nvPicPr>
          <p:cNvPr id="18" name="Εικόνα 17">
            <a:extLst>
              <a:ext uri="{FF2B5EF4-FFF2-40B4-BE49-F238E27FC236}">
                <a16:creationId xmlns:a16="http://schemas.microsoft.com/office/drawing/2014/main" id="{C6CF4C02-E60A-4903-9B74-9FE05B11F5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295" y="423198"/>
            <a:ext cx="672737" cy="672737"/>
          </a:xfrm>
          <a:prstGeom prst="rect">
            <a:avLst/>
          </a:prstGeom>
        </p:spPr>
      </p:pic>
      <p:pic>
        <p:nvPicPr>
          <p:cNvPr id="20" name="Εικόνα 19">
            <a:extLst>
              <a:ext uri="{FF2B5EF4-FFF2-40B4-BE49-F238E27FC236}">
                <a16:creationId xmlns:a16="http://schemas.microsoft.com/office/drawing/2014/main" id="{BDF421E7-8958-465A-A13B-183B061E9517}"/>
              </a:ext>
            </a:extLst>
          </p:cNvPr>
          <p:cNvPicPr>
            <a:picLocks noChangeAspect="1"/>
          </p:cNvPicPr>
          <p:nvPr/>
        </p:nvPicPr>
        <p:blipFill>
          <a:blip r:embed="rId4" cstate="print"/>
          <a:stretch>
            <a:fillRect/>
          </a:stretch>
        </p:blipFill>
        <p:spPr>
          <a:xfrm>
            <a:off x="8502967" y="6607725"/>
            <a:ext cx="572672" cy="199438"/>
          </a:xfrm>
          <a:prstGeom prst="rect">
            <a:avLst/>
          </a:prstGeom>
        </p:spPr>
      </p:pic>
      <p:sp>
        <p:nvSpPr>
          <p:cNvPr id="26" name="Τίτλος 25">
            <a:extLst>
              <a:ext uri="{FF2B5EF4-FFF2-40B4-BE49-F238E27FC236}">
                <a16:creationId xmlns:a16="http://schemas.microsoft.com/office/drawing/2014/main" id="{84285367-B6D4-4975-8649-23F84B0D0E94}"/>
              </a:ext>
            </a:extLst>
          </p:cNvPr>
          <p:cNvSpPr>
            <a:spLocks noGrp="1"/>
          </p:cNvSpPr>
          <p:nvPr>
            <p:ph type="ctrTitle"/>
          </p:nvPr>
        </p:nvSpPr>
        <p:spPr>
          <a:xfrm>
            <a:off x="316597" y="2403661"/>
            <a:ext cx="8510804" cy="753439"/>
          </a:xfrm>
        </p:spPr>
        <p:txBody>
          <a:bodyPr>
            <a:normAutofit/>
          </a:bodyPr>
          <a:lstStyle/>
          <a:p>
            <a:pPr algn="l"/>
            <a:r>
              <a:rPr lang="en-US" sz="2000" dirty="0">
                <a:latin typeface="Open Sans Light" panose="020B0306030504020204" pitchFamily="34" charset="0"/>
                <a:ea typeface="Open Sans Light" panose="020B0306030504020204" pitchFamily="34" charset="0"/>
                <a:cs typeface="Open Sans Light" panose="020B0306030504020204" pitchFamily="34" charset="0"/>
              </a:rPr>
              <a:t>AESTHETIC EVALUATION OF WIND TURBINES IN STOCHASTIC SETTING: </a:t>
            </a:r>
            <a:br>
              <a:rPr lang="en-US" sz="2400" dirty="0">
                <a:latin typeface="Open Sans Light" panose="020B0306030504020204" pitchFamily="34" charset="0"/>
                <a:ea typeface="Open Sans Light" panose="020B0306030504020204" pitchFamily="34" charset="0"/>
                <a:cs typeface="Open Sans Light" panose="020B0306030504020204" pitchFamily="34" charset="0"/>
              </a:rPr>
            </a:br>
            <a:r>
              <a:rPr lang="en-US" sz="2000" dirty="0">
                <a:latin typeface="Open Sans Light" panose="020B0306030504020204" pitchFamily="34" charset="0"/>
                <a:ea typeface="Open Sans Light" panose="020B0306030504020204" pitchFamily="34" charset="0"/>
                <a:cs typeface="Open Sans Light" panose="020B0306030504020204" pitchFamily="34" charset="0"/>
              </a:rPr>
              <a:t>case study of Tinos island, Greece</a:t>
            </a:r>
            <a:endParaRPr lang="el-GR"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Rectangle 8">
            <a:extLst>
              <a:ext uri="{FF2B5EF4-FFF2-40B4-BE49-F238E27FC236}">
                <a16:creationId xmlns:a16="http://schemas.microsoft.com/office/drawing/2014/main" id="{085C1915-1591-4E91-82BF-B93880741CA7}"/>
              </a:ext>
            </a:extLst>
          </p:cNvPr>
          <p:cNvSpPr>
            <a:spLocks noChangeArrowheads="1"/>
          </p:cNvSpPr>
          <p:nvPr/>
        </p:nvSpPr>
        <p:spPr bwMode="auto">
          <a:xfrm>
            <a:off x="5468643" y="170574"/>
            <a:ext cx="3589239" cy="16811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p"/>
              <a:defRPr>
                <a:solidFill>
                  <a:schemeClr val="tx1"/>
                </a:solidFill>
                <a:latin typeface="Palatino Linotype" pitchFamily="18" charset="0"/>
              </a:defRPr>
            </a:lvl1pPr>
            <a:lvl2pPr marL="742950" indent="-285750" eaLnBrk="0" hangingPunct="0">
              <a:spcBef>
                <a:spcPct val="20000"/>
              </a:spcBef>
              <a:buClr>
                <a:schemeClr val="tx2"/>
              </a:buClr>
              <a:buSzPct val="75000"/>
              <a:buFont typeface="Wingdings" pitchFamily="2" charset="2"/>
              <a:buChar char="n"/>
              <a:defRPr>
                <a:solidFill>
                  <a:schemeClr val="tx1"/>
                </a:solidFill>
                <a:latin typeface="Palatino Linotype" pitchFamily="18" charset="0"/>
              </a:defRPr>
            </a:lvl2pPr>
            <a:lvl3pPr marL="1143000" indent="-228600" eaLnBrk="0" hangingPunct="0">
              <a:spcBef>
                <a:spcPct val="20000"/>
              </a:spcBef>
              <a:buClr>
                <a:schemeClr val="accent1"/>
              </a:buClr>
              <a:buSzPct val="65000"/>
              <a:buFont typeface="Wingdings" pitchFamily="2" charset="2"/>
              <a:buChar char="p"/>
              <a:defRPr>
                <a:solidFill>
                  <a:schemeClr val="tx1"/>
                </a:solidFill>
                <a:latin typeface="Palatino Linotype" pitchFamily="18" charset="0"/>
              </a:defRPr>
            </a:lvl3pPr>
            <a:lvl4pPr marL="1600200" indent="-228600" eaLnBrk="0" hangingPunct="0">
              <a:spcBef>
                <a:spcPct val="20000"/>
              </a:spcBef>
              <a:buClr>
                <a:schemeClr val="bg2"/>
              </a:buClr>
              <a:buFont typeface="Wingdings" pitchFamily="2" charset="2"/>
              <a:buChar char="§"/>
              <a:defRPr>
                <a:solidFill>
                  <a:schemeClr val="tx1"/>
                </a:solidFill>
                <a:latin typeface="Palatino Linotype" pitchFamily="18" charset="0"/>
              </a:defRPr>
            </a:lvl4pPr>
            <a:lvl5pPr marL="2057400" indent="-228600" eaLnBrk="0" hangingPunct="0">
              <a:spcBef>
                <a:spcPct val="20000"/>
              </a:spcBef>
              <a:buClr>
                <a:schemeClr val="tx2"/>
              </a:buClr>
              <a:buSzPct val="80000"/>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Clr>
                <a:schemeClr val="tx2"/>
              </a:buClr>
              <a:buSzPct val="80000"/>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Clr>
                <a:schemeClr val="tx2"/>
              </a:buClr>
              <a:buSzPct val="80000"/>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Clr>
                <a:schemeClr val="tx2"/>
              </a:buClr>
              <a:buSzPct val="80000"/>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Clr>
                <a:schemeClr val="tx2"/>
              </a:buClr>
              <a:buSzPct val="80000"/>
              <a:buFont typeface="Wingdings" pitchFamily="2" charset="2"/>
              <a:defRPr>
                <a:solidFill>
                  <a:schemeClr val="tx1"/>
                </a:solidFill>
                <a:latin typeface="Palatino Linotype" pitchFamily="18" charset="0"/>
              </a:defRPr>
            </a:lvl9pPr>
          </a:lstStyle>
          <a:p>
            <a:pPr algn="r" eaLnBrk="1" hangingPunct="1">
              <a:lnSpc>
                <a:spcPct val="105000"/>
              </a:lnSpc>
              <a:spcBef>
                <a:spcPct val="10000"/>
              </a:spcBef>
              <a:spcAft>
                <a:spcPct val="10000"/>
              </a:spcAft>
              <a:buNone/>
            </a:pPr>
            <a:r>
              <a:rPr lang="en-US" altLang="el-GR" sz="1600" dirty="0">
                <a:latin typeface="Open Sans Light" panose="020B0306030504020204"/>
              </a:rPr>
              <a:t>European Geosciences Union General Assembly, Online, 4-8 May 2020</a:t>
            </a:r>
          </a:p>
          <a:p>
            <a:pPr algn="r" eaLnBrk="1" hangingPunct="1">
              <a:lnSpc>
                <a:spcPct val="105000"/>
              </a:lnSpc>
              <a:spcBef>
                <a:spcPct val="10000"/>
              </a:spcBef>
              <a:spcAft>
                <a:spcPct val="10000"/>
              </a:spcAft>
              <a:buNone/>
            </a:pPr>
            <a:r>
              <a:rPr lang="en-US" altLang="el-GR" sz="1600" b="1" dirty="0">
                <a:latin typeface="Open Sans Light" panose="020B0306030504020204"/>
              </a:rPr>
              <a:t>HS3.3/ERE6: Stochastic modelling and real-time control of complex environmental systems</a:t>
            </a:r>
          </a:p>
        </p:txBody>
      </p:sp>
      <p:pic>
        <p:nvPicPr>
          <p:cNvPr id="28" name="Γραφικό 27">
            <a:extLst>
              <a:ext uri="{FF2B5EF4-FFF2-40B4-BE49-F238E27FC236}">
                <a16:creationId xmlns:a16="http://schemas.microsoft.com/office/drawing/2014/main" id="{7F52BE4E-A61F-4EB6-9A76-62A602A65EC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295" y="6084366"/>
            <a:ext cx="1468096" cy="661183"/>
          </a:xfrm>
          <a:prstGeom prst="rect">
            <a:avLst/>
          </a:prstGeom>
        </p:spPr>
      </p:pic>
    </p:spTree>
    <p:extLst>
      <p:ext uri="{BB962C8B-B14F-4D97-AF65-F5344CB8AC3E}">
        <p14:creationId xmlns:p14="http://schemas.microsoft.com/office/powerpoint/2010/main" val="242035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7F7C283C-C03E-41FE-9E90-14FA40829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graphicFrame>
        <p:nvGraphicFramePr>
          <p:cNvPr id="4" name="Πίνακας 10">
            <a:extLst>
              <a:ext uri="{FF2B5EF4-FFF2-40B4-BE49-F238E27FC236}">
                <a16:creationId xmlns:a16="http://schemas.microsoft.com/office/drawing/2014/main" id="{3C99394F-E7F3-4318-A57F-EAA2B627C412}"/>
              </a:ext>
            </a:extLst>
          </p:cNvPr>
          <p:cNvGraphicFramePr>
            <a:graphicFrameLocks noGrp="1"/>
          </p:cNvGraphicFramePr>
          <p:nvPr>
            <p:extLst>
              <p:ext uri="{D42A27DB-BD31-4B8C-83A1-F6EECF244321}">
                <p14:modId xmlns:p14="http://schemas.microsoft.com/office/powerpoint/2010/main" val="1321050212"/>
              </p:ext>
            </p:extLst>
          </p:nvPr>
        </p:nvGraphicFramePr>
        <p:xfrm>
          <a:off x="207032" y="1243062"/>
          <a:ext cx="8729936" cy="5249812"/>
        </p:xfrm>
        <a:graphic>
          <a:graphicData uri="http://schemas.openxmlformats.org/drawingml/2006/table">
            <a:tbl>
              <a:tblPr firstRow="1" bandRow="1">
                <a:tableStyleId>{5C22544A-7EE6-4342-B048-85BDC9FD1C3A}</a:tableStyleId>
              </a:tblPr>
              <a:tblGrid>
                <a:gridCol w="1359074">
                  <a:extLst>
                    <a:ext uri="{9D8B030D-6E8A-4147-A177-3AD203B41FA5}">
                      <a16:colId xmlns:a16="http://schemas.microsoft.com/office/drawing/2014/main" val="2968319034"/>
                    </a:ext>
                  </a:extLst>
                </a:gridCol>
                <a:gridCol w="992777">
                  <a:extLst>
                    <a:ext uri="{9D8B030D-6E8A-4147-A177-3AD203B41FA5}">
                      <a16:colId xmlns:a16="http://schemas.microsoft.com/office/drawing/2014/main" val="1287035108"/>
                    </a:ext>
                  </a:extLst>
                </a:gridCol>
                <a:gridCol w="1018903">
                  <a:extLst>
                    <a:ext uri="{9D8B030D-6E8A-4147-A177-3AD203B41FA5}">
                      <a16:colId xmlns:a16="http://schemas.microsoft.com/office/drawing/2014/main" val="4097978286"/>
                    </a:ext>
                  </a:extLst>
                </a:gridCol>
                <a:gridCol w="1097280">
                  <a:extLst>
                    <a:ext uri="{9D8B030D-6E8A-4147-A177-3AD203B41FA5}">
                      <a16:colId xmlns:a16="http://schemas.microsoft.com/office/drawing/2014/main" val="1189834256"/>
                    </a:ext>
                  </a:extLst>
                </a:gridCol>
                <a:gridCol w="1053737">
                  <a:extLst>
                    <a:ext uri="{9D8B030D-6E8A-4147-A177-3AD203B41FA5}">
                      <a16:colId xmlns:a16="http://schemas.microsoft.com/office/drawing/2014/main" val="86975154"/>
                    </a:ext>
                  </a:extLst>
                </a:gridCol>
                <a:gridCol w="1097280">
                  <a:extLst>
                    <a:ext uri="{9D8B030D-6E8A-4147-A177-3AD203B41FA5}">
                      <a16:colId xmlns:a16="http://schemas.microsoft.com/office/drawing/2014/main" val="108124787"/>
                    </a:ext>
                  </a:extLst>
                </a:gridCol>
                <a:gridCol w="1088572">
                  <a:extLst>
                    <a:ext uri="{9D8B030D-6E8A-4147-A177-3AD203B41FA5}">
                      <a16:colId xmlns:a16="http://schemas.microsoft.com/office/drawing/2014/main" val="1651719072"/>
                    </a:ext>
                  </a:extLst>
                </a:gridCol>
                <a:gridCol w="1022313">
                  <a:extLst>
                    <a:ext uri="{9D8B030D-6E8A-4147-A177-3AD203B41FA5}">
                      <a16:colId xmlns:a16="http://schemas.microsoft.com/office/drawing/2014/main" val="667840381"/>
                    </a:ext>
                  </a:extLst>
                </a:gridCol>
              </a:tblGrid>
              <a:tr h="545012">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4</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7</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1818524905"/>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Form</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3736486025"/>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Lines</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extLst>
                  <a:ext uri="{0D108BD9-81ED-4DB2-BD59-A6C34878D82A}">
                    <a16:rowId xmlns:a16="http://schemas.microsoft.com/office/drawing/2014/main" val="2412804228"/>
                  </a:ext>
                </a:extLst>
              </a:tr>
              <a:tr h="470480">
                <a:tc>
                  <a:txBody>
                    <a:bodyPr/>
                    <a:lstStyle/>
                    <a:p>
                      <a:r>
                        <a:rPr lang="en-US" sz="1400" b="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Colours</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2307271445"/>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Texture</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1890344283"/>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Contrast</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3320515318"/>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Sequence</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1490377498"/>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Convergence</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2376559186"/>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Condominium</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3741317756"/>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Balance</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1308632353"/>
                  </a:ext>
                </a:extLst>
              </a:tr>
              <a:tr h="470480">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Axis</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192672433"/>
                  </a:ext>
                </a:extLst>
              </a:tr>
            </a:tbl>
          </a:graphicData>
        </a:graphic>
      </p:graphicFrame>
      <p:pic>
        <p:nvPicPr>
          <p:cNvPr id="9" name="Εικόνα 8">
            <a:extLst>
              <a:ext uri="{FF2B5EF4-FFF2-40B4-BE49-F238E27FC236}">
                <a16:creationId xmlns:a16="http://schemas.microsoft.com/office/drawing/2014/main" id="{55DD298A-DE2F-45CD-A689-D75398771B6D}"/>
              </a:ext>
            </a:extLst>
          </p:cNvPr>
          <p:cNvPicPr>
            <a:picLocks noChangeAspect="1"/>
          </p:cNvPicPr>
          <p:nvPr/>
        </p:nvPicPr>
        <p:blipFill>
          <a:blip r:embed="rId3" cstate="print"/>
          <a:stretch>
            <a:fillRect/>
          </a:stretch>
        </p:blipFill>
        <p:spPr>
          <a:xfrm>
            <a:off x="8502967" y="6607725"/>
            <a:ext cx="572672" cy="199438"/>
          </a:xfrm>
          <a:prstGeom prst="rect">
            <a:avLst/>
          </a:prstGeom>
        </p:spPr>
      </p:pic>
      <p:sp>
        <p:nvSpPr>
          <p:cNvPr id="3" name="TextBox 2">
            <a:extLst>
              <a:ext uri="{FF2B5EF4-FFF2-40B4-BE49-F238E27FC236}">
                <a16:creationId xmlns:a16="http://schemas.microsoft.com/office/drawing/2014/main" id="{61AA9B43-830A-4F1F-8A87-178962EE583D}"/>
              </a:ext>
            </a:extLst>
          </p:cNvPr>
          <p:cNvSpPr txBox="1"/>
          <p:nvPr/>
        </p:nvSpPr>
        <p:spPr>
          <a:xfrm>
            <a:off x="207032" y="921405"/>
            <a:ext cx="4596130"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Multi-criteria tableau on landscape aesthetics [6] – [14]</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0" name="Ευθεία γραμμή σύνδεσης 18">
            <a:extLst>
              <a:ext uri="{FF2B5EF4-FFF2-40B4-BE49-F238E27FC236}">
                <a16:creationId xmlns:a16="http://schemas.microsoft.com/office/drawing/2014/main" id="{FBD7EDC0-6DD1-49B6-90A2-7C5C9FF71287}"/>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sp>
        <p:nvSpPr>
          <p:cNvPr id="11" name="Τίτλος 20">
            <a:extLst>
              <a:ext uri="{FF2B5EF4-FFF2-40B4-BE49-F238E27FC236}">
                <a16:creationId xmlns:a16="http://schemas.microsoft.com/office/drawing/2014/main" id="{AA54ECEE-0162-4A42-AF57-C58EB547315F}"/>
              </a:ext>
            </a:extLst>
          </p:cNvPr>
          <p:cNvSpPr txBox="1">
            <a:spLocks/>
          </p:cNvSpPr>
          <p:nvPr/>
        </p:nvSpPr>
        <p:spPr>
          <a:xfrm>
            <a:off x="628650" y="365127"/>
            <a:ext cx="7886700" cy="331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how the landscape is altered: theoretical analysis</a:t>
            </a:r>
            <a:r>
              <a:rPr lang="el-GR"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(1/2)</a:t>
            </a:r>
            <a:endParaRPr lang="el-GR" sz="1800" dirty="0"/>
          </a:p>
        </p:txBody>
      </p:sp>
    </p:spTree>
    <p:extLst>
      <p:ext uri="{BB962C8B-B14F-4D97-AF65-F5344CB8AC3E}">
        <p14:creationId xmlns:p14="http://schemas.microsoft.com/office/powerpoint/2010/main" val="378628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85097FE9-93E7-4B07-B1BA-CA1C61A1B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graphicFrame>
        <p:nvGraphicFramePr>
          <p:cNvPr id="4" name="Πίνακας 4">
            <a:extLst>
              <a:ext uri="{FF2B5EF4-FFF2-40B4-BE49-F238E27FC236}">
                <a16:creationId xmlns:a16="http://schemas.microsoft.com/office/drawing/2014/main" id="{FF194135-5F70-42BB-ABA2-B80C1403BD40}"/>
              </a:ext>
            </a:extLst>
          </p:cNvPr>
          <p:cNvGraphicFramePr>
            <a:graphicFrameLocks noGrp="1"/>
          </p:cNvGraphicFramePr>
          <p:nvPr>
            <p:extLst>
              <p:ext uri="{D42A27DB-BD31-4B8C-83A1-F6EECF244321}">
                <p14:modId xmlns:p14="http://schemas.microsoft.com/office/powerpoint/2010/main" val="2595895629"/>
              </p:ext>
            </p:extLst>
          </p:nvPr>
        </p:nvGraphicFramePr>
        <p:xfrm>
          <a:off x="286852" y="947901"/>
          <a:ext cx="8606656" cy="5613327"/>
        </p:xfrm>
        <a:graphic>
          <a:graphicData uri="http://schemas.openxmlformats.org/drawingml/2006/table">
            <a:tbl>
              <a:tblPr firstRow="1" bandRow="1">
                <a:tableStyleId>{5C22544A-7EE6-4342-B048-85BDC9FD1C3A}</a:tableStyleId>
              </a:tblPr>
              <a:tblGrid>
                <a:gridCol w="1697355">
                  <a:extLst>
                    <a:ext uri="{9D8B030D-6E8A-4147-A177-3AD203B41FA5}">
                      <a16:colId xmlns:a16="http://schemas.microsoft.com/office/drawing/2014/main" val="1110189970"/>
                    </a:ext>
                  </a:extLst>
                </a:gridCol>
                <a:gridCol w="1045029">
                  <a:extLst>
                    <a:ext uri="{9D8B030D-6E8A-4147-A177-3AD203B41FA5}">
                      <a16:colId xmlns:a16="http://schemas.microsoft.com/office/drawing/2014/main" val="1976397366"/>
                    </a:ext>
                  </a:extLst>
                </a:gridCol>
                <a:gridCol w="1053737">
                  <a:extLst>
                    <a:ext uri="{9D8B030D-6E8A-4147-A177-3AD203B41FA5}">
                      <a16:colId xmlns:a16="http://schemas.microsoft.com/office/drawing/2014/main" val="2664553614"/>
                    </a:ext>
                  </a:extLst>
                </a:gridCol>
                <a:gridCol w="1027611">
                  <a:extLst>
                    <a:ext uri="{9D8B030D-6E8A-4147-A177-3AD203B41FA5}">
                      <a16:colId xmlns:a16="http://schemas.microsoft.com/office/drawing/2014/main" val="1584113622"/>
                    </a:ext>
                  </a:extLst>
                </a:gridCol>
                <a:gridCol w="940526">
                  <a:extLst>
                    <a:ext uri="{9D8B030D-6E8A-4147-A177-3AD203B41FA5}">
                      <a16:colId xmlns:a16="http://schemas.microsoft.com/office/drawing/2014/main" val="4229363619"/>
                    </a:ext>
                  </a:extLst>
                </a:gridCol>
                <a:gridCol w="931817">
                  <a:extLst>
                    <a:ext uri="{9D8B030D-6E8A-4147-A177-3AD203B41FA5}">
                      <a16:colId xmlns:a16="http://schemas.microsoft.com/office/drawing/2014/main" val="813756410"/>
                    </a:ext>
                  </a:extLst>
                </a:gridCol>
                <a:gridCol w="940526">
                  <a:extLst>
                    <a:ext uri="{9D8B030D-6E8A-4147-A177-3AD203B41FA5}">
                      <a16:colId xmlns:a16="http://schemas.microsoft.com/office/drawing/2014/main" val="831865247"/>
                    </a:ext>
                  </a:extLst>
                </a:gridCol>
                <a:gridCol w="970055">
                  <a:extLst>
                    <a:ext uri="{9D8B030D-6E8A-4147-A177-3AD203B41FA5}">
                      <a16:colId xmlns:a16="http://schemas.microsoft.com/office/drawing/2014/main" val="1390704577"/>
                    </a:ext>
                  </a:extLst>
                </a:gridCol>
              </a:tblGrid>
              <a:tr h="468698">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4</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7</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351365545"/>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Observant’s position</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128225357"/>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Distance</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536856448"/>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Movement</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3198258668"/>
                  </a:ext>
                </a:extLst>
              </a:tr>
              <a:tr h="408187">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Scale</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2009887932"/>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Feeling right</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2622394027"/>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Honesty</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366621302"/>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Utility</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3170272549"/>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Respect/holiness</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2952808792"/>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Sympathy</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5410657"/>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Architecture/art</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extLst>
                  <a:ext uri="{0D108BD9-81ED-4DB2-BD59-A6C34878D82A}">
                    <a16:rowId xmlns:a16="http://schemas.microsoft.com/office/drawing/2014/main" val="37582125"/>
                  </a:ext>
                </a:extLst>
              </a:tr>
              <a:tr h="468698">
                <a:tc>
                  <a:txBody>
                    <a:bodyPr/>
                    <a:lstStyle/>
                    <a:p>
                      <a:r>
                        <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Contact</a:t>
                      </a:r>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00">
                        <a:alpha val="85000"/>
                      </a:srgbClr>
                    </a:solidFill>
                  </a:tcPr>
                </a:tc>
                <a:tc>
                  <a:txBody>
                    <a:bodyPr/>
                    <a:lstStyle/>
                    <a:p>
                      <a:endParaRPr lang="el-GR"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842470214"/>
                  </a:ext>
                </a:extLst>
              </a:tr>
            </a:tbl>
          </a:graphicData>
        </a:graphic>
      </p:graphicFrame>
      <p:pic>
        <p:nvPicPr>
          <p:cNvPr id="6" name="Εικόνα 5">
            <a:extLst>
              <a:ext uri="{FF2B5EF4-FFF2-40B4-BE49-F238E27FC236}">
                <a16:creationId xmlns:a16="http://schemas.microsoft.com/office/drawing/2014/main" id="{E3909861-6AD9-4FE5-9BCD-A30E16AC5732}"/>
              </a:ext>
            </a:extLst>
          </p:cNvPr>
          <p:cNvPicPr>
            <a:picLocks noChangeAspect="1"/>
          </p:cNvPicPr>
          <p:nvPr/>
        </p:nvPicPr>
        <p:blipFill>
          <a:blip r:embed="rId3" cstate="print"/>
          <a:stretch>
            <a:fillRect/>
          </a:stretch>
        </p:blipFill>
        <p:spPr>
          <a:xfrm>
            <a:off x="8502967" y="6607725"/>
            <a:ext cx="572672" cy="199438"/>
          </a:xfrm>
          <a:prstGeom prst="rect">
            <a:avLst/>
          </a:prstGeom>
        </p:spPr>
      </p:pic>
      <p:cxnSp>
        <p:nvCxnSpPr>
          <p:cNvPr id="10" name="Ευθεία γραμμή σύνδεσης 18">
            <a:extLst>
              <a:ext uri="{FF2B5EF4-FFF2-40B4-BE49-F238E27FC236}">
                <a16:creationId xmlns:a16="http://schemas.microsoft.com/office/drawing/2014/main" id="{B633A733-0FA7-4977-B740-8A705B66FF88}"/>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sp>
        <p:nvSpPr>
          <p:cNvPr id="11" name="Τίτλος 20">
            <a:extLst>
              <a:ext uri="{FF2B5EF4-FFF2-40B4-BE49-F238E27FC236}">
                <a16:creationId xmlns:a16="http://schemas.microsoft.com/office/drawing/2014/main" id="{AACEFD1F-5D43-465C-8968-2069222C6E12}"/>
              </a:ext>
            </a:extLst>
          </p:cNvPr>
          <p:cNvSpPr txBox="1">
            <a:spLocks/>
          </p:cNvSpPr>
          <p:nvPr/>
        </p:nvSpPr>
        <p:spPr>
          <a:xfrm>
            <a:off x="628650" y="365127"/>
            <a:ext cx="7886700" cy="331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how the landscape is altered: theoretical analysis</a:t>
            </a:r>
            <a:r>
              <a:rPr lang="el-GR"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2</a:t>
            </a:r>
            <a:r>
              <a:rPr lang="el-GR"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/2)</a:t>
            </a:r>
            <a:endParaRPr lang="el-GR" sz="1800" dirty="0"/>
          </a:p>
        </p:txBody>
      </p:sp>
    </p:spTree>
    <p:extLst>
      <p:ext uri="{BB962C8B-B14F-4D97-AF65-F5344CB8AC3E}">
        <p14:creationId xmlns:p14="http://schemas.microsoft.com/office/powerpoint/2010/main" val="308928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Ευθεία γραμμή σύνδεσης 11">
            <a:extLst>
              <a:ext uri="{FF2B5EF4-FFF2-40B4-BE49-F238E27FC236}">
                <a16:creationId xmlns:a16="http://schemas.microsoft.com/office/drawing/2014/main" id="{53B3B1FC-D11C-4EA2-9DE5-23BD5EDDD5D9}"/>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pic>
        <p:nvPicPr>
          <p:cNvPr id="11" name="Εικόνα 10">
            <a:extLst>
              <a:ext uri="{FF2B5EF4-FFF2-40B4-BE49-F238E27FC236}">
                <a16:creationId xmlns:a16="http://schemas.microsoft.com/office/drawing/2014/main" id="{F86C690E-31A2-4398-8DD9-29ECA21E1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sp>
        <p:nvSpPr>
          <p:cNvPr id="2" name="Τίτλος 1">
            <a:extLst>
              <a:ext uri="{FF2B5EF4-FFF2-40B4-BE49-F238E27FC236}">
                <a16:creationId xmlns:a16="http://schemas.microsoft.com/office/drawing/2014/main" id="{1DB87AB7-CFE2-4C28-95F5-7BFC31764162}"/>
              </a:ext>
            </a:extLst>
          </p:cNvPr>
          <p:cNvSpPr>
            <a:spLocks noGrp="1"/>
          </p:cNvSpPr>
          <p:nvPr>
            <p:ph type="title"/>
          </p:nvPr>
        </p:nvSpPr>
        <p:spPr>
          <a:xfrm>
            <a:off x="628650" y="365126"/>
            <a:ext cx="7886700" cy="315911"/>
          </a:xfrm>
        </p:spPr>
        <p:txBody>
          <a:bodyPr>
            <a:noAutofit/>
          </a:bodyPr>
          <a:lstStyle/>
          <a:p>
            <a:r>
              <a:rPr lang="en-US"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stochastic analysis</a:t>
            </a:r>
            <a:r>
              <a:rPr lang="el-GR"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8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of landscape change</a:t>
            </a:r>
            <a:endParaRPr lang="el-GR" sz="1800" dirty="0"/>
          </a:p>
        </p:txBody>
      </p:sp>
      <p:sp>
        <p:nvSpPr>
          <p:cNvPr id="4" name="21 - TextBox">
            <a:extLst>
              <a:ext uri="{FF2B5EF4-FFF2-40B4-BE49-F238E27FC236}">
                <a16:creationId xmlns:a16="http://schemas.microsoft.com/office/drawing/2014/main" id="{AEE9EED6-57C3-4823-BD9A-672444B922E4}"/>
              </a:ext>
            </a:extLst>
          </p:cNvPr>
          <p:cNvSpPr txBox="1"/>
          <p:nvPr/>
        </p:nvSpPr>
        <p:spPr>
          <a:xfrm>
            <a:off x="743567" y="1138633"/>
            <a:ext cx="4602069" cy="438582"/>
          </a:xfrm>
          <a:prstGeom prst="rect">
            <a:avLst/>
          </a:prstGeom>
          <a:noFill/>
        </p:spPr>
        <p:txBody>
          <a:bodyPr wrap="square" rtlCol="0">
            <a:spAutoFit/>
          </a:bodyPr>
          <a:lstStyle/>
          <a:p>
            <a:pPr marL="342900" indent="-342900"/>
            <a:r>
              <a:rPr lang="en-US" sz="1200" dirty="0">
                <a:latin typeface="Open Sans Light" panose="020B0306030504020204" pitchFamily="34" charset="0"/>
                <a:ea typeface="Open Sans Light" panose="020B0306030504020204" pitchFamily="34" charset="0"/>
                <a:cs typeface="Open Sans Light" panose="020B0306030504020204" pitchFamily="34" charset="0"/>
              </a:rPr>
              <a:t>New wind turbines (marked in red) and positions of observation</a:t>
            </a:r>
            <a:endParaRPr lang="el-GR" sz="12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r>
              <a:rPr lang="el-GR" sz="1050" b="1" dirty="0"/>
              <a:t> </a:t>
            </a:r>
            <a:endParaRPr lang="el-GR" sz="1050" b="1" i="0" dirty="0">
              <a:solidFill>
                <a:srgbClr val="FF0000"/>
              </a:solidFill>
            </a:endParaRPr>
          </a:p>
        </p:txBody>
      </p:sp>
      <p:pic>
        <p:nvPicPr>
          <p:cNvPr id="5" name="Εικόνα 4">
            <a:extLst>
              <a:ext uri="{FF2B5EF4-FFF2-40B4-BE49-F238E27FC236}">
                <a16:creationId xmlns:a16="http://schemas.microsoft.com/office/drawing/2014/main" id="{9726692A-0523-44C6-A432-F557374F8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567" y="1478695"/>
            <a:ext cx="7656865" cy="4988406"/>
          </a:xfrm>
          <a:prstGeom prst="rect">
            <a:avLst/>
          </a:prstGeom>
        </p:spPr>
      </p:pic>
      <p:pic>
        <p:nvPicPr>
          <p:cNvPr id="8" name="Εικόνα 7">
            <a:extLst>
              <a:ext uri="{FF2B5EF4-FFF2-40B4-BE49-F238E27FC236}">
                <a16:creationId xmlns:a16="http://schemas.microsoft.com/office/drawing/2014/main" id="{7015C74E-EF14-468F-BC8D-AA5A25232D63}"/>
              </a:ext>
            </a:extLst>
          </p:cNvPr>
          <p:cNvPicPr>
            <a:picLocks noChangeAspect="1"/>
          </p:cNvPicPr>
          <p:nvPr/>
        </p:nvPicPr>
        <p:blipFill>
          <a:blip r:embed="rId4" cstate="print"/>
          <a:stretch>
            <a:fillRect/>
          </a:stretch>
        </p:blipFill>
        <p:spPr>
          <a:xfrm>
            <a:off x="8502967" y="6607725"/>
            <a:ext cx="572672" cy="199438"/>
          </a:xfrm>
          <a:prstGeom prst="rect">
            <a:avLst/>
          </a:prstGeom>
        </p:spPr>
      </p:pic>
    </p:spTree>
    <p:extLst>
      <p:ext uri="{BB962C8B-B14F-4D97-AF65-F5344CB8AC3E}">
        <p14:creationId xmlns:p14="http://schemas.microsoft.com/office/powerpoint/2010/main" val="296203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Εικόνα 27">
            <a:extLst>
              <a:ext uri="{FF2B5EF4-FFF2-40B4-BE49-F238E27FC236}">
                <a16:creationId xmlns:a16="http://schemas.microsoft.com/office/drawing/2014/main" id="{95E7D1CB-BA7C-4453-A893-E035B2B7D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sp>
        <p:nvSpPr>
          <p:cNvPr id="26" name="Ορθογώνιο 25">
            <a:extLst>
              <a:ext uri="{FF2B5EF4-FFF2-40B4-BE49-F238E27FC236}">
                <a16:creationId xmlns:a16="http://schemas.microsoft.com/office/drawing/2014/main" id="{424E7BA7-6800-4226-853B-D3E437EF1871}"/>
              </a:ext>
            </a:extLst>
          </p:cNvPr>
          <p:cNvSpPr/>
          <p:nvPr/>
        </p:nvSpPr>
        <p:spPr>
          <a:xfrm>
            <a:off x="6120404" y="2086337"/>
            <a:ext cx="2727033" cy="391323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C5B29137-867F-4C9E-B9C2-F0145D066161}"/>
              </a:ext>
            </a:extLst>
          </p:cNvPr>
          <p:cNvSpPr/>
          <p:nvPr/>
        </p:nvSpPr>
        <p:spPr>
          <a:xfrm>
            <a:off x="1839963" y="2107116"/>
            <a:ext cx="2727033" cy="391323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εία γραμμή σύνδεσης 15">
            <a:extLst>
              <a:ext uri="{FF2B5EF4-FFF2-40B4-BE49-F238E27FC236}">
                <a16:creationId xmlns:a16="http://schemas.microsoft.com/office/drawing/2014/main" id="{E798EDC6-6D97-450A-A1ED-828004C0A243}"/>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pic>
        <p:nvPicPr>
          <p:cNvPr id="5" name="37 - Εικόνα" descr="p_6.jpg">
            <a:extLst>
              <a:ext uri="{FF2B5EF4-FFF2-40B4-BE49-F238E27FC236}">
                <a16:creationId xmlns:a16="http://schemas.microsoft.com/office/drawing/2014/main" id="{FEB9960C-03CB-4995-B0D3-C83C7CA168AE}"/>
              </a:ext>
            </a:extLst>
          </p:cNvPr>
          <p:cNvPicPr>
            <a:picLocks noChangeAspect="1"/>
          </p:cNvPicPr>
          <p:nvPr/>
        </p:nvPicPr>
        <p:blipFill>
          <a:blip r:embed="rId3" cstate="print"/>
          <a:stretch>
            <a:fillRect/>
          </a:stretch>
        </p:blipFill>
        <p:spPr>
          <a:xfrm>
            <a:off x="455660" y="3458985"/>
            <a:ext cx="1260000" cy="1260000"/>
          </a:xfrm>
          <a:prstGeom prst="rect">
            <a:avLst/>
          </a:prstGeom>
        </p:spPr>
      </p:pic>
      <p:pic>
        <p:nvPicPr>
          <p:cNvPr id="6" name="38 - Εικόνα" descr="p_6a.jpg">
            <a:extLst>
              <a:ext uri="{FF2B5EF4-FFF2-40B4-BE49-F238E27FC236}">
                <a16:creationId xmlns:a16="http://schemas.microsoft.com/office/drawing/2014/main" id="{CE4F73D6-E44D-448B-8336-ED2E5132C4C5}"/>
              </a:ext>
            </a:extLst>
          </p:cNvPr>
          <p:cNvPicPr>
            <a:picLocks noChangeAspect="1"/>
          </p:cNvPicPr>
          <p:nvPr/>
        </p:nvPicPr>
        <p:blipFill>
          <a:blip r:embed="rId4" cstate="print"/>
          <a:stretch>
            <a:fillRect/>
          </a:stretch>
        </p:blipFill>
        <p:spPr>
          <a:xfrm>
            <a:off x="450646" y="4760349"/>
            <a:ext cx="1260000" cy="1260000"/>
          </a:xfrm>
          <a:prstGeom prst="rect">
            <a:avLst/>
          </a:prstGeom>
        </p:spPr>
      </p:pic>
      <p:pic>
        <p:nvPicPr>
          <p:cNvPr id="7" name="Picture 4" descr="C:\Users\user\Desktop\tinos_img\zone.jpg">
            <a:extLst>
              <a:ext uri="{FF2B5EF4-FFF2-40B4-BE49-F238E27FC236}">
                <a16:creationId xmlns:a16="http://schemas.microsoft.com/office/drawing/2014/main" id="{5BA3B91E-66F2-40C7-BE33-08DD7692A3FF}"/>
              </a:ext>
            </a:extLst>
          </p:cNvPr>
          <p:cNvPicPr>
            <a:picLocks noChangeAspect="1" noChangeArrowheads="1"/>
          </p:cNvPicPr>
          <p:nvPr/>
        </p:nvPicPr>
        <p:blipFill>
          <a:blip r:embed="rId5" cstate="print"/>
          <a:srcRect/>
          <a:stretch>
            <a:fillRect/>
          </a:stretch>
        </p:blipFill>
        <p:spPr bwMode="auto">
          <a:xfrm>
            <a:off x="442962" y="2126166"/>
            <a:ext cx="1260000" cy="1260000"/>
          </a:xfrm>
          <a:prstGeom prst="rect">
            <a:avLst/>
          </a:prstGeom>
          <a:noFill/>
          <a:ln>
            <a:solidFill>
              <a:schemeClr val="tx1"/>
            </a:solidFill>
          </a:ln>
        </p:spPr>
      </p:pic>
      <p:pic>
        <p:nvPicPr>
          <p:cNvPr id="8" name="39 - Εικόνα" descr="p_7.jpg">
            <a:extLst>
              <a:ext uri="{FF2B5EF4-FFF2-40B4-BE49-F238E27FC236}">
                <a16:creationId xmlns:a16="http://schemas.microsoft.com/office/drawing/2014/main" id="{838C2697-30C2-4C69-A036-F6243B637312}"/>
              </a:ext>
            </a:extLst>
          </p:cNvPr>
          <p:cNvPicPr>
            <a:picLocks noChangeAspect="1"/>
          </p:cNvPicPr>
          <p:nvPr/>
        </p:nvPicPr>
        <p:blipFill>
          <a:blip r:embed="rId6" cstate="print"/>
          <a:stretch>
            <a:fillRect/>
          </a:stretch>
        </p:blipFill>
        <p:spPr>
          <a:xfrm>
            <a:off x="4826642" y="3432698"/>
            <a:ext cx="1260000" cy="1260000"/>
          </a:xfrm>
          <a:prstGeom prst="rect">
            <a:avLst/>
          </a:prstGeom>
        </p:spPr>
      </p:pic>
      <p:pic>
        <p:nvPicPr>
          <p:cNvPr id="9" name="44 - Εικόνα" descr="p_7_a.jpg">
            <a:extLst>
              <a:ext uri="{FF2B5EF4-FFF2-40B4-BE49-F238E27FC236}">
                <a16:creationId xmlns:a16="http://schemas.microsoft.com/office/drawing/2014/main" id="{127654F0-2717-4BA4-BB23-16016B726C02}"/>
              </a:ext>
            </a:extLst>
          </p:cNvPr>
          <p:cNvPicPr>
            <a:picLocks noChangeAspect="1"/>
          </p:cNvPicPr>
          <p:nvPr/>
        </p:nvPicPr>
        <p:blipFill>
          <a:blip r:embed="rId7" cstate="print"/>
          <a:stretch>
            <a:fillRect/>
          </a:stretch>
        </p:blipFill>
        <p:spPr>
          <a:xfrm>
            <a:off x="4819153" y="4743562"/>
            <a:ext cx="1260000" cy="1260000"/>
          </a:xfrm>
          <a:prstGeom prst="rect">
            <a:avLst/>
          </a:prstGeom>
        </p:spPr>
      </p:pic>
      <p:pic>
        <p:nvPicPr>
          <p:cNvPr id="10" name="Picture 9">
            <a:extLst>
              <a:ext uri="{FF2B5EF4-FFF2-40B4-BE49-F238E27FC236}">
                <a16:creationId xmlns:a16="http://schemas.microsoft.com/office/drawing/2014/main" id="{6EDFE6F2-678A-414C-B68E-738D784B7176}"/>
              </a:ext>
            </a:extLst>
          </p:cNvPr>
          <p:cNvPicPr>
            <a:picLocks noChangeAspect="1" noChangeArrowheads="1"/>
          </p:cNvPicPr>
          <p:nvPr/>
        </p:nvPicPr>
        <p:blipFill>
          <a:blip r:embed="rId8" cstate="print"/>
          <a:srcRect/>
          <a:stretch>
            <a:fillRect/>
          </a:stretch>
        </p:blipFill>
        <p:spPr bwMode="auto">
          <a:xfrm>
            <a:off x="1834959" y="2089518"/>
            <a:ext cx="2732037" cy="3960000"/>
          </a:xfrm>
          <a:prstGeom prst="rect">
            <a:avLst/>
          </a:prstGeom>
          <a:noFill/>
          <a:ln w="9525">
            <a:noFill/>
            <a:miter lim="800000"/>
            <a:headEnd/>
            <a:tailEnd/>
          </a:ln>
          <a:effectLst/>
        </p:spPr>
      </p:pic>
      <p:pic>
        <p:nvPicPr>
          <p:cNvPr id="11" name="Picture 10">
            <a:extLst>
              <a:ext uri="{FF2B5EF4-FFF2-40B4-BE49-F238E27FC236}">
                <a16:creationId xmlns:a16="http://schemas.microsoft.com/office/drawing/2014/main" id="{62E92278-A98B-44B4-97E6-0CEB6155B34D}"/>
              </a:ext>
            </a:extLst>
          </p:cNvPr>
          <p:cNvPicPr>
            <a:picLocks noChangeAspect="1" noChangeArrowheads="1"/>
          </p:cNvPicPr>
          <p:nvPr/>
        </p:nvPicPr>
        <p:blipFill>
          <a:blip r:embed="rId9" cstate="print"/>
          <a:srcRect/>
          <a:stretch>
            <a:fillRect/>
          </a:stretch>
        </p:blipFill>
        <p:spPr bwMode="auto">
          <a:xfrm>
            <a:off x="6127893" y="2039570"/>
            <a:ext cx="2727033" cy="3960000"/>
          </a:xfrm>
          <a:prstGeom prst="rect">
            <a:avLst/>
          </a:prstGeom>
          <a:noFill/>
          <a:ln w="9525">
            <a:noFill/>
            <a:miter lim="800000"/>
            <a:headEnd/>
            <a:tailEnd/>
          </a:ln>
          <a:effectLst/>
        </p:spPr>
      </p:pic>
      <p:pic>
        <p:nvPicPr>
          <p:cNvPr id="12" name="Picture 4" descr="C:\Users\user\Desktop\tinos_img\zone.jpg">
            <a:extLst>
              <a:ext uri="{FF2B5EF4-FFF2-40B4-BE49-F238E27FC236}">
                <a16:creationId xmlns:a16="http://schemas.microsoft.com/office/drawing/2014/main" id="{53314385-AFB6-4CD4-9F5B-8B6B1399C9BA}"/>
              </a:ext>
            </a:extLst>
          </p:cNvPr>
          <p:cNvPicPr>
            <a:picLocks noChangeAspect="1" noChangeArrowheads="1"/>
          </p:cNvPicPr>
          <p:nvPr/>
        </p:nvPicPr>
        <p:blipFill>
          <a:blip r:embed="rId5" cstate="print"/>
          <a:srcRect/>
          <a:stretch>
            <a:fillRect/>
          </a:stretch>
        </p:blipFill>
        <p:spPr bwMode="auto">
          <a:xfrm>
            <a:off x="4818112" y="2107116"/>
            <a:ext cx="1260000" cy="1260000"/>
          </a:xfrm>
          <a:prstGeom prst="rect">
            <a:avLst/>
          </a:prstGeom>
          <a:noFill/>
          <a:ln>
            <a:solidFill>
              <a:schemeClr val="tx1"/>
            </a:solidFill>
          </a:ln>
        </p:spPr>
      </p:pic>
      <p:sp>
        <p:nvSpPr>
          <p:cNvPr id="15" name="Τίτλος 1">
            <a:extLst>
              <a:ext uri="{FF2B5EF4-FFF2-40B4-BE49-F238E27FC236}">
                <a16:creationId xmlns:a16="http://schemas.microsoft.com/office/drawing/2014/main" id="{BA0325CB-B1F8-42E4-85EC-1BC791DCC670}"/>
              </a:ext>
            </a:extLst>
          </p:cNvPr>
          <p:cNvSpPr>
            <a:spLocks noGrp="1"/>
          </p:cNvSpPr>
          <p:nvPr>
            <p:ph type="title"/>
          </p:nvPr>
        </p:nvSpPr>
        <p:spPr>
          <a:xfrm>
            <a:off x="628650" y="365126"/>
            <a:ext cx="7886700" cy="315911"/>
          </a:xfrm>
        </p:spPr>
        <p:txBody>
          <a:bodyPr>
            <a:noAutofit/>
          </a:bodyPr>
          <a:lstStyle/>
          <a:p>
            <a:r>
              <a:rPr lang="en-US" sz="1800" kern="0" dirty="0">
                <a:latin typeface="Open Sans Light" panose="020B0306030504020204" pitchFamily="34" charset="0"/>
                <a:ea typeface="Open Sans Light" panose="020B0306030504020204" pitchFamily="34" charset="0"/>
                <a:cs typeface="Open Sans Light" panose="020B0306030504020204" pitchFamily="34" charset="0"/>
              </a:rPr>
              <a:t>stochastic analysis of positions P_1 and P_2</a:t>
            </a:r>
            <a:endParaRPr lang="el-GR" sz="1800" dirty="0"/>
          </a:p>
        </p:txBody>
      </p:sp>
      <p:sp>
        <p:nvSpPr>
          <p:cNvPr id="17" name="TextBox 16">
            <a:extLst>
              <a:ext uri="{FF2B5EF4-FFF2-40B4-BE49-F238E27FC236}">
                <a16:creationId xmlns:a16="http://schemas.microsoft.com/office/drawing/2014/main" id="{3013EC76-815C-4111-AFAF-15930D6C00F8}"/>
              </a:ext>
            </a:extLst>
          </p:cNvPr>
          <p:cNvSpPr txBox="1"/>
          <p:nvPr/>
        </p:nvSpPr>
        <p:spPr>
          <a:xfrm>
            <a:off x="315441" y="1774681"/>
            <a:ext cx="1510350"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Images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analysed</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extBox 17">
            <a:extLst>
              <a:ext uri="{FF2B5EF4-FFF2-40B4-BE49-F238E27FC236}">
                <a16:creationId xmlns:a16="http://schemas.microsoft.com/office/drawing/2014/main" id="{41035518-9726-4AF1-942C-B5889A7F4013}"/>
              </a:ext>
            </a:extLst>
          </p:cNvPr>
          <p:cNvSpPr txBox="1"/>
          <p:nvPr/>
        </p:nvSpPr>
        <p:spPr>
          <a:xfrm>
            <a:off x="4692937" y="1766341"/>
            <a:ext cx="1510350"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Images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analysed</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8">
            <a:extLst>
              <a:ext uri="{FF2B5EF4-FFF2-40B4-BE49-F238E27FC236}">
                <a16:creationId xmlns:a16="http://schemas.microsoft.com/office/drawing/2014/main" id="{48EF1AB3-B23E-42C8-937A-8DA4223DC9DB}"/>
              </a:ext>
            </a:extLst>
          </p:cNvPr>
          <p:cNvSpPr txBox="1"/>
          <p:nvPr/>
        </p:nvSpPr>
        <p:spPr>
          <a:xfrm>
            <a:off x="2585554" y="1742898"/>
            <a:ext cx="1235851" cy="307777"/>
          </a:xfrm>
          <a:prstGeom prst="rect">
            <a:avLst/>
          </a:prstGeom>
          <a:noFill/>
        </p:spPr>
        <p:txBody>
          <a:bodyPr wrap="none" rtlCol="0">
            <a:spAutoFit/>
          </a:bodyPr>
          <a:lstStyle/>
          <a:p>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Climacogram</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Box 19">
            <a:extLst>
              <a:ext uri="{FF2B5EF4-FFF2-40B4-BE49-F238E27FC236}">
                <a16:creationId xmlns:a16="http://schemas.microsoft.com/office/drawing/2014/main" id="{EB825A1F-6C7A-46B8-9321-6D47613FA17D}"/>
              </a:ext>
            </a:extLst>
          </p:cNvPr>
          <p:cNvSpPr txBox="1"/>
          <p:nvPr/>
        </p:nvSpPr>
        <p:spPr>
          <a:xfrm>
            <a:off x="6865996" y="1737953"/>
            <a:ext cx="1235851" cy="307777"/>
          </a:xfrm>
          <a:prstGeom prst="rect">
            <a:avLst/>
          </a:prstGeom>
          <a:noFill/>
        </p:spPr>
        <p:txBody>
          <a:bodyPr wrap="none" rtlCol="0">
            <a:spAutoFit/>
          </a:bodyPr>
          <a:lstStyle/>
          <a:p>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Climacogram</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418A7325-E0BA-4E91-81BB-D23100731E74}"/>
              </a:ext>
            </a:extLst>
          </p:cNvPr>
          <p:cNvSpPr txBox="1"/>
          <p:nvPr/>
        </p:nvSpPr>
        <p:spPr>
          <a:xfrm>
            <a:off x="808756" y="1447157"/>
            <a:ext cx="466794"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P_1</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AB20D45E-DC65-4787-99B5-5F1380A05F39}"/>
              </a:ext>
            </a:extLst>
          </p:cNvPr>
          <p:cNvSpPr txBox="1"/>
          <p:nvPr/>
        </p:nvSpPr>
        <p:spPr>
          <a:xfrm>
            <a:off x="5223245" y="1425567"/>
            <a:ext cx="466794"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P_2</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Εικόνα 22">
            <a:extLst>
              <a:ext uri="{FF2B5EF4-FFF2-40B4-BE49-F238E27FC236}">
                <a16:creationId xmlns:a16="http://schemas.microsoft.com/office/drawing/2014/main" id="{C07E7708-88AB-4A47-87EA-09EC9982987C}"/>
              </a:ext>
            </a:extLst>
          </p:cNvPr>
          <p:cNvPicPr>
            <a:picLocks noChangeAspect="1"/>
          </p:cNvPicPr>
          <p:nvPr/>
        </p:nvPicPr>
        <p:blipFill>
          <a:blip r:embed="rId10" cstate="print"/>
          <a:stretch>
            <a:fillRect/>
          </a:stretch>
        </p:blipFill>
        <p:spPr>
          <a:xfrm>
            <a:off x="8502967" y="6607725"/>
            <a:ext cx="572672" cy="199438"/>
          </a:xfrm>
          <a:prstGeom prst="rect">
            <a:avLst/>
          </a:prstGeom>
        </p:spPr>
      </p:pic>
      <p:sp>
        <p:nvSpPr>
          <p:cNvPr id="29" name="TextBox 28">
            <a:extLst>
              <a:ext uri="{FF2B5EF4-FFF2-40B4-BE49-F238E27FC236}">
                <a16:creationId xmlns:a16="http://schemas.microsoft.com/office/drawing/2014/main" id="{4BF4EAC3-707B-41D9-BFE7-F999110CB018}"/>
              </a:ext>
            </a:extLst>
          </p:cNvPr>
          <p:cNvSpPr txBox="1"/>
          <p:nvPr/>
        </p:nvSpPr>
        <p:spPr>
          <a:xfrm>
            <a:off x="1954078" y="2077947"/>
            <a:ext cx="276038" cy="307777"/>
          </a:xfrm>
          <a:prstGeom prst="rect">
            <a:avLst/>
          </a:prstGeom>
          <a:noFill/>
        </p:spPr>
        <p:txBody>
          <a:bodyPr wrap="none" rtlCol="0">
            <a:spAutoFit/>
          </a:bodyPr>
          <a:lstStyle/>
          <a:p>
            <a:r>
              <a:rPr lang="en-US" sz="1400" dirty="0"/>
              <a:t>1</a:t>
            </a:r>
            <a:endParaRPr lang="el-GR" sz="1400" dirty="0"/>
          </a:p>
        </p:txBody>
      </p:sp>
      <p:sp>
        <p:nvSpPr>
          <p:cNvPr id="30" name="TextBox 29">
            <a:extLst>
              <a:ext uri="{FF2B5EF4-FFF2-40B4-BE49-F238E27FC236}">
                <a16:creationId xmlns:a16="http://schemas.microsoft.com/office/drawing/2014/main" id="{8FB3BCBF-E1D8-492C-A2D5-2547214DD2E0}"/>
              </a:ext>
            </a:extLst>
          </p:cNvPr>
          <p:cNvSpPr txBox="1"/>
          <p:nvPr/>
        </p:nvSpPr>
        <p:spPr>
          <a:xfrm>
            <a:off x="6242008" y="2019752"/>
            <a:ext cx="276038" cy="307777"/>
          </a:xfrm>
          <a:prstGeom prst="rect">
            <a:avLst/>
          </a:prstGeom>
          <a:noFill/>
        </p:spPr>
        <p:txBody>
          <a:bodyPr wrap="none" rtlCol="0">
            <a:spAutoFit/>
          </a:bodyPr>
          <a:lstStyle/>
          <a:p>
            <a:r>
              <a:rPr lang="en-US" sz="1400" dirty="0"/>
              <a:t>1</a:t>
            </a:r>
            <a:endParaRPr lang="el-GR" sz="1400" dirty="0"/>
          </a:p>
        </p:txBody>
      </p:sp>
    </p:spTree>
    <p:extLst>
      <p:ext uri="{BB962C8B-B14F-4D97-AF65-F5344CB8AC3E}">
        <p14:creationId xmlns:p14="http://schemas.microsoft.com/office/powerpoint/2010/main" val="81636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Εικόνα 25">
            <a:extLst>
              <a:ext uri="{FF2B5EF4-FFF2-40B4-BE49-F238E27FC236}">
                <a16:creationId xmlns:a16="http://schemas.microsoft.com/office/drawing/2014/main" id="{8D2E0AF4-C351-47C8-AF6C-BF4BCD981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sp>
        <p:nvSpPr>
          <p:cNvPr id="24" name="Ορθογώνιο 23">
            <a:extLst>
              <a:ext uri="{FF2B5EF4-FFF2-40B4-BE49-F238E27FC236}">
                <a16:creationId xmlns:a16="http://schemas.microsoft.com/office/drawing/2014/main" id="{C4C1C75E-8E1E-443C-8AAC-CEA83D2A5D5E}"/>
              </a:ext>
            </a:extLst>
          </p:cNvPr>
          <p:cNvSpPr/>
          <p:nvPr/>
        </p:nvSpPr>
        <p:spPr>
          <a:xfrm>
            <a:off x="6120404" y="2103736"/>
            <a:ext cx="2727033" cy="391323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5" name="Ορθογώνιο 24">
            <a:extLst>
              <a:ext uri="{FF2B5EF4-FFF2-40B4-BE49-F238E27FC236}">
                <a16:creationId xmlns:a16="http://schemas.microsoft.com/office/drawing/2014/main" id="{E928E282-2818-43AB-9655-F26B74B25C3B}"/>
              </a:ext>
            </a:extLst>
          </p:cNvPr>
          <p:cNvSpPr/>
          <p:nvPr/>
        </p:nvSpPr>
        <p:spPr>
          <a:xfrm>
            <a:off x="1824282" y="2100574"/>
            <a:ext cx="2727033" cy="391323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6" name="Ευθεία γραμμή σύνδεσης 15">
            <a:extLst>
              <a:ext uri="{FF2B5EF4-FFF2-40B4-BE49-F238E27FC236}">
                <a16:creationId xmlns:a16="http://schemas.microsoft.com/office/drawing/2014/main" id="{DC7E47C6-16ED-4791-96AE-575149541CE9}"/>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pic>
        <p:nvPicPr>
          <p:cNvPr id="5" name="Picture 4" descr="C:\Users\user\Desktop\tinos_img\zone.jpg">
            <a:extLst>
              <a:ext uri="{FF2B5EF4-FFF2-40B4-BE49-F238E27FC236}">
                <a16:creationId xmlns:a16="http://schemas.microsoft.com/office/drawing/2014/main" id="{00B907B3-F816-4472-B26C-71EFD37606F3}"/>
              </a:ext>
            </a:extLst>
          </p:cNvPr>
          <p:cNvPicPr>
            <a:picLocks noChangeAspect="1" noChangeArrowheads="1"/>
          </p:cNvPicPr>
          <p:nvPr/>
        </p:nvPicPr>
        <p:blipFill>
          <a:blip r:embed="rId3" cstate="print"/>
          <a:srcRect/>
          <a:stretch>
            <a:fillRect/>
          </a:stretch>
        </p:blipFill>
        <p:spPr bwMode="auto">
          <a:xfrm>
            <a:off x="413466" y="2129880"/>
            <a:ext cx="1260000" cy="1260000"/>
          </a:xfrm>
          <a:prstGeom prst="rect">
            <a:avLst/>
          </a:prstGeom>
          <a:noFill/>
          <a:ln>
            <a:solidFill>
              <a:schemeClr val="tx1"/>
            </a:solidFill>
          </a:ln>
        </p:spPr>
      </p:pic>
      <p:pic>
        <p:nvPicPr>
          <p:cNvPr id="6" name="Picture 4" descr="C:\Users\user\Desktop\tinos_img\zone.jpg">
            <a:extLst>
              <a:ext uri="{FF2B5EF4-FFF2-40B4-BE49-F238E27FC236}">
                <a16:creationId xmlns:a16="http://schemas.microsoft.com/office/drawing/2014/main" id="{176E49A0-6F8E-4203-8AA9-835EFB67E5D8}"/>
              </a:ext>
            </a:extLst>
          </p:cNvPr>
          <p:cNvPicPr>
            <a:picLocks noChangeAspect="1" noChangeArrowheads="1"/>
          </p:cNvPicPr>
          <p:nvPr/>
        </p:nvPicPr>
        <p:blipFill>
          <a:blip r:embed="rId3" cstate="print"/>
          <a:srcRect/>
          <a:stretch>
            <a:fillRect/>
          </a:stretch>
        </p:blipFill>
        <p:spPr bwMode="auto">
          <a:xfrm>
            <a:off x="4788616" y="2110830"/>
            <a:ext cx="1260000" cy="1260000"/>
          </a:xfrm>
          <a:prstGeom prst="rect">
            <a:avLst/>
          </a:prstGeom>
          <a:noFill/>
          <a:ln>
            <a:solidFill>
              <a:schemeClr val="tx1"/>
            </a:solidFill>
          </a:ln>
        </p:spPr>
      </p:pic>
      <p:pic>
        <p:nvPicPr>
          <p:cNvPr id="7" name="Picture 2">
            <a:extLst>
              <a:ext uri="{FF2B5EF4-FFF2-40B4-BE49-F238E27FC236}">
                <a16:creationId xmlns:a16="http://schemas.microsoft.com/office/drawing/2014/main" id="{D4869B77-B62A-430D-A0B6-75567F3E6FAD}"/>
              </a:ext>
            </a:extLst>
          </p:cNvPr>
          <p:cNvPicPr>
            <a:picLocks noChangeAspect="1" noChangeArrowheads="1"/>
          </p:cNvPicPr>
          <p:nvPr/>
        </p:nvPicPr>
        <p:blipFill>
          <a:blip r:embed="rId4" cstate="print"/>
          <a:srcRect/>
          <a:stretch>
            <a:fillRect/>
          </a:stretch>
        </p:blipFill>
        <p:spPr bwMode="auto">
          <a:xfrm>
            <a:off x="1824282" y="2080110"/>
            <a:ext cx="2732037" cy="3960000"/>
          </a:xfrm>
          <a:prstGeom prst="rect">
            <a:avLst/>
          </a:prstGeom>
          <a:noFill/>
          <a:ln w="9525">
            <a:noFill/>
            <a:miter lim="800000"/>
            <a:headEnd/>
            <a:tailEnd/>
          </a:ln>
          <a:effectLst/>
        </p:spPr>
      </p:pic>
      <p:pic>
        <p:nvPicPr>
          <p:cNvPr id="8" name="56 - Εικόνα" descr="p_10.jpg">
            <a:extLst>
              <a:ext uri="{FF2B5EF4-FFF2-40B4-BE49-F238E27FC236}">
                <a16:creationId xmlns:a16="http://schemas.microsoft.com/office/drawing/2014/main" id="{DBF3C3ED-5467-4D04-A415-DE804866C11F}"/>
              </a:ext>
            </a:extLst>
          </p:cNvPr>
          <p:cNvPicPr>
            <a:picLocks noChangeAspect="1"/>
          </p:cNvPicPr>
          <p:nvPr/>
        </p:nvPicPr>
        <p:blipFill>
          <a:blip r:embed="rId5" cstate="print"/>
          <a:stretch>
            <a:fillRect/>
          </a:stretch>
        </p:blipFill>
        <p:spPr>
          <a:xfrm>
            <a:off x="416376" y="3468980"/>
            <a:ext cx="1260000" cy="1260000"/>
          </a:xfrm>
          <a:prstGeom prst="rect">
            <a:avLst/>
          </a:prstGeom>
        </p:spPr>
      </p:pic>
      <p:pic>
        <p:nvPicPr>
          <p:cNvPr id="9" name="57 - Εικόνα" descr="p_10a.jpg">
            <a:extLst>
              <a:ext uri="{FF2B5EF4-FFF2-40B4-BE49-F238E27FC236}">
                <a16:creationId xmlns:a16="http://schemas.microsoft.com/office/drawing/2014/main" id="{A41ECA33-AAA3-4116-A184-1010EE527ABA}"/>
              </a:ext>
            </a:extLst>
          </p:cNvPr>
          <p:cNvPicPr>
            <a:picLocks noChangeAspect="1"/>
          </p:cNvPicPr>
          <p:nvPr/>
        </p:nvPicPr>
        <p:blipFill>
          <a:blip r:embed="rId6" cstate="print"/>
          <a:stretch>
            <a:fillRect/>
          </a:stretch>
        </p:blipFill>
        <p:spPr>
          <a:xfrm>
            <a:off x="415260" y="4770730"/>
            <a:ext cx="1260000" cy="1260000"/>
          </a:xfrm>
          <a:prstGeom prst="rect">
            <a:avLst/>
          </a:prstGeom>
        </p:spPr>
      </p:pic>
      <p:pic>
        <p:nvPicPr>
          <p:cNvPr id="10" name="Picture 3">
            <a:extLst>
              <a:ext uri="{FF2B5EF4-FFF2-40B4-BE49-F238E27FC236}">
                <a16:creationId xmlns:a16="http://schemas.microsoft.com/office/drawing/2014/main" id="{A30F4AA9-1C1A-45EF-B968-A4A0458BDB89}"/>
              </a:ext>
            </a:extLst>
          </p:cNvPr>
          <p:cNvPicPr>
            <a:picLocks noChangeAspect="1" noChangeArrowheads="1"/>
          </p:cNvPicPr>
          <p:nvPr/>
        </p:nvPicPr>
        <p:blipFill>
          <a:blip r:embed="rId7" cstate="print"/>
          <a:srcRect/>
          <a:stretch>
            <a:fillRect/>
          </a:stretch>
        </p:blipFill>
        <p:spPr bwMode="auto">
          <a:xfrm>
            <a:off x="6125572" y="2070730"/>
            <a:ext cx="2732037" cy="3960000"/>
          </a:xfrm>
          <a:prstGeom prst="rect">
            <a:avLst/>
          </a:prstGeom>
          <a:noFill/>
          <a:ln w="9525">
            <a:noFill/>
            <a:miter lim="800000"/>
            <a:headEnd/>
            <a:tailEnd/>
          </a:ln>
          <a:effectLst/>
        </p:spPr>
      </p:pic>
      <p:pic>
        <p:nvPicPr>
          <p:cNvPr id="11" name="47 - Εικόνα" descr="p_9.jpg">
            <a:extLst>
              <a:ext uri="{FF2B5EF4-FFF2-40B4-BE49-F238E27FC236}">
                <a16:creationId xmlns:a16="http://schemas.microsoft.com/office/drawing/2014/main" id="{B10B2AB5-5E58-4FD1-98CD-A16558811978}"/>
              </a:ext>
            </a:extLst>
          </p:cNvPr>
          <p:cNvPicPr>
            <a:picLocks noChangeAspect="1"/>
          </p:cNvPicPr>
          <p:nvPr/>
        </p:nvPicPr>
        <p:blipFill>
          <a:blip r:embed="rId8" cstate="print"/>
          <a:stretch>
            <a:fillRect/>
          </a:stretch>
        </p:blipFill>
        <p:spPr>
          <a:xfrm>
            <a:off x="4788869" y="3446838"/>
            <a:ext cx="1260000" cy="1260000"/>
          </a:xfrm>
          <a:prstGeom prst="rect">
            <a:avLst/>
          </a:prstGeom>
        </p:spPr>
      </p:pic>
      <p:pic>
        <p:nvPicPr>
          <p:cNvPr id="12" name="48 - Εικόνα" descr="p_9a.jpg">
            <a:extLst>
              <a:ext uri="{FF2B5EF4-FFF2-40B4-BE49-F238E27FC236}">
                <a16:creationId xmlns:a16="http://schemas.microsoft.com/office/drawing/2014/main" id="{B5B9E321-0F08-4773-A8DE-C10212A92D24}"/>
              </a:ext>
            </a:extLst>
          </p:cNvPr>
          <p:cNvPicPr>
            <a:picLocks noChangeAspect="1"/>
          </p:cNvPicPr>
          <p:nvPr/>
        </p:nvPicPr>
        <p:blipFill>
          <a:blip r:embed="rId9" cstate="print"/>
          <a:stretch>
            <a:fillRect/>
          </a:stretch>
        </p:blipFill>
        <p:spPr>
          <a:xfrm>
            <a:off x="4801172" y="4753807"/>
            <a:ext cx="1260000" cy="1260000"/>
          </a:xfrm>
          <a:prstGeom prst="rect">
            <a:avLst/>
          </a:prstGeom>
        </p:spPr>
      </p:pic>
      <p:sp>
        <p:nvSpPr>
          <p:cNvPr id="15" name="Τίτλος 1">
            <a:extLst>
              <a:ext uri="{FF2B5EF4-FFF2-40B4-BE49-F238E27FC236}">
                <a16:creationId xmlns:a16="http://schemas.microsoft.com/office/drawing/2014/main" id="{6514AE71-D0A6-4C69-9D3F-65BD256E6808}"/>
              </a:ext>
            </a:extLst>
          </p:cNvPr>
          <p:cNvSpPr>
            <a:spLocks noGrp="1"/>
          </p:cNvSpPr>
          <p:nvPr>
            <p:ph type="title"/>
          </p:nvPr>
        </p:nvSpPr>
        <p:spPr>
          <a:xfrm>
            <a:off x="628650" y="365126"/>
            <a:ext cx="7886700" cy="315911"/>
          </a:xfrm>
        </p:spPr>
        <p:txBody>
          <a:bodyPr>
            <a:noAutofit/>
          </a:bodyPr>
          <a:lstStyle/>
          <a:p>
            <a:r>
              <a:rPr lang="en-US" sz="18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stochastic </a:t>
            </a:r>
            <a:r>
              <a:rPr lang="en-US" sz="1800" kern="0" dirty="0">
                <a:latin typeface="Open Sans Light" panose="020B0306030504020204" pitchFamily="34" charset="0"/>
                <a:ea typeface="Open Sans Light" panose="020B0306030504020204" pitchFamily="34" charset="0"/>
                <a:cs typeface="Open Sans Light" panose="020B0306030504020204" pitchFamily="34" charset="0"/>
              </a:rPr>
              <a:t>analysis of positions P_3 and P_4</a:t>
            </a:r>
            <a:endParaRPr lang="el-GR" sz="1800" dirty="0"/>
          </a:p>
        </p:txBody>
      </p:sp>
      <p:sp>
        <p:nvSpPr>
          <p:cNvPr id="17" name="TextBox 16">
            <a:extLst>
              <a:ext uri="{FF2B5EF4-FFF2-40B4-BE49-F238E27FC236}">
                <a16:creationId xmlns:a16="http://schemas.microsoft.com/office/drawing/2014/main" id="{B3133E59-EB0C-471E-97CC-FA478A011C8E}"/>
              </a:ext>
            </a:extLst>
          </p:cNvPr>
          <p:cNvSpPr txBox="1"/>
          <p:nvPr/>
        </p:nvSpPr>
        <p:spPr>
          <a:xfrm>
            <a:off x="284481" y="1774068"/>
            <a:ext cx="1510350"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Images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analysed</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extBox 17">
            <a:extLst>
              <a:ext uri="{FF2B5EF4-FFF2-40B4-BE49-F238E27FC236}">
                <a16:creationId xmlns:a16="http://schemas.microsoft.com/office/drawing/2014/main" id="{4EDBED93-32AD-4D72-9F06-A272F9567A96}"/>
              </a:ext>
            </a:extLst>
          </p:cNvPr>
          <p:cNvSpPr txBox="1"/>
          <p:nvPr/>
        </p:nvSpPr>
        <p:spPr>
          <a:xfrm>
            <a:off x="4663441" y="1762953"/>
            <a:ext cx="1510350"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Images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analysed</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8">
            <a:extLst>
              <a:ext uri="{FF2B5EF4-FFF2-40B4-BE49-F238E27FC236}">
                <a16:creationId xmlns:a16="http://schemas.microsoft.com/office/drawing/2014/main" id="{9D77DC97-E797-4FDF-998C-36E71D275E07}"/>
              </a:ext>
            </a:extLst>
          </p:cNvPr>
          <p:cNvSpPr txBox="1"/>
          <p:nvPr/>
        </p:nvSpPr>
        <p:spPr>
          <a:xfrm>
            <a:off x="2585554" y="1760297"/>
            <a:ext cx="1235851" cy="307777"/>
          </a:xfrm>
          <a:prstGeom prst="rect">
            <a:avLst/>
          </a:prstGeom>
          <a:noFill/>
        </p:spPr>
        <p:txBody>
          <a:bodyPr wrap="none" rtlCol="0">
            <a:spAutoFit/>
          </a:bodyPr>
          <a:lstStyle/>
          <a:p>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Climacogram</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Box 19">
            <a:extLst>
              <a:ext uri="{FF2B5EF4-FFF2-40B4-BE49-F238E27FC236}">
                <a16:creationId xmlns:a16="http://schemas.microsoft.com/office/drawing/2014/main" id="{683905C1-C288-4BAD-BA49-9B3A5FDA7A1E}"/>
              </a:ext>
            </a:extLst>
          </p:cNvPr>
          <p:cNvSpPr txBox="1"/>
          <p:nvPr/>
        </p:nvSpPr>
        <p:spPr>
          <a:xfrm>
            <a:off x="6865996" y="1755352"/>
            <a:ext cx="1235851" cy="307777"/>
          </a:xfrm>
          <a:prstGeom prst="rect">
            <a:avLst/>
          </a:prstGeom>
          <a:noFill/>
        </p:spPr>
        <p:txBody>
          <a:bodyPr wrap="none" rtlCol="0">
            <a:spAutoFit/>
          </a:bodyPr>
          <a:lstStyle/>
          <a:p>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Climacogram</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D9022410-F785-46FB-A0BD-95169C54687C}"/>
              </a:ext>
            </a:extLst>
          </p:cNvPr>
          <p:cNvSpPr txBox="1"/>
          <p:nvPr/>
        </p:nvSpPr>
        <p:spPr>
          <a:xfrm>
            <a:off x="808756" y="1464556"/>
            <a:ext cx="466794"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P_3</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826139F6-733F-410A-BEC7-62F62F2AEB2E}"/>
              </a:ext>
            </a:extLst>
          </p:cNvPr>
          <p:cNvSpPr txBox="1"/>
          <p:nvPr/>
        </p:nvSpPr>
        <p:spPr>
          <a:xfrm>
            <a:off x="5185219" y="1474044"/>
            <a:ext cx="466794" cy="307777"/>
          </a:xfrm>
          <a:prstGeom prst="rect">
            <a:avLst/>
          </a:prstGeom>
          <a:noFill/>
        </p:spPr>
        <p:txBody>
          <a:bodyPr wrap="none" rtlCol="0">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P_4</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Εικόνα 22">
            <a:extLst>
              <a:ext uri="{FF2B5EF4-FFF2-40B4-BE49-F238E27FC236}">
                <a16:creationId xmlns:a16="http://schemas.microsoft.com/office/drawing/2014/main" id="{8894C980-8317-4826-8EB8-5C403DE617EB}"/>
              </a:ext>
            </a:extLst>
          </p:cNvPr>
          <p:cNvPicPr>
            <a:picLocks noChangeAspect="1"/>
          </p:cNvPicPr>
          <p:nvPr/>
        </p:nvPicPr>
        <p:blipFill>
          <a:blip r:embed="rId10" cstate="print"/>
          <a:stretch>
            <a:fillRect/>
          </a:stretch>
        </p:blipFill>
        <p:spPr>
          <a:xfrm>
            <a:off x="8502967" y="6607725"/>
            <a:ext cx="572672" cy="199438"/>
          </a:xfrm>
          <a:prstGeom prst="rect">
            <a:avLst/>
          </a:prstGeom>
        </p:spPr>
      </p:pic>
      <p:sp>
        <p:nvSpPr>
          <p:cNvPr id="28" name="TextBox 27">
            <a:extLst>
              <a:ext uri="{FF2B5EF4-FFF2-40B4-BE49-F238E27FC236}">
                <a16:creationId xmlns:a16="http://schemas.microsoft.com/office/drawing/2014/main" id="{DD3343F3-AF7C-4E2B-9FFB-FF6624F38515}"/>
              </a:ext>
            </a:extLst>
          </p:cNvPr>
          <p:cNvSpPr txBox="1"/>
          <p:nvPr/>
        </p:nvSpPr>
        <p:spPr>
          <a:xfrm>
            <a:off x="1954078" y="2077947"/>
            <a:ext cx="276038" cy="307777"/>
          </a:xfrm>
          <a:prstGeom prst="rect">
            <a:avLst/>
          </a:prstGeom>
          <a:noFill/>
        </p:spPr>
        <p:txBody>
          <a:bodyPr wrap="none" rtlCol="0">
            <a:spAutoFit/>
          </a:bodyPr>
          <a:lstStyle/>
          <a:p>
            <a:r>
              <a:rPr lang="en-US" sz="1400" dirty="0"/>
              <a:t>1</a:t>
            </a:r>
            <a:endParaRPr lang="el-GR" sz="1400" dirty="0"/>
          </a:p>
        </p:txBody>
      </p:sp>
      <p:sp>
        <p:nvSpPr>
          <p:cNvPr id="29" name="TextBox 28">
            <a:extLst>
              <a:ext uri="{FF2B5EF4-FFF2-40B4-BE49-F238E27FC236}">
                <a16:creationId xmlns:a16="http://schemas.microsoft.com/office/drawing/2014/main" id="{E56B3CFE-9C2E-4A1E-9198-87106E73C1F1}"/>
              </a:ext>
            </a:extLst>
          </p:cNvPr>
          <p:cNvSpPr txBox="1"/>
          <p:nvPr/>
        </p:nvSpPr>
        <p:spPr>
          <a:xfrm>
            <a:off x="6237578" y="2074796"/>
            <a:ext cx="276038" cy="307777"/>
          </a:xfrm>
          <a:prstGeom prst="rect">
            <a:avLst/>
          </a:prstGeom>
          <a:noFill/>
        </p:spPr>
        <p:txBody>
          <a:bodyPr wrap="none" rtlCol="0">
            <a:spAutoFit/>
          </a:bodyPr>
          <a:lstStyle/>
          <a:p>
            <a:r>
              <a:rPr lang="en-US" sz="1400" dirty="0"/>
              <a:t>1</a:t>
            </a:r>
            <a:endParaRPr lang="el-GR" sz="1400" dirty="0"/>
          </a:p>
        </p:txBody>
      </p:sp>
    </p:spTree>
    <p:extLst>
      <p:ext uri="{BB962C8B-B14F-4D97-AF65-F5344CB8AC3E}">
        <p14:creationId xmlns:p14="http://schemas.microsoft.com/office/powerpoint/2010/main" val="285893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340EE04F-E2B4-4C25-B5A4-B1E9501A9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sp>
        <p:nvSpPr>
          <p:cNvPr id="3" name="Ορθογώνιο 2">
            <a:extLst>
              <a:ext uri="{FF2B5EF4-FFF2-40B4-BE49-F238E27FC236}">
                <a16:creationId xmlns:a16="http://schemas.microsoft.com/office/drawing/2014/main" id="{203C4A36-1026-4555-8631-0ADDC929094A}"/>
              </a:ext>
            </a:extLst>
          </p:cNvPr>
          <p:cNvSpPr/>
          <p:nvPr/>
        </p:nvSpPr>
        <p:spPr>
          <a:xfrm>
            <a:off x="724641" y="1156177"/>
            <a:ext cx="8010253" cy="42371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Ευθεία γραμμή σύνδεσης 8">
            <a:extLst>
              <a:ext uri="{FF2B5EF4-FFF2-40B4-BE49-F238E27FC236}">
                <a16:creationId xmlns:a16="http://schemas.microsoft.com/office/drawing/2014/main" id="{EE1A9819-4445-45B0-9929-C9C35A55B947}"/>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7E8B6578-0D8A-4548-B951-DFE6E59EEE77}"/>
              </a:ext>
            </a:extLst>
          </p:cNvPr>
          <p:cNvSpPr>
            <a:spLocks noGrp="1"/>
          </p:cNvSpPr>
          <p:nvPr>
            <p:ph type="title"/>
          </p:nvPr>
        </p:nvSpPr>
        <p:spPr>
          <a:xfrm>
            <a:off x="628650" y="365126"/>
            <a:ext cx="7886700" cy="315911"/>
          </a:xfrm>
        </p:spPr>
        <p:txBody>
          <a:bodyPr>
            <a:noAutofit/>
          </a:bodyPr>
          <a:lstStyle/>
          <a:p>
            <a:r>
              <a:rPr lang="en-US" sz="1800" kern="0" dirty="0">
                <a:latin typeface="Open Sans Light" panose="020B0306030504020204" pitchFamily="34" charset="0"/>
                <a:ea typeface="Open Sans Light" panose="020B0306030504020204" pitchFamily="34" charset="0"/>
                <a:cs typeface="Open Sans Light" panose="020B0306030504020204" pitchFamily="34" charset="0"/>
              </a:rPr>
              <a:t>comparative evaluation</a:t>
            </a:r>
            <a:endParaRPr lang="el-GR" sz="1800" dirty="0"/>
          </a:p>
        </p:txBody>
      </p:sp>
      <p:pic>
        <p:nvPicPr>
          <p:cNvPr id="7" name="Εικόνα 6">
            <a:extLst>
              <a:ext uri="{FF2B5EF4-FFF2-40B4-BE49-F238E27FC236}">
                <a16:creationId xmlns:a16="http://schemas.microsoft.com/office/drawing/2014/main" id="{C307B362-82D8-4C93-B119-9153834118F2}"/>
              </a:ext>
            </a:extLst>
          </p:cNvPr>
          <p:cNvPicPr>
            <a:picLocks noChangeAspect="1"/>
          </p:cNvPicPr>
          <p:nvPr/>
        </p:nvPicPr>
        <p:blipFill>
          <a:blip r:embed="rId3" cstate="print"/>
          <a:stretch>
            <a:fillRect/>
          </a:stretch>
        </p:blipFill>
        <p:spPr>
          <a:xfrm>
            <a:off x="8502967" y="6607725"/>
            <a:ext cx="572672" cy="199438"/>
          </a:xfrm>
          <a:prstGeom prst="rect">
            <a:avLst/>
          </a:prstGeom>
        </p:spPr>
      </p:pic>
      <p:pic>
        <p:nvPicPr>
          <p:cNvPr id="10" name="Picture 2">
            <a:extLst>
              <a:ext uri="{FF2B5EF4-FFF2-40B4-BE49-F238E27FC236}">
                <a16:creationId xmlns:a16="http://schemas.microsoft.com/office/drawing/2014/main" id="{74BF21A9-D484-49F4-8AA0-46B41DF0FF8C}"/>
              </a:ext>
            </a:extLst>
          </p:cNvPr>
          <p:cNvPicPr>
            <a:picLocks noChangeAspect="1" noChangeArrowheads="1"/>
          </p:cNvPicPr>
          <p:nvPr/>
        </p:nvPicPr>
        <p:blipFill>
          <a:blip r:embed="rId4" cstate="print"/>
          <a:srcRect/>
          <a:stretch>
            <a:fillRect/>
          </a:stretch>
        </p:blipFill>
        <p:spPr bwMode="auto">
          <a:xfrm>
            <a:off x="731053" y="878273"/>
            <a:ext cx="8010253" cy="4267144"/>
          </a:xfrm>
          <a:prstGeom prst="rect">
            <a:avLst/>
          </a:prstGeom>
          <a:noFill/>
          <a:ln w="9525">
            <a:noFill/>
            <a:miter lim="800000"/>
            <a:headEnd/>
            <a:tailEnd/>
          </a:ln>
          <a:effectLst/>
        </p:spPr>
      </p:pic>
      <p:sp>
        <p:nvSpPr>
          <p:cNvPr id="4" name="Ορθογώνιο 3">
            <a:extLst>
              <a:ext uri="{FF2B5EF4-FFF2-40B4-BE49-F238E27FC236}">
                <a16:creationId xmlns:a16="http://schemas.microsoft.com/office/drawing/2014/main" id="{D843F930-D0E9-4C38-A2E1-4B22DC6096D5}"/>
              </a:ext>
            </a:extLst>
          </p:cNvPr>
          <p:cNvSpPr/>
          <p:nvPr/>
        </p:nvSpPr>
        <p:spPr>
          <a:xfrm>
            <a:off x="724641" y="5242560"/>
            <a:ext cx="8010253" cy="13651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C362540A-3547-4BE0-BF1F-67273D8A24D1}"/>
              </a:ext>
            </a:extLst>
          </p:cNvPr>
          <p:cNvSpPr txBox="1"/>
          <p:nvPr/>
        </p:nvSpPr>
        <p:spPr>
          <a:xfrm>
            <a:off x="731054" y="5246243"/>
            <a:ext cx="8010252" cy="1323439"/>
          </a:xfrm>
          <a:prstGeom prst="rect">
            <a:avLst/>
          </a:prstGeom>
          <a:noFill/>
        </p:spPr>
        <p:txBody>
          <a:bodyPr wrap="square" rtlCol="0">
            <a:spAutoFit/>
          </a:bodyPr>
          <a:lstStyle/>
          <a:p>
            <a:r>
              <a:rPr lang="en-US" sz="1600" dirty="0">
                <a:latin typeface="Open Sans Light" panose="020B0306030504020204" pitchFamily="34" charset="0"/>
                <a:ea typeface="Open Sans Light" panose="020B0306030504020204" pitchFamily="34" charset="0"/>
                <a:cs typeface="Open Sans Light" panose="020B0306030504020204" pitchFamily="34" charset="0"/>
              </a:rPr>
              <a:t>Where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R(k)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 </a:t>
            </a:r>
            <a:r>
              <a:rPr lang="el-GR" sz="1600" i="1" dirty="0">
                <a:latin typeface="Open Sans Light" panose="020B0306030504020204" pitchFamily="34" charset="0"/>
                <a:ea typeface="Open Sans Light" panose="020B0306030504020204" pitchFamily="34" charset="0"/>
                <a:cs typeface="Open Sans Light" panose="020B0306030504020204" pitchFamily="34" charset="0"/>
              </a:rPr>
              <a:t>γ(κ</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baseline="-25000" dirty="0">
                <a:latin typeface="Open Sans Light" panose="020B0306030504020204" pitchFamily="34" charset="0"/>
                <a:ea typeface="Open Sans Light" panose="020B0306030504020204" pitchFamily="34" charset="0"/>
                <a:cs typeface="Open Sans Light" panose="020B0306030504020204" pitchFamily="34" charset="0"/>
              </a:rPr>
              <a:t>landscape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l-GR" sz="1600" i="1" dirty="0">
                <a:latin typeface="Open Sans Light" panose="020B0306030504020204" pitchFamily="34" charset="0"/>
                <a:ea typeface="Open Sans Light" panose="020B0306030504020204" pitchFamily="34" charset="0"/>
                <a:cs typeface="Open Sans Light" panose="020B0306030504020204" pitchFamily="34" charset="0"/>
              </a:rPr>
              <a:t>γ(κ</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baseline="-25000" dirty="0">
                <a:latin typeface="Open Sans Light" panose="020B0306030504020204" pitchFamily="34" charset="0"/>
                <a:ea typeface="Open Sans Light" panose="020B0306030504020204" pitchFamily="34" charset="0"/>
                <a:cs typeface="Open Sans Light" panose="020B0306030504020204" pitchFamily="34" charset="0"/>
              </a:rPr>
              <a:t>landscape with turbine</a:t>
            </a:r>
          </a:p>
          <a:p>
            <a:r>
              <a:rPr lang="en-US" sz="1600" dirty="0">
                <a:latin typeface="Open Sans Light" panose="020B0306030504020204" pitchFamily="34" charset="0"/>
                <a:ea typeface="Open Sans Light" panose="020B0306030504020204" pitchFamily="34" charset="0"/>
                <a:cs typeface="Open Sans Light" panose="020B0306030504020204" pitchFamily="34" charset="0"/>
              </a:rPr>
              <a:t>For each scenario, a new series were created by deducting the values of the climacogram of the picture of the landscape without the wind turbines from the climacogram of the picture including the wind turbine. These four new series are presented here</a:t>
            </a:r>
            <a:r>
              <a:rPr lang="el-GR" sz="1600" dirty="0">
                <a:latin typeface="Open Sans Light" panose="020B0306030504020204" pitchFamily="34" charset="0"/>
                <a:ea typeface="Open Sans Light" panose="020B0306030504020204" pitchFamily="34" charset="0"/>
                <a:cs typeface="Open Sans Light" panose="020B0306030504020204" pitchFamily="34" charset="0"/>
              </a:rPr>
              <a:t>.</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4462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Ευθεία γραμμή σύνδεσης 6">
            <a:extLst>
              <a:ext uri="{FF2B5EF4-FFF2-40B4-BE49-F238E27FC236}">
                <a16:creationId xmlns:a16="http://schemas.microsoft.com/office/drawing/2014/main" id="{F064D204-C943-4C9A-92F9-ABF1873A878A}"/>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B44223E5-523D-400B-84DB-7DD7941A482E}"/>
              </a:ext>
            </a:extLst>
          </p:cNvPr>
          <p:cNvSpPr>
            <a:spLocks noGrp="1"/>
          </p:cNvSpPr>
          <p:nvPr>
            <p:ph type="title"/>
          </p:nvPr>
        </p:nvSpPr>
        <p:spPr>
          <a:xfrm>
            <a:off x="628650" y="365126"/>
            <a:ext cx="7886700" cy="315911"/>
          </a:xfrm>
        </p:spPr>
        <p:txBody>
          <a:bodyPr>
            <a:noAutofit/>
          </a:bodyPr>
          <a:lstStyle/>
          <a:p>
            <a:r>
              <a:rPr lang="en-US" sz="18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conclusions</a:t>
            </a:r>
            <a:endParaRPr lang="el-GR" sz="1800" dirty="0"/>
          </a:p>
        </p:txBody>
      </p:sp>
      <p:sp>
        <p:nvSpPr>
          <p:cNvPr id="4" name="Ορθογώνιο 3">
            <a:extLst>
              <a:ext uri="{FF2B5EF4-FFF2-40B4-BE49-F238E27FC236}">
                <a16:creationId xmlns:a16="http://schemas.microsoft.com/office/drawing/2014/main" id="{B3B18D2F-8282-4EFC-9C43-B2F111B597EC}"/>
              </a:ext>
            </a:extLst>
          </p:cNvPr>
          <p:cNvSpPr/>
          <p:nvPr/>
        </p:nvSpPr>
        <p:spPr>
          <a:xfrm>
            <a:off x="277812" y="723438"/>
            <a:ext cx="8588376" cy="3693319"/>
          </a:xfrm>
          <a:prstGeom prst="rect">
            <a:avLst/>
          </a:prstGeom>
        </p:spPr>
        <p:txBody>
          <a:bodyPr wrap="square">
            <a:spAutoFit/>
          </a:bodyPr>
          <a:lstStyle/>
          <a:p>
            <a:pPr>
              <a:spcAft>
                <a:spcPts val="3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The necessity for developing renewables is undeniable, not only in order to protect the environment, but also to fulfill energy needs during the impending depletion of fossil fuels. </a:t>
            </a:r>
            <a:endParaRPr lang="el-GR" sz="1600"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The Greek natural environment is deeply linked with the tradition and history of each place. In particular, the landscape of Greek islands is internationally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recognised</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and constitutes an attraction for thousands of visitors every year. </a:t>
            </a:r>
          </a:p>
          <a:p>
            <a:pPr>
              <a:spcAft>
                <a:spcPts val="3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Wind turbines are large-scale constructions that strongly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antagonise</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the natural landscape, often resulting in irrevocably altering its qualities. Actually, their massive and reckless installation are in full contrast with the need for protecting its traditional identity.</a:t>
            </a:r>
          </a:p>
          <a:p>
            <a:pPr>
              <a:spcAft>
                <a:spcPts val="3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The installation of wind turbines on top of a hill, which is the case of Tinos, causes the most intense visual heterogeneity which results to the most intensive landscape alteration, as reported by Ioannidis et al. [15; see </a:t>
            </a: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parallel presentation EGU2020-18212</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p>
          <a:p>
            <a:pPr>
              <a:spcAft>
                <a:spcPts val="3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Stochastic analysis of landscapes offer an objective tool for evaluating the aesthetic footprint of such projects, and may also be incorporated in Environmental Impact Assessment studies.</a:t>
            </a:r>
            <a:endParaRPr lang="el-G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Εικόνα 9">
            <a:extLst>
              <a:ext uri="{FF2B5EF4-FFF2-40B4-BE49-F238E27FC236}">
                <a16:creationId xmlns:a16="http://schemas.microsoft.com/office/drawing/2014/main" id="{F3A26306-1C8F-4D47-B084-F91ADF5F45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975" b="20019"/>
          <a:stretch/>
        </p:blipFill>
        <p:spPr>
          <a:xfrm>
            <a:off x="0" y="4459158"/>
            <a:ext cx="9144000" cy="2377168"/>
          </a:xfrm>
          <a:prstGeom prst="rect">
            <a:avLst/>
          </a:prstGeom>
        </p:spPr>
      </p:pic>
      <p:pic>
        <p:nvPicPr>
          <p:cNvPr id="6" name="Εικόνα 5">
            <a:extLst>
              <a:ext uri="{FF2B5EF4-FFF2-40B4-BE49-F238E27FC236}">
                <a16:creationId xmlns:a16="http://schemas.microsoft.com/office/drawing/2014/main" id="{0FE39FA5-B2BE-4D4F-B2AF-E0F49545E307}"/>
              </a:ext>
            </a:extLst>
          </p:cNvPr>
          <p:cNvPicPr>
            <a:picLocks noChangeAspect="1"/>
          </p:cNvPicPr>
          <p:nvPr/>
        </p:nvPicPr>
        <p:blipFill>
          <a:blip r:embed="rId3" cstate="print"/>
          <a:stretch>
            <a:fillRect/>
          </a:stretch>
        </p:blipFill>
        <p:spPr>
          <a:xfrm>
            <a:off x="8502967" y="6607725"/>
            <a:ext cx="572672" cy="199438"/>
          </a:xfrm>
          <a:prstGeom prst="rect">
            <a:avLst/>
          </a:prstGeom>
        </p:spPr>
      </p:pic>
    </p:spTree>
    <p:extLst>
      <p:ext uri="{BB962C8B-B14F-4D97-AF65-F5344CB8AC3E}">
        <p14:creationId xmlns:p14="http://schemas.microsoft.com/office/powerpoint/2010/main" val="412589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1D64807-B56C-4E2D-80E2-EF9606D51E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805"/>
          <a:stretch/>
        </p:blipFill>
        <p:spPr>
          <a:xfrm>
            <a:off x="0" y="4304229"/>
            <a:ext cx="9144000" cy="2553771"/>
          </a:xfrm>
          <a:prstGeom prst="rect">
            <a:avLst/>
          </a:prstGeom>
        </p:spPr>
      </p:pic>
      <p:cxnSp>
        <p:nvCxnSpPr>
          <p:cNvPr id="6" name="Ευθεία γραμμή σύνδεσης 5">
            <a:extLst>
              <a:ext uri="{FF2B5EF4-FFF2-40B4-BE49-F238E27FC236}">
                <a16:creationId xmlns:a16="http://schemas.microsoft.com/office/drawing/2014/main" id="{545CE561-AE87-48AC-AD00-9D4F75F9A552}"/>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756F62CF-AF6E-4535-AEE8-95FE2EBD741A}"/>
              </a:ext>
            </a:extLst>
          </p:cNvPr>
          <p:cNvSpPr>
            <a:spLocks noGrp="1"/>
          </p:cNvSpPr>
          <p:nvPr>
            <p:ph type="title"/>
          </p:nvPr>
        </p:nvSpPr>
        <p:spPr>
          <a:xfrm>
            <a:off x="628650" y="365126"/>
            <a:ext cx="7886700" cy="315911"/>
          </a:xfrm>
        </p:spPr>
        <p:txBody>
          <a:bodyPr>
            <a:normAutofit fontScale="90000"/>
          </a:bodyPr>
          <a:lstStyle/>
          <a:p>
            <a:r>
              <a:rPr lang="en-US" sz="18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REFERENCES</a:t>
            </a:r>
            <a:endParaRPr lang="el-GR" sz="1800" dirty="0"/>
          </a:p>
        </p:txBody>
      </p:sp>
      <p:sp>
        <p:nvSpPr>
          <p:cNvPr id="4" name="TextBox 3">
            <a:extLst>
              <a:ext uri="{FF2B5EF4-FFF2-40B4-BE49-F238E27FC236}">
                <a16:creationId xmlns:a16="http://schemas.microsoft.com/office/drawing/2014/main" id="{AA513A62-C130-4455-8F21-0F0B9F2570EA}"/>
              </a:ext>
            </a:extLst>
          </p:cNvPr>
          <p:cNvSpPr txBox="1"/>
          <p:nvPr/>
        </p:nvSpPr>
        <p:spPr>
          <a:xfrm>
            <a:off x="311943" y="825092"/>
            <a:ext cx="8520113" cy="3457357"/>
          </a:xfrm>
          <a:prstGeom prst="rect">
            <a:avLst/>
          </a:prstGeom>
          <a:noFill/>
        </p:spPr>
        <p:txBody>
          <a:bodyPr wrap="square" rtlCol="0">
            <a:spAutoFit/>
          </a:bodyPr>
          <a:lstStyle/>
          <a:p>
            <a:pPr marL="342900" indent="-342900" defTabSz="914400" fontAlgn="base">
              <a:spcBef>
                <a:spcPct val="0"/>
              </a:spcBef>
              <a:spcAft>
                <a:spcPts val="100"/>
              </a:spcAft>
              <a:buFont typeface="+mj-lt"/>
              <a:buAutoNum type="arabicPeriod"/>
            </a:pP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Kosmaki</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T., Lecture notes: Environmental Components of Planning and Housing Development: Protection, assessment and consideration of the natural landscape as part of the environment, National Technical University of Athens - School of Architecture.</a:t>
            </a:r>
          </a:p>
          <a:p>
            <a:pPr marL="342900" indent="-342900" defTabSz="914400" fontAlgn="base">
              <a:spcBef>
                <a:spcPct val="0"/>
              </a:spcBef>
              <a:spcAft>
                <a:spcPts val="100"/>
              </a:spcAft>
              <a:buFont typeface="+mj-lt"/>
              <a:buAutoNum type="arabicPeriod"/>
            </a:pP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Koutsoyiannis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D.: HESS Opinions "A random walk on water",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Hydrol</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Earth Syst. Sci., 14, 585–601, https://doi.org/10.5194/hess-14-585-2010, 2010.</a:t>
            </a:r>
          </a:p>
          <a:p>
            <a:pPr marL="342900" indent="-342900" defTabSz="914400" fontAlgn="base">
              <a:spcBef>
                <a:spcPct val="0"/>
              </a:spcBef>
              <a:spcAft>
                <a:spcPts val="100"/>
              </a:spcAft>
              <a:buFont typeface="+mj-lt"/>
              <a:buAutoNum type="arabicPeriod"/>
            </a:pP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Sargentis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G.-F., P.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Dimitriadis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and D.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Koutsoyiannis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Aesthetical Issues of Leonardo Da Vinci’s and Pablo Picasso’s Paintings with Stochastic Evaluation, Heritage, 3, 283-305, 2020.</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Sargentis</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G.-F</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R</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Ioannidis, I</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Taygetos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Meletopoulos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P</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Dimitriadis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and D</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Koutsoyiannis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Aesthetical issues with stochastic evaluation, European Geosciences Union General Assembly 2020, Geophysical Research Abstracts, Vol. 22, Online, EGU2020- 19832, European Geosciences Union, 2020.</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Google search results 02/03/2020  </a:t>
            </a:r>
            <a:r>
              <a:rPr lang="en-US" sz="900" dirty="0">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http://www.tinosnow.gr/2019/11/tinos-food-paths-16112019-photos.html</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900" dirty="0">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https://tinosecret.gr/alysida-anemogennitries/</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900" dirty="0">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https://tinosecret.gr/anemogennitries-ploio/</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https://tinosecret.gr/poreia-aiolika/</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 </a:t>
            </a:r>
          </a:p>
          <a:p>
            <a:pPr marL="342900" indent="-342900" defTabSz="914400" fontAlgn="base">
              <a:spcBef>
                <a:spcPct val="0"/>
              </a:spcBef>
              <a:spcAft>
                <a:spcPts val="100"/>
              </a:spcAft>
              <a:buFont typeface="+mj-lt"/>
              <a:buAutoNum type="arabicPeriod"/>
            </a:pP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Christofides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 A.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Efstratiadis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D.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Koutsoyiannis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G.-F.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Sargentis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and K.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Hadjibiros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Resolving conflicting objectives in the management of the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Plastiras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Lake: can we quantify beauty?, Hydrology and Earth System Sciences, 9(5), 507–515, doi:10.5194/hess-9-507-2005, 2005.</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Sargentis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G.-F., The esthetical element in water, hydraulic works and dams, Diploma thesis, Department of Water Resources, Hydraulic and Maritime Engineering – National Technical University of Athens, Athens, 1998.</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Betakova</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V.,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Vojar</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J.,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Sklenicka</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P., Wind turbines location: How many and how far?, Applied Energy. 151 (2015) 23–31</a:t>
            </a:r>
          </a:p>
          <a:p>
            <a:pPr marL="342900" indent="-342900" defTabSz="914400" fontAlgn="base">
              <a:spcBef>
                <a:spcPct val="0"/>
              </a:spcBef>
              <a:spcAft>
                <a:spcPts val="100"/>
              </a:spcAft>
              <a:buFont typeface="+mj-lt"/>
              <a:buAutoNum type="arabicPeriod"/>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Bishop I. D., Determination of thresholds of visual impact: the case of wind turbines, Environment and Planning B: Planning and Design. 29 (2002) 707–718.</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Buchan N., Visual Assessment of Windfarms Best Practice, University of Newcastle, Newcastle, 2002.</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Scottish Natural Heritage [SNH], Siting and Designing Windfarms in the Landscape. Version 1., Scottish Natural Heritage, 2009.</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Stevenson R., S. Griffiths, The visual impact of windfarms: lessons from the UK experience, Harwell Laboratory, Energy Technology Support Unit, 1994.</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Stephanou I., The physiognomy of the Greek city, N.T.U.A.</a:t>
            </a:r>
            <a:r>
              <a:rPr lang="el-GR" sz="9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and Ministry of Regional Planning, Building and Urban Development, Athens, 2000</a:t>
            </a:r>
            <a:endParaRPr lang="el-GR" sz="9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defTabSz="914400" fontAlgn="base">
              <a:spcBef>
                <a:spcPct val="0"/>
              </a:spcBef>
              <a:spcAft>
                <a:spcPts val="100"/>
              </a:spcAft>
              <a:buFont typeface="+mj-lt"/>
              <a:buAutoNum type="arabicPeriod"/>
            </a:pP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Sargentis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G.-F., P.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Dimitriadis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R. Ioannidis, T.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Iliopoulou</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and D.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Koutsoyiannis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Stochastic Evaluation of Landscapes Transformed by Renewable Energy Installations and Civil Works, </a:t>
            </a:r>
            <a:r>
              <a:rPr lang="en-US" sz="900" i="1" dirty="0">
                <a:latin typeface="Open Sans Light" panose="020B0306030504020204" pitchFamily="34" charset="0"/>
                <a:ea typeface="Open Sans Light" panose="020B0306030504020204" pitchFamily="34" charset="0"/>
                <a:cs typeface="Open Sans Light" panose="020B0306030504020204" pitchFamily="34" charset="0"/>
              </a:rPr>
              <a:t>Energies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12, 2817, 2019.</a:t>
            </a:r>
          </a:p>
          <a:p>
            <a:pPr marL="342900" indent="-342900" defTabSz="914400" fontAlgn="base">
              <a:spcBef>
                <a:spcPct val="0"/>
              </a:spcBef>
              <a:spcAft>
                <a:spcPts val="100"/>
              </a:spcAft>
              <a:buFont typeface="+mj-lt"/>
              <a:buAutoNum type="arabicPeriod"/>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Ioannidis R., I. T.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Meletopoulos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P.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Dimitriadis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G. –F.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Sargentis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and D. </a:t>
            </a:r>
            <a:r>
              <a:rPr lang="en-US" sz="900" dirty="0" err="1">
                <a:latin typeface="Open Sans Light" panose="020B0306030504020204" pitchFamily="34" charset="0"/>
                <a:ea typeface="Open Sans Light" panose="020B0306030504020204" pitchFamily="34" charset="0"/>
                <a:cs typeface="Open Sans Light" panose="020B0306030504020204" pitchFamily="34" charset="0"/>
              </a:rPr>
              <a:t>Koutsoyiannis</a:t>
            </a:r>
            <a:r>
              <a:rPr lang="en-US" sz="900" dirty="0">
                <a:latin typeface="Open Sans Light" panose="020B0306030504020204" pitchFamily="34" charset="0"/>
                <a:ea typeface="Open Sans Light" panose="020B0306030504020204" pitchFamily="34" charset="0"/>
                <a:cs typeface="Open Sans Light" panose="020B0306030504020204" pitchFamily="34" charset="0"/>
              </a:rPr>
              <a:t>, Investigating the spatial characteristics of GIS visibility analyses and their correlation to visual impact perception with stochastic tools, European Geosciences Union General Assembly 2020.</a:t>
            </a:r>
          </a:p>
        </p:txBody>
      </p:sp>
      <p:pic>
        <p:nvPicPr>
          <p:cNvPr id="7" name="Εικόνα 6">
            <a:extLst>
              <a:ext uri="{FF2B5EF4-FFF2-40B4-BE49-F238E27FC236}">
                <a16:creationId xmlns:a16="http://schemas.microsoft.com/office/drawing/2014/main" id="{BE308C12-1084-47F8-8EB9-2440FC4B388C}"/>
              </a:ext>
            </a:extLst>
          </p:cNvPr>
          <p:cNvPicPr>
            <a:picLocks noChangeAspect="1"/>
          </p:cNvPicPr>
          <p:nvPr/>
        </p:nvPicPr>
        <p:blipFill>
          <a:blip r:embed="rId7" cstate="print"/>
          <a:stretch>
            <a:fillRect/>
          </a:stretch>
        </p:blipFill>
        <p:spPr>
          <a:xfrm>
            <a:off x="8502967" y="6607725"/>
            <a:ext cx="572672" cy="199438"/>
          </a:xfrm>
          <a:prstGeom prst="rect">
            <a:avLst/>
          </a:prstGeom>
        </p:spPr>
      </p:pic>
    </p:spTree>
    <p:extLst>
      <p:ext uri="{BB962C8B-B14F-4D97-AF65-F5344CB8AC3E}">
        <p14:creationId xmlns:p14="http://schemas.microsoft.com/office/powerpoint/2010/main" val="28754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19">
            <a:extLst>
              <a:ext uri="{FF2B5EF4-FFF2-40B4-BE49-F238E27FC236}">
                <a16:creationId xmlns:a16="http://schemas.microsoft.com/office/drawing/2014/main" id="{A8AF11B9-7AF6-42AD-A6CE-9213DCBCC919}"/>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trans="61000" pressure="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758952"/>
            <a:ext cx="9144000" cy="6099048"/>
          </a:xfrm>
          <a:prstGeom prst="rect">
            <a:avLst/>
          </a:prstGeom>
          <a:effectLst>
            <a:outerShdw blurRad="50800" dist="50800" dir="5400000" algn="ctr" rotWithShape="0">
              <a:srgbClr val="000000">
                <a:alpha val="0"/>
              </a:srgbClr>
            </a:outerShdw>
          </a:effectLst>
        </p:spPr>
      </p:pic>
      <p:sp>
        <p:nvSpPr>
          <p:cNvPr id="2" name="Τίτλος 1">
            <a:extLst>
              <a:ext uri="{FF2B5EF4-FFF2-40B4-BE49-F238E27FC236}">
                <a16:creationId xmlns:a16="http://schemas.microsoft.com/office/drawing/2014/main" id="{8ACF1BD3-C7EB-4256-B2AF-0EBBC4884F56}"/>
              </a:ext>
            </a:extLst>
          </p:cNvPr>
          <p:cNvSpPr>
            <a:spLocks noGrp="1"/>
          </p:cNvSpPr>
          <p:nvPr>
            <p:ph type="title"/>
          </p:nvPr>
        </p:nvSpPr>
        <p:spPr>
          <a:xfrm>
            <a:off x="628650" y="311154"/>
            <a:ext cx="7886700" cy="315911"/>
          </a:xfrm>
        </p:spPr>
        <p:txBody>
          <a:bodyPr>
            <a:no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introduction</a:t>
            </a:r>
            <a:endParaRPr lang="el-GR"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Θέση περιεχομένου 2">
            <a:extLst>
              <a:ext uri="{FF2B5EF4-FFF2-40B4-BE49-F238E27FC236}">
                <a16:creationId xmlns:a16="http://schemas.microsoft.com/office/drawing/2014/main" id="{12B34CCB-DEBE-4533-A742-B901C832E9F5}"/>
              </a:ext>
            </a:extLst>
          </p:cNvPr>
          <p:cNvSpPr>
            <a:spLocks noGrp="1"/>
          </p:cNvSpPr>
          <p:nvPr>
            <p:ph idx="1"/>
          </p:nvPr>
        </p:nvSpPr>
        <p:spPr>
          <a:xfrm>
            <a:off x="644434" y="883900"/>
            <a:ext cx="7874317" cy="3346697"/>
          </a:xfrm>
        </p:spPr>
        <p:txBody>
          <a:bodyPr>
            <a:normAutofit lnSpcReduction="10000"/>
          </a:bodyPr>
          <a:lstStyle/>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The concept of landscape aesthetics introduces a different view for evaluating the natural environment. Landscape aesthetics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prioritise</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the people's psychological delectation and the need for recreation. The natural landscape aspect acquaints the person with the natural environment, provided that it becomes perceivable, attractive and can be visited. Thus, the natural environment constitutes the subject of historical memory. </a:t>
            </a:r>
          </a:p>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Aesthetics is a highly subjective issue, thus any attempt towards its quantification requires accounting for the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uncertainty induced from subjectivity</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p>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Nowadays, tradition and history have been trapped in museum-like preservation, while any new construction is synonymous to maximum "exploitation" and promotion. In this reality, the notion of integrating an activity and forming the natural environment is difficult to approach. </a:t>
            </a:r>
          </a:p>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Often, the natural landscape changes rapidly or disappears altogether, be it in the name of progress and exploitation, or of the necessity for a public function. [1]</a:t>
            </a:r>
          </a:p>
          <a:p>
            <a:pPr marL="0" indent="0">
              <a:buNone/>
            </a:pP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Εικόνα 5">
            <a:extLst>
              <a:ext uri="{FF2B5EF4-FFF2-40B4-BE49-F238E27FC236}">
                <a16:creationId xmlns:a16="http://schemas.microsoft.com/office/drawing/2014/main" id="{92027546-2B14-474B-98C1-9159AB312E3C}"/>
              </a:ext>
            </a:extLst>
          </p:cNvPr>
          <p:cNvPicPr>
            <a:picLocks noChangeAspect="1"/>
          </p:cNvPicPr>
          <p:nvPr/>
        </p:nvPicPr>
        <p:blipFill>
          <a:blip r:embed="rId4" cstate="print"/>
          <a:stretch>
            <a:fillRect/>
          </a:stretch>
        </p:blipFill>
        <p:spPr>
          <a:xfrm>
            <a:off x="8502967" y="6607725"/>
            <a:ext cx="572672" cy="199438"/>
          </a:xfrm>
          <a:prstGeom prst="rect">
            <a:avLst/>
          </a:prstGeom>
        </p:spPr>
      </p:pic>
      <p:cxnSp>
        <p:nvCxnSpPr>
          <p:cNvPr id="18" name="Ευθεία γραμμή σύνδεσης 17">
            <a:extLst>
              <a:ext uri="{FF2B5EF4-FFF2-40B4-BE49-F238E27FC236}">
                <a16:creationId xmlns:a16="http://schemas.microsoft.com/office/drawing/2014/main" id="{C2364F79-E105-4DBB-9AC0-DE66A871BE19}"/>
              </a:ext>
            </a:extLst>
          </p:cNvPr>
          <p:cNvCxnSpPr>
            <a:cxnSpLocks/>
          </p:cNvCxnSpPr>
          <p:nvPr/>
        </p:nvCxnSpPr>
        <p:spPr>
          <a:xfrm>
            <a:off x="0" y="752012"/>
            <a:ext cx="6670766" cy="6940"/>
          </a:xfrm>
          <a:prstGeom prst="line">
            <a:avLst/>
          </a:prstGeom>
          <a:ln w="63500">
            <a:solidFill>
              <a:srgbClr val="FFD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60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Εικόνα 18">
            <a:extLst>
              <a:ext uri="{FF2B5EF4-FFF2-40B4-BE49-F238E27FC236}">
                <a16:creationId xmlns:a16="http://schemas.microsoft.com/office/drawing/2014/main" id="{C3519507-0551-4302-9406-C29EDE3E765C}"/>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Θέση περιεχομένου 2">
            <a:extLst>
              <a:ext uri="{FF2B5EF4-FFF2-40B4-BE49-F238E27FC236}">
                <a16:creationId xmlns:a16="http://schemas.microsoft.com/office/drawing/2014/main" id="{1761098C-3814-4D01-81D2-25F0FA2214B7}"/>
              </a:ext>
            </a:extLst>
          </p:cNvPr>
          <p:cNvSpPr>
            <a:spLocks noGrp="1"/>
          </p:cNvSpPr>
          <p:nvPr>
            <p:ph idx="1"/>
          </p:nvPr>
        </p:nvSpPr>
        <p:spPr>
          <a:xfrm>
            <a:off x="204186" y="888161"/>
            <a:ext cx="4163627" cy="5081678"/>
          </a:xfrm>
        </p:spPr>
        <p:txBody>
          <a:bodyPr>
            <a:noAutofit/>
          </a:bodyPr>
          <a:lstStyle/>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Characteristic example of a public function are wind turbines. They are large-scale engineering infrastructures that may cause significant social reactions, due to the anticipated aesthetic nuisance. [1]</a:t>
            </a:r>
          </a:p>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Since aesthetics is a subjective matter, the stochastic methodology was introduced as a way of quantifying and evaluating the impact of wind turbines on the natural and historically rich landscape.</a:t>
            </a:r>
          </a:p>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The mathematical field of Stochastics has been introduced as an alternative way of deterministic approaches, to model the so-called random, i.e., complex, unexplained or unpredictable, fluctuations observed in non-linear geophysical processes. Stochastics help develop a unified perception for natural phenomena and expel dichotomies like random vs. deterministic. [2]</a:t>
            </a:r>
          </a:p>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In this research a stochastic computational tool called 2D-C is used to analyze landscape [3]. Key component of the methodology is the </a:t>
            </a:r>
            <a:r>
              <a:rPr lang="en-US" sz="1600" b="1" dirty="0" err="1">
                <a:latin typeface="Open Sans Light" panose="020B0306030504020204" pitchFamily="34" charset="0"/>
                <a:ea typeface="Open Sans Light" panose="020B0306030504020204" pitchFamily="34" charset="0"/>
                <a:cs typeface="Open Sans Light" panose="020B0306030504020204" pitchFamily="34" charset="0"/>
              </a:rPr>
              <a:t>climacogram</a:t>
            </a: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 analysis</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endParaRPr lang="el-GR" sz="16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l-G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Εικόνα 5">
            <a:extLst>
              <a:ext uri="{FF2B5EF4-FFF2-40B4-BE49-F238E27FC236}">
                <a16:creationId xmlns:a16="http://schemas.microsoft.com/office/drawing/2014/main" id="{AFF704F4-8969-47E3-A1D1-E01440EAF6BF}"/>
              </a:ext>
            </a:extLst>
          </p:cNvPr>
          <p:cNvPicPr>
            <a:picLocks noChangeAspect="1"/>
          </p:cNvPicPr>
          <p:nvPr/>
        </p:nvPicPr>
        <p:blipFill>
          <a:blip r:embed="rId4" cstate="print"/>
          <a:stretch>
            <a:fillRect/>
          </a:stretch>
        </p:blipFill>
        <p:spPr>
          <a:xfrm>
            <a:off x="8502967" y="6607725"/>
            <a:ext cx="572672" cy="199438"/>
          </a:xfrm>
          <a:prstGeom prst="rect">
            <a:avLst/>
          </a:prstGeom>
        </p:spPr>
      </p:pic>
      <p:sp>
        <p:nvSpPr>
          <p:cNvPr id="10" name="Τίτλος 1">
            <a:extLst>
              <a:ext uri="{FF2B5EF4-FFF2-40B4-BE49-F238E27FC236}">
                <a16:creationId xmlns:a16="http://schemas.microsoft.com/office/drawing/2014/main" id="{B8B388E4-4EDA-4ED0-8656-26F8ECE3B14A}"/>
              </a:ext>
            </a:extLst>
          </p:cNvPr>
          <p:cNvSpPr>
            <a:spLocks noGrp="1"/>
          </p:cNvSpPr>
          <p:nvPr>
            <p:ph type="title"/>
          </p:nvPr>
        </p:nvSpPr>
        <p:spPr>
          <a:xfrm>
            <a:off x="628650" y="311154"/>
            <a:ext cx="7886700" cy="315911"/>
          </a:xfrm>
        </p:spPr>
        <p:txBody>
          <a:bodyPr>
            <a:no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introduction</a:t>
            </a:r>
            <a:endParaRPr lang="el-GR"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6" name="Ευθεία γραμμή σύνδεσης 15">
            <a:extLst>
              <a:ext uri="{FF2B5EF4-FFF2-40B4-BE49-F238E27FC236}">
                <a16:creationId xmlns:a16="http://schemas.microsoft.com/office/drawing/2014/main" id="{1E7E19C4-6B51-45E7-B24A-605D0B647690}"/>
              </a:ext>
            </a:extLst>
          </p:cNvPr>
          <p:cNvCxnSpPr>
            <a:cxnSpLocks/>
          </p:cNvCxnSpPr>
          <p:nvPr/>
        </p:nvCxnSpPr>
        <p:spPr>
          <a:xfrm>
            <a:off x="-2" y="681037"/>
            <a:ext cx="5355773" cy="0"/>
          </a:xfrm>
          <a:prstGeom prst="line">
            <a:avLst/>
          </a:prstGeom>
          <a:ln w="63500">
            <a:solidFill>
              <a:srgbClr val="FFDD00"/>
            </a:solidFill>
          </a:ln>
        </p:spPr>
        <p:style>
          <a:lnRef idx="1">
            <a:schemeClr val="accent1"/>
          </a:lnRef>
          <a:fillRef idx="0">
            <a:schemeClr val="accent1"/>
          </a:fillRef>
          <a:effectRef idx="0">
            <a:schemeClr val="accent1"/>
          </a:effectRef>
          <a:fontRef idx="minor">
            <a:schemeClr val="tx1"/>
          </a:fontRef>
        </p:style>
      </p:cxnSp>
      <p:pic>
        <p:nvPicPr>
          <p:cNvPr id="17" name="Εικόνα 16">
            <a:extLst>
              <a:ext uri="{FF2B5EF4-FFF2-40B4-BE49-F238E27FC236}">
                <a16:creationId xmlns:a16="http://schemas.microsoft.com/office/drawing/2014/main" id="{33BE6E24-2E5E-4190-943D-27FC5AE55484}"/>
              </a:ext>
            </a:extLst>
          </p:cNvPr>
          <p:cNvPicPr>
            <a:picLocks noChangeAspect="1"/>
          </p:cNvPicPr>
          <p:nvPr/>
        </p:nvPicPr>
        <p:blipFill>
          <a:blip r:embed="rId4" cstate="print"/>
          <a:stretch>
            <a:fillRect/>
          </a:stretch>
        </p:blipFill>
        <p:spPr>
          <a:xfrm>
            <a:off x="8502967" y="6612079"/>
            <a:ext cx="572672" cy="199438"/>
          </a:xfrm>
          <a:prstGeom prst="rect">
            <a:avLst/>
          </a:prstGeom>
        </p:spPr>
      </p:pic>
    </p:spTree>
    <p:extLst>
      <p:ext uri="{BB962C8B-B14F-4D97-AF65-F5344CB8AC3E}">
        <p14:creationId xmlns:p14="http://schemas.microsoft.com/office/powerpoint/2010/main" val="32252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Ευθεία γραμμή σύνδεσης 9">
            <a:extLst>
              <a:ext uri="{FF2B5EF4-FFF2-40B4-BE49-F238E27FC236}">
                <a16:creationId xmlns:a16="http://schemas.microsoft.com/office/drawing/2014/main" id="{8CEC7381-ACF8-40D0-8FDB-5CAEFC5B6043}"/>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pic>
        <p:nvPicPr>
          <p:cNvPr id="9" name="Εικόνα 8">
            <a:extLst>
              <a:ext uri="{FF2B5EF4-FFF2-40B4-BE49-F238E27FC236}">
                <a16:creationId xmlns:a16="http://schemas.microsoft.com/office/drawing/2014/main" id="{D22B95E5-731C-45E2-9CB1-6A885DC72F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sp>
        <p:nvSpPr>
          <p:cNvPr id="2" name="Τίτλος 1">
            <a:extLst>
              <a:ext uri="{FF2B5EF4-FFF2-40B4-BE49-F238E27FC236}">
                <a16:creationId xmlns:a16="http://schemas.microsoft.com/office/drawing/2014/main" id="{0240DD83-90FE-4105-AF20-40DA76455B90}"/>
              </a:ext>
            </a:extLst>
          </p:cNvPr>
          <p:cNvSpPr>
            <a:spLocks noGrp="1"/>
          </p:cNvSpPr>
          <p:nvPr>
            <p:ph type="title"/>
          </p:nvPr>
        </p:nvSpPr>
        <p:spPr>
          <a:xfrm>
            <a:off x="628650" y="365126"/>
            <a:ext cx="7886700" cy="322851"/>
          </a:xfrm>
        </p:spPr>
        <p:txBody>
          <a:bodyPr>
            <a:normAutofit fontScale="90000"/>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stochastic analysis of landscape images with 2D-C</a:t>
            </a:r>
            <a:endParaRPr lang="el-GR"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Εικόνα 3">
            <a:extLst>
              <a:ext uri="{FF2B5EF4-FFF2-40B4-BE49-F238E27FC236}">
                <a16:creationId xmlns:a16="http://schemas.microsoft.com/office/drawing/2014/main" id="{3354167B-DE0A-4BDC-B1EC-955119160AD9}"/>
              </a:ext>
            </a:extLst>
          </p:cNvPr>
          <p:cNvPicPr>
            <a:picLocks noChangeAspect="1"/>
          </p:cNvPicPr>
          <p:nvPr/>
        </p:nvPicPr>
        <p:blipFill>
          <a:blip r:embed="rId3" cstate="print"/>
          <a:stretch>
            <a:fillRect/>
          </a:stretch>
        </p:blipFill>
        <p:spPr>
          <a:xfrm>
            <a:off x="4467088" y="2829818"/>
            <a:ext cx="4676912" cy="3135073"/>
          </a:xfrm>
          <a:prstGeom prst="rect">
            <a:avLst/>
          </a:prstGeom>
        </p:spPr>
      </p:pic>
      <p:sp>
        <p:nvSpPr>
          <p:cNvPr id="5" name="30 - Ορθογώνιο">
            <a:extLst>
              <a:ext uri="{FF2B5EF4-FFF2-40B4-BE49-F238E27FC236}">
                <a16:creationId xmlns:a16="http://schemas.microsoft.com/office/drawing/2014/main" id="{73B3BB5F-8AD2-41F4-BB6B-432CDF1A1651}"/>
              </a:ext>
            </a:extLst>
          </p:cNvPr>
          <p:cNvSpPr/>
          <p:nvPr/>
        </p:nvSpPr>
        <p:spPr>
          <a:xfrm>
            <a:off x="4467088" y="2509173"/>
            <a:ext cx="1624163" cy="307777"/>
          </a:xfrm>
          <a:prstGeom prst="rect">
            <a:avLst/>
          </a:prstGeom>
        </p:spPr>
        <p:txBody>
          <a:bodyPr wrap="none">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(white=1, black=0)</a:t>
            </a:r>
            <a:endParaRPr lang="el-GR"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6 - Ορθογώνιο">
            <a:extLst>
              <a:ext uri="{FF2B5EF4-FFF2-40B4-BE49-F238E27FC236}">
                <a16:creationId xmlns:a16="http://schemas.microsoft.com/office/drawing/2014/main" id="{92FB8DE7-B967-442B-8FE2-9393467E7194}"/>
              </a:ext>
            </a:extLst>
          </p:cNvPr>
          <p:cNvSpPr/>
          <p:nvPr/>
        </p:nvSpPr>
        <p:spPr>
          <a:xfrm>
            <a:off x="4467088" y="1693812"/>
            <a:ext cx="4511450" cy="738664"/>
          </a:xfrm>
          <a:prstGeom prst="rect">
            <a:avLst/>
          </a:prstGeom>
        </p:spPr>
        <p:txBody>
          <a:bodyPr wrap="square">
            <a:spAutoFi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Benchmark of image analysis; (a) White noise; (b) Image with clustering; (c)</a:t>
            </a:r>
            <a:r>
              <a:rPr lang="el-GR"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landscape; the lower row depicts the average brightness in the upper one.</a:t>
            </a:r>
            <a:r>
              <a:rPr lang="el-GR" sz="1400" dirty="0">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12" name="Εικόνα 11">
            <a:extLst>
              <a:ext uri="{FF2B5EF4-FFF2-40B4-BE49-F238E27FC236}">
                <a16:creationId xmlns:a16="http://schemas.microsoft.com/office/drawing/2014/main" id="{27229AE8-3DA0-4774-A650-C1B68C68FEF1}"/>
              </a:ext>
            </a:extLst>
          </p:cNvPr>
          <p:cNvPicPr>
            <a:picLocks noChangeAspect="1"/>
          </p:cNvPicPr>
          <p:nvPr/>
        </p:nvPicPr>
        <p:blipFill>
          <a:blip r:embed="rId4" cstate="print"/>
          <a:stretch>
            <a:fillRect/>
          </a:stretch>
        </p:blipFill>
        <p:spPr>
          <a:xfrm>
            <a:off x="8502967" y="6607725"/>
            <a:ext cx="572672" cy="199438"/>
          </a:xfrm>
          <a:prstGeom prst="rect">
            <a:avLst/>
          </a:prstGeom>
        </p:spPr>
      </p:pic>
      <p:sp>
        <p:nvSpPr>
          <p:cNvPr id="11" name="Rectangle 2">
            <a:extLst>
              <a:ext uri="{FF2B5EF4-FFF2-40B4-BE49-F238E27FC236}">
                <a16:creationId xmlns:a16="http://schemas.microsoft.com/office/drawing/2014/main" id="{A84D7649-EEC7-43F8-96A6-5431890603AC}"/>
              </a:ext>
            </a:extLst>
          </p:cNvPr>
          <p:cNvSpPr>
            <a:spLocks noChangeArrowheads="1"/>
          </p:cNvSpPr>
          <p:nvPr/>
        </p:nvSpPr>
        <p:spPr bwMode="auto">
          <a:xfrm>
            <a:off x="165463" y="725265"/>
            <a:ext cx="8698725"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a:r>
              <a:rPr lang="en-US" sz="1600" dirty="0">
                <a:latin typeface="Open Sans Light" panose="020B0306030504020204" pitchFamily="34" charset="0"/>
                <a:ea typeface="Open Sans Light" panose="020B0306030504020204" pitchFamily="34" charset="0"/>
                <a:cs typeface="Open Sans Light" panose="020B0306030504020204" pitchFamily="34" charset="0"/>
              </a:rPr>
              <a:t>Each image is digitized in 2D based on a grayscale color intensity and next the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climacogram</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is calculated based on the geometric scales of adjacent pixels [3], [4; see </a:t>
            </a: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parallel presentation EGU2020-</a:t>
            </a:r>
            <a:r>
              <a:rPr lang="en-US" altLang="el-GR" sz="1600" b="1" dirty="0">
                <a:latin typeface="Open Sans Light" panose="020B0306030504020204" pitchFamily="34" charset="0"/>
                <a:ea typeface="Open Sans Light" panose="020B0306030504020204" pitchFamily="34" charset="0"/>
                <a:cs typeface="Open Sans Light" panose="020B0306030504020204" pitchFamily="34" charset="0"/>
              </a:rPr>
              <a:t>19832</a:t>
            </a: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In practice, this allows for evaluating the brightness of an image.</a:t>
            </a:r>
          </a:p>
        </p:txBody>
      </p:sp>
      <p:pic>
        <p:nvPicPr>
          <p:cNvPr id="13" name="Picture 1">
            <a:extLst>
              <a:ext uri="{FF2B5EF4-FFF2-40B4-BE49-F238E27FC236}">
                <a16:creationId xmlns:a16="http://schemas.microsoft.com/office/drawing/2014/main" id="{8549749B-88A3-4698-B783-06494F649D86}"/>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9811" y="3454051"/>
            <a:ext cx="3092468" cy="808488"/>
          </a:xfrm>
          <a:prstGeom prst="rect">
            <a:avLst/>
          </a:prstGeom>
          <a:noFill/>
        </p:spPr>
      </p:pic>
      <p:sp>
        <p:nvSpPr>
          <p:cNvPr id="14" name="Rectangle 2">
            <a:extLst>
              <a:ext uri="{FF2B5EF4-FFF2-40B4-BE49-F238E27FC236}">
                <a16:creationId xmlns:a16="http://schemas.microsoft.com/office/drawing/2014/main" id="{AA7B1D3B-CAD5-4B7E-9070-DBB54CCC42B7}"/>
              </a:ext>
            </a:extLst>
          </p:cNvPr>
          <p:cNvSpPr>
            <a:spLocks noChangeArrowheads="1"/>
          </p:cNvSpPr>
          <p:nvPr/>
        </p:nvSpPr>
        <p:spPr bwMode="auto">
          <a:xfrm>
            <a:off x="165462" y="1442021"/>
            <a:ext cx="4086941"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a:r>
              <a:rPr lang="en-US" sz="1600" dirty="0">
                <a:latin typeface="Open Sans Light" panose="020B0306030504020204" pitchFamily="34" charset="0"/>
                <a:ea typeface="Open Sans Light" panose="020B0306030504020204" pitchFamily="34" charset="0"/>
                <a:cs typeface="Open Sans Light" panose="020B0306030504020204" pitchFamily="34" charset="0"/>
              </a:rPr>
              <a:t>Assuming an area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n Δ</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n Δ</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where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n</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is the number of intervals (e.g., pixels) along each spatial direction and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Δ</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is the discretization unit (determined by the image resolution, e.g., pixel length), the empirical classical estimator of the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climacogram</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for a 2D process is expressed as:</a:t>
            </a:r>
          </a:p>
        </p:txBody>
      </p:sp>
      <p:sp>
        <p:nvSpPr>
          <p:cNvPr id="7" name="Ορθογώνιο 6">
            <a:extLst>
              <a:ext uri="{FF2B5EF4-FFF2-40B4-BE49-F238E27FC236}">
                <a16:creationId xmlns:a16="http://schemas.microsoft.com/office/drawing/2014/main" id="{40298675-BF4F-4512-8950-8526EDF147A6}"/>
              </a:ext>
            </a:extLst>
          </p:cNvPr>
          <p:cNvSpPr/>
          <p:nvPr/>
        </p:nvSpPr>
        <p:spPr>
          <a:xfrm>
            <a:off x="165462" y="4432663"/>
            <a:ext cx="4086941" cy="229035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4B7E12F-8F00-477F-96A5-EA8AE83F23F5}"/>
                  </a:ext>
                </a:extLst>
              </p:cNvPr>
              <p:cNvSpPr txBox="1"/>
              <p:nvPr/>
            </p:nvSpPr>
            <p:spPr>
              <a:xfrm>
                <a:off x="165463" y="4471513"/>
                <a:ext cx="4086940" cy="2293577"/>
              </a:xfrm>
              <a:prstGeom prst="rect">
                <a:avLst/>
              </a:prstGeom>
              <a:noFill/>
            </p:spPr>
            <p:txBody>
              <a:bodyPr wrap="square" rtlCol="0">
                <a:spAutoFit/>
              </a:bodyPr>
              <a:lstStyle/>
              <a:p>
                <a:pPr lvl="0"/>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where the “^” over γ denotes estimate, </a:t>
                </a:r>
                <a14:m>
                  <m:oMath xmlns:m="http://schemas.openxmlformats.org/officeDocument/2006/math">
                    <m:r>
                      <a:rPr lang="en-US" sz="1600">
                        <a:solidFill>
                          <a:schemeClr val="tx1"/>
                        </a:solidFill>
                        <a:latin typeface="Cambria Math" panose="02040503050406030204" pitchFamily="18" charset="0"/>
                      </a:rPr>
                      <m:t>𝜅</m:t>
                    </m:r>
                  </m:oMath>
                </a14:m>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is the dimensionless spatial scale, </a:t>
                </a:r>
                <a14:m>
                  <m:oMath xmlns:m="http://schemas.openxmlformats.org/officeDocument/2006/math">
                    <m:sSubSup>
                      <m:sSubSupPr>
                        <m:ctrlPr>
                          <a:rPr lang="el-GR" sz="1600" i="1">
                            <a:solidFill>
                              <a:schemeClr val="tx1"/>
                            </a:solidFill>
                            <a:latin typeface="Cambria Math" panose="02040503050406030204" pitchFamily="18" charset="0"/>
                          </a:rPr>
                        </m:ctrlPr>
                      </m:sSubSupPr>
                      <m:e>
                        <m:bar>
                          <m:barPr>
                            <m:ctrlPr>
                              <a:rPr lang="el-GR" sz="1600" i="1">
                                <a:solidFill>
                                  <a:schemeClr val="tx1"/>
                                </a:solidFill>
                                <a:latin typeface="Cambria Math" panose="02040503050406030204" pitchFamily="18" charset="0"/>
                              </a:rPr>
                            </m:ctrlPr>
                          </m:barPr>
                          <m:e>
                            <m:r>
                              <a:rPr lang="en-US" sz="1600">
                                <a:solidFill>
                                  <a:schemeClr val="tx1"/>
                                </a:solidFill>
                                <a:latin typeface="Cambria Math" panose="02040503050406030204" pitchFamily="18" charset="0"/>
                              </a:rPr>
                              <m:t>𝑥</m:t>
                            </m:r>
                          </m:e>
                        </m:bar>
                      </m:e>
                      <m:sub>
                        <m:r>
                          <a:rPr lang="en-US" sz="1600">
                            <a:solidFill>
                              <a:schemeClr val="tx1"/>
                            </a:solidFill>
                            <a:latin typeface="Cambria Math" panose="02040503050406030204" pitchFamily="18" charset="0"/>
                          </a:rPr>
                          <m:t>𝑖</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𝑗</m:t>
                        </m:r>
                      </m:sub>
                      <m:sup>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𝜅</m:t>
                        </m:r>
                        <m:r>
                          <a:rPr lang="en-US" sz="1600">
                            <a:solidFill>
                              <a:schemeClr val="tx1"/>
                            </a:solidFill>
                            <a:latin typeface="Cambria Math" panose="02040503050406030204" pitchFamily="18" charset="0"/>
                          </a:rPr>
                          <m:t>)</m:t>
                        </m:r>
                      </m:sup>
                    </m:sSubSup>
                    <m:r>
                      <a:rPr lang="en-US" sz="1600">
                        <a:solidFill>
                          <a:schemeClr val="tx1"/>
                        </a:solidFill>
                        <a:latin typeface="Cambria Math" panose="02040503050406030204" pitchFamily="18" charset="0"/>
                      </a:rPr>
                      <m:t>=</m:t>
                    </m:r>
                    <m:f>
                      <m:fPr>
                        <m:ctrlPr>
                          <a:rPr lang="el-GR" sz="1600" i="1">
                            <a:solidFill>
                              <a:schemeClr val="tx1"/>
                            </a:solidFill>
                            <a:latin typeface="Cambria Math" panose="02040503050406030204" pitchFamily="18" charset="0"/>
                          </a:rPr>
                        </m:ctrlPr>
                      </m:fPr>
                      <m:num>
                        <m:r>
                          <a:rPr lang="en-US" sz="1600">
                            <a:solidFill>
                              <a:schemeClr val="tx1"/>
                            </a:solidFill>
                            <a:latin typeface="Cambria Math" panose="02040503050406030204" pitchFamily="18" charset="0"/>
                          </a:rPr>
                          <m:t>1</m:t>
                        </m:r>
                      </m:num>
                      <m:den>
                        <m:sSup>
                          <m:sSupPr>
                            <m:ctrlPr>
                              <a:rPr lang="el-GR" sz="1600" i="1">
                                <a:solidFill>
                                  <a:schemeClr val="tx1"/>
                                </a:solidFill>
                                <a:latin typeface="Cambria Math" panose="02040503050406030204" pitchFamily="18" charset="0"/>
                              </a:rPr>
                            </m:ctrlPr>
                          </m:sSupPr>
                          <m:e>
                            <m:r>
                              <a:rPr lang="en-US" sz="1600">
                                <a:solidFill>
                                  <a:schemeClr val="tx1"/>
                                </a:solidFill>
                                <a:latin typeface="Cambria Math" panose="02040503050406030204" pitchFamily="18" charset="0"/>
                              </a:rPr>
                              <m:t>𝜅</m:t>
                            </m:r>
                          </m:e>
                          <m:sup>
                            <m:r>
                              <a:rPr lang="en-US" sz="1600">
                                <a:solidFill>
                                  <a:schemeClr val="tx1"/>
                                </a:solidFill>
                                <a:latin typeface="Cambria Math" panose="02040503050406030204" pitchFamily="18" charset="0"/>
                              </a:rPr>
                              <m:t>2</m:t>
                            </m:r>
                          </m:sup>
                        </m:sSup>
                      </m:den>
                    </m:f>
                    <m:nary>
                      <m:naryPr>
                        <m:chr m:val="∑"/>
                        <m:limLoc m:val="undOvr"/>
                        <m:ctrlPr>
                          <a:rPr lang="el-GR" sz="1600" i="1">
                            <a:solidFill>
                              <a:schemeClr val="tx1"/>
                            </a:solidFill>
                            <a:latin typeface="Cambria Math" panose="02040503050406030204" pitchFamily="18" charset="0"/>
                          </a:rPr>
                        </m:ctrlPr>
                      </m:naryPr>
                      <m:sub>
                        <m:r>
                          <a:rPr lang="en-US" sz="1600">
                            <a:solidFill>
                              <a:schemeClr val="tx1"/>
                            </a:solidFill>
                            <a:latin typeface="Cambria Math" panose="02040503050406030204" pitchFamily="18" charset="0"/>
                          </a:rPr>
                          <m:t>𝜓</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𝜅</m:t>
                        </m:r>
                        <m:d>
                          <m:dPr>
                            <m:ctrlPr>
                              <a:rPr lang="el-GR" sz="1600" i="1">
                                <a:solidFill>
                                  <a:schemeClr val="tx1"/>
                                </a:solidFill>
                                <a:latin typeface="Cambria Math" panose="02040503050406030204" pitchFamily="18" charset="0"/>
                              </a:rPr>
                            </m:ctrlPr>
                          </m:dPr>
                          <m:e>
                            <m:r>
                              <a:rPr lang="en-US" sz="1600">
                                <a:solidFill>
                                  <a:schemeClr val="tx1"/>
                                </a:solidFill>
                                <a:latin typeface="Cambria Math" panose="02040503050406030204" pitchFamily="18" charset="0"/>
                              </a:rPr>
                              <m:t>𝑗</m:t>
                            </m:r>
                            <m:r>
                              <a:rPr lang="en-US" sz="1600">
                                <a:solidFill>
                                  <a:schemeClr val="tx1"/>
                                </a:solidFill>
                                <a:latin typeface="Cambria Math" panose="02040503050406030204" pitchFamily="18" charset="0"/>
                              </a:rPr>
                              <m:t>−1</m:t>
                            </m:r>
                          </m:e>
                        </m:d>
                        <m:r>
                          <a:rPr lang="en-US" sz="1600">
                            <a:solidFill>
                              <a:schemeClr val="tx1"/>
                            </a:solidFill>
                            <a:latin typeface="Cambria Math" panose="02040503050406030204" pitchFamily="18" charset="0"/>
                          </a:rPr>
                          <m:t>+1</m:t>
                        </m:r>
                      </m:sub>
                      <m:sup>
                        <m:r>
                          <a:rPr lang="en-US" sz="1600">
                            <a:solidFill>
                              <a:schemeClr val="tx1"/>
                            </a:solidFill>
                            <a:latin typeface="Cambria Math" panose="02040503050406030204" pitchFamily="18" charset="0"/>
                          </a:rPr>
                          <m:t>𝜅</m:t>
                        </m:r>
                        <m:r>
                          <a:rPr lang="en-US" sz="1600">
                            <a:solidFill>
                              <a:schemeClr val="tx1"/>
                            </a:solidFill>
                            <a:latin typeface="Cambria Math" panose="02040503050406030204" pitchFamily="18" charset="0"/>
                          </a:rPr>
                          <m:t>𝑗</m:t>
                        </m:r>
                      </m:sup>
                      <m:e>
                        <m:nary>
                          <m:naryPr>
                            <m:chr m:val="∑"/>
                            <m:limLoc m:val="undOvr"/>
                            <m:ctrlPr>
                              <a:rPr lang="el-GR" sz="1600" i="1">
                                <a:solidFill>
                                  <a:schemeClr val="tx1"/>
                                </a:solidFill>
                                <a:latin typeface="Cambria Math" panose="02040503050406030204" pitchFamily="18" charset="0"/>
                              </a:rPr>
                            </m:ctrlPr>
                          </m:naryPr>
                          <m:sub>
                            <m:r>
                              <a:rPr lang="en-US" sz="1600">
                                <a:solidFill>
                                  <a:schemeClr val="tx1"/>
                                </a:solidFill>
                                <a:latin typeface="Cambria Math" panose="02040503050406030204" pitchFamily="18" charset="0"/>
                              </a:rPr>
                              <m:t>𝜉</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𝜅</m:t>
                            </m:r>
                            <m:d>
                              <m:dPr>
                                <m:ctrlPr>
                                  <a:rPr lang="el-GR" sz="1600" i="1">
                                    <a:solidFill>
                                      <a:schemeClr val="tx1"/>
                                    </a:solidFill>
                                    <a:latin typeface="Cambria Math" panose="02040503050406030204" pitchFamily="18" charset="0"/>
                                  </a:rPr>
                                </m:ctrlPr>
                              </m:dPr>
                              <m:e>
                                <m:r>
                                  <a:rPr lang="en-US" sz="1600">
                                    <a:solidFill>
                                      <a:schemeClr val="tx1"/>
                                    </a:solidFill>
                                    <a:latin typeface="Cambria Math" panose="02040503050406030204" pitchFamily="18" charset="0"/>
                                  </a:rPr>
                                  <m:t>𝑖</m:t>
                                </m:r>
                                <m:r>
                                  <a:rPr lang="en-US" sz="1600">
                                    <a:solidFill>
                                      <a:schemeClr val="tx1"/>
                                    </a:solidFill>
                                    <a:latin typeface="Cambria Math" panose="02040503050406030204" pitchFamily="18" charset="0"/>
                                  </a:rPr>
                                  <m:t>−1</m:t>
                                </m:r>
                              </m:e>
                            </m:d>
                            <m:r>
                              <a:rPr lang="en-US" sz="1600">
                                <a:solidFill>
                                  <a:schemeClr val="tx1"/>
                                </a:solidFill>
                                <a:latin typeface="Cambria Math" panose="02040503050406030204" pitchFamily="18" charset="0"/>
                              </a:rPr>
                              <m:t>+1</m:t>
                            </m:r>
                          </m:sub>
                          <m:sup>
                            <m:r>
                              <a:rPr lang="en-US" sz="1600">
                                <a:solidFill>
                                  <a:schemeClr val="tx1"/>
                                </a:solidFill>
                                <a:latin typeface="Cambria Math" panose="02040503050406030204" pitchFamily="18" charset="0"/>
                              </a:rPr>
                              <m:t>𝜅</m:t>
                            </m:r>
                            <m:r>
                              <a:rPr lang="en-US" sz="1600">
                                <a:solidFill>
                                  <a:schemeClr val="tx1"/>
                                </a:solidFill>
                                <a:latin typeface="Cambria Math" panose="02040503050406030204" pitchFamily="18" charset="0"/>
                              </a:rPr>
                              <m:t>𝑖</m:t>
                            </m:r>
                          </m:sup>
                          <m:e>
                            <m:sSub>
                              <m:sSubPr>
                                <m:ctrlPr>
                                  <a:rPr lang="el-GR" sz="1600" i="1">
                                    <a:solidFill>
                                      <a:schemeClr val="tx1"/>
                                    </a:solidFill>
                                    <a:latin typeface="Cambria Math" panose="02040503050406030204" pitchFamily="18" charset="0"/>
                                  </a:rPr>
                                </m:ctrlPr>
                              </m:sSubPr>
                              <m:e>
                                <m:bar>
                                  <m:barPr>
                                    <m:ctrlPr>
                                      <a:rPr lang="el-GR" sz="1600" i="1">
                                        <a:solidFill>
                                          <a:schemeClr val="tx1"/>
                                        </a:solidFill>
                                        <a:latin typeface="Cambria Math" panose="02040503050406030204" pitchFamily="18" charset="0"/>
                                      </a:rPr>
                                    </m:ctrlPr>
                                  </m:barPr>
                                  <m:e>
                                    <m:r>
                                      <a:rPr lang="en-US" sz="1600">
                                        <a:solidFill>
                                          <a:schemeClr val="tx1"/>
                                        </a:solidFill>
                                        <a:latin typeface="Cambria Math" panose="02040503050406030204" pitchFamily="18" charset="0"/>
                                      </a:rPr>
                                      <m:t>𝑥</m:t>
                                    </m:r>
                                  </m:e>
                                </m:bar>
                              </m:e>
                              <m:sub>
                                <m:r>
                                  <a:rPr lang="en-US" sz="1600">
                                    <a:solidFill>
                                      <a:schemeClr val="tx1"/>
                                    </a:solidFill>
                                    <a:latin typeface="Cambria Math" panose="02040503050406030204" pitchFamily="18" charset="0"/>
                                  </a:rPr>
                                  <m:t>𝜉</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𝜓</m:t>
                                </m:r>
                              </m:sub>
                            </m:sSub>
                          </m:e>
                        </m:nary>
                      </m:e>
                    </m:nary>
                  </m:oMath>
                </a14:m>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is the sample average of the space-averaged process at scale </a:t>
                </a:r>
                <a14:m>
                  <m:oMath xmlns:m="http://schemas.openxmlformats.org/officeDocument/2006/math">
                    <m:r>
                      <a:rPr lang="en-US" sz="1600">
                        <a:solidFill>
                          <a:schemeClr val="tx1"/>
                        </a:solidFill>
                        <a:latin typeface="Cambria Math" panose="02040503050406030204" pitchFamily="18" charset="0"/>
                      </a:rPr>
                      <m:t>𝜅</m:t>
                    </m:r>
                  </m:oMath>
                </a14:m>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and </a:t>
                </a:r>
                <a14:m>
                  <m:oMath xmlns:m="http://schemas.openxmlformats.org/officeDocument/2006/math">
                    <m:bar>
                      <m:barPr>
                        <m:pos m:val="top"/>
                        <m:ctrlPr>
                          <a:rPr lang="el-GR" sz="1600" i="1">
                            <a:solidFill>
                              <a:schemeClr val="tx1"/>
                            </a:solidFill>
                            <a:latin typeface="Cambria Math" panose="02040503050406030204" pitchFamily="18" charset="0"/>
                          </a:rPr>
                        </m:ctrlPr>
                      </m:barPr>
                      <m:e>
                        <m:bar>
                          <m:barPr>
                            <m:ctrlPr>
                              <a:rPr lang="el-GR" sz="1600" i="1">
                                <a:solidFill>
                                  <a:schemeClr val="tx1"/>
                                </a:solidFill>
                                <a:latin typeface="Cambria Math" panose="02040503050406030204" pitchFamily="18" charset="0"/>
                              </a:rPr>
                            </m:ctrlPr>
                          </m:barPr>
                          <m:e>
                            <m:r>
                              <a:rPr lang="en-US" sz="1600">
                                <a:solidFill>
                                  <a:schemeClr val="tx1"/>
                                </a:solidFill>
                                <a:latin typeface="Cambria Math" panose="02040503050406030204" pitchFamily="18" charset="0"/>
                              </a:rPr>
                              <m:t>𝑥</m:t>
                            </m:r>
                          </m:e>
                        </m:bar>
                      </m:e>
                    </m:bar>
                    <m:r>
                      <a:rPr lang="en-US" sz="1600">
                        <a:solidFill>
                          <a:schemeClr val="tx1"/>
                        </a:solidFill>
                        <a:latin typeface="Cambria Math" panose="02040503050406030204" pitchFamily="18" charset="0"/>
                      </a:rPr>
                      <m:t>=</m:t>
                    </m:r>
                    <m:nary>
                      <m:naryPr>
                        <m:chr m:val="∑"/>
                        <m:limLoc m:val="undOvr"/>
                        <m:ctrlPr>
                          <a:rPr lang="el-GR" sz="1600" i="1">
                            <a:solidFill>
                              <a:schemeClr val="tx1"/>
                            </a:solidFill>
                            <a:latin typeface="Cambria Math" panose="02040503050406030204" pitchFamily="18" charset="0"/>
                          </a:rPr>
                        </m:ctrlPr>
                      </m:naryPr>
                      <m:sub>
                        <m:r>
                          <a:rPr lang="en-US" sz="1600">
                            <a:solidFill>
                              <a:schemeClr val="tx1"/>
                            </a:solidFill>
                            <a:latin typeface="Cambria Math" panose="02040503050406030204" pitchFamily="18" charset="0"/>
                          </a:rPr>
                          <m:t>𝑖</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𝑗</m:t>
                        </m:r>
                        <m:r>
                          <a:rPr lang="en-US" sz="1600">
                            <a:solidFill>
                              <a:schemeClr val="tx1"/>
                            </a:solidFill>
                            <a:latin typeface="Cambria Math" panose="02040503050406030204" pitchFamily="18" charset="0"/>
                          </a:rPr>
                          <m:t>=1</m:t>
                        </m:r>
                      </m:sub>
                      <m:sup>
                        <m:r>
                          <a:rPr lang="en-US" sz="1600">
                            <a:solidFill>
                              <a:schemeClr val="tx1"/>
                            </a:solidFill>
                            <a:latin typeface="Cambria Math" panose="02040503050406030204" pitchFamily="18" charset="0"/>
                          </a:rPr>
                          <m:t>𝑛</m:t>
                        </m:r>
                      </m:sup>
                      <m:e>
                        <m:sSub>
                          <m:sSubPr>
                            <m:ctrlPr>
                              <a:rPr lang="el-GR" sz="1600" i="1">
                                <a:solidFill>
                                  <a:schemeClr val="tx1"/>
                                </a:solidFill>
                                <a:latin typeface="Cambria Math" panose="02040503050406030204" pitchFamily="18" charset="0"/>
                              </a:rPr>
                            </m:ctrlPr>
                          </m:sSubPr>
                          <m:e>
                            <m:bar>
                              <m:barPr>
                                <m:ctrlPr>
                                  <a:rPr lang="el-GR" sz="1600" i="1">
                                    <a:solidFill>
                                      <a:schemeClr val="tx1"/>
                                    </a:solidFill>
                                    <a:latin typeface="Cambria Math" panose="02040503050406030204" pitchFamily="18" charset="0"/>
                                  </a:rPr>
                                </m:ctrlPr>
                              </m:barPr>
                              <m:e>
                                <m:r>
                                  <a:rPr lang="en-US" sz="1600">
                                    <a:solidFill>
                                      <a:schemeClr val="tx1"/>
                                    </a:solidFill>
                                    <a:latin typeface="Cambria Math" panose="02040503050406030204" pitchFamily="18" charset="0"/>
                                  </a:rPr>
                                  <m:t>𝑥</m:t>
                                </m:r>
                              </m:e>
                            </m:bar>
                          </m:e>
                          <m:sub>
                            <m:r>
                              <a:rPr lang="en-US" sz="1600">
                                <a:solidFill>
                                  <a:schemeClr val="tx1"/>
                                </a:solidFill>
                                <a:latin typeface="Cambria Math" panose="02040503050406030204" pitchFamily="18" charset="0"/>
                              </a:rPr>
                              <m:t>𝑖</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𝑗</m:t>
                            </m:r>
                          </m:sub>
                        </m:sSub>
                      </m:e>
                    </m:nary>
                    <m:r>
                      <a:rPr lang="en-US" sz="1600">
                        <a:solidFill>
                          <a:schemeClr val="tx1"/>
                        </a:solidFill>
                        <a:latin typeface="Cambria Math" panose="02040503050406030204" pitchFamily="18" charset="0"/>
                      </a:rPr>
                      <m:t>/</m:t>
                    </m:r>
                    <m:sSup>
                      <m:sSupPr>
                        <m:ctrlPr>
                          <a:rPr lang="el-GR" sz="1600" i="1">
                            <a:solidFill>
                              <a:schemeClr val="tx1"/>
                            </a:solidFill>
                            <a:latin typeface="Cambria Math" panose="02040503050406030204" pitchFamily="18" charset="0"/>
                          </a:rPr>
                        </m:ctrlPr>
                      </m:sSupPr>
                      <m:e>
                        <m:r>
                          <a:rPr lang="en-US" sz="1600">
                            <a:solidFill>
                              <a:schemeClr val="tx1"/>
                            </a:solidFill>
                            <a:latin typeface="Cambria Math" panose="02040503050406030204" pitchFamily="18" charset="0"/>
                          </a:rPr>
                          <m:t>𝑛</m:t>
                        </m:r>
                      </m:e>
                      <m:sup>
                        <m:r>
                          <a:rPr lang="en-US" sz="1600">
                            <a:solidFill>
                              <a:schemeClr val="tx1"/>
                            </a:solidFill>
                            <a:latin typeface="Cambria Math" panose="02040503050406030204" pitchFamily="18" charset="0"/>
                          </a:rPr>
                          <m:t>2</m:t>
                        </m:r>
                      </m:sup>
                    </m:sSup>
                  </m:oMath>
                </a14:m>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is the sample average. Note that the maximum available scale for this estimator is n/2</a:t>
                </a:r>
                <a:endParaRPr lang="el-GR"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p:sp>
            <p:nvSpPr>
              <p:cNvPr id="3" name="TextBox 2">
                <a:extLst>
                  <a:ext uri="{FF2B5EF4-FFF2-40B4-BE49-F238E27FC236}">
                    <a16:creationId xmlns:a16="http://schemas.microsoft.com/office/drawing/2014/main" id="{34B7E12F-8F00-477F-96A5-EA8AE83F23F5}"/>
                  </a:ext>
                </a:extLst>
              </p:cNvPr>
              <p:cNvSpPr txBox="1">
                <a:spLocks noRot="1" noChangeAspect="1" noMove="1" noResize="1" noEditPoints="1" noAdjustHandles="1" noChangeArrowheads="1" noChangeShapeType="1" noTextEdit="1"/>
              </p:cNvSpPr>
              <p:nvPr/>
            </p:nvSpPr>
            <p:spPr>
              <a:xfrm>
                <a:off x="165463" y="4471513"/>
                <a:ext cx="4086940" cy="2293577"/>
              </a:xfrm>
              <a:prstGeom prst="rect">
                <a:avLst/>
              </a:prstGeom>
              <a:blipFill>
                <a:blip r:embed="rId6"/>
                <a:stretch>
                  <a:fillRect l="-1639" t="-798" r="-1639" b="-2660"/>
                </a:stretch>
              </a:blipFill>
            </p:spPr>
            <p:txBody>
              <a:bodyPr/>
              <a:lstStyle/>
              <a:p>
                <a:r>
                  <a:rPr lang="el-GR">
                    <a:noFill/>
                  </a:rPr>
                  <a:t> </a:t>
                </a:r>
              </a:p>
            </p:txBody>
          </p:sp>
        </mc:Fallback>
      </mc:AlternateContent>
    </p:spTree>
    <p:extLst>
      <p:ext uri="{BB962C8B-B14F-4D97-AF65-F5344CB8AC3E}">
        <p14:creationId xmlns:p14="http://schemas.microsoft.com/office/powerpoint/2010/main" val="286342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Ευθεία γραμμή σύνδεσης 8">
            <a:extLst>
              <a:ext uri="{FF2B5EF4-FFF2-40B4-BE49-F238E27FC236}">
                <a16:creationId xmlns:a16="http://schemas.microsoft.com/office/drawing/2014/main" id="{FD21831B-1E06-4D82-95D7-9CEBF3C884DD}"/>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pic>
        <p:nvPicPr>
          <p:cNvPr id="8" name="Εικόνα 7">
            <a:extLst>
              <a:ext uri="{FF2B5EF4-FFF2-40B4-BE49-F238E27FC236}">
                <a16:creationId xmlns:a16="http://schemas.microsoft.com/office/drawing/2014/main" id="{8DC68CE3-82B7-4ABE-A079-FA0F39EC5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sp>
        <p:nvSpPr>
          <p:cNvPr id="2" name="Τίτλος 1">
            <a:extLst>
              <a:ext uri="{FF2B5EF4-FFF2-40B4-BE49-F238E27FC236}">
                <a16:creationId xmlns:a16="http://schemas.microsoft.com/office/drawing/2014/main" id="{DDEFC025-DFEA-46C6-976E-F6CE0A96F479}"/>
              </a:ext>
            </a:extLst>
          </p:cNvPr>
          <p:cNvSpPr>
            <a:spLocks noGrp="1"/>
          </p:cNvSpPr>
          <p:nvPr>
            <p:ph type="title"/>
          </p:nvPr>
        </p:nvSpPr>
        <p:spPr>
          <a:xfrm>
            <a:off x="628650" y="365126"/>
            <a:ext cx="7886700" cy="315911"/>
          </a:xfrm>
        </p:spPr>
        <p:txBody>
          <a:bodyPr>
            <a:normAutofit fontScale="90000"/>
          </a:bodyPr>
          <a:lstStyle/>
          <a:p>
            <a:pPr lvl="0" fontAlgn="base">
              <a:lnSpc>
                <a:spcPct val="100000"/>
              </a:lnSpc>
              <a:spcAft>
                <a:spcPct val="0"/>
              </a:spcAft>
            </a:pPr>
            <a:r>
              <a:rPr lang="en-US" sz="2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steps of stochastic analysis with 2D-C</a:t>
            </a:r>
            <a:endParaRPr lang="el-GR" dirty="0"/>
          </a:p>
        </p:txBody>
      </p:sp>
      <p:pic>
        <p:nvPicPr>
          <p:cNvPr id="4" name="Εικόνα 3">
            <a:extLst>
              <a:ext uri="{FF2B5EF4-FFF2-40B4-BE49-F238E27FC236}">
                <a16:creationId xmlns:a16="http://schemas.microsoft.com/office/drawing/2014/main" id="{7D386155-AA76-42C9-BF51-A0EAC2EB20D4}"/>
              </a:ext>
            </a:extLst>
          </p:cNvPr>
          <p:cNvPicPr>
            <a:picLocks noChangeAspect="1"/>
          </p:cNvPicPr>
          <p:nvPr/>
        </p:nvPicPr>
        <p:blipFill>
          <a:blip r:embed="rId3" cstate="print"/>
          <a:stretch>
            <a:fillRect/>
          </a:stretch>
        </p:blipFill>
        <p:spPr>
          <a:xfrm>
            <a:off x="414068" y="1035541"/>
            <a:ext cx="5377138" cy="5334462"/>
          </a:xfrm>
          <a:prstGeom prst="rect">
            <a:avLst/>
          </a:prstGeom>
        </p:spPr>
      </p:pic>
      <p:sp>
        <p:nvSpPr>
          <p:cNvPr id="5" name="Rectangle 3">
            <a:extLst>
              <a:ext uri="{FF2B5EF4-FFF2-40B4-BE49-F238E27FC236}">
                <a16:creationId xmlns:a16="http://schemas.microsoft.com/office/drawing/2014/main" id="{FAC83879-50DA-4EC8-A2B2-D3C2225A5B39}"/>
              </a:ext>
            </a:extLst>
          </p:cNvPr>
          <p:cNvSpPr>
            <a:spLocks noChangeArrowheads="1"/>
          </p:cNvSpPr>
          <p:nvPr/>
        </p:nvSpPr>
        <p:spPr bwMode="auto">
          <a:xfrm>
            <a:off x="5791206" y="1070386"/>
            <a:ext cx="3148608" cy="21775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Aft>
                <a:spcPts val="300"/>
              </a:spcAft>
            </a:pPr>
            <a:r>
              <a:rPr kumimoji="0" lang="en-US" sz="16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Example of stochastic analysis of a 2D picture</a:t>
            </a:r>
            <a:r>
              <a:rPr kumimoji="0" lang="el-GR" sz="16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Sargentis</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et al., 2020) [4];</a:t>
            </a: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G</a:t>
            </a:r>
            <a:r>
              <a:rPr kumimoji="0" lang="en-US" sz="16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rouped pixels at scales </a:t>
            </a:r>
            <a:r>
              <a:rPr lang="en-US" sz="16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k </a:t>
            </a:r>
            <a:r>
              <a:rPr lang="en-US" sz="16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2, 4, 8, 16, 20, 25, 40, 50, 80, 100, and 200.</a:t>
            </a:r>
          </a:p>
          <a:p>
            <a:pPr marL="342900" lvl="0" indent="-342900">
              <a:spcAft>
                <a:spcPts val="300"/>
              </a:spcAft>
              <a:buAutoNum type="alphaLcParenBoth"/>
            </a:pPr>
            <a:r>
              <a:rPr kumimoji="0" lang="en-US" sz="16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White noise; </a:t>
            </a:r>
          </a:p>
          <a:p>
            <a:pPr marL="342900" lvl="0" indent="-342900">
              <a:spcAft>
                <a:spcPts val="300"/>
              </a:spcAft>
              <a:buAutoNum type="alphaLcParenBoth"/>
            </a:pPr>
            <a:r>
              <a:rPr kumimoji="0" lang="en-US" sz="16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Image with clustering;</a:t>
            </a:r>
          </a:p>
          <a:p>
            <a:pPr marL="342900" lvl="0" indent="-342900">
              <a:spcAft>
                <a:spcPts val="300"/>
              </a:spcAft>
              <a:buAutoNum type="alphaLcParenBoth"/>
            </a:pPr>
            <a:r>
              <a:rPr kumimoji="0" lang="en-US" sz="16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Landscape.</a:t>
            </a:r>
            <a:endParaRPr kumimoji="0" lang="en-US" sz="1600" b="0" i="0" u="none" strike="noStrike" cap="none" normalizeH="0" baseline="0" dirty="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Εικόνα 5">
            <a:extLst>
              <a:ext uri="{FF2B5EF4-FFF2-40B4-BE49-F238E27FC236}">
                <a16:creationId xmlns:a16="http://schemas.microsoft.com/office/drawing/2014/main" id="{FC12E563-15EA-4E8F-9E10-E324AFCF2B29}"/>
              </a:ext>
            </a:extLst>
          </p:cNvPr>
          <p:cNvPicPr>
            <a:picLocks noChangeAspect="1"/>
          </p:cNvPicPr>
          <p:nvPr/>
        </p:nvPicPr>
        <p:blipFill>
          <a:blip r:embed="rId4" cstate="print"/>
          <a:stretch>
            <a:fillRect/>
          </a:stretch>
        </p:blipFill>
        <p:spPr>
          <a:xfrm>
            <a:off x="8502967" y="6607725"/>
            <a:ext cx="572672" cy="199438"/>
          </a:xfrm>
          <a:prstGeom prst="rect">
            <a:avLst/>
          </a:prstGeom>
        </p:spPr>
      </p:pic>
      <p:pic>
        <p:nvPicPr>
          <p:cNvPr id="10" name="Picture 1">
            <a:extLst>
              <a:ext uri="{FF2B5EF4-FFF2-40B4-BE49-F238E27FC236}">
                <a16:creationId xmlns:a16="http://schemas.microsoft.com/office/drawing/2014/main" id="{24496BE1-6699-401B-A78B-79A30FADAE54}"/>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4607" y="3219244"/>
            <a:ext cx="2701805" cy="706354"/>
          </a:xfrm>
          <a:prstGeom prst="rect">
            <a:avLst/>
          </a:prstGeom>
          <a:noFill/>
        </p:spPr>
      </p:pic>
    </p:spTree>
    <p:extLst>
      <p:ext uri="{BB962C8B-B14F-4D97-AF65-F5344CB8AC3E}">
        <p14:creationId xmlns:p14="http://schemas.microsoft.com/office/powerpoint/2010/main" val="108046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D87364AB-FCCE-4D89-8958-33A06456F0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sp>
        <p:nvSpPr>
          <p:cNvPr id="3" name="Ορθογώνιο 2">
            <a:extLst>
              <a:ext uri="{FF2B5EF4-FFF2-40B4-BE49-F238E27FC236}">
                <a16:creationId xmlns:a16="http://schemas.microsoft.com/office/drawing/2014/main" id="{F8C914C3-F9E3-4E5A-89E8-F65ED299C5C8}"/>
              </a:ext>
            </a:extLst>
          </p:cNvPr>
          <p:cNvSpPr/>
          <p:nvPr/>
        </p:nvSpPr>
        <p:spPr>
          <a:xfrm>
            <a:off x="3503675" y="1519006"/>
            <a:ext cx="5471989" cy="357550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Ευθεία γραμμή σύνδεσης 10">
            <a:extLst>
              <a:ext uri="{FF2B5EF4-FFF2-40B4-BE49-F238E27FC236}">
                <a16:creationId xmlns:a16="http://schemas.microsoft.com/office/drawing/2014/main" id="{D0CCB204-2B1A-413A-A66E-4E900DFE0B85}"/>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96FA9151-BFD1-4CBE-8B29-1C8A0DF52E70}"/>
              </a:ext>
            </a:extLst>
          </p:cNvPr>
          <p:cNvSpPr>
            <a:spLocks noGrp="1"/>
          </p:cNvSpPr>
          <p:nvPr>
            <p:ph type="title"/>
          </p:nvPr>
        </p:nvSpPr>
        <p:spPr>
          <a:xfrm>
            <a:off x="628650" y="365126"/>
            <a:ext cx="7886700" cy="315911"/>
          </a:xfrm>
        </p:spPr>
        <p:txBody>
          <a:bodyPr>
            <a:normAutofit fontScale="90000"/>
          </a:bodyPr>
          <a:lstStyle/>
          <a:p>
            <a:r>
              <a:rPr lang="en-US" sz="2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results of stochastic analysis: </a:t>
            </a:r>
            <a:r>
              <a:rPr lang="en-US" sz="2000" dirty="0" err="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climacograms</a:t>
            </a:r>
            <a:endParaRPr lang="el-GR" dirty="0"/>
          </a:p>
        </p:txBody>
      </p:sp>
      <p:sp>
        <p:nvSpPr>
          <p:cNvPr id="5" name="Rectangle 1">
            <a:extLst>
              <a:ext uri="{FF2B5EF4-FFF2-40B4-BE49-F238E27FC236}">
                <a16:creationId xmlns:a16="http://schemas.microsoft.com/office/drawing/2014/main" id="{E28DE434-0EBB-42BF-B2AB-0680BA48FDEB}"/>
              </a:ext>
            </a:extLst>
          </p:cNvPr>
          <p:cNvSpPr>
            <a:spLocks noChangeArrowheads="1"/>
          </p:cNvSpPr>
          <p:nvPr/>
        </p:nvSpPr>
        <p:spPr bwMode="auto">
          <a:xfrm>
            <a:off x="305309" y="696890"/>
            <a:ext cx="304229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ts val="6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The presence of </a:t>
            </a: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clustering</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is reflected in the </a:t>
            </a: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climacogram</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which shows a marked difference against white noise.</a:t>
            </a:r>
          </a:p>
          <a:p>
            <a:pPr defTabSz="914400" fontAlgn="base">
              <a:spcBef>
                <a:spcPct val="0"/>
              </a:spcBef>
              <a:spcAft>
                <a:spcPts val="6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Specifically, the variance of the clustered images is notably higher than that of the white noise at all scales, indicating the variability of the process.</a:t>
            </a:r>
          </a:p>
          <a:p>
            <a:pPr defTabSz="914400" fontAlgn="base">
              <a:spcBef>
                <a:spcPct val="0"/>
              </a:spcBef>
              <a:spcAft>
                <a:spcPts val="6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Likewise, comparing the clustered image and the landscape, the latter has the most pronounced clustering behavior and a greater degree of variability.</a:t>
            </a:r>
          </a:p>
        </p:txBody>
      </p:sp>
      <p:sp>
        <p:nvSpPr>
          <p:cNvPr id="6" name="5 - Ορθογώνιο">
            <a:extLst>
              <a:ext uri="{FF2B5EF4-FFF2-40B4-BE49-F238E27FC236}">
                <a16:creationId xmlns:a16="http://schemas.microsoft.com/office/drawing/2014/main" id="{28ACA032-441D-474A-BC6E-3141BFF8B873}"/>
              </a:ext>
            </a:extLst>
          </p:cNvPr>
          <p:cNvSpPr/>
          <p:nvPr/>
        </p:nvSpPr>
        <p:spPr>
          <a:xfrm>
            <a:off x="3442935" y="995786"/>
            <a:ext cx="2707418" cy="523220"/>
          </a:xfrm>
          <a:prstGeom prst="rect">
            <a:avLst/>
          </a:prstGeom>
        </p:spPr>
        <p:txBody>
          <a:bodyPr wrap="square">
            <a:spAutoFit/>
          </a:bodyPr>
          <a:lstStyle/>
          <a:p>
            <a:pPr defTabSz="914400" fontAlgn="base">
              <a:spcBef>
                <a:spcPct val="0"/>
              </a:spcBef>
              <a:spcAft>
                <a:spcPct val="0"/>
              </a:spcAft>
            </a:pPr>
            <a:r>
              <a:rPr lang="en-US"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 </a:t>
            </a:r>
            <a:r>
              <a:rPr lang="en-US" sz="1400" dirty="0" err="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Climacograms</a:t>
            </a:r>
            <a:r>
              <a:rPr lang="en-US"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of the benchmark images.</a:t>
            </a:r>
            <a:endParaRPr lang="el-GR"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6 - Ορθογώνιο">
            <a:extLst>
              <a:ext uri="{FF2B5EF4-FFF2-40B4-BE49-F238E27FC236}">
                <a16:creationId xmlns:a16="http://schemas.microsoft.com/office/drawing/2014/main" id="{C2301BAA-A49B-4CED-B3E0-5B83E5D72005}"/>
              </a:ext>
            </a:extLst>
          </p:cNvPr>
          <p:cNvSpPr/>
          <p:nvPr/>
        </p:nvSpPr>
        <p:spPr>
          <a:xfrm>
            <a:off x="6245689" y="1010001"/>
            <a:ext cx="2729975" cy="523220"/>
          </a:xfrm>
          <a:prstGeom prst="rect">
            <a:avLst/>
          </a:prstGeom>
        </p:spPr>
        <p:txBody>
          <a:bodyPr wrap="square">
            <a:spAutoFit/>
          </a:bodyPr>
          <a:lstStyle/>
          <a:p>
            <a:pPr defTabSz="914400" fontAlgn="base">
              <a:spcBef>
                <a:spcPct val="0"/>
              </a:spcBef>
              <a:spcAft>
                <a:spcPct val="0"/>
              </a:spcAft>
            </a:pPr>
            <a:r>
              <a:rPr lang="en-US"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(b) Standardized </a:t>
            </a:r>
            <a:r>
              <a:rPr lang="en-US" sz="1400" dirty="0" err="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climacograms</a:t>
            </a:r>
            <a:r>
              <a:rPr lang="en-US"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of the benchmark images.</a:t>
            </a:r>
            <a:endParaRPr lang="el-GR"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Εικόνα 7">
            <a:extLst>
              <a:ext uri="{FF2B5EF4-FFF2-40B4-BE49-F238E27FC236}">
                <a16:creationId xmlns:a16="http://schemas.microsoft.com/office/drawing/2014/main" id="{1CCBAA21-748A-4F7A-AAA6-534676B46FCB}"/>
              </a:ext>
            </a:extLst>
          </p:cNvPr>
          <p:cNvPicPr>
            <a:picLocks noChangeAspect="1"/>
          </p:cNvPicPr>
          <p:nvPr/>
        </p:nvPicPr>
        <p:blipFill>
          <a:blip r:embed="rId3" cstate="print"/>
          <a:stretch>
            <a:fillRect/>
          </a:stretch>
        </p:blipFill>
        <p:spPr>
          <a:xfrm>
            <a:off x="8502967" y="6607725"/>
            <a:ext cx="572672" cy="199438"/>
          </a:xfrm>
          <a:prstGeom prst="rect">
            <a:avLst/>
          </a:prstGeom>
        </p:spPr>
      </p:pic>
      <p:pic>
        <p:nvPicPr>
          <p:cNvPr id="12" name="Picture 3">
            <a:extLst>
              <a:ext uri="{FF2B5EF4-FFF2-40B4-BE49-F238E27FC236}">
                <a16:creationId xmlns:a16="http://schemas.microsoft.com/office/drawing/2014/main" id="{FA22EB0A-B283-453D-996C-FED3BD280E0F}"/>
              </a:ext>
            </a:extLst>
          </p:cNvPr>
          <p:cNvPicPr>
            <a:picLocks noChangeAspect="1" noChangeArrowheads="1"/>
          </p:cNvPicPr>
          <p:nvPr/>
        </p:nvPicPr>
        <p:blipFill>
          <a:blip r:embed="rId4" cstate="print"/>
          <a:srcRect/>
          <a:stretch>
            <a:fillRect/>
          </a:stretch>
        </p:blipFill>
        <p:spPr bwMode="auto">
          <a:xfrm>
            <a:off x="6272869" y="1533221"/>
            <a:ext cx="2695411" cy="3597640"/>
          </a:xfrm>
          <a:prstGeom prst="rect">
            <a:avLst/>
          </a:prstGeom>
          <a:noFill/>
          <a:ln w="9525">
            <a:noFill/>
            <a:miter lim="800000"/>
            <a:headEnd/>
            <a:tailEnd/>
          </a:ln>
          <a:effectLst/>
        </p:spPr>
      </p:pic>
      <p:pic>
        <p:nvPicPr>
          <p:cNvPr id="13" name="Picture 4">
            <a:extLst>
              <a:ext uri="{FF2B5EF4-FFF2-40B4-BE49-F238E27FC236}">
                <a16:creationId xmlns:a16="http://schemas.microsoft.com/office/drawing/2014/main" id="{D36077AD-FDBE-4B90-B4FC-CEF20D40042A}"/>
              </a:ext>
            </a:extLst>
          </p:cNvPr>
          <p:cNvPicPr>
            <a:picLocks noChangeAspect="1" noChangeArrowheads="1"/>
          </p:cNvPicPr>
          <p:nvPr/>
        </p:nvPicPr>
        <p:blipFill>
          <a:blip r:embed="rId5" cstate="print"/>
          <a:srcRect/>
          <a:stretch>
            <a:fillRect/>
          </a:stretch>
        </p:blipFill>
        <p:spPr bwMode="auto">
          <a:xfrm>
            <a:off x="3512553" y="1536425"/>
            <a:ext cx="2690731" cy="3601440"/>
          </a:xfrm>
          <a:prstGeom prst="rect">
            <a:avLst/>
          </a:prstGeom>
          <a:noFill/>
          <a:ln w="9525">
            <a:noFill/>
            <a:miter lim="800000"/>
            <a:headEnd/>
            <a:tailEnd/>
          </a:ln>
          <a:effectLst/>
        </p:spPr>
      </p:pic>
    </p:spTree>
    <p:extLst>
      <p:ext uri="{BB962C8B-B14F-4D97-AF65-F5344CB8AC3E}">
        <p14:creationId xmlns:p14="http://schemas.microsoft.com/office/powerpoint/2010/main" val="192380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Ευθεία γραμμή σύνδεσης 10">
            <a:extLst>
              <a:ext uri="{FF2B5EF4-FFF2-40B4-BE49-F238E27FC236}">
                <a16:creationId xmlns:a16="http://schemas.microsoft.com/office/drawing/2014/main" id="{C7A2543F-53A0-4EB9-B94F-524B3EE975E2}"/>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pic>
        <p:nvPicPr>
          <p:cNvPr id="10" name="Εικόνα 9">
            <a:extLst>
              <a:ext uri="{FF2B5EF4-FFF2-40B4-BE49-F238E27FC236}">
                <a16:creationId xmlns:a16="http://schemas.microsoft.com/office/drawing/2014/main" id="{EE226D44-0BB3-4695-8914-38C2597BF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563"/>
            <a:ext cx="9144000" cy="2895600"/>
          </a:xfrm>
          <a:prstGeom prst="rect">
            <a:avLst/>
          </a:prstGeom>
        </p:spPr>
      </p:pic>
      <p:sp>
        <p:nvSpPr>
          <p:cNvPr id="2" name="Τίτλος 1">
            <a:extLst>
              <a:ext uri="{FF2B5EF4-FFF2-40B4-BE49-F238E27FC236}">
                <a16:creationId xmlns:a16="http://schemas.microsoft.com/office/drawing/2014/main" id="{D06191D4-02E6-4800-92DE-6CDA7BA51AC5}"/>
              </a:ext>
            </a:extLst>
          </p:cNvPr>
          <p:cNvSpPr>
            <a:spLocks noGrp="1"/>
          </p:cNvSpPr>
          <p:nvPr>
            <p:ph type="title"/>
          </p:nvPr>
        </p:nvSpPr>
        <p:spPr>
          <a:xfrm>
            <a:off x="628650" y="365126"/>
            <a:ext cx="7886700" cy="315911"/>
          </a:xfrm>
        </p:spPr>
        <p:txBody>
          <a:bodyPr>
            <a:normAutofit fontScale="90000"/>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Tinos island vs. wind energy development</a:t>
            </a:r>
            <a:endParaRPr lang="el-GR" dirty="0"/>
          </a:p>
        </p:txBody>
      </p:sp>
      <p:sp>
        <p:nvSpPr>
          <p:cNvPr id="5" name="Θέση περιεχομένου 4">
            <a:extLst>
              <a:ext uri="{FF2B5EF4-FFF2-40B4-BE49-F238E27FC236}">
                <a16:creationId xmlns:a16="http://schemas.microsoft.com/office/drawing/2014/main" id="{290C8878-D2D7-4B28-815A-B60403107B2C}"/>
              </a:ext>
            </a:extLst>
          </p:cNvPr>
          <p:cNvSpPr txBox="1">
            <a:spLocks noGrp="1"/>
          </p:cNvSpPr>
          <p:nvPr>
            <p:ph idx="1"/>
          </p:nvPr>
        </p:nvSpPr>
        <p:spPr>
          <a:xfrm>
            <a:off x="286848" y="1068179"/>
            <a:ext cx="8570305" cy="1678408"/>
          </a:xfrm>
          <a:prstGeom prst="rect">
            <a:avLst/>
          </a:prstGeom>
          <a:noFill/>
        </p:spPr>
        <p:txBody>
          <a:bodyPr wrap="square" rtlCol="0">
            <a:spAutoFit/>
          </a:bodyPr>
          <a:lstStyle/>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Tinos is a Cycladic island on the Aegean sea, east of Athens and north of Mykonos. It’s rich in architectural and art history, visited by thousands of tourists every summer. In this respect, the landscape is extremely important to the island’s identity and appeal. </a:t>
            </a:r>
          </a:p>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Today, there are 53.7 MW of wind energy machines installed across an island of 194.5 km</a:t>
            </a:r>
            <a:r>
              <a:rPr lang="en-US" sz="1600" baseline="30000" dirty="0">
                <a:latin typeface="Open Sans Light" panose="020B0306030504020204" pitchFamily="34" charset="0"/>
                <a:ea typeface="Open Sans Light" panose="020B0306030504020204" pitchFamily="34" charset="0"/>
                <a:cs typeface="Open Sans Light" panose="020B0306030504020204" pitchFamily="34" charset="0"/>
              </a:rPr>
              <a:t>2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p>
          <a:p>
            <a:pPr marL="0" indent="0">
              <a:buNone/>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The subject of this study is the aesthetic evaluation of three new wind turbines that are planned to be installed, of 1.8 MW total capacity.</a:t>
            </a:r>
          </a:p>
        </p:txBody>
      </p:sp>
      <p:pic>
        <p:nvPicPr>
          <p:cNvPr id="6" name="Picture 2" descr="C:\Users\user\Desktop\tinos_img\pos_12_road.JPG">
            <a:extLst>
              <a:ext uri="{FF2B5EF4-FFF2-40B4-BE49-F238E27FC236}">
                <a16:creationId xmlns:a16="http://schemas.microsoft.com/office/drawing/2014/main" id="{C5C7BD80-53C2-4EB8-A38C-CA05049A19CD}"/>
              </a:ext>
            </a:extLst>
          </p:cNvPr>
          <p:cNvPicPr>
            <a:picLocks noChangeAspect="1" noChangeArrowheads="1"/>
          </p:cNvPicPr>
          <p:nvPr/>
        </p:nvPicPr>
        <p:blipFill rotWithShape="1">
          <a:blip r:embed="rId3" cstate="print"/>
          <a:srcRect r="3463"/>
          <a:stretch/>
        </p:blipFill>
        <p:spPr bwMode="auto">
          <a:xfrm>
            <a:off x="4407333" y="3424838"/>
            <a:ext cx="4449820" cy="2704074"/>
          </a:xfrm>
          <a:prstGeom prst="rect">
            <a:avLst/>
          </a:prstGeom>
          <a:noFill/>
        </p:spPr>
      </p:pic>
      <p:sp>
        <p:nvSpPr>
          <p:cNvPr id="7" name="6 - TextBox">
            <a:extLst>
              <a:ext uri="{FF2B5EF4-FFF2-40B4-BE49-F238E27FC236}">
                <a16:creationId xmlns:a16="http://schemas.microsoft.com/office/drawing/2014/main" id="{F6E219FB-9866-41D8-B529-67463F896EE9}"/>
              </a:ext>
            </a:extLst>
          </p:cNvPr>
          <p:cNvSpPr txBox="1"/>
          <p:nvPr/>
        </p:nvSpPr>
        <p:spPr>
          <a:xfrm>
            <a:off x="4407333" y="6203544"/>
            <a:ext cx="4449820" cy="307777"/>
          </a:xfrm>
          <a:prstGeom prst="rect">
            <a:avLst/>
          </a:prstGeom>
          <a:noFill/>
        </p:spPr>
        <p:txBody>
          <a:bodyPr wrap="square" rtlCol="0">
            <a:spAutoFit/>
          </a:bodyPr>
          <a:lstStyle/>
          <a:p>
            <a:pPr marL="342900" indent="-342900" algn="r" defTabSz="914400" fontAlgn="base">
              <a:spcBef>
                <a:spcPct val="0"/>
              </a:spcBef>
              <a:spcAft>
                <a:spcPct val="0"/>
              </a:spcAft>
            </a:pPr>
            <a:r>
              <a:rPr lang="en-US"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3D representation using SketchUp and Google Earth</a:t>
            </a:r>
            <a:endParaRPr lang="el-GR"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Εικόνα 7">
            <a:extLst>
              <a:ext uri="{FF2B5EF4-FFF2-40B4-BE49-F238E27FC236}">
                <a16:creationId xmlns:a16="http://schemas.microsoft.com/office/drawing/2014/main" id="{35C0DCE0-53E8-42F9-84A6-CF2171A098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48" y="3424838"/>
            <a:ext cx="4090601" cy="2704074"/>
          </a:xfrm>
          <a:prstGeom prst="rect">
            <a:avLst/>
          </a:prstGeom>
        </p:spPr>
      </p:pic>
      <p:sp>
        <p:nvSpPr>
          <p:cNvPr id="9" name="Ορθογώνιο 8">
            <a:extLst>
              <a:ext uri="{FF2B5EF4-FFF2-40B4-BE49-F238E27FC236}">
                <a16:creationId xmlns:a16="http://schemas.microsoft.com/office/drawing/2014/main" id="{B595C040-4DA3-49F3-91CB-2FDCEF90FF51}"/>
              </a:ext>
            </a:extLst>
          </p:cNvPr>
          <p:cNvSpPr/>
          <p:nvPr/>
        </p:nvSpPr>
        <p:spPr>
          <a:xfrm>
            <a:off x="286848" y="6177841"/>
            <a:ext cx="2680542" cy="307777"/>
          </a:xfrm>
          <a:prstGeom prst="rect">
            <a:avLst/>
          </a:prstGeom>
        </p:spPr>
        <p:txBody>
          <a:bodyPr wrap="none">
            <a:spAutoFit/>
          </a:bodyPr>
          <a:lstStyle/>
          <a:p>
            <a:pPr defTabSz="914400" fontAlgn="base">
              <a:spcBef>
                <a:spcPct val="0"/>
              </a:spcBef>
              <a:spcAft>
                <a:spcPct val="0"/>
              </a:spcAft>
            </a:pPr>
            <a:r>
              <a:rPr lang="en-US" altLang="el-GR"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Existing wind turbines on Tinos</a:t>
            </a:r>
            <a:endParaRPr lang="el-GR"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Εικόνα 11">
            <a:extLst>
              <a:ext uri="{FF2B5EF4-FFF2-40B4-BE49-F238E27FC236}">
                <a16:creationId xmlns:a16="http://schemas.microsoft.com/office/drawing/2014/main" id="{FF11E14C-5DB6-459F-AE86-5D9CB2184A9F}"/>
              </a:ext>
            </a:extLst>
          </p:cNvPr>
          <p:cNvPicPr>
            <a:picLocks noChangeAspect="1"/>
          </p:cNvPicPr>
          <p:nvPr/>
        </p:nvPicPr>
        <p:blipFill>
          <a:blip r:embed="rId5" cstate="print"/>
          <a:stretch>
            <a:fillRect/>
          </a:stretch>
        </p:blipFill>
        <p:spPr>
          <a:xfrm>
            <a:off x="8502967" y="6607725"/>
            <a:ext cx="572672" cy="199438"/>
          </a:xfrm>
          <a:prstGeom prst="rect">
            <a:avLst/>
          </a:prstGeom>
        </p:spPr>
      </p:pic>
    </p:spTree>
    <p:extLst>
      <p:ext uri="{BB962C8B-B14F-4D97-AF65-F5344CB8AC3E}">
        <p14:creationId xmlns:p14="http://schemas.microsoft.com/office/powerpoint/2010/main" val="345210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a:extLst>
              <a:ext uri="{FF2B5EF4-FFF2-40B4-BE49-F238E27FC236}">
                <a16:creationId xmlns:a16="http://schemas.microsoft.com/office/drawing/2014/main" id="{49B42B67-A7BD-4ADE-9EC2-728037295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62400"/>
            <a:ext cx="9144000" cy="2895600"/>
          </a:xfrm>
          <a:prstGeom prst="rect">
            <a:avLst/>
          </a:prstGeom>
        </p:spPr>
      </p:pic>
      <p:cxnSp>
        <p:nvCxnSpPr>
          <p:cNvPr id="18" name="Ευθεία γραμμή σύνδεσης 17">
            <a:extLst>
              <a:ext uri="{FF2B5EF4-FFF2-40B4-BE49-F238E27FC236}">
                <a16:creationId xmlns:a16="http://schemas.microsoft.com/office/drawing/2014/main" id="{0EEE3AF6-5BDB-48C2-9275-2E55E79F4DB6}"/>
              </a:ext>
            </a:extLst>
          </p:cNvPr>
          <p:cNvCxnSpPr>
            <a:cxnSpLocks/>
            <a:stCxn id="2" idx="1"/>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3631EE67-53AA-4BE0-B2D8-59ABCF182C04}"/>
              </a:ext>
            </a:extLst>
          </p:cNvPr>
          <p:cNvSpPr>
            <a:spLocks noGrp="1"/>
          </p:cNvSpPr>
          <p:nvPr>
            <p:ph type="title"/>
          </p:nvPr>
        </p:nvSpPr>
        <p:spPr>
          <a:xfrm>
            <a:off x="628650" y="365126"/>
            <a:ext cx="7886700" cy="315911"/>
          </a:xfrm>
        </p:spPr>
        <p:txBody>
          <a:bodyPr>
            <a:normAutofit fontScale="90000"/>
          </a:bodyPr>
          <a:lstStyle/>
          <a:p>
            <a:r>
              <a:rPr lang="en-US" sz="2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social reactions against the new wind turbines</a:t>
            </a:r>
            <a:endParaRPr lang="el-GR" dirty="0"/>
          </a:p>
        </p:txBody>
      </p:sp>
      <p:pic>
        <p:nvPicPr>
          <p:cNvPr id="4" name="Εικόνα 3">
            <a:extLst>
              <a:ext uri="{FF2B5EF4-FFF2-40B4-BE49-F238E27FC236}">
                <a16:creationId xmlns:a16="http://schemas.microsoft.com/office/drawing/2014/main" id="{75DE7FA4-EC15-401E-AA53-FB5E093A7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95" y="808943"/>
            <a:ext cx="3831358" cy="2403537"/>
          </a:xfrm>
          <a:prstGeom prst="rect">
            <a:avLst/>
          </a:prstGeom>
        </p:spPr>
      </p:pic>
      <p:sp>
        <p:nvSpPr>
          <p:cNvPr id="5" name="TextBox 4">
            <a:extLst>
              <a:ext uri="{FF2B5EF4-FFF2-40B4-BE49-F238E27FC236}">
                <a16:creationId xmlns:a16="http://schemas.microsoft.com/office/drawing/2014/main" id="{BA05768F-2F6D-48AC-AD60-45FDC590A6AB}"/>
              </a:ext>
            </a:extLst>
          </p:cNvPr>
          <p:cNvSpPr txBox="1"/>
          <p:nvPr/>
        </p:nvSpPr>
        <p:spPr>
          <a:xfrm>
            <a:off x="539396" y="3274035"/>
            <a:ext cx="3831358" cy="400110"/>
          </a:xfrm>
          <a:prstGeom prst="rect">
            <a:avLst/>
          </a:prstGeom>
          <a:noFill/>
        </p:spPr>
        <p:txBody>
          <a:bodyPr wrap="square" rtlCol="0">
            <a:spAutoFit/>
          </a:bodyPr>
          <a:lstStyle/>
          <a:p>
            <a:pPr defTabSz="914400" fontAlgn="base">
              <a:spcBef>
                <a:spcPct val="0"/>
              </a:spcBef>
              <a:spcAft>
                <a:spcPct val="0"/>
              </a:spcAft>
            </a:pPr>
            <a:r>
              <a:rPr lang="en-US"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Human chain at Tinos harbor as a form of protest against the wind turbines. [5]</a:t>
            </a:r>
            <a:endParaRPr lang="el-GR"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 name="Εικόνα 6">
            <a:extLst>
              <a:ext uri="{FF2B5EF4-FFF2-40B4-BE49-F238E27FC236}">
                <a16:creationId xmlns:a16="http://schemas.microsoft.com/office/drawing/2014/main" id="{2B540AE0-1DB7-40F7-AFF9-93958C7B0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95" y="3789879"/>
            <a:ext cx="3831359" cy="2535458"/>
          </a:xfrm>
          <a:prstGeom prst="rect">
            <a:avLst/>
          </a:prstGeom>
        </p:spPr>
      </p:pic>
      <p:pic>
        <p:nvPicPr>
          <p:cNvPr id="8" name="Εικόνα 7">
            <a:extLst>
              <a:ext uri="{FF2B5EF4-FFF2-40B4-BE49-F238E27FC236}">
                <a16:creationId xmlns:a16="http://schemas.microsoft.com/office/drawing/2014/main" id="{B4D7329A-13B3-4B9F-B7D1-C6B83C7CE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715" y="3789878"/>
            <a:ext cx="3988848" cy="2535459"/>
          </a:xfrm>
          <a:prstGeom prst="rect">
            <a:avLst/>
          </a:prstGeom>
        </p:spPr>
      </p:pic>
      <p:sp>
        <p:nvSpPr>
          <p:cNvPr id="9" name="TextBox 8">
            <a:extLst>
              <a:ext uri="{FF2B5EF4-FFF2-40B4-BE49-F238E27FC236}">
                <a16:creationId xmlns:a16="http://schemas.microsoft.com/office/drawing/2014/main" id="{4805AD5B-D83F-47FD-A5B8-33E94DB8483D}"/>
              </a:ext>
            </a:extLst>
          </p:cNvPr>
          <p:cNvSpPr txBox="1"/>
          <p:nvPr/>
        </p:nvSpPr>
        <p:spPr>
          <a:xfrm>
            <a:off x="4702715" y="3274034"/>
            <a:ext cx="3831358" cy="400110"/>
          </a:xfrm>
          <a:prstGeom prst="rect">
            <a:avLst/>
          </a:prstGeom>
          <a:noFill/>
        </p:spPr>
        <p:txBody>
          <a:bodyPr wrap="square" rtlCol="0">
            <a:spAutoFit/>
          </a:bodyPr>
          <a:lstStyle/>
          <a:p>
            <a:pPr defTabSz="914400" fontAlgn="base">
              <a:spcBef>
                <a:spcPct val="0"/>
              </a:spcBef>
              <a:spcAft>
                <a:spcPct val="0"/>
              </a:spcAft>
            </a:pPr>
            <a:r>
              <a:rPr lang="en-US"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Peaceful protest on the mountain that the new wind turbines are planned to be installed. [5]</a:t>
            </a:r>
            <a:endParaRPr lang="el-GR"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CA225E24-D742-4969-B220-9EDD39631317}"/>
              </a:ext>
            </a:extLst>
          </p:cNvPr>
          <p:cNvSpPr txBox="1"/>
          <p:nvPr/>
        </p:nvSpPr>
        <p:spPr>
          <a:xfrm>
            <a:off x="539395" y="6341444"/>
            <a:ext cx="3831358" cy="246221"/>
          </a:xfrm>
          <a:prstGeom prst="rect">
            <a:avLst/>
          </a:prstGeom>
          <a:noFill/>
        </p:spPr>
        <p:txBody>
          <a:bodyPr wrap="square" rtlCol="0">
            <a:spAutoFit/>
          </a:bodyPr>
          <a:lstStyle/>
          <a:p>
            <a:pPr defTabSz="914400" fontAlgn="base">
              <a:spcBef>
                <a:spcPct val="0"/>
              </a:spcBef>
              <a:spcAft>
                <a:spcPct val="0"/>
              </a:spcAft>
            </a:pPr>
            <a:r>
              <a:rPr lang="en-US"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Protest in Athens city center against the wind turbines. [5]</a:t>
            </a:r>
            <a:endParaRPr lang="el-GR"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a:extLst>
              <a:ext uri="{FF2B5EF4-FFF2-40B4-BE49-F238E27FC236}">
                <a16:creationId xmlns:a16="http://schemas.microsoft.com/office/drawing/2014/main" id="{1DAB306B-8BE9-477D-A387-1BB83EF8B233}"/>
              </a:ext>
            </a:extLst>
          </p:cNvPr>
          <p:cNvSpPr txBox="1"/>
          <p:nvPr/>
        </p:nvSpPr>
        <p:spPr>
          <a:xfrm>
            <a:off x="4706706" y="6325337"/>
            <a:ext cx="3831358" cy="400110"/>
          </a:xfrm>
          <a:prstGeom prst="rect">
            <a:avLst/>
          </a:prstGeom>
          <a:noFill/>
        </p:spPr>
        <p:txBody>
          <a:bodyPr wrap="square" rtlCol="0">
            <a:spAutoFit/>
          </a:bodyPr>
          <a:lstStyle/>
          <a:p>
            <a:pPr defTabSz="914400" fontAlgn="base">
              <a:spcBef>
                <a:spcPct val="0"/>
              </a:spcBef>
              <a:spcAft>
                <a:spcPct val="0"/>
              </a:spcAft>
            </a:pPr>
            <a:r>
              <a:rPr lang="en-US"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Citizens of Tinos blocking the coming of the materials needed for the installation of the new wind turbines. [5]</a:t>
            </a:r>
            <a:endParaRPr lang="el-GR"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Εικόνα 14">
            <a:extLst>
              <a:ext uri="{FF2B5EF4-FFF2-40B4-BE49-F238E27FC236}">
                <a16:creationId xmlns:a16="http://schemas.microsoft.com/office/drawing/2014/main" id="{B6B67BAF-7DC6-4072-9FCA-62D4454496F3}"/>
              </a:ext>
            </a:extLst>
          </p:cNvPr>
          <p:cNvPicPr>
            <a:picLocks noChangeAspect="1"/>
          </p:cNvPicPr>
          <p:nvPr/>
        </p:nvPicPr>
        <p:blipFill>
          <a:blip r:embed="rId6" cstate="print"/>
          <a:stretch>
            <a:fillRect/>
          </a:stretch>
        </p:blipFill>
        <p:spPr>
          <a:xfrm>
            <a:off x="8502967" y="6607725"/>
            <a:ext cx="572672" cy="199438"/>
          </a:xfrm>
          <a:prstGeom prst="rect">
            <a:avLst/>
          </a:prstGeom>
        </p:spPr>
      </p:pic>
      <p:pic>
        <p:nvPicPr>
          <p:cNvPr id="1026" name="Picture 2">
            <a:extLst>
              <a:ext uri="{FF2B5EF4-FFF2-40B4-BE49-F238E27FC236}">
                <a16:creationId xmlns:a16="http://schemas.microsoft.com/office/drawing/2014/main" id="{247ECAEC-F9D1-4781-AF2A-86A8E6C81C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715" y="805470"/>
            <a:ext cx="3988848" cy="24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9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Ευθεία γραμμή σύνδεσης 18">
            <a:extLst>
              <a:ext uri="{FF2B5EF4-FFF2-40B4-BE49-F238E27FC236}">
                <a16:creationId xmlns:a16="http://schemas.microsoft.com/office/drawing/2014/main" id="{251E20BB-4EDC-4ACB-B97E-0B56E829C370}"/>
              </a:ext>
            </a:extLst>
          </p:cNvPr>
          <p:cNvCxnSpPr>
            <a:cxnSpLocks/>
          </p:cNvCxnSpPr>
          <p:nvPr/>
        </p:nvCxnSpPr>
        <p:spPr>
          <a:xfrm flipV="1">
            <a:off x="628650" y="515574"/>
            <a:ext cx="8515350" cy="7508"/>
          </a:xfrm>
          <a:prstGeom prst="line">
            <a:avLst/>
          </a:prstGeom>
          <a:ln w="127000">
            <a:solidFill>
              <a:srgbClr val="FFDD00"/>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23D0400E-4712-4875-9F80-F986FDD5FF8C}"/>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trans="49000" pressure="0"/>
                    </a14:imgEffect>
                  </a14:imgLayer>
                </a14:imgProps>
              </a:ext>
              <a:ext uri="{28A0092B-C50C-407E-A947-70E740481C1C}">
                <a14:useLocalDpi xmlns:a14="http://schemas.microsoft.com/office/drawing/2010/main" val="0"/>
              </a:ext>
            </a:extLst>
          </a:blip>
          <a:stretch>
            <a:fillRect/>
          </a:stretch>
        </p:blipFill>
        <p:spPr>
          <a:xfrm>
            <a:off x="0" y="3962400"/>
            <a:ext cx="9144000" cy="2895600"/>
          </a:xfrm>
          <a:prstGeom prst="rect">
            <a:avLst/>
          </a:prstGeom>
        </p:spPr>
      </p:pic>
      <p:pic>
        <p:nvPicPr>
          <p:cNvPr id="6" name="Picture 5" descr="C:\Users\user\Desktop\tinos_img\pos_5_road.JPG">
            <a:extLst>
              <a:ext uri="{FF2B5EF4-FFF2-40B4-BE49-F238E27FC236}">
                <a16:creationId xmlns:a16="http://schemas.microsoft.com/office/drawing/2014/main" id="{8D85DC00-C4E0-405C-B600-D859277A06D8}"/>
              </a:ext>
            </a:extLst>
          </p:cNvPr>
          <p:cNvPicPr>
            <a:picLocks noChangeAspect="1" noChangeArrowheads="1"/>
          </p:cNvPicPr>
          <p:nvPr/>
        </p:nvPicPr>
        <p:blipFill>
          <a:blip r:embed="rId4" cstate="print"/>
          <a:srcRect/>
          <a:stretch>
            <a:fillRect/>
          </a:stretch>
        </p:blipFill>
        <p:spPr bwMode="auto">
          <a:xfrm>
            <a:off x="7073705" y="1820048"/>
            <a:ext cx="1851234" cy="1080000"/>
          </a:xfrm>
          <a:prstGeom prst="rect">
            <a:avLst/>
          </a:prstGeom>
          <a:noFill/>
        </p:spPr>
      </p:pic>
      <p:pic>
        <p:nvPicPr>
          <p:cNvPr id="7" name="Picture 6" descr="C:\Users\user\Desktop\tinos_img\pos_5_road_a.JPG">
            <a:extLst>
              <a:ext uri="{FF2B5EF4-FFF2-40B4-BE49-F238E27FC236}">
                <a16:creationId xmlns:a16="http://schemas.microsoft.com/office/drawing/2014/main" id="{4C4EBA6D-EBB5-4A99-AE94-16F11069D3FD}"/>
              </a:ext>
            </a:extLst>
          </p:cNvPr>
          <p:cNvPicPr>
            <a:picLocks noChangeAspect="1" noChangeArrowheads="1"/>
          </p:cNvPicPr>
          <p:nvPr/>
        </p:nvPicPr>
        <p:blipFill>
          <a:blip r:embed="rId5" cstate="print"/>
          <a:srcRect/>
          <a:stretch>
            <a:fillRect/>
          </a:stretch>
        </p:blipFill>
        <p:spPr bwMode="auto">
          <a:xfrm>
            <a:off x="208556" y="1824824"/>
            <a:ext cx="1850264" cy="1080000"/>
          </a:xfrm>
          <a:prstGeom prst="rect">
            <a:avLst/>
          </a:prstGeom>
          <a:noFill/>
        </p:spPr>
      </p:pic>
      <p:pic>
        <p:nvPicPr>
          <p:cNvPr id="8" name="Picture 7" descr="C:\Users\user\Desktop\tinos_img\pos_6_church.JPG">
            <a:extLst>
              <a:ext uri="{FF2B5EF4-FFF2-40B4-BE49-F238E27FC236}">
                <a16:creationId xmlns:a16="http://schemas.microsoft.com/office/drawing/2014/main" id="{577D3B2C-037D-4705-A4F8-379C33557BCF}"/>
              </a:ext>
            </a:extLst>
          </p:cNvPr>
          <p:cNvPicPr>
            <a:picLocks noChangeAspect="1" noChangeArrowheads="1"/>
          </p:cNvPicPr>
          <p:nvPr/>
        </p:nvPicPr>
        <p:blipFill>
          <a:blip r:embed="rId6" cstate="print"/>
          <a:srcRect/>
          <a:stretch>
            <a:fillRect/>
          </a:stretch>
        </p:blipFill>
        <p:spPr bwMode="auto">
          <a:xfrm>
            <a:off x="7126193" y="3357882"/>
            <a:ext cx="1831831" cy="1080000"/>
          </a:xfrm>
          <a:prstGeom prst="rect">
            <a:avLst/>
          </a:prstGeom>
          <a:noFill/>
        </p:spPr>
      </p:pic>
      <p:pic>
        <p:nvPicPr>
          <p:cNvPr id="9" name="Picture 8" descr="C:\Users\user\Desktop\tinos_img\pos_6_church_a.JPG">
            <a:extLst>
              <a:ext uri="{FF2B5EF4-FFF2-40B4-BE49-F238E27FC236}">
                <a16:creationId xmlns:a16="http://schemas.microsoft.com/office/drawing/2014/main" id="{96CA4F8C-3340-4A3B-A22A-3A7CB807DB7B}"/>
              </a:ext>
            </a:extLst>
          </p:cNvPr>
          <p:cNvPicPr>
            <a:picLocks noChangeAspect="1" noChangeArrowheads="1"/>
          </p:cNvPicPr>
          <p:nvPr/>
        </p:nvPicPr>
        <p:blipFill>
          <a:blip r:embed="rId7" cstate="print"/>
          <a:srcRect/>
          <a:stretch>
            <a:fillRect/>
          </a:stretch>
        </p:blipFill>
        <p:spPr bwMode="auto">
          <a:xfrm>
            <a:off x="212864" y="3268609"/>
            <a:ext cx="1831011" cy="1080000"/>
          </a:xfrm>
          <a:prstGeom prst="rect">
            <a:avLst/>
          </a:prstGeom>
          <a:noFill/>
        </p:spPr>
      </p:pic>
      <p:sp>
        <p:nvSpPr>
          <p:cNvPr id="10" name="28 - TextBox">
            <a:extLst>
              <a:ext uri="{FF2B5EF4-FFF2-40B4-BE49-F238E27FC236}">
                <a16:creationId xmlns:a16="http://schemas.microsoft.com/office/drawing/2014/main" id="{7EB781E0-FCC3-4AE4-B75A-04D7E45327F1}"/>
              </a:ext>
            </a:extLst>
          </p:cNvPr>
          <p:cNvSpPr txBox="1"/>
          <p:nvPr/>
        </p:nvSpPr>
        <p:spPr>
          <a:xfrm>
            <a:off x="190832" y="1478941"/>
            <a:ext cx="1852654" cy="276999"/>
          </a:xfrm>
          <a:prstGeom prst="rect">
            <a:avLst/>
          </a:prstGeom>
          <a:noFill/>
        </p:spPr>
        <p:txBody>
          <a:bodyPr wrap="square" rtlCol="0">
            <a:spAutoFit/>
          </a:bodyPr>
          <a:lstStyle/>
          <a:p>
            <a:pPr marL="342900" indent="-342900"/>
            <a:r>
              <a:rPr lang="en-US" sz="1200" dirty="0">
                <a:latin typeface="Open Sans Light" panose="020B0306030504020204" pitchFamily="34" charset="0"/>
                <a:ea typeface="Open Sans Light" panose="020B0306030504020204" pitchFamily="34" charset="0"/>
                <a:cs typeface="Open Sans Light" panose="020B0306030504020204" pitchFamily="34" charset="0"/>
              </a:rPr>
              <a:t>Existing landscape</a:t>
            </a:r>
            <a:endParaRPr lang="el-GR" sz="1200" i="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29 - TextBox">
            <a:extLst>
              <a:ext uri="{FF2B5EF4-FFF2-40B4-BE49-F238E27FC236}">
                <a16:creationId xmlns:a16="http://schemas.microsoft.com/office/drawing/2014/main" id="{9F154AFB-45AD-4558-9AD6-EFEF14947800}"/>
              </a:ext>
            </a:extLst>
          </p:cNvPr>
          <p:cNvSpPr txBox="1"/>
          <p:nvPr/>
        </p:nvSpPr>
        <p:spPr>
          <a:xfrm>
            <a:off x="6821105" y="1302615"/>
            <a:ext cx="2068665" cy="461665"/>
          </a:xfrm>
          <a:prstGeom prst="rect">
            <a:avLst/>
          </a:prstGeom>
          <a:noFill/>
        </p:spPr>
        <p:txBody>
          <a:bodyPr wrap="square" rtlCol="0">
            <a:spAutoFit/>
          </a:bodyPr>
          <a:lstStyle/>
          <a:p>
            <a:pPr marL="342900" indent="-342900" algn="r"/>
            <a:r>
              <a:rPr lang="en-US" sz="1200" dirty="0">
                <a:latin typeface="Open Sans Light" panose="020B0306030504020204" pitchFamily="34" charset="0"/>
                <a:ea typeface="Open Sans Light" panose="020B0306030504020204" pitchFamily="34" charset="0"/>
                <a:cs typeface="Open Sans Light" panose="020B0306030504020204" pitchFamily="34" charset="0"/>
              </a:rPr>
              <a:t>Landscape </a:t>
            </a:r>
            <a:br>
              <a:rPr lang="en-US" sz="1200" dirty="0">
                <a:latin typeface="Open Sans Light" panose="020B0306030504020204" pitchFamily="34" charset="0"/>
                <a:ea typeface="Open Sans Light" panose="020B0306030504020204" pitchFamily="34" charset="0"/>
                <a:cs typeface="Open Sans Light" panose="020B0306030504020204" pitchFamily="34" charset="0"/>
              </a:rPr>
            </a:br>
            <a:r>
              <a:rPr lang="en-US" sz="1200" dirty="0">
                <a:latin typeface="Open Sans Light" panose="020B0306030504020204" pitchFamily="34" charset="0"/>
                <a:ea typeface="Open Sans Light" panose="020B0306030504020204" pitchFamily="34" charset="0"/>
                <a:cs typeface="Open Sans Light" panose="020B0306030504020204" pitchFamily="34" charset="0"/>
              </a:rPr>
              <a:t>with wind turbines</a:t>
            </a:r>
            <a:endParaRPr lang="el-GR" sz="1200" i="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30 - TextBox">
            <a:extLst>
              <a:ext uri="{FF2B5EF4-FFF2-40B4-BE49-F238E27FC236}">
                <a16:creationId xmlns:a16="http://schemas.microsoft.com/office/drawing/2014/main" id="{F0F3D819-E363-4031-BCD8-7C252EB36771}"/>
              </a:ext>
            </a:extLst>
          </p:cNvPr>
          <p:cNvSpPr txBox="1"/>
          <p:nvPr/>
        </p:nvSpPr>
        <p:spPr>
          <a:xfrm>
            <a:off x="2265282" y="1624515"/>
            <a:ext cx="3245646" cy="461665"/>
          </a:xfrm>
          <a:prstGeom prst="rect">
            <a:avLst/>
          </a:prstGeom>
          <a:noFill/>
        </p:spPr>
        <p:txBody>
          <a:bodyPr wrap="square" rtlCol="0">
            <a:spAutoFit/>
          </a:bodyPr>
          <a:lstStyle/>
          <a:p>
            <a:pPr marL="342900" indent="-342900"/>
            <a:r>
              <a:rPr lang="en-US" sz="1200" dirty="0">
                <a:latin typeface="Open Sans Light" panose="020B0306030504020204" pitchFamily="34" charset="0"/>
                <a:ea typeface="Open Sans Light" panose="020B0306030504020204" pitchFamily="34" charset="0"/>
                <a:cs typeface="Open Sans Light" panose="020B0306030504020204" pitchFamily="34" charset="0"/>
              </a:rPr>
              <a:t>Area highly affected by landscape alterations </a:t>
            </a:r>
            <a:endParaRPr lang="el-GR" sz="12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r>
              <a:rPr lang="el-GR" sz="12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9km</a:t>
            </a:r>
            <a:r>
              <a:rPr lang="en-US" sz="1200" baseline="30000" dirty="0">
                <a:latin typeface="Open Sans Light" panose="020B0306030504020204" pitchFamily="34" charset="0"/>
                <a:ea typeface="Open Sans Light" panose="020B0306030504020204" pitchFamily="34" charset="0"/>
                <a:cs typeface="Open Sans Light" panose="020B0306030504020204" pitchFamily="34" charset="0"/>
              </a:rPr>
              <a:t>2 </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4.5% of the island’s surface</a:t>
            </a:r>
            <a:endParaRPr lang="el-GR" sz="1200" i="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 name="Picture 9" descr="C:\Users\user\Desktop\tinos_img\pos_7_road.JPG">
            <a:extLst>
              <a:ext uri="{FF2B5EF4-FFF2-40B4-BE49-F238E27FC236}">
                <a16:creationId xmlns:a16="http://schemas.microsoft.com/office/drawing/2014/main" id="{CBC597BC-19A4-422B-A3FB-22873C267B66}"/>
              </a:ext>
            </a:extLst>
          </p:cNvPr>
          <p:cNvPicPr>
            <a:picLocks noChangeAspect="1" noChangeArrowheads="1"/>
          </p:cNvPicPr>
          <p:nvPr/>
        </p:nvPicPr>
        <p:blipFill>
          <a:blip r:embed="rId8" cstate="print"/>
          <a:srcRect/>
          <a:stretch>
            <a:fillRect/>
          </a:stretch>
        </p:blipFill>
        <p:spPr bwMode="auto">
          <a:xfrm>
            <a:off x="206252" y="4621723"/>
            <a:ext cx="1840449" cy="1080000"/>
          </a:xfrm>
          <a:prstGeom prst="rect">
            <a:avLst/>
          </a:prstGeom>
          <a:noFill/>
        </p:spPr>
      </p:pic>
      <p:pic>
        <p:nvPicPr>
          <p:cNvPr id="14" name="Picture 10" descr="C:\Users\user\Desktop\tinos_img\pos_7_road_a.JPG">
            <a:extLst>
              <a:ext uri="{FF2B5EF4-FFF2-40B4-BE49-F238E27FC236}">
                <a16:creationId xmlns:a16="http://schemas.microsoft.com/office/drawing/2014/main" id="{0D762736-F277-4E3D-9789-DD0A1C617861}"/>
              </a:ext>
            </a:extLst>
          </p:cNvPr>
          <p:cNvPicPr>
            <a:picLocks noChangeAspect="1" noChangeArrowheads="1"/>
          </p:cNvPicPr>
          <p:nvPr/>
        </p:nvPicPr>
        <p:blipFill>
          <a:blip r:embed="rId9" cstate="print"/>
          <a:srcRect/>
          <a:stretch>
            <a:fillRect/>
          </a:stretch>
        </p:blipFill>
        <p:spPr bwMode="auto">
          <a:xfrm>
            <a:off x="225301" y="4615373"/>
            <a:ext cx="1827796" cy="1080000"/>
          </a:xfrm>
          <a:prstGeom prst="rect">
            <a:avLst/>
          </a:prstGeom>
          <a:noFill/>
        </p:spPr>
      </p:pic>
      <p:pic>
        <p:nvPicPr>
          <p:cNvPr id="15" name="Picture 11" descr="C:\Users\user\Desktop\tinos_img\pos_7_road.JPG">
            <a:extLst>
              <a:ext uri="{FF2B5EF4-FFF2-40B4-BE49-F238E27FC236}">
                <a16:creationId xmlns:a16="http://schemas.microsoft.com/office/drawing/2014/main" id="{A69D2181-53A9-47F4-8CF8-F6F1C5FD7EF8}"/>
              </a:ext>
            </a:extLst>
          </p:cNvPr>
          <p:cNvPicPr>
            <a:picLocks noChangeAspect="1" noChangeArrowheads="1"/>
          </p:cNvPicPr>
          <p:nvPr/>
        </p:nvPicPr>
        <p:blipFill>
          <a:blip r:embed="rId8" cstate="print"/>
          <a:srcRect/>
          <a:stretch>
            <a:fillRect/>
          </a:stretch>
        </p:blipFill>
        <p:spPr bwMode="auto">
          <a:xfrm>
            <a:off x="7147423" y="4732090"/>
            <a:ext cx="1840449" cy="1080000"/>
          </a:xfrm>
          <a:prstGeom prst="rect">
            <a:avLst/>
          </a:prstGeom>
          <a:noFill/>
        </p:spPr>
      </p:pic>
      <p:pic>
        <p:nvPicPr>
          <p:cNvPr id="17" name="Εικόνα 16">
            <a:extLst>
              <a:ext uri="{FF2B5EF4-FFF2-40B4-BE49-F238E27FC236}">
                <a16:creationId xmlns:a16="http://schemas.microsoft.com/office/drawing/2014/main" id="{E2B00EC5-3678-4D8B-B95C-36910488DBAD}"/>
              </a:ext>
            </a:extLst>
          </p:cNvPr>
          <p:cNvPicPr>
            <a:picLocks noChangeAspect="1"/>
          </p:cNvPicPr>
          <p:nvPr/>
        </p:nvPicPr>
        <p:blipFill>
          <a:blip r:embed="rId10" cstate="print"/>
          <a:stretch>
            <a:fillRect/>
          </a:stretch>
        </p:blipFill>
        <p:spPr>
          <a:xfrm>
            <a:off x="8502967" y="6607725"/>
            <a:ext cx="572672" cy="199438"/>
          </a:xfrm>
          <a:prstGeom prst="rect">
            <a:avLst/>
          </a:prstGeom>
        </p:spPr>
      </p:pic>
      <p:sp>
        <p:nvSpPr>
          <p:cNvPr id="21" name="Τίτλος 20">
            <a:extLst>
              <a:ext uri="{FF2B5EF4-FFF2-40B4-BE49-F238E27FC236}">
                <a16:creationId xmlns:a16="http://schemas.microsoft.com/office/drawing/2014/main" id="{50089009-43D3-4577-8A74-2A81EC33B23D}"/>
              </a:ext>
            </a:extLst>
          </p:cNvPr>
          <p:cNvSpPr>
            <a:spLocks noGrp="1"/>
          </p:cNvSpPr>
          <p:nvPr>
            <p:ph type="title"/>
          </p:nvPr>
        </p:nvSpPr>
        <p:spPr>
          <a:xfrm>
            <a:off x="628650" y="365127"/>
            <a:ext cx="7886700" cy="331767"/>
          </a:xfrm>
        </p:spPr>
        <p:txBody>
          <a:bodyPr>
            <a:noAutofit/>
          </a:bodyPr>
          <a:lstStyle/>
          <a:p>
            <a:r>
              <a:rPr lang="en-US" sz="1800" dirty="0">
                <a:latin typeface="Open Sans Light" panose="020B0306030504020204" pitchFamily="34" charset="0"/>
                <a:ea typeface="Open Sans Light" panose="020B0306030504020204" pitchFamily="34" charset="0"/>
                <a:cs typeface="Open Sans Light" panose="020B0306030504020204" pitchFamily="34" charset="0"/>
              </a:rPr>
              <a:t>new wind turbines</a:t>
            </a:r>
            <a:r>
              <a:rPr lang="el-GR" sz="18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(3D representation on Google Earth)</a:t>
            </a:r>
            <a:endParaRPr lang="el-GR" sz="1800" dirty="0"/>
          </a:p>
        </p:txBody>
      </p:sp>
      <p:pic>
        <p:nvPicPr>
          <p:cNvPr id="20" name="Picture 2">
            <a:extLst>
              <a:ext uri="{FF2B5EF4-FFF2-40B4-BE49-F238E27FC236}">
                <a16:creationId xmlns:a16="http://schemas.microsoft.com/office/drawing/2014/main" id="{9A76D0D1-D4E8-4BC7-896A-1D52161CCA2B}"/>
              </a:ext>
            </a:extLst>
          </p:cNvPr>
          <p:cNvPicPr>
            <a:picLocks noChangeAspect="1" noChangeArrowheads="1"/>
          </p:cNvPicPr>
          <p:nvPr/>
        </p:nvPicPr>
        <p:blipFill>
          <a:blip r:embed="rId11" cstate="print"/>
          <a:srcRect/>
          <a:stretch>
            <a:fillRect/>
          </a:stretch>
        </p:blipFill>
        <p:spPr bwMode="auto">
          <a:xfrm>
            <a:off x="2221742" y="2195162"/>
            <a:ext cx="4769094" cy="3226893"/>
          </a:xfrm>
          <a:prstGeom prst="rect">
            <a:avLst/>
          </a:prstGeom>
          <a:noFill/>
          <a:ln w="9525">
            <a:noFill/>
            <a:miter lim="800000"/>
            <a:headEnd/>
            <a:tailEnd/>
          </a:ln>
          <a:effectLst/>
        </p:spPr>
      </p:pic>
    </p:spTree>
    <p:extLst>
      <p:ext uri="{BB962C8B-B14F-4D97-AF65-F5344CB8AC3E}">
        <p14:creationId xmlns:p14="http://schemas.microsoft.com/office/powerpoint/2010/main" val="269744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ESTHETIC EVALUATION OF WIND TURBINES IN STOCHASTIC SETTING: &amp;#x0D;&amp;#x0A;case study of Tinos island, Greece&amp;quot;&quot;/&gt;&lt;property id=&quot;20307&quot; value=&quot;256&quot;/&gt;&lt;/object&gt;&lt;object type=&quot;3&quot; unique_id=&quot;10005&quot;&gt;&lt;property id=&quot;20148&quot; value=&quot;5&quot;/&gt;&lt;property id=&quot;20300&quot; value=&quot;Slide 2 - &amp;quot;introduction&amp;quot;&quot;/&gt;&lt;property id=&quot;20307&quot; value=&quot;257&quot;/&gt;&lt;/object&gt;&lt;object type=&quot;3&quot; unique_id=&quot;10006&quot;&gt;&lt;property id=&quot;20148&quot; value=&quot;5&quot;/&gt;&lt;property id=&quot;20300&quot; value=&quot;Slide 3 - &amp;quot;introduction&amp;quot;&quot;/&gt;&lt;property id=&quot;20307&quot; value=&quot;258&quot;/&gt;&lt;/object&gt;&lt;object type=&quot;3&quot; unique_id=&quot;10007&quot;&gt;&lt;property id=&quot;20148&quot; value=&quot;5&quot;/&gt;&lt;property id=&quot;20300&quot; value=&quot;Slide 4 - &amp;quot;stochastic analysis of landscape images with 2D-C&amp;quot;&quot;/&gt;&lt;property id=&quot;20307&quot; value=&quot;259&quot;/&gt;&lt;/object&gt;&lt;object type=&quot;3&quot; unique_id=&quot;10008&quot;&gt;&lt;property id=&quot;20148&quot; value=&quot;5&quot;/&gt;&lt;property id=&quot;20300&quot; value=&quot;Slide 5 - &amp;quot;steps of stochastic analysis with 2D-C&amp;quot;&quot;/&gt;&lt;property id=&quot;20307&quot; value=&quot;260&quot;/&gt;&lt;/object&gt;&lt;object type=&quot;3&quot; unique_id=&quot;10009&quot;&gt;&lt;property id=&quot;20148&quot; value=&quot;5&quot;/&gt;&lt;property id=&quot;20300&quot; value=&quot;Slide 6 - &amp;quot;results of stochastic analysis: climacograms&amp;quot;&quot;/&gt;&lt;property id=&quot;20307&quot; value=&quot;261&quot;/&gt;&lt;/object&gt;&lt;object type=&quot;3&quot; unique_id=&quot;10010&quot;&gt;&lt;property id=&quot;20148&quot; value=&quot;5&quot;/&gt;&lt;property id=&quot;20300&quot; value=&quot;Slide 7 - &amp;quot;Tinos island vs. wind energy development&amp;quot;&quot;/&gt;&lt;property id=&quot;20307&quot; value=&quot;262&quot;/&gt;&lt;/object&gt;&lt;object type=&quot;3&quot; unique_id=&quot;10011&quot;&gt;&lt;property id=&quot;20148&quot; value=&quot;5&quot;/&gt;&lt;property id=&quot;20300&quot; value=&quot;Slide 8 - &amp;quot;social reactions against the new wind turbines&amp;quot;&quot;/&gt;&lt;property id=&quot;20307&quot; value=&quot;263&quot;/&gt;&lt;/object&gt;&lt;object type=&quot;3&quot; unique_id=&quot;10012&quot;&gt;&lt;property id=&quot;20148&quot; value=&quot;5&quot;/&gt;&lt;property id=&quot;20300&quot; value=&quot;Slide 9 - &amp;quot;new wind turbines (3D representation on Google Earth)&amp;quot;&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 - &amp;quot;stochastic analysis of landscape change&amp;quot;&quot;/&gt;&lt;property id=&quot;20307&quot; value=&quot;267&quot;/&gt;&lt;/object&gt;&lt;object type=&quot;3&quot; unique_id=&quot;10016&quot;&gt;&lt;property id=&quot;20148&quot; value=&quot;5&quot;/&gt;&lt;property id=&quot;20300&quot; value=&quot;Slide 13 - &amp;quot;stochastic analysis of positions P_1 and P_2&amp;quot;&quot;/&gt;&lt;property id=&quot;20307&quot; value=&quot;275&quot;/&gt;&lt;/object&gt;&lt;object type=&quot;3&quot; unique_id=&quot;10017&quot;&gt;&lt;property id=&quot;20148&quot; value=&quot;5&quot;/&gt;&lt;property id=&quot;20300&quot; value=&quot;Slide 14 - &amp;quot;stochastic analysis of positions P_3 and P_4&amp;quot;&quot;/&gt;&lt;property id=&quot;20307&quot; value=&quot;276&quot;/&gt;&lt;/object&gt;&lt;object type=&quot;3&quot; unique_id=&quot;10018&quot;&gt;&lt;property id=&quot;20148&quot; value=&quot;5&quot;/&gt;&lt;property id=&quot;20300&quot; value=&quot;Slide 15 - &amp;quot;comparative evaluation&amp;quot;&quot;/&gt;&lt;property id=&quot;20307&quot; value=&quot;272&quot;/&gt;&lt;/object&gt;&lt;object type=&quot;3&quot; unique_id=&quot;10019&quot;&gt;&lt;property id=&quot;20148&quot; value=&quot;5&quot;/&gt;&lt;property id=&quot;20300&quot; value=&quot;Slide 16 - &amp;quot;conclusions&amp;quot;&quot;/&gt;&lt;property id=&quot;20307&quot; value=&quot;273&quot;/&gt;&lt;/object&gt;&lt;object type=&quot;3&quot; unique_id=&quot;10020&quot;&gt;&lt;property id=&quot;20148&quot; value=&quot;5&quot;/&gt;&lt;property id=&quot;20300&quot; value=&quot;Slide 17 - &amp;quot;REFERENCES&amp;quot;&quot;/&gt;&lt;property id=&quot;20307&quot; value=&quot;274&quot;/&gt;&lt;/object&gt;&lt;/object&gt;&lt;/object&gt;&lt;/database&gt;"/>
  <p:tag name="SECTOMILLISECCONVERTED" val="1"/>
</p:tagLst>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821</TotalTime>
  <Words>1963</Words>
  <Application>Microsoft Office PowerPoint</Application>
  <PresentationFormat>Προβολή στην οθόνη (4:3)</PresentationFormat>
  <Paragraphs>135</Paragraphs>
  <Slides>17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Arial</vt:lpstr>
      <vt:lpstr>Calibri</vt:lpstr>
      <vt:lpstr>Calibri Light</vt:lpstr>
      <vt:lpstr>Cambria Math</vt:lpstr>
      <vt:lpstr>Open Sans Light</vt:lpstr>
      <vt:lpstr>Wingdings</vt:lpstr>
      <vt:lpstr>Θέμα του Office</vt:lpstr>
      <vt:lpstr>AESTHETIC EVALUATION OF WIND TURBINES IN STOCHASTIC SETTING:  case study of Tinos island, Greece</vt:lpstr>
      <vt:lpstr>introduction</vt:lpstr>
      <vt:lpstr>introduction</vt:lpstr>
      <vt:lpstr>stochastic analysis of landscape images with 2D-C</vt:lpstr>
      <vt:lpstr>steps of stochastic analysis with 2D-C</vt:lpstr>
      <vt:lpstr>results of stochastic analysis: climacograms</vt:lpstr>
      <vt:lpstr>Tinos island vs. wind energy development</vt:lpstr>
      <vt:lpstr>social reactions against the new wind turbines</vt:lpstr>
      <vt:lpstr>new wind turbines (3D representation on Google Earth)</vt:lpstr>
      <vt:lpstr>Παρουσίαση του PowerPoint</vt:lpstr>
      <vt:lpstr>Παρουσίαση του PowerPoint</vt:lpstr>
      <vt:lpstr>stochastic analysis of landscape change</vt:lpstr>
      <vt:lpstr>stochastic analysis of positions P_1 and P_2</vt:lpstr>
      <vt:lpstr>stochastic analysis of positions P_3 and P_4</vt:lpstr>
      <vt:lpstr>comparative evaluation</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AESTHETIC EVALUATION OF WIND TURBINES IN STOCHASTIC SETTING:  case study of Tinos island, Greece</dc:title>
  <dc:creator>GEORGE MANTAS</dc:creator>
  <cp:lastModifiedBy>GEORGE MANTAS</cp:lastModifiedBy>
  <cp:revision>103</cp:revision>
  <dcterms:created xsi:type="dcterms:W3CDTF">2020-04-21T16:55:38Z</dcterms:created>
  <dcterms:modified xsi:type="dcterms:W3CDTF">2020-05-04T15:03:47Z</dcterms:modified>
</cp:coreProperties>
</file>