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314" r:id="rId3"/>
    <p:sldId id="273" r:id="rId4"/>
    <p:sldId id="274" r:id="rId5"/>
    <p:sldId id="275" r:id="rId6"/>
    <p:sldId id="276" r:id="rId7"/>
    <p:sldId id="278" r:id="rId8"/>
    <p:sldId id="287" r:id="rId9"/>
    <p:sldId id="313" r:id="rId10"/>
    <p:sldId id="300" r:id="rId11"/>
    <p:sldId id="301" r:id="rId12"/>
    <p:sldId id="302" r:id="rId13"/>
    <p:sldId id="306" r:id="rId14"/>
    <p:sldId id="304" r:id="rId15"/>
    <p:sldId id="305" r:id="rId16"/>
    <p:sldId id="288" r:id="rId17"/>
  </p:sldIdLst>
  <p:sldSz cx="6858000" cy="5143500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1854" y="114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2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77664" cy="51582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89000" y="844586"/>
            <a:ext cx="3762027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3250236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 + image">
  <p:cSld name="Content - 1 column + imag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306599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89000" y="1548000"/>
            <a:ext cx="3065991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3429000" y="1"/>
            <a:ext cx="3429000" cy="4722311"/>
          </a:xfrm>
          <a:prstGeom prst="rect">
            <a:avLst/>
          </a:prstGeom>
          <a:solidFill>
            <a:srgbClr val="E9E9E9"/>
          </a:solidFill>
          <a:ln w="12700" cap="flat" cmpd="sng">
            <a:solidFill>
              <a:srgbClr val="E9E9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89000" y="768633"/>
            <a:ext cx="648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full image">
  <p:cSld name="Content - full imag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709469"/>
            <a:ext cx="6858000" cy="4022385"/>
          </a:xfrm>
          <a:prstGeom prst="rect">
            <a:avLst/>
          </a:prstGeom>
          <a:solidFill>
            <a:srgbClr val="E9E9E9"/>
          </a:solidFill>
          <a:ln w="12700" cap="flat" cmpd="sng">
            <a:solidFill>
              <a:srgbClr val="E9E9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0" y="709469"/>
            <a:ext cx="6858000" cy="402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ally blank">
  <p:cSld name="Content - really 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green">
  <p:cSld name="Divider - gree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grey">
  <p:cSld name="Divider - gre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lue">
  <p:cSld name="Divider - blu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red">
  <p:cSld name="Divider - red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teal">
  <p:cSld name="Divider - teal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>
  <p:cSld name="Main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592796" y="434063"/>
            <a:ext cx="5238582" cy="70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592796" y="1155887"/>
            <a:ext cx="5238582" cy="37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Contact">
  <p:cSld name="Question Contac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246704" y="2004607"/>
            <a:ext cx="64222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 please contact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786704" y="2627165"/>
            <a:ext cx="58822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86704" y="3994278"/>
            <a:ext cx="588229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786704" y="3308732"/>
            <a:ext cx="588229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9161" y="3293168"/>
            <a:ext cx="357677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19" y="3969028"/>
            <a:ext cx="415161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000" y="2617307"/>
            <a:ext cx="467999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1">
  <p:cSld name="Title slide - option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6877681" cy="515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189000" y="844586"/>
            <a:ext cx="3762027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3250236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3">
  <p:cSld name="Title slide - option 3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77664" cy="515824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189000" y="844586"/>
            <a:ext cx="6480000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4">
  <p:cSld name="Title slide - option 4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189000" y="839244"/>
            <a:ext cx="6480000" cy="101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- option 4">
  <p:cSld name="1_Title slide - option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195263" y="920663"/>
            <a:ext cx="6480000" cy="10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-1" y="-6010"/>
            <a:ext cx="6858002" cy="8076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0075" tIns="20075" rIns="20075" bIns="20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5">
  <p:cSld name="Title slide - option 5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5" name="Shape 55"/>
          <p:cNvCxnSpPr/>
          <p:nvPr/>
        </p:nvCxnSpPr>
        <p:spPr>
          <a:xfrm rot="10800000">
            <a:off x="1902668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Shape 56"/>
          <p:cNvSpPr/>
          <p:nvPr/>
        </p:nvSpPr>
        <p:spPr>
          <a:xfrm>
            <a:off x="5648317" y="204551"/>
            <a:ext cx="1020683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Working together </a:t>
            </a:r>
            <a:br>
              <a:rPr lang="en-GB" sz="800" b="0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" b="0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(enter working relationship)</a:t>
            </a: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19665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3"/>
          </p:nvPr>
        </p:nvSpPr>
        <p:spPr>
          <a:xfrm>
            <a:off x="29023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pic" idx="4"/>
          </p:nvPr>
        </p:nvSpPr>
        <p:spPr>
          <a:xfrm>
            <a:off x="3850626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0" name="Shape 60"/>
          <p:cNvCxnSpPr/>
          <p:nvPr/>
        </p:nvCxnSpPr>
        <p:spPr>
          <a:xfrm rot="10800000">
            <a:off x="2850007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" name="Shape 61"/>
          <p:cNvCxnSpPr/>
          <p:nvPr/>
        </p:nvCxnSpPr>
        <p:spPr>
          <a:xfrm rot="10800000">
            <a:off x="3786252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Shape 62"/>
          <p:cNvCxnSpPr/>
          <p:nvPr/>
        </p:nvCxnSpPr>
        <p:spPr>
          <a:xfrm rot="10800000">
            <a:off x="4721605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Shape 63"/>
          <p:cNvSpPr>
            <a:spLocks noGrp="1"/>
          </p:cNvSpPr>
          <p:nvPr>
            <p:ph type="pic" idx="5"/>
          </p:nvPr>
        </p:nvSpPr>
        <p:spPr>
          <a:xfrm>
            <a:off x="4782551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195263" y="920663"/>
            <a:ext cx="6480000" cy="10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- option 5">
  <p:cSld name="1_Title slide - option 5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-1" y="-6010"/>
            <a:ext cx="6858002" cy="8076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0075" tIns="20075" rIns="20075" bIns="20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>
            <a:off x="1902668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Shape 69"/>
          <p:cNvSpPr/>
          <p:nvPr/>
        </p:nvSpPr>
        <p:spPr>
          <a:xfrm>
            <a:off x="5648317" y="204551"/>
            <a:ext cx="1020683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Working together </a:t>
            </a:r>
            <a:b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(enter working relationship)</a:t>
            </a: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9665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3"/>
          </p:nvPr>
        </p:nvSpPr>
        <p:spPr>
          <a:xfrm>
            <a:off x="29023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4"/>
          </p:nvPr>
        </p:nvSpPr>
        <p:spPr>
          <a:xfrm>
            <a:off x="3850626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3" name="Shape 73"/>
          <p:cNvCxnSpPr/>
          <p:nvPr/>
        </p:nvCxnSpPr>
        <p:spPr>
          <a:xfrm rot="10800000">
            <a:off x="2850007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" name="Shape 74"/>
          <p:cNvCxnSpPr/>
          <p:nvPr/>
        </p:nvCxnSpPr>
        <p:spPr>
          <a:xfrm rot="10800000">
            <a:off x="3786252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" name="Shape 75"/>
          <p:cNvCxnSpPr/>
          <p:nvPr/>
        </p:nvCxnSpPr>
        <p:spPr>
          <a:xfrm rot="10800000">
            <a:off x="4721605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Shape 76"/>
          <p:cNvSpPr>
            <a:spLocks noGrp="1"/>
          </p:cNvSpPr>
          <p:nvPr>
            <p:ph type="pic" idx="5"/>
          </p:nvPr>
        </p:nvSpPr>
        <p:spPr>
          <a:xfrm>
            <a:off x="4782551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195263" y="920663"/>
            <a:ext cx="6480000" cy="10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s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89000" y="768633"/>
            <a:ext cx="648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89000" y="1548000"/>
            <a:ext cx="3065991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3601800" y="1548000"/>
            <a:ext cx="30672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3" name="Shape 83"/>
          <p:cNvCxnSpPr/>
          <p:nvPr/>
        </p:nvCxnSpPr>
        <p:spPr>
          <a:xfrm>
            <a:off x="3425605" y="1548000"/>
            <a:ext cx="0" cy="306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89000" y="768633"/>
            <a:ext cx="648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89000" y="1548000"/>
            <a:ext cx="64800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89347" y="56368"/>
            <a:ext cx="1783501" cy="778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2597" y="2508069"/>
            <a:ext cx="3686753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GB" dirty="0"/>
              <a:t>AMOC hysteresis in an eddy-permitting GCM and monitoring indicator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90378" y="3757808"/>
            <a:ext cx="3250236" cy="10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Laura Jackson and Richard Wood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F20A13F2-97FA-4B51-A7A0-A59CADDB1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674" y="4593465"/>
            <a:ext cx="1227411" cy="429442"/>
          </a:xfrm>
          <a:prstGeom prst="rect">
            <a:avLst/>
          </a:prstGeom>
        </p:spPr>
      </p:pic>
      <p:pic>
        <p:nvPicPr>
          <p:cNvPr id="4" name="Picture 3" descr="A picture containing flower&#10;&#10;Description automatically generated">
            <a:extLst>
              <a:ext uri="{FF2B5EF4-FFF2-40B4-BE49-F238E27FC236}">
                <a16:creationId xmlns:a16="http://schemas.microsoft.com/office/drawing/2014/main" id="{CB198CAE-5850-488B-98CC-5AE6F2F4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996" y="173127"/>
            <a:ext cx="1828775" cy="1438149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8" name="Picture 7" descr="A sign in the dark&#10;&#10;Description automatically generated">
            <a:extLst>
              <a:ext uri="{FF2B5EF4-FFF2-40B4-BE49-F238E27FC236}">
                <a16:creationId xmlns:a16="http://schemas.microsoft.com/office/drawing/2014/main" id="{DA82B1AC-351B-4B76-B66C-DFC284389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205" y="1779662"/>
            <a:ext cx="1620356" cy="1125878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08CE-D12F-4DFF-B006-635A0815F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864" y="74717"/>
            <a:ext cx="3960440" cy="700992"/>
          </a:xfrm>
        </p:spPr>
        <p:txBody>
          <a:bodyPr/>
          <a:lstStyle/>
          <a:p>
            <a:r>
              <a:rPr lang="en-US" dirty="0"/>
              <a:t>Monitoring indicators</a:t>
            </a:r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C2493DC8-B8E0-4439-A549-F63EA436A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41" r="-277" b="-207"/>
          <a:stretch/>
        </p:blipFill>
        <p:spPr>
          <a:xfrm>
            <a:off x="3089509" y="3107745"/>
            <a:ext cx="3289427" cy="1115961"/>
          </a:xfrm>
          <a:prstGeom prst="rect">
            <a:avLst/>
          </a:prstGeom>
        </p:spPr>
      </p:pic>
      <p:pic>
        <p:nvPicPr>
          <p:cNvPr id="6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0CC27D23-6400-4826-A66C-BC8AF0F2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51" y="3107745"/>
            <a:ext cx="2189402" cy="1341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63293A-00B2-4533-BEA4-C0D80A5D7E92}"/>
              </a:ext>
            </a:extLst>
          </p:cNvPr>
          <p:cNvSpPr txBox="1"/>
          <p:nvPr/>
        </p:nvSpPr>
        <p:spPr>
          <a:xfrm>
            <a:off x="260648" y="942267"/>
            <a:ext cx="649082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 useful monitoring indicator should be observable and provide information.</a:t>
            </a:r>
          </a:p>
          <a:p>
            <a:endParaRPr lang="en-US" dirty="0"/>
          </a:p>
          <a:p>
            <a:r>
              <a:rPr lang="en-US" dirty="0"/>
              <a:t>We are already monitoring AMOC through RAPID and OSNAP. How useful are these and how useful are alternative 'fingerprints'?</a:t>
            </a:r>
          </a:p>
          <a:p>
            <a:endParaRPr lang="en-US" dirty="0"/>
          </a:p>
          <a:p>
            <a:r>
              <a:rPr lang="en-US" dirty="0"/>
              <a:t>Many AMOC fingerprints (metrics representing some aspect of the AMOC) have been suggested for different uses. </a:t>
            </a:r>
            <a:r>
              <a:rPr lang="en-US" dirty="0" err="1"/>
              <a:t>e.g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Char char="•"/>
            </a:pPr>
            <a:r>
              <a:rPr lang="en-US" dirty="0"/>
              <a:t>SST and heat content/subsurface temperature dipoles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1946D-DD67-4B42-B4F3-D384C75CAB85}"/>
              </a:ext>
            </a:extLst>
          </p:cNvPr>
          <p:cNvSpPr txBox="1"/>
          <p:nvPr/>
        </p:nvSpPr>
        <p:spPr>
          <a:xfrm>
            <a:off x="681498" y="4462244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/>
              <a:t>Caesar et al, 2018, Nature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30C27-615C-429B-9796-6F3925E9802A}"/>
              </a:ext>
            </a:extLst>
          </p:cNvPr>
          <p:cNvSpPr txBox="1"/>
          <p:nvPr/>
        </p:nvSpPr>
        <p:spPr>
          <a:xfrm>
            <a:off x="4185084" y="4357859"/>
            <a:ext cx="154941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/>
              <a:t>Zhang, 2008. GRL</a:t>
            </a:r>
          </a:p>
        </p:txBody>
      </p:sp>
      <p:sp>
        <p:nvSpPr>
          <p:cNvPr id="12" name="Shape 302">
            <a:extLst>
              <a:ext uri="{FF2B5EF4-FFF2-40B4-BE49-F238E27FC236}">
                <a16:creationId xmlns:a16="http://schemas.microsoft.com/office/drawing/2014/main" id="{18A704C2-64B7-4554-BABC-9FF6C037EABB}"/>
              </a:ext>
            </a:extLst>
          </p:cNvPr>
          <p:cNvSpPr txBox="1"/>
          <p:nvPr/>
        </p:nvSpPr>
        <p:spPr>
          <a:xfrm>
            <a:off x="149772" y="4774168"/>
            <a:ext cx="2695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</a:rPr>
              <a:t>Background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51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8CE923A5-69F3-4E17-B706-58B79BE5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0" y="1824153"/>
            <a:ext cx="3350102" cy="2331855"/>
          </a:xfrm>
          <a:prstGeom prst="rect">
            <a:avLst/>
          </a:prstGeom>
        </p:spPr>
      </p:pic>
      <p:pic>
        <p:nvPicPr>
          <p:cNvPr id="5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DAC1D800-B772-4CFA-9BB3-0D5B3FDCFC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6" b="65562"/>
          <a:stretch/>
        </p:blipFill>
        <p:spPr>
          <a:xfrm>
            <a:off x="4686455" y="516297"/>
            <a:ext cx="1505818" cy="12046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E1C9ED-F06B-4DE4-949D-8E54C0E2EC79}"/>
              </a:ext>
            </a:extLst>
          </p:cNvPr>
          <p:cNvSpPr txBox="1"/>
          <p:nvPr/>
        </p:nvSpPr>
        <p:spPr>
          <a:xfrm>
            <a:off x="311122" y="964738"/>
            <a:ext cx="43059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dirty="0"/>
              <a:t>N Atlantic – global mean SST (</a:t>
            </a:r>
            <a:r>
              <a:rPr lang="en-US" dirty="0" err="1"/>
              <a:t>ie</a:t>
            </a:r>
            <a:r>
              <a:rPr lang="en-US" dirty="0"/>
              <a:t> AMV pattern)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0E863-0583-44B6-8F26-D47D9CB5EF3C}"/>
              </a:ext>
            </a:extLst>
          </p:cNvPr>
          <p:cNvSpPr txBox="1"/>
          <p:nvPr/>
        </p:nvSpPr>
        <p:spPr>
          <a:xfrm>
            <a:off x="4023766" y="2343026"/>
            <a:ext cx="283423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Also many others including</a:t>
            </a:r>
          </a:p>
          <a:p>
            <a:endParaRPr lang="en-US" dirty="0"/>
          </a:p>
          <a:p>
            <a:pPr marL="285750" indent="-285750">
              <a:buChar char="•"/>
            </a:pPr>
            <a:r>
              <a:rPr lang="en-US" dirty="0"/>
              <a:t>Density gradients (see left) </a:t>
            </a:r>
          </a:p>
          <a:p>
            <a:pPr marL="285750" indent="-285750">
              <a:buChar char="•"/>
            </a:pPr>
            <a:endParaRPr lang="en-US" dirty="0"/>
          </a:p>
          <a:p>
            <a:pPr marL="285750" indent="-285750">
              <a:buChar char="•"/>
            </a:pPr>
            <a:r>
              <a:rPr lang="en-US" dirty="0"/>
              <a:t>Mixed layer depths</a:t>
            </a:r>
          </a:p>
          <a:p>
            <a:pPr marL="285750" indent="-285750">
              <a:buChar char="•"/>
            </a:pPr>
            <a:endParaRPr lang="en-US" dirty="0"/>
          </a:p>
          <a:p>
            <a:pPr marL="285750" indent="-285750">
              <a:buChar char="•"/>
            </a:pPr>
            <a:r>
              <a:rPr lang="en-US" dirty="0"/>
              <a:t>Sea level gradients</a:t>
            </a:r>
          </a:p>
          <a:p>
            <a:pPr marL="285750" indent="-285750">
              <a:buChar char="•"/>
            </a:pPr>
            <a:endParaRPr lang="en-US" dirty="0"/>
          </a:p>
          <a:p>
            <a:pPr marL="285750" indent="-285750">
              <a:buChar char="•"/>
            </a:pPr>
            <a:r>
              <a:rPr lang="en-US" dirty="0"/>
              <a:t>Freshwater transports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956325-0288-42B7-A9DB-32919C2165C4}"/>
              </a:ext>
            </a:extLst>
          </p:cNvPr>
          <p:cNvSpPr txBox="1"/>
          <p:nvPr/>
        </p:nvSpPr>
        <p:spPr>
          <a:xfrm>
            <a:off x="648505" y="4277874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/>
              <a:t>Roberts et al, 2013. J Climate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EAB5A-A533-4BD0-9224-B6B80928C2B2}"/>
              </a:ext>
            </a:extLst>
          </p:cNvPr>
          <p:cNvSpPr txBox="1"/>
          <p:nvPr/>
        </p:nvSpPr>
        <p:spPr>
          <a:xfrm>
            <a:off x="4617094" y="1911477"/>
            <a:ext cx="184043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 err="1"/>
              <a:t>Msadek</a:t>
            </a:r>
            <a:r>
              <a:rPr lang="en-US" sz="1000" i="1" dirty="0"/>
              <a:t> et al, 2010. GRL</a:t>
            </a:r>
          </a:p>
        </p:txBody>
      </p:sp>
      <p:sp>
        <p:nvSpPr>
          <p:cNvPr id="11" name="Shape 302">
            <a:extLst>
              <a:ext uri="{FF2B5EF4-FFF2-40B4-BE49-F238E27FC236}">
                <a16:creationId xmlns:a16="http://schemas.microsoft.com/office/drawing/2014/main" id="{8EA48027-ED6E-4CA2-AF1D-E45E924D6EC9}"/>
              </a:ext>
            </a:extLst>
          </p:cNvPr>
          <p:cNvSpPr txBox="1"/>
          <p:nvPr/>
        </p:nvSpPr>
        <p:spPr>
          <a:xfrm>
            <a:off x="149772" y="4774168"/>
            <a:ext cx="2695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</a:rPr>
              <a:t>Background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922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47D4208-483D-42C1-8EA1-5239587AD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r="6391" b="3656"/>
          <a:stretch/>
        </p:blipFill>
        <p:spPr>
          <a:xfrm>
            <a:off x="149772" y="555526"/>
            <a:ext cx="4912251" cy="3999432"/>
          </a:xfrm>
          <a:prstGeom prst="rect">
            <a:avLst/>
          </a:prstGeom>
        </p:spPr>
      </p:pic>
      <p:sp>
        <p:nvSpPr>
          <p:cNvPr id="5" name="Shape 302">
            <a:extLst>
              <a:ext uri="{FF2B5EF4-FFF2-40B4-BE49-F238E27FC236}">
                <a16:creationId xmlns:a16="http://schemas.microsoft.com/office/drawing/2014/main" id="{FE456CE1-B41E-4CC4-B7A9-2DFFACEBF83F}"/>
              </a:ext>
            </a:extLst>
          </p:cNvPr>
          <p:cNvSpPr txBox="1"/>
          <p:nvPr/>
        </p:nvSpPr>
        <p:spPr>
          <a:xfrm>
            <a:off x="149772" y="4740870"/>
            <a:ext cx="2695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A6992-2373-4A70-AB8F-B82B4EEE3227}"/>
              </a:ext>
            </a:extLst>
          </p:cNvPr>
          <p:cNvSpPr txBox="1"/>
          <p:nvPr/>
        </p:nvSpPr>
        <p:spPr>
          <a:xfrm>
            <a:off x="5033245" y="893248"/>
            <a:ext cx="17670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use HadGEM3-GC2 again, and use experiments with different scenarios:</a:t>
            </a:r>
          </a:p>
          <a:p>
            <a:endParaRPr lang="en-GB" dirty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GB" dirty="0"/>
              <a:t>Control (for looking at variability)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endParaRPr lang="en-GB" dirty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GB" dirty="0"/>
              <a:t>1% increase in CO2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endParaRPr lang="en-GB" dirty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GB" dirty="0"/>
              <a:t>Hosing experiments and experiments where hosing is time-limited</a:t>
            </a:r>
          </a:p>
        </p:txBody>
      </p:sp>
    </p:spTree>
    <p:extLst>
      <p:ext uri="{BB962C8B-B14F-4D97-AF65-F5344CB8AC3E}">
        <p14:creationId xmlns:p14="http://schemas.microsoft.com/office/powerpoint/2010/main" val="269180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2827D-9AA7-451F-BB4C-884B6F6FE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6872" y="119145"/>
            <a:ext cx="4373746" cy="716164"/>
          </a:xfrm>
        </p:spPr>
        <p:txBody>
          <a:bodyPr/>
          <a:lstStyle/>
          <a:p>
            <a:r>
              <a:rPr lang="en-US" dirty="0"/>
              <a:t>Monitoring variability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2B8A5-DBBE-4DD6-9D97-3F605A32DAED}"/>
              </a:ext>
            </a:extLst>
          </p:cNvPr>
          <p:cNvSpPr txBox="1"/>
          <p:nvPr/>
        </p:nvSpPr>
        <p:spPr>
          <a:xfrm>
            <a:off x="108368" y="931713"/>
            <a:ext cx="4256736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Assess lagged correlation with AMOC at 26.5N</a:t>
            </a:r>
          </a:p>
          <a:p>
            <a:endParaRPr lang="en-US" dirty="0"/>
          </a:p>
          <a:p>
            <a:r>
              <a:rPr lang="en-US" dirty="0"/>
              <a:t>RAPID obviously very good, but also significant corr from upper mid ocean component alone and from OSNAP</a:t>
            </a:r>
          </a:p>
          <a:p>
            <a:endParaRPr lang="en-US" dirty="0"/>
          </a:p>
          <a:p>
            <a:r>
              <a:rPr lang="en-US" dirty="0"/>
              <a:t>Some temperature (left) and density (right) metrics have good correlations and some give a few years early warning, though some temperature metrics are lagged.</a:t>
            </a:r>
          </a:p>
          <a:p>
            <a:endParaRPr lang="en-US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A9B21E4A-7881-48AC-AF1C-E5AC8465D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" t="3827" r="50253" b="67375"/>
          <a:stretch/>
        </p:blipFill>
        <p:spPr>
          <a:xfrm>
            <a:off x="1155358" y="2931790"/>
            <a:ext cx="5369986" cy="1750069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3E9A6A97-6FF1-4BB6-952A-020866CF7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50" r="2178" b="65366"/>
          <a:stretch/>
        </p:blipFill>
        <p:spPr>
          <a:xfrm>
            <a:off x="4200864" y="742210"/>
            <a:ext cx="2612512" cy="2089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D46873-47FF-4B16-A007-F606ED6C28F3}"/>
              </a:ext>
            </a:extLst>
          </p:cNvPr>
          <p:cNvSpPr txBox="1"/>
          <p:nvPr/>
        </p:nvSpPr>
        <p:spPr>
          <a:xfrm rot="16200000">
            <a:off x="130209" y="3814507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Temperature metrics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A9E77-326D-4640-9B51-4E7EF60E65C3}"/>
              </a:ext>
            </a:extLst>
          </p:cNvPr>
          <p:cNvSpPr txBox="1"/>
          <p:nvPr/>
        </p:nvSpPr>
        <p:spPr>
          <a:xfrm rot="5400000">
            <a:off x="5993816" y="3814508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Density metrics</a:t>
            </a:r>
          </a:p>
        </p:txBody>
      </p:sp>
      <p:sp>
        <p:nvSpPr>
          <p:cNvPr id="12" name="Shape 302">
            <a:extLst>
              <a:ext uri="{FF2B5EF4-FFF2-40B4-BE49-F238E27FC236}">
                <a16:creationId xmlns:a16="http://schemas.microsoft.com/office/drawing/2014/main" id="{5AC1BD2B-F659-49E6-A129-1901BF0EC023}"/>
              </a:ext>
            </a:extLst>
          </p:cNvPr>
          <p:cNvSpPr txBox="1"/>
          <p:nvPr/>
        </p:nvSpPr>
        <p:spPr>
          <a:xfrm>
            <a:off x="149772" y="4740870"/>
            <a:ext cx="2695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Metrics Results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E54A0-2BF9-417B-9EF8-94C0B897975F}"/>
              </a:ext>
            </a:extLst>
          </p:cNvPr>
          <p:cNvSpPr txBox="1"/>
          <p:nvPr/>
        </p:nvSpPr>
        <p:spPr>
          <a:xfrm>
            <a:off x="3284984" y="4803998"/>
            <a:ext cx="34231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Jackson and Wood, 2020. J </a:t>
            </a:r>
            <a:r>
              <a:rPr lang="en-US" sz="1200" i="1" dirty="0" err="1"/>
              <a:t>Clim</a:t>
            </a:r>
            <a:r>
              <a:rPr lang="en-US" sz="1200" i="1" dirty="0"/>
              <a:t>, under review</a:t>
            </a:r>
          </a:p>
        </p:txBody>
      </p:sp>
    </p:spTree>
    <p:extLst>
      <p:ext uri="{BB962C8B-B14F-4D97-AF65-F5344CB8AC3E}">
        <p14:creationId xmlns:p14="http://schemas.microsoft.com/office/powerpoint/2010/main" val="1586584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D203-59A2-4BF3-B5A6-C6089E0BFB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Detecting a weakening</a:t>
            </a:r>
          </a:p>
        </p:txBody>
      </p:sp>
      <p:pic>
        <p:nvPicPr>
          <p:cNvPr id="4" name="Picture 4" descr="A close up of a telephone&#10;&#10;Description generated with high confidence">
            <a:extLst>
              <a:ext uri="{FF2B5EF4-FFF2-40B4-BE49-F238E27FC236}">
                <a16:creationId xmlns:a16="http://schemas.microsoft.com/office/drawing/2014/main" id="{6B6D7524-ACE8-4B8D-90E4-168DE55F6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44" b="-334"/>
          <a:stretch/>
        </p:blipFill>
        <p:spPr>
          <a:xfrm>
            <a:off x="2466247" y="1034738"/>
            <a:ext cx="4267742" cy="2277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FD2328-4659-43B8-8DF6-4CF55B7FA5D0}"/>
              </a:ext>
            </a:extLst>
          </p:cNvPr>
          <p:cNvSpPr txBox="1"/>
          <p:nvPr/>
        </p:nvSpPr>
        <p:spPr>
          <a:xfrm>
            <a:off x="168416" y="1061068"/>
            <a:ext cx="245492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Most indices show a weakening during hosing/1% scenarios. We calculate how long before a weakening is detected (ie signal&gt;noise) in years.</a:t>
            </a:r>
          </a:p>
          <a:p>
            <a:endParaRPr lang="en-US" dirty="0"/>
          </a:p>
          <a:p>
            <a:r>
              <a:rPr lang="en-US" dirty="0"/>
              <a:t>RAPID and OSNAP monitoring detect weakening similarly to actual AMOC</a:t>
            </a:r>
          </a:p>
          <a:p>
            <a:endParaRPr lang="en-US" dirty="0"/>
          </a:p>
          <a:p>
            <a:r>
              <a:rPr lang="en-US" dirty="0"/>
              <a:t>Density metrics are faster most experiments because they have a greater signal to noise ratio (</a:t>
            </a:r>
            <a:r>
              <a:rPr lang="en-US" dirty="0" err="1"/>
              <a:t>ie</a:t>
            </a:r>
            <a:r>
              <a:rPr lang="en-US" dirty="0"/>
              <a:t> have less noise)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F33EC-21ED-4414-9665-4FE953FA9689}"/>
              </a:ext>
            </a:extLst>
          </p:cNvPr>
          <p:cNvSpPr txBox="1"/>
          <p:nvPr/>
        </p:nvSpPr>
        <p:spPr>
          <a:xfrm>
            <a:off x="2780928" y="3585542"/>
            <a:ext cx="36383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Maybe using multiple monitoring indicators would be better?</a:t>
            </a:r>
          </a:p>
        </p:txBody>
      </p:sp>
      <p:sp>
        <p:nvSpPr>
          <p:cNvPr id="8" name="Shape 302">
            <a:extLst>
              <a:ext uri="{FF2B5EF4-FFF2-40B4-BE49-F238E27FC236}">
                <a16:creationId xmlns:a16="http://schemas.microsoft.com/office/drawing/2014/main" id="{6E4D09AC-8455-40CD-92A0-75637A22A8E6}"/>
              </a:ext>
            </a:extLst>
          </p:cNvPr>
          <p:cNvSpPr txBox="1"/>
          <p:nvPr/>
        </p:nvSpPr>
        <p:spPr>
          <a:xfrm>
            <a:off x="149772" y="4731990"/>
            <a:ext cx="2695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Metrics Results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67A06-3CF7-436D-B968-4F8DDFE93220}"/>
              </a:ext>
            </a:extLst>
          </p:cNvPr>
          <p:cNvSpPr txBox="1"/>
          <p:nvPr/>
        </p:nvSpPr>
        <p:spPr>
          <a:xfrm>
            <a:off x="3284984" y="4795118"/>
            <a:ext cx="34231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Jackson and Wood, 2020. J </a:t>
            </a:r>
            <a:r>
              <a:rPr lang="en-US" sz="1200" i="1" dirty="0" err="1"/>
              <a:t>Clim</a:t>
            </a:r>
            <a:r>
              <a:rPr lang="en-US" sz="1200" i="1" dirty="0"/>
              <a:t>, under review</a:t>
            </a:r>
          </a:p>
        </p:txBody>
      </p:sp>
    </p:spTree>
    <p:extLst>
      <p:ext uri="{BB962C8B-B14F-4D97-AF65-F5344CB8AC3E}">
        <p14:creationId xmlns:p14="http://schemas.microsoft.com/office/powerpoint/2010/main" val="3021715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9230-187E-41EC-8941-22C8A0B8E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902" y="168543"/>
            <a:ext cx="4639266" cy="716164"/>
          </a:xfrm>
        </p:spPr>
        <p:txBody>
          <a:bodyPr/>
          <a:lstStyle/>
          <a:p>
            <a:r>
              <a:rPr lang="en-US"/>
              <a:t>Detecting a recovery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4B815FB-F9D6-4F81-8DF2-DE4FEB9DC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60" y="2306967"/>
            <a:ext cx="4935635" cy="2095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8DACD5-F0FB-4B5D-99E3-FA50B0ED649C}"/>
              </a:ext>
            </a:extLst>
          </p:cNvPr>
          <p:cNvSpPr txBox="1"/>
          <p:nvPr/>
        </p:nvSpPr>
        <p:spPr>
          <a:xfrm>
            <a:off x="2116122" y="4371950"/>
            <a:ext cx="9528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Year to detect trend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65672-BD1A-4176-9301-50A3C987F42D}"/>
              </a:ext>
            </a:extLst>
          </p:cNvPr>
          <p:cNvSpPr txBox="1"/>
          <p:nvPr/>
        </p:nvSpPr>
        <p:spPr>
          <a:xfrm>
            <a:off x="2924944" y="4371950"/>
            <a:ext cx="10873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% of exp where trend detected</a:t>
            </a:r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2ADDDD5-51C4-407F-8845-713FE1B6F1A9}"/>
              </a:ext>
            </a:extLst>
          </p:cNvPr>
          <p:cNvSpPr/>
          <p:nvPr/>
        </p:nvSpPr>
        <p:spPr>
          <a:xfrm rot="16200000">
            <a:off x="2492672" y="4034422"/>
            <a:ext cx="159311" cy="690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1FB723E-9A47-450B-8DE7-2499E3738013}"/>
              </a:ext>
            </a:extLst>
          </p:cNvPr>
          <p:cNvSpPr/>
          <p:nvPr/>
        </p:nvSpPr>
        <p:spPr>
          <a:xfrm rot="16200000">
            <a:off x="3364208" y="4039185"/>
            <a:ext cx="159311" cy="690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7C49F-8042-4EE0-8A35-6500F0E486C2}"/>
              </a:ext>
            </a:extLst>
          </p:cNvPr>
          <p:cNvSpPr txBox="1"/>
          <p:nvPr/>
        </p:nvSpPr>
        <p:spPr>
          <a:xfrm>
            <a:off x="249336" y="990263"/>
            <a:ext cx="6255649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AMOC at 26N detects recovery after an average of 25.5 years</a:t>
            </a:r>
          </a:p>
          <a:p>
            <a:endParaRPr lang="en-US" dirty="0"/>
          </a:p>
          <a:p>
            <a:r>
              <a:rPr lang="en-US" dirty="0"/>
              <a:t>Density dipole detects a recovery faster, but has a high false detection rate (positive trend in the index when the AMOC does not recover)</a:t>
            </a:r>
          </a:p>
          <a:p>
            <a:endParaRPr lang="en-US" dirty="0"/>
          </a:p>
          <a:p>
            <a:r>
              <a:rPr lang="en-US" dirty="0"/>
              <a:t>Subpolar mixed layer depth has a low false detection rate and a relatively fast recovery detection rate</a:t>
            </a:r>
          </a:p>
        </p:txBody>
      </p:sp>
      <p:sp>
        <p:nvSpPr>
          <p:cNvPr id="10" name="Shape 302">
            <a:extLst>
              <a:ext uri="{FF2B5EF4-FFF2-40B4-BE49-F238E27FC236}">
                <a16:creationId xmlns:a16="http://schemas.microsoft.com/office/drawing/2014/main" id="{09830956-3AE0-4EA0-AED1-37DC2C67FA37}"/>
              </a:ext>
            </a:extLst>
          </p:cNvPr>
          <p:cNvSpPr txBox="1"/>
          <p:nvPr/>
        </p:nvSpPr>
        <p:spPr>
          <a:xfrm>
            <a:off x="149772" y="4740870"/>
            <a:ext cx="2695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Metrics Results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B48FD-259C-4B78-AAA2-C93F1F695806}"/>
              </a:ext>
            </a:extLst>
          </p:cNvPr>
          <p:cNvSpPr txBox="1"/>
          <p:nvPr/>
        </p:nvSpPr>
        <p:spPr>
          <a:xfrm>
            <a:off x="3284984" y="4803998"/>
            <a:ext cx="34231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Jackson and Wood, 2020. J </a:t>
            </a:r>
            <a:r>
              <a:rPr lang="en-US" sz="1200" i="1" dirty="0" err="1"/>
              <a:t>Clim</a:t>
            </a:r>
            <a:r>
              <a:rPr lang="en-US" sz="1200" i="1" dirty="0"/>
              <a:t>, under review</a:t>
            </a:r>
          </a:p>
        </p:txBody>
      </p:sp>
    </p:spTree>
    <p:extLst>
      <p:ext uri="{BB962C8B-B14F-4D97-AF65-F5344CB8AC3E}">
        <p14:creationId xmlns:p14="http://schemas.microsoft.com/office/powerpoint/2010/main" val="388207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ctrTitle"/>
          </p:nvPr>
        </p:nvSpPr>
        <p:spPr>
          <a:xfrm>
            <a:off x="2060848" y="114596"/>
            <a:ext cx="5238582" cy="70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 sz="2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 txBox="1"/>
          <p:nvPr/>
        </p:nvSpPr>
        <p:spPr>
          <a:xfrm>
            <a:off x="188640" y="797323"/>
            <a:ext cx="6345620" cy="373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indent="6350">
              <a:buClr>
                <a:schemeClr val="dk1"/>
              </a:buClr>
              <a:buSzPts val="1500"/>
              <a:buFont typeface="Arial"/>
              <a:buChar char="•"/>
            </a:pPr>
            <a:r>
              <a:rPr lang="en-GB" sz="1500" dirty="0">
                <a:solidFill>
                  <a:schemeClr val="dk1"/>
                </a:solidFill>
              </a:rPr>
              <a:t> There appears to be a limit beyond which the AMOC does not recover when hosing is applied - </a:t>
            </a:r>
            <a:r>
              <a:rPr lang="en-GB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hysteresis</a:t>
            </a:r>
            <a:r>
              <a:rPr lang="en-GB" sz="1500" dirty="0">
                <a:solidFill>
                  <a:schemeClr val="dk1"/>
                </a:solidFill>
              </a:rPr>
              <a:t> </a:t>
            </a:r>
            <a:endParaRPr lang="en-US" sz="1500" dirty="0">
              <a:solidFill>
                <a:schemeClr val="dk1"/>
              </a:solidFill>
            </a:endParaRPr>
          </a:p>
          <a:p>
            <a:pPr indent="6350">
              <a:buClr>
                <a:schemeClr val="dk1"/>
              </a:buClr>
              <a:buSzPts val="1500"/>
              <a:buFont typeface="Arial"/>
              <a:buChar char="•"/>
            </a:pPr>
            <a:r>
              <a:rPr lang="en-GB" sz="1500" dirty="0">
                <a:solidFill>
                  <a:schemeClr val="dk1"/>
                </a:solidFill>
              </a:rPr>
              <a:t> </a:t>
            </a:r>
            <a:r>
              <a:rPr lang="en-GB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AMOC shows ‘temporary resilience’ – for ‘realistic’ levels of hosing would recover with &lt; 100 years of hosing.</a:t>
            </a:r>
            <a:endParaRPr lang="en-US" sz="1500" dirty="0">
              <a:solidFill>
                <a:schemeClr val="dk1"/>
              </a:solidFill>
            </a:endParaRPr>
          </a:p>
          <a:p>
            <a:pPr indent="6350">
              <a:buClr>
                <a:schemeClr val="dk1"/>
              </a:buClr>
              <a:buSzPts val="1500"/>
              <a:buFont typeface="Arial"/>
              <a:buChar char="•"/>
            </a:pPr>
            <a:r>
              <a:rPr lang="en-GB" sz="1500" dirty="0">
                <a:solidFill>
                  <a:schemeClr val="dk1"/>
                </a:solidFill>
              </a:rPr>
              <a:t> Appears to be related to magnitude of salt transport by the overturning within the Atlantic</a:t>
            </a:r>
          </a:p>
          <a:p>
            <a:pPr indent="6350">
              <a:spcBef>
                <a:spcPts val="600"/>
              </a:spcBef>
              <a:buClr>
                <a:schemeClr val="dk1"/>
              </a:buClr>
              <a:buSzPts val="1500"/>
              <a:buFont typeface="Arial"/>
              <a:buChar char="•"/>
            </a:pPr>
            <a:endParaRPr lang="en-GB" sz="1500" dirty="0">
              <a:solidFill>
                <a:schemeClr val="dk1"/>
              </a:solidFill>
            </a:endParaRPr>
          </a:p>
          <a:p>
            <a:pPr indent="6350">
              <a:spcBef>
                <a:spcPts val="600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en-GB" sz="1500" dirty="0">
                <a:solidFill>
                  <a:schemeClr val="dk1"/>
                </a:solidFill>
              </a:rPr>
              <a:t>Different monitoring indicators and 'fingerprints' are useful for monitoring different aspects of the AMOC's future evolution. This suggests that a monitoring strategy using multiple indicators would be best.</a:t>
            </a:r>
          </a:p>
          <a:p>
            <a:pPr indent="6350">
              <a:spcBef>
                <a:spcPts val="600"/>
              </a:spcBef>
              <a:buClr>
                <a:schemeClr val="dk1"/>
              </a:buClr>
              <a:buSzPts val="1500"/>
              <a:buFont typeface="Arial"/>
              <a:buChar char="•"/>
            </a:pPr>
            <a:endParaRPr lang="en-GB" sz="15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500"/>
            </a:pPr>
            <a:r>
              <a:rPr lang="en-GB" sz="1500" dirty="0">
                <a:solidFill>
                  <a:schemeClr val="dk1"/>
                </a:solidFill>
              </a:rPr>
              <a:t>Results in Jackson and Wood (2018), GRL and Jackson and Wood (2020) J </a:t>
            </a:r>
            <a:r>
              <a:rPr lang="en-GB" sz="1500" dirty="0" err="1">
                <a:solidFill>
                  <a:schemeClr val="dk1"/>
                </a:solidFill>
              </a:rPr>
              <a:t>Clim</a:t>
            </a:r>
            <a:r>
              <a:rPr lang="en-GB" sz="1500" dirty="0">
                <a:solidFill>
                  <a:schemeClr val="dk1"/>
                </a:solidFill>
              </a:rPr>
              <a:t> (under review).</a:t>
            </a:r>
            <a:endParaRPr lang="en-GB" sz="15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indent="101600">
              <a:buClr>
                <a:schemeClr val="dk1"/>
              </a:buClr>
              <a:buSzPts val="1600"/>
            </a:pPr>
            <a:endParaRPr lang="en-US" sz="1500" dirty="0">
              <a:solidFill>
                <a:schemeClr val="dk1"/>
              </a:solidFill>
            </a:endParaRPr>
          </a:p>
          <a:p>
            <a:r>
              <a:rPr lang="en-US" sz="1200" b="1" dirty="0"/>
              <a:t>This project has received funding from the European Union’s Horizon 2020 research and innovation </a:t>
            </a:r>
            <a:r>
              <a:rPr lang="en-US" sz="1200" b="1" dirty="0" err="1"/>
              <a:t>programme</a:t>
            </a:r>
            <a:r>
              <a:rPr lang="en-US" sz="1200" b="1" dirty="0"/>
              <a:t> under grant agreement No 820970</a:t>
            </a:r>
            <a:endParaRPr lang="en-US" sz="1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7269-31D6-47F3-9D74-3A916A531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4824" y="0"/>
            <a:ext cx="5238582" cy="700992"/>
          </a:xfrm>
        </p:spPr>
        <p:txBody>
          <a:bodyPr/>
          <a:lstStyle/>
          <a:p>
            <a:r>
              <a:rPr lang="en-GB" dirty="0"/>
              <a:t>Summary slide</a:t>
            </a:r>
          </a:p>
        </p:txBody>
      </p:sp>
      <p:pic>
        <p:nvPicPr>
          <p:cNvPr id="4" name="Shape 315" descr="mocts_recovery_26.png">
            <a:extLst>
              <a:ext uri="{FF2B5EF4-FFF2-40B4-BE49-F238E27FC236}">
                <a16:creationId xmlns:a16="http://schemas.microsoft.com/office/drawing/2014/main" id="{E7F7BA30-331D-4A7C-B7CD-FDDE360BAD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6007" b="49573"/>
          <a:stretch/>
        </p:blipFill>
        <p:spPr>
          <a:xfrm>
            <a:off x="3699840" y="1020534"/>
            <a:ext cx="2883024" cy="1857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07">
            <a:extLst>
              <a:ext uri="{FF2B5EF4-FFF2-40B4-BE49-F238E27FC236}">
                <a16:creationId xmlns:a16="http://schemas.microsoft.com/office/drawing/2014/main" id="{34AC6E51-C612-463E-89B8-521BEC4BEDF2}"/>
              </a:ext>
            </a:extLst>
          </p:cNvPr>
          <p:cNvSpPr txBox="1"/>
          <p:nvPr/>
        </p:nvSpPr>
        <p:spPr>
          <a:xfrm>
            <a:off x="77152" y="1020534"/>
            <a:ext cx="3783896" cy="212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sym typeface="Arial"/>
              </a:rPr>
              <a:t>We use coupled GCM (for</a:t>
            </a:r>
            <a:r>
              <a:rPr lang="en-GB" sz="1600" dirty="0">
                <a:solidFill>
                  <a:schemeClr val="dk1"/>
                </a:solidFill>
              </a:rPr>
              <a:t>erunner to CMIP6 model) and apply extra freshwater ‘hosing’ to the North Atlantic.</a:t>
            </a: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lang="en-GB" sz="16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</a:rPr>
              <a:t>The AMOC does not recover (within a couple of hundred years) if it weakens to less than 8 </a:t>
            </a:r>
            <a:r>
              <a:rPr lang="en-GB" sz="1600" dirty="0" err="1">
                <a:solidFill>
                  <a:schemeClr val="dk1"/>
                </a:solidFill>
              </a:rPr>
              <a:t>Sv</a:t>
            </a:r>
            <a:r>
              <a:rPr lang="en-GB" sz="1600" dirty="0">
                <a:solidFill>
                  <a:schemeClr val="dk1"/>
                </a:solidFill>
              </a:rPr>
              <a:t> before hosing stops.</a:t>
            </a: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lang="en-GB" sz="16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Shape 307">
            <a:extLst>
              <a:ext uri="{FF2B5EF4-FFF2-40B4-BE49-F238E27FC236}">
                <a16:creationId xmlns:a16="http://schemas.microsoft.com/office/drawing/2014/main" id="{EA2E3B53-67A0-435F-998C-9603B23B1332}"/>
              </a:ext>
            </a:extLst>
          </p:cNvPr>
          <p:cNvSpPr txBox="1"/>
          <p:nvPr/>
        </p:nvSpPr>
        <p:spPr>
          <a:xfrm>
            <a:off x="85872" y="3147814"/>
            <a:ext cx="6583488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spcBef>
                <a:spcPts val="450"/>
              </a:spcBef>
            </a:pPr>
            <a:r>
              <a:rPr lang="en-GB" sz="1600" dirty="0">
                <a:solidFill>
                  <a:schemeClr val="dk1"/>
                </a:solidFill>
                <a:sym typeface="Arial"/>
              </a:rPr>
              <a:t>We also use these experiments to test other metrics which have been proposed to monitor the AMOC to see how well they </a:t>
            </a:r>
            <a:r>
              <a:rPr lang="en-GB" sz="1600" dirty="0">
                <a:solidFill>
                  <a:schemeClr val="dk1"/>
                </a:solidFill>
              </a:rPr>
              <a:t>can identify (and even provide early warning for) changes in the AMOC. We conclude that the best monitoring strategy would be to use multiple indicators </a:t>
            </a: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lang="en-GB" sz="16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lang="en-GB" sz="16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42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 descr="stommel_stead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4904" y="1131590"/>
            <a:ext cx="4199025" cy="280214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2601010" y="2228454"/>
            <a:ext cx="810090" cy="500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MOC strength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9473" y="3837983"/>
            <a:ext cx="1296144" cy="500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Fresh water input (hosing)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Shape 292"/>
          <p:cNvGrpSpPr/>
          <p:nvPr/>
        </p:nvGrpSpPr>
        <p:grpSpPr>
          <a:xfrm>
            <a:off x="4098191" y="1646898"/>
            <a:ext cx="2219782" cy="1483847"/>
            <a:chOff x="4139952" y="2464733"/>
            <a:chExt cx="2959709" cy="2188403"/>
          </a:xfrm>
        </p:grpSpPr>
        <p:cxnSp>
          <p:nvCxnSpPr>
            <p:cNvPr id="293" name="Shape 293"/>
            <p:cNvCxnSpPr/>
            <p:nvPr/>
          </p:nvCxnSpPr>
          <p:spPr>
            <a:xfrm>
              <a:off x="4499992" y="2492896"/>
              <a:ext cx="2232248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294" name="Shape 294"/>
            <p:cNvCxnSpPr/>
            <p:nvPr/>
          </p:nvCxnSpPr>
          <p:spPr>
            <a:xfrm>
              <a:off x="6804248" y="2492896"/>
              <a:ext cx="0" cy="14401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295" name="Shape 295"/>
            <p:cNvCxnSpPr/>
            <p:nvPr/>
          </p:nvCxnSpPr>
          <p:spPr>
            <a:xfrm rot="10800000">
              <a:off x="4572000" y="4005064"/>
              <a:ext cx="2232248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296" name="Shape 296"/>
            <p:cNvCxnSpPr/>
            <p:nvPr/>
          </p:nvCxnSpPr>
          <p:spPr>
            <a:xfrm>
              <a:off x="4499992" y="4005064"/>
              <a:ext cx="0" cy="648072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297" name="Shape 297"/>
            <p:cNvCxnSpPr/>
            <p:nvPr/>
          </p:nvCxnSpPr>
          <p:spPr>
            <a:xfrm rot="10800000">
              <a:off x="4499992" y="3356992"/>
              <a:ext cx="0" cy="648072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298" name="Shape 298"/>
            <p:cNvSpPr txBox="1"/>
            <p:nvPr/>
          </p:nvSpPr>
          <p:spPr>
            <a:xfrm>
              <a:off x="6811629" y="3066706"/>
              <a:ext cx="288032" cy="4103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 txBox="1"/>
            <p:nvPr/>
          </p:nvSpPr>
          <p:spPr>
            <a:xfrm>
              <a:off x="5722565" y="2464733"/>
              <a:ext cx="288032" cy="4103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 txBox="1"/>
            <p:nvPr/>
          </p:nvSpPr>
          <p:spPr>
            <a:xfrm>
              <a:off x="4139952" y="3693604"/>
              <a:ext cx="288032" cy="4103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Shape 301"/>
          <p:cNvSpPr txBox="1"/>
          <p:nvPr/>
        </p:nvSpPr>
        <p:spPr>
          <a:xfrm>
            <a:off x="165544" y="1132311"/>
            <a:ext cx="2467298" cy="3039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  <a:endParaRPr dirty="0"/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Hose (additional surface fresh water flux) from 50N-Bering Straits.</a:t>
            </a:r>
            <a:endParaRPr dirty="0"/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volume compensation to conserve fresh water</a:t>
            </a:r>
            <a:endParaRPr dirty="0"/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Hose at rate </a:t>
            </a:r>
            <a:r>
              <a:rPr lang="en-GB" sz="14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-GB" sz="14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years where:</a:t>
            </a:r>
            <a:endParaRPr dirty="0"/>
          </a:p>
          <a:p>
            <a:pPr marL="268288" marR="0" lvl="1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sz="1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0.1,0.2,0.3,0.5,1.0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1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sz="1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20,50 years (plus others where needed)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stop hosing.</a:t>
            </a:r>
            <a:endParaRPr dirty="0"/>
          </a:p>
        </p:txBody>
      </p:sp>
      <p:sp>
        <p:nvSpPr>
          <p:cNvPr id="302" name="Shape 302"/>
          <p:cNvSpPr txBox="1"/>
          <p:nvPr/>
        </p:nvSpPr>
        <p:spPr>
          <a:xfrm>
            <a:off x="149772" y="4774168"/>
            <a:ext cx="2695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A7F5EA-6EAD-44AD-812E-CB8E5EAF64B3}"/>
              </a:ext>
            </a:extLst>
          </p:cNvPr>
          <p:cNvSpPr txBox="1"/>
          <p:nvPr/>
        </p:nvSpPr>
        <p:spPr>
          <a:xfrm>
            <a:off x="4363860" y="4803998"/>
            <a:ext cx="23442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Jackson and Wood, 2018. GRL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599090" y="1073670"/>
            <a:ext cx="5503042" cy="253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sym typeface="Arial"/>
              </a:rPr>
              <a:t>Model</a:t>
            </a:r>
            <a:endParaRPr sz="1600" dirty="0"/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sym typeface="Arial"/>
            </a:endParaRPr>
          </a:p>
          <a:p>
            <a:pPr marL="87313" marR="0" lvl="0" indent="-87313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sym typeface="Arial"/>
              </a:rPr>
              <a:t>HadGEM3-GC2 (pre CMIP6 model)</a:t>
            </a:r>
            <a:endParaRPr sz="1600" dirty="0"/>
          </a:p>
          <a:p>
            <a:pPr marL="87313" marR="0" lvl="0" indent="-87313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sym typeface="Arial"/>
              </a:rPr>
              <a:t>Fully coupled atmosphere, ocean and sea ice (doesn’t include flux adjustment)</a:t>
            </a:r>
            <a:endParaRPr sz="1600" dirty="0"/>
          </a:p>
          <a:p>
            <a:pPr marL="87313" marR="0" lvl="0" indent="-87313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sym typeface="Arial"/>
              </a:rPr>
              <a:t>NEMO ocean model</a:t>
            </a:r>
            <a:endParaRPr sz="1600" dirty="0"/>
          </a:p>
          <a:p>
            <a:pPr marL="87313" marR="0" lvl="0" indent="-87313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sym typeface="Arial"/>
              </a:rPr>
              <a:t>‘Eddy-permitting’ - nominally 0.25</a:t>
            </a:r>
            <a:r>
              <a:rPr lang="en-GB" sz="1600" baseline="30000" dirty="0">
                <a:solidFill>
                  <a:schemeClr val="dk1"/>
                </a:solidFill>
                <a:sym typeface="Arial"/>
              </a:rPr>
              <a:t>o</a:t>
            </a:r>
            <a:r>
              <a:rPr lang="en-GB" sz="1600" dirty="0">
                <a:solidFill>
                  <a:schemeClr val="dk1"/>
                </a:solidFill>
                <a:sym typeface="Arial"/>
              </a:rPr>
              <a:t> with 75 levels (highest resolution for such a study)</a:t>
            </a:r>
            <a:endParaRPr sz="1600" dirty="0"/>
          </a:p>
          <a:p>
            <a:pPr marL="87313" marR="0" lvl="0" indent="-87313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sym typeface="Arial"/>
              </a:rPr>
              <a:t>No GM (sub</a:t>
            </a:r>
            <a:r>
              <a:rPr lang="en-GB" sz="1600" dirty="0">
                <a:solidFill>
                  <a:schemeClr val="dk1"/>
                </a:solidFill>
              </a:rPr>
              <a:t>-</a:t>
            </a:r>
            <a:r>
              <a:rPr lang="en-GB" sz="1600" dirty="0" err="1">
                <a:solidFill>
                  <a:schemeClr val="dk1"/>
                </a:solidFill>
              </a:rPr>
              <a:t>gridscale</a:t>
            </a:r>
            <a:r>
              <a:rPr lang="en-GB" sz="1600" dirty="0">
                <a:solidFill>
                  <a:schemeClr val="dk1"/>
                </a:solidFill>
              </a:rPr>
              <a:t> mixing) </a:t>
            </a:r>
            <a:endParaRPr sz="1600" dirty="0"/>
          </a:p>
        </p:txBody>
      </p:sp>
      <p:sp>
        <p:nvSpPr>
          <p:cNvPr id="3" name="Shape 302">
            <a:extLst>
              <a:ext uri="{FF2B5EF4-FFF2-40B4-BE49-F238E27FC236}">
                <a16:creationId xmlns:a16="http://schemas.microsoft.com/office/drawing/2014/main" id="{9DCA59E8-FB6C-4BEE-ACAC-0992C68357B1}"/>
              </a:ext>
            </a:extLst>
          </p:cNvPr>
          <p:cNvSpPr txBox="1"/>
          <p:nvPr/>
        </p:nvSpPr>
        <p:spPr>
          <a:xfrm>
            <a:off x="149772" y="4774168"/>
            <a:ext cx="2695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2DB5D-E6DD-4B5B-A7C5-7FC4EA538514}"/>
              </a:ext>
            </a:extLst>
          </p:cNvPr>
          <p:cNvSpPr txBox="1"/>
          <p:nvPr/>
        </p:nvSpPr>
        <p:spPr>
          <a:xfrm>
            <a:off x="4363860" y="4803998"/>
            <a:ext cx="23442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Jackson and Wood, 2018. GRL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 descr="mocts_recovery_26.png"/>
          <p:cNvPicPr preferRelativeResize="0"/>
          <p:nvPr/>
        </p:nvPicPr>
        <p:blipFill rotWithShape="1">
          <a:blip r:embed="rId3">
            <a:alphaModFix/>
          </a:blip>
          <a:srcRect l="66626" b="49573"/>
          <a:stretch/>
        </p:blipFill>
        <p:spPr>
          <a:xfrm>
            <a:off x="44624" y="627533"/>
            <a:ext cx="5184576" cy="400384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1916832" y="1107354"/>
            <a:ext cx="1782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dirty="0"/>
          </a:p>
        </p:txBody>
      </p:sp>
      <p:sp>
        <p:nvSpPr>
          <p:cNvPr id="317" name="Shape 317"/>
          <p:cNvSpPr txBox="1"/>
          <p:nvPr/>
        </p:nvSpPr>
        <p:spPr>
          <a:xfrm>
            <a:off x="2100422" y="2156575"/>
            <a:ext cx="2111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Continuation after 20 </a:t>
            </a:r>
            <a:r>
              <a:rPr lang="en-GB" sz="140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yrs</a:t>
            </a:r>
            <a:endParaRPr dirty="0"/>
          </a:p>
        </p:txBody>
      </p:sp>
      <p:sp>
        <p:nvSpPr>
          <p:cNvPr id="318" name="Shape 318"/>
          <p:cNvSpPr txBox="1"/>
          <p:nvPr/>
        </p:nvSpPr>
        <p:spPr>
          <a:xfrm>
            <a:off x="2010572" y="2702225"/>
            <a:ext cx="2291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Continuation after 50 yrs</a:t>
            </a:r>
            <a:endParaRPr/>
          </a:p>
        </p:txBody>
      </p:sp>
      <p:sp>
        <p:nvSpPr>
          <p:cNvPr id="319" name="Shape 319"/>
          <p:cNvSpPr txBox="1"/>
          <p:nvPr/>
        </p:nvSpPr>
        <p:spPr>
          <a:xfrm>
            <a:off x="1106832" y="3363838"/>
            <a:ext cx="810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Hosing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2FDA8D-876A-430A-9171-0F85FC996ADE}"/>
              </a:ext>
            </a:extLst>
          </p:cNvPr>
          <p:cNvSpPr txBox="1"/>
          <p:nvPr/>
        </p:nvSpPr>
        <p:spPr>
          <a:xfrm>
            <a:off x="5031076" y="843558"/>
            <a:ext cx="17823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Continunous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hosing of 0.3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causes weakening of the AMOC.</a:t>
            </a:r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When hosing is stopped after 20 years the AMOC recovers.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When hosing is stopped after 50 years the AMOC stays weak.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Shape 302">
            <a:extLst>
              <a:ext uri="{FF2B5EF4-FFF2-40B4-BE49-F238E27FC236}">
                <a16:creationId xmlns:a16="http://schemas.microsoft.com/office/drawing/2014/main" id="{B9B05BDA-745E-443D-9F25-BD302FC850B5}"/>
              </a:ext>
            </a:extLst>
          </p:cNvPr>
          <p:cNvSpPr txBox="1"/>
          <p:nvPr/>
        </p:nvSpPr>
        <p:spPr>
          <a:xfrm>
            <a:off x="149772" y="4774168"/>
            <a:ext cx="2695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</a:rPr>
              <a:t>AMOC response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0CBBE-37F7-4F05-86F0-7A65807493DC}"/>
              </a:ext>
            </a:extLst>
          </p:cNvPr>
          <p:cNvSpPr txBox="1"/>
          <p:nvPr/>
        </p:nvSpPr>
        <p:spPr>
          <a:xfrm>
            <a:off x="4363860" y="4803998"/>
            <a:ext cx="23442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Jackson and Wood, 2018. GRL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ctrTitle"/>
          </p:nvPr>
        </p:nvSpPr>
        <p:spPr>
          <a:xfrm>
            <a:off x="1592796" y="434063"/>
            <a:ext cx="5238582" cy="70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subTitle" idx="1"/>
          </p:nvPr>
        </p:nvSpPr>
        <p:spPr>
          <a:xfrm>
            <a:off x="1592796" y="1155887"/>
            <a:ext cx="5238582" cy="37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FFFC6E-2611-43FB-B13D-5704AFDA8482}"/>
              </a:ext>
            </a:extLst>
          </p:cNvPr>
          <p:cNvGrpSpPr/>
          <p:nvPr/>
        </p:nvGrpSpPr>
        <p:grpSpPr>
          <a:xfrm>
            <a:off x="7111" y="110356"/>
            <a:ext cx="6858000" cy="4299337"/>
            <a:chOff x="7111" y="110356"/>
            <a:chExt cx="6858000" cy="4299337"/>
          </a:xfrm>
        </p:grpSpPr>
        <p:pic>
          <p:nvPicPr>
            <p:cNvPr id="326" name="Shape 326" descr="mocts_recovery_26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11" y="110356"/>
              <a:ext cx="6858000" cy="42993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Shape 328"/>
            <p:cNvSpPr txBox="1"/>
            <p:nvPr/>
          </p:nvSpPr>
          <p:spPr>
            <a:xfrm>
              <a:off x="6258911" y="2979683"/>
              <a:ext cx="2758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1E04BC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1600">
                <a:solidFill>
                  <a:srgbClr val="1E04B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5741277" y="3605048"/>
              <a:ext cx="2758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27ACA5-863F-4378-AC28-2EEB2790FA80}"/>
              </a:ext>
            </a:extLst>
          </p:cNvPr>
          <p:cNvSpPr txBox="1"/>
          <p:nvPr/>
        </p:nvSpPr>
        <p:spPr>
          <a:xfrm>
            <a:off x="4363860" y="4803998"/>
            <a:ext cx="23442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Jackson and Wood, 2018. GRL</a:t>
            </a:r>
          </a:p>
        </p:txBody>
      </p:sp>
      <p:sp>
        <p:nvSpPr>
          <p:cNvPr id="10" name="Shape 302">
            <a:extLst>
              <a:ext uri="{FF2B5EF4-FFF2-40B4-BE49-F238E27FC236}">
                <a16:creationId xmlns:a16="http://schemas.microsoft.com/office/drawing/2014/main" id="{341E9B67-FDF4-4A69-8301-CD1C406867CC}"/>
              </a:ext>
            </a:extLst>
          </p:cNvPr>
          <p:cNvSpPr txBox="1"/>
          <p:nvPr/>
        </p:nvSpPr>
        <p:spPr>
          <a:xfrm>
            <a:off x="149772" y="4774168"/>
            <a:ext cx="2695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</a:rPr>
              <a:t>AMOC response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F90CE-91F9-4D7C-8881-3592AEBB4C8B}"/>
              </a:ext>
            </a:extLst>
          </p:cNvPr>
          <p:cNvSpPr/>
          <p:nvPr/>
        </p:nvSpPr>
        <p:spPr>
          <a:xfrm>
            <a:off x="4581128" y="2283718"/>
            <a:ext cx="2250250" cy="223224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456E8-A762-4814-89C8-5B9D1B7D99BF}"/>
              </a:ext>
            </a:extLst>
          </p:cNvPr>
          <p:cNvSpPr txBox="1"/>
          <p:nvPr/>
        </p:nvSpPr>
        <p:spPr>
          <a:xfrm>
            <a:off x="4653136" y="2571750"/>
            <a:ext cx="2088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AMOC is weakened below 8 </a:t>
            </a:r>
            <a:r>
              <a:rPr lang="en-GB" dirty="0" err="1"/>
              <a:t>Sv</a:t>
            </a:r>
            <a:r>
              <a:rPr lang="en-GB" dirty="0"/>
              <a:t> before hosing stops then the AMOC stays in a weak state.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 descr="plot_metrics.png"/>
          <p:cNvPicPr preferRelativeResize="0"/>
          <p:nvPr/>
        </p:nvPicPr>
        <p:blipFill rotWithShape="1">
          <a:blip r:embed="rId3">
            <a:alphaModFix/>
          </a:blip>
          <a:srcRect l="65716" b="49118"/>
          <a:stretch/>
        </p:blipFill>
        <p:spPr>
          <a:xfrm>
            <a:off x="517859" y="933826"/>
            <a:ext cx="2938237" cy="363395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/>
        </p:nvSpPr>
        <p:spPr>
          <a:xfrm rot="16200000">
            <a:off x="-1154059" y="2374981"/>
            <a:ext cx="3420307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Timescale of resilience (years)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Shape 315" descr="mocts_recovery_26.png"/>
          <p:cNvPicPr preferRelativeResize="0"/>
          <p:nvPr/>
        </p:nvPicPr>
        <p:blipFill rotWithShape="1">
          <a:blip r:embed="rId4">
            <a:alphaModFix/>
          </a:blip>
          <a:srcRect l="66007" b="49573"/>
          <a:stretch/>
        </p:blipFill>
        <p:spPr>
          <a:xfrm>
            <a:off x="3699840" y="1020534"/>
            <a:ext cx="2883024" cy="18572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77892" y="3070559"/>
            <a:ext cx="30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AMOC is resilient for 20 years of H=0.3 </a:t>
            </a:r>
            <a:r>
              <a:rPr lang="en-GB" dirty="0" err="1"/>
              <a:t>Sv</a:t>
            </a:r>
            <a:r>
              <a:rPr lang="en-GB" dirty="0"/>
              <a:t> but not 50 years. Therefore timescale of resilience for H=0.3Sv is 20 &lt; t &lt; 50. Timescale of resilience is less for stronger hosing.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30FA7-CB61-4BCB-9888-0BD8C3DF3707}"/>
              </a:ext>
            </a:extLst>
          </p:cNvPr>
          <p:cNvSpPr txBox="1"/>
          <p:nvPr/>
        </p:nvSpPr>
        <p:spPr>
          <a:xfrm>
            <a:off x="4363860" y="4803998"/>
            <a:ext cx="23442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Jackson and Wood, 2018. GRL</a:t>
            </a:r>
          </a:p>
        </p:txBody>
      </p:sp>
      <p:sp>
        <p:nvSpPr>
          <p:cNvPr id="10" name="Shape 302">
            <a:extLst>
              <a:ext uri="{FF2B5EF4-FFF2-40B4-BE49-F238E27FC236}">
                <a16:creationId xmlns:a16="http://schemas.microsoft.com/office/drawing/2014/main" id="{6D80C9E3-1B4D-4F79-8278-4D0139EBF5BC}"/>
              </a:ext>
            </a:extLst>
          </p:cNvPr>
          <p:cNvSpPr txBox="1"/>
          <p:nvPr/>
        </p:nvSpPr>
        <p:spPr>
          <a:xfrm>
            <a:off x="149772" y="4774168"/>
            <a:ext cx="2695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</a:rPr>
              <a:t>AMOC response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/>
        </p:nvSpPr>
        <p:spPr>
          <a:xfrm>
            <a:off x="242545" y="708814"/>
            <a:ext cx="6372910" cy="24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does the AMOC not recover in this model?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Mecking et al (2016) found that the AMOC in the same model didn’t recover after a large salinity perturbation. </a:t>
            </a:r>
            <a:r>
              <a:rPr lang="en-GB" dirty="0"/>
              <a:t>They</a:t>
            </a:r>
            <a:r>
              <a:rPr lang="en-GB" dirty="0">
                <a:solidFill>
                  <a:schemeClr val="dk1"/>
                </a:solidFill>
              </a:rPr>
              <a:t> a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ttributed this to the strong salt transport by the AMOC.</a:t>
            </a:r>
            <a:endParaRPr dirty="0"/>
          </a:p>
          <a:p>
            <a:pPr>
              <a:buClr>
                <a:schemeClr val="dk1"/>
              </a:buClr>
              <a:buSzPts val="1400"/>
            </a:pPr>
            <a:endParaRPr lang="en-GB" dirty="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AMOC collapses, the lack of salt input freshens the N Atlantic</a:t>
            </a:r>
            <a:endParaRPr dirty="0">
              <a:solidFill>
                <a:schemeClr val="dk1"/>
              </a:solidFill>
            </a:endParaRPr>
          </a:p>
          <a:p>
            <a:pPr marL="457200" lvl="1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dirty="0">
                <a:solidFill>
                  <a:schemeClr val="dk1"/>
                </a:solidFill>
              </a:rPr>
              <a:t>This model has a very strong salt transport so greater freshening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dirty="0">
                <a:solidFill>
                  <a:schemeClr val="dk1"/>
                </a:solidFill>
              </a:rPr>
              <a:t>Stronger salt transport may be due to resolution?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Shape 435" descr="zela_a_1299910_f0008_oc.jpeg"/>
          <p:cNvPicPr preferRelativeResize="0"/>
          <p:nvPr/>
        </p:nvPicPr>
        <p:blipFill rotWithShape="1">
          <a:blip r:embed="rId3">
            <a:alphaModFix/>
          </a:blip>
          <a:srcRect b="54348"/>
          <a:stretch/>
        </p:blipFill>
        <p:spPr>
          <a:xfrm>
            <a:off x="1988840" y="2715766"/>
            <a:ext cx="2650293" cy="21251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302">
            <a:extLst>
              <a:ext uri="{FF2B5EF4-FFF2-40B4-BE49-F238E27FC236}">
                <a16:creationId xmlns:a16="http://schemas.microsoft.com/office/drawing/2014/main" id="{8DF5A504-0582-4AD8-9C7A-08C72EE1354B}"/>
              </a:ext>
            </a:extLst>
          </p:cNvPr>
          <p:cNvSpPr txBox="1"/>
          <p:nvPr/>
        </p:nvSpPr>
        <p:spPr>
          <a:xfrm>
            <a:off x="149772" y="4774168"/>
            <a:ext cx="2695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</a:rPr>
              <a:t>Background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65661-3D0E-473B-A678-B9E8B22D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664" y="483518"/>
            <a:ext cx="5238582" cy="700992"/>
          </a:xfrm>
        </p:spPr>
        <p:txBody>
          <a:bodyPr/>
          <a:lstStyle/>
          <a:p>
            <a:r>
              <a:rPr lang="en-GB" dirty="0"/>
              <a:t>Proposal for new MIP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37631-3549-4966-8A50-DDE3B4DB328B}"/>
              </a:ext>
            </a:extLst>
          </p:cNvPr>
          <p:cNvSpPr txBox="1"/>
          <p:nvPr/>
        </p:nvSpPr>
        <p:spPr>
          <a:xfrm>
            <a:off x="260648" y="1275606"/>
            <a:ext cx="65253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Understand the signs and strengths of key feedbacks controlling AMOC hysteresis in order to better understand the likelihood of AMOC collapse in the future.</a:t>
            </a:r>
          </a:p>
          <a:p>
            <a:endParaRPr lang="en-GB" dirty="0"/>
          </a:p>
          <a:p>
            <a:r>
              <a:rPr lang="en-GB" dirty="0"/>
              <a:t>Repeat a small number of experiments (</a:t>
            </a:r>
            <a:r>
              <a:rPr lang="en-GB" dirty="0" err="1"/>
              <a:t>ie</a:t>
            </a:r>
            <a:r>
              <a:rPr lang="en-GB" dirty="0"/>
              <a:t> 0.3 </a:t>
            </a:r>
            <a:r>
              <a:rPr lang="en-GB" dirty="0" err="1"/>
              <a:t>Sv</a:t>
            </a:r>
            <a:r>
              <a:rPr lang="en-GB" dirty="0"/>
              <a:t> for 20 and 50 years) with other GCMs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Do any other models show a non-recovery of the AMOC?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Does the density/salinity in the subpolar N Atlantic/whole Atlantic vary with the AMOC? How does this relationship vary across models?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What are the signs and relative strengths of the various feedbacks in the Atlantic? What are the dominant controls on the changes in salinity/ and how do these vary across models?</a:t>
            </a:r>
          </a:p>
          <a:p>
            <a:endParaRPr lang="en-GB" dirty="0"/>
          </a:p>
          <a:p>
            <a:r>
              <a:rPr lang="en-GB" dirty="0"/>
              <a:t>Please contact me if you are interested in being involved.</a:t>
            </a:r>
          </a:p>
        </p:txBody>
      </p:sp>
    </p:spTree>
    <p:extLst>
      <p:ext uri="{BB962C8B-B14F-4D97-AF65-F5344CB8AC3E}">
        <p14:creationId xmlns:p14="http://schemas.microsoft.com/office/powerpoint/2010/main" val="406864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975</Words>
  <Application>Microsoft Office PowerPoint</Application>
  <PresentationFormat>Custom</PresentationFormat>
  <Paragraphs>146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AMOC hysteresis in an eddy-permitting GCM and monitoring indicator</vt:lpstr>
      <vt:lpstr>Summary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Proposal for new MIP</vt:lpstr>
      <vt:lpstr>Monitoring indicators</vt:lpstr>
      <vt:lpstr>PowerPoint Presentation</vt:lpstr>
      <vt:lpstr>PowerPoint Presentation</vt:lpstr>
      <vt:lpstr>Monitoring variability</vt:lpstr>
      <vt:lpstr>Detecting a weakening</vt:lpstr>
      <vt:lpstr>Detecting a recovery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AMOC hysteresis in HadGEM3 GC2</dc:title>
  <dc:creator>Jackson, Laura</dc:creator>
  <cp:lastModifiedBy>Jackson, Laura</cp:lastModifiedBy>
  <cp:revision>737</cp:revision>
  <dcterms:modified xsi:type="dcterms:W3CDTF">2020-04-23T13:27:09Z</dcterms:modified>
</cp:coreProperties>
</file>