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2" r:id="rId4"/>
    <p:sldId id="296" r:id="rId5"/>
    <p:sldId id="301" r:id="rId6"/>
    <p:sldId id="291" r:id="rId7"/>
    <p:sldId id="294" r:id="rId8"/>
    <p:sldId id="297" r:id="rId9"/>
    <p:sldId id="300" r:id="rId10"/>
    <p:sldId id="299" r:id="rId11"/>
    <p:sldId id="264" r:id="rId12"/>
    <p:sldId id="295" r:id="rId13"/>
    <p:sldId id="298" r:id="rId14"/>
    <p:sldId id="302" r:id="rId15"/>
    <p:sldId id="29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4D8-13C8-40D1-A22B-58330A7610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65A-60AC-460D-9B3B-8BBBA9A0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4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4D8-13C8-40D1-A22B-58330A7610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65A-60AC-460D-9B3B-8BBBA9A0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4D8-13C8-40D1-A22B-58330A7610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65A-60AC-460D-9B3B-8BBBA9A0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58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4D8-13C8-40D1-A22B-58330A7610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65A-60AC-460D-9B3B-8BBBA9A0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4D8-13C8-40D1-A22B-58330A7610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65A-60AC-460D-9B3B-8BBBA9A0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89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4D8-13C8-40D1-A22B-58330A7610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65A-60AC-460D-9B3B-8BBBA9A0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51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4D8-13C8-40D1-A22B-58330A7610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65A-60AC-460D-9B3B-8BBBA9A0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4D8-13C8-40D1-A22B-58330A7610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65A-60AC-460D-9B3B-8BBBA9A0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4D8-13C8-40D1-A22B-58330A7610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65A-60AC-460D-9B3B-8BBBA9A0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4D8-13C8-40D1-A22B-58330A7610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65A-60AC-460D-9B3B-8BBBA9A0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F4D8-13C8-40D1-A22B-58330A7610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165A-60AC-460D-9B3B-8BBBA9A0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3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F4D8-13C8-40D1-A22B-58330A7610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8165A-60AC-460D-9B3B-8BBBA9A09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54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4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.png"/><Relationship Id="rId4" Type="http://schemas.openxmlformats.org/officeDocument/2006/relationships/video" Target="../media/media3.mp4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5.mp4"/><Relationship Id="rId7" Type="http://schemas.openxmlformats.org/officeDocument/2006/relationships/image" Target="../media/image10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6.xml"/><Relationship Id="rId4" Type="http://schemas.openxmlformats.org/officeDocument/2006/relationships/video" Target="../media/media5.mp4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04" y="419877"/>
            <a:ext cx="11915192" cy="1289488"/>
          </a:xfrm>
        </p:spPr>
        <p:txBody>
          <a:bodyPr>
            <a:noAutofit/>
          </a:bodyPr>
          <a:lstStyle/>
          <a:p>
            <a:r>
              <a:rPr lang="en-US" sz="4400" dirty="0"/>
              <a:t>How fast to turn around: preventing tipping after a system has crossed a climate tipping threshold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0884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Paul Ritchie</a:t>
            </a:r>
            <a:r>
              <a:rPr lang="en-GB" dirty="0"/>
              <a:t>, Jan </a:t>
            </a:r>
            <a:r>
              <a:rPr lang="en-GB" dirty="0" err="1"/>
              <a:t>Sieber</a:t>
            </a:r>
            <a:r>
              <a:rPr lang="en-GB" dirty="0"/>
              <a:t> and Peter Cox</a:t>
            </a:r>
          </a:p>
          <a:p>
            <a:endParaRPr lang="en-GB" dirty="0"/>
          </a:p>
          <a:p>
            <a:r>
              <a:rPr lang="en-GB" dirty="0"/>
              <a:t>EGU 2020: Sharing Geosciences Online</a:t>
            </a:r>
          </a:p>
          <a:p>
            <a:r>
              <a:rPr lang="en-GB" sz="2000" dirty="0"/>
              <a:t>Wednesday 6</a:t>
            </a:r>
            <a:r>
              <a:rPr lang="en-GB" sz="2000" baseline="30000" dirty="0"/>
              <a:t>th</a:t>
            </a:r>
            <a:r>
              <a:rPr lang="en-GB" sz="2000" dirty="0"/>
              <a:t> May 2020</a:t>
            </a:r>
          </a:p>
          <a:p>
            <a:endParaRPr lang="en-GB" dirty="0"/>
          </a:p>
        </p:txBody>
      </p:sp>
      <p:pic>
        <p:nvPicPr>
          <p:cNvPr id="4" name="Wile_E_Coyote_falls_off_clif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1000" y="2036341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4" y="5936730"/>
            <a:ext cx="1872026" cy="769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34" y="5936730"/>
            <a:ext cx="1320914" cy="72142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84B885-4099-42C0-BEB1-37F437D677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65" y="6099386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1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 cap model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352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Consider three sample forcing paths of solar constant for fixed maximal overshoot but variable exceedance times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2400" b="1" dirty="0"/>
              <a:t>Longer time spent above tipping threshold the more likely the system will tip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01840" y="3212337"/>
            <a:ext cx="4681738" cy="3496673"/>
            <a:chOff x="201840" y="3212337"/>
            <a:chExt cx="4681738" cy="34966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40" y="3212337"/>
              <a:ext cx="4681738" cy="349667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93623" y="3212337"/>
              <a:ext cx="1698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Ice free (Stable)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417434">
              <a:off x="926408" y="4483161"/>
              <a:ext cx="249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Small ice cap (Unstable)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21016770">
              <a:off x="761091" y="5458952"/>
              <a:ext cx="2279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Large ice cap (Stable)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38" y="3212337"/>
            <a:ext cx="6949454" cy="34674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DC3E21-61DE-483B-B219-7A493370500F}"/>
              </a:ext>
            </a:extLst>
          </p:cNvPr>
          <p:cNvSpPr txBox="1"/>
          <p:nvPr/>
        </p:nvSpPr>
        <p:spPr>
          <a:xfrm>
            <a:off x="10115550" y="3267433"/>
            <a:ext cx="181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Tipping threshold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868E7B-69B7-4FAB-9173-1C5342064AD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10801351" y="3636765"/>
            <a:ext cx="221458" cy="5450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A617C0-3ED0-456F-AA02-749232279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851" y="90691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Inverse square law for overshooting tipping threshold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37084" y="4539155"/>
                <a:ext cx="1385957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𝝌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084" y="4539155"/>
                <a:ext cx="1385957" cy="6939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8586" y="5661581"/>
                <a:ext cx="53759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: System </a:t>
                </a:r>
                <a:r>
                  <a:rPr lang="en-GB" sz="2400" dirty="0"/>
                  <a:t>specific parameter, which can be calculated from the autocorrelation of the system’s time series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86" y="5661581"/>
                <a:ext cx="5375940" cy="1200329"/>
              </a:xfrm>
              <a:prstGeom prst="rect">
                <a:avLst/>
              </a:prstGeom>
              <a:blipFill>
                <a:blip r:embed="rId3"/>
                <a:stretch>
                  <a:fillRect l="-1701" t="-4061" r="-1247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203" y="2106734"/>
            <a:ext cx="5852667" cy="43691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5500" y="4413416"/>
            <a:ext cx="1662113" cy="10879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BC31E-3876-4A4B-816D-432BB954614C}"/>
                  </a:ext>
                </a:extLst>
              </p:cNvPr>
              <p:cNvSpPr txBox="1"/>
              <p:nvPr/>
            </p:nvSpPr>
            <p:spPr>
              <a:xfrm>
                <a:off x="838198" y="1971675"/>
                <a:ext cx="508026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Ritchie et al., 2019 developed an inverse square relationship between the maximal overshoot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𝝌</m:t>
                    </m:r>
                  </m:oMath>
                </a14:m>
                <a:r>
                  <a:rPr lang="en-GB" sz="2400" b="1" dirty="0"/>
                  <a:t> and exceedance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GB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dirty="0"/>
                  <a:t>above the tipping threshold, which defines a ‘safe’ overshoot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EBC31E-3876-4A4B-816D-432BB9546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971675"/>
                <a:ext cx="5080269" cy="2308324"/>
              </a:xfrm>
              <a:prstGeom prst="rect">
                <a:avLst/>
              </a:prstGeom>
              <a:blipFill>
                <a:blip r:embed="rId5"/>
                <a:stretch>
                  <a:fillRect l="-1799" t="-2111" r="-240" b="-5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BAD0102-B25B-4716-BB6D-87B1B63697A6}"/>
              </a:ext>
            </a:extLst>
          </p:cNvPr>
          <p:cNvSpPr txBox="1"/>
          <p:nvPr/>
        </p:nvSpPr>
        <p:spPr>
          <a:xfrm>
            <a:off x="9720262" y="3548064"/>
            <a:ext cx="247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Tipping threshold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9F5368-498B-4980-9C8D-A3C78EF96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007" y="6358804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Indian Summer Monsoon model</a:t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8" y="1825625"/>
                <a:ext cx="6177172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sz="2400" dirty="0"/>
                  <a:t>Feedback loop key mechanism of the Indian Summer Monsoon</a:t>
                </a:r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/>
                  <a:t>Reduced form model (</a:t>
                </a:r>
                <a:r>
                  <a:rPr lang="en-GB" sz="2400" dirty="0" err="1"/>
                  <a:t>Zickfeld</a:t>
                </a:r>
                <a:r>
                  <a:rPr lang="en-GB" sz="2400" dirty="0"/>
                  <a:t>, 2004) modelling specific humidity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sz="2400" dirty="0"/>
                  <a:t>) and atmospheric temperature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sz="2400" dirty="0"/>
                  <a:t>):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den>
                      </m:f>
                      <m:r>
                        <a:rPr lang="en-GB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GB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:endParaRPr lang="en-GB" sz="8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𝑠𝑦𝑠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8" y="1825625"/>
                <a:ext cx="6177172" cy="4351338"/>
              </a:xfrm>
              <a:blipFill>
                <a:blip r:embed="rId2"/>
                <a:stretch>
                  <a:fillRect l="-1479" t="-2661" r="-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70" y="1098892"/>
            <a:ext cx="4526289" cy="3802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8530" y="5026872"/>
            <a:ext cx="3619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(based on </a:t>
            </a:r>
            <a:r>
              <a:rPr lang="en-GB" sz="1600" dirty="0" err="1"/>
              <a:t>Levermann</a:t>
            </a:r>
            <a:r>
              <a:rPr lang="en-GB" sz="1600" dirty="0"/>
              <a:t>, 2009)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8705461" y="1825625"/>
            <a:ext cx="1166327" cy="6376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3C071-1774-4BEE-87C8-FB13C2170C8D}"/>
              </a:ext>
            </a:extLst>
          </p:cNvPr>
          <p:cNvSpPr txBox="1"/>
          <p:nvPr/>
        </p:nvSpPr>
        <p:spPr>
          <a:xfrm>
            <a:off x="7468530" y="6176963"/>
            <a:ext cx="301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Vary planetary albedo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6383CA-AEFA-45B8-AA31-537359B5FE33}"/>
              </a:ext>
            </a:extLst>
          </p:cNvPr>
          <p:cNvCxnSpPr>
            <a:cxnSpLocks/>
          </p:cNvCxnSpPr>
          <p:nvPr/>
        </p:nvCxnSpPr>
        <p:spPr>
          <a:xfrm flipH="1" flipV="1">
            <a:off x="5592417" y="5634743"/>
            <a:ext cx="1876113" cy="67715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85F2C5-0281-4272-B1FA-4527DB535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007" y="6358804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Indian Summer Monsoon model (with no variability)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394665"/>
            <a:ext cx="105156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Inverse square law applied to Indian Summer Monsoon model agrees well with numerical result</a:t>
            </a:r>
          </a:p>
          <a:p>
            <a:pPr marL="0" indent="0">
              <a:buNone/>
            </a:pPr>
            <a:endParaRPr lang="en-GB" sz="2400" b="0" dirty="0"/>
          </a:p>
          <a:p>
            <a:pPr marL="0" indent="0">
              <a:buNone/>
            </a:pPr>
            <a:r>
              <a:rPr lang="en-GB" sz="2400" b="1" dirty="0"/>
              <a:t>Constant volume curve illustrates, it is better to overshoot far and quick rather than a small overshoot for a long time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54570" y="1913186"/>
                <a:ext cx="122495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𝝌</m:t>
                      </m:r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GB" b="1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570" y="1913186"/>
                <a:ext cx="1224951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3" y="3361325"/>
            <a:ext cx="4681738" cy="3496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3361326"/>
            <a:ext cx="4681738" cy="34966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1C97C4-8426-4363-9E45-AE8FA17634EC}"/>
              </a:ext>
            </a:extLst>
          </p:cNvPr>
          <p:cNvSpPr txBox="1"/>
          <p:nvPr/>
        </p:nvSpPr>
        <p:spPr>
          <a:xfrm>
            <a:off x="9916942" y="3472682"/>
            <a:ext cx="183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Tipping threshold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C1C260-85F7-4AD6-B75F-87FF2F3AA4A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10624975" y="3842014"/>
            <a:ext cx="210342" cy="5450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2645EC-A25A-42AB-BF82-F014889FC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16" y="59223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Critical overshoots for climate examples</a:t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8303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dirty="0"/>
                  <a:t>Use non-dimensional maximal overshoot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24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</m:acc>
                  </m:oMath>
                </a14:m>
                <a:r>
                  <a:rPr lang="en-GB" sz="2400" dirty="0"/>
                  <a:t>  to compare climate examples</a:t>
                </a:r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8303"/>
                <a:ext cx="10515600" cy="4351338"/>
              </a:xfrm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81473" y="1982841"/>
                <a:ext cx="2629053" cy="698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𝝌</m:t>
                      </m:r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GB" b="1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sSubSup>
                        <m:sSub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𝝌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473" y="1982841"/>
                <a:ext cx="2629053" cy="6983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22" y="3199475"/>
            <a:ext cx="7476150" cy="3642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DF870-92EC-460E-B8FA-FD551A6E04D1}"/>
              </a:ext>
            </a:extLst>
          </p:cNvPr>
          <p:cNvSpPr txBox="1"/>
          <p:nvPr/>
        </p:nvSpPr>
        <p:spPr>
          <a:xfrm>
            <a:off x="3358587" y="3000764"/>
            <a:ext cx="256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Realistic noise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5ECA6-0B77-481D-A39B-1C1A1013E7B5}"/>
              </a:ext>
            </a:extLst>
          </p:cNvPr>
          <p:cNvSpPr txBox="1"/>
          <p:nvPr/>
        </p:nvSpPr>
        <p:spPr>
          <a:xfrm>
            <a:off x="6839009" y="3000764"/>
            <a:ext cx="256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Small noise limit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E2882F-E059-4320-98C7-B0DCB2682856}"/>
              </a:ext>
            </a:extLst>
          </p:cNvPr>
          <p:cNvSpPr txBox="1"/>
          <p:nvPr/>
        </p:nvSpPr>
        <p:spPr>
          <a:xfrm>
            <a:off x="553307" y="2215934"/>
            <a:ext cx="2236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Noise has larger impact on small and long overshoots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179CD9-6084-4301-BB3F-BCD2B2A2D4DC}"/>
                  </a:ext>
                </a:extLst>
              </p:cNvPr>
              <p:cNvSpPr txBox="1"/>
              <p:nvPr/>
            </p:nvSpPr>
            <p:spPr>
              <a:xfrm>
                <a:off x="10344164" y="3852448"/>
                <a:ext cx="174070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Separated based on relative time-scales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GB" sz="2400" b="1" dirty="0"/>
                  <a:t> of climate examples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179CD9-6084-4301-BB3F-BCD2B2A2D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164" y="3852448"/>
                <a:ext cx="1740707" cy="2308324"/>
              </a:xfrm>
              <a:prstGeom prst="rect">
                <a:avLst/>
              </a:prstGeom>
              <a:blipFill>
                <a:blip r:embed="rId5"/>
                <a:stretch>
                  <a:fillRect l="-5614" t="-2111" r="-5263" b="-5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8FEDCA9D-5916-44AD-A376-0AF3DFCF1727}"/>
              </a:ext>
            </a:extLst>
          </p:cNvPr>
          <p:cNvSpPr/>
          <p:nvPr/>
        </p:nvSpPr>
        <p:spPr>
          <a:xfrm>
            <a:off x="3069901" y="3568807"/>
            <a:ext cx="816299" cy="824467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8837EB-9CE1-4304-935B-2976F51C90A5}"/>
              </a:ext>
            </a:extLst>
          </p:cNvPr>
          <p:cNvSpPr/>
          <p:nvPr/>
        </p:nvSpPr>
        <p:spPr>
          <a:xfrm>
            <a:off x="6594227" y="3216011"/>
            <a:ext cx="816299" cy="824467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5CDD5C-AF85-4BEE-A272-76B474617FB1}"/>
              </a:ext>
            </a:extLst>
          </p:cNvPr>
          <p:cNvCxnSpPr>
            <a:cxnSpLocks/>
          </p:cNvCxnSpPr>
          <p:nvPr/>
        </p:nvCxnSpPr>
        <p:spPr>
          <a:xfrm flipV="1">
            <a:off x="10005572" y="4040478"/>
            <a:ext cx="0" cy="196027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512F45-3D38-42C1-9D60-DDD15824C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007" y="6358804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Critical overshoots for climate examples</a:t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004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b="1" dirty="0"/>
                  <a:t>Critical curves overlap after non-</a:t>
                </a:r>
                <a:r>
                  <a:rPr lang="en-GB" sz="2400" b="1" dirty="0" err="1"/>
                  <a:t>dimensionalising</a:t>
                </a:r>
                <a:r>
                  <a:rPr lang="en-GB" sz="2400" b="1" dirty="0"/>
                  <a:t> exceedance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GB" sz="2400" b="1" dirty="0"/>
                  <a:t> with time-scale of the system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endParaRPr lang="en-GB" sz="2400" b="1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004"/>
                <a:ext cx="10515600" cy="4351338"/>
              </a:xfrm>
              <a:blipFill>
                <a:blip r:embed="rId2"/>
                <a:stretch>
                  <a:fillRect l="-928" t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96966" y="2045921"/>
                <a:ext cx="2998065" cy="776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𝝌</m:t>
                      </m:r>
                      <m:sSubSup>
                        <m:sSub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GB" b="1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 ⇒ </m:t>
                      </m:r>
                      <m:acc>
                        <m:accPr>
                          <m:chr m:val="̅"/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</m:acc>
                      <m:r>
                        <a:rPr lang="en-GB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𝟏𝟔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966" y="2045921"/>
                <a:ext cx="2998065" cy="7764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69" y="3128708"/>
            <a:ext cx="8778258" cy="3642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36FA10-0697-4589-9202-43813E2DEE58}"/>
              </a:ext>
            </a:extLst>
          </p:cNvPr>
          <p:cNvSpPr txBox="1"/>
          <p:nvPr/>
        </p:nvSpPr>
        <p:spPr>
          <a:xfrm>
            <a:off x="2989980" y="2900748"/>
            <a:ext cx="256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Realistic noise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9CF5B-8756-4F43-AEFC-AC7913A4A534}"/>
              </a:ext>
            </a:extLst>
          </p:cNvPr>
          <p:cNvSpPr txBox="1"/>
          <p:nvPr/>
        </p:nvSpPr>
        <p:spPr>
          <a:xfrm>
            <a:off x="7070587" y="2900748"/>
            <a:ext cx="256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Small noise limit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E9E231-A09E-4256-92A2-5DA8E739B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007" y="6358804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9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90688"/>
            <a:ext cx="97131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the forcing is fast or the time-scale of the system is slow there is the possibility to briefly overshoot a tipping threshold safely</a:t>
            </a:r>
          </a:p>
          <a:p>
            <a:endParaRPr lang="en-GB" sz="2400" dirty="0"/>
          </a:p>
          <a:p>
            <a:r>
              <a:rPr lang="en-GB" sz="2400" dirty="0"/>
              <a:t>Developed an inverse square law relationship between the maximal exceedance amplitude and exceedance time for overshooting a tipping threshold</a:t>
            </a:r>
          </a:p>
          <a:p>
            <a:endParaRPr lang="en-GB" sz="2400" dirty="0"/>
          </a:p>
          <a:p>
            <a:r>
              <a:rPr lang="en-GB" sz="2400" dirty="0"/>
              <a:t>Many simple models for climate tipping point examples follow the inverse square law relationship</a:t>
            </a:r>
          </a:p>
          <a:p>
            <a:endParaRPr lang="en-GB" sz="2400" dirty="0"/>
          </a:p>
          <a:p>
            <a:r>
              <a:rPr lang="en-GB" sz="2400" dirty="0"/>
              <a:t>Overshooting a tipping point is a risk and so reaching a tipping point should be avoided if possible but an overshoot can act as a safety net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5CEF7A-39A7-4258-8E9D-1F4E0BF43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007" y="6358804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3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Delays when the forcing is quick</a:t>
            </a:r>
            <a:br>
              <a:rPr lang="en-GB" dirty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26631" y="1244986"/>
            <a:ext cx="5565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However, it may be more natural to consider a rapidly changing parameter forcing; this induces a delay in tipping from when the critical threshold is crossed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7420" y="3360505"/>
                <a:ext cx="25659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Slow forcing: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b="1" dirty="0"/>
                  <a:t> small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420" y="3360505"/>
                <a:ext cx="2565918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27437" y="3360268"/>
                <a:ext cx="25659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Fast forcing: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b="1" dirty="0"/>
                  <a:t> large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437" y="3360268"/>
                <a:ext cx="2565918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47292" y="2863407"/>
                <a:ext cx="822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κ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292" y="2863407"/>
                <a:ext cx="8229600" cy="461665"/>
              </a:xfrm>
              <a:prstGeom prst="rect">
                <a:avLst/>
              </a:prstGeom>
              <a:blipFill>
                <a:blip r:embed="rId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N_slo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13" y="3821934"/>
            <a:ext cx="6001587" cy="3000794"/>
          </a:xfrm>
          <a:prstGeom prst="rect">
            <a:avLst/>
          </a:prstGeom>
        </p:spPr>
      </p:pic>
      <p:pic>
        <p:nvPicPr>
          <p:cNvPr id="9" name="SN_fast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96000" y="3821934"/>
            <a:ext cx="6001587" cy="3000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FB282-CAAA-4240-9B38-2D5371CD0D6C}"/>
              </a:ext>
            </a:extLst>
          </p:cNvPr>
          <p:cNvSpPr txBox="1"/>
          <p:nvPr/>
        </p:nvSpPr>
        <p:spPr>
          <a:xfrm>
            <a:off x="575387" y="1251038"/>
            <a:ext cx="5389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Classical tipping scenario: a slowly varying system parameter crosses a critical threshold causing an instantaneous abrupt transition to an alternative state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2F4984-3458-4423-B136-4BE56D735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746" y="96736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Overshooting tipping threshold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38199" y="1645913"/>
            <a:ext cx="7431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Delayed response can in principle be exploited to avoid tipping even after the tipping threshold has been passed if the reversal in the forcing is sufficiently fast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1966" y="153093"/>
            <a:ext cx="192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Parameter forcing</a:t>
            </a:r>
          </a:p>
        </p:txBody>
      </p:sp>
      <p:pic>
        <p:nvPicPr>
          <p:cNvPr id="4" name="SN_retur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600" y="3810361"/>
            <a:ext cx="6001587" cy="3000794"/>
          </a:xfrm>
          <a:prstGeom prst="rect">
            <a:avLst/>
          </a:prstGeom>
        </p:spPr>
      </p:pic>
      <p:pic>
        <p:nvPicPr>
          <p:cNvPr id="6" name="SN_return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5187" y="3807873"/>
            <a:ext cx="6001587" cy="3000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367" y="522425"/>
            <a:ext cx="3511303" cy="26225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3C64FE-9571-4FA4-9997-B466D1741983}"/>
              </a:ext>
            </a:extLst>
          </p:cNvPr>
          <p:cNvSpPr txBox="1"/>
          <p:nvPr/>
        </p:nvSpPr>
        <p:spPr>
          <a:xfrm>
            <a:off x="1987420" y="3360505"/>
            <a:ext cx="256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Blue parameter forcing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8869E-E0D1-4772-AE87-FA17D86E8844}"/>
              </a:ext>
            </a:extLst>
          </p:cNvPr>
          <p:cNvSpPr txBox="1"/>
          <p:nvPr/>
        </p:nvSpPr>
        <p:spPr>
          <a:xfrm>
            <a:off x="7860376" y="3360505"/>
            <a:ext cx="301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Orange parameter forcing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AB70AD-44A7-4647-AC07-EC901D3B5959}"/>
              </a:ext>
            </a:extLst>
          </p:cNvPr>
          <p:cNvSpPr txBox="1"/>
          <p:nvPr/>
        </p:nvSpPr>
        <p:spPr>
          <a:xfrm>
            <a:off x="10112358" y="667356"/>
            <a:ext cx="183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Tipping threshold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E595A7-F013-4DAF-81EB-44C76672DACD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10914073" y="1036688"/>
            <a:ext cx="116660" cy="304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7EC82E-1079-4307-8C3A-D3DE683558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81" y="64866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3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Models for tipping elements in the Climate System</a:t>
            </a:r>
          </a:p>
        </p:txBody>
      </p:sp>
      <p:pic>
        <p:nvPicPr>
          <p:cNvPr id="4" name="Picture 29" descr="Fig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73" y="2386966"/>
            <a:ext cx="6396952" cy="426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2455803" y="2910436"/>
            <a:ext cx="2694695" cy="1482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49375" y="4224977"/>
            <a:ext cx="2609237" cy="8724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296539" y="3833092"/>
            <a:ext cx="1660849" cy="17075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7389846" y="2629442"/>
            <a:ext cx="23168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8894" y="2598405"/>
            <a:ext cx="18299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AMOC collapse</a:t>
            </a:r>
          </a:p>
          <a:p>
            <a:r>
              <a:rPr lang="en-GB" sz="1600" dirty="0"/>
              <a:t>(</a:t>
            </a:r>
            <a:r>
              <a:rPr lang="en-GB" sz="1600" dirty="0" err="1"/>
              <a:t>Cessi</a:t>
            </a:r>
            <a:r>
              <a:rPr lang="en-GB" sz="1600" dirty="0"/>
              <a:t>, 1994)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9475" y="5143555"/>
            <a:ext cx="20268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Vegetation dieback</a:t>
            </a:r>
          </a:p>
          <a:p>
            <a:r>
              <a:rPr lang="en-GB" sz="1600" dirty="0"/>
              <a:t>(Cox, 2001)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32033" y="5466721"/>
            <a:ext cx="2463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Disruption to Indian Summer Monsoon</a:t>
            </a:r>
          </a:p>
          <a:p>
            <a:r>
              <a:rPr lang="en-GB" sz="1600" dirty="0"/>
              <a:t>(</a:t>
            </a:r>
            <a:r>
              <a:rPr lang="en-GB" sz="1600" dirty="0" err="1"/>
              <a:t>Zickfeld</a:t>
            </a:r>
            <a:r>
              <a:rPr lang="en-GB" sz="1600" dirty="0"/>
              <a:t>, 2004)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46264" y="2317134"/>
            <a:ext cx="20367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Ice cap loss</a:t>
            </a:r>
          </a:p>
          <a:p>
            <a:r>
              <a:rPr lang="en-GB" sz="1600" dirty="0"/>
              <a:t>(Herald et al., 2013)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149375" y="3000631"/>
            <a:ext cx="4813410" cy="208642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149375" y="3114395"/>
            <a:ext cx="2224534" cy="19726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91878" y="6498549"/>
            <a:ext cx="207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Lenton et al., 2008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3E2504-1B19-45AE-A4DE-9D490F14925E}"/>
              </a:ext>
            </a:extLst>
          </p:cNvPr>
          <p:cNvSpPr txBox="1"/>
          <p:nvPr/>
        </p:nvSpPr>
        <p:spPr>
          <a:xfrm>
            <a:off x="838200" y="1677213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We will use models of policy relevant tipping elements in the climate system to illustrate different concepts of overshooting a tipping threshold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29B3C1-DCD9-4032-B17C-86BF095C7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007" y="6358804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AMOC collapse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509"/>
            <a:ext cx="6388193" cy="223319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600" dirty="0"/>
              <a:t>AMOC is a temperature and salinity driven circulation current in the Atlantic ocean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600" dirty="0"/>
              <a:t>Adding freshwater to the North Atlantic (e.g. ice sheet melt) could disrupt overturning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96523" y="3110724"/>
            <a:ext cx="214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Stommel</a:t>
            </a:r>
            <a:r>
              <a:rPr lang="en-GB" sz="1400" dirty="0"/>
              <a:t>, 1961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748523"/>
                <a:ext cx="10965024" cy="190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We use </a:t>
                </a:r>
                <a:r>
                  <a:rPr lang="en-GB" sz="2400" dirty="0" err="1"/>
                  <a:t>Cessi</a:t>
                </a:r>
                <a:r>
                  <a:rPr lang="en-GB" sz="2400" dirty="0"/>
                  <a:t>, 1994 simplification (assume diffusion time scale is much larger than temperature restoring time scale) of the </a:t>
                </a:r>
                <a:r>
                  <a:rPr lang="en-GB" sz="2400" dirty="0" err="1"/>
                  <a:t>Stommel</a:t>
                </a:r>
                <a:r>
                  <a:rPr lang="en-GB" sz="2400" dirty="0"/>
                  <a:t> 2 box model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48523"/>
                <a:ext cx="10965024" cy="1901546"/>
              </a:xfrm>
              <a:prstGeom prst="rect">
                <a:avLst/>
              </a:prstGeom>
              <a:blipFill>
                <a:blip r:embed="rId2"/>
                <a:stretch>
                  <a:fillRect l="-890" t="-2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94114" y="5812975"/>
            <a:ext cx="149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Model salinity flux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3564" y="5925715"/>
            <a:ext cx="2067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Ratio of diffusive and </a:t>
            </a:r>
            <a:r>
              <a:rPr lang="en-GB" dirty="0" err="1"/>
              <a:t>advective</a:t>
            </a:r>
            <a:r>
              <a:rPr lang="en-GB" dirty="0"/>
              <a:t> time scales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2217" y="5981310"/>
            <a:ext cx="20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Freshwater flux with variability</a:t>
            </a: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2642119" y="5281131"/>
            <a:ext cx="1314061" cy="53184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</p:cNvCxnSpPr>
          <p:nvPr/>
        </p:nvCxnSpPr>
        <p:spPr>
          <a:xfrm flipH="1" flipV="1">
            <a:off x="5194043" y="5471461"/>
            <a:ext cx="242040" cy="5098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226393" y="5471461"/>
            <a:ext cx="478306" cy="49041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3"/>
          <a:stretch/>
        </p:blipFill>
        <p:spPr>
          <a:xfrm>
            <a:off x="7184484" y="365125"/>
            <a:ext cx="4770120" cy="2722317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DE143A-4D0D-44D2-B638-344A4E72A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007" y="6358804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05" y="1231140"/>
            <a:ext cx="4096520" cy="30595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AMOC collapse - how fast to turn around</a:t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82288"/>
            <a:ext cx="63370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Consider one increasing forcing trajectory but with different turn around times</a:t>
            </a:r>
          </a:p>
          <a:p>
            <a:pPr marL="0" indent="0">
              <a:buNone/>
            </a:pPr>
            <a:endParaRPr lang="en-GB" sz="800" b="1" dirty="0"/>
          </a:p>
          <a:p>
            <a:pPr marL="0" indent="0">
              <a:buNone/>
            </a:pPr>
            <a:r>
              <a:rPr lang="en-GB" sz="2400" b="1" dirty="0"/>
              <a:t>How fast we need to reverse the forcing depends on when action is taken</a:t>
            </a:r>
          </a:p>
          <a:p>
            <a:pPr marL="0" indent="0">
              <a:buNone/>
            </a:pPr>
            <a:endParaRPr lang="en-GB" sz="800" b="1" dirty="0"/>
          </a:p>
          <a:p>
            <a:pPr marL="0" indent="0">
              <a:buNone/>
            </a:pPr>
            <a:r>
              <a:rPr lang="en-GB" sz="2400" b="1" dirty="0"/>
              <a:t>Late responses (large overshoots of the tipping threshold) require fast return </a:t>
            </a:r>
            <a:r>
              <a:rPr lang="en-GB" sz="2400" b="1" dirty="0" err="1"/>
              <a:t>forcings</a:t>
            </a:r>
            <a:r>
              <a:rPr lang="en-GB" sz="2400" b="1" dirty="0"/>
              <a:t> to avoid tipping compared to early responses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73" y="4668937"/>
            <a:ext cx="8746254" cy="2176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220" y="4467909"/>
            <a:ext cx="608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Critical trajectories for avoiding an AMOC collapse</a:t>
            </a:r>
          </a:p>
        </p:txBody>
      </p:sp>
      <p:sp>
        <p:nvSpPr>
          <p:cNvPr id="7" name="TextBox 6"/>
          <p:cNvSpPr txBox="1"/>
          <p:nvPr/>
        </p:nvSpPr>
        <p:spPr>
          <a:xfrm rot="1044016">
            <a:off x="8963878" y="1536799"/>
            <a:ext cx="1698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AMOC 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83921" y="3321217"/>
            <a:ext cx="1698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AMOC off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16805" y="1291915"/>
            <a:ext cx="0" cy="2548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0689468" y="1289925"/>
            <a:ext cx="17136" cy="2539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73647" y="1155414"/>
            <a:ext cx="177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chemeClr val="accent1"/>
                </a:solidFill>
              </a:rPr>
              <a:t>Bistable</a:t>
            </a:r>
            <a:r>
              <a:rPr lang="en-GB" sz="1400" dirty="0">
                <a:solidFill>
                  <a:schemeClr val="accent1"/>
                </a:solidFill>
              </a:rPr>
              <a:t> region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366310" y="1324691"/>
            <a:ext cx="323158" cy="2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816806" y="1324691"/>
            <a:ext cx="3209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CEAC8A7-F3EC-4E90-94D4-04E0E7674F74}"/>
              </a:ext>
            </a:extLst>
          </p:cNvPr>
          <p:cNvSpPr txBox="1"/>
          <p:nvPr/>
        </p:nvSpPr>
        <p:spPr>
          <a:xfrm>
            <a:off x="8816805" y="4778234"/>
            <a:ext cx="183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Tipping threshold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E15BEB-04C8-4D64-B971-293D14EA9542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9524838" y="5147566"/>
            <a:ext cx="210342" cy="5450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E73291-4F79-4B8A-9B09-6A6C20AF3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007" y="6358804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Vegetation dieback model</a:t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6640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400" dirty="0"/>
                  <a:t>Modified version of the TRIFFID model (Cox, 2001) for 1 vegetation species</a:t>
                </a:r>
              </a:p>
              <a:p>
                <a:pPr marL="0" indent="0">
                  <a:buNone/>
                </a:pPr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𝐺𝑣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2400" dirty="0"/>
                  <a:t>,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664024"/>
              </a:xfrm>
              <a:blipFill>
                <a:blip r:embed="rId2"/>
                <a:stretch>
                  <a:fillRect l="-928" t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24131" y="3946847"/>
                <a:ext cx="3508310" cy="742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Growth parabolic in temperature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𝑜𝑝𝑡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GB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131" y="3946847"/>
                <a:ext cx="3508310" cy="742191"/>
              </a:xfrm>
              <a:prstGeom prst="rect">
                <a:avLst/>
              </a:prstGeom>
              <a:blipFill>
                <a:blip r:embed="rId3"/>
                <a:stretch>
                  <a:fillRect t="-4098" b="-40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92286" y="5633792"/>
                <a:ext cx="32190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Temperature changes with vegetation fraction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286" y="5633792"/>
                <a:ext cx="3219061" cy="923330"/>
              </a:xfrm>
              <a:prstGeom prst="rect">
                <a:avLst/>
              </a:prstGeom>
              <a:blipFill>
                <a:blip r:embed="rId4"/>
                <a:stretch>
                  <a:fillRect t="-3289" b="-4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940351" y="3948610"/>
            <a:ext cx="211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Fixed mortality rate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8922" y="3946847"/>
            <a:ext cx="230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Model vegetation fraction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13788" y="3097763"/>
            <a:ext cx="1511559" cy="8490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505061" y="3172408"/>
            <a:ext cx="111968" cy="7744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212563" y="3172408"/>
            <a:ext cx="942394" cy="83939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803641" y="4593178"/>
            <a:ext cx="457200" cy="104061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268547" y="4689038"/>
            <a:ext cx="485192" cy="66955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92482" y="5449126"/>
            <a:ext cx="125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Apply variability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31257A-3588-47D9-B97B-ADE5459E5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007" y="6358804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Vegetation dieback model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2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Consider three sample forcing paths of temperature for fixed exceedance times but variable maximal overshoots</a:t>
            </a:r>
          </a:p>
          <a:p>
            <a:pPr marL="0" indent="0">
              <a:buNone/>
            </a:pPr>
            <a:endParaRPr lang="en-GB" sz="800" b="1" dirty="0"/>
          </a:p>
          <a:p>
            <a:pPr marL="0" indent="0">
              <a:buNone/>
            </a:pPr>
            <a:r>
              <a:rPr lang="en-GB" sz="2400" b="1" dirty="0"/>
              <a:t>Further beyond the tipping threshold the more likely the system will tip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7" y="3033102"/>
            <a:ext cx="4681738" cy="3496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25" y="2963358"/>
            <a:ext cx="7292276" cy="363616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699709" y="3033102"/>
            <a:ext cx="10758" cy="2938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28335" y="3033102"/>
            <a:ext cx="10758" cy="2938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6909" y="2963357"/>
            <a:ext cx="1779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schemeClr val="accent1"/>
                </a:solidFill>
              </a:rPr>
              <a:t>Bistable</a:t>
            </a:r>
            <a:r>
              <a:rPr lang="en-GB" sz="1600" dirty="0">
                <a:solidFill>
                  <a:schemeClr val="accent1"/>
                </a:solidFill>
              </a:rPr>
              <a:t> region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0024" y="3148023"/>
            <a:ext cx="3783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725390" y="3148023"/>
            <a:ext cx="350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C6E166-F7CA-4984-B790-5CA6E4C32DBF}"/>
              </a:ext>
            </a:extLst>
          </p:cNvPr>
          <p:cNvSpPr txBox="1"/>
          <p:nvPr/>
        </p:nvSpPr>
        <p:spPr>
          <a:xfrm>
            <a:off x="10066405" y="2778691"/>
            <a:ext cx="183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Tipping threshold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E1ABFF-D041-4DC1-8FD4-7CBE08508F17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10774438" y="3148023"/>
            <a:ext cx="210342" cy="5450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9F5ED6-17B2-46E3-9118-8AEBEAC7B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46" y="63551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 cap model</a:t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7982"/>
                <a:ext cx="10515600" cy="477078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sz="2400" dirty="0"/>
                  <a:t>For sufficient warming, ice-albedo feedback leads to runaway scenario of sea-ice loss </a:t>
                </a:r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/>
                  <a:t>Use Herald et al., 2013 simplified version of the ice cap model proposed by North, 1984, modelling ice cap size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400" dirty="0"/>
                  <a:t>: latitude of ice cap boundary) based on solar constant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/>
                  <a:t>)</a:t>
                </a:r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/>
                  <a:t>Solar constant is used as a proxy for warming/greenhouse gas levels</a:t>
                </a:r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−0.003+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−335+3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−0.89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0.09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7982"/>
                <a:ext cx="10515600" cy="4770783"/>
              </a:xfrm>
              <a:blipFill>
                <a:blip r:embed="rId2"/>
                <a:stretch>
                  <a:fillRect l="-928" t="-24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D0D65E-1BCB-456A-BBE3-21E2F81E3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007" y="6358804"/>
            <a:ext cx="1269841" cy="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10696</TotalTime>
  <Words>947</Words>
  <Application>Microsoft Office PowerPoint</Application>
  <PresentationFormat>Widescreen</PresentationFormat>
  <Paragraphs>128</Paragraphs>
  <Slides>16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How fast to turn around: preventing tipping after a system has crossed a climate tipping threshold</vt:lpstr>
      <vt:lpstr>Delays when the forcing is quick </vt:lpstr>
      <vt:lpstr>Overshooting tipping threshold </vt:lpstr>
      <vt:lpstr>Models for tipping elements in the Climate System</vt:lpstr>
      <vt:lpstr>AMOC collapse </vt:lpstr>
      <vt:lpstr>AMOC collapse - how fast to turn around </vt:lpstr>
      <vt:lpstr>Vegetation dieback model </vt:lpstr>
      <vt:lpstr>Vegetation dieback model </vt:lpstr>
      <vt:lpstr>Ice cap model </vt:lpstr>
      <vt:lpstr>Ice cap model </vt:lpstr>
      <vt:lpstr>Inverse square law for overshooting tipping threshold</vt:lpstr>
      <vt:lpstr>Indian Summer Monsoon model </vt:lpstr>
      <vt:lpstr>Indian Summer Monsoon model (with no variability) </vt:lpstr>
      <vt:lpstr>Critical overshoots for climate examples </vt:lpstr>
      <vt:lpstr>Critical overshoots for climate examples 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Ritchie, Paul</dc:creator>
  <cp:lastModifiedBy>Paul Ritchie</cp:lastModifiedBy>
  <cp:revision>261</cp:revision>
  <dcterms:created xsi:type="dcterms:W3CDTF">2019-04-26T10:47:20Z</dcterms:created>
  <dcterms:modified xsi:type="dcterms:W3CDTF">2020-04-30T09:56:55Z</dcterms:modified>
</cp:coreProperties>
</file>