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1" r:id="rId14"/>
    <p:sldId id="274" r:id="rId15"/>
    <p:sldId id="270"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4717" autoAdjust="0"/>
  </p:normalViewPr>
  <p:slideViewPr>
    <p:cSldViewPr snapToGrid="0">
      <p:cViewPr varScale="1">
        <p:scale>
          <a:sx n="70" d="100"/>
          <a:sy n="70" d="100"/>
        </p:scale>
        <p:origin x="90"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5D1F0-82C3-4685-8746-82EA8109AC01}"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0B10F-570B-40A8-A0F7-C4C8CA06F7DD}" type="slidenum">
              <a:rPr lang="en-US" smtClean="0"/>
              <a:t>‹#›</a:t>
            </a:fld>
            <a:endParaRPr lang="en-US"/>
          </a:p>
        </p:txBody>
      </p:sp>
    </p:spTree>
    <p:extLst>
      <p:ext uri="{BB962C8B-B14F-4D97-AF65-F5344CB8AC3E}">
        <p14:creationId xmlns:p14="http://schemas.microsoft.com/office/powerpoint/2010/main" val="4163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067B-5FE3-4B10-AC3A-2D4D7287E29F}" type="slidenum">
              <a:rPr lang="en-US" smtClean="0"/>
              <a:t>2</a:t>
            </a:fld>
            <a:endParaRPr lang="en-US" dirty="0"/>
          </a:p>
        </p:txBody>
      </p:sp>
    </p:spTree>
    <p:extLst>
      <p:ext uri="{BB962C8B-B14F-4D97-AF65-F5344CB8AC3E}">
        <p14:creationId xmlns:p14="http://schemas.microsoft.com/office/powerpoint/2010/main" val="377380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 will show</a:t>
            </a:r>
            <a:r>
              <a:rPr lang="en-US" baseline="0" dirty="0"/>
              <a:t> results on the Roi Baudouin Ice Shelf, in Dronning Maud Land but please note that the method is not geographically dependent</a:t>
            </a:r>
            <a:endParaRPr lang="en-US" dirty="0"/>
          </a:p>
        </p:txBody>
      </p:sp>
      <p:sp>
        <p:nvSpPr>
          <p:cNvPr id="4" name="Slide Number Placeholder 3"/>
          <p:cNvSpPr>
            <a:spLocks noGrp="1"/>
          </p:cNvSpPr>
          <p:nvPr>
            <p:ph type="sldNum" sz="quarter" idx="10"/>
          </p:nvPr>
        </p:nvSpPr>
        <p:spPr/>
        <p:txBody>
          <a:bodyPr/>
          <a:lstStyle/>
          <a:p>
            <a:fld id="{9BBC067B-5FE3-4B10-AC3A-2D4D7287E29F}" type="slidenum">
              <a:rPr lang="en-US" smtClean="0"/>
              <a:t>3</a:t>
            </a:fld>
            <a:endParaRPr lang="en-US" dirty="0"/>
          </a:p>
        </p:txBody>
      </p:sp>
    </p:spTree>
    <p:extLst>
      <p:ext uri="{BB962C8B-B14F-4D97-AF65-F5344CB8AC3E}">
        <p14:creationId xmlns:p14="http://schemas.microsoft.com/office/powerpoint/2010/main" val="184313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067B-5FE3-4B10-AC3A-2D4D7287E29F}" type="slidenum">
              <a:rPr lang="en-US" smtClean="0"/>
              <a:t>7</a:t>
            </a:fld>
            <a:endParaRPr lang="en-US" dirty="0"/>
          </a:p>
        </p:txBody>
      </p:sp>
    </p:spTree>
    <p:extLst>
      <p:ext uri="{BB962C8B-B14F-4D97-AF65-F5344CB8AC3E}">
        <p14:creationId xmlns:p14="http://schemas.microsoft.com/office/powerpoint/2010/main" val="23816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067B-5FE3-4B10-AC3A-2D4D7287E29F}" type="slidenum">
              <a:rPr lang="en-US" smtClean="0"/>
              <a:t>8</a:t>
            </a:fld>
            <a:endParaRPr lang="en-US"/>
          </a:p>
        </p:txBody>
      </p:sp>
    </p:spTree>
    <p:extLst>
      <p:ext uri="{BB962C8B-B14F-4D97-AF65-F5344CB8AC3E}">
        <p14:creationId xmlns:p14="http://schemas.microsoft.com/office/powerpoint/2010/main" val="259881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development we are using spaceborne radar, in particular Sentinel-1 which are</a:t>
            </a:r>
            <a:r>
              <a:rPr lang="en-US" baseline="0" dirty="0"/>
              <a:t> the SAR satellites of the Copernicus constellation. These satellites are very popular nowadays because they free of charge and have a very short revisit time of 6 days, meaning an update of the velocity field every 6 days. A SAR satellite emits an electro magnetic wave in an oblique direction and then captures its return. Then in a SAR image, each pixel is composed of an amplitude which is related to the reflectivity of the ground, but also an information of phase which typically represents the location of the pixels in the electromagnetic wave. </a:t>
            </a:r>
            <a:endParaRPr lang="en-US" dirty="0"/>
          </a:p>
        </p:txBody>
      </p:sp>
      <p:sp>
        <p:nvSpPr>
          <p:cNvPr id="4" name="Slide Number Placeholder 3"/>
          <p:cNvSpPr>
            <a:spLocks noGrp="1"/>
          </p:cNvSpPr>
          <p:nvPr>
            <p:ph type="sldNum" sz="quarter" idx="10"/>
          </p:nvPr>
        </p:nvSpPr>
        <p:spPr/>
        <p:txBody>
          <a:bodyPr/>
          <a:lstStyle/>
          <a:p>
            <a:fld id="{9BBC067B-5FE3-4B10-AC3A-2D4D7287E29F}" type="slidenum">
              <a:rPr lang="en-US" smtClean="0"/>
              <a:t>9</a:t>
            </a:fld>
            <a:endParaRPr lang="en-US"/>
          </a:p>
        </p:txBody>
      </p:sp>
    </p:spTree>
    <p:extLst>
      <p:ext uri="{BB962C8B-B14F-4D97-AF65-F5344CB8AC3E}">
        <p14:creationId xmlns:p14="http://schemas.microsoft.com/office/powerpoint/2010/main" val="403019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287B48-5D36-4570-95C2-99AA50EC615C}"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301437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87B48-5D36-4570-95C2-99AA50EC615C}"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393712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87B48-5D36-4570-95C2-99AA50EC615C}"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276806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87B48-5D36-4570-95C2-99AA50EC615C}"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314679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287B48-5D36-4570-95C2-99AA50EC615C}"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1286521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287B48-5D36-4570-95C2-99AA50EC615C}"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12796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287B48-5D36-4570-95C2-99AA50EC615C}" type="datetimeFigureOut">
              <a:rPr lang="en-US" smtClean="0"/>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207262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287B48-5D36-4570-95C2-99AA50EC615C}" type="datetimeFigureOut">
              <a:rPr lang="en-US" smtClean="0"/>
              <a:t>5/1/2020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320024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87B48-5D36-4570-95C2-99AA50EC615C}" type="datetimeFigureOut">
              <a:rPr lang="en-US" smtClean="0"/>
              <a:t>5/1/2020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399199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287B48-5D36-4570-95C2-99AA50EC615C}"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25878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287B48-5D36-4570-95C2-99AA50EC615C}"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8014F-628B-49F5-98CF-7E4414457DDD}" type="slidenum">
              <a:rPr lang="en-US" smtClean="0"/>
              <a:t>‹#›</a:t>
            </a:fld>
            <a:endParaRPr lang="en-US"/>
          </a:p>
        </p:txBody>
      </p:sp>
    </p:spTree>
    <p:extLst>
      <p:ext uri="{BB962C8B-B14F-4D97-AF65-F5344CB8AC3E}">
        <p14:creationId xmlns:p14="http://schemas.microsoft.com/office/powerpoint/2010/main" val="283978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87B48-5D36-4570-95C2-99AA50EC615C}" type="datetimeFigureOut">
              <a:rPr lang="en-US" smtClean="0"/>
              <a:t>5/1/2020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014F-628B-49F5-98CF-7E4414457DDD}" type="slidenum">
              <a:rPr lang="en-US" smtClean="0"/>
              <a:t>‹#›</a:t>
            </a:fld>
            <a:endParaRPr lang="en-US"/>
          </a:p>
        </p:txBody>
      </p:sp>
    </p:spTree>
    <p:extLst>
      <p:ext uri="{BB962C8B-B14F-4D97-AF65-F5344CB8AC3E}">
        <p14:creationId xmlns:p14="http://schemas.microsoft.com/office/powerpoint/2010/main" val="1224230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2.jpg"/><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67B2C0CA-0B0F-47A0-992D-569D95A72000}"/>
              </a:ext>
            </a:extLst>
          </p:cNvPr>
          <p:cNvSpPr/>
          <p:nvPr/>
        </p:nvSpPr>
        <p:spPr>
          <a:xfrm>
            <a:off x="-1" y="0"/>
            <a:ext cx="7264399" cy="20947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Comparison Between Surface Melt Days Estimation from a Regional Climate Model and Near-Daily Synthetic Aperture Radar Backscattering</a:t>
            </a:r>
            <a:endParaRPr lang="fr-BE" sz="3200" b="1" dirty="0">
              <a:latin typeface="Calibri" pitchFamily="18"/>
              <a:ea typeface="Microsoft YaHei" pitchFamily="2"/>
              <a:cs typeface="Arial" pitchFamily="2"/>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509" y="0"/>
            <a:ext cx="4926491" cy="34841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399" y="3399208"/>
            <a:ext cx="4890657" cy="3458792"/>
          </a:xfrm>
          <a:prstGeom prst="rect">
            <a:avLst/>
          </a:prstGeom>
        </p:spPr>
      </p:pic>
      <p:pic>
        <p:nvPicPr>
          <p:cNvPr id="8" name="Picture 10">
            <a:extLst>
              <a:ext uri="{FF2B5EF4-FFF2-40B4-BE49-F238E27FC236}">
                <a16:creationId xmlns:a16="http://schemas.microsoft.com/office/drawing/2014/main" id="{B24734B6-B818-4E05-BBE3-D9225A4A8FEB}"/>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5000"/>
                    </a14:imgEffect>
                  </a14:imgLayer>
                </a14:imgProps>
              </a:ext>
            </a:extLst>
          </a:blip>
          <a:srcRect/>
          <a:stretch>
            <a:fillRect/>
          </a:stretch>
        </p:blipFill>
        <p:spPr>
          <a:xfrm>
            <a:off x="3082485" y="5787991"/>
            <a:ext cx="594874" cy="565690"/>
          </a:xfrm>
          <a:prstGeom prst="rect">
            <a:avLst/>
          </a:prstGeom>
          <a:noFill/>
          <a:ln>
            <a:noFill/>
          </a:ln>
        </p:spPr>
      </p:pic>
      <p:pic>
        <p:nvPicPr>
          <p:cNvPr id="10" name="Picture 6" descr="http://www.fnrs.be/templates/shaper_varsita/images/presets/preset1/logo@2x.png">
            <a:extLst>
              <a:ext uri="{FF2B5EF4-FFF2-40B4-BE49-F238E27FC236}">
                <a16:creationId xmlns:a16="http://schemas.microsoft.com/office/drawing/2014/main" id="{7A87A57C-CFE0-43AB-968B-7867625509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5875935" y="5779104"/>
            <a:ext cx="915877" cy="57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4">
            <a:extLst>
              <a:ext uri="{FF2B5EF4-FFF2-40B4-BE49-F238E27FC236}">
                <a16:creationId xmlns:a16="http://schemas.microsoft.com/office/drawing/2014/main" id="{20AFC73E-4856-42F4-94E7-A04B184316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4205" y="5787991"/>
            <a:ext cx="620512" cy="568803"/>
          </a:xfrm>
          <a:prstGeom prst="rect">
            <a:avLst/>
          </a:prstGeom>
        </p:spPr>
      </p:pic>
      <p:pic>
        <p:nvPicPr>
          <p:cNvPr id="12" name="Image 16">
            <a:extLst>
              <a:ext uri="{FF2B5EF4-FFF2-40B4-BE49-F238E27FC236}">
                <a16:creationId xmlns:a16="http://schemas.microsoft.com/office/drawing/2014/main" id="{34960A2E-BEF0-4737-928A-7190F98B21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77" y="5780539"/>
            <a:ext cx="1320769" cy="573142"/>
          </a:xfrm>
          <a:prstGeom prst="rect">
            <a:avLst/>
          </a:prstGeom>
        </p:spPr>
      </p:pic>
      <p:pic>
        <p:nvPicPr>
          <p:cNvPr id="14" name="Image 20">
            <a:extLst>
              <a:ext uri="{FF2B5EF4-FFF2-40B4-BE49-F238E27FC236}">
                <a16:creationId xmlns:a16="http://schemas.microsoft.com/office/drawing/2014/main" id="{B6F81726-EAA5-4CE0-A783-87AB176A3AE7}"/>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5000"/>
                    </a14:imgEffect>
                  </a14:imgLayer>
                </a14:imgProps>
              </a:ext>
              <a:ext uri="{28A0092B-C50C-407E-A947-70E740481C1C}">
                <a14:useLocalDpi xmlns:a14="http://schemas.microsoft.com/office/drawing/2010/main" val="0"/>
              </a:ext>
            </a:extLst>
          </a:blip>
          <a:stretch>
            <a:fillRect/>
          </a:stretch>
        </p:blipFill>
        <p:spPr>
          <a:xfrm>
            <a:off x="4898023" y="5737677"/>
            <a:ext cx="669207" cy="648424"/>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0592" y="5783174"/>
            <a:ext cx="975047" cy="570507"/>
          </a:xfrm>
          <a:prstGeom prst="rect">
            <a:avLst/>
          </a:prstGeom>
        </p:spPr>
      </p:pic>
      <p:sp>
        <p:nvSpPr>
          <p:cNvPr id="16" name="Rectangle 15">
            <a:extLst>
              <a:ext uri="{FF2B5EF4-FFF2-40B4-BE49-F238E27FC236}">
                <a16:creationId xmlns:a16="http://schemas.microsoft.com/office/drawing/2014/main" id="{C31A2F57-6DAD-4F7B-B030-BD455CF16618}"/>
              </a:ext>
            </a:extLst>
          </p:cNvPr>
          <p:cNvSpPr/>
          <p:nvPr/>
        </p:nvSpPr>
        <p:spPr>
          <a:xfrm>
            <a:off x="-1" y="3274799"/>
            <a:ext cx="4149947" cy="400110"/>
          </a:xfrm>
          <a:prstGeom prst="rect">
            <a:avLst/>
          </a:prstGeom>
        </p:spPr>
        <p:txBody>
          <a:bodyPr wrap="square">
            <a:spAutoFit/>
          </a:bodyPr>
          <a:lstStyle/>
          <a:p>
            <a:pPr algn="just"/>
            <a:r>
              <a:rPr lang="en-US" sz="2000" kern="1400" dirty="0"/>
              <a:t>Q. </a:t>
            </a:r>
            <a:r>
              <a:rPr lang="en-US" sz="2000" b="1" kern="1400" dirty="0"/>
              <a:t>Glaude</a:t>
            </a:r>
            <a:r>
              <a:rPr lang="en-US" sz="2000" kern="1400" dirty="0"/>
              <a:t> and C. </a:t>
            </a:r>
            <a:r>
              <a:rPr lang="en-US" sz="2000" b="1" kern="1400" dirty="0"/>
              <a:t>Kittel</a:t>
            </a:r>
            <a:endParaRPr lang="en-US" sz="2000" b="1" dirty="0"/>
          </a:p>
        </p:txBody>
      </p:sp>
      <p:pic>
        <p:nvPicPr>
          <p:cNvPr id="1028" name="Picture 4">
            <a:extLst>
              <a:ext uri="{FF2B5EF4-FFF2-40B4-BE49-F238E27FC236}">
                <a16:creationId xmlns:a16="http://schemas.microsoft.com/office/drawing/2014/main" id="{956AA02B-F586-430D-B827-0F5894C63E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562725"/>
            <a:ext cx="838200"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54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67B2C0CA-0B0F-47A0-992D-569D95A72000}"/>
              </a:ext>
            </a:extLst>
          </p:cNvPr>
          <p:cNvSpPr/>
          <p:nvPr/>
        </p:nvSpPr>
        <p:spPr>
          <a:xfrm>
            <a:off x="1" y="0"/>
            <a:ext cx="9966036"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Using time series on a given region, we can observe melt periods at very high spatial resolution and time</a:t>
            </a:r>
            <a:endParaRPr lang="fr-BE" sz="2800" b="1" dirty="0">
              <a:latin typeface="Calibri" pitchFamily="18"/>
              <a:ea typeface="Microsoft YaHei" pitchFamily="2"/>
              <a:cs typeface="Arial" pitchFamily="2"/>
            </a:endParaRPr>
          </a:p>
        </p:txBody>
      </p:sp>
      <p:pic>
        <p:nvPicPr>
          <p:cNvPr id="2" name="o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1649" y="958808"/>
            <a:ext cx="6530483" cy="5899192"/>
          </a:xfrm>
          <a:prstGeom prst="rect">
            <a:avLst/>
          </a:prstGeom>
        </p:spPr>
      </p:pic>
      <p:sp>
        <p:nvSpPr>
          <p:cNvPr id="4" name="TextBox 3"/>
          <p:cNvSpPr txBox="1"/>
          <p:nvPr/>
        </p:nvSpPr>
        <p:spPr>
          <a:xfrm>
            <a:off x="315196" y="6488668"/>
            <a:ext cx="2516453" cy="369332"/>
          </a:xfrm>
          <a:prstGeom prst="rect">
            <a:avLst/>
          </a:prstGeom>
          <a:noFill/>
        </p:spPr>
        <p:txBody>
          <a:bodyPr wrap="square" rtlCol="0">
            <a:spAutoFit/>
          </a:bodyPr>
          <a:lstStyle/>
          <a:p>
            <a:pPr algn="r"/>
            <a:r>
              <a:rPr lang="en-US" b="1" dirty="0"/>
              <a:t>Play button →</a:t>
            </a:r>
          </a:p>
        </p:txBody>
      </p:sp>
    </p:spTree>
    <p:extLst>
      <p:ext uri="{BB962C8B-B14F-4D97-AF65-F5344CB8AC3E}">
        <p14:creationId xmlns:p14="http://schemas.microsoft.com/office/powerpoint/2010/main" val="8102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67B2C0CA-0B0F-47A0-992D-569D95A72000}"/>
              </a:ext>
            </a:extLst>
          </p:cNvPr>
          <p:cNvSpPr/>
          <p:nvPr/>
        </p:nvSpPr>
        <p:spPr>
          <a:xfrm>
            <a:off x="1" y="0"/>
            <a:ext cx="8842664"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Time series analysis of Radar Cross Section (RCS) allows the estimation of melt days per year and per region</a:t>
            </a:r>
            <a:endParaRPr lang="fr-BE" sz="2800" b="1" i="1" dirty="0">
              <a:latin typeface="Calibri" pitchFamily="18"/>
              <a:ea typeface="Microsoft YaHei" pitchFamily="2"/>
              <a:cs typeface="Arial" pitchFamily="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 y="1816771"/>
            <a:ext cx="12192000" cy="4643953"/>
          </a:xfrm>
          <a:prstGeom prst="rect">
            <a:avLst/>
          </a:prstGeom>
        </p:spPr>
      </p:pic>
    </p:spTree>
    <p:extLst>
      <p:ext uri="{BB962C8B-B14F-4D97-AF65-F5344CB8AC3E}">
        <p14:creationId xmlns:p14="http://schemas.microsoft.com/office/powerpoint/2010/main" val="4173818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80" y="1193406"/>
            <a:ext cx="7604761" cy="5664594"/>
          </a:xfrm>
          <a:prstGeom prst="rect">
            <a:avLst/>
          </a:prstGeom>
        </p:spPr>
      </p:pic>
      <p:sp>
        <p:nvSpPr>
          <p:cNvPr id="5" name="TextBox 8">
            <a:extLst>
              <a:ext uri="{FF2B5EF4-FFF2-40B4-BE49-F238E27FC236}">
                <a16:creationId xmlns:a16="http://schemas.microsoft.com/office/drawing/2014/main" id="{67B2C0CA-0B0F-47A0-992D-569D95A72000}"/>
              </a:ext>
            </a:extLst>
          </p:cNvPr>
          <p:cNvSpPr/>
          <p:nvPr/>
        </p:nvSpPr>
        <p:spPr>
          <a:xfrm>
            <a:off x="2" y="0"/>
            <a:ext cx="9614262"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Preliminary results show a strong correlation between the RCS and the predicted surface melt from MAR  </a:t>
            </a:r>
            <a:endParaRPr lang="fr-BE" sz="2800" b="1" i="1" dirty="0">
              <a:latin typeface="Calibri" pitchFamily="18"/>
              <a:ea typeface="Microsoft YaHei" pitchFamily="2"/>
              <a:cs typeface="Arial" pitchFamily="2"/>
            </a:endParaRPr>
          </a:p>
        </p:txBody>
      </p:sp>
    </p:spTree>
    <p:extLst>
      <p:ext uri="{BB962C8B-B14F-4D97-AF65-F5344CB8AC3E}">
        <p14:creationId xmlns:p14="http://schemas.microsoft.com/office/powerpoint/2010/main" val="84223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79" y="1193406"/>
            <a:ext cx="7604761" cy="5664594"/>
          </a:xfrm>
          <a:prstGeom prst="rect">
            <a:avLst/>
          </a:prstGeom>
        </p:spPr>
      </p:pic>
      <p:sp>
        <p:nvSpPr>
          <p:cNvPr id="5" name="TextBox 8">
            <a:extLst>
              <a:ext uri="{FF2B5EF4-FFF2-40B4-BE49-F238E27FC236}">
                <a16:creationId xmlns:a16="http://schemas.microsoft.com/office/drawing/2014/main" id="{67B2C0CA-0B0F-47A0-992D-569D95A72000}"/>
              </a:ext>
            </a:extLst>
          </p:cNvPr>
          <p:cNvSpPr/>
          <p:nvPr/>
        </p:nvSpPr>
        <p:spPr>
          <a:xfrm>
            <a:off x="2" y="0"/>
            <a:ext cx="9614262"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RCS is also correlated to rainfalls, since backscattering is impacted by surface moisture</a:t>
            </a:r>
            <a:endParaRPr lang="fr-BE" sz="2800" b="1" i="1" dirty="0">
              <a:latin typeface="Calibri" pitchFamily="18"/>
              <a:ea typeface="Microsoft YaHei" pitchFamily="2"/>
              <a:cs typeface="Arial" pitchFamily="2"/>
            </a:endParaRPr>
          </a:p>
        </p:txBody>
      </p:sp>
    </p:spTree>
    <p:extLst>
      <p:ext uri="{BB962C8B-B14F-4D97-AF65-F5344CB8AC3E}">
        <p14:creationId xmlns:p14="http://schemas.microsoft.com/office/powerpoint/2010/main" val="131214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79" y="1193405"/>
            <a:ext cx="7604762" cy="5664595"/>
          </a:xfrm>
          <a:prstGeom prst="rect">
            <a:avLst/>
          </a:prstGeom>
        </p:spPr>
      </p:pic>
      <p:sp>
        <p:nvSpPr>
          <p:cNvPr id="5" name="TextBox 8">
            <a:extLst>
              <a:ext uri="{FF2B5EF4-FFF2-40B4-BE49-F238E27FC236}">
                <a16:creationId xmlns:a16="http://schemas.microsoft.com/office/drawing/2014/main" id="{67B2C0CA-0B0F-47A0-992D-569D95A72000}"/>
              </a:ext>
            </a:extLst>
          </p:cNvPr>
          <p:cNvSpPr/>
          <p:nvPr/>
        </p:nvSpPr>
        <p:spPr>
          <a:xfrm>
            <a:off x="1" y="0"/>
            <a:ext cx="7721599"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Similarly, there is a net correlation between RCS and water content (1</a:t>
            </a:r>
            <a:r>
              <a:rPr lang="en-US" sz="2800" b="1" baseline="30000" dirty="0">
                <a:latin typeface="Calibri" pitchFamily="18"/>
                <a:ea typeface="Microsoft YaHei" pitchFamily="2"/>
                <a:cs typeface="Arial" pitchFamily="2"/>
              </a:rPr>
              <a:t>st</a:t>
            </a:r>
            <a:r>
              <a:rPr lang="en-US" sz="2800" b="1" dirty="0">
                <a:latin typeface="Calibri" pitchFamily="18"/>
                <a:ea typeface="Microsoft YaHei" pitchFamily="2"/>
                <a:cs typeface="Arial" pitchFamily="2"/>
              </a:rPr>
              <a:t> meter)</a:t>
            </a:r>
            <a:endParaRPr lang="fr-BE" sz="2800" b="1" i="1" dirty="0">
              <a:latin typeface="Calibri" pitchFamily="18"/>
              <a:ea typeface="Microsoft YaHei" pitchFamily="2"/>
              <a:cs typeface="Arial" pitchFamily="2"/>
            </a:endParaRPr>
          </a:p>
        </p:txBody>
      </p:sp>
    </p:spTree>
    <p:extLst>
      <p:ext uri="{BB962C8B-B14F-4D97-AF65-F5344CB8AC3E}">
        <p14:creationId xmlns:p14="http://schemas.microsoft.com/office/powerpoint/2010/main" val="153958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81" y="1193406"/>
            <a:ext cx="7604761" cy="5664594"/>
          </a:xfrm>
          <a:prstGeom prst="rect">
            <a:avLst/>
          </a:prstGeom>
        </p:spPr>
      </p:pic>
      <p:sp>
        <p:nvSpPr>
          <p:cNvPr id="5" name="TextBox 8">
            <a:extLst>
              <a:ext uri="{FF2B5EF4-FFF2-40B4-BE49-F238E27FC236}">
                <a16:creationId xmlns:a16="http://schemas.microsoft.com/office/drawing/2014/main" id="{67B2C0CA-0B0F-47A0-992D-569D95A72000}"/>
              </a:ext>
            </a:extLst>
          </p:cNvPr>
          <p:cNvSpPr/>
          <p:nvPr/>
        </p:nvSpPr>
        <p:spPr>
          <a:xfrm>
            <a:off x="1" y="0"/>
            <a:ext cx="8203473"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There is a positive correlation between RCS and albedo, although RCS is less variable </a:t>
            </a:r>
            <a:endParaRPr lang="fr-BE" sz="2800" b="1" i="1" dirty="0">
              <a:latin typeface="Calibri" pitchFamily="18"/>
              <a:ea typeface="Microsoft YaHei" pitchFamily="2"/>
              <a:cs typeface="Arial" pitchFamily="2"/>
            </a:endParaRPr>
          </a:p>
        </p:txBody>
      </p:sp>
    </p:spTree>
    <p:extLst>
      <p:ext uri="{BB962C8B-B14F-4D97-AF65-F5344CB8AC3E}">
        <p14:creationId xmlns:p14="http://schemas.microsoft.com/office/powerpoint/2010/main" val="3500963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80" y="1193406"/>
            <a:ext cx="7604761" cy="5664594"/>
          </a:xfrm>
          <a:prstGeom prst="rect">
            <a:avLst/>
          </a:prstGeom>
        </p:spPr>
      </p:pic>
      <p:sp>
        <p:nvSpPr>
          <p:cNvPr id="5" name="TextBox 8">
            <a:extLst>
              <a:ext uri="{FF2B5EF4-FFF2-40B4-BE49-F238E27FC236}">
                <a16:creationId xmlns:a16="http://schemas.microsoft.com/office/drawing/2014/main" id="{67B2C0CA-0B0F-47A0-992D-569D95A72000}"/>
              </a:ext>
            </a:extLst>
          </p:cNvPr>
          <p:cNvSpPr/>
          <p:nvPr/>
        </p:nvSpPr>
        <p:spPr>
          <a:xfrm>
            <a:off x="1" y="0"/>
            <a:ext cx="9379130"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There is a low negative correlation between Radar Cross Section (RCS) and snowfall (less snowfall in melt periods)</a:t>
            </a:r>
            <a:endParaRPr lang="fr-BE" sz="2800" b="1" i="1" dirty="0">
              <a:latin typeface="Calibri" pitchFamily="18"/>
              <a:ea typeface="Microsoft YaHei" pitchFamily="2"/>
              <a:cs typeface="Arial" pitchFamily="2"/>
            </a:endParaRPr>
          </a:p>
        </p:txBody>
      </p:sp>
    </p:spTree>
    <p:extLst>
      <p:ext uri="{BB962C8B-B14F-4D97-AF65-F5344CB8AC3E}">
        <p14:creationId xmlns:p14="http://schemas.microsoft.com/office/powerpoint/2010/main" val="188196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67B2C0CA-0B0F-47A0-992D-569D95A72000}"/>
              </a:ext>
            </a:extLst>
          </p:cNvPr>
          <p:cNvSpPr/>
          <p:nvPr/>
        </p:nvSpPr>
        <p:spPr>
          <a:xfrm>
            <a:off x="-1" y="0"/>
            <a:ext cx="12192001" cy="6978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To conclude, preliminary analysis compares SAR observations with MAR predictions. End goal of the project is to refine MAR by analyzing prediction anomalies</a:t>
            </a:r>
          </a:p>
          <a:p>
            <a:endParaRPr lang="en-US" sz="2400" dirty="0">
              <a:latin typeface="Calibri" pitchFamily="18"/>
              <a:ea typeface="Microsoft YaHei" pitchFamily="2"/>
              <a:cs typeface="Arial" pitchFamily="2"/>
            </a:endParaRPr>
          </a:p>
          <a:p>
            <a:endParaRPr lang="en-US" sz="2400" dirty="0">
              <a:latin typeface="Calibri" pitchFamily="18"/>
              <a:ea typeface="Microsoft YaHei" pitchFamily="2"/>
              <a:cs typeface="Arial" pitchFamily="2"/>
            </a:endParaRPr>
          </a:p>
          <a:p>
            <a:endParaRPr lang="en-US" sz="2400" dirty="0">
              <a:latin typeface="Calibri" pitchFamily="18"/>
              <a:ea typeface="Microsoft YaHei" pitchFamily="2"/>
              <a:cs typeface="Arial" pitchFamily="2"/>
            </a:endParaRPr>
          </a:p>
          <a:p>
            <a:pPr marL="457200" indent="-457200">
              <a:buFont typeface="+mj-lt"/>
              <a:buAutoNum type="arabicPeriod"/>
            </a:pPr>
            <a:r>
              <a:rPr lang="en-US" sz="2400" b="1" dirty="0">
                <a:latin typeface="Calibri" pitchFamily="18"/>
                <a:ea typeface="Microsoft YaHei" pitchFamily="2"/>
                <a:cs typeface="Arial" pitchFamily="2"/>
              </a:rPr>
              <a:t>Statistical analysis </a:t>
            </a:r>
            <a:r>
              <a:rPr lang="en-US" sz="2400" dirty="0">
                <a:latin typeface="Calibri" pitchFamily="18"/>
                <a:ea typeface="Microsoft YaHei" pitchFamily="2"/>
                <a:cs typeface="Arial" pitchFamily="2"/>
              </a:rPr>
              <a:t>: </a:t>
            </a:r>
            <a:r>
              <a:rPr lang="en-US" sz="2400" i="1" dirty="0">
                <a:latin typeface="Calibri" pitchFamily="18"/>
                <a:ea typeface="Microsoft YaHei" pitchFamily="2"/>
                <a:cs typeface="Arial" pitchFamily="2"/>
              </a:rPr>
              <a:t>What is the difference between the number of melt days predicted by MAR and observed by SAR ?</a:t>
            </a:r>
          </a:p>
          <a:p>
            <a:pPr marL="457200" indent="-457200">
              <a:buFont typeface="+mj-lt"/>
              <a:buAutoNum type="arabicPeriod"/>
            </a:pPr>
            <a:endParaRPr lang="en-US" sz="2400" dirty="0">
              <a:latin typeface="Calibri" pitchFamily="18"/>
              <a:ea typeface="Microsoft YaHei" pitchFamily="2"/>
              <a:cs typeface="Arial" pitchFamily="2"/>
            </a:endParaRPr>
          </a:p>
          <a:p>
            <a:pPr marL="457200" indent="-457200">
              <a:buFont typeface="+mj-lt"/>
              <a:buAutoNum type="arabicPeriod"/>
            </a:pPr>
            <a:r>
              <a:rPr lang="en-US" sz="2400" b="1" dirty="0">
                <a:latin typeface="Calibri" pitchFamily="18"/>
                <a:ea typeface="Microsoft YaHei" pitchFamily="2"/>
                <a:cs typeface="Arial" pitchFamily="2"/>
              </a:rPr>
              <a:t>Geospatial analysis </a:t>
            </a:r>
            <a:r>
              <a:rPr lang="en-US" sz="2400" dirty="0">
                <a:latin typeface="Calibri" pitchFamily="18"/>
                <a:ea typeface="Microsoft YaHei" pitchFamily="2"/>
                <a:cs typeface="Arial" pitchFamily="2"/>
              </a:rPr>
              <a:t>: </a:t>
            </a:r>
            <a:r>
              <a:rPr lang="en-US" sz="2400" i="1" dirty="0">
                <a:latin typeface="Calibri" pitchFamily="18"/>
                <a:ea typeface="Microsoft YaHei" pitchFamily="2"/>
                <a:cs typeface="Arial" pitchFamily="2"/>
              </a:rPr>
              <a:t>Where are located the differences between MAR and SAR? How is the spatial distribution of these residuals ? Can they be linked to geophysical elements ? </a:t>
            </a:r>
          </a:p>
          <a:p>
            <a:pPr marL="457200" indent="-457200">
              <a:buFont typeface="+mj-lt"/>
              <a:buAutoNum type="arabicPeriod"/>
            </a:pPr>
            <a:endParaRPr lang="en-US" sz="2400" dirty="0">
              <a:latin typeface="Calibri" pitchFamily="18"/>
              <a:ea typeface="Microsoft YaHei" pitchFamily="2"/>
              <a:cs typeface="Arial" pitchFamily="2"/>
            </a:endParaRPr>
          </a:p>
          <a:p>
            <a:pPr marL="457200" indent="-457200">
              <a:buFont typeface="+mj-lt"/>
              <a:buAutoNum type="arabicPeriod"/>
            </a:pPr>
            <a:r>
              <a:rPr lang="en-US" sz="2400" b="1" dirty="0">
                <a:latin typeface="Calibri" pitchFamily="18"/>
                <a:ea typeface="Microsoft YaHei" pitchFamily="2"/>
                <a:cs typeface="Arial" pitchFamily="2"/>
              </a:rPr>
              <a:t>Time series analysis </a:t>
            </a:r>
            <a:r>
              <a:rPr lang="en-US" sz="2400" dirty="0">
                <a:latin typeface="Calibri" pitchFamily="18"/>
                <a:ea typeface="Microsoft YaHei" pitchFamily="2"/>
                <a:cs typeface="Arial" pitchFamily="2"/>
              </a:rPr>
              <a:t>: </a:t>
            </a:r>
            <a:r>
              <a:rPr lang="en-US" sz="2400" i="1" dirty="0">
                <a:latin typeface="Calibri" pitchFamily="18"/>
                <a:ea typeface="Microsoft YaHei" pitchFamily="2"/>
                <a:cs typeface="Arial" pitchFamily="2"/>
              </a:rPr>
              <a:t>When are </a:t>
            </a:r>
            <a:r>
              <a:rPr lang="en-US" sz="2400" i="1">
                <a:latin typeface="Calibri" pitchFamily="18"/>
                <a:ea typeface="Microsoft YaHei" pitchFamily="2"/>
                <a:cs typeface="Arial" pitchFamily="2"/>
              </a:rPr>
              <a:t>the differences </a:t>
            </a:r>
            <a:r>
              <a:rPr lang="en-US" sz="2400" i="1" dirty="0">
                <a:latin typeface="Calibri" pitchFamily="18"/>
                <a:ea typeface="Microsoft YaHei" pitchFamily="2"/>
                <a:cs typeface="Arial" pitchFamily="2"/>
              </a:rPr>
              <a:t>between MAR and SAR occurring ? </a:t>
            </a:r>
          </a:p>
          <a:p>
            <a:pPr marL="457200" indent="-457200">
              <a:buFont typeface="+mj-lt"/>
              <a:buAutoNum type="arabicPeriod"/>
            </a:pPr>
            <a:endParaRPr lang="en-US" sz="2400" dirty="0">
              <a:latin typeface="Calibri" pitchFamily="18"/>
              <a:ea typeface="Microsoft YaHei" pitchFamily="2"/>
              <a:cs typeface="Arial" pitchFamily="2"/>
            </a:endParaRPr>
          </a:p>
          <a:p>
            <a:pPr marL="457200" indent="-457200">
              <a:buFont typeface="Arial" panose="020B0604020202020204" pitchFamily="34" charset="0"/>
              <a:buChar char="•"/>
            </a:pPr>
            <a:endParaRPr lang="fr-BE" sz="2800" dirty="0">
              <a:latin typeface="Calibri" pitchFamily="18"/>
              <a:ea typeface="Microsoft YaHei" pitchFamily="2"/>
              <a:cs typeface="Arial" pitchFamily="2"/>
            </a:endParaRPr>
          </a:p>
          <a:p>
            <a:pPr marL="457200" indent="-457200">
              <a:buFont typeface="Arial" panose="020B0604020202020204" pitchFamily="34" charset="0"/>
              <a:buChar char="•"/>
            </a:pPr>
            <a:endParaRPr lang="fr-BE" sz="2800" dirty="0">
              <a:latin typeface="Calibri" pitchFamily="18"/>
              <a:ea typeface="Microsoft YaHei" pitchFamily="2"/>
              <a:cs typeface="Arial" pitchFamily="2"/>
            </a:endParaRPr>
          </a:p>
          <a:p>
            <a:pPr marL="457200" indent="-457200">
              <a:buFont typeface="Arial" panose="020B0604020202020204" pitchFamily="34" charset="0"/>
              <a:buChar char="•"/>
            </a:pPr>
            <a:endParaRPr lang="fr-BE" sz="2400" dirty="0">
              <a:latin typeface="Calibri" pitchFamily="18"/>
              <a:ea typeface="Microsoft YaHei" pitchFamily="2"/>
              <a:cs typeface="Arial" pitchFamily="2"/>
            </a:endParaRPr>
          </a:p>
        </p:txBody>
      </p:sp>
    </p:spTree>
    <p:extLst>
      <p:ext uri="{BB962C8B-B14F-4D97-AF65-F5344CB8AC3E}">
        <p14:creationId xmlns:p14="http://schemas.microsoft.com/office/powerpoint/2010/main" val="116598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867" y="1494608"/>
            <a:ext cx="7197213" cy="5087574"/>
          </a:xfrm>
          <a:prstGeom prst="rect">
            <a:avLst/>
          </a:prstGeom>
        </p:spPr>
      </p:pic>
      <p:sp>
        <p:nvSpPr>
          <p:cNvPr id="18" name="TextBox 8">
            <a:extLst>
              <a:ext uri="{FF2B5EF4-FFF2-40B4-BE49-F238E27FC236}">
                <a16:creationId xmlns:a16="http://schemas.microsoft.com/office/drawing/2014/main" id="{8EF56F30-CF9F-4B1A-B344-D288FE851997}"/>
              </a:ext>
            </a:extLst>
          </p:cNvPr>
          <p:cNvSpPr/>
          <p:nvPr/>
        </p:nvSpPr>
        <p:spPr>
          <a:xfrm>
            <a:off x="70609" y="0"/>
            <a:ext cx="12121391"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The methodology is applied in Dronning Maud Land – East Antarctica, but is also applicable elsewhere</a:t>
            </a:r>
            <a:endParaRPr lang="fr-BE" sz="3200" b="1" dirty="0">
              <a:latin typeface="Calibri" pitchFamily="18"/>
              <a:ea typeface="Microsoft YaHei" pitchFamily="2"/>
              <a:cs typeface="Arial" pitchFamily="2"/>
            </a:endParaRPr>
          </a:p>
        </p:txBody>
      </p:sp>
    </p:spTree>
    <p:extLst>
      <p:ext uri="{BB962C8B-B14F-4D97-AF65-F5344CB8AC3E}">
        <p14:creationId xmlns:p14="http://schemas.microsoft.com/office/powerpoint/2010/main" val="242880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05C556FB-2A18-4695-B455-6024C8B26F4D}"/>
              </a:ext>
            </a:extLst>
          </p:cNvPr>
          <p:cNvSpPr txBox="1"/>
          <p:nvPr/>
        </p:nvSpPr>
        <p:spPr>
          <a:xfrm>
            <a:off x="8812588" y="6581001"/>
            <a:ext cx="3260877" cy="276999"/>
          </a:xfrm>
          <a:prstGeom prst="rect">
            <a:avLst/>
          </a:prstGeom>
          <a:noFill/>
        </p:spPr>
        <p:txBody>
          <a:bodyPr wrap="square" lIns="0" tIns="0" rIns="0" bIns="0" rtlCol="0">
            <a:spAutoFit/>
          </a:bodyPr>
          <a:lstStyle/>
          <a:p>
            <a:pPr algn="r"/>
            <a:r>
              <a:rPr lang="en-US" dirty="0"/>
              <a:t>[E. Rignot et al., 2019]</a:t>
            </a:r>
            <a:endParaRPr lang="en-US" sz="1100" dirty="0"/>
          </a:p>
        </p:txBody>
      </p:sp>
      <p:sp>
        <p:nvSpPr>
          <p:cNvPr id="6" name="TextBox 8">
            <a:extLst>
              <a:ext uri="{FF2B5EF4-FFF2-40B4-BE49-F238E27FC236}">
                <a16:creationId xmlns:a16="http://schemas.microsoft.com/office/drawing/2014/main" id="{67B2C0CA-0B0F-47A0-992D-569D95A72000}"/>
              </a:ext>
            </a:extLst>
          </p:cNvPr>
          <p:cNvSpPr/>
          <p:nvPr/>
        </p:nvSpPr>
        <p:spPr>
          <a:xfrm>
            <a:off x="0" y="0"/>
            <a:ext cx="10160000"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Antarctica is losing mass at an increasing rate, and requires a monitoring of its key variables such as surface melt</a:t>
            </a:r>
            <a:endParaRPr lang="fr-BE" sz="3200" b="1" dirty="0">
              <a:latin typeface="Calibri" pitchFamily="18"/>
              <a:ea typeface="Microsoft YaHei" pitchFamily="2"/>
              <a:cs typeface="Arial" pitchFamily="2"/>
            </a:endParaRPr>
          </a:p>
        </p:txBody>
      </p:sp>
      <p:sp>
        <p:nvSpPr>
          <p:cNvPr id="7" name="TextBox 8">
            <a:extLst>
              <a:ext uri="{FF2B5EF4-FFF2-40B4-BE49-F238E27FC236}">
                <a16:creationId xmlns:a16="http://schemas.microsoft.com/office/drawing/2014/main" id="{67B2C0CA-0B0F-47A0-992D-569D95A72000}"/>
              </a:ext>
            </a:extLst>
          </p:cNvPr>
          <p:cNvSpPr/>
          <p:nvPr/>
        </p:nvSpPr>
        <p:spPr>
          <a:xfrm>
            <a:off x="7881256" y="2573384"/>
            <a:ext cx="3805644" cy="347199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400" dirty="0">
                <a:latin typeface="Calibri" pitchFamily="18"/>
                <a:ea typeface="Microsoft YaHei" pitchFamily="2"/>
                <a:cs typeface="Arial" pitchFamily="2"/>
              </a:rPr>
              <a:t>1980-1990 : -40 Gt/a</a:t>
            </a:r>
          </a:p>
          <a:p>
            <a:endParaRPr lang="en-US" sz="2400" dirty="0">
              <a:latin typeface="Calibri" pitchFamily="18"/>
              <a:ea typeface="Microsoft YaHei" pitchFamily="2"/>
              <a:cs typeface="Arial" pitchFamily="2"/>
            </a:endParaRPr>
          </a:p>
          <a:p>
            <a:r>
              <a:rPr lang="en-US" sz="2400" dirty="0">
                <a:latin typeface="Calibri" pitchFamily="18"/>
                <a:ea typeface="Microsoft YaHei" pitchFamily="2"/>
                <a:cs typeface="Arial" pitchFamily="2"/>
              </a:rPr>
              <a:t>1990-2000 : -50 Gt/a</a:t>
            </a:r>
          </a:p>
          <a:p>
            <a:endParaRPr lang="en-US" sz="2400" dirty="0">
              <a:latin typeface="Calibri" pitchFamily="18"/>
              <a:ea typeface="Microsoft YaHei" pitchFamily="2"/>
              <a:cs typeface="Arial" pitchFamily="2"/>
            </a:endParaRPr>
          </a:p>
          <a:p>
            <a:r>
              <a:rPr lang="en-US" sz="2400" dirty="0">
                <a:latin typeface="Calibri" pitchFamily="18"/>
                <a:ea typeface="Microsoft YaHei" pitchFamily="2"/>
                <a:cs typeface="Arial" pitchFamily="2"/>
              </a:rPr>
              <a:t>2000-2010 : -144 Gt/a</a:t>
            </a:r>
          </a:p>
          <a:p>
            <a:endParaRPr lang="en-US" sz="2400" dirty="0">
              <a:latin typeface="Calibri" pitchFamily="18"/>
              <a:ea typeface="Microsoft YaHei" pitchFamily="2"/>
              <a:cs typeface="Arial" pitchFamily="2"/>
            </a:endParaRPr>
          </a:p>
          <a:p>
            <a:r>
              <a:rPr lang="en-US" sz="2400" dirty="0">
                <a:latin typeface="Calibri" pitchFamily="18"/>
                <a:ea typeface="Microsoft YaHei" pitchFamily="2"/>
                <a:cs typeface="Arial" pitchFamily="2"/>
              </a:rPr>
              <a:t>2010-2020 : -252 Gt/a</a:t>
            </a:r>
          </a:p>
          <a:p>
            <a:endParaRPr lang="en-US" sz="2400" dirty="0">
              <a:latin typeface="Calibri" pitchFamily="18"/>
              <a:ea typeface="Microsoft YaHei" pitchFamily="2"/>
              <a:cs typeface="Arial" pitchFamily="2"/>
            </a:endParaRPr>
          </a:p>
          <a:p>
            <a:r>
              <a:rPr lang="en-US" sz="2400" b="1" dirty="0">
                <a:latin typeface="Calibri" pitchFamily="18"/>
                <a:ea typeface="Microsoft YaHei" pitchFamily="2"/>
                <a:cs typeface="Arial" pitchFamily="2"/>
              </a:rPr>
              <a:t>→ 6x more loss is 30 years</a:t>
            </a:r>
            <a:endParaRPr lang="fr-BE" sz="2400" b="1" dirty="0">
              <a:latin typeface="Calibri" pitchFamily="18"/>
              <a:ea typeface="Microsoft YaHei" pitchFamily="2"/>
              <a:cs typeface="Arial" pitchFamily="2"/>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t="7496"/>
          <a:stretch/>
        </p:blipFill>
        <p:spPr>
          <a:xfrm>
            <a:off x="435427" y="1364489"/>
            <a:ext cx="7445829" cy="5493511"/>
          </a:xfrm>
          <a:prstGeom prst="rect">
            <a:avLst/>
          </a:prstGeom>
        </p:spPr>
      </p:pic>
      <p:pic>
        <p:nvPicPr>
          <p:cNvPr id="2" name="Picture 1"/>
          <p:cNvPicPr>
            <a:picLocks noChangeAspect="1"/>
          </p:cNvPicPr>
          <p:nvPr/>
        </p:nvPicPr>
        <p:blipFill>
          <a:blip r:embed="rId5"/>
          <a:stretch>
            <a:fillRect/>
          </a:stretch>
        </p:blipFill>
        <p:spPr>
          <a:xfrm>
            <a:off x="34556" y="3525889"/>
            <a:ext cx="369698" cy="1170710"/>
          </a:xfrm>
          <a:prstGeom prst="rect">
            <a:avLst/>
          </a:prstGeom>
        </p:spPr>
      </p:pic>
    </p:spTree>
    <p:extLst>
      <p:ext uri="{BB962C8B-B14F-4D97-AF65-F5344CB8AC3E}">
        <p14:creationId xmlns:p14="http://schemas.microsoft.com/office/powerpoint/2010/main" val="1136516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67B2C0CA-0B0F-47A0-992D-569D95A72000}"/>
              </a:ext>
            </a:extLst>
          </p:cNvPr>
          <p:cNvSpPr/>
          <p:nvPr/>
        </p:nvSpPr>
        <p:spPr>
          <a:xfrm>
            <a:off x="0" y="0"/>
            <a:ext cx="7569199"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The Regional Climate Model (MAR) is able to model the surface melt in Antarctica</a:t>
            </a:r>
            <a:endParaRPr lang="fr-BE" sz="3200" b="1" dirty="0">
              <a:latin typeface="Calibri" pitchFamily="18"/>
              <a:ea typeface="Microsoft YaHei" pitchFamily="2"/>
              <a:cs typeface="Arial" pitchFamily="2"/>
            </a:endParaRPr>
          </a:p>
        </p:txBody>
      </p:sp>
      <p:pic>
        <p:nvPicPr>
          <p:cNvPr id="2" name="Picture 2" descr="https://www.climatodata.uliege.be/img-ant/2020-SMB-fig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4" y="1628945"/>
            <a:ext cx="12025745" cy="491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26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67B2C0CA-0B0F-47A0-992D-569D95A72000}"/>
              </a:ext>
            </a:extLst>
          </p:cNvPr>
          <p:cNvSpPr/>
          <p:nvPr/>
        </p:nvSpPr>
        <p:spPr>
          <a:xfrm>
            <a:off x="0" y="0"/>
            <a:ext cx="12192000"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Using time series on the entire continent, </a:t>
            </a:r>
          </a:p>
          <a:p>
            <a:r>
              <a:rPr lang="en-US" sz="3200" b="1" dirty="0">
                <a:latin typeface="Calibri" pitchFamily="18"/>
                <a:ea typeface="Microsoft YaHei" pitchFamily="2"/>
                <a:cs typeface="Arial" pitchFamily="2"/>
              </a:rPr>
              <a:t>we can compute the whole ice melt coverage</a:t>
            </a:r>
            <a:endParaRPr lang="fr-BE" sz="3200" b="1" dirty="0">
              <a:latin typeface="Calibri" pitchFamily="18"/>
              <a:ea typeface="Microsoft YaHei" pitchFamily="2"/>
              <a:cs typeface="Arial" pitchFamily="2"/>
            </a:endParaRPr>
          </a:p>
        </p:txBody>
      </p:sp>
      <p:sp>
        <p:nvSpPr>
          <p:cNvPr id="2" name="Rectangle 1"/>
          <p:cNvSpPr/>
          <p:nvPr/>
        </p:nvSpPr>
        <p:spPr>
          <a:xfrm>
            <a:off x="7546669" y="1092820"/>
            <a:ext cx="24805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7190509" y="6608618"/>
            <a:ext cx="3460173" cy="24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146119" y="2509124"/>
            <a:ext cx="660071" cy="17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ttps://www.climatodata.uliege.be/img-ant/2020-SMB-fig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793" y="1273041"/>
            <a:ext cx="8018414" cy="55352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46669" y="1186970"/>
            <a:ext cx="2317767" cy="387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25469" y="2403623"/>
            <a:ext cx="1414451" cy="282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5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67B2C0CA-0B0F-47A0-992D-569D95A72000}"/>
              </a:ext>
            </a:extLst>
          </p:cNvPr>
          <p:cNvSpPr/>
          <p:nvPr/>
        </p:nvSpPr>
        <p:spPr>
          <a:xfrm>
            <a:off x="0" y="1682206"/>
            <a:ext cx="12192000" cy="121798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algn="ctr"/>
            <a:r>
              <a:rPr lang="en-US" sz="3600" b="1" dirty="0">
                <a:latin typeface="Calibri" pitchFamily="18"/>
                <a:ea typeface="Microsoft YaHei" pitchFamily="2"/>
                <a:cs typeface="Arial" pitchFamily="2"/>
              </a:rPr>
              <a:t>These models constitute predictions based on our current knowledge of the geophysics and need to be verified</a:t>
            </a:r>
            <a:endParaRPr lang="fr-BE" sz="3600" b="1" dirty="0">
              <a:latin typeface="Calibri" pitchFamily="18"/>
              <a:ea typeface="Microsoft YaHei" pitchFamily="2"/>
              <a:cs typeface="Arial" pitchFamily="2"/>
            </a:endParaRPr>
          </a:p>
        </p:txBody>
      </p:sp>
      <p:sp>
        <p:nvSpPr>
          <p:cNvPr id="5" name="TextBox 8">
            <a:extLst>
              <a:ext uri="{FF2B5EF4-FFF2-40B4-BE49-F238E27FC236}">
                <a16:creationId xmlns:a16="http://schemas.microsoft.com/office/drawing/2014/main" id="{67B2C0CA-0B0F-47A0-992D-569D95A72000}"/>
              </a:ext>
            </a:extLst>
          </p:cNvPr>
          <p:cNvSpPr/>
          <p:nvPr/>
        </p:nvSpPr>
        <p:spPr>
          <a:xfrm>
            <a:off x="1576449" y="4243361"/>
            <a:ext cx="9039102"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algn="ctr"/>
            <a:r>
              <a:rPr lang="en-US" sz="3200" b="1" dirty="0">
                <a:latin typeface="Calibri" pitchFamily="18"/>
                <a:ea typeface="Microsoft YaHei" pitchFamily="2"/>
                <a:cs typeface="Arial" pitchFamily="2"/>
              </a:rPr>
              <a:t>→ This is now possible with Remote Sensing using the very high revisit rate of current satellites</a:t>
            </a:r>
            <a:endParaRPr lang="fr-BE" sz="3200" b="1" dirty="0">
              <a:latin typeface="Calibri" pitchFamily="18"/>
              <a:ea typeface="Microsoft YaHei" pitchFamily="2"/>
              <a:cs typeface="Arial" pitchFamily="2"/>
            </a:endParaRPr>
          </a:p>
        </p:txBody>
      </p:sp>
    </p:spTree>
    <p:extLst>
      <p:ext uri="{BB962C8B-B14F-4D97-AF65-F5344CB8AC3E}">
        <p14:creationId xmlns:p14="http://schemas.microsoft.com/office/powerpoint/2010/main" val="70222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8EF56F30-CF9F-4B1A-B344-D288FE851997}"/>
              </a:ext>
            </a:extLst>
          </p:cNvPr>
          <p:cNvSpPr/>
          <p:nvPr/>
        </p:nvSpPr>
        <p:spPr>
          <a:xfrm>
            <a:off x="0" y="0"/>
            <a:ext cx="10529657"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3200" b="1" dirty="0">
                <a:latin typeface="Calibri" pitchFamily="18"/>
                <a:ea typeface="Microsoft YaHei" pitchFamily="2"/>
                <a:cs typeface="Arial" pitchFamily="2"/>
              </a:rPr>
              <a:t>SAR is an imaging technique where a spaceborne sensor emits an electromagnetic wave and captures its return</a:t>
            </a:r>
            <a:endParaRPr lang="fr-BE" sz="3200" b="1" dirty="0">
              <a:latin typeface="Calibri" pitchFamily="18"/>
              <a:ea typeface="Microsoft YaHei" pitchFamily="2"/>
              <a:cs typeface="Arial" pitchFamily="2"/>
            </a:endParaRPr>
          </a:p>
        </p:txBody>
      </p:sp>
      <p:pic>
        <p:nvPicPr>
          <p:cNvPr id="9" name="Picture 2" descr="RÃ©sultat de recherche d'images pour &quot;sentinel 1 gif&quot;">
            <a:extLst>
              <a:ext uri="{FF2B5EF4-FFF2-40B4-BE49-F238E27FC236}">
                <a16:creationId xmlns:a16="http://schemas.microsoft.com/office/drawing/2014/main" id="{8F83374F-5BA6-433D-9C8C-6DB468F4E9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73011"/>
            <a:ext cx="9736667" cy="5484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34B8B1FF-D43F-4D32-9C9A-38D04591BA67}"/>
              </a:ext>
            </a:extLst>
          </p:cNvPr>
          <p:cNvSpPr/>
          <p:nvPr/>
        </p:nvSpPr>
        <p:spPr>
          <a:xfrm>
            <a:off x="8963213" y="6420560"/>
            <a:ext cx="4330840" cy="3726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algn="ctr"/>
            <a:r>
              <a:rPr lang="en-US" dirty="0">
                <a:latin typeface="Calibri" pitchFamily="18"/>
                <a:ea typeface="Microsoft YaHei" pitchFamily="2"/>
                <a:cs typeface="Arial" pitchFamily="2"/>
              </a:rPr>
              <a:t>[Copernicus, 2019]</a:t>
            </a:r>
            <a:endParaRPr lang="fr-BE" dirty="0">
              <a:latin typeface="Calibri" pitchFamily="18"/>
              <a:ea typeface="Microsoft YaHei" pitchFamily="2"/>
              <a:cs typeface="Arial" pitchFamily="2"/>
            </a:endParaRPr>
          </a:p>
        </p:txBody>
      </p:sp>
    </p:spTree>
    <p:extLst>
      <p:ext uri="{BB962C8B-B14F-4D97-AF65-F5344CB8AC3E}">
        <p14:creationId xmlns:p14="http://schemas.microsoft.com/office/powerpoint/2010/main" val="2994889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p:nvPr/>
        </p:nvSpPr>
        <p:spPr>
          <a:xfrm>
            <a:off x="0" y="0"/>
            <a:ext cx="11575474" cy="10928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fr-BE" sz="3200" b="1" dirty="0">
                <a:solidFill>
                  <a:srgbClr val="000000"/>
                </a:solidFill>
                <a:latin typeface="Calibri" pitchFamily="18"/>
                <a:ea typeface="Microsoft YaHei" pitchFamily="2"/>
                <a:cs typeface="Arial" pitchFamily="2"/>
              </a:rPr>
              <a:t>SAR Remote Sensing is </a:t>
            </a:r>
            <a:r>
              <a:rPr lang="en-US" sz="3200" b="1" dirty="0">
                <a:solidFill>
                  <a:srgbClr val="000000"/>
                </a:solidFill>
                <a:latin typeface="Calibri" pitchFamily="18"/>
                <a:ea typeface="Microsoft YaHei" pitchFamily="2"/>
                <a:cs typeface="Arial" pitchFamily="2"/>
              </a:rPr>
              <a:t>independent</a:t>
            </a:r>
            <a:r>
              <a:rPr lang="fr-BE" sz="3200" b="1" dirty="0">
                <a:solidFill>
                  <a:srgbClr val="000000"/>
                </a:solidFill>
                <a:latin typeface="Calibri" pitchFamily="18"/>
                <a:ea typeface="Microsoft YaHei" pitchFamily="2"/>
                <a:cs typeface="Arial" pitchFamily="2"/>
              </a:rPr>
              <a:t> of the Sun’s Illumination, </a:t>
            </a:r>
            <a:r>
              <a:rPr lang="en-US" sz="3200" b="1" dirty="0">
                <a:solidFill>
                  <a:srgbClr val="000000"/>
                </a:solidFill>
                <a:latin typeface="Calibri" pitchFamily="18"/>
                <a:ea typeface="Microsoft YaHei" pitchFamily="2"/>
                <a:cs typeface="Arial" pitchFamily="2"/>
              </a:rPr>
              <a:t>which</a:t>
            </a:r>
            <a:r>
              <a:rPr lang="fr-BE" sz="3200" b="1" dirty="0">
                <a:solidFill>
                  <a:srgbClr val="000000"/>
                </a:solidFill>
                <a:latin typeface="Calibri" pitchFamily="18"/>
                <a:ea typeface="Microsoft YaHei" pitchFamily="2"/>
                <a:cs typeface="Arial" pitchFamily="2"/>
              </a:rPr>
              <a:t> </a:t>
            </a:r>
            <a:r>
              <a:rPr lang="en-US" sz="3200" b="1" dirty="0">
                <a:solidFill>
                  <a:srgbClr val="000000"/>
                </a:solidFill>
                <a:latin typeface="Calibri" pitchFamily="18"/>
                <a:ea typeface="Microsoft YaHei" pitchFamily="2"/>
                <a:cs typeface="Arial" pitchFamily="2"/>
              </a:rPr>
              <a:t>allows</a:t>
            </a:r>
            <a:r>
              <a:rPr lang="fr-BE" sz="3200" b="1" dirty="0">
                <a:solidFill>
                  <a:srgbClr val="000000"/>
                </a:solidFill>
                <a:latin typeface="Calibri" pitchFamily="18"/>
                <a:ea typeface="Microsoft YaHei" pitchFamily="2"/>
                <a:cs typeface="Arial" pitchFamily="2"/>
              </a:rPr>
              <a:t> to </a:t>
            </a:r>
            <a:r>
              <a:rPr lang="fr-BE" sz="3200" b="1" dirty="0" err="1">
                <a:solidFill>
                  <a:srgbClr val="000000"/>
                </a:solidFill>
                <a:latin typeface="Calibri" pitchFamily="18"/>
                <a:ea typeface="Microsoft YaHei" pitchFamily="2"/>
                <a:cs typeface="Arial" pitchFamily="2"/>
              </a:rPr>
              <a:t>work</a:t>
            </a:r>
            <a:r>
              <a:rPr lang="fr-BE" sz="3200" b="1" dirty="0">
                <a:solidFill>
                  <a:srgbClr val="000000"/>
                </a:solidFill>
                <a:latin typeface="Calibri" pitchFamily="18"/>
                <a:ea typeface="Microsoft YaHei" pitchFamily="2"/>
                <a:cs typeface="Arial" pitchFamily="2"/>
              </a:rPr>
              <a:t> </a:t>
            </a:r>
            <a:r>
              <a:rPr lang="fr-BE" sz="3200" b="1" dirty="0" err="1">
                <a:solidFill>
                  <a:srgbClr val="000000"/>
                </a:solidFill>
                <a:latin typeface="Calibri" pitchFamily="18"/>
                <a:ea typeface="Microsoft YaHei" pitchFamily="2"/>
                <a:cs typeface="Arial" pitchFamily="2"/>
              </a:rPr>
              <a:t>day</a:t>
            </a:r>
            <a:r>
              <a:rPr lang="fr-BE" sz="3200" b="1" dirty="0">
                <a:solidFill>
                  <a:srgbClr val="000000"/>
                </a:solidFill>
                <a:latin typeface="Calibri" pitchFamily="18"/>
                <a:ea typeface="Microsoft YaHei" pitchFamily="2"/>
                <a:cs typeface="Arial" pitchFamily="2"/>
              </a:rPr>
              <a:t>-and-night, crucial in polar </a:t>
            </a:r>
            <a:r>
              <a:rPr lang="fr-BE" sz="3200" b="1" dirty="0" err="1">
                <a:solidFill>
                  <a:srgbClr val="000000"/>
                </a:solidFill>
                <a:latin typeface="Calibri" pitchFamily="18"/>
                <a:ea typeface="Microsoft YaHei" pitchFamily="2"/>
                <a:cs typeface="Arial" pitchFamily="2"/>
              </a:rPr>
              <a:t>regions</a:t>
            </a:r>
            <a:r>
              <a:rPr lang="fr-BE" sz="3200" b="1" dirty="0">
                <a:solidFill>
                  <a:srgbClr val="000000"/>
                </a:solidFill>
                <a:latin typeface="Calibri" pitchFamily="18"/>
                <a:ea typeface="Microsoft YaHei" pitchFamily="2"/>
                <a:cs typeface="Arial" pitchFamily="2"/>
              </a:rPr>
              <a:t> </a:t>
            </a:r>
          </a:p>
        </p:txBody>
      </p:sp>
      <p:pic>
        <p:nvPicPr>
          <p:cNvPr id="6" name="Picture 5"/>
          <p:cNvPicPr>
            <a:picLocks noChangeAspect="1"/>
          </p:cNvPicPr>
          <p:nvPr/>
        </p:nvPicPr>
        <p:blipFill>
          <a:blip r:embed="rId3"/>
          <a:stretch>
            <a:fillRect/>
          </a:stretch>
        </p:blipFill>
        <p:spPr>
          <a:xfrm>
            <a:off x="591670" y="2179826"/>
            <a:ext cx="5012680" cy="4008788"/>
          </a:xfrm>
          <a:prstGeom prst="rect">
            <a:avLst/>
          </a:prstGeom>
        </p:spPr>
      </p:pic>
      <p:pic>
        <p:nvPicPr>
          <p:cNvPr id="7" name="Picture 6"/>
          <p:cNvPicPr>
            <a:picLocks noChangeAspect="1"/>
          </p:cNvPicPr>
          <p:nvPr/>
        </p:nvPicPr>
        <p:blipFill>
          <a:blip r:embed="rId4"/>
          <a:stretch>
            <a:fillRect/>
          </a:stretch>
        </p:blipFill>
        <p:spPr>
          <a:xfrm>
            <a:off x="6668876" y="2173043"/>
            <a:ext cx="5012681" cy="4015571"/>
          </a:xfrm>
          <a:prstGeom prst="rect">
            <a:avLst/>
          </a:prstGeom>
        </p:spPr>
      </p:pic>
      <p:sp>
        <p:nvSpPr>
          <p:cNvPr id="10" name="TextBox 9"/>
          <p:cNvSpPr txBox="1"/>
          <p:nvPr/>
        </p:nvSpPr>
        <p:spPr>
          <a:xfrm>
            <a:off x="2269863" y="1690735"/>
            <a:ext cx="1500795" cy="369332"/>
          </a:xfrm>
          <a:prstGeom prst="rect">
            <a:avLst/>
          </a:prstGeom>
          <a:noFill/>
        </p:spPr>
        <p:txBody>
          <a:bodyPr wrap="none" rtlCol="0">
            <a:spAutoFit/>
          </a:bodyPr>
          <a:lstStyle/>
          <a:p>
            <a:r>
              <a:rPr lang="en-US" b="1" dirty="0"/>
              <a:t>Optical Image</a:t>
            </a:r>
          </a:p>
        </p:txBody>
      </p:sp>
      <p:sp>
        <p:nvSpPr>
          <p:cNvPr id="11" name="TextBox 10"/>
          <p:cNvSpPr txBox="1"/>
          <p:nvPr/>
        </p:nvSpPr>
        <p:spPr>
          <a:xfrm>
            <a:off x="8587747" y="1690735"/>
            <a:ext cx="1197251" cy="369332"/>
          </a:xfrm>
          <a:prstGeom prst="rect">
            <a:avLst/>
          </a:prstGeom>
          <a:noFill/>
        </p:spPr>
        <p:txBody>
          <a:bodyPr wrap="none" rtlCol="0">
            <a:spAutoFit/>
          </a:bodyPr>
          <a:lstStyle/>
          <a:p>
            <a:r>
              <a:rPr lang="en-US" b="1" dirty="0"/>
              <a:t>SAR Image</a:t>
            </a:r>
          </a:p>
        </p:txBody>
      </p:sp>
      <p:sp>
        <p:nvSpPr>
          <p:cNvPr id="12" name="TextBox 11"/>
          <p:cNvSpPr txBox="1"/>
          <p:nvPr/>
        </p:nvSpPr>
        <p:spPr>
          <a:xfrm>
            <a:off x="10316487" y="6488668"/>
            <a:ext cx="1875513" cy="369332"/>
          </a:xfrm>
          <a:prstGeom prst="rect">
            <a:avLst/>
          </a:prstGeom>
          <a:noFill/>
        </p:spPr>
        <p:txBody>
          <a:bodyPr wrap="none" rtlCol="0">
            <a:spAutoFit/>
          </a:bodyPr>
          <a:lstStyle/>
          <a:p>
            <a:r>
              <a:rPr lang="en-US" dirty="0"/>
              <a:t>[De Luca, C. 2017]</a:t>
            </a:r>
          </a:p>
        </p:txBody>
      </p:sp>
    </p:spTree>
    <p:extLst>
      <p:ext uri="{BB962C8B-B14F-4D97-AF65-F5344CB8AC3E}">
        <p14:creationId xmlns:p14="http://schemas.microsoft.com/office/powerpoint/2010/main" val="2809647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4147"/>
            <a:ext cx="5860869" cy="41449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820" y="1694147"/>
            <a:ext cx="5855180" cy="4140926"/>
          </a:xfrm>
          <a:prstGeom prst="rect">
            <a:avLst/>
          </a:prstGeom>
        </p:spPr>
      </p:pic>
      <p:sp>
        <p:nvSpPr>
          <p:cNvPr id="13" name="TextBox 8">
            <a:extLst>
              <a:ext uri="{FF2B5EF4-FFF2-40B4-BE49-F238E27FC236}">
                <a16:creationId xmlns:a16="http://schemas.microsoft.com/office/drawing/2014/main" id="{67B2C0CA-0B0F-47A0-992D-569D95A72000}"/>
              </a:ext>
            </a:extLst>
          </p:cNvPr>
          <p:cNvSpPr/>
          <p:nvPr/>
        </p:nvSpPr>
        <p:spPr>
          <a:xfrm>
            <a:off x="0" y="0"/>
            <a:ext cx="12061371" cy="9675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en-US" sz="2800" b="1" dirty="0">
                <a:latin typeface="Calibri" pitchFamily="18"/>
                <a:ea typeface="Microsoft YaHei" pitchFamily="2"/>
                <a:cs typeface="Arial" pitchFamily="2"/>
              </a:rPr>
              <a:t>Surface melt can be observed using Radar Backscattering / Radar Cross Section  (through changes of the dielectric constant)</a:t>
            </a:r>
            <a:endParaRPr lang="fr-BE" sz="2800" b="1" dirty="0">
              <a:latin typeface="Calibri" pitchFamily="18"/>
              <a:ea typeface="Microsoft YaHei" pitchFamily="2"/>
              <a:cs typeface="Arial" pitchFamily="2"/>
            </a:endParaRPr>
          </a:p>
        </p:txBody>
      </p:sp>
      <p:sp>
        <p:nvSpPr>
          <p:cNvPr id="14" name="TextBox 13"/>
          <p:cNvSpPr txBox="1"/>
          <p:nvPr/>
        </p:nvSpPr>
        <p:spPr>
          <a:xfrm>
            <a:off x="8175792" y="5934670"/>
            <a:ext cx="2516453" cy="923330"/>
          </a:xfrm>
          <a:prstGeom prst="rect">
            <a:avLst/>
          </a:prstGeom>
          <a:noFill/>
        </p:spPr>
        <p:txBody>
          <a:bodyPr wrap="square" rtlCol="0">
            <a:spAutoFit/>
          </a:bodyPr>
          <a:lstStyle/>
          <a:p>
            <a:r>
              <a:rPr lang="en-US" b="1" dirty="0"/>
              <a:t>Melting period :</a:t>
            </a:r>
          </a:p>
          <a:p>
            <a:r>
              <a:rPr lang="en-US" b="1" dirty="0"/>
              <a:t>→ strong decrease in radar cross section</a:t>
            </a:r>
          </a:p>
        </p:txBody>
      </p:sp>
    </p:spTree>
    <p:extLst>
      <p:ext uri="{BB962C8B-B14F-4D97-AF65-F5344CB8AC3E}">
        <p14:creationId xmlns:p14="http://schemas.microsoft.com/office/powerpoint/2010/main" val="567626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622</Words>
  <Application>Microsoft Office PowerPoint</Application>
  <PresentationFormat>Widescreen</PresentationFormat>
  <Paragraphs>54</Paragraphs>
  <Slides>17</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ULg - Faculté des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Fabspace</dc:creator>
  <cp:lastModifiedBy>quentin glaude</cp:lastModifiedBy>
  <cp:revision>18</cp:revision>
  <dcterms:created xsi:type="dcterms:W3CDTF">2020-05-01T07:58:01Z</dcterms:created>
  <dcterms:modified xsi:type="dcterms:W3CDTF">2020-05-01T14:43:08Z</dcterms:modified>
</cp:coreProperties>
</file>