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</p:sldMasterIdLst>
  <p:notesMasterIdLst>
    <p:notesMasterId r:id="rId18"/>
  </p:notes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</p:sldIdLst>
  <p:sldSz cx="6858000" cy="5143500"/>
  <p:notesSz cx="6669088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536" y="72"/>
      </p:cViewPr>
      <p:guideLst>
        <p:guide orient="horz" pos="16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889938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777607" y="0"/>
            <a:ext cx="2889938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01725" y="1241425"/>
            <a:ext cx="4465638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option 2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pe 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6877664" cy="515824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189000" y="844586"/>
            <a:ext cx="3762027" cy="1011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89000" y="2129051"/>
            <a:ext cx="3250236" cy="1814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/>
          <p:nvPr/>
        </p:nvSpPr>
        <p:spPr>
          <a:xfrm>
            <a:off x="0" y="4735774"/>
            <a:ext cx="6858000" cy="40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www.metoffice.gov.uk	</a:t>
            </a:r>
            <a:endParaRPr sz="8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3162868" y="4735774"/>
            <a:ext cx="3695132" cy="40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© Crown Copyright 2017, Met Office</a:t>
            </a:r>
            <a:endParaRPr sz="8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Shape 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99" y="56982"/>
            <a:ext cx="1803781" cy="787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1 column + image">
  <p:cSld name="Content - 1 column + imag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189000" y="699740"/>
            <a:ext cx="3065991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189000" y="1548000"/>
            <a:ext cx="3065991" cy="30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/>
          <p:nvPr/>
        </p:nvSpPr>
        <p:spPr>
          <a:xfrm>
            <a:off x="3429000" y="1"/>
            <a:ext cx="3429000" cy="4722311"/>
          </a:xfrm>
          <a:prstGeom prst="rect">
            <a:avLst/>
          </a:prstGeom>
          <a:solidFill>
            <a:srgbClr val="E9E9E9"/>
          </a:solidFill>
          <a:ln w="12700" cap="flat" cmpd="sng">
            <a:solidFill>
              <a:srgbClr val="E9E9E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2720300" y="4802318"/>
            <a:ext cx="142581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189000" y="768633"/>
            <a:ext cx="6480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2720300" y="4802318"/>
            <a:ext cx="142581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full image">
  <p:cSld name="Content - full imag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0" y="709469"/>
            <a:ext cx="6858000" cy="4022385"/>
          </a:xfrm>
          <a:prstGeom prst="rect">
            <a:avLst/>
          </a:prstGeom>
          <a:solidFill>
            <a:srgbClr val="E9E9E9"/>
          </a:solidFill>
          <a:ln w="12700" cap="flat" cmpd="sng">
            <a:solidFill>
              <a:srgbClr val="E9E9E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>
            <a:spLocks noGrp="1"/>
          </p:cNvSpPr>
          <p:nvPr>
            <p:ph type="pic" idx="2"/>
          </p:nvPr>
        </p:nvSpPr>
        <p:spPr>
          <a:xfrm>
            <a:off x="0" y="709469"/>
            <a:ext cx="6858000" cy="402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2720300" y="4802318"/>
            <a:ext cx="142581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blank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2720300" y="4802318"/>
            <a:ext cx="142581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really blank">
  <p:cSld name="Content - really blank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0" y="4735774"/>
            <a:ext cx="6858000" cy="407727"/>
          </a:xfrm>
          <a:prstGeom prst="rect">
            <a:avLst/>
          </a:prstGeom>
          <a:solidFill>
            <a:schemeClr val="lt2"/>
          </a:solidFill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2720300" y="4802318"/>
            <a:ext cx="142581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green">
  <p:cSld name="Divider - gree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0" y="1727999"/>
            <a:ext cx="6858000" cy="341550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189000" y="699740"/>
            <a:ext cx="648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189000" y="1976400"/>
            <a:ext cx="6480000" cy="2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0" y="4735774"/>
            <a:ext cx="6858000" cy="40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2720300" y="4802318"/>
            <a:ext cx="142581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grey">
  <p:cSld name="Divider - gre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0" y="1727999"/>
            <a:ext cx="6858000" cy="3415502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89000" y="699740"/>
            <a:ext cx="648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89000" y="1976400"/>
            <a:ext cx="6480000" cy="2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0" y="4735774"/>
            <a:ext cx="6858000" cy="40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2720300" y="4802318"/>
            <a:ext cx="142581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blue">
  <p:cSld name="Divider - blu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0" y="1727999"/>
            <a:ext cx="6858000" cy="3415502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189000" y="699740"/>
            <a:ext cx="648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189000" y="1976400"/>
            <a:ext cx="6480000" cy="2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0" y="4735774"/>
            <a:ext cx="6858000" cy="40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2720300" y="4802318"/>
            <a:ext cx="142581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red">
  <p:cSld name="Divider - red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0" y="1727999"/>
            <a:ext cx="6858000" cy="3415502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189000" y="699740"/>
            <a:ext cx="648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189000" y="1976400"/>
            <a:ext cx="6480000" cy="2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0" y="4735774"/>
            <a:ext cx="6858000" cy="40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2720300" y="4802318"/>
            <a:ext cx="142581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teal">
  <p:cSld name="Divider - teal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0" y="1727999"/>
            <a:ext cx="6858000" cy="3415502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189000" y="699740"/>
            <a:ext cx="648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189000" y="1976400"/>
            <a:ext cx="6480000" cy="2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0" y="4735774"/>
            <a:ext cx="6858000" cy="40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2720300" y="4802318"/>
            <a:ext cx="142581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content">
  <p:cSld name="Main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1592796" y="434063"/>
            <a:ext cx="5238582" cy="70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1592796" y="1155887"/>
            <a:ext cx="5238582" cy="378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 Contact">
  <p:cSld name="Question Contac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0" y="1727999"/>
            <a:ext cx="6858000" cy="341550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189000" y="699740"/>
            <a:ext cx="648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0" y="4735774"/>
            <a:ext cx="6858000" cy="40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www.metoffice.gov.uk	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3162868" y="4735774"/>
            <a:ext cx="3695132" cy="40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Crown Copyright 2017, Met Office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246704" y="2004607"/>
            <a:ext cx="64222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more information please contact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786704" y="2627165"/>
            <a:ext cx="58822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www.metoffice.gov.uk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786704" y="3994278"/>
            <a:ext cx="5882296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2"/>
          </p:nvPr>
        </p:nvSpPr>
        <p:spPr>
          <a:xfrm>
            <a:off x="786704" y="3308732"/>
            <a:ext cx="5882296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9161" y="3293168"/>
            <a:ext cx="357677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419" y="3969028"/>
            <a:ext cx="415161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000" y="2617307"/>
            <a:ext cx="467999" cy="3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option 1">
  <p:cSld name="Title slide - option 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Shape 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6877681" cy="51536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Shape 33"/>
          <p:cNvSpPr txBox="1">
            <a:spLocks noGrp="1"/>
          </p:cNvSpPr>
          <p:nvPr>
            <p:ph type="ctrTitle"/>
          </p:nvPr>
        </p:nvSpPr>
        <p:spPr>
          <a:xfrm>
            <a:off x="189000" y="844586"/>
            <a:ext cx="3762027" cy="1011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ubTitle" idx="1"/>
          </p:nvPr>
        </p:nvSpPr>
        <p:spPr>
          <a:xfrm>
            <a:off x="189000" y="2129051"/>
            <a:ext cx="3250236" cy="1814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/>
          <p:nvPr/>
        </p:nvSpPr>
        <p:spPr>
          <a:xfrm>
            <a:off x="0" y="4735774"/>
            <a:ext cx="6858000" cy="40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www.metoffice.gov.uk	</a:t>
            </a:r>
            <a:endParaRPr sz="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Shape 36"/>
          <p:cNvSpPr/>
          <p:nvPr/>
        </p:nvSpPr>
        <p:spPr>
          <a:xfrm>
            <a:off x="3162868" y="4735774"/>
            <a:ext cx="3695132" cy="40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© Crown Copyright 2017, Met Office</a:t>
            </a:r>
            <a:endParaRPr sz="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Shape 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99" y="56982"/>
            <a:ext cx="1803781" cy="787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option 3">
  <p:cSld name="Title slide - option 3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Shape 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6877664" cy="5158248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Shape 40"/>
          <p:cNvSpPr txBox="1">
            <a:spLocks noGrp="1"/>
          </p:cNvSpPr>
          <p:nvPr>
            <p:ph type="ctrTitle"/>
          </p:nvPr>
        </p:nvSpPr>
        <p:spPr>
          <a:xfrm>
            <a:off x="189000" y="844586"/>
            <a:ext cx="6480000" cy="1011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189000" y="2129051"/>
            <a:ext cx="6480000" cy="1814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/>
          <p:nvPr/>
        </p:nvSpPr>
        <p:spPr>
          <a:xfrm>
            <a:off x="0" y="4735774"/>
            <a:ext cx="6858000" cy="40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www.metoffice.gov.uk	</a:t>
            </a:r>
            <a:endParaRPr sz="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3162868" y="4735774"/>
            <a:ext cx="3695132" cy="40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© Crown Copyright 2017, Met Office</a:t>
            </a:r>
            <a:endParaRPr sz="8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Shape 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99" y="56982"/>
            <a:ext cx="1803781" cy="787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option 4">
  <p:cSld name="Title slide - option 4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ctrTitle"/>
          </p:nvPr>
        </p:nvSpPr>
        <p:spPr>
          <a:xfrm>
            <a:off x="189000" y="839244"/>
            <a:ext cx="6480000" cy="1016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ubTitle" idx="1"/>
          </p:nvPr>
        </p:nvSpPr>
        <p:spPr>
          <a:xfrm>
            <a:off x="189000" y="2129051"/>
            <a:ext cx="6480000" cy="1814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- option 4">
  <p:cSld name="1_Title slide - option 4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195263" y="920663"/>
            <a:ext cx="6480000" cy="105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189000" y="2129051"/>
            <a:ext cx="6480000" cy="1814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/>
          <p:nvPr/>
        </p:nvSpPr>
        <p:spPr>
          <a:xfrm>
            <a:off x="-1" y="-6010"/>
            <a:ext cx="6858002" cy="80767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20075" tIns="20075" rIns="20075" bIns="20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pic>
        <p:nvPicPr>
          <p:cNvPr id="52" name="Shape 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99" y="56982"/>
            <a:ext cx="1803781" cy="787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option 5">
  <p:cSld name="Title slide - option 5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ubTitle" idx="1"/>
          </p:nvPr>
        </p:nvSpPr>
        <p:spPr>
          <a:xfrm>
            <a:off x="189000" y="2129051"/>
            <a:ext cx="6480000" cy="1814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55" name="Shape 55"/>
          <p:cNvCxnSpPr/>
          <p:nvPr/>
        </p:nvCxnSpPr>
        <p:spPr>
          <a:xfrm rot="10800000">
            <a:off x="1902668" y="135000"/>
            <a:ext cx="0" cy="405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6" name="Shape 56"/>
          <p:cNvSpPr/>
          <p:nvPr/>
        </p:nvSpPr>
        <p:spPr>
          <a:xfrm>
            <a:off x="5648317" y="204551"/>
            <a:ext cx="1020683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Working together </a:t>
            </a:r>
            <a:br>
              <a:rPr lang="en-GB" sz="800" b="0" i="0" u="none" strike="noStrike" cap="non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800" b="0" i="0" u="none" strike="noStrike" cap="none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(enter working relationship)</a:t>
            </a:r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pic" idx="2"/>
          </p:nvPr>
        </p:nvSpPr>
        <p:spPr>
          <a:xfrm>
            <a:off x="1966595" y="204551"/>
            <a:ext cx="828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pic" idx="3"/>
          </p:nvPr>
        </p:nvSpPr>
        <p:spPr>
          <a:xfrm>
            <a:off x="2902395" y="204551"/>
            <a:ext cx="828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pic" idx="4"/>
          </p:nvPr>
        </p:nvSpPr>
        <p:spPr>
          <a:xfrm>
            <a:off x="3850626" y="204551"/>
            <a:ext cx="828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60" name="Shape 60"/>
          <p:cNvCxnSpPr/>
          <p:nvPr/>
        </p:nvCxnSpPr>
        <p:spPr>
          <a:xfrm rot="10800000">
            <a:off x="2850007" y="135000"/>
            <a:ext cx="0" cy="405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1" name="Shape 61"/>
          <p:cNvCxnSpPr/>
          <p:nvPr/>
        </p:nvCxnSpPr>
        <p:spPr>
          <a:xfrm rot="10800000">
            <a:off x="3786252" y="135000"/>
            <a:ext cx="0" cy="405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" name="Shape 62"/>
          <p:cNvCxnSpPr/>
          <p:nvPr/>
        </p:nvCxnSpPr>
        <p:spPr>
          <a:xfrm rot="10800000">
            <a:off x="4721605" y="135000"/>
            <a:ext cx="0" cy="405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3" name="Shape 63"/>
          <p:cNvSpPr>
            <a:spLocks noGrp="1"/>
          </p:cNvSpPr>
          <p:nvPr>
            <p:ph type="pic" idx="5"/>
          </p:nvPr>
        </p:nvSpPr>
        <p:spPr>
          <a:xfrm>
            <a:off x="4782551" y="204551"/>
            <a:ext cx="828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ctrTitle"/>
          </p:nvPr>
        </p:nvSpPr>
        <p:spPr>
          <a:xfrm>
            <a:off x="195263" y="920663"/>
            <a:ext cx="6480000" cy="105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- option 5">
  <p:cSld name="1_Title slide - option 5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-1" y="-6010"/>
            <a:ext cx="6858002" cy="80767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20075" tIns="20075" rIns="20075" bIns="20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189000" y="2129051"/>
            <a:ext cx="6480000" cy="1814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68" name="Shape 68"/>
          <p:cNvCxnSpPr/>
          <p:nvPr/>
        </p:nvCxnSpPr>
        <p:spPr>
          <a:xfrm rot="10800000">
            <a:off x="1902668" y="135000"/>
            <a:ext cx="0" cy="405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9" name="Shape 69"/>
          <p:cNvSpPr/>
          <p:nvPr/>
        </p:nvSpPr>
        <p:spPr>
          <a:xfrm>
            <a:off x="5648317" y="204551"/>
            <a:ext cx="1020683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Working together </a:t>
            </a:r>
            <a:br>
              <a:rPr lang="en-GB"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(enter working relationship)</a:t>
            </a:r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1966595" y="204551"/>
            <a:ext cx="828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pic" idx="3"/>
          </p:nvPr>
        </p:nvSpPr>
        <p:spPr>
          <a:xfrm>
            <a:off x="2902395" y="204551"/>
            <a:ext cx="828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pic" idx="4"/>
          </p:nvPr>
        </p:nvSpPr>
        <p:spPr>
          <a:xfrm>
            <a:off x="3850626" y="204551"/>
            <a:ext cx="828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73" name="Shape 73"/>
          <p:cNvCxnSpPr/>
          <p:nvPr/>
        </p:nvCxnSpPr>
        <p:spPr>
          <a:xfrm rot="10800000">
            <a:off x="2850007" y="135000"/>
            <a:ext cx="0" cy="405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4" name="Shape 74"/>
          <p:cNvCxnSpPr/>
          <p:nvPr/>
        </p:nvCxnSpPr>
        <p:spPr>
          <a:xfrm rot="10800000">
            <a:off x="3786252" y="135000"/>
            <a:ext cx="0" cy="405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5" name="Shape 75"/>
          <p:cNvCxnSpPr/>
          <p:nvPr/>
        </p:nvCxnSpPr>
        <p:spPr>
          <a:xfrm rot="10800000">
            <a:off x="4721605" y="135000"/>
            <a:ext cx="0" cy="405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6" name="Shape 76"/>
          <p:cNvSpPr>
            <a:spLocks noGrp="1"/>
          </p:cNvSpPr>
          <p:nvPr>
            <p:ph type="pic" idx="5"/>
          </p:nvPr>
        </p:nvSpPr>
        <p:spPr>
          <a:xfrm>
            <a:off x="4782551" y="204551"/>
            <a:ext cx="828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7" name="Shape 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99" y="56982"/>
            <a:ext cx="1803781" cy="78760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>
            <a:spLocks noGrp="1"/>
          </p:cNvSpPr>
          <p:nvPr>
            <p:ph type="ctrTitle"/>
          </p:nvPr>
        </p:nvSpPr>
        <p:spPr>
          <a:xfrm>
            <a:off x="195263" y="920663"/>
            <a:ext cx="6480000" cy="105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2 columns" type="twoObj">
  <p:cSld name="TWO_OBJECT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189000" y="768633"/>
            <a:ext cx="6480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189000" y="1548000"/>
            <a:ext cx="3065991" cy="30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3601800" y="1548000"/>
            <a:ext cx="3067200" cy="30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83" name="Shape 83"/>
          <p:cNvCxnSpPr/>
          <p:nvPr/>
        </p:nvCxnSpPr>
        <p:spPr>
          <a:xfrm>
            <a:off x="3425605" y="1548000"/>
            <a:ext cx="0" cy="3060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2720300" y="4802318"/>
            <a:ext cx="142581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89000" y="768633"/>
            <a:ext cx="6480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89000" y="1548000"/>
            <a:ext cx="6480000" cy="30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0" y="4735774"/>
            <a:ext cx="6858000" cy="40772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0000" tIns="45700" rIns="3600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2720300" y="4802318"/>
            <a:ext cx="142581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4" name="Shape 14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189347" y="56368"/>
            <a:ext cx="1783501" cy="7787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ctrTitle"/>
          </p:nvPr>
        </p:nvSpPr>
        <p:spPr>
          <a:xfrm>
            <a:off x="0" y="2065995"/>
            <a:ext cx="3686753" cy="1011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GB" sz="28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The mean state and variability of the North Atlantic circulation: </a:t>
            </a:r>
            <a:br>
              <a:rPr lang="en-GB" sz="28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</a:br>
            <a:r>
              <a:rPr lang="en-GB" sz="28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a perspective from ocean reanalyses </a:t>
            </a:r>
            <a:endParaRPr lang="en-GB" sz="2800" i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subTitle" idx="1"/>
          </p:nvPr>
        </p:nvSpPr>
        <p:spPr>
          <a:xfrm>
            <a:off x="118646" y="3321572"/>
            <a:ext cx="3094330" cy="10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GB" sz="1400" kern="1200" dirty="0">
                <a:solidFill>
                  <a:srgbClr val="FFFFFF"/>
                </a:solidFill>
                <a:latin typeface="Arial" charset="0"/>
              </a:rPr>
              <a:t>L C Jackson</a:t>
            </a:r>
            <a:r>
              <a:rPr lang="en-GB" sz="1400" kern="1200" baseline="30000" dirty="0">
                <a:solidFill>
                  <a:srgbClr val="FFFFFF"/>
                </a:solidFill>
                <a:latin typeface="Arial" charset="0"/>
              </a:rPr>
              <a:t>1</a:t>
            </a:r>
            <a:r>
              <a:rPr lang="en-GB" sz="1400" kern="1200" dirty="0">
                <a:solidFill>
                  <a:srgbClr val="FFFFFF"/>
                </a:solidFill>
                <a:latin typeface="Arial" charset="0"/>
              </a:rPr>
              <a:t>, C Dubois, G Forget, K Haines, M Harrison, D Iovino, A </a:t>
            </a:r>
            <a:r>
              <a:rPr lang="en-GB" sz="1400" kern="1200" dirty="0" err="1">
                <a:solidFill>
                  <a:srgbClr val="FFFFFF"/>
                </a:solidFill>
                <a:latin typeface="Arial" charset="0"/>
              </a:rPr>
              <a:t>Köhl</a:t>
            </a:r>
            <a:r>
              <a:rPr lang="en-GB" sz="1400" kern="1200" dirty="0">
                <a:solidFill>
                  <a:srgbClr val="FFFFFF"/>
                </a:solidFill>
                <a:latin typeface="Arial" charset="0"/>
              </a:rPr>
              <a:t>, D </a:t>
            </a:r>
            <a:r>
              <a:rPr lang="en-GB" sz="1400" kern="1200" dirty="0" err="1">
                <a:solidFill>
                  <a:srgbClr val="FFFFFF"/>
                </a:solidFill>
                <a:latin typeface="Arial" charset="0"/>
              </a:rPr>
              <a:t>Mignac</a:t>
            </a:r>
            <a:r>
              <a:rPr lang="en-GB" sz="1400" kern="1200" dirty="0">
                <a:solidFill>
                  <a:srgbClr val="FFFFFF"/>
                </a:solidFill>
                <a:latin typeface="Arial" charset="0"/>
              </a:rPr>
              <a:t>, S Masina, K A Peterson, C G </a:t>
            </a:r>
            <a:r>
              <a:rPr lang="en-GB" sz="1400" kern="1200" dirty="0" err="1">
                <a:solidFill>
                  <a:srgbClr val="FFFFFF"/>
                </a:solidFill>
                <a:latin typeface="Arial" charset="0"/>
              </a:rPr>
              <a:t>Piecuch</a:t>
            </a:r>
            <a:r>
              <a:rPr lang="en-GB" sz="1400" kern="1200" dirty="0">
                <a:solidFill>
                  <a:srgbClr val="FFFFFF"/>
                </a:solidFill>
                <a:latin typeface="Arial" charset="0"/>
              </a:rPr>
              <a:t>, C Roberts, J Robson, A </a:t>
            </a:r>
            <a:r>
              <a:rPr lang="en-GB" sz="1400" kern="1200" dirty="0" err="1">
                <a:solidFill>
                  <a:srgbClr val="FFFFFF"/>
                </a:solidFill>
                <a:latin typeface="Arial" charset="0"/>
              </a:rPr>
              <a:t>Storto</a:t>
            </a:r>
            <a:r>
              <a:rPr lang="en-GB" sz="1400" kern="1200" dirty="0">
                <a:solidFill>
                  <a:srgbClr val="FFFFFF"/>
                </a:solidFill>
                <a:latin typeface="Arial" charset="0"/>
              </a:rPr>
              <a:t>, T Toyoda, M Valdivieso, C Wilson, Y Wang</a:t>
            </a:r>
            <a:br>
              <a:rPr lang="en-GB" sz="1400" kern="1200" dirty="0">
                <a:solidFill>
                  <a:srgbClr val="FFFFFF"/>
                </a:solidFill>
                <a:latin typeface="Arial" charset="0"/>
              </a:rPr>
            </a:br>
            <a:r>
              <a:rPr lang="en-GB" sz="1400" i="1" kern="1200" dirty="0">
                <a:solidFill>
                  <a:srgbClr val="FFFFFF"/>
                </a:solidFill>
                <a:latin typeface="Arial" charset="0"/>
              </a:rPr>
              <a:t>1. Met Office Hadley Centre, UK</a:t>
            </a:r>
            <a:endParaRPr lang="en-GB" sz="1800" b="0" i="0" u="none" strike="noStrike" cap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drawing of a face&#10;&#10;Description automatically generated">
            <a:extLst>
              <a:ext uri="{FF2B5EF4-FFF2-40B4-BE49-F238E27FC236}">
                <a16:creationId xmlns:a16="http://schemas.microsoft.com/office/drawing/2014/main" id="{F20A13F2-97FA-4B51-A7A0-A59CADDB1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949" y="4299942"/>
            <a:ext cx="1227411" cy="4294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33F587-BDC8-41B3-AB87-9CB7F96479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542" y="342109"/>
            <a:ext cx="1227412" cy="5462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3CF918-DF21-4B5D-992D-78B6D5B38D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756" y="1131590"/>
            <a:ext cx="1672198" cy="4294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A picture containing map&#10;&#10;Description generated with very high confidence">
            <a:extLst>
              <a:ext uri="{FF2B5EF4-FFF2-40B4-BE49-F238E27FC236}">
                <a16:creationId xmlns:a16="http://schemas.microsoft.com/office/drawing/2014/main" id="{2E351618-9AC9-49E7-868E-57ABDBD3CC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851" b="28321"/>
          <a:stretch/>
        </p:blipFill>
        <p:spPr>
          <a:xfrm>
            <a:off x="3323607" y="150574"/>
            <a:ext cx="3246794" cy="48423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D51F0E-06C7-4670-9300-10E4E6D7E11C}"/>
              </a:ext>
            </a:extLst>
          </p:cNvPr>
          <p:cNvSpPr txBox="1"/>
          <p:nvPr/>
        </p:nvSpPr>
        <p:spPr>
          <a:xfrm>
            <a:off x="317615" y="814999"/>
            <a:ext cx="3399417" cy="22467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b="1" dirty="0">
                <a:latin typeface="Arial"/>
                <a:cs typeface="Arial"/>
              </a:rPr>
              <a:t>AMOC</a:t>
            </a:r>
          </a:p>
          <a:p>
            <a:endParaRPr lang="en-GB" b="1" dirty="0">
              <a:cs typeface="Arial"/>
            </a:endParaRPr>
          </a:p>
          <a:p>
            <a:r>
              <a:rPr lang="en-GB" kern="0" dirty="0">
                <a:solidFill>
                  <a:srgbClr val="2A2A2A"/>
                </a:solidFill>
                <a:latin typeface="Arial"/>
                <a:cs typeface="Arial"/>
              </a:rPr>
              <a:t>Good agreement of most reanalyses with observations at 26.5N</a:t>
            </a:r>
            <a:endParaRPr lang="en-GB" dirty="0"/>
          </a:p>
          <a:p>
            <a:endParaRPr lang="en-GB" kern="0" dirty="0">
              <a:solidFill>
                <a:srgbClr val="2A2A2A"/>
              </a:solidFill>
              <a:cs typeface="Arial" charset="0"/>
            </a:endParaRPr>
          </a:p>
          <a:p>
            <a:r>
              <a:rPr lang="en-GB" kern="0" dirty="0">
                <a:solidFill>
                  <a:srgbClr val="2A2A2A"/>
                </a:solidFill>
                <a:latin typeface="Arial"/>
                <a:cs typeface="Arial"/>
              </a:rPr>
              <a:t>All show weakening from 2006-2013 in agreement with </a:t>
            </a:r>
            <a:r>
              <a:rPr lang="en-GB" kern="0" dirty="0" err="1">
                <a:solidFill>
                  <a:srgbClr val="2A2A2A"/>
                </a:solidFill>
                <a:latin typeface="Arial"/>
                <a:cs typeface="Arial"/>
              </a:rPr>
              <a:t>obs</a:t>
            </a:r>
            <a:r>
              <a:rPr lang="en-GB" kern="0" dirty="0">
                <a:solidFill>
                  <a:srgbClr val="2A2A2A"/>
                </a:solidFill>
                <a:latin typeface="Arial"/>
                <a:cs typeface="Arial"/>
              </a:rPr>
              <a:t> (though not all capture the magnitude). All show previous strengthening (2001-2006) weakening (1999-2001)</a:t>
            </a:r>
            <a:endParaRPr lang="en-GB" kern="0" dirty="0">
              <a:solidFill>
                <a:srgbClr val="2A2A2A"/>
              </a:solidFill>
              <a:cs typeface="Arial" charset="0"/>
            </a:endParaRPr>
          </a:p>
        </p:txBody>
      </p:sp>
      <p:pic>
        <p:nvPicPr>
          <p:cNvPr id="6" name="Picture 22" descr="A picture containing map&#10;&#10;Description generated with very high confidence">
            <a:extLst>
              <a:ext uri="{FF2B5EF4-FFF2-40B4-BE49-F238E27FC236}">
                <a16:creationId xmlns:a16="http://schemas.microsoft.com/office/drawing/2014/main" id="{993D6153-DD6D-49D6-BC82-DC2F8F2AB1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" t="71587" r="66390" b="2479"/>
          <a:stretch/>
        </p:blipFill>
        <p:spPr>
          <a:xfrm>
            <a:off x="476672" y="3162134"/>
            <a:ext cx="2232248" cy="173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36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A picture containing screenshot, map&#10;&#10;Description generated with high confidence">
            <a:extLst>
              <a:ext uri="{FF2B5EF4-FFF2-40B4-BE49-F238E27FC236}">
                <a16:creationId xmlns:a16="http://schemas.microsoft.com/office/drawing/2014/main" id="{EEFAFB12-9B3C-4817-A89E-1B4E8B50F2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7651"/>
          <a:stretch/>
        </p:blipFill>
        <p:spPr>
          <a:xfrm>
            <a:off x="260648" y="784187"/>
            <a:ext cx="4060718" cy="38037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06FB0A-62DB-4749-B8CF-275B9B5D60C4}"/>
              </a:ext>
            </a:extLst>
          </p:cNvPr>
          <p:cNvSpPr txBox="1"/>
          <p:nvPr/>
        </p:nvSpPr>
        <p:spPr>
          <a:xfrm>
            <a:off x="4437112" y="773918"/>
            <a:ext cx="2253430" cy="37548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b="1" dirty="0">
                <a:latin typeface="Arial"/>
                <a:cs typeface="Arial"/>
              </a:rPr>
              <a:t>Transports</a:t>
            </a:r>
          </a:p>
          <a:p>
            <a:endParaRPr lang="en-GB" b="1" dirty="0">
              <a:cs typeface="Arial"/>
            </a:endParaRPr>
          </a:p>
          <a:p>
            <a:r>
              <a:rPr lang="en-GB" kern="0" dirty="0">
                <a:solidFill>
                  <a:srgbClr val="2A2A2A"/>
                </a:solidFill>
                <a:latin typeface="Arial"/>
                <a:cs typeface="Arial"/>
              </a:rPr>
              <a:t>There is a strong relationship across reanalyses between trends in the AMOC at 26.5N (from 2005-2015) and trends in both the overturning and total heat transport. Hence AMOC change is a good indicator of heat transport change</a:t>
            </a:r>
            <a:endParaRPr lang="en-GB" dirty="0"/>
          </a:p>
          <a:p>
            <a:endParaRPr lang="en-GB" kern="0" dirty="0">
              <a:solidFill>
                <a:srgbClr val="2A2A2A"/>
              </a:solidFill>
              <a:cs typeface="Arial" charset="0"/>
            </a:endParaRPr>
          </a:p>
          <a:p>
            <a:r>
              <a:rPr lang="en-GB" kern="0" dirty="0">
                <a:solidFill>
                  <a:srgbClr val="2A2A2A"/>
                </a:solidFill>
                <a:latin typeface="Arial"/>
                <a:cs typeface="Arial"/>
              </a:rPr>
              <a:t>For freshwater transport the gyre transport also plays a role.</a:t>
            </a:r>
            <a:endParaRPr lang="en-GB" kern="0" dirty="0">
              <a:solidFill>
                <a:srgbClr val="2A2A2A"/>
              </a:solidFill>
              <a:cs typeface="Arial" charset="0"/>
            </a:endParaRPr>
          </a:p>
          <a:p>
            <a:endParaRPr lang="en-GB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826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2919C-9554-4E1A-8FAE-F14C4403E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4824" y="35843"/>
            <a:ext cx="5238582" cy="700992"/>
          </a:xfrm>
        </p:spPr>
        <p:txBody>
          <a:bodyPr/>
          <a:lstStyle/>
          <a:p>
            <a:r>
              <a:rPr lang="en-GB" dirty="0"/>
              <a:t>Variability in the subpolar gyre</a:t>
            </a:r>
          </a:p>
        </p:txBody>
      </p:sp>
      <p:pic>
        <p:nvPicPr>
          <p:cNvPr id="4" name="Picture 20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BD611772-D1EB-46F1-8C84-0D11321DFC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97" t="174" b="77290"/>
          <a:stretch/>
        </p:blipFill>
        <p:spPr>
          <a:xfrm>
            <a:off x="332656" y="753892"/>
            <a:ext cx="3454420" cy="1558975"/>
          </a:xfrm>
          <a:prstGeom prst="rect">
            <a:avLst/>
          </a:prstGeom>
        </p:spPr>
      </p:pic>
      <p:pic>
        <p:nvPicPr>
          <p:cNvPr id="5" name="Picture 20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7C2209D8-C93A-4381-9BF3-CEF7936D2E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75" t="88100" r="21753" b="-160"/>
          <a:stretch/>
        </p:blipFill>
        <p:spPr>
          <a:xfrm>
            <a:off x="3086333" y="4090395"/>
            <a:ext cx="3771667" cy="8601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2991C3-D607-40DA-8804-CC3E9389248E}"/>
              </a:ext>
            </a:extLst>
          </p:cNvPr>
          <p:cNvSpPr txBox="1"/>
          <p:nvPr/>
        </p:nvSpPr>
        <p:spPr>
          <a:xfrm>
            <a:off x="3787076" y="850520"/>
            <a:ext cx="2934326" cy="3405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b="1" dirty="0">
                <a:latin typeface="Arial"/>
                <a:cs typeface="Arial"/>
              </a:rPr>
              <a:t>Water mass properties</a:t>
            </a:r>
          </a:p>
          <a:p>
            <a:endParaRPr lang="en-GB" b="1" dirty="0">
              <a:cs typeface="Arial"/>
            </a:endParaRPr>
          </a:p>
          <a:p>
            <a:r>
              <a:rPr lang="en-GB" kern="0" dirty="0">
                <a:solidFill>
                  <a:srgbClr val="2A2A2A"/>
                </a:solidFill>
                <a:latin typeface="Arial"/>
                <a:cs typeface="Arial"/>
              </a:rPr>
              <a:t>Good agreement across reanalyses and between temperature and salinity that there was a warming and salinification from 1993-2006 and then a cooling and freshening.</a:t>
            </a:r>
            <a:endParaRPr lang="en-GB" kern="0" dirty="0">
              <a:solidFill>
                <a:srgbClr val="2A2A2A"/>
              </a:solidFill>
              <a:cs typeface="Arial" charset="0"/>
            </a:endParaRPr>
          </a:p>
          <a:p>
            <a:endParaRPr lang="en-GB" kern="0" dirty="0">
              <a:solidFill>
                <a:srgbClr val="2A2A2A"/>
              </a:solidFill>
              <a:cs typeface="Arial" charset="0"/>
            </a:endParaRPr>
          </a:p>
          <a:p>
            <a:r>
              <a:rPr lang="en-GB" kern="0" dirty="0">
                <a:solidFill>
                  <a:srgbClr val="2A2A2A"/>
                </a:solidFill>
                <a:latin typeface="Arial"/>
                <a:cs typeface="Arial"/>
              </a:rPr>
              <a:t>Volume changes suggest a role for advection in these changes (although surface fluxes can also be important)</a:t>
            </a:r>
            <a:endParaRPr lang="en-GB" kern="0" dirty="0">
              <a:solidFill>
                <a:srgbClr val="2A2A2A"/>
              </a:solidFill>
              <a:cs typeface="Arial" charset="0"/>
            </a:endParaRPr>
          </a:p>
          <a:p>
            <a:pPr marL="457200" indent="-3556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/>
              <a:buChar char="•"/>
            </a:pPr>
            <a:endParaRPr lang="en-GB" kern="0" dirty="0">
              <a:solidFill>
                <a:srgbClr val="2A2A2A"/>
              </a:solidFill>
              <a:cs typeface="Arial" charset="0"/>
            </a:endParaRPr>
          </a:p>
          <a:p>
            <a:endParaRPr lang="en-GB" dirty="0">
              <a:cs typeface="Arial" charset="0"/>
            </a:endParaRPr>
          </a:p>
        </p:txBody>
      </p:sp>
      <p:pic>
        <p:nvPicPr>
          <p:cNvPr id="7" name="Picture 20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C4214882-FF3B-4FD1-8A33-D077076389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97" t="42596" b="37373"/>
          <a:stretch/>
        </p:blipFill>
        <p:spPr>
          <a:xfrm>
            <a:off x="332656" y="2577763"/>
            <a:ext cx="3454420" cy="138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32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A picture containing map&#10;&#10;Description generated with very high confidence">
            <a:extLst>
              <a:ext uri="{FF2B5EF4-FFF2-40B4-BE49-F238E27FC236}">
                <a16:creationId xmlns:a16="http://schemas.microsoft.com/office/drawing/2014/main" id="{2649D2D6-4F55-491E-BC3B-0FC4B564B2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01" t="47938" r="6163" b="28866"/>
          <a:stretch/>
        </p:blipFill>
        <p:spPr>
          <a:xfrm>
            <a:off x="2924944" y="1419622"/>
            <a:ext cx="3816424" cy="21446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510B2B-EC18-4422-AC24-DBA7A3E7D67C}"/>
              </a:ext>
            </a:extLst>
          </p:cNvPr>
          <p:cNvSpPr txBox="1"/>
          <p:nvPr/>
        </p:nvSpPr>
        <p:spPr>
          <a:xfrm>
            <a:off x="260648" y="1059582"/>
            <a:ext cx="2736304" cy="3405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b="1" dirty="0">
                <a:latin typeface="Arial"/>
                <a:cs typeface="Arial"/>
              </a:rPr>
              <a:t>AMOC</a:t>
            </a:r>
          </a:p>
          <a:p>
            <a:endParaRPr lang="en-GB" b="1" dirty="0">
              <a:cs typeface="Arial"/>
            </a:endParaRPr>
          </a:p>
          <a:p>
            <a:r>
              <a:rPr lang="en-GB" kern="0" dirty="0">
                <a:solidFill>
                  <a:srgbClr val="2A2A2A"/>
                </a:solidFill>
                <a:latin typeface="Arial"/>
                <a:cs typeface="Arial"/>
              </a:rPr>
              <a:t>Coherent variability of AMOC at 50N comes from Ekman forcing.</a:t>
            </a:r>
            <a:endParaRPr lang="en-GB" dirty="0">
              <a:solidFill>
                <a:srgbClr val="000000"/>
              </a:solidFill>
              <a:cs typeface="Arial" charset="0"/>
            </a:endParaRPr>
          </a:p>
          <a:p>
            <a:endParaRPr lang="en-GB" kern="0" dirty="0">
              <a:solidFill>
                <a:srgbClr val="2A2A2A"/>
              </a:solidFill>
              <a:cs typeface="Arial"/>
            </a:endParaRPr>
          </a:p>
          <a:p>
            <a:r>
              <a:rPr lang="en-GB" kern="0" dirty="0">
                <a:solidFill>
                  <a:srgbClr val="2A2A2A"/>
                </a:solidFill>
                <a:latin typeface="Arial"/>
                <a:cs typeface="Arial"/>
              </a:rPr>
              <a:t>Also shows AMOC-Ekman weakening from 1995-2009, consistent with forced model studies showing a weakening following a previous strengthening</a:t>
            </a:r>
            <a:endParaRPr lang="en-GB" kern="0" dirty="0">
              <a:solidFill>
                <a:srgbClr val="2A2A2A"/>
              </a:solidFill>
              <a:cs typeface="Arial" charset="0"/>
            </a:endParaRPr>
          </a:p>
          <a:p>
            <a:endParaRPr lang="en-GB" kern="0" dirty="0">
              <a:solidFill>
                <a:srgbClr val="2A2A2A"/>
              </a:solidFill>
              <a:cs typeface="Arial" charset="0"/>
            </a:endParaRPr>
          </a:p>
          <a:p>
            <a:endParaRPr lang="en-GB" kern="0" dirty="0">
              <a:solidFill>
                <a:srgbClr val="2A2A2A"/>
              </a:solidFill>
              <a:cs typeface="Arial" charset="0"/>
            </a:endParaRPr>
          </a:p>
          <a:p>
            <a:pPr marL="457200" indent="-3556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/>
              <a:buChar char="•"/>
            </a:pPr>
            <a:endParaRPr lang="en-GB" kern="0" dirty="0">
              <a:solidFill>
                <a:srgbClr val="2A2A2A"/>
              </a:solidFill>
              <a:cs typeface="Arial" charset="0"/>
            </a:endParaRPr>
          </a:p>
          <a:p>
            <a:endParaRPr lang="en-GB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985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 descr="A close up of a map&#10;&#10;Description generated with high confidence">
            <a:extLst>
              <a:ext uri="{FF2B5EF4-FFF2-40B4-BE49-F238E27FC236}">
                <a16:creationId xmlns:a16="http://schemas.microsoft.com/office/drawing/2014/main" id="{009FFC4E-E586-4F9B-8385-D57B8694C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40" y="771550"/>
            <a:ext cx="4005993" cy="33480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474346-3ED0-4AFE-B9FB-1500CC9EA105}"/>
              </a:ext>
            </a:extLst>
          </p:cNvPr>
          <p:cNvSpPr txBox="1"/>
          <p:nvPr/>
        </p:nvSpPr>
        <p:spPr>
          <a:xfrm>
            <a:off x="4277849" y="915566"/>
            <a:ext cx="2403665" cy="28931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b="1" dirty="0">
                <a:latin typeface="Arial"/>
                <a:cs typeface="Arial"/>
              </a:rPr>
              <a:t>Relationships</a:t>
            </a:r>
          </a:p>
          <a:p>
            <a:endParaRPr lang="en-GB" b="1" dirty="0">
              <a:cs typeface="Arial"/>
            </a:endParaRPr>
          </a:p>
          <a:p>
            <a:r>
              <a:rPr lang="en-GB" kern="0" dirty="0">
                <a:solidFill>
                  <a:srgbClr val="2A2A2A"/>
                </a:solidFill>
                <a:latin typeface="Arial"/>
                <a:cs typeface="Arial"/>
              </a:rPr>
              <a:t>See trends from 1995-2009 in various subpolar variables: Labrador sea density, subpolar gyre, AMOC at 50N. </a:t>
            </a:r>
            <a:endParaRPr lang="en-GB" dirty="0">
              <a:solidFill>
                <a:srgbClr val="000000"/>
              </a:solidFill>
              <a:cs typeface="Arial" charset="0"/>
            </a:endParaRPr>
          </a:p>
          <a:p>
            <a:endParaRPr lang="en-GB" kern="0" dirty="0">
              <a:solidFill>
                <a:srgbClr val="2A2A2A"/>
              </a:solidFill>
              <a:latin typeface="Arial"/>
              <a:cs typeface="Arial"/>
            </a:endParaRPr>
          </a:p>
          <a:p>
            <a:r>
              <a:rPr lang="en-GB" kern="0" dirty="0">
                <a:solidFill>
                  <a:srgbClr val="2A2A2A"/>
                </a:solidFill>
                <a:latin typeface="Arial"/>
                <a:cs typeface="Arial"/>
              </a:rPr>
              <a:t>There is no obvious cross-reanalysis relationship suggesting model-dependence of relationships</a:t>
            </a:r>
            <a:endParaRPr lang="en-GB" kern="0" dirty="0">
              <a:solidFill>
                <a:srgbClr val="2A2A2A"/>
              </a:solidFill>
              <a:cs typeface="Arial" charset="0"/>
            </a:endParaRPr>
          </a:p>
          <a:p>
            <a:endParaRPr lang="en-GB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376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A picture containing screenshot, map&#10;&#10;Description generated with high confidence">
            <a:extLst>
              <a:ext uri="{FF2B5EF4-FFF2-40B4-BE49-F238E27FC236}">
                <a16:creationId xmlns:a16="http://schemas.microsoft.com/office/drawing/2014/main" id="{8D084040-A6BD-4AB8-814F-57B3316B15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3" r="-581" b="66667"/>
          <a:stretch/>
        </p:blipFill>
        <p:spPr>
          <a:xfrm>
            <a:off x="548680" y="2139702"/>
            <a:ext cx="5666234" cy="22647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BB8379-5913-49B0-926D-F53F062EA922}"/>
              </a:ext>
            </a:extLst>
          </p:cNvPr>
          <p:cNvSpPr txBox="1"/>
          <p:nvPr/>
        </p:nvSpPr>
        <p:spPr>
          <a:xfrm>
            <a:off x="764704" y="1059582"/>
            <a:ext cx="6001469" cy="18969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b="1" dirty="0">
                <a:latin typeface="Arial"/>
                <a:cs typeface="Arial"/>
              </a:rPr>
              <a:t>Transports</a:t>
            </a:r>
          </a:p>
          <a:p>
            <a:endParaRPr lang="en-GB" b="1" dirty="0">
              <a:cs typeface="Arial"/>
            </a:endParaRPr>
          </a:p>
          <a:p>
            <a:r>
              <a:rPr lang="en-GB" kern="0" dirty="0">
                <a:solidFill>
                  <a:srgbClr val="2A2A2A"/>
                </a:solidFill>
                <a:latin typeface="Arial"/>
                <a:cs typeface="Arial"/>
              </a:rPr>
              <a:t>See trends in heat and freshwater transports, however no cross-reanalysis relationships to AMOC or subpolar gyre trends</a:t>
            </a:r>
            <a:endParaRPr lang="en-GB" kern="0" dirty="0">
              <a:solidFill>
                <a:srgbClr val="2A2A2A"/>
              </a:solidFill>
              <a:cs typeface="Arial"/>
            </a:endParaRPr>
          </a:p>
          <a:p>
            <a:endParaRPr lang="en-GB" kern="0" dirty="0">
              <a:solidFill>
                <a:srgbClr val="2A2A2A"/>
              </a:solidFill>
              <a:cs typeface="Arial" charset="0"/>
            </a:endParaRPr>
          </a:p>
          <a:p>
            <a:endParaRPr lang="en-GB" kern="0" dirty="0">
              <a:solidFill>
                <a:srgbClr val="2A2A2A"/>
              </a:solidFill>
              <a:cs typeface="Arial" charset="0"/>
            </a:endParaRPr>
          </a:p>
          <a:p>
            <a:pPr marL="457200" indent="-3556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/>
              <a:buChar char="•"/>
            </a:pPr>
            <a:endParaRPr lang="en-GB" kern="0" dirty="0">
              <a:solidFill>
                <a:srgbClr val="2A2A2A"/>
              </a:solidFill>
              <a:cs typeface="Arial" charset="0"/>
            </a:endParaRPr>
          </a:p>
          <a:p>
            <a:endParaRPr lang="en-GB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392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44B59-A105-493C-9F5A-DE74A6B3B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6832" y="51470"/>
            <a:ext cx="5238582" cy="700992"/>
          </a:xfrm>
        </p:spPr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23294A-1A01-40E9-BEAC-72992B07B44F}"/>
              </a:ext>
            </a:extLst>
          </p:cNvPr>
          <p:cNvSpPr txBox="1"/>
          <p:nvPr/>
        </p:nvSpPr>
        <p:spPr>
          <a:xfrm>
            <a:off x="404664" y="1203598"/>
            <a:ext cx="64087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find that reanalyses show some consistency, in particular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weakening of the subpolar gyre and AMOC at 50N from the mid-1990s until at least 2009 (related to decadal variability in previous studies)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strengthening and then weakening of the AMOC at 26.5N since 2000, and impacts of circulation changes on transports.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We also see less spread across the ensemble in AMOC strength and mixed layer depth, suggesting improvements as the observational coverage has improved.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Reanalyses are promising tools to examine recent climate variability alongside free-running ocean models (which can experience biases) and observations (which are temporally and spatially sparse).</a:t>
            </a:r>
          </a:p>
        </p:txBody>
      </p:sp>
    </p:spTree>
    <p:extLst>
      <p:ext uri="{BB962C8B-B14F-4D97-AF65-F5344CB8AC3E}">
        <p14:creationId xmlns:p14="http://schemas.microsoft.com/office/powerpoint/2010/main" val="140570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397AF8-E105-4332-8230-D33D491234A5}"/>
              </a:ext>
            </a:extLst>
          </p:cNvPr>
          <p:cNvSpPr txBox="1"/>
          <p:nvPr/>
        </p:nvSpPr>
        <p:spPr>
          <a:xfrm>
            <a:off x="332656" y="771550"/>
            <a:ext cx="640871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GB" dirty="0"/>
              <a:t>We examine the </a:t>
            </a:r>
            <a:r>
              <a:rPr lang="en-GB" b="1" dirty="0"/>
              <a:t>mean state and recent changes in the North Atlantic </a:t>
            </a:r>
            <a:r>
              <a:rPr lang="en-GB" dirty="0"/>
              <a:t>(during the satellite period – after 1993) with global ocean reanalyses with the aim of answering the following questions: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Where is there agreement/disagreement?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Can we learn what makes a reanalysis good at specific processes?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Are there processes/time periods where we believe the reanalyses are informative? </a:t>
            </a:r>
          </a:p>
          <a:p>
            <a:endParaRPr lang="en-GB" dirty="0"/>
          </a:p>
          <a:p>
            <a:r>
              <a:rPr lang="en-GB" b="1" dirty="0"/>
              <a:t>Scientific themes: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/>
              <a:t>Dynamics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dirty="0"/>
              <a:t>AMOC (</a:t>
            </a:r>
            <a:r>
              <a:rPr lang="en-GB" dirty="0" err="1"/>
              <a:t>incl</a:t>
            </a:r>
            <a:r>
              <a:rPr lang="en-GB" dirty="0"/>
              <a:t> RAPID and OSNAP sections)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dirty="0"/>
              <a:t>Gyres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dirty="0"/>
              <a:t>Convection regions (mixed layer depth, densities)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/>
              <a:t>Heat and fresh water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dirty="0"/>
              <a:t>OHC and water mass properties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dirty="0"/>
              <a:t>Ocean transports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tabLst>
                <a:tab pos="4208463" algn="l"/>
              </a:tabLst>
            </a:pPr>
            <a:r>
              <a:rPr lang="en-GB" b="1" dirty="0"/>
              <a:t>See: Jackson et al, 2019. JGR, Oceans. DOI: </a:t>
            </a:r>
            <a:r>
              <a:rPr lang="en-GB" dirty="0"/>
              <a:t>10.1029/2019JC0152`10</a:t>
            </a:r>
            <a:endParaRPr lang="en-GB" b="1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87C159-7DD0-4C3D-B53A-07A5911E36EB}"/>
              </a:ext>
            </a:extLst>
          </p:cNvPr>
          <p:cNvSpPr txBox="1"/>
          <p:nvPr/>
        </p:nvSpPr>
        <p:spPr>
          <a:xfrm>
            <a:off x="404664" y="915566"/>
            <a:ext cx="6120680" cy="400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  Ocean reanalyses</a:t>
            </a:r>
          </a:p>
          <a:p>
            <a:pPr marL="101600" lvl="0">
              <a:lnSpc>
                <a:spcPct val="90000"/>
              </a:lnSpc>
              <a:spcBef>
                <a:spcPts val="750"/>
              </a:spcBef>
              <a:buClr>
                <a:srgbClr val="2A2A2A"/>
              </a:buClr>
              <a:buSzPts val="2000"/>
            </a:pPr>
            <a:r>
              <a:rPr lang="en-GB" dirty="0">
                <a:solidFill>
                  <a:srgbClr val="2A2A2A"/>
                </a:solidFill>
              </a:rPr>
              <a:t>These are forced ocean models that assimilate various observational data sets</a:t>
            </a:r>
          </a:p>
          <a:p>
            <a:pPr marL="457200" lvl="0" indent="-355600">
              <a:lnSpc>
                <a:spcPct val="90000"/>
              </a:lnSpc>
              <a:spcBef>
                <a:spcPts val="750"/>
              </a:spcBef>
              <a:buClr>
                <a:srgbClr val="2A2A2A"/>
              </a:buClr>
              <a:buSzPts val="2000"/>
              <a:buFont typeface="Arial"/>
              <a:buChar char="•"/>
            </a:pPr>
            <a:r>
              <a:rPr lang="en-GB" dirty="0">
                <a:solidFill>
                  <a:srgbClr val="2A2A2A"/>
                </a:solidFill>
              </a:rPr>
              <a:t>Advantages of reanalyses over observations alone</a:t>
            </a:r>
          </a:p>
          <a:p>
            <a:pPr marL="914400" lvl="1" indent="-330200">
              <a:lnSpc>
                <a:spcPct val="90000"/>
              </a:lnSpc>
              <a:spcBef>
                <a:spcPts val="375"/>
              </a:spcBef>
              <a:buClr>
                <a:srgbClr val="2A2A2A"/>
              </a:buClr>
              <a:buSzPts val="1600"/>
              <a:buFont typeface="Arial"/>
              <a:buChar char="•"/>
            </a:pPr>
            <a:r>
              <a:rPr lang="en-GB" dirty="0">
                <a:solidFill>
                  <a:srgbClr val="2A2A2A"/>
                </a:solidFill>
              </a:rPr>
              <a:t>Infill regions with sparse data</a:t>
            </a:r>
          </a:p>
          <a:p>
            <a:pPr marL="914400" lvl="1" indent="-330200">
              <a:lnSpc>
                <a:spcPct val="90000"/>
              </a:lnSpc>
              <a:spcBef>
                <a:spcPts val="375"/>
              </a:spcBef>
              <a:buClr>
                <a:srgbClr val="2A2A2A"/>
              </a:buClr>
              <a:buSzPts val="1600"/>
              <a:buFont typeface="Arial"/>
              <a:buChar char="•"/>
            </a:pPr>
            <a:r>
              <a:rPr lang="en-GB" dirty="0">
                <a:solidFill>
                  <a:srgbClr val="2A2A2A"/>
                </a:solidFill>
              </a:rPr>
              <a:t>Give dynamics (</a:t>
            </a:r>
            <a:r>
              <a:rPr lang="en-GB" dirty="0" err="1">
                <a:solidFill>
                  <a:srgbClr val="2A2A2A"/>
                </a:solidFill>
              </a:rPr>
              <a:t>ie</a:t>
            </a:r>
            <a:r>
              <a:rPr lang="en-GB" dirty="0">
                <a:solidFill>
                  <a:srgbClr val="2A2A2A"/>
                </a:solidFill>
              </a:rPr>
              <a:t> transports) that are difficult to measure</a:t>
            </a:r>
          </a:p>
          <a:p>
            <a:pPr marL="914400" lvl="1" indent="-330200">
              <a:lnSpc>
                <a:spcPct val="90000"/>
              </a:lnSpc>
              <a:spcBef>
                <a:spcPts val="375"/>
              </a:spcBef>
              <a:buClr>
                <a:srgbClr val="2A2A2A"/>
              </a:buClr>
              <a:buSzPts val="1600"/>
              <a:buFont typeface="Arial"/>
              <a:buChar char="•"/>
            </a:pPr>
            <a:r>
              <a:rPr lang="en-GB" dirty="0">
                <a:solidFill>
                  <a:srgbClr val="2A2A2A"/>
                </a:solidFill>
              </a:rPr>
              <a:t>Provide consistent budgets (</a:t>
            </a:r>
            <a:r>
              <a:rPr lang="en-GB" dirty="0" err="1">
                <a:solidFill>
                  <a:srgbClr val="2A2A2A"/>
                </a:solidFill>
              </a:rPr>
              <a:t>ie</a:t>
            </a:r>
            <a:r>
              <a:rPr lang="en-GB" dirty="0">
                <a:solidFill>
                  <a:srgbClr val="2A2A2A"/>
                </a:solidFill>
              </a:rPr>
              <a:t> heat)</a:t>
            </a:r>
          </a:p>
          <a:p>
            <a:pPr marL="457200" lvl="0" indent="-355600">
              <a:lnSpc>
                <a:spcPct val="90000"/>
              </a:lnSpc>
              <a:spcBef>
                <a:spcPts val="750"/>
              </a:spcBef>
              <a:buClr>
                <a:srgbClr val="2A2A2A"/>
              </a:buClr>
              <a:buSzPts val="2000"/>
              <a:buFont typeface="Arial"/>
              <a:buChar char="•"/>
            </a:pPr>
            <a:r>
              <a:rPr lang="en-GB" dirty="0">
                <a:solidFill>
                  <a:srgbClr val="2A2A2A"/>
                </a:solidFill>
              </a:rPr>
              <a:t>Disadvantages</a:t>
            </a:r>
          </a:p>
          <a:p>
            <a:pPr marL="914400" lvl="1" indent="-330200">
              <a:lnSpc>
                <a:spcPct val="90000"/>
              </a:lnSpc>
              <a:spcBef>
                <a:spcPts val="375"/>
              </a:spcBef>
              <a:buClr>
                <a:srgbClr val="2A2A2A"/>
              </a:buClr>
              <a:buSzPts val="1600"/>
              <a:buFont typeface="Arial"/>
              <a:buChar char="•"/>
            </a:pPr>
            <a:r>
              <a:rPr lang="en-GB" dirty="0">
                <a:solidFill>
                  <a:srgbClr val="2A2A2A"/>
                </a:solidFill>
              </a:rPr>
              <a:t>How reliable are the reanalyses? Can we believe them?</a:t>
            </a:r>
          </a:p>
          <a:p>
            <a:pPr marL="914400" lvl="1" indent="-330200">
              <a:lnSpc>
                <a:spcPct val="90000"/>
              </a:lnSpc>
              <a:spcBef>
                <a:spcPts val="375"/>
              </a:spcBef>
              <a:buClr>
                <a:srgbClr val="2A2A2A"/>
              </a:buClr>
              <a:buSzPts val="1600"/>
              <a:buFont typeface="Arial"/>
              <a:buChar char="•"/>
            </a:pPr>
            <a:r>
              <a:rPr lang="en-GB" dirty="0">
                <a:solidFill>
                  <a:srgbClr val="2A2A2A"/>
                </a:solidFill>
              </a:rPr>
              <a:t>Assimilation/relaxation of terms can dominate budgets</a:t>
            </a:r>
          </a:p>
          <a:p>
            <a:pPr marL="584200" lvl="1">
              <a:lnSpc>
                <a:spcPct val="90000"/>
              </a:lnSpc>
              <a:spcBef>
                <a:spcPts val="375"/>
              </a:spcBef>
              <a:buClr>
                <a:srgbClr val="2A2A2A"/>
              </a:buClr>
              <a:buSzPts val="1600"/>
            </a:pPr>
            <a:endParaRPr lang="en-GB" dirty="0">
              <a:solidFill>
                <a:srgbClr val="2A2A2A"/>
              </a:solidFill>
            </a:endParaRPr>
          </a:p>
          <a:p>
            <a:pPr marL="127000">
              <a:lnSpc>
                <a:spcPct val="90000"/>
              </a:lnSpc>
              <a:spcBef>
                <a:spcPts val="375"/>
              </a:spcBef>
              <a:buClr>
                <a:srgbClr val="2A2A2A"/>
              </a:buClr>
              <a:buSzPts val="1600"/>
            </a:pPr>
            <a:r>
              <a:rPr lang="en-GB" dirty="0">
                <a:solidFill>
                  <a:srgbClr val="2A2A2A"/>
                </a:solidFill>
              </a:rPr>
              <a:t>Note that there are 6 NEMO models (one 1/12 degree and five ¼ degree). </a:t>
            </a:r>
          </a:p>
          <a:p>
            <a:pPr marL="127000">
              <a:lnSpc>
                <a:spcPct val="90000"/>
              </a:lnSpc>
              <a:spcBef>
                <a:spcPts val="375"/>
              </a:spcBef>
              <a:buClr>
                <a:srgbClr val="2A2A2A"/>
              </a:buClr>
              <a:buSzPts val="1600"/>
            </a:pPr>
            <a:r>
              <a:rPr lang="en-GB" dirty="0">
                <a:solidFill>
                  <a:srgbClr val="2A2A2A"/>
                </a:solidFill>
              </a:rPr>
              <a:t>There are two models that use 4DVar (ECCO and GECCO) where surface fluxes are modified instead of increments added to T and S. </a:t>
            </a:r>
          </a:p>
          <a:p>
            <a:pPr marL="127000">
              <a:lnSpc>
                <a:spcPct val="90000"/>
              </a:lnSpc>
              <a:spcBef>
                <a:spcPts val="375"/>
              </a:spcBef>
              <a:buClr>
                <a:srgbClr val="2A2A2A"/>
              </a:buClr>
              <a:buSzPts val="1600"/>
            </a:pPr>
            <a:r>
              <a:rPr lang="en-GB" dirty="0">
                <a:solidFill>
                  <a:srgbClr val="2A2A2A"/>
                </a:solidFill>
              </a:rPr>
              <a:t>There is also a reanalysis with coupled, anomaly assimilation (</a:t>
            </a:r>
            <a:r>
              <a:rPr lang="en-GB" dirty="0" err="1">
                <a:solidFill>
                  <a:srgbClr val="2A2A2A"/>
                </a:solidFill>
              </a:rPr>
              <a:t>NorCPM</a:t>
            </a:r>
            <a:r>
              <a:rPr lang="en-GB" dirty="0">
                <a:solidFill>
                  <a:srgbClr val="2A2A2A"/>
                </a:solidFill>
              </a:rPr>
              <a:t>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788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6824DCB-000C-458E-8346-8FF8BDFC6B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0" t="-85" r="5490"/>
          <a:stretch/>
        </p:blipFill>
        <p:spPr>
          <a:xfrm rot="5400000">
            <a:off x="1178749" y="-1919289"/>
            <a:ext cx="4500502" cy="961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81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5A3B5-8935-4246-98A9-D622ECAA52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Mean state</a:t>
            </a:r>
          </a:p>
        </p:txBody>
      </p:sp>
      <p:pic>
        <p:nvPicPr>
          <p:cNvPr id="4" name="Picture 9" descr="A close up of a map&#10;&#10;Description generated with high confidence">
            <a:extLst>
              <a:ext uri="{FF2B5EF4-FFF2-40B4-BE49-F238E27FC236}">
                <a16:creationId xmlns:a16="http://schemas.microsoft.com/office/drawing/2014/main" id="{8A9FE006-1644-4896-8B7A-F99D7E9DC6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677" r="-143" b="50211"/>
          <a:stretch/>
        </p:blipFill>
        <p:spPr>
          <a:xfrm>
            <a:off x="66828" y="1275606"/>
            <a:ext cx="2142287" cy="2736304"/>
          </a:xfrm>
          <a:prstGeom prst="rect">
            <a:avLst/>
          </a:prstGeom>
        </p:spPr>
      </p:pic>
      <p:pic>
        <p:nvPicPr>
          <p:cNvPr id="5" name="Picture 9" descr="A close up of a map&#10;&#10;Description generated with high confidence">
            <a:extLst>
              <a:ext uri="{FF2B5EF4-FFF2-40B4-BE49-F238E27FC236}">
                <a16:creationId xmlns:a16="http://schemas.microsoft.com/office/drawing/2014/main" id="{BDE7B27D-1BE4-49D0-8FC7-307F3B35E3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640" t="50155" b="-310"/>
          <a:stretch/>
        </p:blipFill>
        <p:spPr>
          <a:xfrm>
            <a:off x="2060848" y="1347614"/>
            <a:ext cx="2074377" cy="27363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597B47-DB3A-4155-955C-68D1B82E0A2F}"/>
              </a:ext>
            </a:extLst>
          </p:cNvPr>
          <p:cNvSpPr txBox="1"/>
          <p:nvPr/>
        </p:nvSpPr>
        <p:spPr>
          <a:xfrm>
            <a:off x="4180397" y="1376631"/>
            <a:ext cx="2344948" cy="29741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b="1" dirty="0">
                <a:latin typeface="Arial"/>
                <a:cs typeface="Arial"/>
              </a:rPr>
              <a:t>AMOC</a:t>
            </a:r>
          </a:p>
          <a:p>
            <a:endParaRPr lang="en-GB" b="1" dirty="0">
              <a:cs typeface="Arial"/>
            </a:endParaRPr>
          </a:p>
          <a:p>
            <a:r>
              <a:rPr lang="en-GB" kern="0" dirty="0">
                <a:solidFill>
                  <a:srgbClr val="2A2A2A"/>
                </a:solidFill>
                <a:latin typeface="Arial"/>
                <a:cs typeface="Arial"/>
              </a:rPr>
              <a:t>Apart from </a:t>
            </a:r>
            <a:r>
              <a:rPr lang="en-GB" kern="0" dirty="0" err="1">
                <a:solidFill>
                  <a:srgbClr val="2A2A2A"/>
                </a:solidFill>
                <a:latin typeface="Arial"/>
                <a:cs typeface="Arial"/>
              </a:rPr>
              <a:t>NorCPM</a:t>
            </a:r>
            <a:r>
              <a:rPr lang="en-GB" kern="0" dirty="0">
                <a:solidFill>
                  <a:srgbClr val="2A2A2A"/>
                </a:solidFill>
                <a:latin typeface="Arial"/>
                <a:cs typeface="Arial"/>
              </a:rPr>
              <a:t> (red, which is anomaly assimilation) there is good agreement at 26.5N with </a:t>
            </a:r>
            <a:r>
              <a:rPr lang="en-GB" kern="0" dirty="0" err="1">
                <a:solidFill>
                  <a:srgbClr val="2A2A2A"/>
                </a:solidFill>
                <a:latin typeface="Arial"/>
                <a:cs typeface="Arial"/>
              </a:rPr>
              <a:t>obs</a:t>
            </a:r>
            <a:r>
              <a:rPr lang="en-GB" kern="0" dirty="0">
                <a:solidFill>
                  <a:srgbClr val="2A2A2A"/>
                </a:solidFill>
                <a:latin typeface="Arial"/>
                <a:cs typeface="Arial"/>
              </a:rPr>
              <a:t> (black)</a:t>
            </a:r>
            <a:endParaRPr lang="en-GB" kern="0" dirty="0">
              <a:solidFill>
                <a:srgbClr val="2A2A2A"/>
              </a:solidFill>
              <a:cs typeface="Arial"/>
            </a:endParaRPr>
          </a:p>
          <a:p>
            <a:pPr>
              <a:buClr>
                <a:srgbClr val="2A2A2A"/>
              </a:buClr>
              <a:buSzPts val="2000"/>
            </a:pPr>
            <a:endParaRPr lang="en-GB" kern="0" dirty="0">
              <a:solidFill>
                <a:srgbClr val="2A2A2A"/>
              </a:solidFill>
              <a:latin typeface="Arial"/>
              <a:cs typeface="Arial"/>
            </a:endParaRPr>
          </a:p>
          <a:p>
            <a:pPr>
              <a:buClr>
                <a:srgbClr val="2A2A2A"/>
              </a:buClr>
              <a:buSzPts val="2000"/>
            </a:pPr>
            <a:r>
              <a:rPr lang="en-GB" kern="0" dirty="0">
                <a:solidFill>
                  <a:srgbClr val="2A2A2A"/>
                </a:solidFill>
                <a:latin typeface="Arial"/>
                <a:cs typeface="Arial"/>
              </a:rPr>
              <a:t>At 50N there is much greater range of AMOC strengths</a:t>
            </a:r>
          </a:p>
          <a:p>
            <a:pPr marL="457200" indent="-3556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Arial"/>
              <a:buChar char="•"/>
            </a:pPr>
            <a:endParaRPr lang="en-GB" kern="0" dirty="0">
              <a:solidFill>
                <a:srgbClr val="2A2A2A"/>
              </a:solidFill>
              <a:cs typeface="Arial"/>
            </a:endParaRPr>
          </a:p>
          <a:p>
            <a:endParaRPr lang="en-GB" dirty="0">
              <a:cs typeface="Arial" charset="0"/>
            </a:endParaRPr>
          </a:p>
        </p:txBody>
      </p:sp>
      <p:pic>
        <p:nvPicPr>
          <p:cNvPr id="7" name="Picture 15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A54EAC21-0D73-4E66-8110-AC9C14A6CB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686" t="5455" r="24661" b="80000"/>
          <a:stretch/>
        </p:blipFill>
        <p:spPr>
          <a:xfrm>
            <a:off x="1844824" y="3936437"/>
            <a:ext cx="1080120" cy="79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85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3A6A6CEF-9B36-45D3-8600-7D9467564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96" y="480897"/>
            <a:ext cx="4212468" cy="42285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EC6CD0-D183-4B34-A07C-F1CCE3982830}"/>
              </a:ext>
            </a:extLst>
          </p:cNvPr>
          <p:cNvSpPr txBox="1"/>
          <p:nvPr/>
        </p:nvSpPr>
        <p:spPr>
          <a:xfrm>
            <a:off x="151520" y="1131590"/>
            <a:ext cx="2544262" cy="31085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b="1" dirty="0">
                <a:latin typeface="Arial"/>
                <a:cs typeface="Arial"/>
              </a:rPr>
              <a:t>Mean state comparison</a:t>
            </a:r>
          </a:p>
          <a:p>
            <a:endParaRPr lang="en-GB" b="1" dirty="0">
              <a:cs typeface="Arial"/>
            </a:endParaRPr>
          </a:p>
          <a:p>
            <a:r>
              <a:rPr lang="en-GB" kern="0" dirty="0">
                <a:solidFill>
                  <a:srgbClr val="2A2A2A"/>
                </a:solidFill>
                <a:latin typeface="Arial"/>
                <a:cs typeface="Arial"/>
              </a:rPr>
              <a:t>Across reanalyses there is some relationship between AMOC strength at 50N and the upper Labrador Sea density (a) and also the subpolar gyre strength (d).</a:t>
            </a:r>
          </a:p>
          <a:p>
            <a:endParaRPr lang="en-GB" kern="0" dirty="0">
              <a:solidFill>
                <a:srgbClr val="2A2A2A"/>
              </a:solidFill>
              <a:cs typeface="Arial" charset="0"/>
            </a:endParaRPr>
          </a:p>
          <a:p>
            <a:r>
              <a:rPr lang="en-GB" kern="0" dirty="0">
                <a:solidFill>
                  <a:srgbClr val="2A2A2A"/>
                </a:solidFill>
                <a:latin typeface="Arial"/>
                <a:cs typeface="Arial"/>
              </a:rPr>
              <a:t>No relationship between AMOC strength at 26.5 and 50N (c) or between AMOC at 50N and deeper LS density</a:t>
            </a:r>
            <a:endParaRPr lang="en-GB" kern="0" dirty="0">
              <a:solidFill>
                <a:srgbClr val="2A2A2A"/>
              </a:solidFill>
              <a:cs typeface="Arial" charset="0"/>
            </a:endParaRPr>
          </a:p>
          <a:p>
            <a:endParaRPr lang="en-GB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500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54847D5F-37DB-4657-89AF-21B9F8CAD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49" r="18539"/>
          <a:stretch/>
        </p:blipFill>
        <p:spPr>
          <a:xfrm>
            <a:off x="139261" y="699542"/>
            <a:ext cx="3771476" cy="3960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731A16-2DE9-4DD6-BB8A-932179794798}"/>
              </a:ext>
            </a:extLst>
          </p:cNvPr>
          <p:cNvSpPr txBox="1"/>
          <p:nvPr/>
        </p:nvSpPr>
        <p:spPr>
          <a:xfrm>
            <a:off x="3910737" y="915566"/>
            <a:ext cx="2929699" cy="31085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b="1" dirty="0">
                <a:latin typeface="Arial"/>
                <a:cs typeface="Arial"/>
              </a:rPr>
              <a:t>Transports</a:t>
            </a:r>
          </a:p>
          <a:p>
            <a:endParaRPr lang="en-GB" b="1" dirty="0">
              <a:cs typeface="Arial"/>
            </a:endParaRPr>
          </a:p>
          <a:p>
            <a:r>
              <a:rPr lang="en-GB" kern="0" dirty="0">
                <a:solidFill>
                  <a:srgbClr val="2A2A2A"/>
                </a:solidFill>
                <a:latin typeface="Arial"/>
                <a:cs typeface="Arial"/>
              </a:rPr>
              <a:t>Generally good agreement with </a:t>
            </a:r>
            <a:r>
              <a:rPr lang="en-GB" kern="0" dirty="0" err="1">
                <a:solidFill>
                  <a:srgbClr val="2A2A2A"/>
                </a:solidFill>
                <a:latin typeface="Arial"/>
                <a:cs typeface="Arial"/>
              </a:rPr>
              <a:t>obs</a:t>
            </a:r>
            <a:r>
              <a:rPr lang="en-GB" kern="0" dirty="0">
                <a:solidFill>
                  <a:srgbClr val="2A2A2A"/>
                </a:solidFill>
                <a:latin typeface="Arial"/>
                <a:cs typeface="Arial"/>
              </a:rPr>
              <a:t> although heat transports at 26.5N is underestimated by all except </a:t>
            </a:r>
            <a:r>
              <a:rPr lang="en-GB" kern="0" dirty="0" err="1">
                <a:solidFill>
                  <a:srgbClr val="2A2A2A"/>
                </a:solidFill>
                <a:latin typeface="Arial"/>
                <a:cs typeface="Arial"/>
              </a:rPr>
              <a:t>NorCPM</a:t>
            </a:r>
            <a:r>
              <a:rPr lang="en-GB" kern="0" dirty="0">
                <a:solidFill>
                  <a:srgbClr val="2A2A2A"/>
                </a:solidFill>
                <a:latin typeface="Arial"/>
                <a:cs typeface="Arial"/>
              </a:rPr>
              <a:t> (which has anomaly assimilation)</a:t>
            </a:r>
            <a:endParaRPr lang="en-GB" dirty="0"/>
          </a:p>
          <a:p>
            <a:endParaRPr lang="en-GB" kern="0" dirty="0">
              <a:solidFill>
                <a:srgbClr val="2A2A2A"/>
              </a:solidFill>
              <a:cs typeface="Arial" charset="0"/>
            </a:endParaRPr>
          </a:p>
          <a:p>
            <a:r>
              <a:rPr lang="en-GB" kern="0" dirty="0">
                <a:solidFill>
                  <a:srgbClr val="2A2A2A"/>
                </a:solidFill>
                <a:latin typeface="Arial"/>
                <a:cs typeface="Arial"/>
              </a:rPr>
              <a:t>Reanalyses using higher resolution (0.25 and 1/12°), which all use NEMO, have more intense Gulf Streams and stronger transports from 30-50N</a:t>
            </a:r>
            <a:endParaRPr lang="en-GB" kern="0" dirty="0">
              <a:solidFill>
                <a:srgbClr val="2A2A2A"/>
              </a:solidFill>
              <a:cs typeface="Arial" charset="0"/>
            </a:endParaRPr>
          </a:p>
          <a:p>
            <a:endParaRPr lang="en-GB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483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A close up of a map&#10;&#10;Description generated with high confidence">
            <a:extLst>
              <a:ext uri="{FF2B5EF4-FFF2-40B4-BE49-F238E27FC236}">
                <a16:creationId xmlns:a16="http://schemas.microsoft.com/office/drawing/2014/main" id="{038CCF27-B70C-4325-A0EF-B75D0BA16E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470" b="50439"/>
          <a:stretch/>
        </p:blipFill>
        <p:spPr>
          <a:xfrm>
            <a:off x="2276872" y="759931"/>
            <a:ext cx="4464496" cy="31957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2891F7-92F4-409E-BB8D-ED5E32027059}"/>
              </a:ext>
            </a:extLst>
          </p:cNvPr>
          <p:cNvSpPr txBox="1"/>
          <p:nvPr/>
        </p:nvSpPr>
        <p:spPr>
          <a:xfrm>
            <a:off x="260648" y="802035"/>
            <a:ext cx="2232248" cy="35394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b="1" dirty="0">
                <a:latin typeface="Arial"/>
                <a:cs typeface="Arial"/>
              </a:rPr>
              <a:t>Transports</a:t>
            </a:r>
          </a:p>
          <a:p>
            <a:endParaRPr lang="en-GB" b="1" dirty="0">
              <a:cs typeface="Arial"/>
            </a:endParaRPr>
          </a:p>
          <a:p>
            <a:r>
              <a:rPr lang="en-GB" kern="0" dirty="0">
                <a:solidFill>
                  <a:srgbClr val="2A2A2A"/>
                </a:solidFill>
                <a:latin typeface="Arial"/>
                <a:cs typeface="Arial"/>
              </a:rPr>
              <a:t>There is a relationship across reanalyses of AMOC strength and heat transport (both overturning component and total) at 26.5N</a:t>
            </a:r>
            <a:endParaRPr lang="en-GB" kern="0" dirty="0">
              <a:solidFill>
                <a:srgbClr val="2A2A2A"/>
              </a:solidFill>
              <a:cs typeface="Arial"/>
            </a:endParaRPr>
          </a:p>
          <a:p>
            <a:endParaRPr lang="en-GB" kern="0" dirty="0">
              <a:solidFill>
                <a:srgbClr val="2A2A2A"/>
              </a:solidFill>
              <a:cs typeface="Arial" charset="0"/>
            </a:endParaRPr>
          </a:p>
          <a:p>
            <a:r>
              <a:rPr lang="en-GB" kern="0" dirty="0">
                <a:solidFill>
                  <a:srgbClr val="2A2A2A"/>
                </a:solidFill>
                <a:latin typeface="Arial"/>
                <a:cs typeface="Arial"/>
              </a:rPr>
              <a:t>However the observations (circles) are offset. </a:t>
            </a:r>
            <a:r>
              <a:rPr lang="en-GB" kern="0" dirty="0" err="1">
                <a:solidFill>
                  <a:srgbClr val="2A2A2A"/>
                </a:solidFill>
                <a:latin typeface="Arial"/>
                <a:cs typeface="Arial"/>
              </a:rPr>
              <a:t>ie</a:t>
            </a:r>
            <a:r>
              <a:rPr lang="en-GB" kern="0" dirty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2A2A2A"/>
                </a:solidFill>
              </a:rPr>
              <a:t>reanalyses</a:t>
            </a:r>
            <a:r>
              <a:rPr lang="en-GB" kern="0" dirty="0">
                <a:solidFill>
                  <a:srgbClr val="2A2A2A"/>
                </a:solidFill>
                <a:latin typeface="Arial"/>
                <a:cs typeface="Arial"/>
              </a:rPr>
              <a:t> underestimate the heat transport even when getting the AMOC right</a:t>
            </a:r>
            <a:endParaRPr lang="en-GB" kern="0" dirty="0">
              <a:solidFill>
                <a:srgbClr val="2A2A2A"/>
              </a:solidFill>
              <a:cs typeface="Arial" charset="0"/>
            </a:endParaRPr>
          </a:p>
          <a:p>
            <a:endParaRPr lang="en-GB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745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238B3-F7A7-43DC-ABC0-24CDFB5FA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3944" y="0"/>
            <a:ext cx="5238582" cy="700992"/>
          </a:xfrm>
        </p:spPr>
        <p:txBody>
          <a:bodyPr/>
          <a:lstStyle/>
          <a:p>
            <a:r>
              <a:rPr lang="en-GB" dirty="0"/>
              <a:t>Variability in the subtropical gyre</a:t>
            </a:r>
          </a:p>
        </p:txBody>
      </p:sp>
      <p:pic>
        <p:nvPicPr>
          <p:cNvPr id="4" name="Picture 20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722B2C89-1A2D-406D-9279-0162DD492D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" r="50391" b="77109"/>
          <a:stretch/>
        </p:blipFill>
        <p:spPr>
          <a:xfrm>
            <a:off x="153993" y="1202670"/>
            <a:ext cx="3002982" cy="1369080"/>
          </a:xfrm>
          <a:prstGeom prst="rect">
            <a:avLst/>
          </a:prstGeom>
        </p:spPr>
      </p:pic>
      <p:pic>
        <p:nvPicPr>
          <p:cNvPr id="5" name="Picture 20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44307CEB-E651-4F7E-84B6-6A8163E524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75" t="88100" r="21753" b="-160"/>
          <a:stretch/>
        </p:blipFill>
        <p:spPr>
          <a:xfrm>
            <a:off x="3068960" y="3859261"/>
            <a:ext cx="3478353" cy="7990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C8790E-2D67-4894-A707-77FAA25669AF}"/>
              </a:ext>
            </a:extLst>
          </p:cNvPr>
          <p:cNvSpPr txBox="1"/>
          <p:nvPr/>
        </p:nvSpPr>
        <p:spPr>
          <a:xfrm>
            <a:off x="3413093" y="954101"/>
            <a:ext cx="3290914" cy="28931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b="1" dirty="0">
                <a:latin typeface="Arial"/>
                <a:cs typeface="Arial"/>
              </a:rPr>
              <a:t>Water mass properties</a:t>
            </a:r>
          </a:p>
          <a:p>
            <a:endParaRPr lang="en-GB" b="1" dirty="0">
              <a:cs typeface="Arial"/>
            </a:endParaRPr>
          </a:p>
          <a:p>
            <a:r>
              <a:rPr lang="en-GB" kern="0" dirty="0">
                <a:solidFill>
                  <a:srgbClr val="2A2A2A"/>
                </a:solidFill>
                <a:latin typeface="Arial"/>
                <a:cs typeface="Arial"/>
              </a:rPr>
              <a:t>See </a:t>
            </a:r>
            <a:r>
              <a:rPr lang="en-GB" kern="0" dirty="0" err="1">
                <a:solidFill>
                  <a:srgbClr val="2A2A2A"/>
                </a:solidFill>
                <a:latin typeface="Arial"/>
                <a:cs typeface="Arial"/>
              </a:rPr>
              <a:t>interannual</a:t>
            </a:r>
            <a:r>
              <a:rPr lang="en-GB" kern="0" dirty="0">
                <a:solidFill>
                  <a:srgbClr val="2A2A2A"/>
                </a:solidFill>
                <a:latin typeface="Arial"/>
                <a:cs typeface="Arial"/>
              </a:rPr>
              <a:t> variability of upper temperature and salinity combined with a warming and salinification (consistent with anthropogenic changes seen)</a:t>
            </a:r>
            <a:endParaRPr lang="en-GB" dirty="0"/>
          </a:p>
          <a:p>
            <a:endParaRPr lang="en-GB" kern="0" dirty="0">
              <a:solidFill>
                <a:srgbClr val="2A2A2A"/>
              </a:solidFill>
              <a:cs typeface="Arial"/>
            </a:endParaRPr>
          </a:p>
          <a:p>
            <a:r>
              <a:rPr lang="en-GB" kern="0" dirty="0">
                <a:solidFill>
                  <a:srgbClr val="2A2A2A"/>
                </a:solidFill>
                <a:latin typeface="Arial"/>
                <a:cs typeface="Arial"/>
              </a:rPr>
              <a:t>Temperature variability consistent across reanalyses</a:t>
            </a:r>
            <a:endParaRPr lang="en-GB" kern="0" dirty="0">
              <a:solidFill>
                <a:srgbClr val="2A2A2A"/>
              </a:solidFill>
              <a:cs typeface="Arial" charset="0"/>
            </a:endParaRPr>
          </a:p>
          <a:p>
            <a:endParaRPr lang="en-GB" kern="0" dirty="0">
              <a:solidFill>
                <a:srgbClr val="2A2A2A"/>
              </a:solidFill>
              <a:cs typeface="Arial" charset="0"/>
            </a:endParaRPr>
          </a:p>
          <a:p>
            <a:r>
              <a:rPr lang="en-GB" kern="0" dirty="0">
                <a:solidFill>
                  <a:srgbClr val="2A2A2A"/>
                </a:solidFill>
                <a:cs typeface="Arial" charset="0"/>
              </a:rPr>
              <a:t>Cooling in 2010 consistent with AMOC and heat transport weakening then.</a:t>
            </a:r>
          </a:p>
          <a:p>
            <a:endParaRPr lang="en-GB" dirty="0">
              <a:cs typeface="Arial" charset="0"/>
            </a:endParaRPr>
          </a:p>
        </p:txBody>
      </p:sp>
      <p:pic>
        <p:nvPicPr>
          <p:cNvPr id="7" name="Picture 20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A26A9C1A-7636-4F2B-9ED9-5DBCB80A9A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472" r="50391" b="37770"/>
          <a:stretch/>
        </p:blipFill>
        <p:spPr>
          <a:xfrm>
            <a:off x="153993" y="2752699"/>
            <a:ext cx="3002982" cy="118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922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t Office">
      <a:dk1>
        <a:srgbClr val="2A2A2A"/>
      </a:dk1>
      <a:lt1>
        <a:srgbClr val="B9DC0C"/>
      </a:lt1>
      <a:dk2>
        <a:srgbClr val="2A2A2A"/>
      </a:dk2>
      <a:lt2>
        <a:srgbClr val="FFFFFF"/>
      </a:lt2>
      <a:accent1>
        <a:srgbClr val="50B9A4"/>
      </a:accent1>
      <a:accent2>
        <a:srgbClr val="007AA9"/>
      </a:accent2>
      <a:accent3>
        <a:srgbClr val="E47452"/>
      </a:accent3>
      <a:accent4>
        <a:srgbClr val="A1A0AA"/>
      </a:accent4>
      <a:accent5>
        <a:srgbClr val="FFFFFF"/>
      </a:accent5>
      <a:accent6>
        <a:srgbClr val="FFFFFF"/>
      </a:accent6>
      <a:hlink>
        <a:srgbClr val="0673F9"/>
      </a:hlink>
      <a:folHlink>
        <a:srgbClr val="6F273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2732</TotalTime>
  <Words>859</Words>
  <Application>Microsoft Office PowerPoint</Application>
  <PresentationFormat>Custom</PresentationFormat>
  <Paragraphs>101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The mean state and variability of the North Atlantic circulation:  a perspective from ocean reanalyses </vt:lpstr>
      <vt:lpstr>PowerPoint Presentation</vt:lpstr>
      <vt:lpstr>PowerPoint Presentation</vt:lpstr>
      <vt:lpstr>PowerPoint Presentation</vt:lpstr>
      <vt:lpstr>Mean state</vt:lpstr>
      <vt:lpstr>PowerPoint Presentation</vt:lpstr>
      <vt:lpstr>PowerPoint Presentation</vt:lpstr>
      <vt:lpstr>PowerPoint Presentation</vt:lpstr>
      <vt:lpstr>Variability in the subtropical gyre</vt:lpstr>
      <vt:lpstr>PowerPoint Presentation</vt:lpstr>
      <vt:lpstr>PowerPoint Presentation</vt:lpstr>
      <vt:lpstr>Variability in the subpolar gyre</vt:lpstr>
      <vt:lpstr>PowerPoint Presentation</vt:lpstr>
      <vt:lpstr>PowerPoint Presentation</vt:lpstr>
      <vt:lpstr>PowerPoint Presentation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AMOC hysteresis in HadGEM3 GC2</dc:title>
  <dc:creator>Jackson, Laura</dc:creator>
  <cp:lastModifiedBy>Jackson, Laura</cp:lastModifiedBy>
  <cp:revision>733</cp:revision>
  <dcterms:modified xsi:type="dcterms:W3CDTF">2020-04-22T13:11:10Z</dcterms:modified>
</cp:coreProperties>
</file>