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85" r:id="rId2"/>
    <p:sldId id="314" r:id="rId3"/>
    <p:sldId id="307" r:id="rId4"/>
    <p:sldId id="310" r:id="rId5"/>
    <p:sldId id="315" r:id="rId6"/>
    <p:sldId id="311" r:id="rId7"/>
    <p:sldId id="306" r:id="rId8"/>
    <p:sldId id="309" r:id="rId9"/>
    <p:sldId id="308" r:id="rId10"/>
    <p:sldId id="312" r:id="rId11"/>
    <p:sldId id="313" r:id="rId12"/>
  </p:sldIdLst>
  <p:sldSz cx="13817600" cy="7772400"/>
  <p:notesSz cx="6858000" cy="9144000"/>
  <p:defaultTextStyle>
    <a:defPPr>
      <a:defRPr lang="en-US"/>
    </a:defPPr>
    <a:lvl1pPr marL="0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29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58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879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173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646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5758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05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4344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D2B"/>
    <a:srgbClr val="C10065"/>
    <a:srgbClr val="CC006A"/>
    <a:srgbClr val="404140"/>
    <a:srgbClr val="DAD490"/>
    <a:srgbClr val="E1963E"/>
    <a:srgbClr val="7F7F7F"/>
    <a:srgbClr val="E57D30"/>
    <a:srgbClr val="092529"/>
    <a:srgbClr val="55A8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87" autoAdjust="0"/>
    <p:restoredTop sz="95994" autoAdjust="0"/>
  </p:normalViewPr>
  <p:slideViewPr>
    <p:cSldViewPr snapToGrid="0" snapToObjects="1">
      <p:cViewPr varScale="1">
        <p:scale>
          <a:sx n="68" d="100"/>
          <a:sy n="68" d="100"/>
        </p:scale>
        <p:origin x="77" y="278"/>
      </p:cViewPr>
      <p:guideLst>
        <p:guide orient="horz" pos="2448"/>
        <p:guide pos="43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notesViewPr>
    <p:cSldViewPr snapToGrid="0" snapToObjects="1">
      <p:cViewPr varScale="1">
        <p:scale>
          <a:sx n="166" d="100"/>
          <a:sy n="166" d="100"/>
        </p:scale>
        <p:origin x="152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E51A5-B478-1E40-8CBB-0DAA8831E99D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AD578-DED7-9640-8F31-2B6A02B2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78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D587F-861E-6740-9643-E3DDAE89B8D6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2F50-0B60-B34B-8422-4E195A5AE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43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32F50-0B60-B34B-8422-4E195A5AE2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39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Dots CS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6" r="52955" b="10580"/>
          <a:stretch/>
        </p:blipFill>
        <p:spPr>
          <a:xfrm>
            <a:off x="7816145" y="1"/>
            <a:ext cx="6001456" cy="7772400"/>
          </a:xfrm>
          <a:prstGeom prst="rect">
            <a:avLst/>
          </a:prstGeom>
        </p:spPr>
      </p:pic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28075" y="2695562"/>
            <a:ext cx="12561453" cy="1949512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699614" indent="0">
              <a:buNone/>
              <a:defRPr sz="5495">
                <a:solidFill>
                  <a:schemeClr val="bg1"/>
                </a:solidFill>
                <a:latin typeface="+mj-lt"/>
              </a:defRPr>
            </a:lvl2pPr>
            <a:lvl3pPr marL="1399233" indent="0">
              <a:buNone/>
              <a:defRPr sz="5495">
                <a:solidFill>
                  <a:schemeClr val="bg1"/>
                </a:solidFill>
                <a:latin typeface="+mj-lt"/>
              </a:defRPr>
            </a:lvl3pPr>
            <a:lvl4pPr marL="2098847" indent="0">
              <a:buNone/>
              <a:defRPr sz="5495">
                <a:solidFill>
                  <a:schemeClr val="bg1"/>
                </a:solidFill>
                <a:latin typeface="+mj-lt"/>
              </a:defRPr>
            </a:lvl4pPr>
            <a:lvl5pPr marL="2798465" indent="0">
              <a:buNone/>
              <a:defRPr sz="549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Title of Presentation 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28074" y="5369311"/>
            <a:ext cx="12561452" cy="472185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dirty="0" err="1" smtClean="0"/>
              <a:t>Subheadline</a:t>
            </a:r>
            <a:r>
              <a:rPr lang="en-US" dirty="0" smtClean="0"/>
              <a:t>, name or date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82" y="6733969"/>
            <a:ext cx="3520440" cy="78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3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445328" y="2799373"/>
            <a:ext cx="9744199" cy="1015663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/>
          <a:p>
            <a:r>
              <a:rPr lang="en-US" dirty="0" smtClean="0"/>
              <a:t>Section Header Goes Here</a:t>
            </a:r>
            <a:endParaRPr lang="en-US" dirty="0"/>
          </a:p>
        </p:txBody>
      </p:sp>
      <p:sp>
        <p:nvSpPr>
          <p:cNvPr id="4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3445328" y="4381997"/>
            <a:ext cx="9744199" cy="486543"/>
          </a:xfrm>
        </p:spPr>
        <p:txBody>
          <a:bodyPr wrap="square">
            <a:sp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Section subhead goes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1" t="28562" b="11534"/>
          <a:stretch/>
        </p:blipFill>
        <p:spPr>
          <a:xfrm>
            <a:off x="0" y="1"/>
            <a:ext cx="2572933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0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36701" y="2797385"/>
            <a:ext cx="9744199" cy="1015663"/>
          </a:xfrm>
          <a:prstGeom prst="rect">
            <a:avLst/>
          </a:prstGeom>
        </p:spPr>
        <p:txBody>
          <a:bodyPr vert="horz" wrap="square" lIns="91440" tIns="91440" rIns="91440" bIns="91440" rtlCol="0" anchor="ctr" anchorCtr="0">
            <a:sp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“Quote </a:t>
            </a:r>
            <a:r>
              <a:rPr lang="en-US" smtClean="0"/>
              <a:t>Goes Here.”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" t="28562" r="1" b="57447"/>
          <a:stretch/>
        </p:blipFill>
        <p:spPr>
          <a:xfrm>
            <a:off x="246888" y="6034881"/>
            <a:ext cx="13267944" cy="188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04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742950" y="2728873"/>
            <a:ext cx="3604654" cy="627864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Text Goes Here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6796748"/>
            <a:ext cx="13817600" cy="617143"/>
            <a:chOff x="0" y="6739600"/>
            <a:chExt cx="13817600" cy="617143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778192"/>
              <a:ext cx="6449921" cy="53996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7367679" y="6778192"/>
              <a:ext cx="6449921" cy="53996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229" y="6739600"/>
              <a:ext cx="617143" cy="617143"/>
            </a:xfrm>
            <a:prstGeom prst="rect">
              <a:avLst/>
            </a:prstGeom>
          </p:spPr>
        </p:pic>
      </p:grpSp>
      <p:sp>
        <p:nvSpPr>
          <p:cNvPr id="14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6473" y="2728873"/>
            <a:ext cx="3604654" cy="627864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Text Goes Here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9469996" y="2728873"/>
            <a:ext cx="3604654" cy="627864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Text Goes Here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77724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to insert photo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9144000" y="0"/>
            <a:ext cx="4673600" cy="7772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560560" y="2842090"/>
            <a:ext cx="3840480" cy="533740"/>
          </a:xfrm>
          <a:prstGeom prst="rect">
            <a:avLst/>
          </a:prstGeom>
        </p:spPr>
        <p:txBody>
          <a:bodyPr vert="horz" wrap="square" lIns="101858" tIns="50929" rIns="101858" bIns="50929" rtlCol="0" anchor="b" anchorCtr="0">
            <a:spAutoFit/>
          </a:bodyPr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Copy Goes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560560" y="3886200"/>
            <a:ext cx="3840480" cy="500458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Supporting text goes here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416" y="6948176"/>
            <a:ext cx="488944" cy="48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9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1745" y="982462"/>
            <a:ext cx="4862405" cy="1794085"/>
          </a:xfrm>
        </p:spPr>
        <p:txBody>
          <a:bodyPr anchor="t" anchorCtr="0"/>
          <a:lstStyle/>
          <a:p>
            <a:r>
              <a:rPr lang="en-US" dirty="0" smtClean="0"/>
              <a:t>Headline Copy Goes Here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1745" y="3052261"/>
            <a:ext cx="4862404" cy="19759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105893" y="0"/>
            <a:ext cx="7711707" cy="77724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insert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79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33452" y="982462"/>
            <a:ext cx="4862405" cy="1794085"/>
          </a:xfrm>
        </p:spPr>
        <p:txBody>
          <a:bodyPr anchor="t" anchorCtr="0"/>
          <a:lstStyle/>
          <a:p>
            <a:r>
              <a:rPr lang="en-US" dirty="0" smtClean="0"/>
              <a:t>Headline Copy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3452" y="3052261"/>
            <a:ext cx="4862404" cy="19759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2" y="0"/>
            <a:ext cx="7711707" cy="77724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insert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7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3817600" cy="64008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to insert photo</a:t>
            </a:r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00424" y="6654703"/>
            <a:ext cx="13016751" cy="779320"/>
          </a:xfrm>
          <a:prstGeom prst="rect">
            <a:avLst/>
          </a:prstGeom>
        </p:spPr>
        <p:txBody>
          <a:bodyPr vert="horz" wrap="square" lIns="101858" tIns="50929" rIns="101858" bIns="50929" rtlCol="0" anchor="t" anchorCtr="0">
            <a:spAutoFit/>
          </a:bodyPr>
          <a:lstStyle>
            <a:lvl1pPr>
              <a:defRPr sz="4396"/>
            </a:lvl1pPr>
          </a:lstStyle>
          <a:p>
            <a:r>
              <a:rPr lang="en-US" dirty="0" smtClean="0"/>
              <a:t>Headline Copy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3817600" cy="77724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to insert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4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9150030" y="2317590"/>
            <a:ext cx="4039498" cy="1286510"/>
          </a:xfrm>
          <a:prstGeom prst="rect">
            <a:avLst/>
          </a:prstGeom>
        </p:spPr>
        <p:txBody>
          <a:bodyPr vert="horz" wrap="square" lIns="101858" tIns="50929" rIns="101858" bIns="50929" rtlCol="0" anchor="t" anchorCtr="0">
            <a:spAutoFit/>
          </a:bodyPr>
          <a:lstStyle>
            <a:lvl1pPr>
              <a:defRPr sz="3846"/>
            </a:lvl1pPr>
          </a:lstStyle>
          <a:p>
            <a:r>
              <a:rPr lang="en-US" dirty="0" smtClean="0"/>
              <a:t>Headline Copy Goes Here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150030" y="3729514"/>
            <a:ext cx="4039498" cy="970526"/>
          </a:xfrm>
        </p:spPr>
        <p:txBody>
          <a:bodyPr wrap="square">
            <a:spAutoFit/>
          </a:bodyPr>
          <a:lstStyle>
            <a:lvl1pPr marL="0" indent="0" algn="l">
              <a:lnSpc>
                <a:spcPct val="114000"/>
              </a:lnSpc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1269232" y="1443039"/>
            <a:ext cx="6863004" cy="499626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to add chart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7372350"/>
            <a:ext cx="13817600" cy="400052"/>
            <a:chOff x="0" y="7372350"/>
            <a:chExt cx="13817600" cy="400052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 userDrawn="1"/>
          </p:nvSpPr>
          <p:spPr>
            <a:xfrm>
              <a:off x="0" y="7372351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2"/>
              <a:ext cx="1788557" cy="400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02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9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Dots UnitI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6" r="52955" b="10580"/>
          <a:stretch/>
        </p:blipFill>
        <p:spPr>
          <a:xfrm>
            <a:off x="7816145" y="1"/>
            <a:ext cx="6001456" cy="7772400"/>
          </a:xfrm>
          <a:prstGeom prst="rect">
            <a:avLst/>
          </a:prstGeom>
        </p:spPr>
      </p:pic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28075" y="2695562"/>
            <a:ext cx="12561453" cy="1949512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699614" indent="0">
              <a:buNone/>
              <a:defRPr sz="5495">
                <a:solidFill>
                  <a:schemeClr val="bg1"/>
                </a:solidFill>
                <a:latin typeface="+mj-lt"/>
              </a:defRPr>
            </a:lvl2pPr>
            <a:lvl3pPr marL="1399233" indent="0">
              <a:buNone/>
              <a:defRPr sz="5495">
                <a:solidFill>
                  <a:schemeClr val="bg1"/>
                </a:solidFill>
                <a:latin typeface="+mj-lt"/>
              </a:defRPr>
            </a:lvl3pPr>
            <a:lvl4pPr marL="2098847" indent="0">
              <a:buNone/>
              <a:defRPr sz="5495">
                <a:solidFill>
                  <a:schemeClr val="bg1"/>
                </a:solidFill>
                <a:latin typeface="+mj-lt"/>
              </a:defRPr>
            </a:lvl4pPr>
            <a:lvl5pPr marL="2798465" indent="0">
              <a:buNone/>
              <a:defRPr sz="549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Title of Presentation 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28074" y="5369311"/>
            <a:ext cx="12561452" cy="472185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dirty="0" err="1" smtClean="0"/>
              <a:t>Subheadline</a:t>
            </a:r>
            <a:r>
              <a:rPr lang="en-US" dirty="0" smtClean="0"/>
              <a:t>, name or date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86681" y="6869532"/>
            <a:ext cx="3202843" cy="51206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Insert Unit Identifier here (.</a:t>
            </a:r>
            <a:r>
              <a:rPr lang="en-US" dirty="0" err="1" smtClean="0"/>
              <a:t>png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86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7372350"/>
            <a:ext cx="13817600" cy="400052"/>
            <a:chOff x="0" y="7372350"/>
            <a:chExt cx="13817600" cy="400052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 userDrawn="1"/>
          </p:nvSpPr>
          <p:spPr>
            <a:xfrm>
              <a:off x="0" y="7372351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2"/>
              <a:ext cx="1788557" cy="400050"/>
            </a:xfrm>
            <a:prstGeom prst="rect">
              <a:avLst/>
            </a:prstGeom>
          </p:spPr>
        </p:pic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97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Green Do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 userDrawn="1"/>
        </p:nvSpPr>
        <p:spPr>
          <a:xfrm>
            <a:off x="729343" y="4199229"/>
            <a:ext cx="12561453" cy="1107996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>
            <a:lvl1pPr algn="l" defTabSz="509292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6000" dirty="0" smtClean="0">
                <a:solidFill>
                  <a:schemeClr val="bg1"/>
                </a:solidFill>
                <a:latin typeface="+mj-lt"/>
              </a:rPr>
              <a:t>Thank you</a:t>
            </a:r>
            <a:endParaRPr lang="en-US" sz="6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0" r="31394"/>
          <a:stretch/>
        </p:blipFill>
        <p:spPr>
          <a:xfrm>
            <a:off x="8406691" y="0"/>
            <a:ext cx="5410909" cy="756621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881743" y="5936778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39" y="6320940"/>
            <a:ext cx="3520440" cy="78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2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Green Ra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 userDrawn="1"/>
        </p:nvSpPr>
        <p:spPr>
          <a:xfrm>
            <a:off x="729343" y="4199229"/>
            <a:ext cx="12561453" cy="1107996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>
            <a:lvl1pPr algn="l" defTabSz="509292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6000" dirty="0" smtClean="0">
                <a:solidFill>
                  <a:schemeClr val="bg1"/>
                </a:solidFill>
                <a:latin typeface="+mj-lt"/>
              </a:rPr>
              <a:t>Thank you</a:t>
            </a:r>
            <a:endParaRPr lang="en-US" sz="60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81743" y="5936778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39" y="6320940"/>
            <a:ext cx="3520440" cy="7874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0" r="30639" b="6933"/>
          <a:stretch/>
        </p:blipFill>
        <p:spPr>
          <a:xfrm>
            <a:off x="6937515" y="-1"/>
            <a:ext cx="6880085" cy="777240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729343" y="4198802"/>
            <a:ext cx="12561453" cy="1107996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>
            <a:lvl1pPr algn="l" defTabSz="509292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6000" dirty="0" smtClean="0">
                <a:solidFill>
                  <a:schemeClr val="tx2"/>
                </a:solidFill>
                <a:latin typeface="+mj-lt"/>
              </a:rPr>
              <a:t>Thank you</a:t>
            </a:r>
            <a:endParaRPr lang="en-US" sz="60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81743" y="5936351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39" y="6320941"/>
            <a:ext cx="3520440" cy="78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6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Ram CS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0" r="30639" b="6933"/>
          <a:stretch/>
        </p:blipFill>
        <p:spPr>
          <a:xfrm>
            <a:off x="6937515" y="-1"/>
            <a:ext cx="6880085" cy="7772401"/>
          </a:xfrm>
          <a:prstGeom prst="rect">
            <a:avLst/>
          </a:prstGeom>
        </p:spPr>
      </p:pic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28075" y="2695562"/>
            <a:ext cx="12561453" cy="1949512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699614" indent="0">
              <a:buNone/>
              <a:defRPr sz="5495">
                <a:solidFill>
                  <a:schemeClr val="bg1"/>
                </a:solidFill>
                <a:latin typeface="+mj-lt"/>
              </a:defRPr>
            </a:lvl2pPr>
            <a:lvl3pPr marL="1399233" indent="0">
              <a:buNone/>
              <a:defRPr sz="5495">
                <a:solidFill>
                  <a:schemeClr val="bg1"/>
                </a:solidFill>
                <a:latin typeface="+mj-lt"/>
              </a:defRPr>
            </a:lvl3pPr>
            <a:lvl4pPr marL="2098847" indent="0">
              <a:buNone/>
              <a:defRPr sz="5495">
                <a:solidFill>
                  <a:schemeClr val="bg1"/>
                </a:solidFill>
                <a:latin typeface="+mj-lt"/>
              </a:defRPr>
            </a:lvl4pPr>
            <a:lvl5pPr marL="2798465" indent="0">
              <a:buNone/>
              <a:defRPr sz="549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Title of Presentation 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28074" y="5369311"/>
            <a:ext cx="12561452" cy="472185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dirty="0" err="1" smtClean="0"/>
              <a:t>Subheadline</a:t>
            </a:r>
            <a:r>
              <a:rPr lang="en-US" dirty="0" smtClean="0"/>
              <a:t>, name or date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82" y="6733969"/>
            <a:ext cx="3520440" cy="787424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Ram UnitI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0" r="30639" b="6933"/>
          <a:stretch/>
        </p:blipFill>
        <p:spPr>
          <a:xfrm>
            <a:off x="6937515" y="-1"/>
            <a:ext cx="6880085" cy="7772401"/>
          </a:xfrm>
          <a:prstGeom prst="rect">
            <a:avLst/>
          </a:prstGeom>
        </p:spPr>
      </p:pic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28075" y="2695562"/>
            <a:ext cx="12561453" cy="1949512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699614" indent="0">
              <a:buNone/>
              <a:defRPr sz="5495">
                <a:solidFill>
                  <a:schemeClr val="bg1"/>
                </a:solidFill>
                <a:latin typeface="+mj-lt"/>
              </a:defRPr>
            </a:lvl2pPr>
            <a:lvl3pPr marL="1399233" indent="0">
              <a:buNone/>
              <a:defRPr sz="5495">
                <a:solidFill>
                  <a:schemeClr val="bg1"/>
                </a:solidFill>
                <a:latin typeface="+mj-lt"/>
              </a:defRPr>
            </a:lvl3pPr>
            <a:lvl4pPr marL="2098847" indent="0">
              <a:buNone/>
              <a:defRPr sz="5495">
                <a:solidFill>
                  <a:schemeClr val="bg1"/>
                </a:solidFill>
                <a:latin typeface="+mj-lt"/>
              </a:defRPr>
            </a:lvl4pPr>
            <a:lvl5pPr marL="2798465" indent="0">
              <a:buNone/>
              <a:defRPr sz="549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Title of Presentation 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28074" y="5369311"/>
            <a:ext cx="12561452" cy="472185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dirty="0" err="1" smtClean="0"/>
              <a:t>Subheadline</a:t>
            </a:r>
            <a:r>
              <a:rPr lang="en-US" dirty="0" smtClean="0"/>
              <a:t>, name or date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86681" y="6869532"/>
            <a:ext cx="3202843" cy="51206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Insert Unit Identifier here (.</a:t>
            </a:r>
            <a:r>
              <a:rPr lang="en-US" dirty="0" err="1" smtClean="0"/>
              <a:t>png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 C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-1349192" y="1236134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2093575" y="-474133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-2186621" y="-795867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075" y="2695562"/>
            <a:ext cx="12561453" cy="2031325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tx2"/>
                </a:solidFill>
                <a:latin typeface="+mj-lt"/>
              </a:defRPr>
            </a:lvl1pPr>
            <a:lvl2pPr marL="699614" indent="0">
              <a:buNone/>
              <a:defRPr sz="5495">
                <a:solidFill>
                  <a:schemeClr val="bg1"/>
                </a:solidFill>
                <a:latin typeface="+mj-lt"/>
              </a:defRPr>
            </a:lvl2pPr>
            <a:lvl3pPr marL="1399233" indent="0">
              <a:buNone/>
              <a:defRPr sz="5495">
                <a:solidFill>
                  <a:schemeClr val="bg1"/>
                </a:solidFill>
                <a:latin typeface="+mj-lt"/>
              </a:defRPr>
            </a:lvl3pPr>
            <a:lvl4pPr marL="2098847" indent="0">
              <a:buNone/>
              <a:defRPr sz="5495">
                <a:solidFill>
                  <a:schemeClr val="bg1"/>
                </a:solidFill>
                <a:latin typeface="+mj-lt"/>
              </a:defRPr>
            </a:lvl4pPr>
            <a:lvl5pPr marL="2798465" indent="0">
              <a:buNone/>
              <a:defRPr sz="549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Title of Presentation 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28074" y="5369311"/>
            <a:ext cx="12561452" cy="480131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dirty="0" err="1" smtClean="0"/>
              <a:t>Subheadline</a:t>
            </a:r>
            <a:r>
              <a:rPr lang="en-US" dirty="0" smtClean="0"/>
              <a:t>, name or date goes here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82" y="6733969"/>
            <a:ext cx="3520440" cy="78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5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 Unit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-1349192" y="1236134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2093575" y="-474133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-2186621" y="-795867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075" y="2695562"/>
            <a:ext cx="12561453" cy="2031325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tx2"/>
                </a:solidFill>
                <a:latin typeface="+mj-lt"/>
              </a:defRPr>
            </a:lvl1pPr>
            <a:lvl2pPr marL="699614" indent="0">
              <a:buNone/>
              <a:defRPr sz="5495">
                <a:solidFill>
                  <a:schemeClr val="bg1"/>
                </a:solidFill>
                <a:latin typeface="+mj-lt"/>
              </a:defRPr>
            </a:lvl2pPr>
            <a:lvl3pPr marL="1399233" indent="0">
              <a:buNone/>
              <a:defRPr sz="5495">
                <a:solidFill>
                  <a:schemeClr val="bg1"/>
                </a:solidFill>
                <a:latin typeface="+mj-lt"/>
              </a:defRPr>
            </a:lvl3pPr>
            <a:lvl4pPr marL="2098847" indent="0">
              <a:buNone/>
              <a:defRPr sz="5495">
                <a:solidFill>
                  <a:schemeClr val="bg1"/>
                </a:solidFill>
                <a:latin typeface="+mj-lt"/>
              </a:defRPr>
            </a:lvl4pPr>
            <a:lvl5pPr marL="2798465" indent="0">
              <a:buNone/>
              <a:defRPr sz="549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Title of Presentation </a:t>
            </a:r>
            <a:br>
              <a:rPr lang="en-US" dirty="0" smtClean="0"/>
            </a:br>
            <a:r>
              <a:rPr lang="en-US" dirty="0" smtClean="0"/>
              <a:t>Goes Here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28074" y="5369311"/>
            <a:ext cx="12561452" cy="480131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dirty="0" err="1" smtClean="0"/>
              <a:t>Subheadline</a:t>
            </a:r>
            <a:r>
              <a:rPr lang="en-US" dirty="0" smtClean="0"/>
              <a:t>, name or date goes here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986681" y="6869532"/>
            <a:ext cx="3202843" cy="51206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Insert Unit Identifier here (.</a:t>
            </a:r>
            <a:r>
              <a:rPr lang="en-US" dirty="0" err="1" smtClean="0"/>
              <a:t>png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3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8075" y="905259"/>
            <a:ext cx="12561453" cy="1015663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 dirty="0" smtClean="0"/>
              <a:t>Headline Copy Goes Here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628075" y="2487883"/>
            <a:ext cx="12561453" cy="2015552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7372350"/>
            <a:ext cx="13817600" cy="400052"/>
            <a:chOff x="0" y="7372350"/>
            <a:chExt cx="13817600" cy="400052"/>
          </a:xfrm>
        </p:grpSpPr>
        <p:sp>
          <p:nvSpPr>
            <p:cNvPr id="2" name="Rectangle 1"/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>
              <a:off x="0" y="7372351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2"/>
              <a:ext cx="1788557" cy="40005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034" y="7434470"/>
            <a:ext cx="546254" cy="274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550" y="7421802"/>
            <a:ext cx="820256" cy="28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628075" y="905259"/>
            <a:ext cx="12561453" cy="1015663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 dirty="0" smtClean="0"/>
              <a:t>Headline Copy Goes Here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7372350"/>
            <a:ext cx="13817600" cy="400052"/>
            <a:chOff x="0" y="7372350"/>
            <a:chExt cx="13817600" cy="400052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 userDrawn="1"/>
          </p:nvSpPr>
          <p:spPr>
            <a:xfrm>
              <a:off x="0" y="7372351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2"/>
              <a:ext cx="1788557" cy="400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59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445328" y="2799373"/>
            <a:ext cx="9744199" cy="1015663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Header Goes Here</a:t>
            </a:r>
            <a:endParaRPr lang="en-US" dirty="0"/>
          </a:p>
        </p:txBody>
      </p:sp>
      <p:sp>
        <p:nvSpPr>
          <p:cNvPr id="7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3445328" y="4381997"/>
            <a:ext cx="9744199" cy="517065"/>
          </a:xfrm>
        </p:spPr>
        <p:txBody>
          <a:bodyPr wrap="square">
            <a:spAutoFit/>
          </a:bodyPr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Section subhead 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1" t="28562" b="11534"/>
          <a:stretch/>
        </p:blipFill>
        <p:spPr>
          <a:xfrm>
            <a:off x="0" y="0"/>
            <a:ext cx="2572932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21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075" y="905259"/>
            <a:ext cx="12561453" cy="1015663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 dirty="0" smtClean="0"/>
              <a:t>Headline Copy Goes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074" y="2487883"/>
            <a:ext cx="12561453" cy="3093154"/>
          </a:xfrm>
          <a:prstGeom prst="rect">
            <a:avLst/>
          </a:prstGeom>
        </p:spPr>
        <p:txBody>
          <a:bodyPr vert="horz" lIns="91440" tIns="91440" rIns="91440" bIns="9144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573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89" r:id="rId3"/>
    <p:sldLayoutId id="2147483690" r:id="rId4"/>
    <p:sldLayoutId id="2147483665" r:id="rId5"/>
    <p:sldLayoutId id="2147483679" r:id="rId6"/>
    <p:sldLayoutId id="2147483649" r:id="rId7"/>
    <p:sldLayoutId id="2147483666" r:id="rId8"/>
    <p:sldLayoutId id="2147483668" r:id="rId9"/>
    <p:sldLayoutId id="2147483683" r:id="rId10"/>
    <p:sldLayoutId id="2147483687" r:id="rId11"/>
    <p:sldLayoutId id="2147483688" r:id="rId12"/>
    <p:sldLayoutId id="2147483669" r:id="rId13"/>
    <p:sldLayoutId id="2147483650" r:id="rId14"/>
    <p:sldLayoutId id="2147483686" r:id="rId15"/>
    <p:sldLayoutId id="2147483661" r:id="rId16"/>
    <p:sldLayoutId id="2147483680" r:id="rId17"/>
    <p:sldLayoutId id="2147483670" r:id="rId18"/>
    <p:sldLayoutId id="2147483681" r:id="rId19"/>
    <p:sldLayoutId id="2147483691" r:id="rId20"/>
    <p:sldLayoutId id="2147483682" r:id="rId21"/>
    <p:sldLayoutId id="2147483677" r:id="rId22"/>
    <p:sldLayoutId id="2147483692" r:id="rId23"/>
    <p:sldLayoutId id="2147483672" r:id="rId24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99614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524712" indent="-524712" algn="l" defTabSz="699614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/>
        <a:buChar char="•"/>
        <a:defRPr sz="18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1pPr>
      <a:lvl2pPr marL="1136875" indent="-437261" algn="l" defTabSz="69961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/>
        <a:buChar char="–"/>
        <a:defRPr sz="16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2pPr>
      <a:lvl3pPr marL="1749040" indent="-349807" algn="l" defTabSz="69961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/>
        <a:buChar char="•"/>
        <a:defRPr sz="16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3pPr>
      <a:lvl4pPr marL="2448655" indent="-349807" algn="l" defTabSz="69961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/>
        <a:buChar char="–"/>
        <a:defRPr sz="1600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4pPr>
      <a:lvl5pPr marL="3148272" indent="-349807" algn="l" defTabSz="699614" rtl="0" eaLnBrk="1" latinLnBrk="0" hangingPunct="1">
        <a:spcBef>
          <a:spcPct val="20000"/>
        </a:spcBef>
        <a:buFont typeface="Arial"/>
        <a:buChar char="»"/>
        <a:defRPr sz="1648" b="0" kern="1200">
          <a:solidFill>
            <a:schemeClr val="accent6">
              <a:lumMod val="75000"/>
            </a:schemeClr>
          </a:solidFill>
          <a:latin typeface="Franklin Gothic Book" charset="0"/>
          <a:ea typeface="Franklin Gothic Book" charset="0"/>
          <a:cs typeface="Franklin Gothic Book" charset="0"/>
        </a:defRPr>
      </a:lvl5pPr>
      <a:lvl6pPr marL="3847888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6pPr>
      <a:lvl7pPr marL="4547505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7pPr>
      <a:lvl8pPr marL="5247119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8pPr>
      <a:lvl9pPr marL="5946736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99614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2pPr>
      <a:lvl3pPr marL="1399232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3pPr>
      <a:lvl4pPr marL="2098847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4pPr>
      <a:lvl5pPr marL="2798465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5pPr>
      <a:lvl6pPr marL="3498080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6pPr>
      <a:lvl7pPr marL="4197695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7pPr>
      <a:lvl8pPr marL="4897312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8pPr>
      <a:lvl9pPr marL="5596926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28073" y="1981187"/>
            <a:ext cx="9773227" cy="2628913"/>
          </a:xfrm>
        </p:spPr>
        <p:txBody>
          <a:bodyPr/>
          <a:lstStyle/>
          <a:p>
            <a:r>
              <a:rPr lang="en-US" sz="5400" dirty="0" smtClean="0"/>
              <a:t>Precipitation </a:t>
            </a:r>
            <a:r>
              <a:rPr lang="en-US" sz="5400" dirty="0" err="1" smtClean="0"/>
              <a:t>Nowcasting</a:t>
            </a:r>
            <a:r>
              <a:rPr lang="en-US" sz="5400" dirty="0" smtClean="0"/>
              <a:t> </a:t>
            </a:r>
            <a:r>
              <a:rPr lang="en-US" sz="5400" dirty="0"/>
              <a:t>U</a:t>
            </a:r>
            <a:r>
              <a:rPr lang="en-US" sz="5400" dirty="0" smtClean="0"/>
              <a:t>sing Spatiotemporal Models and Volumetric Radar Data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28074" y="5369311"/>
            <a:ext cx="4672209" cy="480131"/>
          </a:xfrm>
        </p:spPr>
        <p:txBody>
          <a:bodyPr/>
          <a:lstStyle/>
          <a:p>
            <a:r>
              <a:rPr lang="en-US" dirty="0" smtClean="0"/>
              <a:t>S. Pulkkinen, V. </a:t>
            </a:r>
            <a:r>
              <a:rPr lang="en-US" dirty="0" err="1" smtClean="0"/>
              <a:t>Chandrasekar</a:t>
            </a:r>
            <a:r>
              <a:rPr lang="en-US" dirty="0" smtClean="0"/>
              <a:t> and A. von </a:t>
            </a:r>
            <a:r>
              <a:rPr lang="en-US" dirty="0" err="1" smtClean="0"/>
              <a:t>Lerber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6" y="7204306"/>
            <a:ext cx="1227411" cy="429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782" y="5135197"/>
            <a:ext cx="4003744" cy="1110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059" y="6854386"/>
            <a:ext cx="3256888" cy="60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602" y="3120128"/>
            <a:ext cx="5550998" cy="42067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86" y="-148896"/>
            <a:ext cx="3871189" cy="1015663"/>
          </a:xfrm>
        </p:spPr>
        <p:txBody>
          <a:bodyPr/>
          <a:lstStyle/>
          <a:p>
            <a:r>
              <a:rPr lang="fi-FI" dirty="0" err="1" smtClean="0"/>
              <a:t>Verification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5364" y="2927542"/>
            <a:ext cx="8423428" cy="3791807"/>
          </a:xfrm>
        </p:spPr>
        <p:txBody>
          <a:bodyPr/>
          <a:lstStyle/>
          <a:p>
            <a:r>
              <a:rPr lang="fi-FI" dirty="0" err="1" smtClean="0"/>
              <a:t>Probability</a:t>
            </a:r>
            <a:r>
              <a:rPr lang="fi-FI" dirty="0" smtClean="0"/>
              <a:t> of </a:t>
            </a:r>
            <a:r>
              <a:rPr lang="fi-FI" dirty="0" err="1" smtClean="0"/>
              <a:t>detection</a:t>
            </a:r>
            <a:r>
              <a:rPr lang="fi-FI" dirty="0" smtClean="0"/>
              <a:t> (POD), </a:t>
            </a:r>
            <a:r>
              <a:rPr lang="fi-FI" dirty="0" err="1" smtClean="0"/>
              <a:t>false</a:t>
            </a:r>
            <a:r>
              <a:rPr lang="fi-FI" dirty="0" smtClean="0"/>
              <a:t> </a:t>
            </a:r>
            <a:r>
              <a:rPr lang="fi-FI" dirty="0" err="1" smtClean="0"/>
              <a:t>alarm</a:t>
            </a:r>
            <a:r>
              <a:rPr lang="fi-FI" dirty="0" smtClean="0"/>
              <a:t> </a:t>
            </a:r>
            <a:r>
              <a:rPr lang="fi-FI" dirty="0" err="1" smtClean="0"/>
              <a:t>ratio</a:t>
            </a:r>
            <a:r>
              <a:rPr lang="fi-FI" dirty="0" smtClean="0"/>
              <a:t> (FAR), </a:t>
            </a:r>
            <a:r>
              <a:rPr lang="fi-FI" dirty="0" err="1" smtClean="0"/>
              <a:t>equitable</a:t>
            </a:r>
            <a:r>
              <a:rPr lang="fi-FI" dirty="0" smtClean="0"/>
              <a:t> </a:t>
            </a:r>
            <a:r>
              <a:rPr lang="fi-FI" dirty="0" err="1" smtClean="0"/>
              <a:t>threat</a:t>
            </a:r>
            <a:r>
              <a:rPr lang="fi-FI" dirty="0" smtClean="0"/>
              <a:t> </a:t>
            </a:r>
            <a:r>
              <a:rPr lang="fi-FI" dirty="0" err="1" smtClean="0"/>
              <a:t>score</a:t>
            </a:r>
            <a:r>
              <a:rPr lang="fi-FI" dirty="0" smtClean="0"/>
              <a:t> (ETS) and </a:t>
            </a:r>
            <a:r>
              <a:rPr lang="fi-FI" dirty="0" err="1" smtClean="0"/>
              <a:t>mean</a:t>
            </a:r>
            <a:r>
              <a:rPr lang="fi-FI" dirty="0" smtClean="0"/>
              <a:t> </a:t>
            </a:r>
            <a:r>
              <a:rPr lang="fi-FI" dirty="0" err="1" smtClean="0"/>
              <a:t>absolute</a:t>
            </a:r>
            <a:r>
              <a:rPr lang="fi-FI" dirty="0" smtClean="0"/>
              <a:t> </a:t>
            </a:r>
            <a:r>
              <a:rPr lang="fi-FI" dirty="0" err="1" smtClean="0"/>
              <a:t>error</a:t>
            </a:r>
            <a:r>
              <a:rPr lang="fi-FI" dirty="0" smtClean="0"/>
              <a:t> (MAE) </a:t>
            </a:r>
            <a:r>
              <a:rPr lang="fi-FI" dirty="0" err="1" smtClean="0"/>
              <a:t>were</a:t>
            </a:r>
            <a:r>
              <a:rPr lang="fi-FI" dirty="0" smtClean="0"/>
              <a:t> </a:t>
            </a:r>
            <a:r>
              <a:rPr lang="fi-FI" dirty="0" err="1" smtClean="0"/>
              <a:t>computed</a:t>
            </a:r>
            <a:r>
              <a:rPr lang="fi-FI" dirty="0" smtClean="0"/>
              <a:t> for </a:t>
            </a:r>
            <a:r>
              <a:rPr lang="fi-FI" dirty="0" err="1" smtClean="0"/>
              <a:t>the</a:t>
            </a:r>
            <a:r>
              <a:rPr lang="fi-FI" dirty="0" smtClean="0"/>
              <a:t> 5 mm/h </a:t>
            </a:r>
            <a:r>
              <a:rPr lang="fi-FI" dirty="0" err="1" smtClean="0"/>
              <a:t>threshold</a:t>
            </a:r>
            <a:r>
              <a:rPr lang="fi-FI" dirty="0" smtClean="0"/>
              <a:t> for 4 </a:t>
            </a:r>
            <a:r>
              <a:rPr lang="fi-FI" dirty="0" err="1" smtClean="0"/>
              <a:t>events</a:t>
            </a:r>
            <a:r>
              <a:rPr lang="fi-FI" dirty="0" smtClean="0"/>
              <a:t>.</a:t>
            </a:r>
          </a:p>
          <a:p>
            <a:r>
              <a:rPr lang="fi-FI" dirty="0" err="1" smtClean="0"/>
              <a:t>Simplified</a:t>
            </a:r>
            <a:r>
              <a:rPr lang="fi-FI" dirty="0" smtClean="0"/>
              <a:t> </a:t>
            </a:r>
            <a:r>
              <a:rPr lang="fi-FI" dirty="0" err="1" smtClean="0"/>
              <a:t>prototype</a:t>
            </a:r>
            <a:r>
              <a:rPr lang="fi-FI" dirty="0" smtClean="0"/>
              <a:t> </a:t>
            </a:r>
            <a:r>
              <a:rPr lang="fi-FI" dirty="0" err="1" smtClean="0"/>
              <a:t>implementation</a:t>
            </a:r>
            <a:r>
              <a:rPr lang="fi-FI" dirty="0" smtClean="0"/>
              <a:t> </a:t>
            </a:r>
            <a:r>
              <a:rPr lang="fi-FI" dirty="0" err="1" smtClean="0"/>
              <a:t>using</a:t>
            </a:r>
            <a:r>
              <a:rPr lang="fi-FI" dirty="0" smtClean="0"/>
              <a:t> an </a:t>
            </a:r>
            <a:r>
              <a:rPr lang="fi-FI" dirty="0" err="1" smtClean="0"/>
              <a:t>isotropic</a:t>
            </a:r>
            <a:r>
              <a:rPr lang="fi-FI" dirty="0" smtClean="0"/>
              <a:t> </a:t>
            </a:r>
            <a:r>
              <a:rPr lang="fi-FI" dirty="0" err="1" smtClean="0"/>
              <a:t>kernel</a:t>
            </a:r>
            <a:r>
              <a:rPr lang="fi-FI" dirty="0" smtClean="0"/>
              <a:t>.</a:t>
            </a:r>
          </a:p>
          <a:p>
            <a:r>
              <a:rPr lang="fi-FI" dirty="0" smtClean="0"/>
              <a:t>POD, FAR and ETS show </a:t>
            </a:r>
            <a:r>
              <a:rPr lang="fi-FI" dirty="0" err="1" smtClean="0"/>
              <a:t>up</a:t>
            </a:r>
            <a:r>
              <a:rPr lang="fi-FI" dirty="0" smtClean="0"/>
              <a:t> to 30% </a:t>
            </a:r>
            <a:r>
              <a:rPr lang="fi-FI" dirty="0" err="1" smtClean="0"/>
              <a:t>improvement</a:t>
            </a:r>
            <a:r>
              <a:rPr lang="fi-FI" dirty="0" smtClean="0"/>
              <a:t> </a:t>
            </a:r>
            <a:r>
              <a:rPr lang="fi-FI" dirty="0" err="1" smtClean="0"/>
              <a:t>compared</a:t>
            </a:r>
            <a:r>
              <a:rPr lang="fi-FI" dirty="0" smtClean="0"/>
              <a:t> to </a:t>
            </a:r>
            <a:r>
              <a:rPr lang="fi-FI" dirty="0" err="1" smtClean="0"/>
              <a:t>extrapolation</a:t>
            </a:r>
            <a:r>
              <a:rPr lang="fi-FI" dirty="0" smtClean="0"/>
              <a:t> </a:t>
            </a:r>
            <a:r>
              <a:rPr lang="fi-FI" dirty="0" err="1" smtClean="0"/>
              <a:t>nowcast</a:t>
            </a:r>
            <a:r>
              <a:rPr lang="fi-FI" dirty="0" smtClean="0"/>
              <a:t>.</a:t>
            </a:r>
          </a:p>
          <a:p>
            <a:r>
              <a:rPr lang="fi-FI" dirty="0" smtClean="0"/>
              <a:t>MAE is </a:t>
            </a:r>
            <a:r>
              <a:rPr lang="fi-FI" dirty="0" err="1" smtClean="0"/>
              <a:t>reduced</a:t>
            </a:r>
            <a:r>
              <a:rPr lang="fi-FI" dirty="0" smtClean="0"/>
              <a:t> </a:t>
            </a:r>
            <a:r>
              <a:rPr lang="fi-FI" dirty="0" err="1" smtClean="0"/>
              <a:t>up</a:t>
            </a:r>
            <a:r>
              <a:rPr lang="fi-FI" dirty="0" smtClean="0"/>
              <a:t> 20%, and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improvement</a:t>
            </a:r>
            <a:r>
              <a:rPr lang="fi-FI" dirty="0" smtClean="0"/>
              <a:t> is </a:t>
            </a:r>
            <a:r>
              <a:rPr lang="fi-FI" dirty="0" err="1" smtClean="0"/>
              <a:t>most</a:t>
            </a:r>
            <a:r>
              <a:rPr lang="fi-FI" dirty="0" smtClean="0"/>
              <a:t> </a:t>
            </a:r>
            <a:r>
              <a:rPr lang="fi-FI" dirty="0" err="1" smtClean="0"/>
              <a:t>significant</a:t>
            </a:r>
            <a:r>
              <a:rPr lang="fi-FI" dirty="0" smtClean="0"/>
              <a:t> for </a:t>
            </a:r>
            <a:r>
              <a:rPr lang="fi-FI" dirty="0" err="1" smtClean="0"/>
              <a:t>short</a:t>
            </a:r>
            <a:r>
              <a:rPr lang="fi-FI" dirty="0" smtClean="0"/>
              <a:t> </a:t>
            </a:r>
            <a:r>
              <a:rPr lang="fi-FI" dirty="0" err="1" smtClean="0"/>
              <a:t>lead</a:t>
            </a:r>
            <a:r>
              <a:rPr lang="fi-FI" dirty="0" smtClean="0"/>
              <a:t> </a:t>
            </a:r>
            <a:r>
              <a:rPr lang="fi-FI" dirty="0" err="1" smtClean="0"/>
              <a:t>times</a:t>
            </a:r>
            <a:r>
              <a:rPr lang="fi-FI" dirty="0" smtClean="0"/>
              <a:t>.</a:t>
            </a:r>
          </a:p>
          <a:p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performance</a:t>
            </a:r>
            <a:r>
              <a:rPr lang="fi-FI" dirty="0" smtClean="0"/>
              <a:t> is </a:t>
            </a:r>
            <a:r>
              <a:rPr lang="fi-FI" dirty="0" err="1" smtClean="0"/>
              <a:t>comparable</a:t>
            </a:r>
            <a:r>
              <a:rPr lang="fi-FI" dirty="0" smtClean="0"/>
              <a:t> to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previously</a:t>
            </a:r>
            <a:r>
              <a:rPr lang="fi-FI" dirty="0" smtClean="0"/>
              <a:t> </a:t>
            </a:r>
            <a:r>
              <a:rPr lang="fi-FI" dirty="0" err="1" smtClean="0"/>
              <a:t>proposed</a:t>
            </a:r>
            <a:r>
              <a:rPr lang="fi-FI" dirty="0" smtClean="0"/>
              <a:t> ANVIL </a:t>
            </a:r>
            <a:r>
              <a:rPr lang="fi-FI" dirty="0" err="1" smtClean="0"/>
              <a:t>method</a:t>
            </a:r>
            <a:r>
              <a:rPr lang="fi-FI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1266" y="6651895"/>
            <a:ext cx="77803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smtClean="0"/>
              <a:t>S. Pulkkinen, V. </a:t>
            </a:r>
            <a:r>
              <a:rPr lang="fi-FI" sz="1400" dirty="0" err="1" smtClean="0"/>
              <a:t>Chandrasekar</a:t>
            </a:r>
            <a:r>
              <a:rPr lang="fi-FI" sz="1400" dirty="0" smtClean="0"/>
              <a:t>, A. von </a:t>
            </a:r>
            <a:r>
              <a:rPr lang="fi-FI" sz="1400" dirty="0" err="1" smtClean="0"/>
              <a:t>Lerber</a:t>
            </a:r>
            <a:r>
              <a:rPr lang="fi-FI" sz="1400" dirty="0" smtClean="0"/>
              <a:t>, and A.-M. Harri, ”</a:t>
            </a:r>
            <a:r>
              <a:rPr lang="fi-FI" sz="1400" dirty="0" err="1" smtClean="0"/>
              <a:t>Nowcasting</a:t>
            </a:r>
            <a:r>
              <a:rPr lang="fi-FI" sz="1400" dirty="0" smtClean="0"/>
              <a:t> of </a:t>
            </a:r>
            <a:r>
              <a:rPr lang="fi-FI" sz="1400" dirty="0" err="1" smtClean="0"/>
              <a:t>Convective</a:t>
            </a:r>
            <a:r>
              <a:rPr lang="fi-FI" sz="1400" dirty="0" smtClean="0"/>
              <a:t> </a:t>
            </a:r>
            <a:r>
              <a:rPr lang="fi-FI" sz="1400" dirty="0" err="1" smtClean="0"/>
              <a:t>Rainfall</a:t>
            </a:r>
            <a:r>
              <a:rPr lang="fi-FI" sz="1400" dirty="0" smtClean="0"/>
              <a:t> Using </a:t>
            </a:r>
            <a:r>
              <a:rPr lang="fi-FI" sz="1400" dirty="0" err="1" smtClean="0"/>
              <a:t>Volumetric</a:t>
            </a:r>
            <a:r>
              <a:rPr lang="fi-FI" sz="1400" dirty="0" smtClean="0"/>
              <a:t> Radar </a:t>
            </a:r>
            <a:r>
              <a:rPr lang="fi-FI" sz="1400" dirty="0" err="1" smtClean="0"/>
              <a:t>Observations</a:t>
            </a:r>
            <a:r>
              <a:rPr lang="fi-FI" sz="1400" dirty="0" smtClean="0"/>
              <a:t>”, IEEE </a:t>
            </a:r>
            <a:r>
              <a:rPr lang="fi-FI" sz="1400" dirty="0" err="1" smtClean="0"/>
              <a:t>Transactions</a:t>
            </a:r>
            <a:r>
              <a:rPr lang="fi-FI" sz="1400" dirty="0" smtClean="0"/>
              <a:t> on </a:t>
            </a:r>
            <a:r>
              <a:rPr lang="fi-FI" sz="1400" dirty="0" err="1" smtClean="0"/>
              <a:t>Geoscience</a:t>
            </a:r>
            <a:r>
              <a:rPr lang="fi-FI" sz="1400" dirty="0" smtClean="0"/>
              <a:t> and Remote </a:t>
            </a:r>
            <a:r>
              <a:rPr lang="fi-FI" sz="1400" dirty="0" err="1" smtClean="0"/>
              <a:t>Sensing</a:t>
            </a:r>
            <a:r>
              <a:rPr lang="fi-FI" sz="1400" dirty="0" smtClean="0"/>
              <a:t>, 2020, </a:t>
            </a:r>
            <a:r>
              <a:rPr lang="fi-FI" sz="1400" dirty="0" err="1" smtClean="0"/>
              <a:t>doi</a:t>
            </a:r>
            <a:r>
              <a:rPr lang="fi-FI" sz="1400" dirty="0" smtClean="0"/>
              <a:t>: 10.1109/TGRS.2020.2984594.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162" y="378845"/>
            <a:ext cx="3044797" cy="22895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166" y="379878"/>
            <a:ext cx="3020996" cy="22716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369" y="387482"/>
            <a:ext cx="3021823" cy="2272243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363910"/>
              </p:ext>
            </p:extLst>
          </p:nvPr>
        </p:nvGraphicFramePr>
        <p:xfrm>
          <a:off x="555731" y="858650"/>
          <a:ext cx="3650619" cy="20624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68110"/>
                <a:gridCol w="1221527"/>
                <a:gridCol w="1060982"/>
              </a:tblGrid>
              <a:tr h="529923"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err="1" smtClean="0"/>
                        <a:t>Date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err="1" smtClean="0"/>
                        <a:t>Start</a:t>
                      </a:r>
                      <a:r>
                        <a:rPr lang="fi-FI" sz="1600" baseline="0" dirty="0" smtClean="0"/>
                        <a:t> </a:t>
                      </a:r>
                      <a:r>
                        <a:rPr lang="fi-FI" sz="1600" baseline="0" dirty="0" err="1" smtClean="0"/>
                        <a:t>time</a:t>
                      </a:r>
                      <a:r>
                        <a:rPr lang="fi-FI" sz="1600" baseline="0" dirty="0" smtClean="0"/>
                        <a:t> (UTC)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err="1" smtClean="0"/>
                        <a:t>Duration</a:t>
                      </a:r>
                      <a:r>
                        <a:rPr lang="fi-FI" sz="1600" dirty="0" smtClean="0"/>
                        <a:t> (h)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2 </a:t>
                      </a:r>
                      <a:r>
                        <a:rPr lang="fi-FI" sz="1400" dirty="0" err="1" smtClean="0"/>
                        <a:t>May</a:t>
                      </a:r>
                      <a:r>
                        <a:rPr lang="fi-FI" sz="1400" dirty="0" smtClean="0"/>
                        <a:t> 2019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02:30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1 </a:t>
                      </a:r>
                      <a:r>
                        <a:rPr lang="fi-FI" sz="1400" dirty="0" err="1" smtClean="0"/>
                        <a:t>Jun</a:t>
                      </a:r>
                      <a:r>
                        <a:rPr lang="fi-FI" sz="1400" dirty="0" smtClean="0"/>
                        <a:t> 2019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22:00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8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24 </a:t>
                      </a:r>
                      <a:r>
                        <a:rPr lang="fi-FI" sz="1400" dirty="0" err="1" smtClean="0"/>
                        <a:t>Jun</a:t>
                      </a:r>
                      <a:r>
                        <a:rPr lang="fi-FI" sz="1400" dirty="0" smtClean="0"/>
                        <a:t> 2019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01:30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27</a:t>
                      </a:r>
                      <a:r>
                        <a:rPr lang="fi-FI" sz="1400" baseline="0" dirty="0" smtClean="0"/>
                        <a:t> </a:t>
                      </a:r>
                      <a:r>
                        <a:rPr lang="fi-FI" sz="1400" baseline="0" dirty="0" err="1" smtClean="0"/>
                        <a:t>Aug</a:t>
                      </a:r>
                      <a:r>
                        <a:rPr lang="fi-FI" sz="1400" baseline="0" dirty="0" smtClean="0"/>
                        <a:t> 2019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10:30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 smtClean="0"/>
                        <a:t>6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001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697" y="119933"/>
            <a:ext cx="4193307" cy="1015663"/>
          </a:xfrm>
        </p:spPr>
        <p:txBody>
          <a:bodyPr/>
          <a:lstStyle/>
          <a:p>
            <a:r>
              <a:rPr lang="fi-FI" dirty="0" err="1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51293" y="1317948"/>
            <a:ext cx="12561453" cy="4351961"/>
          </a:xfrm>
        </p:spPr>
        <p:txBody>
          <a:bodyPr/>
          <a:lstStyle/>
          <a:p>
            <a:r>
              <a:rPr lang="fi-FI" sz="2400" dirty="0" smtClean="0"/>
              <a:t>A </a:t>
            </a:r>
            <a:r>
              <a:rPr lang="fi-FI" sz="2400" dirty="0" err="1" smtClean="0"/>
              <a:t>majot</a:t>
            </a:r>
            <a:r>
              <a:rPr lang="fi-FI" sz="2400" dirty="0" smtClean="0"/>
              <a:t> </a:t>
            </a:r>
            <a:r>
              <a:rPr lang="fi-FI" sz="2400" dirty="0" err="1" smtClean="0"/>
              <a:t>improvement</a:t>
            </a:r>
            <a:r>
              <a:rPr lang="fi-FI" sz="2400" dirty="0" smtClean="0"/>
              <a:t> </a:t>
            </a:r>
            <a:r>
              <a:rPr lang="fi-FI" sz="2400" dirty="0" err="1" smtClean="0"/>
              <a:t>compared</a:t>
            </a:r>
            <a:r>
              <a:rPr lang="fi-FI" sz="2400" dirty="0" smtClean="0"/>
              <a:t> to </a:t>
            </a:r>
            <a:r>
              <a:rPr lang="fi-FI" sz="2400" dirty="0" err="1" smtClean="0"/>
              <a:t>simple</a:t>
            </a:r>
            <a:r>
              <a:rPr lang="fi-FI" sz="2400" dirty="0" smtClean="0"/>
              <a:t> </a:t>
            </a:r>
            <a:r>
              <a:rPr lang="fi-FI" sz="2400" dirty="0" err="1" smtClean="0"/>
              <a:t>extrapolation</a:t>
            </a:r>
            <a:r>
              <a:rPr lang="fi-FI" sz="2400" dirty="0" smtClean="0"/>
              <a:t> </a:t>
            </a:r>
            <a:r>
              <a:rPr lang="fi-FI" sz="2400" dirty="0" err="1" smtClean="0"/>
              <a:t>nowcast</a:t>
            </a:r>
            <a:r>
              <a:rPr lang="fi-FI" sz="2400" dirty="0" smtClean="0"/>
              <a:t>. </a:t>
            </a:r>
            <a:r>
              <a:rPr lang="fi-FI" sz="2400" dirty="0" err="1" smtClean="0"/>
              <a:t>This</a:t>
            </a:r>
            <a:r>
              <a:rPr lang="fi-FI" sz="2400" dirty="0" smtClean="0"/>
              <a:t> is </a:t>
            </a:r>
            <a:r>
              <a:rPr lang="fi-FI" sz="2400" dirty="0" err="1" smtClean="0"/>
              <a:t>attributed</a:t>
            </a:r>
            <a:r>
              <a:rPr lang="fi-FI" sz="2400" dirty="0" smtClean="0"/>
              <a:t> to:</a:t>
            </a:r>
          </a:p>
          <a:p>
            <a:pPr marL="1156814" lvl="1" indent="-457200">
              <a:buFont typeface="+mj-lt"/>
              <a:buAutoNum type="arabicPeriod"/>
            </a:pPr>
            <a:r>
              <a:rPr lang="fi-FI" sz="2200" dirty="0" smtClean="0"/>
              <a:t>Using </a:t>
            </a:r>
            <a:r>
              <a:rPr lang="fi-FI" sz="2200" dirty="0" err="1"/>
              <a:t>t</a:t>
            </a:r>
            <a:r>
              <a:rPr lang="fi-FI" sz="2200" dirty="0" err="1" smtClean="0"/>
              <a:t>he</a:t>
            </a:r>
            <a:r>
              <a:rPr lang="fi-FI" sz="2200" dirty="0" smtClean="0"/>
              <a:t> </a:t>
            </a:r>
            <a:r>
              <a:rPr lang="fi-FI" sz="2200" dirty="0" err="1" smtClean="0"/>
              <a:t>integro-difference</a:t>
            </a:r>
            <a:r>
              <a:rPr lang="fi-FI" sz="2200" dirty="0" smtClean="0"/>
              <a:t> </a:t>
            </a:r>
            <a:r>
              <a:rPr lang="fi-FI" sz="2200" dirty="0" err="1" smtClean="0"/>
              <a:t>equation</a:t>
            </a:r>
            <a:r>
              <a:rPr lang="fi-FI" sz="2200" dirty="0" smtClean="0"/>
              <a:t> (IDE) </a:t>
            </a:r>
            <a:r>
              <a:rPr lang="fi-FI" sz="2200" dirty="0" err="1" smtClean="0"/>
              <a:t>model</a:t>
            </a:r>
            <a:r>
              <a:rPr lang="fi-FI" sz="2200" dirty="0" smtClean="0"/>
              <a:t>.</a:t>
            </a:r>
          </a:p>
          <a:p>
            <a:pPr marL="1156814" lvl="1" indent="-457200">
              <a:buFont typeface="+mj-lt"/>
              <a:buAutoNum type="arabicPeriod"/>
            </a:pPr>
            <a:r>
              <a:rPr lang="fi-FI" sz="2200" dirty="0" err="1" smtClean="0"/>
              <a:t>Utilization</a:t>
            </a:r>
            <a:r>
              <a:rPr lang="fi-FI" sz="2200" dirty="0" smtClean="0"/>
              <a:t> of </a:t>
            </a:r>
            <a:r>
              <a:rPr lang="fi-FI" sz="2200" dirty="0" err="1" smtClean="0"/>
              <a:t>three-dimensional</a:t>
            </a:r>
            <a:r>
              <a:rPr lang="fi-FI" sz="2200" dirty="0" smtClean="0"/>
              <a:t> </a:t>
            </a:r>
            <a:r>
              <a:rPr lang="fi-FI" sz="2200" dirty="0" err="1" smtClean="0"/>
              <a:t>information</a:t>
            </a:r>
            <a:r>
              <a:rPr lang="fi-FI" sz="2200" dirty="0" smtClean="0"/>
              <a:t> </a:t>
            </a:r>
            <a:r>
              <a:rPr lang="fi-FI" sz="2200" dirty="0" err="1" smtClean="0"/>
              <a:t>from</a:t>
            </a:r>
            <a:r>
              <a:rPr lang="fi-FI" sz="2200" dirty="0" smtClean="0"/>
              <a:t> </a:t>
            </a:r>
            <a:r>
              <a:rPr lang="fi-FI" sz="2200" dirty="0" err="1" smtClean="0"/>
              <a:t>the</a:t>
            </a:r>
            <a:r>
              <a:rPr lang="fi-FI" sz="2200" dirty="0" smtClean="0"/>
              <a:t> </a:t>
            </a:r>
            <a:r>
              <a:rPr lang="fi-FI" sz="2200" dirty="0" err="1" smtClean="0"/>
              <a:t>vertically</a:t>
            </a:r>
            <a:r>
              <a:rPr lang="fi-FI" sz="2200" dirty="0" smtClean="0"/>
              <a:t> </a:t>
            </a:r>
            <a:r>
              <a:rPr lang="fi-FI" sz="2200" dirty="0" err="1" smtClean="0"/>
              <a:t>integrated</a:t>
            </a:r>
            <a:r>
              <a:rPr lang="fi-FI" sz="2200" dirty="0" smtClean="0"/>
              <a:t> </a:t>
            </a:r>
            <a:r>
              <a:rPr lang="fi-FI" sz="2200" dirty="0" err="1" smtClean="0"/>
              <a:t>liquid</a:t>
            </a:r>
            <a:r>
              <a:rPr lang="fi-FI" sz="2200" dirty="0" smtClean="0"/>
              <a:t> (VIL).</a:t>
            </a:r>
            <a:endParaRPr lang="fi-FI" sz="2400" dirty="0" smtClean="0"/>
          </a:p>
          <a:p>
            <a:r>
              <a:rPr lang="fi-FI" sz="2400" dirty="0" err="1" smtClean="0"/>
              <a:t>The</a:t>
            </a:r>
            <a:r>
              <a:rPr lang="fi-FI" sz="2400" dirty="0" smtClean="0"/>
              <a:t> </a:t>
            </a:r>
            <a:r>
              <a:rPr lang="fi-FI" sz="2400" dirty="0" err="1" smtClean="0"/>
              <a:t>model</a:t>
            </a:r>
            <a:r>
              <a:rPr lang="fi-FI" sz="2400" dirty="0" smtClean="0"/>
              <a:t> </a:t>
            </a:r>
            <a:r>
              <a:rPr lang="fi-FI" sz="2400" dirty="0" err="1" smtClean="0"/>
              <a:t>combines</a:t>
            </a:r>
            <a:r>
              <a:rPr lang="fi-FI" sz="2400" dirty="0" smtClean="0"/>
              <a:t> an </a:t>
            </a:r>
            <a:r>
              <a:rPr lang="fi-FI" sz="2400" dirty="0" err="1" smtClean="0"/>
              <a:t>extrapolation</a:t>
            </a:r>
            <a:r>
              <a:rPr lang="fi-FI" sz="2400" dirty="0" smtClean="0"/>
              <a:t> </a:t>
            </a:r>
            <a:r>
              <a:rPr lang="fi-FI" sz="2400" dirty="0" err="1" smtClean="0"/>
              <a:t>nowcast</a:t>
            </a:r>
            <a:r>
              <a:rPr lang="fi-FI" sz="2400" dirty="0" smtClean="0"/>
              <a:t> and an IDE </a:t>
            </a:r>
            <a:r>
              <a:rPr lang="fi-FI" sz="2400" dirty="0" err="1" smtClean="0"/>
              <a:t>model</a:t>
            </a:r>
            <a:r>
              <a:rPr lang="fi-FI" sz="2400" dirty="0" smtClean="0"/>
              <a:t>.</a:t>
            </a:r>
          </a:p>
          <a:p>
            <a:r>
              <a:rPr lang="fi-FI" sz="2400" dirty="0" err="1" smtClean="0"/>
              <a:t>Computationally</a:t>
            </a:r>
            <a:r>
              <a:rPr lang="fi-FI" sz="2400" dirty="0" smtClean="0"/>
              <a:t> </a:t>
            </a:r>
            <a:r>
              <a:rPr lang="fi-FI" sz="2400" dirty="0" err="1" smtClean="0"/>
              <a:t>efficient</a:t>
            </a:r>
            <a:r>
              <a:rPr lang="fi-FI" sz="2400" dirty="0" smtClean="0"/>
              <a:t> </a:t>
            </a:r>
            <a:r>
              <a:rPr lang="fi-FI" sz="2400" dirty="0" err="1" smtClean="0"/>
              <a:t>methods</a:t>
            </a:r>
            <a:r>
              <a:rPr lang="fi-FI" sz="2400" dirty="0" smtClean="0"/>
              <a:t> </a:t>
            </a:r>
            <a:r>
              <a:rPr lang="fi-FI" sz="2400" dirty="0" err="1" smtClean="0"/>
              <a:t>were</a:t>
            </a:r>
            <a:r>
              <a:rPr lang="fi-FI" sz="2400" dirty="0" smtClean="0"/>
              <a:t> </a:t>
            </a:r>
            <a:r>
              <a:rPr lang="fi-FI" sz="2400" dirty="0" err="1" smtClean="0"/>
              <a:t>developed</a:t>
            </a:r>
            <a:r>
              <a:rPr lang="fi-FI" sz="2400" dirty="0" smtClean="0"/>
              <a:t> for </a:t>
            </a:r>
            <a:r>
              <a:rPr lang="fi-FI" sz="2400" dirty="0" err="1" smtClean="0"/>
              <a:t>the</a:t>
            </a:r>
            <a:r>
              <a:rPr lang="fi-FI" sz="2400" dirty="0"/>
              <a:t> </a:t>
            </a:r>
            <a:r>
              <a:rPr lang="fi-FI" sz="2400" dirty="0" err="1"/>
              <a:t>parameter</a:t>
            </a:r>
            <a:r>
              <a:rPr lang="fi-FI" sz="2400" dirty="0"/>
              <a:t> </a:t>
            </a:r>
            <a:r>
              <a:rPr lang="fi-FI" sz="2400" dirty="0" err="1"/>
              <a:t>estimation</a:t>
            </a:r>
            <a:r>
              <a:rPr lang="fi-FI" sz="2400" dirty="0"/>
              <a:t>.</a:t>
            </a:r>
            <a:endParaRPr lang="fi-FI" sz="2400" dirty="0" smtClean="0"/>
          </a:p>
          <a:p>
            <a:r>
              <a:rPr lang="fi-FI" sz="2400" dirty="0" err="1" smtClean="0"/>
              <a:t>Future</a:t>
            </a:r>
            <a:r>
              <a:rPr lang="fi-FI" sz="2400" dirty="0" smtClean="0"/>
              <a:t> </a:t>
            </a:r>
            <a:r>
              <a:rPr lang="fi-FI" sz="2400" dirty="0" err="1" smtClean="0"/>
              <a:t>work</a:t>
            </a:r>
            <a:r>
              <a:rPr lang="fi-FI" sz="2400" dirty="0" smtClean="0"/>
              <a:t>:</a:t>
            </a:r>
          </a:p>
          <a:p>
            <a:pPr lvl="1"/>
            <a:r>
              <a:rPr lang="fi-FI" sz="2200" dirty="0" err="1"/>
              <a:t>Implementing</a:t>
            </a:r>
            <a:r>
              <a:rPr lang="fi-FI" sz="2200" dirty="0"/>
              <a:t> </a:t>
            </a:r>
            <a:r>
              <a:rPr lang="fi-FI" sz="2200" dirty="0" err="1"/>
              <a:t>the</a:t>
            </a:r>
            <a:r>
              <a:rPr lang="fi-FI" sz="2200" dirty="0"/>
              <a:t> </a:t>
            </a:r>
            <a:r>
              <a:rPr lang="fi-FI" sz="2200" dirty="0" err="1" smtClean="0"/>
              <a:t>anisotropic</a:t>
            </a:r>
            <a:r>
              <a:rPr lang="fi-FI" sz="2200" dirty="0" smtClean="0"/>
              <a:t> </a:t>
            </a:r>
            <a:r>
              <a:rPr lang="fi-FI" sz="2200" dirty="0" err="1"/>
              <a:t>kernel</a:t>
            </a:r>
            <a:r>
              <a:rPr lang="fi-FI" sz="2200" dirty="0"/>
              <a:t> is </a:t>
            </a:r>
            <a:r>
              <a:rPr lang="fi-FI" sz="2200" dirty="0" err="1"/>
              <a:t>expected</a:t>
            </a:r>
            <a:r>
              <a:rPr lang="fi-FI" sz="2200" dirty="0"/>
              <a:t> to </a:t>
            </a:r>
            <a:r>
              <a:rPr lang="fi-FI" sz="2200" dirty="0" err="1" smtClean="0"/>
              <a:t>further</a:t>
            </a:r>
            <a:r>
              <a:rPr lang="fi-FI" sz="2200" dirty="0" smtClean="0"/>
              <a:t> </a:t>
            </a:r>
            <a:r>
              <a:rPr lang="fi-FI" sz="2200" dirty="0" err="1" smtClean="0"/>
              <a:t>improve</a:t>
            </a:r>
            <a:r>
              <a:rPr lang="fi-FI" sz="2200" dirty="0" smtClean="0"/>
              <a:t> </a:t>
            </a:r>
            <a:r>
              <a:rPr lang="fi-FI" sz="2200" dirty="0" err="1"/>
              <a:t>forecast</a:t>
            </a:r>
            <a:r>
              <a:rPr lang="fi-FI" sz="2200" dirty="0"/>
              <a:t> </a:t>
            </a:r>
            <a:r>
              <a:rPr lang="fi-FI" sz="2200" dirty="0" err="1"/>
              <a:t>skill</a:t>
            </a:r>
            <a:r>
              <a:rPr lang="fi-FI" sz="2200" dirty="0" smtClean="0"/>
              <a:t>.</a:t>
            </a:r>
          </a:p>
          <a:p>
            <a:pPr lvl="1"/>
            <a:r>
              <a:rPr lang="fi-FI" sz="2200" dirty="0" smtClean="0"/>
              <a:t>Ensemble </a:t>
            </a:r>
            <a:r>
              <a:rPr lang="fi-FI" sz="2200" dirty="0" err="1" smtClean="0"/>
              <a:t>nowcasts</a:t>
            </a:r>
            <a:r>
              <a:rPr lang="fi-FI" sz="2200" dirty="0" smtClean="0"/>
              <a:t> </a:t>
            </a:r>
            <a:r>
              <a:rPr lang="fi-FI" sz="2200" dirty="0" err="1" smtClean="0"/>
              <a:t>by</a:t>
            </a:r>
            <a:r>
              <a:rPr lang="fi-FI" sz="2200" dirty="0" smtClean="0"/>
              <a:t> </a:t>
            </a:r>
            <a:r>
              <a:rPr lang="fi-FI" sz="2200" dirty="0" err="1" smtClean="0"/>
              <a:t>adding</a:t>
            </a:r>
            <a:r>
              <a:rPr lang="fi-FI" sz="2200" dirty="0" smtClean="0"/>
              <a:t> </a:t>
            </a:r>
            <a:r>
              <a:rPr lang="fi-FI" sz="2200" dirty="0" err="1"/>
              <a:t>s</a:t>
            </a:r>
            <a:r>
              <a:rPr lang="fi-FI" sz="2200" dirty="0" err="1" smtClean="0"/>
              <a:t>tochastic</a:t>
            </a:r>
            <a:r>
              <a:rPr lang="fi-FI" sz="2200" dirty="0" smtClean="0"/>
              <a:t> </a:t>
            </a:r>
            <a:r>
              <a:rPr lang="fi-FI" sz="2200" dirty="0" err="1" smtClean="0"/>
              <a:t>perturbations</a:t>
            </a:r>
            <a:r>
              <a:rPr lang="fi-FI" sz="2200" dirty="0"/>
              <a:t>.</a:t>
            </a:r>
            <a:endParaRPr lang="en-US" sz="2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68639" y="6110158"/>
            <a:ext cx="4193307" cy="1015663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>
            <a:lvl1pPr algn="l" defTabSz="699614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Century Gothic" charset="0"/>
                <a:cs typeface="Century Gothic" charset="0"/>
              </a:defRPr>
            </a:lvl1pPr>
          </a:lstStyle>
          <a:p>
            <a:r>
              <a:rPr lang="fi-FI" dirty="0" err="1" smtClean="0"/>
              <a:t>Questions</a:t>
            </a:r>
            <a:r>
              <a:rPr lang="fi-FI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16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549" y="0"/>
            <a:ext cx="8639750" cy="947711"/>
          </a:xfrm>
        </p:spPr>
        <p:txBody>
          <a:bodyPr/>
          <a:lstStyle/>
          <a:p>
            <a:r>
              <a:rPr lang="fi-FI" dirty="0" err="1" smtClean="0"/>
              <a:t>Introduction</a:t>
            </a:r>
            <a:r>
              <a:rPr lang="fi-FI" dirty="0" smtClean="0"/>
              <a:t> and </a:t>
            </a:r>
            <a:r>
              <a:rPr lang="fi-FI" dirty="0" err="1" smtClean="0"/>
              <a:t>Motivation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54890" y="1173208"/>
            <a:ext cx="5977815" cy="5792355"/>
          </a:xfrm>
          <a:ln>
            <a:noFill/>
          </a:ln>
        </p:spPr>
        <p:txBody>
          <a:bodyPr/>
          <a:lstStyle/>
          <a:p>
            <a:pPr algn="just"/>
            <a:r>
              <a:rPr lang="fi-FI" dirty="0" err="1" smtClean="0"/>
              <a:t>Providing</a:t>
            </a:r>
            <a:r>
              <a:rPr lang="fi-FI" dirty="0" smtClean="0"/>
              <a:t> </a:t>
            </a:r>
            <a:r>
              <a:rPr lang="fi-FI" dirty="0" err="1" smtClean="0"/>
              <a:t>early</a:t>
            </a:r>
            <a:r>
              <a:rPr lang="fi-FI" dirty="0" smtClean="0"/>
              <a:t> </a:t>
            </a:r>
            <a:r>
              <a:rPr lang="fi-FI" dirty="0" err="1" smtClean="0"/>
              <a:t>warning</a:t>
            </a:r>
            <a:r>
              <a:rPr lang="fi-FI" dirty="0" smtClean="0"/>
              <a:t> of </a:t>
            </a:r>
            <a:r>
              <a:rPr lang="fi-FI" dirty="0" err="1" smtClean="0"/>
              <a:t>severe</a:t>
            </a:r>
            <a:r>
              <a:rPr lang="fi-FI" dirty="0" smtClean="0"/>
              <a:t> </a:t>
            </a:r>
            <a:r>
              <a:rPr lang="fi-FI" dirty="0" err="1" smtClean="0"/>
              <a:t>rainfall</a:t>
            </a:r>
            <a:r>
              <a:rPr lang="fi-FI" dirty="0" smtClean="0"/>
              <a:t> and </a:t>
            </a:r>
            <a:r>
              <a:rPr lang="fi-FI" dirty="0" err="1" smtClean="0"/>
              <a:t>induced</a:t>
            </a:r>
            <a:r>
              <a:rPr lang="fi-FI" dirty="0" smtClean="0"/>
              <a:t> </a:t>
            </a:r>
            <a:r>
              <a:rPr lang="fi-FI" dirty="0" err="1" smtClean="0"/>
              <a:t>flash</a:t>
            </a:r>
            <a:r>
              <a:rPr lang="fi-FI" dirty="0" smtClean="0"/>
              <a:t> </a:t>
            </a:r>
            <a:r>
              <a:rPr lang="fi-FI" dirty="0" err="1" smtClean="0"/>
              <a:t>floods</a:t>
            </a:r>
            <a:r>
              <a:rPr lang="fi-FI" dirty="0" smtClean="0"/>
              <a:t> is </a:t>
            </a:r>
            <a:r>
              <a:rPr lang="fi-FI" dirty="0" err="1" smtClean="0"/>
              <a:t>critical</a:t>
            </a:r>
            <a:r>
              <a:rPr lang="fi-FI" dirty="0" smtClean="0"/>
              <a:t> for </a:t>
            </a:r>
            <a:r>
              <a:rPr lang="fi-FI" dirty="0" err="1" smtClean="0"/>
              <a:t>densely</a:t>
            </a:r>
            <a:r>
              <a:rPr lang="fi-FI" dirty="0" smtClean="0"/>
              <a:t> </a:t>
            </a:r>
            <a:r>
              <a:rPr lang="fi-FI" dirty="0" err="1" smtClean="0"/>
              <a:t>populated</a:t>
            </a:r>
            <a:r>
              <a:rPr lang="fi-FI" dirty="0" smtClean="0"/>
              <a:t> </a:t>
            </a:r>
            <a:r>
              <a:rPr lang="fi-FI" dirty="0" err="1" smtClean="0"/>
              <a:t>urban</a:t>
            </a:r>
            <a:r>
              <a:rPr lang="fi-FI" dirty="0" smtClean="0"/>
              <a:t> </a:t>
            </a:r>
            <a:r>
              <a:rPr lang="fi-FI" dirty="0" err="1" smtClean="0"/>
              <a:t>areas</a:t>
            </a:r>
            <a:r>
              <a:rPr lang="fi-FI" dirty="0" smtClean="0"/>
              <a:t>.</a:t>
            </a:r>
          </a:p>
          <a:p>
            <a:pPr algn="just"/>
            <a:r>
              <a:rPr lang="fi-FI" dirty="0" err="1" smtClean="0"/>
              <a:t>Numerical</a:t>
            </a:r>
            <a:r>
              <a:rPr lang="fi-FI" dirty="0" smtClean="0"/>
              <a:t> </a:t>
            </a:r>
            <a:r>
              <a:rPr lang="fi-FI" dirty="0" err="1" smtClean="0"/>
              <a:t>weather</a:t>
            </a:r>
            <a:r>
              <a:rPr lang="fi-FI" dirty="0" smtClean="0"/>
              <a:t> </a:t>
            </a:r>
            <a:r>
              <a:rPr lang="fi-FI" dirty="0" err="1" smtClean="0"/>
              <a:t>prediction</a:t>
            </a:r>
            <a:r>
              <a:rPr lang="fi-FI" dirty="0" smtClean="0"/>
              <a:t> (NWP) </a:t>
            </a:r>
            <a:r>
              <a:rPr lang="fi-FI" dirty="0" err="1" smtClean="0"/>
              <a:t>models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impractical</a:t>
            </a:r>
            <a:r>
              <a:rPr lang="fi-FI" dirty="0" smtClean="0"/>
              <a:t> for </a:t>
            </a:r>
            <a:r>
              <a:rPr lang="fi-FI" dirty="0" err="1" smtClean="0"/>
              <a:t>producing</a:t>
            </a:r>
            <a:r>
              <a:rPr lang="fi-FI" dirty="0" smtClean="0"/>
              <a:t> </a:t>
            </a:r>
            <a:r>
              <a:rPr lang="fi-FI" dirty="0" err="1" smtClean="0"/>
              <a:t>rapidly</a:t>
            </a:r>
            <a:r>
              <a:rPr lang="fi-FI" dirty="0" smtClean="0"/>
              <a:t> </a:t>
            </a:r>
            <a:r>
              <a:rPr lang="fi-FI" dirty="0" err="1" smtClean="0"/>
              <a:t>updated</a:t>
            </a:r>
            <a:r>
              <a:rPr lang="fi-FI" dirty="0" smtClean="0"/>
              <a:t> </a:t>
            </a:r>
            <a:r>
              <a:rPr lang="fi-FI" dirty="0" err="1" smtClean="0"/>
              <a:t>high-resolution</a:t>
            </a:r>
            <a:r>
              <a:rPr lang="fi-FI" dirty="0" smtClean="0"/>
              <a:t> </a:t>
            </a:r>
            <a:r>
              <a:rPr lang="fi-FI" dirty="0" err="1" smtClean="0"/>
              <a:t>nowcasts</a:t>
            </a:r>
            <a:r>
              <a:rPr lang="fi-FI" dirty="0" smtClean="0"/>
              <a:t> (</a:t>
            </a:r>
            <a:r>
              <a:rPr lang="fi-FI" dirty="0" err="1" smtClean="0"/>
              <a:t>e.g</a:t>
            </a:r>
            <a:r>
              <a:rPr lang="fi-FI" dirty="0" smtClean="0"/>
              <a:t>. 1 km</a:t>
            </a:r>
            <a:r>
              <a:rPr lang="fi-FI" baseline="30000" dirty="0" smtClean="0"/>
              <a:t>2 </a:t>
            </a:r>
            <a:r>
              <a:rPr lang="fi-FI" dirty="0" err="1" smtClean="0"/>
              <a:t>every</a:t>
            </a:r>
            <a:r>
              <a:rPr lang="fi-FI" dirty="0"/>
              <a:t> 5 min).</a:t>
            </a:r>
            <a:endParaRPr lang="fi-FI" dirty="0" smtClean="0"/>
          </a:p>
          <a:p>
            <a:pPr algn="just"/>
            <a:r>
              <a:rPr lang="fi-FI" dirty="0" smtClean="0"/>
              <a:t>Direct </a:t>
            </a:r>
            <a:r>
              <a:rPr lang="fi-FI" dirty="0" err="1" smtClean="0"/>
              <a:t>extrapolation</a:t>
            </a:r>
            <a:r>
              <a:rPr lang="fi-FI" dirty="0" smtClean="0"/>
              <a:t> of </a:t>
            </a:r>
            <a:r>
              <a:rPr lang="fi-FI" dirty="0" err="1" smtClean="0"/>
              <a:t>observations</a:t>
            </a:r>
            <a:r>
              <a:rPr lang="fi-FI" dirty="0" smtClean="0"/>
              <a:t> and </a:t>
            </a:r>
            <a:r>
              <a:rPr lang="fi-FI" dirty="0" err="1" smtClean="0"/>
              <a:t>machine</a:t>
            </a:r>
            <a:r>
              <a:rPr lang="fi-FI" dirty="0" smtClean="0"/>
              <a:t> vision/</a:t>
            </a:r>
            <a:r>
              <a:rPr lang="fi-FI" dirty="0" err="1" smtClean="0"/>
              <a:t>statistical</a:t>
            </a:r>
            <a:r>
              <a:rPr lang="fi-FI" dirty="0" smtClean="0"/>
              <a:t> </a:t>
            </a:r>
            <a:r>
              <a:rPr lang="fi-FI" dirty="0" err="1" smtClean="0"/>
              <a:t>methods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more</a:t>
            </a:r>
            <a:r>
              <a:rPr lang="fi-FI" dirty="0" smtClean="0"/>
              <a:t> </a:t>
            </a:r>
            <a:r>
              <a:rPr lang="fi-FI" dirty="0" err="1" smtClean="0"/>
              <a:t>appropriate</a:t>
            </a:r>
            <a:r>
              <a:rPr lang="fi-FI" dirty="0" smtClean="0"/>
              <a:t>.</a:t>
            </a:r>
          </a:p>
          <a:p>
            <a:pPr algn="just"/>
            <a:r>
              <a:rPr lang="fi-FI" dirty="0" err="1"/>
              <a:t>Weather</a:t>
            </a:r>
            <a:r>
              <a:rPr lang="fi-FI" dirty="0"/>
              <a:t> </a:t>
            </a:r>
            <a:r>
              <a:rPr lang="fi-FI" dirty="0" err="1"/>
              <a:t>radars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high</a:t>
            </a:r>
            <a:r>
              <a:rPr lang="fi-FI" dirty="0"/>
              <a:t> </a:t>
            </a:r>
            <a:r>
              <a:rPr lang="fi-FI" dirty="0" err="1"/>
              <a:t>spatial</a:t>
            </a:r>
            <a:r>
              <a:rPr lang="fi-FI" dirty="0"/>
              <a:t> and </a:t>
            </a:r>
            <a:r>
              <a:rPr lang="fi-FI" dirty="0" err="1"/>
              <a:t>temporal</a:t>
            </a:r>
            <a:r>
              <a:rPr lang="fi-FI" dirty="0"/>
              <a:t> </a:t>
            </a:r>
            <a:r>
              <a:rPr lang="fi-FI" dirty="0" err="1"/>
              <a:t>resolution</a:t>
            </a:r>
            <a:r>
              <a:rPr lang="fi-FI" dirty="0"/>
              <a:t> </a:t>
            </a:r>
            <a:r>
              <a:rPr lang="fi-FI" dirty="0" err="1"/>
              <a:t>needed</a:t>
            </a:r>
            <a:r>
              <a:rPr lang="fi-FI" dirty="0"/>
              <a:t> for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task</a:t>
            </a:r>
            <a:r>
              <a:rPr lang="fi-FI" dirty="0" smtClean="0"/>
              <a:t>.</a:t>
            </a:r>
          </a:p>
          <a:p>
            <a:r>
              <a:rPr lang="fi-FI" b="1" dirty="0" err="1" smtClean="0"/>
              <a:t>Objectives</a:t>
            </a:r>
            <a:r>
              <a:rPr lang="fi-FI" b="1" dirty="0" smtClean="0"/>
              <a:t>:</a:t>
            </a:r>
            <a:endParaRPr lang="fi-FI" dirty="0"/>
          </a:p>
          <a:p>
            <a:pPr lvl="1"/>
            <a:r>
              <a:rPr lang="fi-FI" dirty="0" err="1" smtClean="0"/>
              <a:t>develop</a:t>
            </a:r>
            <a:r>
              <a:rPr lang="fi-FI" dirty="0" smtClean="0"/>
              <a:t> an </a:t>
            </a:r>
            <a:r>
              <a:rPr lang="fi-FI" dirty="0" err="1" smtClean="0"/>
              <a:t>improved</a:t>
            </a:r>
            <a:r>
              <a:rPr lang="fi-FI" dirty="0" smtClean="0"/>
              <a:t> </a:t>
            </a:r>
            <a:r>
              <a:rPr lang="fi-FI" dirty="0" err="1" smtClean="0"/>
              <a:t>machine</a:t>
            </a:r>
            <a:r>
              <a:rPr lang="fi-FI" dirty="0" smtClean="0"/>
              <a:t> vision/</a:t>
            </a:r>
            <a:r>
              <a:rPr lang="fi-FI" dirty="0" err="1" smtClean="0"/>
              <a:t>statistical</a:t>
            </a:r>
            <a:r>
              <a:rPr lang="fi-FI" dirty="0" smtClean="0"/>
              <a:t> </a:t>
            </a:r>
            <a:r>
              <a:rPr lang="fi-FI" dirty="0" err="1" smtClean="0"/>
              <a:t>model</a:t>
            </a:r>
            <a:r>
              <a:rPr lang="fi-FI" dirty="0" smtClean="0"/>
              <a:t> for </a:t>
            </a:r>
            <a:r>
              <a:rPr lang="fi-FI" dirty="0" err="1" smtClean="0"/>
              <a:t>rainfall</a:t>
            </a:r>
            <a:r>
              <a:rPr lang="fi-FI" dirty="0" smtClean="0"/>
              <a:t> </a:t>
            </a:r>
            <a:r>
              <a:rPr lang="fi-FI" dirty="0" err="1" smtClean="0"/>
              <a:t>nowcasting</a:t>
            </a:r>
            <a:r>
              <a:rPr lang="fi-FI" dirty="0" smtClean="0"/>
              <a:t> </a:t>
            </a:r>
            <a:r>
              <a:rPr lang="fi-FI" dirty="0" err="1" smtClean="0"/>
              <a:t>using</a:t>
            </a:r>
            <a:r>
              <a:rPr lang="fi-FI" dirty="0" smtClean="0"/>
              <a:t> </a:t>
            </a:r>
            <a:r>
              <a:rPr lang="fi-FI" dirty="0" err="1" smtClean="0"/>
              <a:t>weather</a:t>
            </a:r>
            <a:r>
              <a:rPr lang="fi-FI" dirty="0" smtClean="0"/>
              <a:t> </a:t>
            </a:r>
            <a:r>
              <a:rPr lang="fi-FI" dirty="0" err="1" smtClean="0"/>
              <a:t>radars</a:t>
            </a:r>
            <a:endParaRPr lang="fi-FI" dirty="0" smtClean="0"/>
          </a:p>
          <a:p>
            <a:pPr lvl="1"/>
            <a:r>
              <a:rPr lang="fi-FI" dirty="0" err="1" smtClean="0"/>
              <a:t>utilize</a:t>
            </a:r>
            <a:r>
              <a:rPr lang="fi-FI" dirty="0"/>
              <a:t> </a:t>
            </a:r>
            <a:r>
              <a:rPr lang="fi-FI" dirty="0" err="1" smtClean="0"/>
              <a:t>three-dimensional</a:t>
            </a:r>
            <a:r>
              <a:rPr lang="fi-FI" dirty="0" smtClean="0"/>
              <a:t> radar </a:t>
            </a:r>
            <a:r>
              <a:rPr lang="fi-FI" dirty="0" err="1" smtClean="0"/>
              <a:t>volumes</a:t>
            </a:r>
            <a:r>
              <a:rPr lang="fi-FI" dirty="0" smtClean="0"/>
              <a:t> to </a:t>
            </a:r>
            <a:r>
              <a:rPr lang="fi-FI" dirty="0" err="1" smtClean="0"/>
              <a:t>capture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vertical</a:t>
            </a:r>
            <a:r>
              <a:rPr lang="fi-FI" dirty="0" smtClean="0"/>
              <a:t> </a:t>
            </a:r>
            <a:r>
              <a:rPr lang="fi-FI" dirty="0" err="1" smtClean="0"/>
              <a:t>profile</a:t>
            </a:r>
            <a:r>
              <a:rPr lang="fi-FI" dirty="0" smtClean="0"/>
              <a:t> of </a:t>
            </a:r>
            <a:r>
              <a:rPr lang="fi-FI" dirty="0" err="1" smtClean="0"/>
              <a:t>rainfall</a:t>
            </a:r>
            <a:endParaRPr lang="fi-FI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750" y="912787"/>
            <a:ext cx="4956409" cy="3237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57" y="4409418"/>
            <a:ext cx="5950102" cy="2811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556" y="128569"/>
            <a:ext cx="4019059" cy="4019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782" y="1514609"/>
            <a:ext cx="6576278" cy="5266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216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204" y="3065003"/>
            <a:ext cx="4395097" cy="376946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4676" y="-23359"/>
            <a:ext cx="11344849" cy="861774"/>
          </a:xfrm>
        </p:spPr>
        <p:txBody>
          <a:bodyPr/>
          <a:lstStyle/>
          <a:p>
            <a:r>
              <a:rPr lang="fi-FI" sz="4400" dirty="0" err="1" smtClean="0"/>
              <a:t>The</a:t>
            </a:r>
            <a:r>
              <a:rPr lang="fi-FI" sz="4400" dirty="0" smtClean="0"/>
              <a:t> </a:t>
            </a:r>
            <a:r>
              <a:rPr lang="fi-FI" sz="4400" dirty="0" err="1" smtClean="0"/>
              <a:t>Integro-Difference</a:t>
            </a:r>
            <a:r>
              <a:rPr lang="fi-FI" sz="4400" dirty="0" smtClean="0"/>
              <a:t> Equation (IDE) </a:t>
            </a:r>
            <a:r>
              <a:rPr lang="fi-FI" sz="4400" dirty="0" err="1" smtClean="0"/>
              <a:t>Model</a:t>
            </a:r>
            <a:endParaRPr lang="en-US" sz="44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33569" y="718336"/>
            <a:ext cx="4786096" cy="6352508"/>
          </a:xfrm>
        </p:spPr>
        <p:txBody>
          <a:bodyPr/>
          <a:lstStyle/>
          <a:p>
            <a:r>
              <a:rPr lang="fi-FI" dirty="0" err="1" smtClean="0"/>
              <a:t>The</a:t>
            </a:r>
            <a:r>
              <a:rPr lang="fi-FI" dirty="0" smtClean="0"/>
              <a:t> IDE </a:t>
            </a:r>
            <a:r>
              <a:rPr lang="fi-FI" dirty="0" err="1" smtClean="0"/>
              <a:t>process</a:t>
            </a:r>
            <a:r>
              <a:rPr lang="fi-FI" dirty="0" smtClean="0"/>
              <a:t> </a:t>
            </a:r>
            <a:r>
              <a:rPr lang="fi-FI" dirty="0" err="1" smtClean="0"/>
              <a:t>Y</a:t>
            </a:r>
            <a:r>
              <a:rPr lang="fi-FI" baseline="-25000" dirty="0" err="1" smtClean="0"/>
              <a:t>t</a:t>
            </a:r>
            <a:r>
              <a:rPr lang="fi-FI" dirty="0" smtClean="0"/>
              <a:t> is </a:t>
            </a:r>
            <a:r>
              <a:rPr lang="fi-FI" dirty="0" err="1" smtClean="0"/>
              <a:t>determined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b="1" dirty="0" err="1" smtClean="0"/>
              <a:t>kernel</a:t>
            </a:r>
            <a:r>
              <a:rPr lang="fi-FI" dirty="0" smtClean="0"/>
              <a:t> </a:t>
            </a:r>
            <a:r>
              <a:rPr lang="fi-FI" dirty="0" err="1" smtClean="0"/>
              <a:t>function</a:t>
            </a:r>
            <a:r>
              <a:rPr lang="fi-FI" dirty="0" smtClean="0"/>
              <a:t>.</a:t>
            </a:r>
          </a:p>
          <a:p>
            <a:r>
              <a:rPr lang="fi-FI" dirty="0" smtClean="0"/>
              <a:t>A </a:t>
            </a:r>
            <a:r>
              <a:rPr lang="fi-FI" dirty="0" err="1" smtClean="0"/>
              <a:t>natural</a:t>
            </a:r>
            <a:r>
              <a:rPr lang="fi-FI" dirty="0" smtClean="0"/>
              <a:t> </a:t>
            </a:r>
            <a:r>
              <a:rPr lang="fi-FI" dirty="0" err="1" smtClean="0"/>
              <a:t>choice</a:t>
            </a:r>
            <a:r>
              <a:rPr lang="fi-FI" dirty="0" smtClean="0"/>
              <a:t> is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Gaussian</a:t>
            </a:r>
            <a:r>
              <a:rPr lang="fi-FI" dirty="0" smtClean="0"/>
              <a:t> </a:t>
            </a:r>
            <a:r>
              <a:rPr lang="fi-FI" dirty="0" err="1" smtClean="0"/>
              <a:t>kernel</a:t>
            </a:r>
            <a:r>
              <a:rPr lang="fi-FI" dirty="0" smtClean="0"/>
              <a:t>.</a:t>
            </a:r>
          </a:p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kernel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describe</a:t>
            </a:r>
            <a:r>
              <a:rPr lang="fi-FI" dirty="0"/>
              <a:t>:</a:t>
            </a:r>
          </a:p>
          <a:p>
            <a:pPr lvl="1"/>
            <a:r>
              <a:rPr lang="fi-FI" dirty="0" err="1"/>
              <a:t>advection</a:t>
            </a:r>
            <a:r>
              <a:rPr lang="fi-FI" dirty="0"/>
              <a:t> via </a:t>
            </a:r>
            <a:r>
              <a:rPr lang="fi-FI" dirty="0" err="1"/>
              <a:t>translation</a:t>
            </a:r>
            <a:endParaRPr lang="fi-FI" dirty="0"/>
          </a:p>
          <a:p>
            <a:pPr lvl="1"/>
            <a:r>
              <a:rPr lang="fi-FI" dirty="0" err="1" smtClean="0"/>
              <a:t>loss</a:t>
            </a:r>
            <a:r>
              <a:rPr lang="fi-FI" dirty="0" smtClean="0"/>
              <a:t> of </a:t>
            </a:r>
            <a:r>
              <a:rPr lang="fi-FI" dirty="0" err="1" smtClean="0"/>
              <a:t>predictability</a:t>
            </a:r>
            <a:r>
              <a:rPr lang="fi-FI" dirty="0" smtClean="0"/>
              <a:t> via </a:t>
            </a:r>
            <a:r>
              <a:rPr lang="fi-FI" dirty="0" err="1" smtClean="0"/>
              <a:t>diffusion</a:t>
            </a:r>
            <a:endParaRPr lang="fi-FI" dirty="0"/>
          </a:p>
          <a:p>
            <a:pPr lvl="1"/>
            <a:r>
              <a:rPr lang="fi-FI" dirty="0" err="1"/>
              <a:t>anisotropic</a:t>
            </a:r>
            <a:r>
              <a:rPr lang="fi-FI" dirty="0"/>
              <a:t> </a:t>
            </a:r>
            <a:r>
              <a:rPr lang="fi-FI" dirty="0" err="1"/>
              <a:t>structure</a:t>
            </a:r>
            <a:endParaRPr lang="fi-FI" dirty="0"/>
          </a:p>
          <a:p>
            <a:pPr lvl="1"/>
            <a:r>
              <a:rPr lang="fi-FI" dirty="0" err="1"/>
              <a:t>missing</a:t>
            </a:r>
            <a:r>
              <a:rPr lang="fi-FI" dirty="0"/>
              <a:t> </a:t>
            </a:r>
            <a:r>
              <a:rPr lang="fi-FI" dirty="0" err="1" smtClean="0"/>
              <a:t>or</a:t>
            </a:r>
            <a:r>
              <a:rPr lang="fi-FI" dirty="0" smtClean="0"/>
              <a:t> </a:t>
            </a:r>
            <a:r>
              <a:rPr lang="fi-FI" dirty="0" err="1" smtClean="0"/>
              <a:t>noisy</a:t>
            </a:r>
            <a:r>
              <a:rPr lang="fi-FI" dirty="0" smtClean="0"/>
              <a:t> data</a:t>
            </a:r>
            <a:endParaRPr lang="fi-FI" dirty="0"/>
          </a:p>
          <a:p>
            <a:r>
              <a:rPr lang="fi-FI" dirty="0" smtClean="0"/>
              <a:t>In </a:t>
            </a:r>
            <a:r>
              <a:rPr lang="fi-FI" dirty="0" err="1" smtClean="0"/>
              <a:t>Xu</a:t>
            </a:r>
            <a:r>
              <a:rPr lang="fi-FI" dirty="0" smtClean="0"/>
              <a:t> et al. (2005),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model</a:t>
            </a:r>
            <a:r>
              <a:rPr lang="fi-FI" dirty="0" smtClean="0"/>
              <a:t> </a:t>
            </a:r>
            <a:r>
              <a:rPr lang="fi-FI" dirty="0" err="1" smtClean="0"/>
              <a:t>was</a:t>
            </a:r>
            <a:r>
              <a:rPr lang="fi-FI" dirty="0" smtClean="0"/>
              <a:t> </a:t>
            </a:r>
            <a:r>
              <a:rPr lang="fi-FI" dirty="0" err="1" smtClean="0"/>
              <a:t>formulated</a:t>
            </a:r>
            <a:r>
              <a:rPr lang="fi-FI" dirty="0" smtClean="0"/>
              <a:t> in a </a:t>
            </a:r>
            <a:r>
              <a:rPr lang="fi-FI" dirty="0" err="1" smtClean="0"/>
              <a:t>Bayesian</a:t>
            </a:r>
            <a:r>
              <a:rPr lang="fi-FI" dirty="0" smtClean="0"/>
              <a:t> </a:t>
            </a:r>
            <a:r>
              <a:rPr lang="fi-FI" dirty="0" err="1" smtClean="0"/>
              <a:t>framework</a:t>
            </a:r>
            <a:r>
              <a:rPr lang="fi-FI" dirty="0" smtClean="0"/>
              <a:t>. </a:t>
            </a:r>
          </a:p>
          <a:p>
            <a:pPr lvl="1"/>
            <a:r>
              <a:rPr lang="fi-FI" dirty="0" err="1" smtClean="0"/>
              <a:t>Parameters</a:t>
            </a:r>
            <a:r>
              <a:rPr lang="fi-FI" dirty="0" smtClean="0"/>
              <a:t> and </a:t>
            </a:r>
            <a:r>
              <a:rPr lang="fi-FI" dirty="0" err="1" smtClean="0"/>
              <a:t>forecast</a:t>
            </a:r>
            <a:r>
              <a:rPr lang="fi-FI" dirty="0" smtClean="0"/>
              <a:t> </a:t>
            </a:r>
            <a:r>
              <a:rPr lang="fi-FI" dirty="0" err="1" smtClean="0"/>
              <a:t>ensembles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sampled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posterior</a:t>
            </a:r>
            <a:r>
              <a:rPr lang="fi-FI" dirty="0" smtClean="0"/>
              <a:t> </a:t>
            </a:r>
            <a:r>
              <a:rPr lang="fi-FI" dirty="0" err="1" smtClean="0"/>
              <a:t>distribution</a:t>
            </a:r>
            <a:r>
              <a:rPr lang="fi-FI" dirty="0" smtClean="0"/>
              <a:t> </a:t>
            </a:r>
            <a:r>
              <a:rPr lang="fi-FI" dirty="0" err="1" smtClean="0"/>
              <a:t>using</a:t>
            </a:r>
            <a:r>
              <a:rPr lang="fi-FI" dirty="0" smtClean="0"/>
              <a:t> a Markov </a:t>
            </a:r>
            <a:r>
              <a:rPr lang="fi-FI" dirty="0" err="1" smtClean="0"/>
              <a:t>chain</a:t>
            </a:r>
            <a:r>
              <a:rPr lang="fi-FI" dirty="0" smtClean="0"/>
              <a:t> Monte Carlo (MCMC) </a:t>
            </a:r>
            <a:r>
              <a:rPr lang="fi-FI" dirty="0" err="1" smtClean="0"/>
              <a:t>scheme</a:t>
            </a:r>
            <a:r>
              <a:rPr lang="fi-FI" dirty="0" smtClean="0"/>
              <a:t>.</a:t>
            </a:r>
          </a:p>
          <a:p>
            <a:pPr lvl="1"/>
            <a:r>
              <a:rPr lang="fi-FI" dirty="0" err="1" smtClean="0"/>
              <a:t>However</a:t>
            </a:r>
            <a:r>
              <a:rPr lang="fi-FI" dirty="0" smtClean="0"/>
              <a:t>, </a:t>
            </a:r>
            <a:r>
              <a:rPr lang="fi-FI" dirty="0" err="1" smtClean="0"/>
              <a:t>this</a:t>
            </a:r>
            <a:r>
              <a:rPr lang="fi-FI" dirty="0" smtClean="0"/>
              <a:t> is </a:t>
            </a:r>
            <a:r>
              <a:rPr lang="fi-FI" dirty="0" err="1" smtClean="0"/>
              <a:t>highly</a:t>
            </a:r>
            <a:r>
              <a:rPr lang="fi-FI" dirty="0" smtClean="0"/>
              <a:t> </a:t>
            </a:r>
            <a:r>
              <a:rPr lang="fi-FI" dirty="0" err="1" smtClean="0"/>
              <a:t>impractical</a:t>
            </a:r>
            <a:r>
              <a:rPr lang="fi-FI" dirty="0" smtClean="0"/>
              <a:t> and </a:t>
            </a:r>
            <a:r>
              <a:rPr lang="fi-FI" dirty="0" err="1" smtClean="0"/>
              <a:t>computationally</a:t>
            </a:r>
            <a:r>
              <a:rPr lang="fi-FI" dirty="0" smtClean="0"/>
              <a:t> </a:t>
            </a:r>
            <a:r>
              <a:rPr lang="fi-FI" dirty="0" err="1" smtClean="0"/>
              <a:t>too</a:t>
            </a:r>
            <a:r>
              <a:rPr lang="fi-FI" dirty="0" smtClean="0"/>
              <a:t> </a:t>
            </a:r>
            <a:r>
              <a:rPr lang="fi-FI" dirty="0" err="1" smtClean="0"/>
              <a:t>expensive</a:t>
            </a:r>
            <a:r>
              <a:rPr lang="fi-FI" dirty="0" smtClean="0"/>
              <a:t> for </a:t>
            </a:r>
            <a:r>
              <a:rPr lang="fi-FI" dirty="0" err="1" smtClean="0"/>
              <a:t>operational</a:t>
            </a:r>
            <a:r>
              <a:rPr lang="fi-FI" dirty="0" smtClean="0"/>
              <a:t> </a:t>
            </a:r>
            <a:r>
              <a:rPr lang="fi-FI" dirty="0" err="1" smtClean="0"/>
              <a:t>applications</a:t>
            </a:r>
            <a:r>
              <a:rPr lang="fi-FI" dirty="0" smtClean="0"/>
              <a:t>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990" y="1504028"/>
            <a:ext cx="7908923" cy="10098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087" y="3570472"/>
            <a:ext cx="3275455" cy="32754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42521" y="3295741"/>
            <a:ext cx="2138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 err="1" smtClean="0"/>
              <a:t>Advection</a:t>
            </a:r>
            <a:r>
              <a:rPr lang="fi-FI" sz="1600" dirty="0" smtClean="0"/>
              <a:t> + </a:t>
            </a:r>
            <a:r>
              <a:rPr lang="fi-FI" sz="1600" dirty="0" err="1" smtClean="0"/>
              <a:t>diffusion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990" y="2605908"/>
            <a:ext cx="4886325" cy="696071"/>
          </a:xfrm>
          <a:prstGeom prst="rect">
            <a:avLst/>
          </a:prstGeom>
        </p:spPr>
      </p:pic>
      <p:sp>
        <p:nvSpPr>
          <p:cNvPr id="15" name="Left Brace 14"/>
          <p:cNvSpPr/>
          <p:nvPr/>
        </p:nvSpPr>
        <p:spPr>
          <a:xfrm rot="5400000" flipV="1">
            <a:off x="9438326" y="571713"/>
            <a:ext cx="255473" cy="1935955"/>
          </a:xfrm>
          <a:prstGeom prst="leftBrace">
            <a:avLst>
              <a:gd name="adj1" fmla="val 45617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25384" y="6834464"/>
            <a:ext cx="8892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smtClean="0"/>
              <a:t>K. </a:t>
            </a:r>
            <a:r>
              <a:rPr lang="fi-FI" sz="1400" dirty="0" err="1" smtClean="0"/>
              <a:t>Xu</a:t>
            </a:r>
            <a:r>
              <a:rPr lang="fi-FI" sz="1400" dirty="0" smtClean="0"/>
              <a:t>, C. K. </a:t>
            </a:r>
            <a:r>
              <a:rPr lang="fi-FI" sz="1400" dirty="0" err="1" smtClean="0"/>
              <a:t>Wikle</a:t>
            </a:r>
            <a:r>
              <a:rPr lang="fi-FI" sz="1400" dirty="0" smtClean="0"/>
              <a:t>, and N. I. Fox, ”A </a:t>
            </a:r>
            <a:r>
              <a:rPr lang="fi-FI" sz="1400" dirty="0" err="1" smtClean="0"/>
              <a:t>Kernel-Based</a:t>
            </a:r>
            <a:r>
              <a:rPr lang="fi-FI" sz="1400" dirty="0" smtClean="0"/>
              <a:t> </a:t>
            </a:r>
            <a:r>
              <a:rPr lang="fi-FI" sz="1400" dirty="0" err="1" smtClean="0"/>
              <a:t>Spatio-Temporal</a:t>
            </a:r>
            <a:r>
              <a:rPr lang="fi-FI" sz="1400" dirty="0" smtClean="0"/>
              <a:t> </a:t>
            </a:r>
            <a:r>
              <a:rPr lang="fi-FI" sz="1400" dirty="0" err="1" smtClean="0"/>
              <a:t>Dynamical</a:t>
            </a:r>
            <a:r>
              <a:rPr lang="fi-FI" sz="1400" dirty="0" smtClean="0"/>
              <a:t> </a:t>
            </a:r>
            <a:r>
              <a:rPr lang="fi-FI" sz="1400" dirty="0" err="1" smtClean="0"/>
              <a:t>Model</a:t>
            </a:r>
            <a:r>
              <a:rPr lang="fi-FI" sz="1400" dirty="0" smtClean="0"/>
              <a:t> for </a:t>
            </a:r>
            <a:r>
              <a:rPr lang="fi-FI" sz="1400" dirty="0" err="1" smtClean="0"/>
              <a:t>Nowcasting</a:t>
            </a:r>
            <a:r>
              <a:rPr lang="fi-FI" sz="1400" dirty="0" smtClean="0"/>
              <a:t> </a:t>
            </a:r>
            <a:r>
              <a:rPr lang="fi-FI" sz="1400" dirty="0" err="1" smtClean="0"/>
              <a:t>Weather</a:t>
            </a:r>
            <a:r>
              <a:rPr lang="fi-FI" sz="1400" dirty="0" smtClean="0"/>
              <a:t> Radar </a:t>
            </a:r>
            <a:r>
              <a:rPr lang="fi-FI" sz="1400" dirty="0" err="1" smtClean="0"/>
              <a:t>Reflectivities</a:t>
            </a:r>
            <a:r>
              <a:rPr lang="fi-FI" sz="1400" dirty="0" smtClean="0"/>
              <a:t>”, Journal of </a:t>
            </a:r>
            <a:r>
              <a:rPr lang="fi-FI" sz="1400" dirty="0" err="1" smtClean="0"/>
              <a:t>the</a:t>
            </a:r>
            <a:r>
              <a:rPr lang="fi-FI" sz="1400" dirty="0" smtClean="0"/>
              <a:t> American Statistical Association, vol. 100, no. 472, </a:t>
            </a:r>
            <a:r>
              <a:rPr lang="fi-FI" sz="1400" dirty="0" err="1" smtClean="0"/>
              <a:t>pp</a:t>
            </a:r>
            <a:r>
              <a:rPr lang="fi-FI" sz="1400" dirty="0" smtClean="0"/>
              <a:t>. 1133-1144, 2005.</a:t>
            </a:r>
            <a:endParaRPr lang="en-US" sz="14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919665" y="1950419"/>
            <a:ext cx="949325" cy="8213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925384" y="952858"/>
            <a:ext cx="464067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566062" y="952858"/>
            <a:ext cx="0" cy="3684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568" y="2240966"/>
            <a:ext cx="3424659" cy="487905"/>
          </a:xfrm>
          <a:prstGeom prst="rect">
            <a:avLst/>
          </a:prstGeom>
        </p:spPr>
      </p:pic>
      <p:sp>
        <p:nvSpPr>
          <p:cNvPr id="16" name="Left Brace 15"/>
          <p:cNvSpPr/>
          <p:nvPr/>
        </p:nvSpPr>
        <p:spPr>
          <a:xfrm rot="16200000">
            <a:off x="11929550" y="2125461"/>
            <a:ext cx="255473" cy="1427587"/>
          </a:xfrm>
          <a:prstGeom prst="leftBrace">
            <a:avLst>
              <a:gd name="adj1" fmla="val 20051"/>
              <a:gd name="adj2" fmla="val 5000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/>
          <p:cNvSpPr/>
          <p:nvPr/>
        </p:nvSpPr>
        <p:spPr>
          <a:xfrm rot="16200000">
            <a:off x="13156295" y="2475921"/>
            <a:ext cx="255473" cy="726668"/>
          </a:xfrm>
          <a:prstGeom prst="leftBrace">
            <a:avLst>
              <a:gd name="adj1" fmla="val 20051"/>
              <a:gd name="adj2" fmla="val 5000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1728895" y="2932141"/>
            <a:ext cx="699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err="1" smtClean="0"/>
              <a:t>rotation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12948147" y="2925382"/>
            <a:ext cx="699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err="1" smtClean="0"/>
              <a:t>scaling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2408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/>
      <p:bldP spid="15" grpId="0" animBg="1"/>
      <p:bldP spid="7" grpId="0"/>
      <p:bldP spid="16" grpId="0" animBg="1"/>
      <p:bldP spid="18" grpId="0" animBg="1"/>
      <p:bldP spid="20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249" y="1219674"/>
            <a:ext cx="10399037" cy="10295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2" y="-93236"/>
            <a:ext cx="6658550" cy="1015663"/>
          </a:xfrm>
        </p:spPr>
        <p:txBody>
          <a:bodyPr/>
          <a:lstStyle/>
          <a:p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Proposed</a:t>
            </a:r>
            <a:r>
              <a:rPr lang="fi-FI" dirty="0" smtClean="0"/>
              <a:t> </a:t>
            </a:r>
            <a:r>
              <a:rPr lang="fi-FI" dirty="0" err="1" smtClean="0"/>
              <a:t>Model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0048" y="2441930"/>
            <a:ext cx="5431783" cy="4678204"/>
          </a:xfrm>
        </p:spPr>
        <p:txBody>
          <a:bodyPr/>
          <a:lstStyle/>
          <a:p>
            <a:r>
              <a:rPr lang="fi-FI" dirty="0" smtClean="0"/>
              <a:t>A </a:t>
            </a:r>
            <a:r>
              <a:rPr lang="fi-FI" dirty="0" err="1" smtClean="0"/>
              <a:t>two-stage</a:t>
            </a:r>
            <a:r>
              <a:rPr lang="fi-FI" dirty="0" smtClean="0"/>
              <a:t> </a:t>
            </a:r>
            <a:r>
              <a:rPr lang="fi-FI" dirty="0" err="1" smtClean="0"/>
              <a:t>extension</a:t>
            </a:r>
            <a:r>
              <a:rPr lang="fi-FI" dirty="0" smtClean="0"/>
              <a:t> of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above</a:t>
            </a:r>
            <a:r>
              <a:rPr lang="fi-FI" dirty="0" smtClean="0"/>
              <a:t> IDE </a:t>
            </a:r>
            <a:r>
              <a:rPr lang="fi-FI" dirty="0" err="1" smtClean="0"/>
              <a:t>model</a:t>
            </a:r>
            <a:r>
              <a:rPr lang="fi-FI" dirty="0"/>
              <a:t>:</a:t>
            </a:r>
            <a:endParaRPr lang="fi-FI" dirty="0" smtClean="0"/>
          </a:p>
          <a:p>
            <a:pPr lvl="1">
              <a:buFont typeface="+mj-lt"/>
              <a:buAutoNum type="arabicPeriod"/>
            </a:pPr>
            <a:r>
              <a:rPr lang="fi-FI" dirty="0" err="1" smtClean="0"/>
              <a:t>Advection</a:t>
            </a:r>
            <a:r>
              <a:rPr lang="fi-FI" dirty="0" smtClean="0"/>
              <a:t> is </a:t>
            </a:r>
            <a:r>
              <a:rPr lang="fi-FI" dirty="0" err="1" smtClean="0"/>
              <a:t>done</a:t>
            </a:r>
            <a:r>
              <a:rPr lang="fi-FI" dirty="0" smtClean="0"/>
              <a:t> </a:t>
            </a:r>
            <a:r>
              <a:rPr lang="fi-FI" dirty="0" err="1" smtClean="0"/>
              <a:t>separately</a:t>
            </a:r>
            <a:r>
              <a:rPr lang="fi-FI" dirty="0" smtClean="0"/>
              <a:t>.</a:t>
            </a:r>
          </a:p>
          <a:p>
            <a:pPr lvl="1">
              <a:buFont typeface="+mj-lt"/>
              <a:buAutoNum type="arabicPeriod"/>
            </a:pP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remaining</a:t>
            </a:r>
            <a:r>
              <a:rPr lang="fi-FI" dirty="0" smtClean="0"/>
              <a:t> </a:t>
            </a:r>
            <a:r>
              <a:rPr lang="fi-FI" dirty="0" err="1" smtClean="0"/>
              <a:t>components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applied</a:t>
            </a:r>
            <a:r>
              <a:rPr lang="fi-FI" dirty="0" smtClean="0"/>
              <a:t> in </a:t>
            </a:r>
            <a:r>
              <a:rPr lang="fi-FI" dirty="0" err="1" smtClean="0"/>
              <a:t>Lagrangian</a:t>
            </a:r>
            <a:r>
              <a:rPr lang="fi-FI" dirty="0" smtClean="0"/>
              <a:t> </a:t>
            </a:r>
            <a:r>
              <a:rPr lang="fi-FI" dirty="0" err="1" smtClean="0"/>
              <a:t>coordinates</a:t>
            </a:r>
            <a:r>
              <a:rPr lang="fi-FI" dirty="0" smtClean="0"/>
              <a:t>.</a:t>
            </a:r>
          </a:p>
          <a:p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model</a:t>
            </a:r>
            <a:r>
              <a:rPr lang="fi-FI" dirty="0" smtClean="0"/>
              <a:t> is </a:t>
            </a:r>
            <a:r>
              <a:rPr lang="fi-FI" dirty="0" err="1" smtClean="0"/>
              <a:t>applied</a:t>
            </a:r>
            <a:r>
              <a:rPr lang="fi-FI" dirty="0" smtClean="0"/>
              <a:t> to </a:t>
            </a:r>
            <a:r>
              <a:rPr lang="fi-FI" dirty="0" err="1" smtClean="0"/>
              <a:t>differenced</a:t>
            </a:r>
            <a:r>
              <a:rPr lang="fi-FI" dirty="0" smtClean="0"/>
              <a:t> </a:t>
            </a:r>
            <a:r>
              <a:rPr lang="fi-FI" dirty="0" err="1" smtClean="0"/>
              <a:t>time</a:t>
            </a:r>
            <a:r>
              <a:rPr lang="fi-FI" dirty="0" smtClean="0"/>
              <a:t> </a:t>
            </a:r>
            <a:r>
              <a:rPr lang="fi-FI" dirty="0" err="1" smtClean="0"/>
              <a:t>series</a:t>
            </a:r>
            <a:r>
              <a:rPr lang="fi-FI" dirty="0"/>
              <a:t> </a:t>
            </a:r>
            <a:r>
              <a:rPr lang="fi-FI" dirty="0" smtClean="0">
                <a:sym typeface="Symbol" panose="05050102010706020507" pitchFamily="18" charset="2"/>
              </a:rPr>
              <a:t></a:t>
            </a:r>
            <a:r>
              <a:rPr lang="fi-FI" dirty="0" err="1" smtClean="0">
                <a:sym typeface="Symbol" panose="05050102010706020507" pitchFamily="18" charset="2"/>
              </a:rPr>
              <a:t>Y</a:t>
            </a:r>
            <a:r>
              <a:rPr lang="fi-FI" baseline="-25000" dirty="0" err="1" smtClean="0">
                <a:sym typeface="Symbol" panose="05050102010706020507" pitchFamily="18" charset="2"/>
              </a:rPr>
              <a:t>t</a:t>
            </a:r>
            <a:r>
              <a:rPr lang="fi-FI" baseline="-25000" dirty="0" smtClean="0">
                <a:sym typeface="Symbol" panose="05050102010706020507" pitchFamily="18" charset="2"/>
              </a:rPr>
              <a:t> </a:t>
            </a:r>
            <a:r>
              <a:rPr lang="fi-FI" dirty="0" smtClean="0">
                <a:sym typeface="Symbol" panose="05050102010706020507" pitchFamily="18" charset="2"/>
              </a:rPr>
              <a:t>= </a:t>
            </a:r>
            <a:r>
              <a:rPr lang="fi-FI" dirty="0" err="1" smtClean="0">
                <a:sym typeface="Symbol" panose="05050102010706020507" pitchFamily="18" charset="2"/>
              </a:rPr>
              <a:t>Y</a:t>
            </a:r>
            <a:r>
              <a:rPr lang="fi-FI" baseline="-25000" dirty="0" err="1" smtClean="0">
                <a:sym typeface="Symbol" panose="05050102010706020507" pitchFamily="18" charset="2"/>
              </a:rPr>
              <a:t>t</a:t>
            </a:r>
            <a:r>
              <a:rPr lang="fi-FI" baseline="-25000" dirty="0" smtClean="0">
                <a:sym typeface="Symbol" panose="05050102010706020507" pitchFamily="18" charset="2"/>
              </a:rPr>
              <a:t> </a:t>
            </a:r>
            <a:r>
              <a:rPr lang="fi-FI" dirty="0" smtClean="0">
                <a:sym typeface="Symbol" panose="05050102010706020507" pitchFamily="18" charset="2"/>
              </a:rPr>
              <a:t>- Y</a:t>
            </a:r>
            <a:r>
              <a:rPr lang="fi-FI" baseline="-25000" dirty="0" smtClean="0">
                <a:sym typeface="Symbol" panose="05050102010706020507" pitchFamily="18" charset="2"/>
              </a:rPr>
              <a:t>t-1</a:t>
            </a:r>
            <a:r>
              <a:rPr lang="fi-FI" dirty="0">
                <a:sym typeface="Symbol" panose="05050102010706020507" pitchFamily="18" charset="2"/>
              </a:rPr>
              <a:t> </a:t>
            </a:r>
            <a:r>
              <a:rPr lang="fi-FI" dirty="0" smtClean="0">
                <a:sym typeface="Symbol" panose="05050102010706020507" pitchFamily="18" charset="2"/>
              </a:rPr>
              <a:t>in </a:t>
            </a:r>
            <a:r>
              <a:rPr lang="fi-FI" dirty="0" err="1" smtClean="0">
                <a:sym typeface="Symbol" panose="05050102010706020507" pitchFamily="18" charset="2"/>
              </a:rPr>
              <a:t>Lagrangian</a:t>
            </a:r>
            <a:r>
              <a:rPr lang="fi-FI" dirty="0" smtClean="0">
                <a:sym typeface="Symbol" panose="05050102010706020507" pitchFamily="18" charset="2"/>
              </a:rPr>
              <a:t> </a:t>
            </a:r>
            <a:r>
              <a:rPr lang="fi-FI" dirty="0" err="1" smtClean="0">
                <a:sym typeface="Symbol" panose="05050102010706020507" pitchFamily="18" charset="2"/>
              </a:rPr>
              <a:t>coordinates</a:t>
            </a:r>
            <a:r>
              <a:rPr lang="fi-FI" dirty="0" smtClean="0">
                <a:sym typeface="Symbol" panose="05050102010706020507" pitchFamily="18" charset="2"/>
              </a:rPr>
              <a:t> to </a:t>
            </a:r>
            <a:r>
              <a:rPr lang="fi-FI" dirty="0" err="1" smtClean="0">
                <a:sym typeface="Symbol" panose="05050102010706020507" pitchFamily="18" charset="2"/>
              </a:rPr>
              <a:t>capture</a:t>
            </a:r>
            <a:r>
              <a:rPr lang="fi-FI" dirty="0" smtClean="0">
                <a:sym typeface="Symbol" panose="05050102010706020507" pitchFamily="18" charset="2"/>
              </a:rPr>
              <a:t> </a:t>
            </a:r>
            <a:r>
              <a:rPr lang="fi-FI" dirty="0" err="1" smtClean="0">
                <a:sym typeface="Symbol" panose="05050102010706020507" pitchFamily="18" charset="2"/>
              </a:rPr>
              <a:t>growth</a:t>
            </a:r>
            <a:r>
              <a:rPr lang="fi-FI" dirty="0" smtClean="0">
                <a:sym typeface="Symbol" panose="05050102010706020507" pitchFamily="18" charset="2"/>
              </a:rPr>
              <a:t> and </a:t>
            </a:r>
            <a:r>
              <a:rPr lang="fi-FI" dirty="0" err="1" smtClean="0">
                <a:sym typeface="Symbol" panose="05050102010706020507" pitchFamily="18" charset="2"/>
              </a:rPr>
              <a:t>decay</a:t>
            </a:r>
            <a:r>
              <a:rPr lang="fi-FI" dirty="0" smtClean="0">
                <a:sym typeface="Symbol" panose="05050102010706020507" pitchFamily="18" charset="2"/>
              </a:rPr>
              <a:t>.</a:t>
            </a:r>
          </a:p>
          <a:p>
            <a:r>
              <a:rPr lang="fi-FI" dirty="0" smtClean="0">
                <a:sym typeface="Symbol" panose="05050102010706020507" pitchFamily="18" charset="2"/>
              </a:rPr>
              <a:t>To </a:t>
            </a:r>
            <a:r>
              <a:rPr lang="fi-FI" dirty="0" err="1" smtClean="0">
                <a:sym typeface="Symbol" panose="05050102010706020507" pitchFamily="18" charset="2"/>
              </a:rPr>
              <a:t>capture</a:t>
            </a:r>
            <a:r>
              <a:rPr lang="fi-FI" dirty="0" smtClean="0">
                <a:sym typeface="Symbol" panose="05050102010706020507" pitchFamily="18" charset="2"/>
              </a:rPr>
              <a:t> </a:t>
            </a:r>
            <a:r>
              <a:rPr lang="fi-FI" dirty="0" err="1" smtClean="0">
                <a:sym typeface="Symbol" panose="05050102010706020507" pitchFamily="18" charset="2"/>
              </a:rPr>
              <a:t>more</a:t>
            </a:r>
            <a:r>
              <a:rPr lang="fi-FI" dirty="0" smtClean="0">
                <a:sym typeface="Symbol" panose="05050102010706020507" pitchFamily="18" charset="2"/>
              </a:rPr>
              <a:t> </a:t>
            </a:r>
            <a:r>
              <a:rPr lang="fi-FI" dirty="0" err="1" smtClean="0">
                <a:sym typeface="Symbol" panose="05050102010706020507" pitchFamily="18" charset="2"/>
              </a:rPr>
              <a:t>complex</a:t>
            </a:r>
            <a:r>
              <a:rPr lang="fi-FI" dirty="0" smtClean="0">
                <a:sym typeface="Symbol" panose="05050102010706020507" pitchFamily="18" charset="2"/>
              </a:rPr>
              <a:t> </a:t>
            </a:r>
            <a:r>
              <a:rPr lang="fi-FI" dirty="0" err="1" smtClean="0">
                <a:sym typeface="Symbol" panose="05050102010706020507" pitchFamily="18" charset="2"/>
              </a:rPr>
              <a:t>dynamics</a:t>
            </a:r>
            <a:r>
              <a:rPr lang="fi-FI" dirty="0" smtClean="0">
                <a:sym typeface="Symbol" panose="05050102010706020507" pitchFamily="18" charset="2"/>
              </a:rPr>
              <a:t>, </a:t>
            </a:r>
            <a:r>
              <a:rPr lang="fi-FI" dirty="0" err="1" smtClean="0">
                <a:sym typeface="Symbol" panose="05050102010706020507" pitchFamily="18" charset="2"/>
              </a:rPr>
              <a:t>the</a:t>
            </a:r>
            <a:r>
              <a:rPr lang="fi-FI" dirty="0" smtClean="0">
                <a:sym typeface="Symbol" panose="05050102010706020507" pitchFamily="18" charset="2"/>
              </a:rPr>
              <a:t> </a:t>
            </a:r>
            <a:r>
              <a:rPr lang="fi-FI" dirty="0" err="1" smtClean="0">
                <a:sym typeface="Symbol" panose="05050102010706020507" pitchFamily="18" charset="2"/>
              </a:rPr>
              <a:t>model</a:t>
            </a:r>
            <a:r>
              <a:rPr lang="fi-FI" dirty="0" smtClean="0">
                <a:sym typeface="Symbol" panose="05050102010706020507" pitchFamily="18" charset="2"/>
              </a:rPr>
              <a:t> </a:t>
            </a:r>
            <a:r>
              <a:rPr lang="fi-FI" dirty="0" err="1" smtClean="0">
                <a:sym typeface="Symbol" panose="05050102010706020507" pitchFamily="18" charset="2"/>
              </a:rPr>
              <a:t>allows</a:t>
            </a:r>
            <a:r>
              <a:rPr lang="fi-FI" dirty="0" smtClean="0">
                <a:sym typeface="Symbol" panose="05050102010706020507" pitchFamily="18" charset="2"/>
              </a:rPr>
              <a:t> </a:t>
            </a:r>
            <a:r>
              <a:rPr lang="fi-FI" dirty="0" err="1" smtClean="0">
                <a:sym typeface="Symbol" panose="05050102010706020507" pitchFamily="18" charset="2"/>
              </a:rPr>
              <a:t>time</a:t>
            </a:r>
            <a:r>
              <a:rPr lang="fi-FI" dirty="0" smtClean="0">
                <a:sym typeface="Symbol" panose="05050102010706020507" pitchFamily="18" charset="2"/>
              </a:rPr>
              <a:t> </a:t>
            </a:r>
            <a:r>
              <a:rPr lang="fi-FI" dirty="0" err="1" smtClean="0">
                <a:sym typeface="Symbol" panose="05050102010706020507" pitchFamily="18" charset="2"/>
              </a:rPr>
              <a:t>lags</a:t>
            </a:r>
            <a:r>
              <a:rPr lang="fi-FI" dirty="0" smtClean="0">
                <a:sym typeface="Symbol" panose="05050102010706020507" pitchFamily="18" charset="2"/>
              </a:rPr>
              <a:t> of </a:t>
            </a:r>
            <a:r>
              <a:rPr lang="fi-FI" dirty="0" err="1">
                <a:sym typeface="Symbol" panose="05050102010706020507" pitchFamily="18" charset="2"/>
              </a:rPr>
              <a:t>arbitrary</a:t>
            </a:r>
            <a:r>
              <a:rPr lang="fi-FI" dirty="0">
                <a:sym typeface="Symbol" panose="05050102010706020507" pitchFamily="18" charset="2"/>
              </a:rPr>
              <a:t> </a:t>
            </a:r>
            <a:r>
              <a:rPr lang="fi-FI" dirty="0" err="1">
                <a:sym typeface="Symbol" panose="05050102010706020507" pitchFamily="18" charset="2"/>
              </a:rPr>
              <a:t>order</a:t>
            </a:r>
            <a:r>
              <a:rPr lang="fi-FI" dirty="0">
                <a:sym typeface="Symbol" panose="05050102010706020507" pitchFamily="18" charset="2"/>
              </a:rPr>
              <a:t> </a:t>
            </a:r>
            <a:r>
              <a:rPr lang="fi-FI" dirty="0" smtClean="0">
                <a:sym typeface="Symbol" panose="05050102010706020507" pitchFamily="18" charset="2"/>
              </a:rPr>
              <a:t>via </a:t>
            </a:r>
            <a:r>
              <a:rPr lang="fi-FI" dirty="0" err="1" smtClean="0">
                <a:sym typeface="Symbol" panose="05050102010706020507" pitchFamily="18" charset="2"/>
              </a:rPr>
              <a:t>the</a:t>
            </a:r>
            <a:r>
              <a:rPr lang="fi-FI" dirty="0" smtClean="0">
                <a:sym typeface="Symbol" panose="05050102010706020507" pitchFamily="18" charset="2"/>
              </a:rPr>
              <a:t> </a:t>
            </a:r>
            <a:r>
              <a:rPr lang="fi-FI" dirty="0" err="1" smtClean="0">
                <a:sym typeface="Symbol" panose="05050102010706020507" pitchFamily="18" charset="2"/>
              </a:rPr>
              <a:t>autoregressive</a:t>
            </a:r>
            <a:r>
              <a:rPr lang="fi-FI" dirty="0" smtClean="0">
                <a:sym typeface="Symbol" panose="05050102010706020507" pitchFamily="18" charset="2"/>
              </a:rPr>
              <a:t> AR(p) </a:t>
            </a:r>
            <a:r>
              <a:rPr lang="fi-FI" dirty="0" err="1" smtClean="0">
                <a:sym typeface="Symbol" panose="05050102010706020507" pitchFamily="18" charset="2"/>
              </a:rPr>
              <a:t>component</a:t>
            </a:r>
            <a:r>
              <a:rPr lang="fi-FI" dirty="0" smtClean="0">
                <a:sym typeface="Symbol" panose="05050102010706020507" pitchFamily="18" charset="2"/>
              </a:rPr>
              <a:t>.</a:t>
            </a:r>
          </a:p>
          <a:p>
            <a:r>
              <a:rPr lang="fi-FI" dirty="0" err="1" smtClean="0">
                <a:sym typeface="Symbol" panose="05050102010706020507" pitchFamily="18" charset="2"/>
              </a:rPr>
              <a:t>The</a:t>
            </a:r>
            <a:r>
              <a:rPr lang="fi-FI" dirty="0" smtClean="0">
                <a:sym typeface="Symbol" panose="05050102010706020507" pitchFamily="18" charset="2"/>
              </a:rPr>
              <a:t> </a:t>
            </a:r>
            <a:r>
              <a:rPr lang="fi-FI" dirty="0" err="1" smtClean="0">
                <a:sym typeface="Symbol" panose="05050102010706020507" pitchFamily="18" charset="2"/>
              </a:rPr>
              <a:t>kernel</a:t>
            </a:r>
            <a:r>
              <a:rPr lang="fi-FI" dirty="0" smtClean="0">
                <a:sym typeface="Symbol" panose="05050102010706020507" pitchFamily="18" charset="2"/>
              </a:rPr>
              <a:t> is </a:t>
            </a:r>
            <a:r>
              <a:rPr lang="fi-FI" dirty="0" err="1" smtClean="0">
                <a:sym typeface="Symbol" panose="05050102010706020507" pitchFamily="18" charset="2"/>
              </a:rPr>
              <a:t>chosen</a:t>
            </a:r>
            <a:r>
              <a:rPr lang="fi-FI" dirty="0" smtClean="0">
                <a:sym typeface="Symbol" panose="05050102010706020507" pitchFamily="18" charset="2"/>
              </a:rPr>
              <a:t> as </a:t>
            </a:r>
            <a:r>
              <a:rPr lang="fi-FI" dirty="0" err="1" smtClean="0">
                <a:sym typeface="Symbol" panose="05050102010706020507" pitchFamily="18" charset="2"/>
              </a:rPr>
              <a:t>zero-mean</a:t>
            </a:r>
            <a:r>
              <a:rPr lang="fi-FI" dirty="0" smtClean="0">
                <a:sym typeface="Symbol" panose="05050102010706020507" pitchFamily="18" charset="2"/>
              </a:rPr>
              <a:t> </a:t>
            </a:r>
            <a:r>
              <a:rPr lang="fi-FI" dirty="0" err="1" smtClean="0">
                <a:sym typeface="Symbol" panose="05050102010706020507" pitchFamily="18" charset="2"/>
              </a:rPr>
              <a:t>Gaussian</a:t>
            </a:r>
            <a:r>
              <a:rPr lang="fi-FI" dirty="0" smtClean="0">
                <a:sym typeface="Symbol" panose="05050102010706020507" pitchFamily="18" charset="2"/>
              </a:rPr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816" y="4911994"/>
            <a:ext cx="2688393" cy="2255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17" y="4912564"/>
            <a:ext cx="2688394" cy="22556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04552" y="4700984"/>
            <a:ext cx="90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err="1" smtClean="0"/>
              <a:t>Eulerian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8831771" y="4724976"/>
            <a:ext cx="1071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err="1" smtClean="0"/>
              <a:t>Lagrangian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842" y="4976153"/>
            <a:ext cx="2828357" cy="22828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58311" y="4700580"/>
            <a:ext cx="2121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err="1" smtClean="0"/>
              <a:t>Lagrangian</a:t>
            </a:r>
            <a:r>
              <a:rPr lang="fi-FI" sz="1400" dirty="0" smtClean="0"/>
              <a:t> / </a:t>
            </a:r>
            <a:r>
              <a:rPr lang="fi-FI" sz="1400" dirty="0" err="1" smtClean="0"/>
              <a:t>differenced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022903" y="973129"/>
            <a:ext cx="1062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 err="1" smtClean="0"/>
              <a:t>advection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816935" y="2380719"/>
            <a:ext cx="2036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 smtClean="0"/>
              <a:t>AR </a:t>
            </a:r>
            <a:r>
              <a:rPr lang="fi-FI" sz="1600" dirty="0" err="1" smtClean="0"/>
              <a:t>component</a:t>
            </a:r>
            <a:endParaRPr lang="fi-FI" sz="1600" dirty="0" smtClean="0"/>
          </a:p>
          <a:p>
            <a:pPr algn="ctr"/>
            <a:r>
              <a:rPr lang="fi-FI" sz="1600" dirty="0" smtClean="0"/>
              <a:t>(</a:t>
            </a:r>
            <a:r>
              <a:rPr lang="fi-FI" sz="1600" dirty="0" err="1" smtClean="0"/>
              <a:t>growth</a:t>
            </a:r>
            <a:r>
              <a:rPr lang="fi-FI" sz="1600" dirty="0" smtClean="0"/>
              <a:t> and </a:t>
            </a:r>
            <a:r>
              <a:rPr lang="fi-FI" sz="1600" dirty="0" err="1" smtClean="0"/>
              <a:t>decay</a:t>
            </a:r>
            <a:r>
              <a:rPr lang="fi-FI" sz="1600" dirty="0" smtClean="0"/>
              <a:t>)</a:t>
            </a:r>
            <a:endParaRPr lang="en-US" sz="1600" dirty="0"/>
          </a:p>
        </p:txBody>
      </p:sp>
      <p:sp>
        <p:nvSpPr>
          <p:cNvPr id="13" name="Left Brace 12"/>
          <p:cNvSpPr/>
          <p:nvPr/>
        </p:nvSpPr>
        <p:spPr>
          <a:xfrm rot="5400000" flipV="1">
            <a:off x="4487409" y="1253766"/>
            <a:ext cx="133928" cy="368889"/>
          </a:xfrm>
          <a:prstGeom prst="leftBrace">
            <a:avLst>
              <a:gd name="adj1" fmla="val 37490"/>
              <a:gd name="adj2" fmla="val 4901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 rot="16200000">
            <a:off x="7742473" y="-623457"/>
            <a:ext cx="250722" cy="5757629"/>
          </a:xfrm>
          <a:prstGeom prst="leftBrace">
            <a:avLst>
              <a:gd name="adj1" fmla="val 37490"/>
              <a:gd name="adj2" fmla="val 4901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592664" y="745857"/>
            <a:ext cx="2111148" cy="597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 err="1" smtClean="0"/>
              <a:t>convolution</a:t>
            </a:r>
            <a:endParaRPr lang="fi-FI" sz="1600" dirty="0" smtClean="0"/>
          </a:p>
          <a:p>
            <a:pPr algn="ctr"/>
            <a:r>
              <a:rPr lang="fi-FI" sz="1600" dirty="0" smtClean="0"/>
              <a:t>(</a:t>
            </a:r>
            <a:r>
              <a:rPr lang="fi-FI" sz="1600" dirty="0" err="1" smtClean="0"/>
              <a:t>loss</a:t>
            </a:r>
            <a:r>
              <a:rPr lang="fi-FI" sz="1600" dirty="0" smtClean="0"/>
              <a:t> of </a:t>
            </a:r>
            <a:r>
              <a:rPr lang="fi-FI" sz="1600" dirty="0" err="1" smtClean="0"/>
              <a:t>predictability</a:t>
            </a:r>
            <a:r>
              <a:rPr lang="fi-FI" sz="1600" dirty="0" smtClean="0"/>
              <a:t>)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0434473" y="828688"/>
            <a:ext cx="2377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 err="1"/>
              <a:t>s</a:t>
            </a:r>
            <a:r>
              <a:rPr lang="fi-FI" sz="1600" dirty="0" err="1" smtClean="0"/>
              <a:t>tochastic</a:t>
            </a:r>
            <a:r>
              <a:rPr lang="fi-FI" sz="1600" dirty="0" smtClean="0"/>
              <a:t> </a:t>
            </a:r>
            <a:r>
              <a:rPr lang="fi-FI" sz="1600" dirty="0" err="1" smtClean="0"/>
              <a:t>perturbations</a:t>
            </a:r>
            <a:endParaRPr lang="fi-FI" sz="1600" dirty="0" smtClean="0"/>
          </a:p>
          <a:p>
            <a:pPr algn="ctr"/>
            <a:r>
              <a:rPr lang="fi-FI" sz="1600" dirty="0" smtClean="0"/>
              <a:t>(</a:t>
            </a:r>
            <a:r>
              <a:rPr lang="fi-FI" sz="1600" dirty="0" err="1" smtClean="0"/>
              <a:t>uncertainty</a:t>
            </a:r>
            <a:r>
              <a:rPr lang="fi-FI" sz="1600" dirty="0" smtClean="0"/>
              <a:t>)</a:t>
            </a:r>
            <a:endParaRPr lang="en-US" sz="1600" dirty="0"/>
          </a:p>
        </p:txBody>
      </p:sp>
      <p:sp>
        <p:nvSpPr>
          <p:cNvPr id="17" name="Left Brace 16"/>
          <p:cNvSpPr/>
          <p:nvPr/>
        </p:nvSpPr>
        <p:spPr>
          <a:xfrm rot="5400000" flipV="1">
            <a:off x="11595001" y="1176514"/>
            <a:ext cx="133927" cy="638643"/>
          </a:xfrm>
          <a:prstGeom prst="leftBrace">
            <a:avLst>
              <a:gd name="adj1" fmla="val 37490"/>
              <a:gd name="adj2" fmla="val 4901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920836" y="3266684"/>
            <a:ext cx="7222352" cy="1099225"/>
          </a:xfrm>
          <a:prstGeom prst="round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dirty="0">
                <a:solidFill>
                  <a:schemeClr val="tx1"/>
                </a:solidFill>
              </a:rPr>
              <a:t>Key </a:t>
            </a:r>
            <a:r>
              <a:rPr lang="fi-FI" b="1" dirty="0" err="1">
                <a:solidFill>
                  <a:schemeClr val="tx1"/>
                </a:solidFill>
              </a:rPr>
              <a:t>principle</a:t>
            </a:r>
            <a:r>
              <a:rPr lang="fi-FI" b="1" dirty="0">
                <a:solidFill>
                  <a:schemeClr val="tx1"/>
                </a:solidFill>
              </a:rPr>
              <a:t>: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separate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the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model</a:t>
            </a:r>
            <a:r>
              <a:rPr lang="fi-FI" dirty="0">
                <a:solidFill>
                  <a:schemeClr val="tx1"/>
                </a:solidFill>
              </a:rPr>
              <a:t> into </a:t>
            </a:r>
            <a:r>
              <a:rPr lang="fi-FI" dirty="0" err="1">
                <a:solidFill>
                  <a:schemeClr val="tx1"/>
                </a:solidFill>
              </a:rPr>
              <a:t>subcomponents</a:t>
            </a:r>
            <a:r>
              <a:rPr lang="fi-FI" dirty="0">
                <a:solidFill>
                  <a:schemeClr val="tx1"/>
                </a:solidFill>
              </a:rPr>
              <a:t> and </a:t>
            </a:r>
            <a:r>
              <a:rPr lang="fi-FI" dirty="0" err="1">
                <a:solidFill>
                  <a:schemeClr val="tx1"/>
                </a:solidFill>
              </a:rPr>
              <a:t>estimate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the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parameters</a:t>
            </a:r>
            <a:r>
              <a:rPr lang="fi-FI" dirty="0">
                <a:solidFill>
                  <a:schemeClr val="tx1"/>
                </a:solidFill>
              </a:rPr>
              <a:t> of </a:t>
            </a:r>
            <a:r>
              <a:rPr lang="fi-FI" dirty="0" err="1">
                <a:solidFill>
                  <a:schemeClr val="tx1"/>
                </a:solidFill>
              </a:rPr>
              <a:t>each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 smtClean="0">
                <a:solidFill>
                  <a:schemeClr val="tx1"/>
                </a:solidFill>
              </a:rPr>
              <a:t>component</a:t>
            </a:r>
            <a:r>
              <a:rPr lang="fi-FI" dirty="0" smtClean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separately</a:t>
            </a:r>
            <a:r>
              <a:rPr lang="fi-FI" dirty="0">
                <a:solidFill>
                  <a:schemeClr val="tx1"/>
                </a:solidFill>
              </a:rPr>
              <a:t> to </a:t>
            </a:r>
            <a:r>
              <a:rPr lang="fi-FI" dirty="0" err="1">
                <a:solidFill>
                  <a:schemeClr val="tx1"/>
                </a:solidFill>
              </a:rPr>
              <a:t>keep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the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computational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complexity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low</a:t>
            </a:r>
            <a:r>
              <a:rPr lang="fi-FI" dirty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Left Brace 19"/>
          <p:cNvSpPr/>
          <p:nvPr/>
        </p:nvSpPr>
        <p:spPr>
          <a:xfrm rot="5400000" flipV="1">
            <a:off x="8631638" y="-659428"/>
            <a:ext cx="174912" cy="4187377"/>
          </a:xfrm>
          <a:prstGeom prst="leftBrace">
            <a:avLst>
              <a:gd name="adj1" fmla="val 37490"/>
              <a:gd name="adj2" fmla="val 4901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6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  <p:bldP spid="9" grpId="0"/>
      <p:bldP spid="11" grpId="0"/>
      <p:bldP spid="12" grpId="0"/>
      <p:bldP spid="13" grpId="0" animBg="1"/>
      <p:bldP spid="14" grpId="0" animBg="1"/>
      <p:bldP spid="15" grpId="0"/>
      <p:bldP spid="16" grpId="0"/>
      <p:bldP spid="17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52" y="117319"/>
            <a:ext cx="6852495" cy="1015663"/>
          </a:xfrm>
        </p:spPr>
        <p:txBody>
          <a:bodyPr/>
          <a:lstStyle/>
          <a:p>
            <a:r>
              <a:rPr lang="fi-FI" dirty="0" err="1" smtClean="0"/>
              <a:t>Parameter</a:t>
            </a:r>
            <a:r>
              <a:rPr lang="fi-FI" dirty="0" smtClean="0"/>
              <a:t> </a:t>
            </a:r>
            <a:r>
              <a:rPr lang="fi-FI" dirty="0" err="1" smtClean="0"/>
              <a:t>Estimation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73097" y="3786348"/>
            <a:ext cx="11151456" cy="510551"/>
          </a:xfrm>
        </p:spPr>
        <p:txBody>
          <a:bodyPr/>
          <a:lstStyle/>
          <a:p>
            <a:pPr marL="0" indent="0">
              <a:buNone/>
            </a:pPr>
            <a:r>
              <a:rPr lang="fi-FI" b="1" dirty="0" err="1" smtClean="0"/>
              <a:t>Hierarchical</a:t>
            </a:r>
            <a:r>
              <a:rPr lang="fi-FI" b="1" dirty="0" smtClean="0"/>
              <a:t> </a:t>
            </a:r>
            <a:r>
              <a:rPr lang="fi-FI" b="1" dirty="0" err="1" smtClean="0"/>
              <a:t>approach</a:t>
            </a:r>
            <a:r>
              <a:rPr lang="fi-FI" b="1" dirty="0" smtClean="0"/>
              <a:t>:</a:t>
            </a:r>
            <a:r>
              <a:rPr lang="fi-FI" dirty="0" smtClean="0"/>
              <a:t> </a:t>
            </a:r>
            <a:r>
              <a:rPr lang="fi-FI" dirty="0" err="1" smtClean="0"/>
              <a:t>each</a:t>
            </a:r>
            <a:r>
              <a:rPr lang="fi-FI" dirty="0" smtClean="0"/>
              <a:t> </a:t>
            </a:r>
            <a:r>
              <a:rPr lang="fi-FI" dirty="0" err="1" smtClean="0"/>
              <a:t>parameter</a:t>
            </a:r>
            <a:r>
              <a:rPr lang="fi-FI" dirty="0" smtClean="0"/>
              <a:t> set is </a:t>
            </a:r>
            <a:r>
              <a:rPr lang="fi-FI" dirty="0" err="1" smtClean="0"/>
              <a:t>estimated</a:t>
            </a:r>
            <a:r>
              <a:rPr lang="fi-FI" dirty="0" smtClean="0"/>
              <a:t> </a:t>
            </a:r>
            <a:r>
              <a:rPr lang="fi-FI" dirty="0" err="1" smtClean="0"/>
              <a:t>separately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</a:t>
            </a:r>
            <a:r>
              <a:rPr lang="fi-FI" dirty="0" err="1" smtClean="0"/>
              <a:t>each</a:t>
            </a:r>
            <a:r>
              <a:rPr lang="fi-FI" dirty="0" smtClean="0"/>
              <a:t> </a:t>
            </a:r>
            <a:r>
              <a:rPr lang="fi-FI" dirty="0" err="1" smtClean="0"/>
              <a:t>other</a:t>
            </a:r>
            <a:r>
              <a:rPr lang="fi-FI" dirty="0" smtClean="0"/>
              <a:t> in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following</a:t>
            </a:r>
            <a:r>
              <a:rPr lang="fi-FI" dirty="0" smtClean="0"/>
              <a:t> </a:t>
            </a:r>
            <a:r>
              <a:rPr lang="fi-FI" dirty="0" err="1" smtClean="0"/>
              <a:t>order</a:t>
            </a:r>
            <a:r>
              <a:rPr lang="fi-FI" dirty="0" smtClean="0"/>
              <a:t>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181815" y="4343195"/>
            <a:ext cx="1945532" cy="78794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AR </a:t>
            </a:r>
            <a:r>
              <a:rPr lang="fi-FI" dirty="0" err="1" smtClean="0">
                <a:solidFill>
                  <a:schemeClr val="tx1"/>
                </a:solidFill>
              </a:rPr>
              <a:t>component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245355" y="4584765"/>
            <a:ext cx="995464" cy="310474"/>
          </a:xfrm>
          <a:prstGeom prst="rightArrow">
            <a:avLst>
              <a:gd name="adj1" fmla="val 50000"/>
              <a:gd name="adj2" fmla="val 8133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9822" y="4346032"/>
            <a:ext cx="1945532" cy="78794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 smtClean="0">
                <a:solidFill>
                  <a:schemeClr val="tx1"/>
                </a:solidFill>
              </a:rPr>
              <a:t>Advection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40819" y="4346032"/>
            <a:ext cx="1945532" cy="78794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 smtClean="0">
                <a:solidFill>
                  <a:schemeClr val="tx1"/>
                </a:solidFill>
              </a:rPr>
              <a:t>Convolution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122811" y="4334683"/>
            <a:ext cx="1945532" cy="78794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 smtClean="0">
                <a:solidFill>
                  <a:schemeClr val="tx1"/>
                </a:solidFill>
              </a:rPr>
              <a:t>Perturbations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6186351" y="4581928"/>
            <a:ext cx="995464" cy="310474"/>
          </a:xfrm>
          <a:prstGeom prst="rightArrow">
            <a:avLst>
              <a:gd name="adj1" fmla="val 50000"/>
              <a:gd name="adj2" fmla="val 8133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9127347" y="4573416"/>
            <a:ext cx="995464" cy="310474"/>
          </a:xfrm>
          <a:prstGeom prst="rightArrow">
            <a:avLst>
              <a:gd name="adj1" fmla="val 50000"/>
              <a:gd name="adj2" fmla="val 81331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236537" y="5185165"/>
            <a:ext cx="2263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o</a:t>
            </a:r>
            <a:r>
              <a:rPr lang="fi-FI" dirty="0" err="1" smtClean="0"/>
              <a:t>rdinary</a:t>
            </a:r>
            <a:r>
              <a:rPr lang="fi-FI" dirty="0" smtClean="0"/>
              <a:t> </a:t>
            </a:r>
            <a:r>
              <a:rPr lang="fi-FI" dirty="0" err="1"/>
              <a:t>l</a:t>
            </a:r>
            <a:r>
              <a:rPr lang="fi-FI" dirty="0" err="1" smtClean="0"/>
              <a:t>east</a:t>
            </a:r>
            <a:r>
              <a:rPr lang="fi-FI" dirty="0" smtClean="0"/>
              <a:t> </a:t>
            </a:r>
            <a:r>
              <a:rPr lang="fi-FI" dirty="0" err="1"/>
              <a:t>s</a:t>
            </a:r>
            <a:r>
              <a:rPr lang="fi-FI" dirty="0" err="1" smtClean="0"/>
              <a:t>quares</a:t>
            </a:r>
            <a:r>
              <a:rPr lang="fi-FI" dirty="0" smtClean="0"/>
              <a:t> (OLS) in a </a:t>
            </a:r>
            <a:r>
              <a:rPr lang="fi-FI" dirty="0" err="1" smtClean="0"/>
              <a:t>spatially</a:t>
            </a:r>
            <a:r>
              <a:rPr lang="fi-FI" dirty="0" smtClean="0"/>
              <a:t> </a:t>
            </a:r>
            <a:r>
              <a:rPr lang="fi-FI" dirty="0" err="1" smtClean="0"/>
              <a:t>localized</a:t>
            </a:r>
            <a:r>
              <a:rPr lang="fi-FI" dirty="0" smtClean="0"/>
              <a:t> </a:t>
            </a:r>
            <a:r>
              <a:rPr lang="fi-FI" dirty="0" err="1" smtClean="0"/>
              <a:t>window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64325" y="5159441"/>
            <a:ext cx="21553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Shi-Tomasi</a:t>
            </a:r>
            <a:r>
              <a:rPr lang="fi-FI" dirty="0" smtClean="0"/>
              <a:t> feature </a:t>
            </a:r>
            <a:r>
              <a:rPr lang="fi-FI" dirty="0" err="1" smtClean="0"/>
              <a:t>tracker</a:t>
            </a:r>
            <a:r>
              <a:rPr lang="fi-FI" dirty="0" smtClean="0"/>
              <a:t> + Lucas-</a:t>
            </a:r>
            <a:r>
              <a:rPr lang="fi-FI" dirty="0" err="1" smtClean="0"/>
              <a:t>Kanade</a:t>
            </a:r>
            <a:r>
              <a:rPr lang="fi-FI" dirty="0" smtClean="0"/>
              <a:t> </a:t>
            </a:r>
            <a:r>
              <a:rPr lang="fi-FI" dirty="0" err="1" smtClean="0"/>
              <a:t>optical</a:t>
            </a:r>
            <a:r>
              <a:rPr lang="fi-FI" dirty="0" smtClean="0"/>
              <a:t> </a:t>
            </a:r>
            <a:r>
              <a:rPr lang="fi-FI" dirty="0" err="1" smtClean="0"/>
              <a:t>flow</a:t>
            </a:r>
            <a:r>
              <a:rPr lang="fi-FI" dirty="0" smtClean="0"/>
              <a:t> + RBF </a:t>
            </a:r>
            <a:r>
              <a:rPr lang="fi-FI" dirty="0" err="1" smtClean="0"/>
              <a:t>interpolation</a:t>
            </a:r>
            <a:endParaRPr lang="fi-FI" dirty="0" smtClean="0"/>
          </a:p>
          <a:p>
            <a:r>
              <a:rPr lang="fi-FI" dirty="0" smtClean="0"/>
              <a:t>(</a:t>
            </a:r>
            <a:r>
              <a:rPr lang="fi-FI" dirty="0" err="1" smtClean="0"/>
              <a:t>implemented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</a:t>
            </a:r>
            <a:r>
              <a:rPr lang="fi-FI" dirty="0" err="1" smtClean="0"/>
              <a:t>Daniele</a:t>
            </a:r>
            <a:r>
              <a:rPr lang="fi-FI" dirty="0" smtClean="0"/>
              <a:t> </a:t>
            </a:r>
            <a:r>
              <a:rPr lang="fi-FI" dirty="0" err="1" smtClean="0"/>
              <a:t>Nerini</a:t>
            </a:r>
            <a:r>
              <a:rPr lang="fi-FI" dirty="0" smtClean="0"/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279740" y="5201439"/>
            <a:ext cx="24513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Spatiotemporal</a:t>
            </a:r>
            <a:r>
              <a:rPr lang="fi-FI" dirty="0" smtClean="0"/>
              <a:t> </a:t>
            </a:r>
            <a:r>
              <a:rPr lang="fi-FI" dirty="0" err="1" smtClean="0"/>
              <a:t>autocorrelation</a:t>
            </a:r>
            <a:r>
              <a:rPr lang="fi-FI" dirty="0" smtClean="0"/>
              <a:t> </a:t>
            </a:r>
            <a:r>
              <a:rPr lang="fi-FI" dirty="0" err="1" smtClean="0"/>
              <a:t>function</a:t>
            </a:r>
            <a:r>
              <a:rPr lang="fi-FI" dirty="0" smtClean="0"/>
              <a:t> (ACF) </a:t>
            </a:r>
            <a:r>
              <a:rPr lang="fi-FI" dirty="0" err="1" smtClean="0"/>
              <a:t>using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short-space</a:t>
            </a:r>
            <a:r>
              <a:rPr lang="fi-FI" dirty="0" smtClean="0"/>
              <a:t> Fourier </a:t>
            </a:r>
            <a:r>
              <a:rPr lang="fi-FI" dirty="0" err="1" smtClean="0"/>
              <a:t>transform</a:t>
            </a:r>
            <a:r>
              <a:rPr lang="fi-FI" dirty="0" smtClean="0"/>
              <a:t> (SSFT)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122812" y="5174934"/>
            <a:ext cx="2279512" cy="1358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e</a:t>
            </a:r>
            <a:r>
              <a:rPr lang="fi-FI" dirty="0" err="1" smtClean="0"/>
              <a:t>stimation</a:t>
            </a:r>
            <a:r>
              <a:rPr lang="fi-FI" dirty="0" smtClean="0"/>
              <a:t> of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spatial</a:t>
            </a:r>
            <a:r>
              <a:rPr lang="fi-FI" dirty="0" smtClean="0"/>
              <a:t> </a:t>
            </a:r>
            <a:r>
              <a:rPr lang="fi-FI" dirty="0" err="1" smtClean="0"/>
              <a:t>covariance</a:t>
            </a:r>
            <a:r>
              <a:rPr lang="fi-FI" dirty="0" smtClean="0"/>
              <a:t> of </a:t>
            </a:r>
            <a:r>
              <a:rPr lang="fi-FI" dirty="0" err="1" smtClean="0"/>
              <a:t>residuals</a:t>
            </a:r>
            <a:r>
              <a:rPr lang="fi-FI" dirty="0" smtClean="0"/>
              <a:t> </a:t>
            </a:r>
            <a:r>
              <a:rPr lang="fi-FI" dirty="0" err="1" smtClean="0"/>
              <a:t>using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SSFT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74" y="1793283"/>
            <a:ext cx="10399037" cy="10295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20428" y="1546738"/>
            <a:ext cx="1062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 err="1" smtClean="0"/>
              <a:t>advection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214460" y="2954328"/>
            <a:ext cx="2036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 smtClean="0"/>
              <a:t>AR </a:t>
            </a:r>
            <a:r>
              <a:rPr lang="fi-FI" sz="1600" dirty="0" err="1" smtClean="0"/>
              <a:t>component</a:t>
            </a:r>
            <a:endParaRPr lang="fi-FI" sz="1600" dirty="0" smtClean="0"/>
          </a:p>
          <a:p>
            <a:pPr algn="ctr"/>
            <a:r>
              <a:rPr lang="fi-FI" sz="1600" dirty="0" smtClean="0"/>
              <a:t>(</a:t>
            </a:r>
            <a:r>
              <a:rPr lang="fi-FI" sz="1600" dirty="0" err="1" smtClean="0"/>
              <a:t>growth</a:t>
            </a:r>
            <a:r>
              <a:rPr lang="fi-FI" sz="1600" dirty="0" smtClean="0"/>
              <a:t> and </a:t>
            </a:r>
            <a:r>
              <a:rPr lang="fi-FI" sz="1600" dirty="0" err="1" smtClean="0"/>
              <a:t>decay</a:t>
            </a:r>
            <a:r>
              <a:rPr lang="fi-FI" sz="1600" dirty="0" smtClean="0"/>
              <a:t>)</a:t>
            </a:r>
            <a:endParaRPr lang="en-US" sz="1600" dirty="0"/>
          </a:p>
        </p:txBody>
      </p:sp>
      <p:sp>
        <p:nvSpPr>
          <p:cNvPr id="18" name="Left Brace 17"/>
          <p:cNvSpPr/>
          <p:nvPr/>
        </p:nvSpPr>
        <p:spPr>
          <a:xfrm rot="5400000" flipV="1">
            <a:off x="3884934" y="1827375"/>
            <a:ext cx="133928" cy="368889"/>
          </a:xfrm>
          <a:prstGeom prst="leftBrace">
            <a:avLst>
              <a:gd name="adj1" fmla="val 37490"/>
              <a:gd name="adj2" fmla="val 4901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e 18"/>
          <p:cNvSpPr/>
          <p:nvPr/>
        </p:nvSpPr>
        <p:spPr>
          <a:xfrm rot="16200000">
            <a:off x="7139998" y="-49848"/>
            <a:ext cx="250722" cy="5757629"/>
          </a:xfrm>
          <a:prstGeom prst="leftBrace">
            <a:avLst>
              <a:gd name="adj1" fmla="val 37490"/>
              <a:gd name="adj2" fmla="val 4901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952758" y="1315395"/>
            <a:ext cx="2111148" cy="597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 err="1" smtClean="0"/>
              <a:t>convolution</a:t>
            </a:r>
            <a:endParaRPr lang="fi-FI" sz="1600" dirty="0" smtClean="0"/>
          </a:p>
          <a:p>
            <a:pPr algn="ctr"/>
            <a:r>
              <a:rPr lang="fi-FI" sz="1600" dirty="0" smtClean="0"/>
              <a:t>(</a:t>
            </a:r>
            <a:r>
              <a:rPr lang="fi-FI" sz="1600" dirty="0" err="1" smtClean="0"/>
              <a:t>loss</a:t>
            </a:r>
            <a:r>
              <a:rPr lang="fi-FI" sz="1600" dirty="0" smtClean="0"/>
              <a:t> of </a:t>
            </a:r>
            <a:r>
              <a:rPr lang="fi-FI" sz="1600" dirty="0" err="1" smtClean="0"/>
              <a:t>predictability</a:t>
            </a:r>
            <a:r>
              <a:rPr lang="fi-FI" sz="1600" dirty="0" smtClean="0"/>
              <a:t>)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9831998" y="1402297"/>
            <a:ext cx="2377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 err="1"/>
              <a:t>s</a:t>
            </a:r>
            <a:r>
              <a:rPr lang="fi-FI" sz="1600" dirty="0" err="1" smtClean="0"/>
              <a:t>tochastic</a:t>
            </a:r>
            <a:r>
              <a:rPr lang="fi-FI" sz="1600" dirty="0" smtClean="0"/>
              <a:t> </a:t>
            </a:r>
            <a:r>
              <a:rPr lang="fi-FI" sz="1600" dirty="0" err="1" smtClean="0"/>
              <a:t>perturbations</a:t>
            </a:r>
            <a:endParaRPr lang="fi-FI" sz="1600" dirty="0" smtClean="0"/>
          </a:p>
          <a:p>
            <a:pPr algn="ctr"/>
            <a:r>
              <a:rPr lang="fi-FI" sz="1600" dirty="0" smtClean="0"/>
              <a:t>(</a:t>
            </a:r>
            <a:r>
              <a:rPr lang="fi-FI" sz="1600" dirty="0" err="1" smtClean="0"/>
              <a:t>uncertainty</a:t>
            </a:r>
            <a:r>
              <a:rPr lang="fi-FI" sz="1600" dirty="0" smtClean="0"/>
              <a:t>)</a:t>
            </a:r>
            <a:endParaRPr lang="en-US" sz="1600" dirty="0"/>
          </a:p>
        </p:txBody>
      </p:sp>
      <p:sp>
        <p:nvSpPr>
          <p:cNvPr id="22" name="Left Brace 21"/>
          <p:cNvSpPr/>
          <p:nvPr/>
        </p:nvSpPr>
        <p:spPr>
          <a:xfrm rot="5400000" flipV="1">
            <a:off x="10992526" y="1750123"/>
            <a:ext cx="133927" cy="638643"/>
          </a:xfrm>
          <a:prstGeom prst="leftBrace">
            <a:avLst>
              <a:gd name="adj1" fmla="val 37490"/>
              <a:gd name="adj2" fmla="val 4901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/>
          <p:cNvSpPr/>
          <p:nvPr/>
        </p:nvSpPr>
        <p:spPr>
          <a:xfrm rot="5400000" flipV="1">
            <a:off x="8055057" y="-80244"/>
            <a:ext cx="174912" cy="4187377"/>
          </a:xfrm>
          <a:prstGeom prst="leftBrace">
            <a:avLst>
              <a:gd name="adj1" fmla="val 37490"/>
              <a:gd name="adj2" fmla="val 4901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6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6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58" y="-34977"/>
            <a:ext cx="5079221" cy="1538883"/>
          </a:xfrm>
        </p:spPr>
        <p:txBody>
          <a:bodyPr/>
          <a:lstStyle/>
          <a:p>
            <a:r>
              <a:rPr lang="fi-FI" sz="4400" dirty="0" err="1" smtClean="0"/>
              <a:t>Estimation</a:t>
            </a:r>
            <a:r>
              <a:rPr lang="fi-FI" sz="4400" dirty="0" smtClean="0"/>
              <a:t> of </a:t>
            </a:r>
            <a:r>
              <a:rPr lang="fi-FI" sz="4400" dirty="0" err="1" smtClean="0"/>
              <a:t>the</a:t>
            </a:r>
            <a:r>
              <a:rPr lang="fi-FI" sz="4400" dirty="0" smtClean="0"/>
              <a:t> </a:t>
            </a:r>
            <a:r>
              <a:rPr lang="fi-FI" sz="4400" dirty="0" err="1" smtClean="0"/>
              <a:t>Convolution</a:t>
            </a:r>
            <a:r>
              <a:rPr lang="fi-FI" sz="4400" dirty="0" smtClean="0"/>
              <a:t> </a:t>
            </a:r>
            <a:r>
              <a:rPr lang="fi-FI" sz="4400" dirty="0" err="1" smtClean="0"/>
              <a:t>Kernel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6052" y="1538058"/>
            <a:ext cx="5632766" cy="5429179"/>
          </a:xfrm>
        </p:spPr>
        <p:txBody>
          <a:bodyPr/>
          <a:lstStyle/>
          <a:p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convolution</a:t>
            </a:r>
            <a:r>
              <a:rPr lang="fi-FI" dirty="0" smtClean="0"/>
              <a:t> </a:t>
            </a:r>
            <a:r>
              <a:rPr lang="fi-FI" dirty="0" err="1" smtClean="0"/>
              <a:t>kernel</a:t>
            </a:r>
            <a:r>
              <a:rPr lang="fi-FI" dirty="0" smtClean="0"/>
              <a:t> is </a:t>
            </a:r>
            <a:r>
              <a:rPr lang="fi-FI" dirty="0" err="1" smtClean="0"/>
              <a:t>chosen</a:t>
            </a:r>
            <a:r>
              <a:rPr lang="fi-FI" dirty="0" smtClean="0"/>
              <a:t> as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estimated</a:t>
            </a:r>
            <a:r>
              <a:rPr lang="fi-FI" dirty="0" smtClean="0"/>
              <a:t> </a:t>
            </a:r>
            <a:r>
              <a:rPr lang="fi-FI" dirty="0" err="1" smtClean="0"/>
              <a:t>autocorrelation</a:t>
            </a:r>
            <a:r>
              <a:rPr lang="fi-FI" dirty="0" smtClean="0"/>
              <a:t> </a:t>
            </a:r>
            <a:r>
              <a:rPr lang="fi-FI" dirty="0" err="1" smtClean="0"/>
              <a:t>function</a:t>
            </a:r>
            <a:r>
              <a:rPr lang="fi-FI" dirty="0" smtClean="0"/>
              <a:t> (ACF) </a:t>
            </a:r>
            <a:r>
              <a:rPr lang="fi-FI" dirty="0" err="1" smtClean="0"/>
              <a:t>between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observed</a:t>
            </a:r>
            <a:r>
              <a:rPr lang="fi-FI" dirty="0" smtClean="0"/>
              <a:t> </a:t>
            </a:r>
            <a:r>
              <a:rPr lang="fi-FI" dirty="0" err="1" smtClean="0"/>
              <a:t>Y</a:t>
            </a:r>
            <a:r>
              <a:rPr lang="fi-FI" baseline="-25000" dirty="0" err="1" smtClean="0"/>
              <a:t>t</a:t>
            </a:r>
            <a:r>
              <a:rPr lang="fi-FI" dirty="0" smtClean="0"/>
              <a:t> and Y</a:t>
            </a:r>
            <a:r>
              <a:rPr lang="fi-FI" baseline="-25000" dirty="0" smtClean="0"/>
              <a:t>t-1</a:t>
            </a:r>
            <a:r>
              <a:rPr lang="fi-FI" dirty="0" smtClean="0"/>
              <a:t>.</a:t>
            </a:r>
          </a:p>
          <a:p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ACFs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obtained</a:t>
            </a:r>
            <a:r>
              <a:rPr lang="fi-FI" dirty="0" smtClean="0"/>
              <a:t> in a </a:t>
            </a:r>
            <a:r>
              <a:rPr lang="fi-FI" dirty="0" err="1" smtClean="0"/>
              <a:t>localized</a:t>
            </a:r>
            <a:r>
              <a:rPr lang="fi-FI" dirty="0" smtClean="0"/>
              <a:t> </a:t>
            </a:r>
            <a:r>
              <a:rPr lang="fi-FI" dirty="0" err="1" smtClean="0"/>
              <a:t>way</a:t>
            </a:r>
            <a:r>
              <a:rPr lang="fi-FI" dirty="0" smtClean="0"/>
              <a:t> </a:t>
            </a:r>
            <a:r>
              <a:rPr lang="fi-FI" dirty="0" err="1" smtClean="0"/>
              <a:t>using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short-space</a:t>
            </a:r>
            <a:r>
              <a:rPr lang="fi-FI" dirty="0" smtClean="0"/>
              <a:t> Fourier </a:t>
            </a:r>
            <a:r>
              <a:rPr lang="fi-FI" dirty="0" err="1" smtClean="0"/>
              <a:t>transform</a:t>
            </a:r>
            <a:r>
              <a:rPr lang="fi-FI" dirty="0" smtClean="0"/>
              <a:t> (SSFT, </a:t>
            </a:r>
            <a:r>
              <a:rPr lang="fi-FI" dirty="0" err="1" smtClean="0"/>
              <a:t>Nerini</a:t>
            </a:r>
            <a:r>
              <a:rPr lang="fi-FI" dirty="0" smtClean="0"/>
              <a:t> et al. 2017) and </a:t>
            </a:r>
            <a:r>
              <a:rPr lang="fi-FI" dirty="0" err="1" smtClean="0"/>
              <a:t>the</a:t>
            </a:r>
            <a:r>
              <a:rPr lang="fi-FI" dirty="0" smtClean="0"/>
              <a:t> cross-</a:t>
            </a:r>
            <a:r>
              <a:rPr lang="fi-FI" dirty="0" err="1" smtClean="0"/>
              <a:t>correlation</a:t>
            </a:r>
            <a:r>
              <a:rPr lang="fi-FI" dirty="0" smtClean="0"/>
              <a:t> </a:t>
            </a:r>
            <a:r>
              <a:rPr lang="fi-FI" dirty="0" err="1" smtClean="0"/>
              <a:t>theorem</a:t>
            </a:r>
            <a:r>
              <a:rPr lang="fi-FI" dirty="0" smtClean="0"/>
              <a:t>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 smtClean="0"/>
          </a:p>
          <a:p>
            <a:r>
              <a:rPr lang="fi-FI" dirty="0" err="1" smtClean="0"/>
              <a:t>Gaussian</a:t>
            </a:r>
            <a:r>
              <a:rPr lang="fi-FI" dirty="0" smtClean="0"/>
              <a:t> </a:t>
            </a:r>
            <a:r>
              <a:rPr lang="fi-FI" dirty="0" err="1" smtClean="0"/>
              <a:t>functions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fitted</a:t>
            </a:r>
            <a:r>
              <a:rPr lang="fi-FI" dirty="0" smtClean="0"/>
              <a:t> to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empirical</a:t>
            </a:r>
            <a:r>
              <a:rPr lang="fi-FI" dirty="0" smtClean="0"/>
              <a:t> </a:t>
            </a:r>
            <a:r>
              <a:rPr lang="fi-FI" dirty="0" err="1" smtClean="0"/>
              <a:t>ACFs</a:t>
            </a:r>
            <a:r>
              <a:rPr lang="fi-FI" dirty="0" smtClean="0"/>
              <a:t>.</a:t>
            </a:r>
          </a:p>
          <a:p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above</a:t>
            </a:r>
            <a:r>
              <a:rPr lang="fi-FI" dirty="0" smtClean="0"/>
              <a:t> </a:t>
            </a:r>
            <a:r>
              <a:rPr lang="fi-FI" dirty="0" err="1" smtClean="0"/>
              <a:t>approach</a:t>
            </a:r>
            <a:r>
              <a:rPr lang="fi-FI" dirty="0" smtClean="0"/>
              <a:t> is </a:t>
            </a:r>
            <a:r>
              <a:rPr lang="fi-FI" dirty="0" err="1" smtClean="0"/>
              <a:t>also</a:t>
            </a:r>
            <a:r>
              <a:rPr lang="fi-FI" dirty="0" smtClean="0"/>
              <a:t> </a:t>
            </a:r>
            <a:r>
              <a:rPr lang="fi-FI" dirty="0" err="1" smtClean="0"/>
              <a:t>applied</a:t>
            </a:r>
            <a:r>
              <a:rPr lang="fi-FI" dirty="0" smtClean="0"/>
              <a:t> to </a:t>
            </a:r>
            <a:r>
              <a:rPr lang="fi-FI" dirty="0" err="1" smtClean="0"/>
              <a:t>estimate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spatial</a:t>
            </a:r>
            <a:r>
              <a:rPr lang="fi-FI" dirty="0" smtClean="0"/>
              <a:t> </a:t>
            </a:r>
            <a:r>
              <a:rPr lang="fi-FI" dirty="0" err="1" smtClean="0"/>
              <a:t>covariance</a:t>
            </a:r>
            <a:r>
              <a:rPr lang="fi-FI" dirty="0" smtClean="0"/>
              <a:t> of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perturbation</a:t>
            </a:r>
            <a:r>
              <a:rPr lang="fi-FI" dirty="0" smtClean="0"/>
              <a:t> </a:t>
            </a:r>
            <a:r>
              <a:rPr lang="fi-FI" dirty="0" err="1" smtClean="0"/>
              <a:t>fields</a:t>
            </a:r>
            <a:r>
              <a:rPr lang="fi-FI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71" y="950587"/>
            <a:ext cx="7220907" cy="5922863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 rot="10800000">
            <a:off x="8961951" y="5294888"/>
            <a:ext cx="1979801" cy="156673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83481" y="6874336"/>
            <a:ext cx="9956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smtClean="0"/>
              <a:t>D. </a:t>
            </a:r>
            <a:r>
              <a:rPr lang="fi-FI" sz="1400" dirty="0" err="1" smtClean="0"/>
              <a:t>Nerini</a:t>
            </a:r>
            <a:r>
              <a:rPr lang="fi-FI" sz="1400" dirty="0" smtClean="0"/>
              <a:t>, N. </a:t>
            </a:r>
            <a:r>
              <a:rPr lang="fi-FI" sz="1400" dirty="0" err="1" smtClean="0"/>
              <a:t>Besic</a:t>
            </a:r>
            <a:r>
              <a:rPr lang="fi-FI" sz="1400" dirty="0" smtClean="0"/>
              <a:t>, I. </a:t>
            </a:r>
            <a:r>
              <a:rPr lang="fi-FI" sz="1400" dirty="0" err="1" smtClean="0"/>
              <a:t>Sideris</a:t>
            </a:r>
            <a:r>
              <a:rPr lang="fi-FI" sz="1400" dirty="0" smtClean="0"/>
              <a:t>, U. </a:t>
            </a:r>
            <a:r>
              <a:rPr lang="fi-FI" sz="1400" dirty="0" err="1" smtClean="0"/>
              <a:t>Germann</a:t>
            </a:r>
            <a:r>
              <a:rPr lang="fi-FI" sz="1400" dirty="0" smtClean="0"/>
              <a:t>, and L. </a:t>
            </a:r>
            <a:r>
              <a:rPr lang="fi-FI" sz="1400" dirty="0" err="1" smtClean="0"/>
              <a:t>Foresti</a:t>
            </a:r>
            <a:r>
              <a:rPr lang="fi-FI" sz="1400" dirty="0" smtClean="0"/>
              <a:t>, ”A </a:t>
            </a:r>
            <a:r>
              <a:rPr lang="fi-FI" sz="1400" dirty="0" err="1" smtClean="0"/>
              <a:t>non-stationary</a:t>
            </a:r>
            <a:r>
              <a:rPr lang="fi-FI" sz="1400" dirty="0" smtClean="0"/>
              <a:t> </a:t>
            </a:r>
            <a:r>
              <a:rPr lang="fi-FI" sz="1400" dirty="0" err="1" smtClean="0"/>
              <a:t>stochastic</a:t>
            </a:r>
            <a:r>
              <a:rPr lang="fi-FI" sz="1400" dirty="0" smtClean="0"/>
              <a:t> ensemble </a:t>
            </a:r>
            <a:r>
              <a:rPr lang="fi-FI" sz="1400" dirty="0" err="1" smtClean="0"/>
              <a:t>generator</a:t>
            </a:r>
            <a:r>
              <a:rPr lang="fi-FI" sz="1400" dirty="0" smtClean="0"/>
              <a:t> for radar </a:t>
            </a:r>
            <a:r>
              <a:rPr lang="fi-FI" sz="1400" dirty="0" err="1" smtClean="0"/>
              <a:t>rainfall</a:t>
            </a:r>
            <a:r>
              <a:rPr lang="fi-FI" sz="1400" dirty="0" smtClean="0"/>
              <a:t> </a:t>
            </a:r>
            <a:r>
              <a:rPr lang="fi-FI" sz="1400" dirty="0" err="1" smtClean="0"/>
              <a:t>based</a:t>
            </a:r>
            <a:r>
              <a:rPr lang="fi-FI" sz="1400" dirty="0" smtClean="0"/>
              <a:t> on </a:t>
            </a:r>
            <a:r>
              <a:rPr lang="fi-FI" sz="1400" dirty="0" err="1" smtClean="0"/>
              <a:t>the</a:t>
            </a:r>
            <a:r>
              <a:rPr lang="fi-FI" sz="1400" dirty="0" smtClean="0"/>
              <a:t> </a:t>
            </a:r>
            <a:r>
              <a:rPr lang="fi-FI" sz="1400" dirty="0" err="1" smtClean="0"/>
              <a:t>short-space</a:t>
            </a:r>
            <a:r>
              <a:rPr lang="fi-FI" sz="1400" dirty="0" smtClean="0"/>
              <a:t> Fourier </a:t>
            </a:r>
            <a:r>
              <a:rPr lang="fi-FI" sz="1400" dirty="0" err="1" smtClean="0"/>
              <a:t>transform</a:t>
            </a:r>
            <a:r>
              <a:rPr lang="fi-FI" sz="1400" dirty="0" smtClean="0"/>
              <a:t>”, </a:t>
            </a:r>
            <a:r>
              <a:rPr lang="fi-FI" sz="1400" dirty="0" err="1" smtClean="0"/>
              <a:t>Hydrology</a:t>
            </a:r>
            <a:r>
              <a:rPr lang="fi-FI" sz="1400" dirty="0" smtClean="0"/>
              <a:t> and Earth System Sciences, vol. 21, no. 6, </a:t>
            </a:r>
            <a:r>
              <a:rPr lang="fi-FI" sz="1400" dirty="0" err="1" smtClean="0"/>
              <a:t>pp</a:t>
            </a:r>
            <a:r>
              <a:rPr lang="fi-FI" sz="1400" dirty="0" smtClean="0"/>
              <a:t>. 2777-2797, 2017.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27" y="259999"/>
            <a:ext cx="8581525" cy="744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2" y="3956951"/>
            <a:ext cx="6107327" cy="6675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810" y="4665195"/>
            <a:ext cx="2605319" cy="405167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rot="19069041">
            <a:off x="8310832" y="3613506"/>
            <a:ext cx="4119930" cy="108556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13543485">
            <a:off x="10792411" y="4851202"/>
            <a:ext cx="752451" cy="133541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095" y="3015520"/>
            <a:ext cx="1941145" cy="1664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0029423" y="-34977"/>
            <a:ext cx="1449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 err="1"/>
              <a:t>w</a:t>
            </a:r>
            <a:r>
              <a:rPr lang="fi-FI" sz="1400" dirty="0" err="1" smtClean="0"/>
              <a:t>indow</a:t>
            </a:r>
            <a:r>
              <a:rPr lang="fi-FI" sz="1400" dirty="0" smtClean="0"/>
              <a:t> </a:t>
            </a:r>
            <a:r>
              <a:rPr lang="fi-FI" sz="1400" dirty="0" err="1" smtClean="0"/>
              <a:t>function</a:t>
            </a:r>
            <a:endParaRPr lang="en-US" sz="1400" dirty="0"/>
          </a:p>
        </p:txBody>
      </p:sp>
      <p:sp>
        <p:nvSpPr>
          <p:cNvPr id="14" name="Left Brace 13"/>
          <p:cNvSpPr/>
          <p:nvPr/>
        </p:nvSpPr>
        <p:spPr>
          <a:xfrm rot="5400000" flipV="1">
            <a:off x="10656750" y="-85519"/>
            <a:ext cx="195444" cy="886480"/>
          </a:xfrm>
          <a:prstGeom prst="leftBrace">
            <a:avLst>
              <a:gd name="adj1" fmla="val 17002"/>
              <a:gd name="adj2" fmla="val 4901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9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9" grpId="0"/>
      <p:bldP spid="6" grpId="0" animBg="1"/>
      <p:bldP spid="7" grpId="0" animBg="1"/>
      <p:bldP spid="13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4891" y="103016"/>
            <a:ext cx="4914309" cy="802243"/>
          </a:xfrm>
        </p:spPr>
        <p:txBody>
          <a:bodyPr/>
          <a:lstStyle/>
          <a:p>
            <a:r>
              <a:rPr lang="fi-FI" dirty="0" err="1" smtClean="0"/>
              <a:t>Implementation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778178" y="4920376"/>
            <a:ext cx="6391108" cy="1330432"/>
          </a:xfrm>
        </p:spPr>
        <p:txBody>
          <a:bodyPr/>
          <a:lstStyle/>
          <a:p>
            <a:r>
              <a:rPr lang="fi-FI" dirty="0" err="1" smtClean="0"/>
              <a:t>Prototype</a:t>
            </a:r>
            <a:r>
              <a:rPr lang="fi-FI" dirty="0" smtClean="0"/>
              <a:t> </a:t>
            </a:r>
            <a:r>
              <a:rPr lang="fi-FI" dirty="0" err="1" smtClean="0"/>
              <a:t>implemented</a:t>
            </a:r>
            <a:r>
              <a:rPr lang="fi-FI" dirty="0" smtClean="0"/>
              <a:t> in Python / C / Fortran.</a:t>
            </a:r>
          </a:p>
          <a:p>
            <a:r>
              <a:rPr lang="fi-FI" dirty="0" err="1" smtClean="0"/>
              <a:t>Built</a:t>
            </a:r>
            <a:r>
              <a:rPr lang="fi-FI" dirty="0" smtClean="0"/>
              <a:t> on top of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extrapolation</a:t>
            </a:r>
            <a:r>
              <a:rPr lang="fi-FI" dirty="0" smtClean="0"/>
              <a:t> </a:t>
            </a:r>
            <a:r>
              <a:rPr lang="fi-FI" dirty="0" err="1" smtClean="0"/>
              <a:t>nowcast</a:t>
            </a:r>
            <a:r>
              <a:rPr lang="fi-FI" dirty="0" smtClean="0"/>
              <a:t> </a:t>
            </a:r>
            <a:r>
              <a:rPr lang="fi-FI" dirty="0" err="1" smtClean="0"/>
              <a:t>implemented</a:t>
            </a:r>
            <a:r>
              <a:rPr lang="fi-FI" dirty="0" smtClean="0"/>
              <a:t> in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pysteps</a:t>
            </a:r>
            <a:r>
              <a:rPr lang="fi-FI" dirty="0" smtClean="0"/>
              <a:t> </a:t>
            </a:r>
            <a:r>
              <a:rPr lang="fi-FI" dirty="0" err="1" smtClean="0"/>
              <a:t>library</a:t>
            </a:r>
            <a:r>
              <a:rPr lang="fi-FI" dirty="0" smtClean="0"/>
              <a:t> (Pulkkinen et al. 2019).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8" y="1124386"/>
            <a:ext cx="13626275" cy="32819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7457" y="4485436"/>
            <a:ext cx="2155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backward</a:t>
            </a:r>
            <a:r>
              <a:rPr lang="fi-FI" dirty="0" smtClean="0"/>
              <a:t> </a:t>
            </a:r>
            <a:r>
              <a:rPr lang="fi-FI" dirty="0" err="1" smtClean="0"/>
              <a:t>semi-Lagrangian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1428" y="4085326"/>
            <a:ext cx="2064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linear</a:t>
            </a:r>
            <a:r>
              <a:rPr lang="fi-FI" dirty="0" smtClean="0"/>
              <a:t> regression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25950" y="6639683"/>
            <a:ext cx="10811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smtClean="0"/>
              <a:t>S. Pulkkinen, D. </a:t>
            </a:r>
            <a:r>
              <a:rPr lang="fi-FI" sz="1400" dirty="0" err="1" smtClean="0"/>
              <a:t>Nerini</a:t>
            </a:r>
            <a:r>
              <a:rPr lang="fi-FI" sz="1400" dirty="0" smtClean="0"/>
              <a:t>, A. P</a:t>
            </a:r>
            <a:r>
              <a:rPr lang="en-US" sz="1400" dirty="0"/>
              <a:t>é</a:t>
            </a:r>
            <a:r>
              <a:rPr lang="fi-FI" sz="1400" dirty="0" err="1" smtClean="0"/>
              <a:t>rez</a:t>
            </a:r>
            <a:r>
              <a:rPr lang="fi-FI" sz="1400" dirty="0" smtClean="0"/>
              <a:t> </a:t>
            </a:r>
            <a:r>
              <a:rPr lang="fi-FI" sz="1400" dirty="0" err="1" smtClean="0"/>
              <a:t>Hortal</a:t>
            </a:r>
            <a:r>
              <a:rPr lang="fi-FI" sz="1400" dirty="0" smtClean="0"/>
              <a:t> et al., ”</a:t>
            </a:r>
            <a:r>
              <a:rPr lang="en-US" sz="1400" dirty="0" err="1" smtClean="0"/>
              <a:t>Pysteps</a:t>
            </a:r>
            <a:r>
              <a:rPr lang="en-US" sz="1400" dirty="0"/>
              <a:t>: an open-source Python library for probabilistic precipitation </a:t>
            </a:r>
            <a:r>
              <a:rPr lang="en-US" sz="1400" dirty="0" err="1"/>
              <a:t>nowcasting</a:t>
            </a:r>
            <a:r>
              <a:rPr lang="en-US" sz="1400" dirty="0"/>
              <a:t> (v1.0</a:t>
            </a:r>
            <a:r>
              <a:rPr lang="en-US" sz="1400" dirty="0" smtClean="0"/>
              <a:t>)</a:t>
            </a:r>
            <a:r>
              <a:rPr lang="fi-FI" sz="1400" dirty="0" smtClean="0"/>
              <a:t>”, </a:t>
            </a:r>
            <a:r>
              <a:rPr lang="fi-FI" sz="1400" dirty="0" err="1" smtClean="0"/>
              <a:t>Geoscientific</a:t>
            </a:r>
            <a:r>
              <a:rPr lang="fi-FI" sz="1400" dirty="0" smtClean="0"/>
              <a:t> </a:t>
            </a:r>
            <a:r>
              <a:rPr lang="fi-FI" sz="1400" dirty="0" err="1" smtClean="0"/>
              <a:t>Model</a:t>
            </a:r>
            <a:r>
              <a:rPr lang="fi-FI" sz="1400" dirty="0" smtClean="0"/>
              <a:t> </a:t>
            </a:r>
            <a:r>
              <a:rPr lang="fi-FI" sz="1400" dirty="0" err="1" smtClean="0"/>
              <a:t>Development</a:t>
            </a:r>
            <a:r>
              <a:rPr lang="fi-FI" sz="1400" dirty="0" smtClean="0"/>
              <a:t>, 2019, </a:t>
            </a:r>
            <a:r>
              <a:rPr lang="fi-FI" sz="1400" dirty="0" err="1" smtClean="0"/>
              <a:t>doi</a:t>
            </a:r>
            <a:r>
              <a:rPr lang="fi-FI" sz="1400" dirty="0" smtClean="0"/>
              <a:t>: </a:t>
            </a:r>
            <a:r>
              <a:rPr lang="en-US" sz="1400" dirty="0" smtClean="0"/>
              <a:t>10.5194/gmd-12-4185-2019</a:t>
            </a:r>
            <a:endParaRPr lang="en-US" sz="14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011677" y="3803515"/>
            <a:ext cx="0" cy="3357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9778910" y="3866336"/>
            <a:ext cx="0" cy="6819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61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1" y="93495"/>
            <a:ext cx="9980831" cy="1015663"/>
          </a:xfrm>
        </p:spPr>
        <p:txBody>
          <a:bodyPr/>
          <a:lstStyle/>
          <a:p>
            <a:r>
              <a:rPr lang="fi-FI" dirty="0" err="1" smtClean="0"/>
              <a:t>Vertically</a:t>
            </a:r>
            <a:r>
              <a:rPr lang="fi-FI" dirty="0" smtClean="0"/>
              <a:t> </a:t>
            </a:r>
            <a:r>
              <a:rPr lang="fi-FI" dirty="0" err="1" smtClean="0"/>
              <a:t>Integrated</a:t>
            </a:r>
            <a:r>
              <a:rPr lang="fi-FI" dirty="0" smtClean="0"/>
              <a:t> Liquid (VIL)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5561" y="1184987"/>
            <a:ext cx="5437066" cy="5915466"/>
          </a:xfrm>
        </p:spPr>
        <p:txBody>
          <a:bodyPr/>
          <a:lstStyle/>
          <a:p>
            <a:r>
              <a:rPr lang="fi-FI" dirty="0" err="1" smtClean="0"/>
              <a:t>Integrate</a:t>
            </a:r>
            <a:r>
              <a:rPr lang="fi-FI" dirty="0" smtClean="0"/>
              <a:t> </a:t>
            </a:r>
            <a:r>
              <a:rPr lang="fi-FI" dirty="0" err="1" smtClean="0"/>
              <a:t>liquid</a:t>
            </a:r>
            <a:r>
              <a:rPr lang="fi-FI" dirty="0" smtClean="0"/>
              <a:t> </a:t>
            </a:r>
            <a:r>
              <a:rPr lang="fi-FI" dirty="0" err="1" smtClean="0"/>
              <a:t>water</a:t>
            </a:r>
            <a:r>
              <a:rPr lang="fi-FI" dirty="0" smtClean="0"/>
              <a:t> </a:t>
            </a:r>
            <a:r>
              <a:rPr lang="fi-FI" dirty="0" err="1" smtClean="0"/>
              <a:t>content</a:t>
            </a:r>
            <a:r>
              <a:rPr lang="fi-FI" dirty="0" smtClean="0"/>
              <a:t> W </a:t>
            </a:r>
            <a:r>
              <a:rPr lang="fi-FI" dirty="0" err="1" smtClean="0"/>
              <a:t>over</a:t>
            </a:r>
            <a:r>
              <a:rPr lang="fi-FI" dirty="0" smtClean="0"/>
              <a:t> </a:t>
            </a:r>
            <a:r>
              <a:rPr lang="fi-FI" dirty="0" err="1" smtClean="0"/>
              <a:t>columns</a:t>
            </a:r>
            <a:r>
              <a:rPr lang="fi-FI" dirty="0" smtClean="0"/>
              <a:t> </a:t>
            </a:r>
            <a:r>
              <a:rPr lang="fi-FI" dirty="0" err="1" smtClean="0"/>
              <a:t>with</a:t>
            </a:r>
            <a:r>
              <a:rPr lang="fi-FI" dirty="0" smtClean="0"/>
              <a:t> </a:t>
            </a:r>
            <a:r>
              <a:rPr lang="fi-FI" dirty="0" err="1" smtClean="0"/>
              <a:t>vertical</a:t>
            </a:r>
            <a:r>
              <a:rPr lang="fi-FI" dirty="0" smtClean="0"/>
              <a:t> </a:t>
            </a:r>
            <a:r>
              <a:rPr lang="fi-FI" dirty="0" err="1" smtClean="0"/>
              <a:t>extent</a:t>
            </a:r>
            <a:r>
              <a:rPr lang="fi-FI" dirty="0" smtClean="0"/>
              <a:t> [</a:t>
            </a:r>
            <a:r>
              <a:rPr lang="fi-FI" dirty="0" err="1" smtClean="0"/>
              <a:t>h</a:t>
            </a:r>
            <a:r>
              <a:rPr lang="fi-FI" baseline="-25000" dirty="0" err="1" smtClean="0"/>
              <a:t>min</a:t>
            </a:r>
            <a:r>
              <a:rPr lang="fi-FI" dirty="0" err="1" smtClean="0"/>
              <a:t>,h</a:t>
            </a:r>
            <a:r>
              <a:rPr lang="fi-FI" baseline="-25000" dirty="0" err="1" smtClean="0"/>
              <a:t>max</a:t>
            </a:r>
            <a:r>
              <a:rPr lang="fi-FI" dirty="0" smtClean="0"/>
              <a:t>]:</a:t>
            </a:r>
          </a:p>
          <a:p>
            <a:pPr marL="0" indent="0">
              <a:buNone/>
            </a:pPr>
            <a:endParaRPr lang="fi-FI" dirty="0" smtClean="0"/>
          </a:p>
          <a:p>
            <a:endParaRPr lang="fi-FI" dirty="0" smtClean="0"/>
          </a:p>
          <a:p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column</a:t>
            </a:r>
            <a:r>
              <a:rPr lang="fi-FI" dirty="0" smtClean="0"/>
              <a:t> top </a:t>
            </a:r>
            <a:r>
              <a:rPr lang="fi-FI" dirty="0" err="1" smtClean="0"/>
              <a:t>h</a:t>
            </a:r>
            <a:r>
              <a:rPr lang="fi-FI" baseline="-25000" dirty="0" err="1" smtClean="0"/>
              <a:t>max</a:t>
            </a:r>
            <a:r>
              <a:rPr lang="fi-FI" dirty="0" smtClean="0"/>
              <a:t> is </a:t>
            </a:r>
            <a:r>
              <a:rPr lang="fi-FI" dirty="0" err="1" smtClean="0"/>
              <a:t>taken</a:t>
            </a:r>
            <a:r>
              <a:rPr lang="fi-FI" dirty="0" smtClean="0"/>
              <a:t> as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freezing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r>
              <a:rPr lang="fi-FI" dirty="0" smtClean="0"/>
              <a:t> </a:t>
            </a:r>
            <a:r>
              <a:rPr lang="fi-FI" dirty="0" err="1" smtClean="0"/>
              <a:t>height</a:t>
            </a:r>
            <a:r>
              <a:rPr lang="fi-FI" dirty="0" smtClean="0"/>
              <a:t>.</a:t>
            </a:r>
          </a:p>
          <a:p>
            <a:r>
              <a:rPr lang="fi-FI" dirty="0" err="1" smtClean="0"/>
              <a:t>Numerical</a:t>
            </a:r>
            <a:r>
              <a:rPr lang="fi-FI" dirty="0" smtClean="0"/>
              <a:t> </a:t>
            </a:r>
            <a:r>
              <a:rPr lang="fi-FI" dirty="0" err="1" smtClean="0"/>
              <a:t>integration</a:t>
            </a:r>
            <a:r>
              <a:rPr lang="fi-FI" dirty="0" smtClean="0"/>
              <a:t> is </a:t>
            </a:r>
            <a:r>
              <a:rPr lang="fi-FI" dirty="0" err="1" smtClean="0"/>
              <a:t>applied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</a:t>
            </a:r>
            <a:r>
              <a:rPr lang="fi-FI" dirty="0" err="1" smtClean="0"/>
              <a:t>using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available</a:t>
            </a:r>
            <a:r>
              <a:rPr lang="fi-FI" dirty="0" smtClean="0"/>
              <a:t> </a:t>
            </a:r>
            <a:r>
              <a:rPr lang="fi-FI" dirty="0" err="1" smtClean="0"/>
              <a:t>scans</a:t>
            </a:r>
            <a:r>
              <a:rPr lang="fi-FI" dirty="0" smtClean="0"/>
              <a:t> in </a:t>
            </a:r>
            <a:r>
              <a:rPr lang="fi-FI" dirty="0" err="1" smtClean="0"/>
              <a:t>each</a:t>
            </a:r>
            <a:r>
              <a:rPr lang="fi-FI" dirty="0" smtClean="0"/>
              <a:t> </a:t>
            </a:r>
            <a:r>
              <a:rPr lang="fi-FI" dirty="0" err="1" smtClean="0"/>
              <a:t>grid</a:t>
            </a:r>
            <a:r>
              <a:rPr lang="fi-FI" dirty="0" smtClean="0"/>
              <a:t> </a:t>
            </a:r>
            <a:r>
              <a:rPr lang="fi-FI" dirty="0" err="1" smtClean="0"/>
              <a:t>cell</a:t>
            </a:r>
            <a:r>
              <a:rPr lang="fi-FI" dirty="0" smtClean="0"/>
              <a:t>.</a:t>
            </a:r>
          </a:p>
          <a:p>
            <a:r>
              <a:rPr lang="fi-FI" dirty="0" smtClean="0"/>
              <a:t>VIL is a </a:t>
            </a:r>
            <a:r>
              <a:rPr lang="fi-FI" dirty="0" err="1" smtClean="0"/>
              <a:t>more</a:t>
            </a:r>
            <a:r>
              <a:rPr lang="fi-FI" dirty="0" smtClean="0"/>
              <a:t> </a:t>
            </a:r>
            <a:r>
              <a:rPr lang="fi-FI" dirty="0" err="1" smtClean="0"/>
              <a:t>robust</a:t>
            </a:r>
            <a:r>
              <a:rPr lang="fi-FI" dirty="0" smtClean="0"/>
              <a:t> </a:t>
            </a:r>
            <a:r>
              <a:rPr lang="fi-FI" dirty="0" err="1" smtClean="0"/>
              <a:t>predictor</a:t>
            </a:r>
            <a:r>
              <a:rPr lang="fi-FI" dirty="0" smtClean="0"/>
              <a:t> </a:t>
            </a:r>
            <a:r>
              <a:rPr lang="fi-FI" dirty="0" err="1" smtClean="0"/>
              <a:t>than</a:t>
            </a:r>
            <a:r>
              <a:rPr lang="fi-FI" dirty="0" smtClean="0"/>
              <a:t> </a:t>
            </a:r>
            <a:r>
              <a:rPr lang="fi-FI" dirty="0" err="1" smtClean="0"/>
              <a:t>rain</a:t>
            </a:r>
            <a:r>
              <a:rPr lang="fi-FI" dirty="0" smtClean="0"/>
              <a:t> </a:t>
            </a:r>
            <a:r>
              <a:rPr lang="fi-FI" dirty="0" err="1" smtClean="0"/>
              <a:t>rate</a:t>
            </a:r>
            <a:r>
              <a:rPr lang="fi-FI" dirty="0" smtClean="0"/>
              <a:t> CAPPI </a:t>
            </a:r>
            <a:r>
              <a:rPr lang="fi-FI" dirty="0" err="1" smtClean="0"/>
              <a:t>or</a:t>
            </a:r>
            <a:r>
              <a:rPr lang="fi-FI" dirty="0" smtClean="0"/>
              <a:t> a </a:t>
            </a:r>
            <a:r>
              <a:rPr lang="fi-FI" dirty="0" err="1" smtClean="0"/>
              <a:t>lowest</a:t>
            </a:r>
            <a:r>
              <a:rPr lang="fi-FI" dirty="0" smtClean="0"/>
              <a:t> </a:t>
            </a:r>
            <a:r>
              <a:rPr lang="fi-FI" dirty="0" err="1" smtClean="0"/>
              <a:t>angle</a:t>
            </a:r>
            <a:r>
              <a:rPr lang="fi-FI" dirty="0" smtClean="0"/>
              <a:t> PPI.</a:t>
            </a:r>
          </a:p>
          <a:p>
            <a:r>
              <a:rPr lang="fi-FI" dirty="0" smtClean="0"/>
              <a:t>It </a:t>
            </a:r>
            <a:r>
              <a:rPr lang="fi-FI" dirty="0" err="1" smtClean="0"/>
              <a:t>also</a:t>
            </a:r>
            <a:r>
              <a:rPr lang="fi-FI" dirty="0" smtClean="0"/>
              <a:t> </a:t>
            </a:r>
            <a:r>
              <a:rPr lang="fi-FI" dirty="0" err="1" smtClean="0"/>
              <a:t>gives</a:t>
            </a:r>
            <a:r>
              <a:rPr lang="fi-FI" dirty="0" smtClean="0"/>
              <a:t> a </a:t>
            </a:r>
            <a:r>
              <a:rPr lang="fi-FI" dirty="0" err="1" smtClean="0"/>
              <a:t>compact</a:t>
            </a:r>
            <a:r>
              <a:rPr lang="fi-FI" dirty="0" smtClean="0"/>
              <a:t> </a:t>
            </a:r>
            <a:r>
              <a:rPr lang="fi-FI" dirty="0" err="1" smtClean="0"/>
              <a:t>representation</a:t>
            </a:r>
            <a:r>
              <a:rPr lang="fi-FI" dirty="0" smtClean="0"/>
              <a:t> of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vertical</a:t>
            </a:r>
            <a:r>
              <a:rPr lang="fi-FI" dirty="0" smtClean="0"/>
              <a:t> </a:t>
            </a:r>
            <a:r>
              <a:rPr lang="fi-FI" dirty="0" err="1" smtClean="0"/>
              <a:t>profile</a:t>
            </a:r>
            <a:r>
              <a:rPr lang="fi-FI" dirty="0" smtClean="0"/>
              <a:t> of </a:t>
            </a:r>
            <a:r>
              <a:rPr lang="fi-FI" dirty="0" err="1" smtClean="0"/>
              <a:t>precipitation</a:t>
            </a:r>
            <a:r>
              <a:rPr lang="fi-FI" dirty="0" smtClean="0"/>
              <a:t>.</a:t>
            </a:r>
          </a:p>
          <a:p>
            <a:r>
              <a:rPr lang="fi-FI" dirty="0" smtClean="0"/>
              <a:t>Conversion </a:t>
            </a:r>
            <a:r>
              <a:rPr lang="fi-FI" dirty="0" err="1" smtClean="0"/>
              <a:t>from</a:t>
            </a:r>
            <a:r>
              <a:rPr lang="fi-FI" dirty="0" smtClean="0"/>
              <a:t> VIL to </a:t>
            </a:r>
            <a:r>
              <a:rPr lang="fi-FI" dirty="0" err="1" smtClean="0"/>
              <a:t>rain</a:t>
            </a:r>
            <a:r>
              <a:rPr lang="fi-FI" dirty="0" smtClean="0"/>
              <a:t> </a:t>
            </a:r>
            <a:r>
              <a:rPr lang="fi-FI" dirty="0" err="1" smtClean="0"/>
              <a:t>rate</a:t>
            </a:r>
            <a:r>
              <a:rPr lang="fi-FI" dirty="0" smtClean="0"/>
              <a:t> is </a:t>
            </a:r>
            <a:r>
              <a:rPr lang="fi-FI" dirty="0" err="1" smtClean="0"/>
              <a:t>done</a:t>
            </a:r>
            <a:r>
              <a:rPr lang="fi-FI" dirty="0" smtClean="0"/>
              <a:t> via </a:t>
            </a:r>
            <a:r>
              <a:rPr lang="fi-FI" dirty="0" err="1" smtClean="0"/>
              <a:t>linear</a:t>
            </a:r>
            <a:r>
              <a:rPr lang="fi-FI" dirty="0" smtClean="0"/>
              <a:t> regression.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5" y="93495"/>
            <a:ext cx="5196138" cy="7350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83" y="2065994"/>
            <a:ext cx="3753360" cy="814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627" y="1109158"/>
            <a:ext cx="3713292" cy="2841642"/>
          </a:xfrm>
          <a:prstGeom prst="rect">
            <a:avLst/>
          </a:prstGeom>
        </p:spPr>
      </p:pic>
      <p:sp>
        <p:nvSpPr>
          <p:cNvPr id="7" name="Bent-Up Arrow 6"/>
          <p:cNvSpPr/>
          <p:nvPr/>
        </p:nvSpPr>
        <p:spPr>
          <a:xfrm>
            <a:off x="5318448" y="3950801"/>
            <a:ext cx="2267340" cy="2707132"/>
          </a:xfrm>
          <a:prstGeom prst="bentUpArrow">
            <a:avLst>
              <a:gd name="adj1" fmla="val 1831"/>
              <a:gd name="adj2" fmla="val 2962"/>
              <a:gd name="adj3" fmla="val 9986"/>
            </a:avLst>
          </a:prstGeom>
          <a:solidFill>
            <a:schemeClr val="tx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4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544" y="83975"/>
            <a:ext cx="6145950" cy="764442"/>
          </a:xfrm>
        </p:spPr>
        <p:txBody>
          <a:bodyPr/>
          <a:lstStyle/>
          <a:p>
            <a:r>
              <a:rPr lang="fi-FI" sz="4400" dirty="0" err="1" smtClean="0"/>
              <a:t>Study</a:t>
            </a:r>
            <a:r>
              <a:rPr lang="fi-FI" sz="4400" dirty="0" smtClean="0"/>
              <a:t> Domain and Data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2800" y="848417"/>
            <a:ext cx="5642096" cy="6214009"/>
          </a:xfrm>
        </p:spPr>
        <p:txBody>
          <a:bodyPr/>
          <a:lstStyle/>
          <a:p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nowcast</a:t>
            </a:r>
            <a:r>
              <a:rPr lang="fi-FI" dirty="0" smtClean="0"/>
              <a:t> </a:t>
            </a:r>
            <a:r>
              <a:rPr lang="fi-FI" dirty="0" err="1" smtClean="0"/>
              <a:t>model</a:t>
            </a:r>
            <a:r>
              <a:rPr lang="fi-FI" dirty="0" smtClean="0"/>
              <a:t> </a:t>
            </a:r>
            <a:r>
              <a:rPr lang="fi-FI" dirty="0" err="1" smtClean="0"/>
              <a:t>was</a:t>
            </a:r>
            <a:r>
              <a:rPr lang="fi-FI" dirty="0" smtClean="0"/>
              <a:t> </a:t>
            </a:r>
            <a:r>
              <a:rPr lang="fi-FI" dirty="0" err="1" smtClean="0"/>
              <a:t>verified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</a:t>
            </a:r>
            <a:r>
              <a:rPr lang="fi-FI" dirty="0" err="1" smtClean="0"/>
              <a:t>using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NEXRAD/WSR-88D KFWS radar.</a:t>
            </a:r>
          </a:p>
          <a:p>
            <a:r>
              <a:rPr lang="fi-FI" dirty="0" err="1" smtClean="0"/>
              <a:t>The</a:t>
            </a:r>
            <a:r>
              <a:rPr lang="fi-FI" dirty="0" smtClean="0"/>
              <a:t> radar </a:t>
            </a:r>
            <a:r>
              <a:rPr lang="fi-FI" dirty="0" err="1" smtClean="0"/>
              <a:t>covers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Fort Worth / Dallas </a:t>
            </a:r>
            <a:r>
              <a:rPr lang="fi-FI" dirty="0" err="1" smtClean="0"/>
              <a:t>metroplex</a:t>
            </a:r>
            <a:r>
              <a:rPr lang="fi-FI" dirty="0" smtClean="0"/>
              <a:t> </a:t>
            </a:r>
            <a:r>
              <a:rPr lang="fi-FI" dirty="0" err="1" smtClean="0"/>
              <a:t>with</a:t>
            </a:r>
            <a:r>
              <a:rPr lang="fi-FI" dirty="0" smtClean="0"/>
              <a:t> </a:t>
            </a:r>
            <a:r>
              <a:rPr lang="fi-FI" dirty="0" err="1" smtClean="0"/>
              <a:t>over</a:t>
            </a:r>
            <a:r>
              <a:rPr lang="fi-FI" dirty="0" smtClean="0"/>
              <a:t> 7 </a:t>
            </a:r>
            <a:r>
              <a:rPr lang="fi-FI" dirty="0" err="1" smtClean="0"/>
              <a:t>million</a:t>
            </a:r>
            <a:r>
              <a:rPr lang="fi-FI" dirty="0" smtClean="0"/>
              <a:t> </a:t>
            </a:r>
            <a:r>
              <a:rPr lang="fi-FI" dirty="0" err="1" smtClean="0"/>
              <a:t>people</a:t>
            </a:r>
            <a:r>
              <a:rPr lang="fi-FI" dirty="0" smtClean="0"/>
              <a:t>.</a:t>
            </a:r>
          </a:p>
          <a:p>
            <a:r>
              <a:rPr lang="fi-FI" dirty="0" smtClean="0"/>
              <a:t>Key </a:t>
            </a:r>
            <a:r>
              <a:rPr lang="fi-FI" dirty="0" err="1" smtClean="0"/>
              <a:t>facts</a:t>
            </a:r>
            <a:r>
              <a:rPr lang="fi-FI" dirty="0" smtClean="0"/>
              <a:t> </a:t>
            </a:r>
            <a:r>
              <a:rPr lang="fi-FI" dirty="0" err="1" smtClean="0"/>
              <a:t>about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data:</a:t>
            </a:r>
          </a:p>
          <a:p>
            <a:pPr lvl="1"/>
            <a:r>
              <a:rPr lang="fi-FI" dirty="0" err="1" smtClean="0"/>
              <a:t>level</a:t>
            </a:r>
            <a:r>
              <a:rPr lang="fi-FI" dirty="0" smtClean="0"/>
              <a:t>-II data in </a:t>
            </a:r>
            <a:r>
              <a:rPr lang="fi-FI" dirty="0" err="1" smtClean="0"/>
              <a:t>polar</a:t>
            </a:r>
            <a:r>
              <a:rPr lang="fi-FI" dirty="0" smtClean="0"/>
              <a:t> </a:t>
            </a:r>
            <a:r>
              <a:rPr lang="fi-FI" dirty="0" err="1" smtClean="0"/>
              <a:t>coordinates</a:t>
            </a:r>
            <a:endParaRPr lang="fi-FI" dirty="0" smtClean="0"/>
          </a:p>
          <a:p>
            <a:pPr lvl="1"/>
            <a:r>
              <a:rPr lang="fi-FI" dirty="0" smtClean="0"/>
              <a:t>14 </a:t>
            </a:r>
            <a:r>
              <a:rPr lang="fi-FI" dirty="0" err="1" smtClean="0"/>
              <a:t>elevation</a:t>
            </a:r>
            <a:r>
              <a:rPr lang="fi-FI" dirty="0" smtClean="0"/>
              <a:t> </a:t>
            </a:r>
            <a:r>
              <a:rPr lang="fi-FI" dirty="0" err="1" smtClean="0"/>
              <a:t>angles</a:t>
            </a:r>
            <a:r>
              <a:rPr lang="fi-FI" dirty="0" smtClean="0"/>
              <a:t>, 250 m </a:t>
            </a:r>
            <a:r>
              <a:rPr lang="fi-FI" dirty="0" err="1" smtClean="0"/>
              <a:t>radial</a:t>
            </a:r>
            <a:r>
              <a:rPr lang="fi-FI" dirty="0" smtClean="0"/>
              <a:t> </a:t>
            </a:r>
            <a:r>
              <a:rPr lang="fi-FI" dirty="0" err="1" smtClean="0"/>
              <a:t>resolution</a:t>
            </a:r>
            <a:endParaRPr lang="fi-FI" dirty="0" smtClean="0"/>
          </a:p>
          <a:p>
            <a:pPr lvl="1"/>
            <a:r>
              <a:rPr lang="fi-FI" dirty="0" err="1" smtClean="0"/>
              <a:t>time</a:t>
            </a:r>
            <a:r>
              <a:rPr lang="fi-FI" dirty="0" smtClean="0"/>
              <a:t> </a:t>
            </a:r>
            <a:r>
              <a:rPr lang="fi-FI" dirty="0" err="1" smtClean="0"/>
              <a:t>resolution</a:t>
            </a:r>
            <a:r>
              <a:rPr lang="fi-FI" dirty="0" smtClean="0"/>
              <a:t> 5-6 </a:t>
            </a:r>
            <a:r>
              <a:rPr lang="fi-FI" dirty="0" err="1" smtClean="0"/>
              <a:t>minutes</a:t>
            </a:r>
            <a:endParaRPr lang="fi-FI" dirty="0" smtClean="0"/>
          </a:p>
          <a:p>
            <a:r>
              <a:rPr lang="fi-FI" dirty="0" smtClean="0"/>
              <a:t>Intra-</a:t>
            </a:r>
            <a:r>
              <a:rPr lang="fi-FI" dirty="0" err="1" smtClean="0"/>
              <a:t>volume</a:t>
            </a:r>
            <a:r>
              <a:rPr lang="fi-FI" dirty="0" smtClean="0"/>
              <a:t> </a:t>
            </a:r>
            <a:r>
              <a:rPr lang="fi-FI" dirty="0" err="1" smtClean="0"/>
              <a:t>temporal</a:t>
            </a:r>
            <a:r>
              <a:rPr lang="fi-FI" dirty="0" smtClean="0"/>
              <a:t> </a:t>
            </a:r>
            <a:r>
              <a:rPr lang="fi-FI" dirty="0" err="1" smtClean="0"/>
              <a:t>interpolation</a:t>
            </a:r>
            <a:r>
              <a:rPr lang="fi-FI" dirty="0" smtClean="0"/>
              <a:t> </a:t>
            </a:r>
            <a:r>
              <a:rPr lang="fi-FI" dirty="0" err="1" smtClean="0"/>
              <a:t>was</a:t>
            </a:r>
            <a:r>
              <a:rPr lang="fi-FI" dirty="0" smtClean="0"/>
              <a:t> </a:t>
            </a:r>
            <a:r>
              <a:rPr lang="fi-FI" dirty="0" err="1" smtClean="0"/>
              <a:t>applied</a:t>
            </a:r>
            <a:r>
              <a:rPr lang="fi-FI" dirty="0" smtClean="0"/>
              <a:t> to </a:t>
            </a:r>
            <a:r>
              <a:rPr lang="fi-FI" dirty="0" err="1" smtClean="0"/>
              <a:t>synchronize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measurements</a:t>
            </a:r>
            <a:r>
              <a:rPr lang="fi-FI" dirty="0" smtClean="0"/>
              <a:t>.</a:t>
            </a:r>
          </a:p>
          <a:p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polar</a:t>
            </a:r>
            <a:r>
              <a:rPr lang="fi-FI" dirty="0" smtClean="0"/>
              <a:t> data </a:t>
            </a:r>
            <a:r>
              <a:rPr lang="fi-FI" dirty="0" err="1" smtClean="0"/>
              <a:t>was</a:t>
            </a:r>
            <a:r>
              <a:rPr lang="fi-FI" dirty="0" smtClean="0"/>
              <a:t> </a:t>
            </a:r>
            <a:r>
              <a:rPr lang="fi-FI" dirty="0" err="1" smtClean="0"/>
              <a:t>interpolated</a:t>
            </a:r>
            <a:r>
              <a:rPr lang="fi-FI" dirty="0" smtClean="0"/>
              <a:t> to a 1 km </a:t>
            </a:r>
            <a:r>
              <a:rPr lang="fi-FI" dirty="0" err="1" smtClean="0"/>
              <a:t>grid</a:t>
            </a:r>
            <a:r>
              <a:rPr lang="fi-FI" dirty="0" smtClean="0"/>
              <a:t>.</a:t>
            </a:r>
          </a:p>
          <a:p>
            <a:r>
              <a:rPr lang="fi-FI" dirty="0" smtClean="0"/>
              <a:t>VIL and </a:t>
            </a:r>
            <a:r>
              <a:rPr lang="fi-FI" dirty="0" err="1" smtClean="0"/>
              <a:t>rain</a:t>
            </a:r>
            <a:r>
              <a:rPr lang="fi-FI" dirty="0" smtClean="0"/>
              <a:t> </a:t>
            </a:r>
            <a:r>
              <a:rPr lang="fi-FI" dirty="0" err="1" smtClean="0"/>
              <a:t>rate</a:t>
            </a:r>
            <a:r>
              <a:rPr lang="fi-FI" dirty="0" smtClean="0"/>
              <a:t> CAPPI </a:t>
            </a:r>
            <a:r>
              <a:rPr lang="fi-FI" dirty="0" err="1" smtClean="0"/>
              <a:t>were</a:t>
            </a:r>
            <a:r>
              <a:rPr lang="fi-FI" dirty="0" smtClean="0"/>
              <a:t> </a:t>
            </a:r>
            <a:r>
              <a:rPr lang="fi-FI" dirty="0" err="1" smtClean="0"/>
              <a:t>computed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</a:t>
            </a:r>
            <a:r>
              <a:rPr lang="fi-FI" dirty="0" err="1" smtClean="0"/>
              <a:t>attenuation-corrected</a:t>
            </a:r>
            <a:r>
              <a:rPr lang="fi-FI" dirty="0" smtClean="0"/>
              <a:t> </a:t>
            </a:r>
            <a:r>
              <a:rPr lang="fi-FI" dirty="0" err="1" smtClean="0"/>
              <a:t>reflectivity</a:t>
            </a:r>
            <a:r>
              <a:rPr lang="fi-FI" dirty="0" smtClean="0"/>
              <a:t>.</a:t>
            </a:r>
          </a:p>
          <a:p>
            <a:r>
              <a:rPr lang="fi-FI" dirty="0" err="1" smtClean="0"/>
              <a:t>Freezing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r>
              <a:rPr lang="fi-FI" dirty="0" smtClean="0"/>
              <a:t> </a:t>
            </a:r>
            <a:r>
              <a:rPr lang="fi-FI" dirty="0" err="1" smtClean="0"/>
              <a:t>height</a:t>
            </a:r>
            <a:r>
              <a:rPr lang="fi-FI" dirty="0" smtClean="0"/>
              <a:t> </a:t>
            </a:r>
            <a:r>
              <a:rPr lang="fi-FI" dirty="0" err="1" smtClean="0"/>
              <a:t>was</a:t>
            </a:r>
            <a:r>
              <a:rPr lang="fi-FI" dirty="0" smtClean="0"/>
              <a:t> </a:t>
            </a:r>
            <a:r>
              <a:rPr lang="fi-FI" dirty="0" err="1" smtClean="0"/>
              <a:t>obtained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</a:t>
            </a:r>
            <a:r>
              <a:rPr lang="fi-FI" dirty="0" err="1" smtClean="0"/>
              <a:t>radiosonde</a:t>
            </a:r>
            <a:r>
              <a:rPr lang="fi-FI" dirty="0" smtClean="0"/>
              <a:t> </a:t>
            </a:r>
            <a:r>
              <a:rPr lang="fi-FI" dirty="0" err="1" smtClean="0"/>
              <a:t>measurements</a:t>
            </a:r>
            <a:r>
              <a:rPr lang="fi-FI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015" y="83975"/>
            <a:ext cx="6885993" cy="688599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983756" y="4599992"/>
            <a:ext cx="662473" cy="43853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VIL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274629" y="3479155"/>
            <a:ext cx="60182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9507893" y="2537927"/>
            <a:ext cx="737118" cy="8222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8967407" y="2201431"/>
            <a:ext cx="1016349" cy="35982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 smtClean="0">
                <a:solidFill>
                  <a:schemeClr val="tx1"/>
                </a:solidFill>
              </a:rPr>
              <a:t>CAPPI </a:t>
            </a:r>
            <a:r>
              <a:rPr lang="fi-FI" sz="1200" dirty="0" err="1" smtClean="0">
                <a:solidFill>
                  <a:schemeClr val="tx1"/>
                </a:solidFill>
              </a:rPr>
              <a:t>inner</a:t>
            </a:r>
            <a:r>
              <a:rPr lang="fi-FI" sz="1200" dirty="0" smtClean="0">
                <a:solidFill>
                  <a:schemeClr val="tx1"/>
                </a:solidFill>
              </a:rPr>
              <a:t> </a:t>
            </a:r>
            <a:r>
              <a:rPr lang="fi-FI" sz="1200" dirty="0" err="1" smtClean="0">
                <a:solidFill>
                  <a:schemeClr val="tx1"/>
                </a:solidFill>
              </a:rPr>
              <a:t>range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384047" y="3307110"/>
            <a:ext cx="890582" cy="35982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 smtClean="0">
                <a:solidFill>
                  <a:schemeClr val="tx1"/>
                </a:solidFill>
              </a:rPr>
              <a:t>VIL </a:t>
            </a:r>
            <a:r>
              <a:rPr lang="fi-FI" sz="1200" dirty="0" err="1" smtClean="0">
                <a:solidFill>
                  <a:schemeClr val="tx1"/>
                </a:solidFill>
              </a:rPr>
              <a:t>inner</a:t>
            </a:r>
            <a:r>
              <a:rPr lang="fi-FI" sz="1200" dirty="0" smtClean="0">
                <a:solidFill>
                  <a:schemeClr val="tx1"/>
                </a:solidFill>
              </a:rPr>
              <a:t> </a:t>
            </a:r>
            <a:r>
              <a:rPr lang="fi-FI" sz="1200" dirty="0" err="1" smtClean="0">
                <a:solidFill>
                  <a:schemeClr val="tx1"/>
                </a:solidFill>
              </a:rPr>
              <a:t>range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95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17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SU Palette 2016">
      <a:dk1>
        <a:srgbClr val="59595B"/>
      </a:dk1>
      <a:lt1>
        <a:srgbClr val="FFFFFF"/>
      </a:lt1>
      <a:dk2>
        <a:srgbClr val="1E4D2B"/>
      </a:dk2>
      <a:lt2>
        <a:srgbClr val="C8C371"/>
      </a:lt2>
      <a:accent1>
        <a:srgbClr val="D9782C"/>
      </a:accent1>
      <a:accent2>
        <a:srgbClr val="C9D845"/>
      </a:accent2>
      <a:accent3>
        <a:srgbClr val="CC5430"/>
      </a:accent3>
      <a:accent4>
        <a:srgbClr val="105456"/>
      </a:accent4>
      <a:accent5>
        <a:srgbClr val="12A3B6"/>
      </a:accent5>
      <a:accent6>
        <a:srgbClr val="ECC530"/>
      </a:accent6>
      <a:hlink>
        <a:srgbClr val="3246A4"/>
      </a:hlink>
      <a:folHlink>
        <a:srgbClr val="6B15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3236</TotalTime>
  <Words>1131</Words>
  <Application>Microsoft Office PowerPoint</Application>
  <PresentationFormat>Custom</PresentationFormat>
  <Paragraphs>133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Franklin Gothic Book</vt:lpstr>
      <vt:lpstr>Symbol</vt:lpstr>
      <vt:lpstr>Office Theme</vt:lpstr>
      <vt:lpstr>PowerPoint Presentation</vt:lpstr>
      <vt:lpstr>Introduction and Motivation</vt:lpstr>
      <vt:lpstr>The Integro-Difference Equation (IDE) Model</vt:lpstr>
      <vt:lpstr>The Proposed Model</vt:lpstr>
      <vt:lpstr>Parameter Estimation</vt:lpstr>
      <vt:lpstr>Estimation of the Convolution Kernel</vt:lpstr>
      <vt:lpstr>Implementation</vt:lpstr>
      <vt:lpstr>Vertically Integrated Liquid (VIL)</vt:lpstr>
      <vt:lpstr>Study Domain and Data</vt:lpstr>
      <vt:lpstr>Verification</vt:lpstr>
      <vt:lpstr>Conclusions</vt:lpstr>
    </vt:vector>
  </TitlesOfParts>
  <Company>Colorado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 Curtis</dc:creator>
  <cp:lastModifiedBy>Seppo Pulkkinen</cp:lastModifiedBy>
  <cp:revision>527</cp:revision>
  <dcterms:created xsi:type="dcterms:W3CDTF">2015-06-30T23:05:53Z</dcterms:created>
  <dcterms:modified xsi:type="dcterms:W3CDTF">2020-05-03T22:51:13Z</dcterms:modified>
</cp:coreProperties>
</file>