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0" r:id="rId1"/>
    <p:sldMasterId id="2147483648" r:id="rId2"/>
  </p:sldMasterIdLst>
  <p:notesMasterIdLst>
    <p:notesMasterId r:id="rId16"/>
  </p:notesMasterIdLst>
  <p:sldIdLst>
    <p:sldId id="267" r:id="rId3"/>
    <p:sldId id="270" r:id="rId4"/>
    <p:sldId id="268" r:id="rId5"/>
    <p:sldId id="271" r:id="rId6"/>
    <p:sldId id="274" r:id="rId7"/>
    <p:sldId id="272" r:id="rId8"/>
    <p:sldId id="273" r:id="rId9"/>
    <p:sldId id="281" r:id="rId10"/>
    <p:sldId id="276" r:id="rId11"/>
    <p:sldId id="277" r:id="rId12"/>
    <p:sldId id="278" r:id="rId13"/>
    <p:sldId id="279" r:id="rId14"/>
    <p:sldId id="28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rosoft Office User" initials="Offic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4070"/>
    <a:srgbClr val="00A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84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392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C89B6-0167-0549-A9D3-815C20C90D38}" type="datetimeFigureOut">
              <a:rPr lang="en-US" smtClean="0"/>
              <a:t>5/1/20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430F75-B5EC-044F-A636-30352D0A1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3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1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White 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tx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2" cstate="email">
            <a:alphaModFix amt="34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65572" y="2915624"/>
            <a:ext cx="4626429" cy="4782754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rgbClr val="00ACD9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459789"/>
            <a:ext cx="724296" cy="365125"/>
          </a:xfrm>
        </p:spPr>
        <p:txBody>
          <a:bodyPr/>
          <a:lstStyle>
            <a:lvl1pPr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84A6BEF6-8B5D-3A41-931E-E68E91FD74C0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459789"/>
            <a:ext cx="2623459" cy="365125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7835" y="292142"/>
            <a:ext cx="1834523" cy="70661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Rectangle 20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2" name="Rectangle 21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Rectangle 22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0" name="Picture 29"/>
          <p:cNvPicPr>
            <a:picLocks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73785"/>
            <a:ext cx="9399784" cy="3657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6794" y="5627023"/>
            <a:ext cx="564475" cy="1635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95527"/>
            <a:ext cx="776320" cy="194889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0280342" y="5912353"/>
            <a:ext cx="1832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Sandia National Laboratories is a </a:t>
            </a:r>
            <a:r>
              <a:rPr lang="en-US" sz="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multimission</a:t>
            </a:r>
            <a:r>
              <a:rPr lang="en-US" sz="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00" dirty="0">
              <a:solidFill>
                <a:schemeClr val="tx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 hasCustomPrompt="1"/>
          </p:nvPr>
        </p:nvSpPr>
        <p:spPr>
          <a:xfrm>
            <a:off x="700411" y="5004000"/>
            <a:ext cx="4603750" cy="254000"/>
          </a:xfrm>
        </p:spPr>
        <p:txBody>
          <a:bodyPr anchor="ctr" anchorCtr="0">
            <a:noAutofit/>
          </a:bodyPr>
          <a:lstStyle>
            <a:lvl1pPr>
              <a:defRPr sz="1200" b="0" i="1" spc="200" baseline="0">
                <a:solidFill>
                  <a:schemeClr val="accent6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2A65-E177-0543-AE0C-F9CB4109D8F2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720648" y="1147298"/>
            <a:ext cx="4674312" cy="473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578475" y="1147298"/>
            <a:ext cx="4740275" cy="4732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156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B8036-AEA7-9349-944C-3B4B4556A163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 Title 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FA92FD-B394-414C-B029-6EB211ABC02D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02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hite Only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"/>
            <a:ext cx="12192000" cy="874708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3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4"/>
            <a:ext cx="4038961" cy="8747085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1" y="3112603"/>
            <a:ext cx="12192000" cy="16952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tx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599583"/>
            <a:ext cx="724296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3D0FB7A-0984-5F42-9BF9-4F16409CEBE3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960" y="6599583"/>
            <a:ext cx="2512064" cy="25420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8960" y="4893378"/>
            <a:ext cx="8153043" cy="63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F9367-8E19-584D-AFFE-3EFBBA0295C7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Double Contn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835B1B-1234-434F-BA64-2F5E81CEE720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720725" y="1125414"/>
            <a:ext cx="4934487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4"/>
          </p:nvPr>
        </p:nvSpPr>
        <p:spPr>
          <a:xfrm>
            <a:off x="5887330" y="1125414"/>
            <a:ext cx="4891718" cy="48880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631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19A3E-72A3-094D-BE9C-748891D343EA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FB98F-B1FD-6E40-922F-164F08E18587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M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screen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565572" cy="528350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1228439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7565572" y="0"/>
            <a:ext cx="262345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7681" y="1228439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00412" y="5306898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49" y="6566256"/>
            <a:ext cx="724296" cy="287533"/>
          </a:xfrm>
        </p:spPr>
        <p:txBody>
          <a:bodyPr/>
          <a:lstStyle/>
          <a:p>
            <a:fld id="{A2F384F1-118D-394B-A474-FE8E25F6F5EA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565572" y="6566256"/>
            <a:ext cx="2623459" cy="28753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670" y="296932"/>
            <a:ext cx="1801443" cy="69387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" y="1228439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 userDrawn="1"/>
        </p:nvSpPr>
        <p:spPr>
          <a:xfrm>
            <a:off x="789245" y="2915627"/>
            <a:ext cx="2037083" cy="905163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Rectangle 15"/>
          <p:cNvSpPr/>
          <p:nvPr userDrawn="1"/>
        </p:nvSpPr>
        <p:spPr>
          <a:xfrm>
            <a:off x="2865811" y="2915627"/>
            <a:ext cx="1345972" cy="905163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Rectangle 16"/>
          <p:cNvSpPr/>
          <p:nvPr userDrawn="1"/>
        </p:nvSpPr>
        <p:spPr>
          <a:xfrm>
            <a:off x="4251265" y="2915627"/>
            <a:ext cx="3314307" cy="905163"/>
          </a:xfrm>
          <a:prstGeom prst="rect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Rectangle 17"/>
          <p:cNvSpPr/>
          <p:nvPr userDrawn="1"/>
        </p:nvSpPr>
        <p:spPr>
          <a:xfrm>
            <a:off x="7565572" y="1363919"/>
            <a:ext cx="2623459" cy="1421017"/>
          </a:xfrm>
          <a:prstGeom prst="rect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7762" y="5619051"/>
            <a:ext cx="562539" cy="162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99371" y="5587028"/>
            <a:ext cx="776320" cy="195373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10280342" y="5912353"/>
            <a:ext cx="1832472" cy="792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50" b="0" i="0" kern="1200" dirty="0">
                <a:solidFill>
                  <a:schemeClr val="bg1"/>
                </a:solidFill>
                <a:effectLst/>
                <a:latin typeface="Gill Sans MT" charset="0"/>
                <a:ea typeface="Gill Sans MT" charset="0"/>
                <a:cs typeface="Gill Sans MT" charset="0"/>
              </a:rPr>
              <a:t>Sandia National Laboratories is a </a:t>
            </a:r>
            <a:r>
              <a:rPr lang="en-US" sz="650" b="0" i="0" kern="1200" dirty="0" err="1">
                <a:solidFill>
                  <a:schemeClr val="bg1"/>
                </a:solidFill>
                <a:effectLst/>
                <a:latin typeface="Gill Sans MT" charset="0"/>
                <a:ea typeface="Gill Sans MT" charset="0"/>
                <a:cs typeface="Gill Sans MT" charset="0"/>
              </a:rPr>
              <a:t>multimission</a:t>
            </a:r>
            <a:r>
              <a:rPr lang="en-US" sz="650" b="0" i="0" kern="1200" dirty="0">
                <a:solidFill>
                  <a:schemeClr val="bg1"/>
                </a:solidFill>
                <a:effectLst/>
                <a:latin typeface="Gill Sans MT" charset="0"/>
                <a:ea typeface="Gill Sans MT" charset="0"/>
                <a:cs typeface="Gill Sans MT" charset="0"/>
              </a:rPr>
              <a:t> laboratory managed and operated by National Technology &amp; Engineering Solutions of Sandia, LLC, a wholly owned subsidiary of Honeywell International Inc., for the U.S. Department of Energy’s National Nuclear Security Administration under contract DE-NA0003525.</a:t>
            </a:r>
            <a:endParaRPr lang="en-US" sz="650" dirty="0">
              <a:solidFill>
                <a:schemeClr val="bg1"/>
              </a:solidFill>
              <a:latin typeface="Gill Sans MT" charset="0"/>
              <a:ea typeface="Gill Sans MT" charset="0"/>
              <a:cs typeface="Gill Sans MT" charset="0"/>
            </a:endParaRP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45" y="5664160"/>
            <a:ext cx="9399784" cy="36576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723213" y="5016508"/>
            <a:ext cx="4381500" cy="200368"/>
          </a:xfrm>
        </p:spPr>
        <p:txBody>
          <a:bodyPr anchor="ctr" anchorCtr="0">
            <a:noAutofit/>
          </a:bodyPr>
          <a:lstStyle>
            <a:lvl1pPr>
              <a:defRPr sz="1200" i="1" spc="200" baseline="0">
                <a:solidFill>
                  <a:schemeClr val="accent6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M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26" name="Picture 25"/>
          <p:cNvPicPr>
            <a:picLocks noChangeAspect="1"/>
          </p:cNvPicPr>
          <p:nvPr userDrawn="1"/>
        </p:nvPicPr>
        <p:blipFill rotWithShape="1">
          <a:blip r:embed="rId2" cstate="email">
            <a:alphaModFix amt="33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8747085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3112607"/>
            <a:ext cx="12192000" cy="1690255"/>
          </a:xfrm>
          <a:prstGeom prst="rect">
            <a:avLst/>
          </a:prstGeom>
          <a:solidFill>
            <a:schemeClr val="bg2">
              <a:lumMod val="1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 userDrawn="1"/>
        </p:nvSpPr>
        <p:spPr>
          <a:xfrm>
            <a:off x="3927563" y="0"/>
            <a:ext cx="8264439" cy="6858000"/>
          </a:xfrm>
          <a:prstGeom prst="rect">
            <a:avLst/>
          </a:prstGeom>
          <a:solidFill>
            <a:schemeClr val="accent6">
              <a:alpha val="3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130694" y="3112607"/>
            <a:ext cx="6190211" cy="1690255"/>
          </a:xfrm>
        </p:spPr>
        <p:txBody>
          <a:bodyPr anchor="ctr">
            <a:normAutofit/>
          </a:bodyPr>
          <a:lstStyle>
            <a:lvl1pPr algn="l">
              <a:lnSpc>
                <a:spcPts val="3700"/>
              </a:lnSpc>
              <a:defRPr sz="3600" spc="31" baseline="0">
                <a:solidFill>
                  <a:schemeClr val="bg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130696" y="5064546"/>
            <a:ext cx="6261331" cy="353125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>
              <a:buNone/>
              <a:defRPr sz="2400"/>
            </a:lvl2pPr>
            <a:lvl3pPr marL="914354" indent="0" algn="ctr">
              <a:buNone/>
              <a:defRPr sz="2400"/>
            </a:lvl3pPr>
            <a:lvl4pPr marL="1371532" indent="0" algn="ctr">
              <a:buNone/>
              <a:defRPr sz="2000"/>
            </a:lvl4pPr>
            <a:lvl5pPr marL="1828709" indent="0" algn="ctr">
              <a:buNone/>
              <a:defRPr sz="2000"/>
            </a:lvl5pPr>
            <a:lvl6pPr marL="2285886" indent="0" algn="ctr">
              <a:buNone/>
              <a:defRPr sz="2000"/>
            </a:lvl6pPr>
            <a:lvl7pPr marL="2743062" indent="0" algn="ctr">
              <a:buNone/>
              <a:defRPr sz="2000"/>
            </a:lvl7pPr>
            <a:lvl8pPr marL="3200240" indent="0" algn="ctr">
              <a:buNone/>
              <a:defRPr sz="2000"/>
            </a:lvl8pPr>
            <a:lvl9pPr marL="3657418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951" y="6607534"/>
            <a:ext cx="724296" cy="246255"/>
          </a:xfrm>
        </p:spPr>
        <p:txBody>
          <a:bodyPr/>
          <a:lstStyle/>
          <a:p>
            <a:fld id="{60A4C349-FE6F-144F-B48D-1AE34E109184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27565" y="6607534"/>
            <a:ext cx="2623459" cy="24625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511125" y="6459788"/>
            <a:ext cx="419397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" y="3112607"/>
            <a:ext cx="203131" cy="1690255"/>
          </a:xfrm>
          <a:prstGeom prst="rect">
            <a:avLst/>
          </a:prstGeom>
          <a:solidFill>
            <a:schemeClr val="accent4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sz="1800" dirty="0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7565" y="4893378"/>
            <a:ext cx="8264435" cy="457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87D6E-DAED-D44B-AD78-B6B54874A44B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0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9772"/>
            <a:ext cx="10058400" cy="5702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9583"/>
            <a:ext cx="2472271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2">
                    <a:lumMod val="25000"/>
                  </a:schemeClr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51B0C17D-9FEF-794A-8300-E98122063809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9583"/>
            <a:ext cx="4822804" cy="2514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chemeClr val="tx1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37652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55525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0" r:id="rId2"/>
    <p:sldLayoutId id="2147483675" r:id="rId3"/>
    <p:sldLayoutId id="2147483686" r:id="rId4"/>
    <p:sldLayoutId id="2147483676" r:id="rId5"/>
    <p:sldLayoutId id="2147483677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2">
              <a:lumMod val="25000"/>
            </a:schemeClr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2">
              <a:lumMod val="25000"/>
            </a:schemeClr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 rot="5400000">
            <a:off x="238399" y="310896"/>
            <a:ext cx="685800" cy="64008"/>
          </a:xfrm>
          <a:prstGeom prst="rect">
            <a:avLst/>
          </a:prstGeom>
          <a:solidFill>
            <a:srgbClr val="00AC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0648" y="352734"/>
            <a:ext cx="10058400" cy="57756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</a:t>
            </a:r>
            <a:r>
              <a:rPr lang="en-US"/>
              <a:t>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0648" y="1429233"/>
            <a:ext cx="10058400" cy="3433635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51" y="6591631"/>
            <a:ext cx="2472271" cy="259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fld id="{4DDE2E68-37C5-174F-AD89-39C48FC619C7}" type="datetime1">
              <a:rPr lang="en-US" smtClean="0"/>
              <a:t>5/1/20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7" y="6591631"/>
            <a:ext cx="4822804" cy="2594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Gill Sans MT" charset="0"/>
                <a:ea typeface="Gill Sans MT" charset="0"/>
                <a:cs typeface="Gill Sans MT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951" y="424501"/>
            <a:ext cx="4193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1506200" y="321774"/>
            <a:ext cx="685800" cy="368300"/>
          </a:xfrm>
          <a:prstGeom prst="rect">
            <a:avLst/>
          </a:prstGeom>
          <a:solidFill>
            <a:srgbClr val="00ACD9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3" name="Picture 12"/>
          <p:cNvPicPr>
            <a:picLocks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865" b="-2"/>
          <a:stretch/>
        </p:blipFill>
        <p:spPr>
          <a:xfrm rot="16200000">
            <a:off x="8725899" y="3391897"/>
            <a:ext cx="6857999" cy="742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9482" y="380825"/>
            <a:ext cx="259618" cy="25161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0" r:id="rId3"/>
    <p:sldLayoutId id="2147483685" r:id="rId4"/>
    <p:sldLayoutId id="2147483654" r:id="rId5"/>
    <p:sldLayoutId id="2147483661" r:id="rId6"/>
    <p:sldLayoutId id="2147483662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354" rtl="0" eaLnBrk="1" latinLnBrk="0" hangingPunct="1">
        <a:lnSpc>
          <a:spcPct val="85000"/>
        </a:lnSpc>
        <a:spcBef>
          <a:spcPct val="0"/>
        </a:spcBef>
        <a:buNone/>
        <a:defRPr sz="2800" b="0" i="0" kern="1200" spc="100" baseline="0">
          <a:solidFill>
            <a:schemeClr val="bg1"/>
          </a:solidFill>
          <a:latin typeface="Gill Sans MT" charset="0"/>
          <a:ea typeface="Gill Sans MT" charset="0"/>
          <a:cs typeface="Gill Sans MT" charset="0"/>
        </a:defRPr>
      </a:lvl1pPr>
    </p:titleStyle>
    <p:bodyStyle>
      <a:lvl1pPr marL="91436" indent="-91436" algn="l" defTabSz="914354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rgbClr val="00B0F0"/>
        </a:buClr>
        <a:buSzPct val="100000"/>
        <a:buFont typeface="Calibri" panose="020F0502020204030204" pitchFamily="34" charset="0"/>
        <a:buChar char=" "/>
        <a:defRPr sz="20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1pPr>
      <a:lvl2pPr marL="384029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8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2pPr>
      <a:lvl3pPr marL="566900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3pPr>
      <a:lvl4pPr marL="749771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4pPr>
      <a:lvl5pPr marL="932642" indent="-182870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rgbClr val="00B0F0"/>
        </a:buClr>
        <a:buFont typeface="Calibri" pitchFamily="34" charset="0"/>
        <a:buChar char="◦"/>
        <a:defRPr sz="1400" kern="1200">
          <a:solidFill>
            <a:schemeClr val="bg1"/>
          </a:solidFill>
          <a:latin typeface="Garamond" charset="0"/>
          <a:ea typeface="Garamond" charset="0"/>
          <a:cs typeface="Garamond" charset="0"/>
        </a:defRPr>
      </a:lvl5pPr>
      <a:lvl6pPr marL="109994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29993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499925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699916" indent="-228589" algn="l" defTabSz="914354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tiff"/><Relationship Id="rId3" Type="http://schemas.openxmlformats.org/officeDocument/2006/relationships/image" Target="../media/image50.jpeg"/><Relationship Id="rId7" Type="http://schemas.openxmlformats.org/officeDocument/2006/relationships/image" Target="../media/image54.tif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3.tiff"/><Relationship Id="rId5" Type="http://schemas.openxmlformats.org/officeDocument/2006/relationships/image" Target="../media/image52.tiff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emf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cap="small" dirty="0"/>
              <a:t>Reservoir Response to Heat Generating Nuclear Waste in Bedded Salt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/>
              <a:t>Richard S. Jayne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Presented by:</a:t>
            </a: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54505517-A728-C041-A18A-D050A55C1653}"/>
              </a:ext>
            </a:extLst>
          </p:cNvPr>
          <p:cNvSpPr txBox="1">
            <a:spLocks/>
          </p:cNvSpPr>
          <p:nvPr/>
        </p:nvSpPr>
        <p:spPr>
          <a:xfrm>
            <a:off x="700412" y="5818962"/>
            <a:ext cx="6261331" cy="5295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354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rgbClr val="00B0F0"/>
              </a:buClr>
              <a:buSzPct val="100000"/>
              <a:buFont typeface="Calibri" panose="020F0502020204030204" pitchFamily="34" charset="0"/>
              <a:buNone/>
              <a:defRPr sz="1800" kern="1200" cap="none" spc="200" baseline="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1pPr>
            <a:lvl2pPr marL="45717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2pPr>
            <a:lvl3pPr marL="914354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4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3pPr>
            <a:lvl4pPr marL="137153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4pPr>
            <a:lvl5pPr marL="1828709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rgbClr val="00B0F0"/>
              </a:buClr>
              <a:buFont typeface="Calibri" pitchFamily="34" charset="0"/>
              <a:buNone/>
              <a:defRPr sz="2000" kern="1200">
                <a:solidFill>
                  <a:schemeClr val="bg1"/>
                </a:solidFill>
                <a:latin typeface="Garamond" charset="0"/>
                <a:ea typeface="Garamond" charset="0"/>
                <a:cs typeface="Garamond" charset="0"/>
              </a:defRPr>
            </a:lvl5pPr>
            <a:lvl6pPr marL="2285886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062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240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418" indent="0" algn="ctr" defTabSz="914354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EGU 2020 Virtual Meeting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Monday 4 May 2020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029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DE2EB95-E20D-4640-A10C-46C846E3ECB8}"/>
              </a:ext>
            </a:extLst>
          </p:cNvPr>
          <p:cNvSpPr/>
          <p:nvPr/>
        </p:nvSpPr>
        <p:spPr>
          <a:xfrm>
            <a:off x="764770" y="1198605"/>
            <a:ext cx="10662460" cy="5565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20648" y="352734"/>
            <a:ext cx="10058400" cy="845871"/>
          </a:xfrm>
        </p:spPr>
        <p:txBody>
          <a:bodyPr/>
          <a:lstStyle/>
          <a:p>
            <a:r>
              <a:rPr lang="en-US" cap="small"/>
              <a:t>Excavation </a:t>
            </a:r>
            <a:r>
              <a:rPr lang="en-US" cap="small" dirty="0"/>
              <a:t>Damaged Zone (EDZ) Strongly Controls Temperature profile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10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A005CA2-5E2B-A347-86F8-367B3436E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183" y="1198605"/>
            <a:ext cx="10439635" cy="5565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54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3-D Modeling of Field Test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8" y="1429233"/>
            <a:ext cx="5527752" cy="4690213"/>
          </a:xfrm>
        </p:spPr>
        <p:txBody>
          <a:bodyPr>
            <a:normAutofit/>
          </a:bodyPr>
          <a:lstStyle/>
          <a:p>
            <a:r>
              <a:rPr lang="en-US" dirty="0"/>
              <a:t>Preliminary Results/Workflow</a:t>
            </a:r>
          </a:p>
          <a:p>
            <a:pPr lvl="1"/>
            <a:r>
              <a:rPr lang="en-US" dirty="0"/>
              <a:t>Well geometry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 err="1">
                <a:sym typeface="Wingdings" pitchFamily="2" charset="2"/>
              </a:rPr>
              <a:t>LaGriT</a:t>
            </a:r>
            <a:r>
              <a:rPr lang="en-US" dirty="0">
                <a:sym typeface="Wingdings" pitchFamily="2" charset="2"/>
              </a:rPr>
              <a:t>  Voronoi </a:t>
            </a:r>
          </a:p>
          <a:p>
            <a:pPr lvl="2"/>
            <a:r>
              <a:rPr lang="en-US" dirty="0">
                <a:sym typeface="Wingdings" pitchFamily="2" charset="2"/>
              </a:rPr>
              <a:t>Outputs Voronoi mesh for TOUGH and PFLOTRAN</a:t>
            </a:r>
          </a:p>
          <a:p>
            <a:pPr lvl="1"/>
            <a:r>
              <a:rPr lang="en-US" dirty="0">
                <a:sym typeface="Wingdings" pitchFamily="2" charset="2"/>
              </a:rPr>
              <a:t>10 m x 10 m x 10 m</a:t>
            </a:r>
          </a:p>
          <a:p>
            <a:pPr lvl="2"/>
            <a:r>
              <a:rPr lang="en-US" dirty="0">
                <a:sym typeface="Wingdings" pitchFamily="2" charset="2"/>
              </a:rPr>
              <a:t>~650,000 grid cells</a:t>
            </a:r>
          </a:p>
          <a:p>
            <a:pPr lvl="1"/>
            <a:r>
              <a:rPr lang="en-US" dirty="0">
                <a:sym typeface="Wingdings" pitchFamily="2" charset="2"/>
              </a:rPr>
              <a:t>Include open-air boreholes</a:t>
            </a:r>
          </a:p>
          <a:p>
            <a:r>
              <a:rPr lang="en-US" dirty="0">
                <a:sym typeface="Wingdings" pitchFamily="2" charset="2"/>
              </a:rPr>
              <a:t>Refinement around wells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VOROCRUST</a:t>
            </a:r>
          </a:p>
          <a:p>
            <a:pPr lvl="1"/>
            <a:r>
              <a:rPr lang="en-US" dirty="0">
                <a:sym typeface="Wingdings" pitchFamily="2" charset="2"/>
              </a:rPr>
              <a:t>Code developed at Sandia</a:t>
            </a:r>
          </a:p>
          <a:p>
            <a:pPr lvl="1"/>
            <a:r>
              <a:rPr lang="en-US" dirty="0">
                <a:sym typeface="Wingdings" pitchFamily="2" charset="2"/>
              </a:rPr>
              <a:t>Voronoi cells</a:t>
            </a:r>
          </a:p>
          <a:p>
            <a:pPr lvl="1"/>
            <a:r>
              <a:rPr lang="en-US" dirty="0">
                <a:sym typeface="Wingdings" pitchFamily="2" charset="2"/>
              </a:rPr>
              <a:t>Test discretization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11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3CE532-E686-3741-A778-BBAD4D97841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22580" y="230310"/>
            <a:ext cx="3810000" cy="31986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79F6F0-BF89-D44D-A9F1-368A8A0113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7951" y="2792869"/>
            <a:ext cx="4585822" cy="34907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8219B7-A477-9548-8E76-B54625BC61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3773" y="3334138"/>
            <a:ext cx="3428593" cy="332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01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Future Work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we use 1-D models to map the EDZ to incorporate into more complex 3-D models?</a:t>
            </a:r>
          </a:p>
          <a:p>
            <a:r>
              <a:rPr lang="en-US" dirty="0"/>
              <a:t>Constrain reservoir parameters via laboratory experiments</a:t>
            </a:r>
          </a:p>
          <a:p>
            <a:pPr lvl="1"/>
            <a:r>
              <a:rPr lang="en-US" dirty="0"/>
              <a:t>Thermal conductivity vs. temperature</a:t>
            </a:r>
          </a:p>
          <a:p>
            <a:pPr lvl="1"/>
            <a:r>
              <a:rPr lang="en-US" dirty="0"/>
              <a:t>Heat capacity vs. temperature</a:t>
            </a:r>
          </a:p>
          <a:p>
            <a:r>
              <a:rPr lang="en-US" dirty="0"/>
              <a:t>Instead of a distinct separation of the EDZ and intact salt, have reservoir parameters decay as a function of distance from borehole and drift?</a:t>
            </a:r>
          </a:p>
          <a:p>
            <a:r>
              <a:rPr lang="en-US" dirty="0"/>
              <a:t>Match brine inflow into borehole.</a:t>
            </a:r>
          </a:p>
          <a:p>
            <a:r>
              <a:rPr lang="en-US" dirty="0"/>
              <a:t>How to incorporate permeability as a function of temperature?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26186A-DDBF-3E42-A882-DB2F3BED03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7874" y="3594718"/>
            <a:ext cx="4932550" cy="3027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17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96423DB0-E209-8146-A23D-4EB7B73E91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09992" y="4270805"/>
            <a:ext cx="2764712" cy="2377440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9F70BB-A871-C14E-BB72-A3F3319369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1001458"/>
            <a:ext cx="5767039" cy="2716914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88BCD8-BCBB-A741-AF50-49484993AD0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5985258" y="3864813"/>
            <a:ext cx="2540935" cy="3011756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68CC4D-4284-A147-A6A1-3B211EF8E850}"/>
              </a:ext>
            </a:extLst>
          </p:cNvPr>
          <p:cNvGrpSpPr/>
          <p:nvPr/>
        </p:nvGrpSpPr>
        <p:grpSpPr>
          <a:xfrm>
            <a:off x="9461546" y="4270805"/>
            <a:ext cx="2240924" cy="2214093"/>
            <a:chOff x="9890975" y="4262907"/>
            <a:chExt cx="2240924" cy="221409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E989FB6-82A6-2743-8EF8-9E5AD2E0E2C9}"/>
                </a:ext>
              </a:extLst>
            </p:cNvPr>
            <p:cNvSpPr/>
            <p:nvPr/>
          </p:nvSpPr>
          <p:spPr>
            <a:xfrm>
              <a:off x="9890975" y="4262907"/>
              <a:ext cx="2240924" cy="2214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1945DD7-838E-6C46-89EE-6474605A4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412179" y="4334062"/>
              <a:ext cx="1202154" cy="460826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19BB28-89EA-824B-B017-15EFFFD15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88981" y="5752348"/>
              <a:ext cx="1248550" cy="572252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4265097-7F80-2248-AF81-08005220B84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82200" y="5028256"/>
              <a:ext cx="743928" cy="57225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10C09F7-8D07-F34F-BBCD-9EA00936C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085964" y="4837564"/>
              <a:ext cx="953636" cy="953636"/>
            </a:xfrm>
            <a:prstGeom prst="rect">
              <a:avLst/>
            </a:prstGeom>
          </p:spPr>
        </p:pic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A660962-D8AF-FF45-A878-E866ED02425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4348" y="878970"/>
            <a:ext cx="5016001" cy="3247553"/>
          </a:xfrm>
          <a:prstGeom prst="rect">
            <a:avLst/>
          </a:prstGeom>
          <a:ln w="3175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539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Brine Availability Test in Salt (BATS) Team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9" y="1429232"/>
            <a:ext cx="8621060" cy="487271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u="sng" dirty="0"/>
              <a:t>Sandia National Laboratories (SNL)</a:t>
            </a:r>
          </a:p>
          <a:p>
            <a:pPr marL="0" indent="0">
              <a:buNone/>
            </a:pPr>
            <a:r>
              <a:rPr lang="en-US" dirty="0"/>
              <a:t>Kris Kuhlman, Melissa Mills, Rick Jayne, Courtney Herrick, Ed Matteo,  Charles </a:t>
            </a:r>
            <a:r>
              <a:rPr lang="en-US" dirty="0" err="1"/>
              <a:t>Choens</a:t>
            </a:r>
            <a:r>
              <a:rPr lang="en-US" dirty="0"/>
              <a:t>, Martin </a:t>
            </a:r>
            <a:r>
              <a:rPr lang="en-US" dirty="0" err="1"/>
              <a:t>Nemer</a:t>
            </a:r>
            <a:r>
              <a:rPr lang="en-US" dirty="0"/>
              <a:t>, </a:t>
            </a:r>
            <a:r>
              <a:rPr lang="en-US" dirty="0" err="1"/>
              <a:t>Yongliang</a:t>
            </a:r>
            <a:r>
              <a:rPr lang="en-US" dirty="0"/>
              <a:t> </a:t>
            </a:r>
            <a:r>
              <a:rPr lang="en-US" dirty="0" err="1"/>
              <a:t>Xiong</a:t>
            </a:r>
            <a:r>
              <a:rPr lang="en-US" dirty="0"/>
              <a:t>, Jason Heath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Los Alamos National Laboratory (LANL)</a:t>
            </a:r>
          </a:p>
          <a:p>
            <a:pPr marL="0" indent="0">
              <a:buNone/>
            </a:pPr>
            <a:r>
              <a:rPr lang="en-US" dirty="0"/>
              <a:t>Phil Stauffer, Hakim </a:t>
            </a:r>
            <a:r>
              <a:rPr lang="en-US" dirty="0" err="1"/>
              <a:t>Boukhalfa</a:t>
            </a:r>
            <a:r>
              <a:rPr lang="en-US" dirty="0"/>
              <a:t>, Eric </a:t>
            </a:r>
            <a:r>
              <a:rPr lang="en-US" dirty="0" err="1"/>
              <a:t>Guiltinan</a:t>
            </a:r>
            <a:r>
              <a:rPr lang="en-US" dirty="0"/>
              <a:t>, Thom </a:t>
            </a:r>
            <a:r>
              <a:rPr lang="en-US" dirty="0" err="1"/>
              <a:t>Rahn</a:t>
            </a:r>
            <a:r>
              <a:rPr lang="en-US" dirty="0"/>
              <a:t>, Doug Ware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WIPP Test Coordination Office (TCO), LANL</a:t>
            </a:r>
          </a:p>
          <a:p>
            <a:pPr marL="0" indent="0">
              <a:buNone/>
            </a:pPr>
            <a:r>
              <a:rPr lang="en-US" dirty="0"/>
              <a:t>Doug Weaver, Brian Dozier, Shawn Otto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b="1" u="sng" dirty="0"/>
              <a:t>Lawrence Berkeley National Laboratory (LBNL)</a:t>
            </a:r>
          </a:p>
          <a:p>
            <a:pPr marL="0" indent="0">
              <a:buNone/>
            </a:pPr>
            <a:r>
              <a:rPr lang="en-US" dirty="0" err="1"/>
              <a:t>Yuxin</a:t>
            </a:r>
            <a:r>
              <a:rPr lang="en-US" dirty="0"/>
              <a:t> Wu, Jonny </a:t>
            </a:r>
            <a:r>
              <a:rPr lang="en-US" dirty="0" err="1"/>
              <a:t>Rutqvist</a:t>
            </a:r>
            <a:r>
              <a:rPr lang="en-US" dirty="0"/>
              <a:t>, </a:t>
            </a:r>
            <a:r>
              <a:rPr lang="en-US" dirty="0" err="1"/>
              <a:t>Mengsu</a:t>
            </a:r>
            <a:r>
              <a:rPr lang="en-US" dirty="0"/>
              <a:t> Hu</a:t>
            </a:r>
          </a:p>
          <a:p>
            <a:pPr marL="0" indent="0">
              <a:buNone/>
            </a:pPr>
            <a:endParaRPr lang="en-US" sz="16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2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55DB3EE-B512-8D4E-BE5F-53A86298ED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0" y="1132767"/>
            <a:ext cx="2578008" cy="9882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F2B4DC-E3B6-1441-A048-23F064AC0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9236" y="2312497"/>
            <a:ext cx="2124736" cy="97383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70FBCC-0B68-B946-AB19-0C5855E3FF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936" y="5248566"/>
            <a:ext cx="1591336" cy="12241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6DE497-14DE-824C-9EAC-C5767175FD4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8783" y="3529668"/>
            <a:ext cx="1605643" cy="160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23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B834647-261F-1342-B1E1-6E6E98E2292F}"/>
              </a:ext>
            </a:extLst>
          </p:cNvPr>
          <p:cNvSpPr/>
          <p:nvPr/>
        </p:nvSpPr>
        <p:spPr>
          <a:xfrm>
            <a:off x="6504310" y="2573383"/>
            <a:ext cx="4967042" cy="36314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Brine Availability Test in Salt (BATS)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3</a:t>
            </a:fld>
            <a:endParaRPr lang="en-US" dirty="0"/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9B0E489D-DE4F-6A41-B84E-34FC0F023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0648" y="1429233"/>
            <a:ext cx="10058400" cy="5298138"/>
          </a:xfrm>
        </p:spPr>
        <p:txBody>
          <a:bodyPr>
            <a:normAutofit/>
          </a:bodyPr>
          <a:lstStyle/>
          <a:p>
            <a:r>
              <a:rPr lang="en-US" dirty="0"/>
              <a:t>BATS Goal:</a:t>
            </a:r>
          </a:p>
          <a:p>
            <a:pPr lvl="1"/>
            <a:r>
              <a:rPr lang="en-US" sz="2000" b="1" i="1" dirty="0"/>
              <a:t>Monitoring brine distribution, inflow, and chemistry from heated salt using geophysical methods and direct liquid &amp; gas sampling</a:t>
            </a:r>
            <a:endParaRPr lang="en-US" sz="2200" b="1" i="1" dirty="0"/>
          </a:p>
          <a:p>
            <a:r>
              <a:rPr lang="en-US" dirty="0"/>
              <a:t>Why Salt?</a:t>
            </a:r>
          </a:p>
          <a:p>
            <a:pPr lvl="1"/>
            <a:r>
              <a:rPr lang="en-US" sz="2000" dirty="0"/>
              <a:t>Salt long-term (10</a:t>
            </a:r>
            <a:r>
              <a:rPr lang="en-US" sz="2000" baseline="30000" dirty="0"/>
              <a:t>4</a:t>
            </a:r>
            <a:r>
              <a:rPr lang="en-US" sz="2000" dirty="0"/>
              <a:t> – 10</a:t>
            </a:r>
            <a:r>
              <a:rPr lang="en-US" sz="2000" baseline="30000" dirty="0"/>
              <a:t>6</a:t>
            </a:r>
            <a:r>
              <a:rPr lang="en-US" sz="2000" dirty="0"/>
              <a:t> yrs.) benefits at km-scale</a:t>
            </a:r>
          </a:p>
          <a:p>
            <a:pPr lvl="2"/>
            <a:r>
              <a:rPr lang="en-US" sz="1600" dirty="0"/>
              <a:t>Low porosity and permeability</a:t>
            </a:r>
          </a:p>
          <a:p>
            <a:pPr lvl="2"/>
            <a:r>
              <a:rPr lang="en-US" sz="1600" dirty="0"/>
              <a:t>High thermal conductivity</a:t>
            </a:r>
          </a:p>
          <a:p>
            <a:pPr lvl="2"/>
            <a:r>
              <a:rPr lang="en-US" sz="1600" dirty="0"/>
              <a:t>No flowing groundwater</a:t>
            </a:r>
          </a:p>
          <a:p>
            <a:pPr lvl="2"/>
            <a:r>
              <a:rPr lang="en-US" sz="1600" dirty="0"/>
              <a:t>Creep closure</a:t>
            </a:r>
          </a:p>
          <a:p>
            <a:r>
              <a:rPr lang="en-US" dirty="0"/>
              <a:t>Salt Complexities</a:t>
            </a:r>
          </a:p>
          <a:p>
            <a:pPr lvl="1"/>
            <a:r>
              <a:rPr lang="en-US" dirty="0"/>
              <a:t>Brine and salt are corrosive</a:t>
            </a:r>
          </a:p>
          <a:p>
            <a:pPr lvl="1"/>
            <a:r>
              <a:rPr lang="en-US" dirty="0"/>
              <a:t>Evaporites are very soluble in water</a:t>
            </a:r>
          </a:p>
          <a:p>
            <a:pPr lvl="1"/>
            <a:r>
              <a:rPr lang="en-US" dirty="0"/>
              <a:t>Salt creep requires drift maintenance</a:t>
            </a:r>
          </a:p>
          <a:p>
            <a:pPr lvl="1"/>
            <a:r>
              <a:rPr lang="en-US" dirty="0"/>
              <a:t>Excavation Damaged Zone (EDZ)</a:t>
            </a:r>
          </a:p>
          <a:p>
            <a:pPr marL="0" indent="0">
              <a:buNone/>
            </a:pPr>
            <a:endParaRPr lang="en-US" sz="2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466402-8570-2041-AF99-20549ADC76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4310" y="2573383"/>
            <a:ext cx="4967042" cy="350734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3B3DBC7-B29F-6B4D-9C4D-7AC35E713E63}"/>
              </a:ext>
            </a:extLst>
          </p:cNvPr>
          <p:cNvSpPr txBox="1"/>
          <p:nvPr/>
        </p:nvSpPr>
        <p:spPr>
          <a:xfrm>
            <a:off x="9423997" y="5926834"/>
            <a:ext cx="20473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Borns</a:t>
            </a:r>
            <a:r>
              <a:rPr lang="en-US" sz="1400" dirty="0"/>
              <a:t> &amp; Stormont (1988)</a:t>
            </a:r>
          </a:p>
        </p:txBody>
      </p:sp>
    </p:spTree>
    <p:extLst>
      <p:ext uri="{BB962C8B-B14F-4D97-AF65-F5344CB8AC3E}">
        <p14:creationId xmlns:p14="http://schemas.microsoft.com/office/powerpoint/2010/main" val="179105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Background on Brine in Salt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20648" y="1429233"/>
                <a:ext cx="10058400" cy="5258950"/>
              </a:xfrm>
            </p:spPr>
            <p:txBody>
              <a:bodyPr>
                <a:normAutofit/>
              </a:bodyPr>
              <a:lstStyle/>
              <a:p>
                <a:pPr marL="177400" indent="-177400">
                  <a:buFont typeface="Arial" panose="020B0604020202020204" pitchFamily="34" charset="0"/>
                  <a:buChar char="•"/>
                </a:pPr>
                <a:r>
                  <a:rPr lang="en-US" dirty="0"/>
                  <a:t>Water types in bedded salt</a:t>
                </a:r>
              </a:p>
              <a:p>
                <a:pPr marL="685783" lvl="1" indent="-342891">
                  <a:buFont typeface="+mj-lt"/>
                  <a:buAutoNum type="arabicPeriod"/>
                </a:pPr>
                <a:r>
                  <a:rPr lang="en-US" dirty="0"/>
                  <a:t>Disseminated clay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&lt;5</m:t>
                    </m:r>
                  </m:oMath>
                </a14:m>
                <a:r>
                  <a:rPr lang="en-US" dirty="0"/>
                  <a:t> vol-% total;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~25</m:t>
                    </m:r>
                  </m:oMath>
                </a14:m>
                <a:r>
                  <a:rPr lang="en-US" dirty="0"/>
                  <a:t> vol-% brine)</a:t>
                </a:r>
              </a:p>
              <a:p>
                <a:pPr marL="685783" lvl="1" indent="-342891">
                  <a:buFont typeface="+mj-lt"/>
                  <a:buAutoNum type="arabicPeriod"/>
                </a:pPr>
                <a:r>
                  <a:rPr lang="en-US" dirty="0"/>
                  <a:t>Intragranular brine (fluid inclusions;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1−2</m:t>
                    </m:r>
                  </m:oMath>
                </a14:m>
                <a:r>
                  <a:rPr lang="en-US" dirty="0"/>
                  <a:t> vol-%)</a:t>
                </a:r>
              </a:p>
              <a:p>
                <a:pPr marL="685783" lvl="1" indent="-342891">
                  <a:buFont typeface="+mj-lt"/>
                  <a:buAutoNum type="arabicPeriod"/>
                </a:pPr>
                <a:r>
                  <a:rPr lang="en-US" dirty="0"/>
                  <a:t>Hydrous minerals (e.g., </a:t>
                </a:r>
                <a:r>
                  <a:rPr lang="en-US" dirty="0" err="1"/>
                  <a:t>polyhalite</a:t>
                </a:r>
                <a:r>
                  <a:rPr lang="en-US" dirty="0"/>
                  <a:t>, bischofite, epsomite)</a:t>
                </a:r>
              </a:p>
              <a:p>
                <a:pPr marL="685783" lvl="1" indent="-342891">
                  <a:buFont typeface="+mj-lt"/>
                  <a:buAutoNum type="arabicPeriod"/>
                </a:pPr>
                <a:r>
                  <a:rPr lang="en-US" dirty="0"/>
                  <a:t>Intergranular brine (between salt crystals;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&lt;&lt;1</m:t>
                    </m:r>
                  </m:oMath>
                </a14:m>
                <a:r>
                  <a:rPr lang="en-US" dirty="0"/>
                  <a:t> vol-%)</a:t>
                </a:r>
                <a:endParaRPr lang="en-US" sz="1400" dirty="0"/>
              </a:p>
              <a:p>
                <a:pPr marL="177400" indent="-170256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177400" indent="-170256">
                  <a:buFont typeface="Arial" panose="020B0604020202020204" pitchFamily="34" charset="0"/>
                  <a:buChar char="•"/>
                </a:pPr>
                <a:r>
                  <a:rPr lang="en-US" dirty="0"/>
                  <a:t>These water types:</a:t>
                </a:r>
              </a:p>
              <a:p>
                <a:pPr marL="577440" lvl="1" indent="-170256"/>
                <a:r>
                  <a:rPr lang="en-US" dirty="0"/>
                  <a:t>respond differently to heat &amp; pressure </a:t>
                </a:r>
              </a:p>
              <a:p>
                <a:pPr marL="577440" lvl="1" indent="-170256"/>
                <a:r>
                  <a:rPr lang="en-US" dirty="0"/>
                  <a:t>have varying chemical composition</a:t>
                </a:r>
              </a:p>
              <a:p>
                <a:pPr marL="577440" lvl="1" indent="-170256"/>
                <a:r>
                  <a:rPr lang="en-US" dirty="0"/>
                  <a:t>differ in stable water isotope makeup</a:t>
                </a:r>
              </a:p>
              <a:p>
                <a:pPr marL="177400" indent="-170256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177400" indent="-170256">
                  <a:buFont typeface="Arial" panose="020B0604020202020204" pitchFamily="34" charset="0"/>
                  <a:buChar char="•"/>
                </a:pPr>
                <a:r>
                  <a:rPr lang="en-US" dirty="0"/>
                  <a:t>EDZ increases intergranular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 → primary flow path</a:t>
                </a:r>
              </a:p>
              <a:p>
                <a:pPr marL="0" indent="0">
                  <a:buNone/>
                </a:pPr>
                <a:r>
                  <a:rPr lang="en-US" sz="2400" b="1" dirty="0"/>
                  <a:t>Q: How do water types contribute to </a:t>
                </a:r>
                <a:r>
                  <a:rPr lang="en-US" sz="2400" b="1" i="1" dirty="0"/>
                  <a:t>Brine Availability?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648" y="1429233"/>
                <a:ext cx="10058400" cy="5258950"/>
              </a:xfrm>
              <a:blipFill>
                <a:blip r:embed="rId2"/>
                <a:stretch>
                  <a:fillRect l="-1765" t="-9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515300E-70C2-7648-9C80-CBC5A7C732FF}"/>
              </a:ext>
            </a:extLst>
          </p:cNvPr>
          <p:cNvGrpSpPr/>
          <p:nvPr/>
        </p:nvGrpSpPr>
        <p:grpSpPr>
          <a:xfrm>
            <a:off x="7956325" y="897640"/>
            <a:ext cx="3927221" cy="2682604"/>
            <a:chOff x="8680874" y="1010766"/>
            <a:chExt cx="3283606" cy="224296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26E06B5-C606-4D48-AA4F-23B9DB5601CE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81"/>
            <a:stretch/>
          </p:blipFill>
          <p:spPr bwMode="auto">
            <a:xfrm rot="5400000">
              <a:off x="9472434" y="761685"/>
              <a:ext cx="1700485" cy="3283606"/>
            </a:xfrm>
            <a:prstGeom prst="rect">
              <a:avLst/>
            </a:prstGeom>
            <a:ln w="31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F9E697B-44F2-804A-9101-EC8EB6B60144}"/>
                </a:ext>
              </a:extLst>
            </p:cNvPr>
            <p:cNvSpPr txBox="1"/>
            <p:nvPr/>
          </p:nvSpPr>
          <p:spPr>
            <a:xfrm>
              <a:off x="9347971" y="1073288"/>
              <a:ext cx="969701" cy="217973"/>
            </a:xfrm>
            <a:prstGeom prst="rect">
              <a:avLst/>
            </a:prstGeom>
          </p:spPr>
          <p:txBody>
            <a:bodyPr vert="horz" wrap="none" lIns="34291" tIns="34291" rIns="34291" bIns="34291" rtlCol="0">
              <a:no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b="1" dirty="0">
                  <a:solidFill>
                    <a:srgbClr val="00B050"/>
                  </a:solidFill>
                  <a:cs typeface="Arial Narrow"/>
                </a:rPr>
                <a:t>Polyhalite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DDCC690-EE73-4E44-B23A-3AFF174FF1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6290" y="1306590"/>
              <a:ext cx="661252" cy="493310"/>
            </a:xfrm>
            <a:prstGeom prst="straightConnector1">
              <a:avLst/>
            </a:prstGeom>
            <a:ln w="19050">
              <a:solidFill>
                <a:srgbClr val="00B05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B1540E-6395-5C44-A657-89266B0CAE1F}"/>
                </a:ext>
              </a:extLst>
            </p:cNvPr>
            <p:cNvSpPr txBox="1"/>
            <p:nvPr/>
          </p:nvSpPr>
          <p:spPr>
            <a:xfrm>
              <a:off x="10441102" y="1010766"/>
              <a:ext cx="969701" cy="425649"/>
            </a:xfrm>
            <a:prstGeom prst="rect">
              <a:avLst/>
            </a:prstGeom>
          </p:spPr>
          <p:txBody>
            <a:bodyPr vert="horz" wrap="none" lIns="34291" tIns="34291" rIns="34291" bIns="34291" rtlCol="0" anchor="ctr"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b="1" dirty="0">
                  <a:solidFill>
                    <a:srgbClr val="00B0F0"/>
                  </a:solidFill>
                  <a:cs typeface="Arial Narrow"/>
                </a:rPr>
                <a:t>Intergranular</a:t>
              </a:r>
            </a:p>
            <a:p>
              <a:pPr algn="ctr">
                <a:spcBef>
                  <a:spcPct val="20000"/>
                </a:spcBef>
              </a:pPr>
              <a:r>
                <a:rPr lang="en-US" sz="1400" b="1" dirty="0">
                  <a:solidFill>
                    <a:srgbClr val="00B0F0"/>
                  </a:solidFill>
                  <a:cs typeface="Arial Narrow"/>
                </a:rPr>
                <a:t>Fractures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72127980-CDBF-3746-BDC6-0C6CF4FB8D45}"/>
                </a:ext>
              </a:extLst>
            </p:cNvPr>
            <p:cNvCxnSpPr>
              <a:cxnSpLocks/>
              <a:stCxn id="11" idx="2"/>
            </p:cNvCxnSpPr>
            <p:nvPr/>
          </p:nvCxnSpPr>
          <p:spPr>
            <a:xfrm>
              <a:off x="10925953" y="1436415"/>
              <a:ext cx="484850" cy="620985"/>
            </a:xfrm>
            <a:prstGeom prst="straightConnector1">
              <a:avLst/>
            </a:prstGeom>
            <a:ln w="19050">
              <a:solidFill>
                <a:srgbClr val="00B0F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1A1495-1506-7A41-BA9E-995499AB53C9}"/>
              </a:ext>
            </a:extLst>
          </p:cNvPr>
          <p:cNvGrpSpPr/>
          <p:nvPr/>
        </p:nvGrpSpPr>
        <p:grpSpPr>
          <a:xfrm>
            <a:off x="8610600" y="3635943"/>
            <a:ext cx="3206594" cy="3089342"/>
            <a:chOff x="9296401" y="3562407"/>
            <a:chExt cx="2708844" cy="26097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D8F5DA-0DD7-A540-B79D-B4C4C21E3649}"/>
                </a:ext>
              </a:extLst>
            </p:cNvPr>
            <p:cNvSpPr txBox="1"/>
            <p:nvPr/>
          </p:nvSpPr>
          <p:spPr>
            <a:xfrm>
              <a:off x="9448800" y="5916758"/>
              <a:ext cx="2534951" cy="255442"/>
            </a:xfrm>
            <a:prstGeom prst="rect">
              <a:avLst/>
            </a:prstGeom>
          </p:spPr>
          <p:txBody>
            <a:bodyPr vert="horz" wrap="none" lIns="34291" tIns="34291" rIns="34291" bIns="34291" rtlCol="0">
              <a:no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800" dirty="0">
                  <a:solidFill>
                    <a:schemeClr val="bg1"/>
                  </a:solidFill>
                  <a:cs typeface="Arial Narrow"/>
                </a:rPr>
                <a:t>10.1 cm diameter core CT data (Betters et al., 2020)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4374FDA-27EA-4240-872F-51F722C03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 rot="5400000">
              <a:off x="9788253" y="3657092"/>
              <a:ext cx="1718455" cy="2702160"/>
            </a:xfrm>
            <a:prstGeom prst="rect">
              <a:avLst/>
            </a:prstGeom>
            <a:ln w="31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F893F6D-E6DC-FA4F-8565-19C5ABCAD702}"/>
                </a:ext>
              </a:extLst>
            </p:cNvPr>
            <p:cNvSpPr txBox="1"/>
            <p:nvPr/>
          </p:nvSpPr>
          <p:spPr>
            <a:xfrm>
              <a:off x="11446518" y="3740062"/>
              <a:ext cx="558727" cy="250889"/>
            </a:xfrm>
            <a:prstGeom prst="rect">
              <a:avLst/>
            </a:prstGeom>
          </p:spPr>
          <p:txBody>
            <a:bodyPr vert="horz" wrap="none" lIns="34291" tIns="34291" rIns="34291" bIns="34291" rtlCol="0">
              <a:noAutofit/>
            </a:bodyPr>
            <a:lstStyle/>
            <a:p>
              <a:pPr>
                <a:spcBef>
                  <a:spcPct val="20000"/>
                </a:spcBef>
              </a:pPr>
              <a:r>
                <a:rPr lang="en-US" sz="1400" b="1" dirty="0">
                  <a:solidFill>
                    <a:srgbClr val="FF0000"/>
                  </a:solidFill>
                  <a:cs typeface="Arial Narrow"/>
                </a:rPr>
                <a:t>Clay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979D5BA-1380-5047-A77B-412DACBB0148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1062742" y="4409170"/>
              <a:ext cx="919951" cy="152399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2695D86-3249-AB41-A547-38DC26E1B7D6}"/>
                </a:ext>
              </a:extLst>
            </p:cNvPr>
            <p:cNvSpPr txBox="1"/>
            <p:nvPr/>
          </p:nvSpPr>
          <p:spPr>
            <a:xfrm>
              <a:off x="9686176" y="3562407"/>
              <a:ext cx="969701" cy="422964"/>
            </a:xfrm>
            <a:prstGeom prst="rect">
              <a:avLst/>
            </a:prstGeom>
          </p:spPr>
          <p:txBody>
            <a:bodyPr vert="horz" wrap="none" lIns="34291" tIns="34291" rIns="34291" bIns="34291" rtlCol="0" anchor="ctr"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1400" b="1" dirty="0">
                  <a:solidFill>
                    <a:schemeClr val="bg1"/>
                  </a:solidFill>
                  <a:cs typeface="Arial Narrow"/>
                </a:rPr>
                <a:t>Fluid </a:t>
              </a:r>
            </a:p>
            <a:p>
              <a:pPr algn="ctr">
                <a:spcBef>
                  <a:spcPct val="20000"/>
                </a:spcBef>
              </a:pPr>
              <a:r>
                <a:rPr lang="en-US" sz="1400" b="1" dirty="0">
                  <a:solidFill>
                    <a:schemeClr val="bg1"/>
                  </a:solidFill>
                  <a:cs typeface="Arial Narrow"/>
                </a:rPr>
                <a:t>Inclusions</a:t>
              </a:r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D56DE09E-24B4-7E4F-A7A8-BEB784CD84B2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10171027" y="3985371"/>
              <a:ext cx="492152" cy="519397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92B80565-4C1E-BC4E-A41C-1A1E5D149B5B}"/>
                </a:ext>
              </a:extLst>
            </p:cNvPr>
            <p:cNvCxnSpPr>
              <a:cxnSpLocks/>
              <a:stCxn id="18" idx="2"/>
            </p:cNvCxnSpPr>
            <p:nvPr/>
          </p:nvCxnSpPr>
          <p:spPr>
            <a:xfrm>
              <a:off x="10171027" y="3985371"/>
              <a:ext cx="109003" cy="1498566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9B69284-4D99-EB43-8A0A-9DA9C5677934}"/>
              </a:ext>
            </a:extLst>
          </p:cNvPr>
          <p:cNvGrpSpPr/>
          <p:nvPr/>
        </p:nvGrpSpPr>
        <p:grpSpPr>
          <a:xfrm>
            <a:off x="5638800" y="3402955"/>
            <a:ext cx="2143040" cy="2007245"/>
            <a:chOff x="5622728" y="3173369"/>
            <a:chExt cx="2143040" cy="200724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A87B08D-FE39-504C-BD2A-63CBBA00C313}"/>
                </a:ext>
              </a:extLst>
            </p:cNvPr>
            <p:cNvSpPr txBox="1"/>
            <p:nvPr/>
          </p:nvSpPr>
          <p:spPr>
            <a:xfrm>
              <a:off x="5836261" y="4864417"/>
              <a:ext cx="1929507" cy="316197"/>
            </a:xfrm>
            <a:prstGeom prst="rect">
              <a:avLst/>
            </a:prstGeom>
          </p:spPr>
          <p:txBody>
            <a:bodyPr vert="horz" wrap="none" lIns="34291" tIns="34291" rIns="34291" bIns="34291" rtlCol="0">
              <a:no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800" dirty="0">
                  <a:solidFill>
                    <a:schemeClr val="bg1"/>
                  </a:solidFill>
                  <a:cs typeface="Arial Narrow"/>
                </a:rPr>
                <a:t>WIPP fluid inclusions, 2 mm scale bar </a:t>
              </a:r>
            </a:p>
            <a:p>
              <a:pPr algn="ctr">
                <a:spcBef>
                  <a:spcPct val="20000"/>
                </a:spcBef>
              </a:pPr>
              <a:r>
                <a:rPr lang="en-US" sz="800" dirty="0">
                  <a:solidFill>
                    <a:schemeClr val="bg1"/>
                  </a:solidFill>
                  <a:cs typeface="Arial Narrow"/>
                </a:rPr>
                <a:t>(Caporuscio et al., 2013)</a:t>
              </a: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BFAF5C0A-9C28-8F42-9017-82A3A593489E}"/>
                </a:ext>
              </a:extLst>
            </p:cNvPr>
            <p:cNvGrpSpPr/>
            <p:nvPr/>
          </p:nvGrpSpPr>
          <p:grpSpPr>
            <a:xfrm>
              <a:off x="5622728" y="3173369"/>
              <a:ext cx="2138919" cy="1616800"/>
              <a:chOff x="6547881" y="3505200"/>
              <a:chExt cx="2138919" cy="16168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9E6EEAC2-974B-AE42-A940-5E69E545CF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screen">
                <a:lum contrast="4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" t="1740" r="-214" b="-1"/>
              <a:stretch/>
            </p:blipFill>
            <p:spPr>
              <a:xfrm>
                <a:off x="6547881" y="3505200"/>
                <a:ext cx="2138919" cy="1616800"/>
              </a:xfrm>
              <a:prstGeom prst="rect">
                <a:avLst/>
              </a:prstGeom>
              <a:ln w="3175" cap="sq">
                <a:solidFill>
                  <a:srgbClr val="000000"/>
                </a:solidFill>
                <a:miter lim="800000"/>
              </a:ln>
              <a:effectLst>
                <a:outerShdw blurRad="57150" dist="50800" dir="2700000" algn="tl" rotWithShape="0">
                  <a:srgbClr val="000000">
                    <a:alpha val="40000"/>
                  </a:srgbClr>
                </a:outerShdw>
              </a:effectLst>
            </p:spPr>
          </p:pic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0D2056E-B1FF-ED42-9EDA-5A3A515B5E17}"/>
                  </a:ext>
                </a:extLst>
              </p:cNvPr>
              <p:cNvSpPr/>
              <p:nvPr/>
            </p:nvSpPr>
            <p:spPr>
              <a:xfrm>
                <a:off x="6642848" y="4876800"/>
                <a:ext cx="201706" cy="56029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8368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229C1A-3F05-EE4B-8660-91C35EB802B1}"/>
              </a:ext>
            </a:extLst>
          </p:cNvPr>
          <p:cNvSpPr/>
          <p:nvPr/>
        </p:nvSpPr>
        <p:spPr>
          <a:xfrm>
            <a:off x="7010400" y="3328462"/>
            <a:ext cx="4323644" cy="29943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Questions BATS Experiment Seeks to Answer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720648" y="1429233"/>
                <a:ext cx="10058400" cy="3323389"/>
              </a:xfrm>
            </p:spPr>
            <p:txBody>
              <a:bodyPr/>
              <a:lstStyle/>
              <a:p>
                <a:pPr>
                  <a:buFont typeface="Arial" panose="020B0604020202020204" pitchFamily="34" charset="0"/>
                  <a:buChar char="•"/>
                </a:pPr>
                <a:r>
                  <a:rPr lang="en-US" dirty="0"/>
                  <a:t>  Understand and predict THMC processes impacting brine availability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How much of each water type in bedded salt?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Water response to pressure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), stress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), and temperature (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𝛥</m:t>
                    </m:r>
                    <m:r>
                      <a:rPr lang="en-US" b="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)?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How does EDZ control migration of water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relative perm.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dirty="0"/>
                  <a:t>)?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How does EDZ evolve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dirty="0"/>
                  <a:t>,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dirty="0"/>
                  <a:t>?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Is two-phase flow in EDZ important for predictions?</a:t>
                </a:r>
              </a:p>
              <a:p>
                <a:pPr lvl="1">
                  <a:spcBef>
                    <a:spcPts val="1200"/>
                  </a:spcBef>
                </a:pPr>
                <a:r>
                  <a:rPr lang="en-US" dirty="0"/>
                  <a:t>How to best simulate brine pulse after heating?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20648" y="1429233"/>
                <a:ext cx="10058400" cy="3323389"/>
              </a:xfrm>
              <a:blipFill>
                <a:blip r:embed="rId2"/>
                <a:stretch>
                  <a:fillRect l="-1387" t="-1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420AC7-82FC-3C49-9D4E-455821A60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0148" y="3146050"/>
            <a:ext cx="4651204" cy="31768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1CA7C6-AE39-744B-9E54-A48789F5A506}"/>
              </a:ext>
            </a:extLst>
          </p:cNvPr>
          <p:cNvSpPr txBox="1"/>
          <p:nvPr/>
        </p:nvSpPr>
        <p:spPr>
          <a:xfrm>
            <a:off x="632178" y="5251552"/>
            <a:ext cx="62409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Garamond" panose="02020404030301010803" pitchFamily="18" charset="0"/>
              </a:rPr>
              <a:t>OBJECTIVE: Utilize PFLOTRAN and TOUGH numerical modeling codes to match the most recent heating/cooling cycle at WIPP. 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75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FFB17FDB-5025-8748-B4E1-1CB7D8F02F4F}"/>
              </a:ext>
            </a:extLst>
          </p:cNvPr>
          <p:cNvSpPr/>
          <p:nvPr/>
        </p:nvSpPr>
        <p:spPr>
          <a:xfrm>
            <a:off x="8453668" y="1066800"/>
            <a:ext cx="3475787" cy="5335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Waste Isolation Pilot Plant (WIPP) Context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6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046AC12-36B8-E844-8482-C51CA3689195}"/>
              </a:ext>
            </a:extLst>
          </p:cNvPr>
          <p:cNvGrpSpPr/>
          <p:nvPr/>
        </p:nvGrpSpPr>
        <p:grpSpPr>
          <a:xfrm>
            <a:off x="197931" y="1428849"/>
            <a:ext cx="3856908" cy="5004650"/>
            <a:chOff x="152400" y="990600"/>
            <a:chExt cx="4327144" cy="55159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FF7533A-675E-E244-B99F-90BF614C24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0" y="990600"/>
              <a:ext cx="4327144" cy="5515943"/>
            </a:xfrm>
            <a:prstGeom prst="rect">
              <a:avLst/>
            </a:prstGeom>
          </p:spPr>
        </p:pic>
        <p:sp>
          <p:nvSpPr>
            <p:cNvPr id="9" name="5-Point Star 8">
              <a:extLst>
                <a:ext uri="{FF2B5EF4-FFF2-40B4-BE49-F238E27FC236}">
                  <a16:creationId xmlns:a16="http://schemas.microsoft.com/office/drawing/2014/main" id="{AC6F1C40-E173-E148-9D89-38D5396E3156}"/>
                </a:ext>
              </a:extLst>
            </p:cNvPr>
            <p:cNvSpPr/>
            <p:nvPr/>
          </p:nvSpPr>
          <p:spPr>
            <a:xfrm>
              <a:off x="2253489" y="4572000"/>
              <a:ext cx="381000" cy="3810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8B35D381-49AC-B442-AE2B-118AEED5483C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3668" y="1941958"/>
            <a:ext cx="3475787" cy="40389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82D9531-0400-404E-9B15-029987705EEC}"/>
              </a:ext>
            </a:extLst>
          </p:cNvPr>
          <p:cNvSpPr txBox="1"/>
          <p:nvPr/>
        </p:nvSpPr>
        <p:spPr>
          <a:xfrm>
            <a:off x="9677009" y="1501893"/>
            <a:ext cx="2363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Small-scale </a:t>
            </a:r>
          </a:p>
          <a:p>
            <a:r>
              <a:rPr lang="en-US" dirty="0">
                <a:solidFill>
                  <a:srgbClr val="00B050"/>
                </a:solidFill>
              </a:rPr>
              <a:t>Brine inflow (1992)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BA78E49-33D6-424C-A55A-1BABE2E11FD7}"/>
              </a:ext>
            </a:extLst>
          </p:cNvPr>
          <p:cNvSpPr/>
          <p:nvPr/>
        </p:nvSpPr>
        <p:spPr>
          <a:xfrm>
            <a:off x="10234867" y="2565839"/>
            <a:ext cx="16054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BATS (2020)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3F5B52-EDBA-3D44-A225-26CD4963E5C6}"/>
              </a:ext>
            </a:extLst>
          </p:cNvPr>
          <p:cNvSpPr/>
          <p:nvPr/>
        </p:nvSpPr>
        <p:spPr>
          <a:xfrm>
            <a:off x="9384324" y="5633398"/>
            <a:ext cx="1856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Small-scale </a:t>
            </a:r>
          </a:p>
          <a:p>
            <a:r>
              <a:rPr lang="en-US" dirty="0">
                <a:solidFill>
                  <a:srgbClr val="0070C0"/>
                </a:solidFill>
              </a:rPr>
              <a:t>Mine-by (1991)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0D11EB6-89B8-8C48-9996-7D4E89553210}"/>
              </a:ext>
            </a:extLst>
          </p:cNvPr>
          <p:cNvCxnSpPr>
            <a:cxnSpLocks/>
          </p:cNvCxnSpPr>
          <p:nvPr/>
        </p:nvCxnSpPr>
        <p:spPr>
          <a:xfrm flipH="1" flipV="1">
            <a:off x="9070957" y="1997179"/>
            <a:ext cx="918977" cy="12924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D3C90A4-EBED-384D-B51B-45997DF1B5A2}"/>
              </a:ext>
            </a:extLst>
          </p:cNvPr>
          <p:cNvCxnSpPr>
            <a:cxnSpLocks/>
          </p:cNvCxnSpPr>
          <p:nvPr/>
        </p:nvCxnSpPr>
        <p:spPr>
          <a:xfrm flipH="1">
            <a:off x="8763745" y="2126425"/>
            <a:ext cx="1219329" cy="2775542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896B444-89B6-FE48-B7A9-C409E7E8170E}"/>
              </a:ext>
            </a:extLst>
          </p:cNvPr>
          <p:cNvCxnSpPr>
            <a:cxnSpLocks/>
          </p:cNvCxnSpPr>
          <p:nvPr/>
        </p:nvCxnSpPr>
        <p:spPr>
          <a:xfrm>
            <a:off x="9983074" y="2126425"/>
            <a:ext cx="736121" cy="2866546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F98A2DDF-9B65-A840-B86A-F4B8A712D3A5}"/>
              </a:ext>
            </a:extLst>
          </p:cNvPr>
          <p:cNvCxnSpPr>
            <a:cxnSpLocks/>
          </p:cNvCxnSpPr>
          <p:nvPr/>
        </p:nvCxnSpPr>
        <p:spPr>
          <a:xfrm flipH="1">
            <a:off x="9536724" y="2763325"/>
            <a:ext cx="776059" cy="74004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86374015-E8BD-F645-938B-745AC9ACE516}"/>
              </a:ext>
            </a:extLst>
          </p:cNvPr>
          <p:cNvCxnSpPr>
            <a:cxnSpLocks/>
          </p:cNvCxnSpPr>
          <p:nvPr/>
        </p:nvCxnSpPr>
        <p:spPr>
          <a:xfrm flipH="1" flipV="1">
            <a:off x="8808965" y="4530546"/>
            <a:ext cx="876044" cy="1112004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93BE4A2-173C-544B-9357-9E7A8D8D0A80}"/>
              </a:ext>
            </a:extLst>
          </p:cNvPr>
          <p:cNvGrpSpPr/>
          <p:nvPr/>
        </p:nvGrpSpPr>
        <p:grpSpPr>
          <a:xfrm>
            <a:off x="4391250" y="1436132"/>
            <a:ext cx="3753604" cy="4966561"/>
            <a:chOff x="7788655" y="1071206"/>
            <a:chExt cx="4327145" cy="5515943"/>
          </a:xfrm>
        </p:grpSpPr>
        <p:pic>
          <p:nvPicPr>
            <p:cNvPr id="20" name="Content Placeholder 15">
              <a:extLst>
                <a:ext uri="{FF2B5EF4-FFF2-40B4-BE49-F238E27FC236}">
                  <a16:creationId xmlns:a16="http://schemas.microsoft.com/office/drawing/2014/main" id="{5678594B-B72C-9F49-91F8-64E8D7CCCC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385"/>
            <a:stretch/>
          </p:blipFill>
          <p:spPr>
            <a:xfrm>
              <a:off x="7788655" y="1071206"/>
              <a:ext cx="4327145" cy="5515943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5763DFEF-6B26-D04C-B763-9A0EAC616536}"/>
                </a:ext>
              </a:extLst>
            </p:cNvPr>
            <p:cNvSpPr/>
            <p:nvPr/>
          </p:nvSpPr>
          <p:spPr>
            <a:xfrm>
              <a:off x="9372448" y="3456801"/>
              <a:ext cx="1007007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b="1" dirty="0">
                  <a:solidFill>
                    <a:srgbClr val="FF0000"/>
                  </a:solidFill>
                </a:rPr>
                <a:t>650 m depth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E8F137BF-57EE-7241-B9C2-850EFF7667FB}"/>
              </a:ext>
            </a:extLst>
          </p:cNvPr>
          <p:cNvSpPr/>
          <p:nvPr/>
        </p:nvSpPr>
        <p:spPr>
          <a:xfrm>
            <a:off x="11289324" y="5214985"/>
            <a:ext cx="609600" cy="569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0DC0973-C9D9-C94C-83E7-E6A1BD0B3270}"/>
              </a:ext>
            </a:extLst>
          </p:cNvPr>
          <p:cNvSpPr txBox="1"/>
          <p:nvPr/>
        </p:nvSpPr>
        <p:spPr>
          <a:xfrm>
            <a:off x="11213124" y="5271937"/>
            <a:ext cx="759011" cy="316197"/>
          </a:xfrm>
          <a:prstGeom prst="rect">
            <a:avLst/>
          </a:prstGeom>
        </p:spPr>
        <p:txBody>
          <a:bodyPr vert="horz" wrap="none" lIns="34291" tIns="34291" rIns="34291" bIns="34291" rtlCol="0">
            <a:noAutofit/>
          </a:bodyPr>
          <a:lstStyle/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srgbClr val="000000"/>
                </a:solidFill>
                <a:cs typeface="Arial Narrow"/>
              </a:rPr>
              <a:t>500 ft (152 m) </a:t>
            </a:r>
          </a:p>
          <a:p>
            <a:pPr algn="ctr">
              <a:spcBef>
                <a:spcPct val="20000"/>
              </a:spcBef>
            </a:pPr>
            <a:r>
              <a:rPr lang="en-US" sz="800" dirty="0">
                <a:solidFill>
                  <a:srgbClr val="000000"/>
                </a:solidFill>
                <a:cs typeface="Arial Narrow"/>
              </a:rPr>
              <a:t>scale bar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EE8D6D0-0E61-3F45-B536-11FB597C1C00}"/>
              </a:ext>
            </a:extLst>
          </p:cNvPr>
          <p:cNvSpPr txBox="1"/>
          <p:nvPr/>
        </p:nvSpPr>
        <p:spPr>
          <a:xfrm>
            <a:off x="8836955" y="1066800"/>
            <a:ext cx="3135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Layout of WIPP North End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AAB5A-F2B0-1E40-98E9-96060C00055D}"/>
              </a:ext>
            </a:extLst>
          </p:cNvPr>
          <p:cNvSpPr/>
          <p:nvPr/>
        </p:nvSpPr>
        <p:spPr>
          <a:xfrm>
            <a:off x="11399391" y="4753387"/>
            <a:ext cx="4748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</a:rPr>
              <a:t>⇽N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8385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BATS Experimental Setup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57C17A-370C-8A4A-8119-3E37400A7EB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081" y="3490690"/>
            <a:ext cx="6321507" cy="299646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E7483A31-80D2-E740-88B5-4A34FA5C2C42}"/>
              </a:ext>
            </a:extLst>
          </p:cNvPr>
          <p:cNvGrpSpPr/>
          <p:nvPr/>
        </p:nvGrpSpPr>
        <p:grpSpPr>
          <a:xfrm>
            <a:off x="36252" y="925705"/>
            <a:ext cx="7157801" cy="2354081"/>
            <a:chOff x="64951" y="3615899"/>
            <a:chExt cx="7157801" cy="23540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3CC7F8B-DBE6-224A-8672-FF5636058FCF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392" y="3615899"/>
              <a:ext cx="7092360" cy="2040819"/>
            </a:xfrm>
            <a:prstGeom prst="rect">
              <a:avLst/>
            </a:prstGeom>
            <a:ln w="3175" cap="sq">
              <a:solidFill>
                <a:srgbClr val="000000"/>
              </a:solidFill>
              <a:miter lim="800000"/>
            </a:ln>
            <a:effectLst>
              <a:outerShdw blurRad="57150" dist="50800" dir="2700000" algn="tl" rotWithShape="0">
                <a:srgbClr val="000000">
                  <a:alpha val="40000"/>
                </a:srgbClr>
              </a:outerShdw>
            </a:effectLst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0C1C49A-2BCF-BB40-AD15-11322583EED3}"/>
                </a:ext>
              </a:extLst>
            </p:cNvPr>
            <p:cNvSpPr txBox="1"/>
            <p:nvPr/>
          </p:nvSpPr>
          <p:spPr>
            <a:xfrm>
              <a:off x="3837485" y="5600648"/>
              <a:ext cx="9300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Heated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67EFE71-EC40-0E44-BF10-C1652E35A07F}"/>
                </a:ext>
              </a:extLst>
            </p:cNvPr>
            <p:cNvSpPr txBox="1"/>
            <p:nvPr/>
          </p:nvSpPr>
          <p:spPr>
            <a:xfrm>
              <a:off x="64951" y="5329633"/>
              <a:ext cx="11817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F0"/>
                  </a:solidFill>
                </a:rPr>
                <a:t>Unheated</a:t>
              </a:r>
            </a:p>
          </p:txBody>
        </p:sp>
        <p:sp>
          <p:nvSpPr>
            <p:cNvPr id="13" name="Right Brace 12">
              <a:extLst>
                <a:ext uri="{FF2B5EF4-FFF2-40B4-BE49-F238E27FC236}">
                  <a16:creationId xmlns:a16="http://schemas.microsoft.com/office/drawing/2014/main" id="{95C42902-12B8-F046-8C5E-0B1DB189A695}"/>
                </a:ext>
              </a:extLst>
            </p:cNvPr>
            <p:cNvSpPr/>
            <p:nvPr/>
          </p:nvSpPr>
          <p:spPr>
            <a:xfrm rot="5400000">
              <a:off x="552603" y="4850483"/>
              <a:ext cx="168964" cy="914400"/>
            </a:xfrm>
            <a:prstGeom prst="rightBrace">
              <a:avLst>
                <a:gd name="adj1" fmla="val 24549"/>
                <a:gd name="adj2" fmla="val 50000"/>
              </a:avLst>
            </a:prstGeom>
            <a:ln w="254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DD278E2-76C6-B64D-9035-2DC1EF1F4215}"/>
                </a:ext>
              </a:extLst>
            </p:cNvPr>
            <p:cNvSpPr/>
            <p:nvPr/>
          </p:nvSpPr>
          <p:spPr>
            <a:xfrm>
              <a:off x="5362005" y="3619420"/>
              <a:ext cx="180530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>
                  <a:solidFill>
                    <a:srgbClr val="000000"/>
                  </a:solidFill>
                  <a:cs typeface="Arial Narrow"/>
                </a:rPr>
                <a:t>(Drift layout drawing by WIPP TCO)</a:t>
              </a:r>
              <a:endParaRPr lang="en-US" sz="800" dirty="0"/>
            </a:p>
          </p:txBody>
        </p:sp>
        <p:sp>
          <p:nvSpPr>
            <p:cNvPr id="15" name="Right Brace 14">
              <a:extLst>
                <a:ext uri="{FF2B5EF4-FFF2-40B4-BE49-F238E27FC236}">
                  <a16:creationId xmlns:a16="http://schemas.microsoft.com/office/drawing/2014/main" id="{1A81A2D1-51C0-534F-A0E8-D15421277FFE}"/>
                </a:ext>
              </a:extLst>
            </p:cNvPr>
            <p:cNvSpPr/>
            <p:nvPr/>
          </p:nvSpPr>
          <p:spPr>
            <a:xfrm rot="5400000">
              <a:off x="4210202" y="5099043"/>
              <a:ext cx="168965" cy="914399"/>
            </a:xfrm>
            <a:prstGeom prst="rightBrace">
              <a:avLst>
                <a:gd name="adj1" fmla="val 24549"/>
                <a:gd name="adj2" fmla="val 50000"/>
              </a:avLst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E687C7C3-DC4B-994E-AF3A-C5631D08613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53153" y="764540"/>
            <a:ext cx="4359123" cy="266446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8BAEBA6-F807-8840-A29F-08D05881D0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94053" y="3600250"/>
            <a:ext cx="4343400" cy="290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04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DA6A274-2658-3042-9941-01161C41F08F}"/>
              </a:ext>
            </a:extLst>
          </p:cNvPr>
          <p:cNvSpPr/>
          <p:nvPr/>
        </p:nvSpPr>
        <p:spPr>
          <a:xfrm>
            <a:off x="5825860" y="930303"/>
            <a:ext cx="6191250" cy="21558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January - March 2020 BATS Test Data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15A9FEB-E935-0048-9B4D-40D3CBCD668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754" y="990600"/>
            <a:ext cx="5486400" cy="548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2F17B5-EEAC-B146-95DD-84ABD95D7A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25860" y="957714"/>
            <a:ext cx="6191250" cy="18729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8DB0AE-7C2A-B541-B2E0-C95EC9CFD6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17528" y="3275208"/>
            <a:ext cx="2706446" cy="1374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F04B78-B862-D14B-8199-F91EA31F673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26" b="-1800"/>
          <a:stretch/>
        </p:blipFill>
        <p:spPr>
          <a:xfrm>
            <a:off x="8817528" y="4756192"/>
            <a:ext cx="2731742" cy="1645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FEF442C-2D38-8D4B-8907-BD247FEAE49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022"/>
          <a:stretch/>
        </p:blipFill>
        <p:spPr>
          <a:xfrm>
            <a:off x="5937954" y="2743200"/>
            <a:ext cx="6191250" cy="2765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6C5BEB-A0C4-D44B-A482-F92D5E56399F}"/>
              </a:ext>
            </a:extLst>
          </p:cNvPr>
          <p:cNvSpPr txBox="1"/>
          <p:nvPr/>
        </p:nvSpPr>
        <p:spPr>
          <a:xfrm rot="16200000">
            <a:off x="6104494" y="1309540"/>
            <a:ext cx="914400" cy="27652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Heat 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A9F64C-3065-1448-A27B-C5D50A6F66F5}"/>
              </a:ext>
            </a:extLst>
          </p:cNvPr>
          <p:cNvSpPr txBox="1"/>
          <p:nvPr/>
        </p:nvSpPr>
        <p:spPr>
          <a:xfrm rot="16200000">
            <a:off x="7552294" y="1295661"/>
            <a:ext cx="914400" cy="27652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kumimoji="0" lang="en-US" sz="1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/>
                <a:ea typeface="+mn-ea"/>
                <a:cs typeface="Arial Narrow"/>
              </a:rPr>
              <a:t>Heat off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938278-E4F2-6948-8F2E-935C97C630B2}"/>
              </a:ext>
            </a:extLst>
          </p:cNvPr>
          <p:cNvSpPr txBox="1"/>
          <p:nvPr/>
        </p:nvSpPr>
        <p:spPr>
          <a:xfrm>
            <a:off x="9900354" y="1566816"/>
            <a:ext cx="1524000" cy="276520"/>
          </a:xfrm>
          <a:prstGeom prst="rect">
            <a:avLst/>
          </a:prstGeom>
        </p:spPr>
        <p:txBody>
          <a:bodyPr vert="horz" wrap="none" lIns="91440" tIns="45720" rIns="91440" bIns="45720" rtlCol="0">
            <a:normAutofit fontScale="92500" lnSpcReduction="20000"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</a:pPr>
            <a:r>
              <a:rPr lang="en-US" sz="1600" dirty="0">
                <a:solidFill>
                  <a:srgbClr val="000000"/>
                </a:solidFill>
                <a:latin typeface="Arial Narrow"/>
                <a:cs typeface="Arial Narrow"/>
              </a:rPr>
              <a:t>N</a:t>
            </a:r>
            <a:r>
              <a:rPr lang="en-US" sz="1600" baseline="-25000" dirty="0">
                <a:solidFill>
                  <a:srgbClr val="000000"/>
                </a:solidFill>
                <a:latin typeface="Arial Narrow"/>
                <a:cs typeface="Arial Narrow"/>
              </a:rPr>
              <a:t>2</a:t>
            </a:r>
            <a:r>
              <a:rPr lang="en-US" sz="1600" dirty="0">
                <a:solidFill>
                  <a:srgbClr val="000000"/>
                </a:solidFill>
                <a:latin typeface="Arial Narrow"/>
                <a:cs typeface="Arial Narrow"/>
              </a:rPr>
              <a:t> flowrate change</a:t>
            </a:r>
            <a:endParaRPr kumimoji="0" lang="en-US" sz="16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Narrow"/>
              <a:ea typeface="+mn-ea"/>
              <a:cs typeface="Arial Narrow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126C201-1F66-8B4E-B6FB-030F1A3DF96B}"/>
              </a:ext>
            </a:extLst>
          </p:cNvPr>
          <p:cNvCxnSpPr>
            <a:cxnSpLocks/>
          </p:cNvCxnSpPr>
          <p:nvPr/>
        </p:nvCxnSpPr>
        <p:spPr>
          <a:xfrm flipH="1">
            <a:off x="9900354" y="1818197"/>
            <a:ext cx="152400" cy="35900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37150742-BD6E-0C42-A75E-352CB5D7CA9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7048" y="3151733"/>
            <a:ext cx="2105025" cy="333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3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/>
              <a:t>Utilizing 1-D Models to Match Field Test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20648" y="1429233"/>
            <a:ext cx="5559970" cy="489205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1D radially symmetric</a:t>
            </a:r>
          </a:p>
          <a:p>
            <a:pPr lvl="1"/>
            <a:r>
              <a:rPr lang="en-US" dirty="0"/>
              <a:t>121 grid cells</a:t>
            </a:r>
          </a:p>
          <a:p>
            <a:pPr lvl="1"/>
            <a:r>
              <a:rPr lang="en-US" dirty="0"/>
              <a:t>1 km total model domain (0.03 – 150 m) </a:t>
            </a:r>
          </a:p>
          <a:p>
            <a:pPr lvl="1"/>
            <a:r>
              <a:rPr lang="en-US" dirty="0"/>
              <a:t>DRZ 0.03 – 1.75 m </a:t>
            </a:r>
          </a:p>
          <a:p>
            <a:r>
              <a:rPr lang="en-US" dirty="0"/>
              <a:t>Heater in contact with salt</a:t>
            </a:r>
          </a:p>
          <a:p>
            <a:pPr lvl="1"/>
            <a:r>
              <a:rPr lang="en-US" dirty="0"/>
              <a:t>air causes issues with matching field data (radiative heating)</a:t>
            </a:r>
          </a:p>
          <a:p>
            <a:r>
              <a:rPr lang="en-US" dirty="0"/>
              <a:t>Simulate 29 days of heating and 13 </a:t>
            </a:r>
          </a:p>
          <a:p>
            <a:pPr lvl="1"/>
            <a:r>
              <a:rPr lang="en-US" dirty="0"/>
              <a:t>Incorporates the on/off cycles in early time and gradual lowering of energy input</a:t>
            </a:r>
          </a:p>
          <a:p>
            <a:r>
              <a:rPr lang="en-US" dirty="0"/>
              <a:t>Match temperatures measured at 3 thermocouples in-plane with heater</a:t>
            </a:r>
          </a:p>
          <a:p>
            <a:pPr lvl="1"/>
            <a:r>
              <a:rPr lang="en-US" dirty="0"/>
              <a:t>HE1 – TC3 – 0.4m</a:t>
            </a:r>
          </a:p>
          <a:p>
            <a:pPr lvl="1"/>
            <a:r>
              <a:rPr lang="en-US" dirty="0"/>
              <a:t>HT2 – TC8 –  0.68 m</a:t>
            </a:r>
          </a:p>
          <a:p>
            <a:pPr lvl="1"/>
            <a:r>
              <a:rPr lang="en-US" dirty="0"/>
              <a:t>HT1 – TC8 – 1.01 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402969-2215-4C43-A3DE-1BF6347BEEF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6423" y="3193917"/>
            <a:ext cx="5035383" cy="35310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A484C6B-B4F2-8843-BF37-3C61F8551EBD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86798" y="851664"/>
            <a:ext cx="4082354" cy="215927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85D507-97DC-7542-956C-2DF86C6E2C14}"/>
              </a:ext>
            </a:extLst>
          </p:cNvPr>
          <p:cNvSpPr txBox="1"/>
          <p:nvPr/>
        </p:nvSpPr>
        <p:spPr>
          <a:xfrm>
            <a:off x="9669152" y="851664"/>
            <a:ext cx="2254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Cross-section central </a:t>
            </a:r>
          </a:p>
          <a:p>
            <a:r>
              <a:rPr lang="en-US" dirty="0">
                <a:solidFill>
                  <a:schemeClr val="bg1"/>
                </a:solidFill>
              </a:rPr>
              <a:t>(HP) borehole</a:t>
            </a:r>
          </a:p>
        </p:txBody>
      </p:sp>
    </p:spTree>
    <p:extLst>
      <p:ext uri="{BB962C8B-B14F-4D97-AF65-F5344CB8AC3E}">
        <p14:creationId xmlns:p14="http://schemas.microsoft.com/office/powerpoint/2010/main" val="189473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Sandia Theme (White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Sandia Theme (Dark Background)">
  <a:themeElements>
    <a:clrScheme name="Sandia 2018">
      <a:dk1>
        <a:srgbClr val="000000"/>
      </a:dk1>
      <a:lt1>
        <a:srgbClr val="FFFFFF"/>
      </a:lt1>
      <a:dk2>
        <a:srgbClr val="005376"/>
      </a:dk2>
      <a:lt2>
        <a:srgbClr val="E7E6E6"/>
      </a:lt2>
      <a:accent1>
        <a:srgbClr val="008E74"/>
      </a:accent1>
      <a:accent2>
        <a:srgbClr val="6CB312"/>
      </a:accent2>
      <a:accent3>
        <a:srgbClr val="FFA033"/>
      </a:accent3>
      <a:accent4>
        <a:srgbClr val="A92C00"/>
      </a:accent4>
      <a:accent5>
        <a:srgbClr val="7D0D7C"/>
      </a:accent5>
      <a:accent6>
        <a:srgbClr val="00ADD0"/>
      </a:accent6>
      <a:hlink>
        <a:srgbClr val="0563C1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Sandia2018_16x9_1</Template>
  <TotalTime>7275</TotalTime>
  <Words>770</Words>
  <Application>Microsoft Macintosh PowerPoint</Application>
  <PresentationFormat>Widescreen</PresentationFormat>
  <Paragraphs>135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Arial</vt:lpstr>
      <vt:lpstr>Arial Narrow</vt:lpstr>
      <vt:lpstr>Calibri</vt:lpstr>
      <vt:lpstr>Cambria Math</vt:lpstr>
      <vt:lpstr>Garamond</vt:lpstr>
      <vt:lpstr>Gill Sans MT</vt:lpstr>
      <vt:lpstr>Trebuchet MS</vt:lpstr>
      <vt:lpstr>Sandia Theme (White Background)</vt:lpstr>
      <vt:lpstr>Sandia Theme (Dark Background)</vt:lpstr>
      <vt:lpstr>Reservoir Response to Heat Generating Nuclear Waste in Bedded Salt</vt:lpstr>
      <vt:lpstr>Brine Availability Test in Salt (BATS) Team</vt:lpstr>
      <vt:lpstr>Brine Availability Test in Salt (BATS)</vt:lpstr>
      <vt:lpstr>Background on Brine in Salt</vt:lpstr>
      <vt:lpstr>Questions BATS Experiment Seeks to Answer</vt:lpstr>
      <vt:lpstr>Waste Isolation Pilot Plant (WIPP) Context</vt:lpstr>
      <vt:lpstr>BATS Experimental Setup</vt:lpstr>
      <vt:lpstr>January - March 2020 BATS Test Data</vt:lpstr>
      <vt:lpstr>Utilizing 1-D Models to Match Field Test</vt:lpstr>
      <vt:lpstr>Excavation Damaged Zone (EDZ) Strongly Controls Temperature profile</vt:lpstr>
      <vt:lpstr>3-D Modeling of Field Test</vt:lpstr>
      <vt:lpstr>Future Work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86</cp:revision>
  <dcterms:created xsi:type="dcterms:W3CDTF">2017-10-14T01:15:26Z</dcterms:created>
  <dcterms:modified xsi:type="dcterms:W3CDTF">2020-05-01T23:16:10Z</dcterms:modified>
</cp:coreProperties>
</file>