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18" r:id="rId3"/>
    <p:sldId id="514" r:id="rId4"/>
    <p:sldId id="502" r:id="rId5"/>
    <p:sldId id="345" r:id="rId6"/>
    <p:sldId id="510" r:id="rId7"/>
    <p:sldId id="464" r:id="rId8"/>
    <p:sldId id="516" r:id="rId9"/>
    <p:sldId id="358" r:id="rId10"/>
    <p:sldId id="518" r:id="rId11"/>
    <p:sldId id="492" r:id="rId12"/>
    <p:sldId id="493" r:id="rId13"/>
    <p:sldId id="551" r:id="rId14"/>
    <p:sldId id="321" r:id="rId15"/>
    <p:sldId id="539" r:id="rId16"/>
    <p:sldId id="356" r:id="rId17"/>
    <p:sldId id="545" r:id="rId18"/>
    <p:sldId id="544" r:id="rId19"/>
    <p:sldId id="489" r:id="rId20"/>
    <p:sldId id="290" r:id="rId21"/>
    <p:sldId id="259" r:id="rId22"/>
    <p:sldId id="351" r:id="rId23"/>
    <p:sldId id="546" r:id="rId24"/>
    <p:sldId id="553" r:id="rId25"/>
    <p:sldId id="506" r:id="rId26"/>
    <p:sldId id="505" r:id="rId27"/>
    <p:sldId id="552" r:id="rId28"/>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orient="horz" pos="4085">
          <p15:clr>
            <a:srgbClr val="A4A3A4"/>
          </p15:clr>
        </p15:guide>
        <p15:guide id="6" pos="339">
          <p15:clr>
            <a:srgbClr val="A4A3A4"/>
          </p15:clr>
        </p15:guide>
        <p15:guide id="7" pos="56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72"/>
    <a:srgbClr val="FFFFFF"/>
    <a:srgbClr val="F26E94"/>
    <a:srgbClr val="077976"/>
    <a:srgbClr val="000000"/>
    <a:srgbClr val="34B233"/>
    <a:srgbClr val="3F9C35"/>
    <a:srgbClr val="292929"/>
    <a:srgbClr val="D5D2CA"/>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87953" autoAdjust="0"/>
  </p:normalViewPr>
  <p:slideViewPr>
    <p:cSldViewPr snapToGrid="0" showGuides="1">
      <p:cViewPr>
        <p:scale>
          <a:sx n="90" d="100"/>
          <a:sy n="90" d="100"/>
        </p:scale>
        <p:origin x="1566" y="324"/>
      </p:cViewPr>
      <p:guideLst>
        <p:guide orient="horz" pos="1219"/>
        <p:guide orient="horz" pos="147"/>
        <p:guide orient="horz"/>
        <p:guide orient="horz" pos="3756"/>
        <p:guide orient="horz" pos="4085"/>
        <p:guide pos="339"/>
        <p:guide pos="5633"/>
      </p:guideLst>
    </p:cSldViewPr>
  </p:slideViewPr>
  <p:notesTextViewPr>
    <p:cViewPr>
      <p:scale>
        <a:sx n="1" d="1"/>
        <a:sy n="1" d="1"/>
      </p:scale>
      <p:origin x="0" y="0"/>
    </p:cViewPr>
  </p:notesTextViewPr>
  <p:sorterViewPr>
    <p:cViewPr>
      <p:scale>
        <a:sx n="100" d="100"/>
        <a:sy n="100" d="100"/>
      </p:scale>
      <p:origin x="0" y="-47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FC83C-B988-4A9E-9713-F559C31F4362}" type="datetimeFigureOut">
              <a:rPr lang="nl-NL" smtClean="0"/>
              <a:t>4-5-2020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45D2F-C69D-4D90-B22B-9B2DC58DBD55}" type="slidenum">
              <a:rPr lang="nl-NL" smtClean="0"/>
              <a:t>‹#›</a:t>
            </a:fld>
            <a:endParaRPr lang="nl-NL"/>
          </a:p>
        </p:txBody>
      </p:sp>
    </p:spTree>
    <p:extLst>
      <p:ext uri="{BB962C8B-B14F-4D97-AF65-F5344CB8AC3E}">
        <p14:creationId xmlns:p14="http://schemas.microsoft.com/office/powerpoint/2010/main" val="345412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Overall RQ:</a:t>
            </a:r>
          </a:p>
          <a:p>
            <a:r>
              <a:rPr lang="nl-NL" dirty="0"/>
              <a:t>How </a:t>
            </a:r>
            <a:r>
              <a:rPr lang="nl-NL" dirty="0" err="1"/>
              <a:t>can</a:t>
            </a:r>
            <a:r>
              <a:rPr lang="nl-NL" dirty="0"/>
              <a:t> we </a:t>
            </a:r>
            <a:r>
              <a:rPr lang="nl-NL" b="1" dirty="0"/>
              <a:t>combine</a:t>
            </a:r>
            <a:r>
              <a:rPr lang="nl-NL" dirty="0"/>
              <a:t> and </a:t>
            </a:r>
            <a:r>
              <a:rPr lang="nl-NL" b="1" dirty="0" err="1"/>
              <a:t>leverage</a:t>
            </a:r>
            <a:r>
              <a:rPr lang="nl-NL" dirty="0"/>
              <a:t> the </a:t>
            </a:r>
            <a:r>
              <a:rPr lang="nl-NL" b="1" dirty="0" err="1"/>
              <a:t>potential</a:t>
            </a:r>
            <a:r>
              <a:rPr lang="nl-NL" dirty="0"/>
              <a:t> of </a:t>
            </a:r>
            <a:r>
              <a:rPr lang="en-US" sz="1200" dirty="0">
                <a:solidFill>
                  <a:schemeClr val="tx1"/>
                </a:solidFill>
              </a:rPr>
              <a:t>water and climate availability </a:t>
            </a:r>
            <a:r>
              <a:rPr lang="en-US" sz="1200" b="1" dirty="0">
                <a:solidFill>
                  <a:schemeClr val="tx1"/>
                </a:solidFill>
              </a:rPr>
              <a:t>forecasts</a:t>
            </a:r>
            <a:r>
              <a:rPr lang="en-US" sz="1200" dirty="0">
                <a:solidFill>
                  <a:schemeClr val="tx1"/>
                </a:solidFill>
              </a:rPr>
              <a:t> and </a:t>
            </a:r>
            <a:r>
              <a:rPr lang="en-US" sz="1200" b="1" dirty="0">
                <a:solidFill>
                  <a:schemeClr val="tx1"/>
                </a:solidFill>
              </a:rPr>
              <a:t>knowledge sharing platforms </a:t>
            </a:r>
            <a:r>
              <a:rPr lang="en-US" sz="1200" dirty="0">
                <a:solidFill>
                  <a:schemeClr val="tx1"/>
                </a:solidFill>
              </a:rPr>
              <a:t>and </a:t>
            </a:r>
            <a:r>
              <a:rPr lang="en-US" sz="1200" b="1" dirty="0">
                <a:solidFill>
                  <a:schemeClr val="tx1"/>
                </a:solidFill>
              </a:rPr>
              <a:t>virtual communities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-&gt;</a:t>
            </a:r>
            <a:r>
              <a:rPr lang="en-US" sz="1200" b="0" dirty="0">
                <a:solidFill>
                  <a:schemeClr val="tx1"/>
                </a:solidFill>
              </a:rPr>
              <a:t> to support </a:t>
            </a:r>
            <a:r>
              <a:rPr lang="en-US" sz="1200" b="1" dirty="0">
                <a:solidFill>
                  <a:schemeClr val="tx1"/>
                </a:solidFill>
              </a:rPr>
              <a:t>adaptive decision-making </a:t>
            </a:r>
            <a:r>
              <a:rPr lang="en-US" sz="1200" dirty="0">
                <a:solidFill>
                  <a:schemeClr val="tx1"/>
                </a:solidFill>
              </a:rPr>
              <a:t>for sustainable agriculture in peri-urban delta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How can the </a:t>
            </a:r>
            <a:r>
              <a:rPr lang="en-US" sz="1200" b="1" dirty="0">
                <a:solidFill>
                  <a:schemeClr val="tx1"/>
                </a:solidFill>
              </a:rPr>
              <a:t>potential</a:t>
            </a:r>
            <a:r>
              <a:rPr lang="en-US" sz="1200" dirty="0">
                <a:solidFill>
                  <a:schemeClr val="tx1"/>
                </a:solidFill>
              </a:rPr>
              <a:t> of water and climate availability </a:t>
            </a:r>
            <a:r>
              <a:rPr lang="en-US" sz="1200" b="1" dirty="0">
                <a:solidFill>
                  <a:schemeClr val="tx1"/>
                </a:solidFill>
              </a:rPr>
              <a:t>forecasts</a:t>
            </a:r>
            <a:r>
              <a:rPr lang="en-US" sz="1200" dirty="0">
                <a:solidFill>
                  <a:schemeClr val="tx1"/>
                </a:solidFill>
              </a:rPr>
              <a:t> and knowledge sharing platforms and virtual communities be </a:t>
            </a:r>
            <a:r>
              <a:rPr lang="en-US" sz="1200" b="1" dirty="0">
                <a:solidFill>
                  <a:schemeClr val="tx1"/>
                </a:solidFill>
              </a:rPr>
              <a:t>leveraged</a:t>
            </a:r>
            <a:r>
              <a:rPr lang="en-US" sz="1200" dirty="0">
                <a:solidFill>
                  <a:schemeClr val="tx1"/>
                </a:solidFill>
              </a:rPr>
              <a:t> to </a:t>
            </a:r>
            <a:r>
              <a:rPr lang="en-US" sz="1200" b="1" dirty="0">
                <a:solidFill>
                  <a:schemeClr val="tx1"/>
                </a:solidFill>
              </a:rPr>
              <a:t>provide hydro-climate information services</a:t>
            </a:r>
            <a:r>
              <a:rPr lang="en-US" sz="1200" dirty="0">
                <a:solidFill>
                  <a:schemeClr val="tx1"/>
                </a:solidFill>
              </a:rPr>
              <a:t> to support </a:t>
            </a:r>
            <a:r>
              <a:rPr lang="en-US" sz="1200" b="1" dirty="0">
                <a:solidFill>
                  <a:schemeClr val="tx1"/>
                </a:solidFill>
              </a:rPr>
              <a:t>adaptive decision-making </a:t>
            </a:r>
            <a:r>
              <a:rPr lang="en-US" sz="1200" dirty="0">
                <a:solidFill>
                  <a:schemeClr val="tx1"/>
                </a:solidFill>
              </a:rPr>
              <a:t>for sustainable agriculture in peri-urban delta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endParaRPr lang="en-GB" b="1" dirty="0"/>
          </a:p>
        </p:txBody>
      </p:sp>
      <p:sp>
        <p:nvSpPr>
          <p:cNvPr id="4" name="Slide Number Placeholder 3"/>
          <p:cNvSpPr>
            <a:spLocks noGrp="1"/>
          </p:cNvSpPr>
          <p:nvPr>
            <p:ph type="sldNum" sz="quarter" idx="5"/>
          </p:nvPr>
        </p:nvSpPr>
        <p:spPr/>
        <p:txBody>
          <a:bodyPr/>
          <a:lstStyle/>
          <a:p>
            <a:fld id="{55D45D2F-C69D-4D90-B22B-9B2DC58DBD55}" type="slidenum">
              <a:rPr lang="nl-NL" smtClean="0"/>
              <a:t>3</a:t>
            </a:fld>
            <a:endParaRPr lang="nl-NL"/>
          </a:p>
        </p:txBody>
      </p:sp>
    </p:spTree>
    <p:extLst>
      <p:ext uri="{BB962C8B-B14F-4D97-AF65-F5344CB8AC3E}">
        <p14:creationId xmlns:p14="http://schemas.microsoft.com/office/powerpoint/2010/main" val="3834864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13</a:t>
            </a:fld>
            <a:endParaRPr lang="nl-NL"/>
          </a:p>
        </p:txBody>
      </p:sp>
    </p:spTree>
    <p:extLst>
      <p:ext uri="{BB962C8B-B14F-4D97-AF65-F5344CB8AC3E}">
        <p14:creationId xmlns:p14="http://schemas.microsoft.com/office/powerpoint/2010/main" val="161241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The WATERAPPS project is </a:t>
            </a:r>
            <a:r>
              <a:rPr lang="nl-NL" dirty="0" err="1"/>
              <a:t>is</a:t>
            </a:r>
            <a:r>
              <a:rPr lang="nl-NL" dirty="0"/>
              <a:t> </a:t>
            </a:r>
            <a:r>
              <a:rPr lang="nl-NL" dirty="0" err="1"/>
              <a:t>active</a:t>
            </a:r>
            <a:r>
              <a:rPr lang="nl-NL" dirty="0"/>
              <a:t> in Ada, Ghana and </a:t>
            </a:r>
            <a:r>
              <a:rPr lang="nl-NL" dirty="0" err="1"/>
              <a:t>Khulna</a:t>
            </a:r>
            <a:r>
              <a:rPr lang="nl-NL" dirty="0"/>
              <a:t> Bangladesh.</a:t>
            </a:r>
          </a:p>
          <a:p>
            <a:r>
              <a:rPr lang="nl-NL" dirty="0"/>
              <a:t>Here, the </a:t>
            </a:r>
            <a:r>
              <a:rPr lang="nl-NL" dirty="0" err="1"/>
              <a:t>example</a:t>
            </a:r>
            <a:r>
              <a:rPr lang="nl-NL" dirty="0"/>
              <a:t> of Ada, Ghana is </a:t>
            </a:r>
            <a:r>
              <a:rPr lang="nl-NL" dirty="0" err="1"/>
              <a:t>presented</a:t>
            </a:r>
            <a:r>
              <a:rPr lang="nl-NL" dirty="0"/>
              <a:t>.</a:t>
            </a:r>
          </a:p>
        </p:txBody>
      </p:sp>
      <p:sp>
        <p:nvSpPr>
          <p:cNvPr id="4" name="Slide Number Placeholder 3"/>
          <p:cNvSpPr>
            <a:spLocks noGrp="1"/>
          </p:cNvSpPr>
          <p:nvPr>
            <p:ph type="sldNum" sz="quarter" idx="5"/>
          </p:nvPr>
        </p:nvSpPr>
        <p:spPr/>
        <p:txBody>
          <a:bodyPr/>
          <a:lstStyle/>
          <a:p>
            <a:fld id="{55D45D2F-C69D-4D90-B22B-9B2DC58DBD55}" type="slidenum">
              <a:rPr lang="nl-NL" smtClean="0"/>
              <a:t>14</a:t>
            </a:fld>
            <a:endParaRPr lang="nl-NL"/>
          </a:p>
        </p:txBody>
      </p:sp>
    </p:spTree>
    <p:extLst>
      <p:ext uri="{BB962C8B-B14F-4D97-AF65-F5344CB8AC3E}">
        <p14:creationId xmlns:p14="http://schemas.microsoft.com/office/powerpoint/2010/main" val="3333347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Here we </a:t>
            </a:r>
            <a:r>
              <a:rPr lang="nl-NL" dirty="0" err="1"/>
              <a:t>also</a:t>
            </a:r>
            <a:r>
              <a:rPr lang="nl-NL" dirty="0"/>
              <a:t> </a:t>
            </a:r>
            <a:r>
              <a:rPr lang="nl-NL" dirty="0" err="1"/>
              <a:t>followed</a:t>
            </a:r>
            <a:r>
              <a:rPr lang="nl-NL" dirty="0"/>
              <a:t> the </a:t>
            </a:r>
            <a:r>
              <a:rPr lang="nl-NL" dirty="0" err="1"/>
              <a:t>conceptual</a:t>
            </a:r>
            <a:r>
              <a:rPr lang="nl-NL" dirty="0"/>
              <a:t> framework (4 steps) </a:t>
            </a:r>
            <a:r>
              <a:rPr lang="nl-NL" dirty="0" err="1"/>
              <a:t>that</a:t>
            </a:r>
            <a:r>
              <a:rPr lang="nl-NL" dirty="0"/>
              <a:t> the WATERAPPS is </a:t>
            </a:r>
            <a:r>
              <a:rPr lang="nl-NL" dirty="0" err="1"/>
              <a:t>following</a:t>
            </a:r>
            <a:r>
              <a:rPr lang="nl-NL" dirty="0"/>
              <a:t>.</a:t>
            </a:r>
          </a:p>
          <a:p>
            <a:endParaRPr lang="nl-NL" dirty="0"/>
          </a:p>
          <a:p>
            <a:r>
              <a:rPr lang="nl-NL" dirty="0" err="1"/>
              <a:t>After</a:t>
            </a:r>
            <a:r>
              <a:rPr lang="nl-NL" dirty="0"/>
              <a:t> the baseline and needs assessment </a:t>
            </a:r>
            <a:r>
              <a:rPr lang="nl-NL" dirty="0" err="1"/>
              <a:t>study</a:t>
            </a:r>
            <a:r>
              <a:rPr lang="nl-NL" dirty="0"/>
              <a:t>, the target was </a:t>
            </a:r>
            <a:r>
              <a:rPr lang="nl-NL" dirty="0" err="1"/>
              <a:t>to</a:t>
            </a:r>
            <a:r>
              <a:rPr lang="nl-NL" dirty="0"/>
              <a:t> </a:t>
            </a:r>
            <a:r>
              <a:rPr lang="nl-NL" dirty="0" err="1"/>
              <a:t>respond</a:t>
            </a:r>
            <a:r>
              <a:rPr lang="nl-NL" dirty="0"/>
              <a:t> the users’ needs and </a:t>
            </a:r>
            <a:r>
              <a:rPr lang="nl-NL" dirty="0" err="1"/>
              <a:t>reduce</a:t>
            </a:r>
            <a:r>
              <a:rPr lang="nl-NL" dirty="0"/>
              <a:t> the chain of </a:t>
            </a:r>
            <a:r>
              <a:rPr lang="nl-NL" dirty="0" err="1"/>
              <a:t>communication</a:t>
            </a:r>
            <a:r>
              <a:rPr lang="nl-NL" dirty="0"/>
              <a:t>, </a:t>
            </a:r>
            <a:r>
              <a:rPr lang="nl-NL" dirty="0" err="1"/>
              <a:t>while</a:t>
            </a:r>
            <a:r>
              <a:rPr lang="nl-NL" dirty="0"/>
              <a:t> at the </a:t>
            </a:r>
            <a:r>
              <a:rPr lang="nl-NL" dirty="0" err="1"/>
              <a:t>same</a:t>
            </a:r>
            <a:r>
              <a:rPr lang="nl-NL" dirty="0"/>
              <a:t> time co-</a:t>
            </a:r>
            <a:r>
              <a:rPr lang="nl-NL" dirty="0" err="1"/>
              <a:t>developing</a:t>
            </a:r>
            <a:r>
              <a:rPr lang="nl-NL" dirty="0"/>
              <a:t> </a:t>
            </a:r>
            <a:r>
              <a:rPr lang="nl-NL" dirty="0" err="1"/>
              <a:t>easily</a:t>
            </a:r>
            <a:r>
              <a:rPr lang="nl-NL" dirty="0"/>
              <a:t> </a:t>
            </a:r>
            <a:r>
              <a:rPr lang="nl-NL" dirty="0" err="1"/>
              <a:t>understandable</a:t>
            </a:r>
            <a:r>
              <a:rPr lang="nl-NL" dirty="0"/>
              <a:t> and more </a:t>
            </a:r>
            <a:r>
              <a:rPr lang="nl-NL" dirty="0" err="1"/>
              <a:t>reliable</a:t>
            </a:r>
            <a:r>
              <a:rPr lang="nl-NL" dirty="0"/>
              <a:t> information </a:t>
            </a:r>
            <a:r>
              <a:rPr lang="nl-NL" dirty="0" err="1"/>
              <a:t>because</a:t>
            </a:r>
            <a:r>
              <a:rPr lang="nl-NL" dirty="0"/>
              <a:t> we </a:t>
            </a:r>
            <a:r>
              <a:rPr lang="nl-NL" dirty="0" err="1"/>
              <a:t>were</a:t>
            </a:r>
            <a:r>
              <a:rPr lang="nl-NL" dirty="0"/>
              <a:t> </a:t>
            </a:r>
            <a:r>
              <a:rPr lang="nl-NL" dirty="0" err="1"/>
              <a:t>aware</a:t>
            </a:r>
            <a:r>
              <a:rPr lang="nl-NL" dirty="0"/>
              <a:t> </a:t>
            </a:r>
            <a:r>
              <a:rPr lang="nl-NL" dirty="0" err="1"/>
              <a:t>that</a:t>
            </a:r>
            <a:r>
              <a:rPr lang="nl-NL" dirty="0"/>
              <a:t> </a:t>
            </a:r>
            <a:r>
              <a:rPr lang="nl-NL" dirty="0" err="1"/>
              <a:t>rainfall</a:t>
            </a:r>
            <a:r>
              <a:rPr lang="nl-NL" dirty="0"/>
              <a:t> is </a:t>
            </a:r>
            <a:r>
              <a:rPr lang="nl-NL" dirty="0" err="1"/>
              <a:t>characterized</a:t>
            </a:r>
            <a:r>
              <a:rPr lang="nl-NL" dirty="0"/>
              <a:t> </a:t>
            </a:r>
            <a:r>
              <a:rPr lang="nl-NL" dirty="0" err="1"/>
              <a:t>by</a:t>
            </a:r>
            <a:r>
              <a:rPr lang="nl-NL" dirty="0"/>
              <a:t> </a:t>
            </a:r>
            <a:r>
              <a:rPr lang="nl-NL" dirty="0" err="1"/>
              <a:t>local</a:t>
            </a:r>
            <a:r>
              <a:rPr lang="nl-NL" dirty="0"/>
              <a:t> </a:t>
            </a:r>
            <a:r>
              <a:rPr lang="nl-NL" dirty="0" err="1"/>
              <a:t>patterns</a:t>
            </a:r>
            <a:r>
              <a:rPr lang="nl-NL" dirty="0"/>
              <a:t> in the </a:t>
            </a:r>
            <a:r>
              <a:rPr lang="nl-NL" dirty="0" err="1"/>
              <a:t>study</a:t>
            </a:r>
            <a:r>
              <a:rPr lang="nl-NL" dirty="0"/>
              <a:t> </a:t>
            </a:r>
            <a:r>
              <a:rPr lang="nl-NL" dirty="0" err="1"/>
              <a:t>areas</a:t>
            </a:r>
            <a:r>
              <a:rPr lang="nl-NL" dirty="0"/>
              <a:t> </a:t>
            </a:r>
            <a:r>
              <a:rPr lang="nl-NL" dirty="0" err="1"/>
              <a:t>that</a:t>
            </a:r>
            <a:r>
              <a:rPr lang="nl-NL" dirty="0"/>
              <a:t> we are </a:t>
            </a:r>
            <a:r>
              <a:rPr lang="nl-NL" dirty="0" err="1"/>
              <a:t>currently</a:t>
            </a:r>
            <a:r>
              <a:rPr lang="nl-NL" dirty="0"/>
              <a:t> </a:t>
            </a:r>
            <a:r>
              <a:rPr lang="nl-NL" dirty="0" err="1"/>
              <a:t>working</a:t>
            </a:r>
            <a:r>
              <a:rPr lang="nl-NL" dirty="0"/>
              <a:t>.</a:t>
            </a:r>
          </a:p>
          <a:p>
            <a:r>
              <a:rPr lang="nl-NL" dirty="0" err="1"/>
              <a:t>One</a:t>
            </a:r>
            <a:r>
              <a:rPr lang="nl-NL" dirty="0"/>
              <a:t> community has </a:t>
            </a:r>
            <a:r>
              <a:rPr lang="nl-NL" dirty="0" err="1"/>
              <a:t>rainfall</a:t>
            </a:r>
            <a:r>
              <a:rPr lang="nl-NL" dirty="0"/>
              <a:t>, the next 5 km </a:t>
            </a:r>
            <a:r>
              <a:rPr lang="nl-NL" dirty="0" err="1"/>
              <a:t>away</a:t>
            </a:r>
            <a:r>
              <a:rPr lang="nl-NL" dirty="0"/>
              <a:t> does </a:t>
            </a:r>
            <a:r>
              <a:rPr lang="nl-NL" dirty="0" err="1"/>
              <a:t>not</a:t>
            </a:r>
            <a:r>
              <a:rPr lang="nl-NL" dirty="0"/>
              <a:t>.</a:t>
            </a:r>
          </a:p>
          <a:p>
            <a:endParaRPr lang="nl-NL" dirty="0"/>
          </a:p>
        </p:txBody>
      </p:sp>
      <p:sp>
        <p:nvSpPr>
          <p:cNvPr id="4" name="Slide Number Placeholder 3"/>
          <p:cNvSpPr>
            <a:spLocks noGrp="1"/>
          </p:cNvSpPr>
          <p:nvPr>
            <p:ph type="sldNum" sz="quarter" idx="5"/>
          </p:nvPr>
        </p:nvSpPr>
        <p:spPr/>
        <p:txBody>
          <a:bodyPr/>
          <a:lstStyle/>
          <a:p>
            <a:fld id="{55D45D2F-C69D-4D90-B22B-9B2DC58DBD55}" type="slidenum">
              <a:rPr lang="nl-NL" smtClean="0"/>
              <a:t>15</a:t>
            </a:fld>
            <a:endParaRPr lang="nl-NL"/>
          </a:p>
        </p:txBody>
      </p:sp>
    </p:spTree>
    <p:extLst>
      <p:ext uri="{BB962C8B-B14F-4D97-AF65-F5344CB8AC3E}">
        <p14:creationId xmlns:p14="http://schemas.microsoft.com/office/powerpoint/2010/main" val="4136966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Scientific</a:t>
            </a:r>
            <a:r>
              <a:rPr lang="nl-NL" dirty="0"/>
              <a:t> – Indigenous </a:t>
            </a:r>
            <a:r>
              <a:rPr lang="nl-NL" dirty="0" err="1"/>
              <a:t>knowledge</a:t>
            </a:r>
            <a:r>
              <a:rPr lang="nl-NL" dirty="0"/>
              <a:t> </a:t>
            </a:r>
            <a:r>
              <a:rPr lang="nl-NL" dirty="0" err="1"/>
              <a:t>integration</a:t>
            </a:r>
            <a:r>
              <a:rPr lang="nl-NL" dirty="0"/>
              <a:t>.</a:t>
            </a:r>
          </a:p>
          <a:p>
            <a:r>
              <a:rPr lang="nl-NL" dirty="0"/>
              <a:t>We found out </a:t>
            </a:r>
            <a:r>
              <a:rPr lang="nl-NL" dirty="0" err="1"/>
              <a:t>that</a:t>
            </a:r>
            <a:r>
              <a:rPr lang="nl-NL" dirty="0"/>
              <a:t> indeed </a:t>
            </a:r>
            <a:r>
              <a:rPr lang="nl-NL" dirty="0" err="1"/>
              <a:t>there’s</a:t>
            </a:r>
            <a:r>
              <a:rPr lang="nl-NL" dirty="0"/>
              <a:t> </a:t>
            </a:r>
            <a:r>
              <a:rPr lang="nl-NL" dirty="0" err="1"/>
              <a:t>some</a:t>
            </a:r>
            <a:r>
              <a:rPr lang="nl-NL" dirty="0"/>
              <a:t> </a:t>
            </a:r>
            <a:r>
              <a:rPr lang="nl-NL" dirty="0" err="1"/>
              <a:t>added</a:t>
            </a:r>
            <a:r>
              <a:rPr lang="nl-NL" dirty="0"/>
              <a:t> </a:t>
            </a:r>
            <a:r>
              <a:rPr lang="nl-NL" dirty="0" err="1"/>
              <a:t>value</a:t>
            </a:r>
            <a:r>
              <a:rPr lang="nl-NL" dirty="0"/>
              <a:t> on the LFK.</a:t>
            </a:r>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17</a:t>
            </a:fld>
            <a:endParaRPr lang="nl-NL"/>
          </a:p>
        </p:txBody>
      </p:sp>
    </p:spTree>
    <p:extLst>
      <p:ext uri="{BB962C8B-B14F-4D97-AF65-F5344CB8AC3E}">
        <p14:creationId xmlns:p14="http://schemas.microsoft.com/office/powerpoint/2010/main" val="607043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FarmerSupport</a:t>
            </a:r>
            <a:r>
              <a:rPr lang="en-GB" sz="1200" kern="1200" dirty="0">
                <a:solidFill>
                  <a:schemeClr val="tx1"/>
                </a:solidFill>
                <a:effectLst/>
                <a:latin typeface="+mn-lt"/>
                <a:ea typeface="+mn-ea"/>
                <a:cs typeface="+mn-cs"/>
              </a:rPr>
              <a:t> is a hydro-climatic information service platform built to provide farmers in urbanizing deltas of the world location and time-specific weather information which is tailor-made to their agricultural decisions to intensify and improve crop production and simultaneously increase their adaptive capacity.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APP incorporates local (LFK) and scientific forecast knowledge (SFK), and it also provides a hybrid forecast from the combination of LFK and SFK.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Within the APP in order for the local forecast to be generated, the users are called to add their personal assumption or probability (low, medium, high) of rainfall and sunshine based on various key </a:t>
            </a:r>
            <a:r>
              <a:rPr lang="en-GB" sz="1200" kern="1200" dirty="0" err="1">
                <a:solidFill>
                  <a:schemeClr val="tx1"/>
                </a:solidFill>
                <a:effectLst/>
                <a:latin typeface="+mn-lt"/>
                <a:ea typeface="+mn-ea"/>
                <a:cs typeface="+mn-cs"/>
              </a:rPr>
              <a:t>agro</a:t>
            </a:r>
            <a:r>
              <a:rPr lang="en-GB" sz="1200" kern="1200" dirty="0">
                <a:solidFill>
                  <a:schemeClr val="tx1"/>
                </a:solidFill>
                <a:effectLst/>
                <a:latin typeface="+mn-lt"/>
                <a:ea typeface="+mn-ea"/>
                <a:cs typeface="+mn-cs"/>
              </a:rPr>
              <a:t>-meteorological indicators that have been co-developed with the farmers that are also the end-users of the tool through the course of the WATERAPPS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Then the local forecast is generated and depicted.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Scientific forecast knowledge for 1-, 7- and 14-days is depicted in the APP), provided through and API:URL from meteoblue weather provider. Subsequently, the two forecasts are incorporated (Gbangou et al. 2020 in review) and a hybrid forecast is displayed.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APP allows for rainfall and sunshine prediction with much higher skill that could support crop production in a more adequate way compared to the typical weather apps.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also built with great accessibilities to make it easy for the average local farmers who may not be highly educated to use it with ease or illiterate people because it provides audio feedback to the famers in their local language. In general, the design of the APP is very simple, colourful and easy to navigate.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G</a:t>
            </a:r>
            <a:r>
              <a:rPr lang="en-GB" sz="1200" b="1" kern="1200" dirty="0" err="1">
                <a:solidFill>
                  <a:schemeClr val="tx1"/>
                </a:solidFill>
                <a:effectLst/>
                <a:latin typeface="+mn-lt"/>
                <a:ea typeface="+mn-ea"/>
                <a:cs typeface="+mn-cs"/>
              </a:rPr>
              <a:t>oogle</a:t>
            </a:r>
            <a:r>
              <a:rPr lang="en-GB" sz="1200" b="1" kern="1200" dirty="0">
                <a:solidFill>
                  <a:schemeClr val="tx1"/>
                </a:solidFill>
                <a:effectLst/>
                <a:latin typeface="+mn-lt"/>
                <a:ea typeface="+mn-ea"/>
                <a:cs typeface="+mn-cs"/>
              </a:rPr>
              <a:t> store: end of May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18</a:t>
            </a:fld>
            <a:endParaRPr lang="nl-NL"/>
          </a:p>
        </p:txBody>
      </p:sp>
    </p:spTree>
    <p:extLst>
      <p:ext uri="{BB962C8B-B14F-4D97-AF65-F5344CB8AC3E}">
        <p14:creationId xmlns:p14="http://schemas.microsoft.com/office/powerpoint/2010/main" val="586551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Planning and </a:t>
            </a:r>
            <a:r>
              <a:rPr lang="nl-NL" dirty="0" err="1"/>
              <a:t>upcoming</a:t>
            </a:r>
            <a:r>
              <a:rPr lang="nl-NL" dirty="0"/>
              <a:t> </a:t>
            </a:r>
            <a:r>
              <a:rPr lang="nl-NL" dirty="0" err="1"/>
              <a:t>work</a:t>
            </a:r>
            <a:r>
              <a:rPr lang="nl-NL" dirty="0"/>
              <a:t>.</a:t>
            </a:r>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23</a:t>
            </a:fld>
            <a:endParaRPr lang="nl-NL"/>
          </a:p>
        </p:txBody>
      </p:sp>
    </p:spTree>
    <p:extLst>
      <p:ext uri="{BB962C8B-B14F-4D97-AF65-F5344CB8AC3E}">
        <p14:creationId xmlns:p14="http://schemas.microsoft.com/office/powerpoint/2010/main" val="2250998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24</a:t>
            </a:fld>
            <a:endParaRPr lang="nl-NL"/>
          </a:p>
        </p:txBody>
      </p:sp>
    </p:spTree>
    <p:extLst>
      <p:ext uri="{BB962C8B-B14F-4D97-AF65-F5344CB8AC3E}">
        <p14:creationId xmlns:p14="http://schemas.microsoft.com/office/powerpoint/2010/main" val="3941022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The WATERAPPS </a:t>
            </a:r>
            <a:r>
              <a:rPr lang="nl-NL" dirty="0" err="1"/>
              <a:t>core</a:t>
            </a:r>
            <a:r>
              <a:rPr lang="nl-NL" dirty="0"/>
              <a:t> team is </a:t>
            </a:r>
            <a:r>
              <a:rPr lang="nl-NL" dirty="0" err="1"/>
              <a:t>located</a:t>
            </a:r>
            <a:r>
              <a:rPr lang="nl-NL" dirty="0"/>
              <a:t> in the Netherlands, </a:t>
            </a:r>
            <a:r>
              <a:rPr lang="nl-NL" dirty="0" err="1"/>
              <a:t>while</a:t>
            </a:r>
            <a:r>
              <a:rPr lang="nl-NL" dirty="0"/>
              <a:t> the </a:t>
            </a:r>
            <a:r>
              <a:rPr lang="nl-NL" dirty="0" err="1"/>
              <a:t>WATERAPPs</a:t>
            </a:r>
            <a:r>
              <a:rPr lang="nl-NL" dirty="0"/>
              <a:t> project is </a:t>
            </a:r>
            <a:r>
              <a:rPr lang="nl-NL" dirty="0" err="1"/>
              <a:t>active</a:t>
            </a:r>
            <a:r>
              <a:rPr lang="nl-NL" dirty="0"/>
              <a:t> in Ghana + Bangladesh.</a:t>
            </a:r>
          </a:p>
          <a:p>
            <a:endParaRPr lang="nl-NL" dirty="0"/>
          </a:p>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25</a:t>
            </a:fld>
            <a:endParaRPr lang="nl-NL"/>
          </a:p>
        </p:txBody>
      </p:sp>
    </p:spTree>
    <p:extLst>
      <p:ext uri="{BB962C8B-B14F-4D97-AF65-F5344CB8AC3E}">
        <p14:creationId xmlns:p14="http://schemas.microsoft.com/office/powerpoint/2010/main" val="3002416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 The project </a:t>
            </a:r>
            <a:r>
              <a:rPr lang="nl-NL" dirty="0" err="1"/>
              <a:t>brings</a:t>
            </a:r>
            <a:r>
              <a:rPr lang="nl-NL" dirty="0"/>
              <a:t> </a:t>
            </a:r>
            <a:r>
              <a:rPr lang="nl-NL" dirty="0" err="1"/>
              <a:t>together</a:t>
            </a:r>
            <a:r>
              <a:rPr lang="nl-NL" dirty="0"/>
              <a:t> partners from </a:t>
            </a:r>
            <a:r>
              <a:rPr lang="nl-NL" dirty="0" err="1"/>
              <a:t>Academia</a:t>
            </a:r>
            <a:r>
              <a:rPr lang="nl-NL" dirty="0"/>
              <a:t> as well as business (</a:t>
            </a:r>
            <a:r>
              <a:rPr lang="nl-NL" dirty="0" err="1"/>
              <a:t>collaboration</a:t>
            </a: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NWO is the </a:t>
            </a:r>
            <a:r>
              <a:rPr lang="nl-NL" dirty="0" err="1"/>
              <a:t>main</a:t>
            </a:r>
            <a:r>
              <a:rPr lang="nl-NL" dirty="0"/>
              <a:t> </a:t>
            </a:r>
            <a:r>
              <a:rPr lang="nl-NL" dirty="0" err="1"/>
              <a:t>funder</a:t>
            </a:r>
            <a:r>
              <a:rPr lang="nl-NL" dirty="0"/>
              <a:t> of the project and Rabobank is </a:t>
            </a:r>
            <a:r>
              <a:rPr lang="nl-NL" dirty="0" err="1"/>
              <a:t>also</a:t>
            </a:r>
            <a:r>
              <a:rPr lang="nl-NL" dirty="0"/>
              <a:t> cash </a:t>
            </a:r>
            <a:r>
              <a:rPr lang="nl-NL" dirty="0" err="1"/>
              <a:t>contributing</a:t>
            </a:r>
            <a:r>
              <a:rPr lang="nl-NL" dirty="0"/>
              <a:t> in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r>
              <a:rPr lang="nl-NL" dirty="0" err="1"/>
              <a:t>Several</a:t>
            </a:r>
            <a:r>
              <a:rPr lang="nl-NL" dirty="0"/>
              <a:t> partners are </a:t>
            </a:r>
            <a:r>
              <a:rPr lang="nl-NL" dirty="0" err="1"/>
              <a:t>comprising</a:t>
            </a:r>
            <a:r>
              <a:rPr lang="nl-NL" dirty="0"/>
              <a:t> the consortium </a:t>
            </a:r>
            <a:r>
              <a:rPr lang="nl-NL" dirty="0" err="1"/>
              <a:t>such</a:t>
            </a:r>
            <a:r>
              <a:rPr lang="nl-NL" dirty="0"/>
              <a:t> as meteoblue (</a:t>
            </a:r>
            <a:r>
              <a:rPr lang="nl-NL" dirty="0" err="1"/>
              <a:t>for</a:t>
            </a:r>
            <a:r>
              <a:rPr lang="nl-NL" dirty="0"/>
              <a:t> data </a:t>
            </a:r>
            <a:r>
              <a:rPr lang="nl-NL" dirty="0" err="1"/>
              <a:t>provision</a:t>
            </a:r>
            <a:r>
              <a:rPr lang="nl-NL" dirty="0"/>
              <a:t>), Consultant and Water </a:t>
            </a:r>
            <a:r>
              <a:rPr lang="nl-NL" dirty="0" err="1"/>
              <a:t>Authorities</a:t>
            </a:r>
            <a:r>
              <a:rPr lang="nl-NL" dirty="0"/>
              <a:t> as well</a:t>
            </a:r>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26</a:t>
            </a:fld>
            <a:endParaRPr lang="nl-NL"/>
          </a:p>
        </p:txBody>
      </p:sp>
    </p:spTree>
    <p:extLst>
      <p:ext uri="{BB962C8B-B14F-4D97-AF65-F5344CB8AC3E}">
        <p14:creationId xmlns:p14="http://schemas.microsoft.com/office/powerpoint/2010/main" val="2769284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About the Water Systems and Global Change Group</a:t>
            </a:r>
          </a:p>
          <a:p>
            <a:r>
              <a:rPr lang="en-GB" dirty="0"/>
              <a:t>We are a solution-oriented multidisciplinary research group focusing on water systems and global change. We are one of the chair groups in the Environmental Science Group of Wageningen University &amp; Research.</a:t>
            </a:r>
          </a:p>
          <a:p>
            <a:pPr marL="0" indent="0" algn="just">
              <a:lnSpc>
                <a:spcPct val="100000"/>
              </a:lnSpc>
              <a:buNone/>
            </a:pPr>
            <a:r>
              <a:rPr lang="en-GB" sz="1200" b="1" dirty="0"/>
              <a:t>Mission</a:t>
            </a:r>
            <a:r>
              <a:rPr lang="en-GB" sz="1200" dirty="0"/>
              <a:t>: create new knowledge to contribute to sustainable water systems in a changing environment</a:t>
            </a:r>
          </a:p>
          <a:p>
            <a:pPr marL="0" indent="0" algn="just">
              <a:lnSpc>
                <a:spcPct val="100000"/>
              </a:lnSpc>
              <a:buNone/>
            </a:pPr>
            <a:r>
              <a:rPr lang="en-GB" sz="1200" b="1" dirty="0"/>
              <a:t>Vision</a:t>
            </a:r>
            <a:r>
              <a:rPr lang="en-GB" sz="1200" dirty="0"/>
              <a:t>: Sufficient, clean and climate-proof water for society and nature  </a:t>
            </a:r>
          </a:p>
          <a:p>
            <a:endParaRPr lang="nl-NL" dirty="0"/>
          </a:p>
          <a:p>
            <a:r>
              <a:rPr lang="en-GB" sz="1200" dirty="0"/>
              <a:t>We identify four main research lines and two cross-cutting researches (see illustration).</a:t>
            </a:r>
            <a:endParaRPr lang="en-GB" dirty="0"/>
          </a:p>
          <a:p>
            <a:endParaRPr lang="nl-NL" b="1" dirty="0"/>
          </a:p>
          <a:p>
            <a:r>
              <a:rPr lang="en-GB" b="1" dirty="0"/>
              <a:t>Ambition:</a:t>
            </a:r>
          </a:p>
          <a:p>
            <a:r>
              <a:rPr lang="en-GB" dirty="0"/>
              <a:t>- To improve our understanding of water systems in changing global environment </a:t>
            </a:r>
          </a:p>
          <a:p>
            <a:r>
              <a:rPr lang="en-GB" dirty="0"/>
              <a:t>- To investigate the impacts on nature and people in changing water systems </a:t>
            </a:r>
          </a:p>
          <a:p>
            <a:r>
              <a:rPr lang="en-GB" dirty="0"/>
              <a:t>- To investigate water and land-use based options to mitigate global change </a:t>
            </a:r>
          </a:p>
          <a:p>
            <a:r>
              <a:rPr lang="en-GB" dirty="0"/>
              <a:t>- To identify sustainable measures and pathways to adapt to these futures </a:t>
            </a:r>
          </a:p>
          <a:p>
            <a:r>
              <a:rPr lang="en-GB" dirty="0"/>
              <a:t>- To educate students in water systems and global change </a:t>
            </a:r>
          </a:p>
          <a:p>
            <a:r>
              <a:rPr lang="en-GB" dirty="0"/>
              <a:t>- To engage in solutions for water-related problems </a:t>
            </a:r>
          </a:p>
          <a:p>
            <a:r>
              <a:rPr lang="en-GB" dirty="0"/>
              <a:t>- To advocate transition towards sustainable water systems worldwide, and in the long term </a:t>
            </a:r>
          </a:p>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27</a:t>
            </a:fld>
            <a:endParaRPr lang="nl-NL"/>
          </a:p>
        </p:txBody>
      </p:sp>
    </p:spTree>
    <p:extLst>
      <p:ext uri="{BB962C8B-B14F-4D97-AF65-F5344CB8AC3E}">
        <p14:creationId xmlns:p14="http://schemas.microsoft.com/office/powerpoint/2010/main" val="259805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a:t>We are </a:t>
            </a:r>
            <a:r>
              <a:rPr lang="nl-NL" dirty="0" err="1"/>
              <a:t>trying</a:t>
            </a:r>
            <a:r>
              <a:rPr lang="nl-NL" dirty="0"/>
              <a:t> </a:t>
            </a:r>
            <a:r>
              <a:rPr lang="nl-NL" dirty="0" err="1"/>
              <a:t>to</a:t>
            </a:r>
            <a:r>
              <a:rPr lang="nl-NL" dirty="0"/>
              <a:t> </a:t>
            </a:r>
            <a:r>
              <a:rPr lang="nl-NL" dirty="0" err="1"/>
              <a:t>provide</a:t>
            </a:r>
            <a:r>
              <a:rPr lang="nl-NL" dirty="0"/>
              <a:t> </a:t>
            </a:r>
            <a:r>
              <a:rPr lang="nl-NL" dirty="0" err="1"/>
              <a:t>answers</a:t>
            </a:r>
            <a:r>
              <a:rPr lang="nl-NL" dirty="0"/>
              <a:t> </a:t>
            </a:r>
            <a:r>
              <a:rPr lang="nl-NL" dirty="0" err="1"/>
              <a:t>to</a:t>
            </a:r>
            <a:r>
              <a:rPr lang="nl-NL" dirty="0"/>
              <a:t> the overal question as well as the sub-</a:t>
            </a:r>
            <a:r>
              <a:rPr lang="nl-NL" dirty="0" err="1"/>
              <a:t>questions</a:t>
            </a:r>
            <a:r>
              <a:rPr lang="nl-NL" dirty="0"/>
              <a:t> </a:t>
            </a:r>
            <a:r>
              <a:rPr lang="nl-NL" dirty="0" err="1"/>
              <a:t>that</a:t>
            </a:r>
            <a:r>
              <a:rPr lang="nl-NL" dirty="0"/>
              <a:t> have </a:t>
            </a:r>
            <a:r>
              <a:rPr lang="nl-NL" dirty="0" err="1"/>
              <a:t>arisen</a:t>
            </a:r>
            <a:r>
              <a:rPr lang="nl-NL" dirty="0"/>
              <a:t> from the </a:t>
            </a:r>
            <a:r>
              <a:rPr lang="nl-NL" dirty="0" err="1"/>
              <a:t>main</a:t>
            </a:r>
            <a:r>
              <a:rPr lang="nl-NL" dirty="0"/>
              <a:t> </a:t>
            </a:r>
            <a:r>
              <a:rPr lang="nl-NL" dirty="0" err="1"/>
              <a:t>one</a:t>
            </a:r>
            <a:r>
              <a:rPr lang="nl-NL" dirty="0"/>
              <a:t> </a:t>
            </a:r>
            <a:r>
              <a:rPr lang="nl-NL" dirty="0" err="1"/>
              <a:t>through</a:t>
            </a:r>
            <a:r>
              <a:rPr lang="nl-NL" dirty="0"/>
              <a:t> a </a:t>
            </a:r>
            <a:r>
              <a:rPr lang="nl-NL" dirty="0" err="1"/>
              <a:t>conceptual</a:t>
            </a:r>
            <a:r>
              <a:rPr lang="nl-NL" dirty="0"/>
              <a:t> framework </a:t>
            </a:r>
            <a:r>
              <a:rPr lang="nl-NL" dirty="0" err="1"/>
              <a:t>where</a:t>
            </a:r>
            <a:r>
              <a:rPr lang="nl-NL" dirty="0"/>
              <a:t> </a:t>
            </a:r>
            <a:r>
              <a:rPr lang="nl-NL" dirty="0" err="1"/>
              <a:t>initially</a:t>
            </a:r>
            <a:r>
              <a:rPr lang="nl-NL" dirty="0"/>
              <a:t> we </a:t>
            </a:r>
            <a:r>
              <a:rPr lang="nl-NL" dirty="0" err="1"/>
              <a:t>perform</a:t>
            </a:r>
            <a:r>
              <a:rPr lang="nl-NL" dirty="0"/>
              <a:t> a baseline </a:t>
            </a:r>
            <a:r>
              <a:rPr lang="nl-NL" dirty="0" err="1"/>
              <a:t>study</a:t>
            </a:r>
            <a:r>
              <a:rPr lang="nl-NL" dirty="0"/>
              <a:t> </a:t>
            </a:r>
            <a:r>
              <a:rPr lang="nl-NL" dirty="0" err="1"/>
              <a:t>to</a:t>
            </a:r>
            <a:r>
              <a:rPr lang="nl-NL" dirty="0"/>
              <a:t> </a:t>
            </a:r>
            <a:r>
              <a:rPr lang="nl-NL" dirty="0" err="1"/>
              <a:t>see</a:t>
            </a:r>
            <a:r>
              <a:rPr lang="nl-NL" dirty="0"/>
              <a:t> </a:t>
            </a:r>
            <a:r>
              <a:rPr lang="nl-NL" dirty="0" err="1"/>
              <a:t>what</a:t>
            </a:r>
            <a:r>
              <a:rPr lang="nl-NL" dirty="0"/>
              <a:t> is </a:t>
            </a:r>
            <a:r>
              <a:rPr lang="nl-NL" dirty="0" err="1"/>
              <a:t>there</a:t>
            </a:r>
            <a:r>
              <a:rPr lang="nl-NL" dirty="0"/>
              <a:t> and </a:t>
            </a:r>
            <a:r>
              <a:rPr lang="nl-NL" dirty="0" err="1"/>
              <a:t>what</a:t>
            </a:r>
            <a:r>
              <a:rPr lang="nl-NL" dirty="0"/>
              <a:t> are the users needs.</a:t>
            </a:r>
          </a:p>
          <a:p>
            <a:pPr marL="228600" indent="-228600">
              <a:buAutoNum type="arabicPeriod"/>
            </a:pPr>
            <a:r>
              <a:rPr lang="nl-NL" dirty="0"/>
              <a:t>peri-</a:t>
            </a:r>
            <a:r>
              <a:rPr lang="nl-NL" dirty="0" err="1"/>
              <a:t>urban</a:t>
            </a:r>
            <a:r>
              <a:rPr lang="nl-NL" dirty="0"/>
              <a:t> </a:t>
            </a:r>
            <a:r>
              <a:rPr lang="en-US" noProof="0" dirty="0"/>
              <a:t>farming</a:t>
            </a:r>
            <a:r>
              <a:rPr lang="nl-NL" dirty="0"/>
              <a:t> </a:t>
            </a:r>
            <a:r>
              <a:rPr lang="nl-NL" dirty="0" err="1"/>
              <a:t>communities</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2a. </a:t>
            </a:r>
            <a:r>
              <a:rPr lang="en-GB" sz="1000" kern="1200" dirty="0">
                <a:solidFill>
                  <a:srgbClr val="FF0000"/>
                </a:solidFill>
                <a:latin typeface="+mn-lt"/>
                <a:ea typeface="+mn-ea"/>
                <a:cs typeface="+mn-cs"/>
              </a:rPr>
              <a:t>Needs assessment</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2b. </a:t>
            </a:r>
            <a:r>
              <a:rPr lang="en-GB" sz="1000" kern="1200" dirty="0">
                <a:solidFill>
                  <a:srgbClr val="FF0000"/>
                </a:solidFill>
                <a:latin typeface="+mn-lt"/>
                <a:ea typeface="+mn-ea"/>
                <a:cs typeface="+mn-cs"/>
              </a:rPr>
              <a:t>What do we have 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rgbClr val="FF0000"/>
                </a:solidFill>
                <a:latin typeface="+mn-lt"/>
                <a:ea typeface="+mn-ea"/>
                <a:cs typeface="+mn-cs"/>
              </a:rPr>
              <a:t>W</a:t>
            </a:r>
            <a:r>
              <a:rPr lang="en-GB" sz="1000" kern="1200" dirty="0">
                <a:solidFill>
                  <a:srgbClr val="FF0000"/>
                </a:solidFill>
                <a:latin typeface="+mn-lt"/>
                <a:ea typeface="+mn-ea"/>
                <a:cs typeface="+mn-cs"/>
              </a:rPr>
              <a:t>HEN WE KNOW WHAT IS THERE AND WHAT THE FARMERS NEED, WE GO AHEAD AND:</a:t>
            </a:r>
          </a:p>
          <a:p>
            <a:endParaRPr lang="nl-NL" dirty="0"/>
          </a:p>
          <a:p>
            <a:r>
              <a:rPr lang="nl-NL" dirty="0"/>
              <a:t>3. Co-</a:t>
            </a:r>
            <a:r>
              <a:rPr lang="nl-NL" dirty="0" err="1"/>
              <a:t>develop</a:t>
            </a:r>
            <a:r>
              <a:rPr lang="nl-NL" dirty="0"/>
              <a:t>  </a:t>
            </a:r>
            <a:r>
              <a:rPr lang="nl-NL" dirty="0" err="1"/>
              <a:t>tailor-made</a:t>
            </a:r>
            <a:r>
              <a:rPr lang="nl-NL" dirty="0"/>
              <a:t> </a:t>
            </a:r>
            <a:r>
              <a:rPr lang="nl-NL" dirty="0" err="1"/>
              <a:t>weather</a:t>
            </a:r>
            <a:r>
              <a:rPr lang="nl-NL" dirty="0"/>
              <a:t> and </a:t>
            </a:r>
            <a:r>
              <a:rPr lang="nl-NL" dirty="0" err="1"/>
              <a:t>climate</a:t>
            </a:r>
            <a:r>
              <a:rPr lang="nl-NL" dirty="0"/>
              <a:t> information services </a:t>
            </a:r>
            <a:r>
              <a:rPr lang="nl-NL" dirty="0" err="1"/>
              <a:t>with</a:t>
            </a:r>
            <a:r>
              <a:rPr lang="nl-NL" dirty="0"/>
              <a:t> and </a:t>
            </a:r>
            <a:r>
              <a:rPr lang="nl-NL" dirty="0" err="1"/>
              <a:t>for</a:t>
            </a:r>
            <a:r>
              <a:rPr lang="nl-NL" dirty="0"/>
              <a:t> farmers </a:t>
            </a:r>
            <a:r>
              <a:rPr lang="nl-NL" dirty="0" err="1"/>
              <a:t>through</a:t>
            </a:r>
            <a:r>
              <a:rPr lang="nl-NL" dirty="0"/>
              <a:t> engagement in a </a:t>
            </a:r>
            <a:r>
              <a:rPr lang="nl-NL" dirty="0" err="1"/>
              <a:t>participatory</a:t>
            </a:r>
            <a:r>
              <a:rPr lang="nl-NL" dirty="0"/>
              <a:t> way</a:t>
            </a:r>
          </a:p>
          <a:p>
            <a:endParaRPr lang="nl-NL" dirty="0"/>
          </a:p>
          <a:p>
            <a:r>
              <a:rPr lang="nl-NL" dirty="0"/>
              <a:t>4. Feedback and </a:t>
            </a:r>
            <a:r>
              <a:rPr lang="nl-NL" dirty="0" err="1"/>
              <a:t>evaluation</a:t>
            </a:r>
            <a:r>
              <a:rPr lang="nl-NL" dirty="0"/>
              <a:t> of the information system</a:t>
            </a:r>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4</a:t>
            </a:fld>
            <a:endParaRPr lang="nl-NL"/>
          </a:p>
        </p:txBody>
      </p:sp>
    </p:spTree>
    <p:extLst>
      <p:ext uri="{BB962C8B-B14F-4D97-AF65-F5344CB8AC3E}">
        <p14:creationId xmlns:p14="http://schemas.microsoft.com/office/powerpoint/2010/main" val="404392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The WATERAPPS project is </a:t>
            </a:r>
            <a:r>
              <a:rPr lang="nl-NL" dirty="0" err="1"/>
              <a:t>is</a:t>
            </a:r>
            <a:r>
              <a:rPr lang="nl-NL" dirty="0"/>
              <a:t> </a:t>
            </a:r>
            <a:r>
              <a:rPr lang="nl-NL" dirty="0" err="1"/>
              <a:t>active</a:t>
            </a:r>
            <a:r>
              <a:rPr lang="nl-NL" dirty="0"/>
              <a:t> in Ada, Ghana and </a:t>
            </a:r>
            <a:r>
              <a:rPr lang="nl-NL" dirty="0" err="1"/>
              <a:t>Khulna</a:t>
            </a:r>
            <a:r>
              <a:rPr lang="nl-NL" dirty="0"/>
              <a:t> Bangladesh.</a:t>
            </a:r>
          </a:p>
          <a:p>
            <a:r>
              <a:rPr lang="nl-NL" dirty="0"/>
              <a:t>Here, the </a:t>
            </a:r>
            <a:r>
              <a:rPr lang="nl-NL" dirty="0" err="1"/>
              <a:t>example</a:t>
            </a:r>
            <a:r>
              <a:rPr lang="nl-NL" dirty="0"/>
              <a:t> of </a:t>
            </a:r>
            <a:r>
              <a:rPr lang="nl-NL" dirty="0" err="1"/>
              <a:t>Khulna</a:t>
            </a:r>
            <a:r>
              <a:rPr lang="nl-NL" dirty="0"/>
              <a:t>, Bangladesh is </a:t>
            </a:r>
            <a:r>
              <a:rPr lang="nl-NL" dirty="0" err="1"/>
              <a:t>presented</a:t>
            </a:r>
            <a:r>
              <a:rPr lang="nl-NL" dirty="0"/>
              <a:t>.</a:t>
            </a:r>
          </a:p>
        </p:txBody>
      </p:sp>
      <p:sp>
        <p:nvSpPr>
          <p:cNvPr id="4" name="Slide Number Placeholder 3"/>
          <p:cNvSpPr>
            <a:spLocks noGrp="1"/>
          </p:cNvSpPr>
          <p:nvPr>
            <p:ph type="sldNum" sz="quarter" idx="5"/>
          </p:nvPr>
        </p:nvSpPr>
        <p:spPr/>
        <p:txBody>
          <a:bodyPr/>
          <a:lstStyle/>
          <a:p>
            <a:fld id="{55D45D2F-C69D-4D90-B22B-9B2DC58DBD55}" type="slidenum">
              <a:rPr lang="nl-NL" smtClean="0"/>
              <a:t>5</a:t>
            </a:fld>
            <a:endParaRPr lang="nl-NL"/>
          </a:p>
        </p:txBody>
      </p:sp>
    </p:spTree>
    <p:extLst>
      <p:ext uri="{BB962C8B-B14F-4D97-AF65-F5344CB8AC3E}">
        <p14:creationId xmlns:p14="http://schemas.microsoft.com/office/powerpoint/2010/main" val="115490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Bangladesh case </a:t>
            </a:r>
            <a:r>
              <a:rPr lang="nl-NL" dirty="0" err="1"/>
              <a:t>study</a:t>
            </a:r>
            <a:r>
              <a:rPr lang="nl-NL" dirty="0"/>
              <a:t> – Background information</a:t>
            </a:r>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6</a:t>
            </a:fld>
            <a:endParaRPr lang="nl-NL"/>
          </a:p>
        </p:txBody>
      </p:sp>
    </p:spTree>
    <p:extLst>
      <p:ext uri="{BB962C8B-B14F-4D97-AF65-F5344CB8AC3E}">
        <p14:creationId xmlns:p14="http://schemas.microsoft.com/office/powerpoint/2010/main" val="371614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50000"/>
              </a:lnSpc>
              <a:buNone/>
            </a:pPr>
            <a:r>
              <a:rPr lang="en-GB" sz="1200" b="1" dirty="0"/>
              <a:t>Research Questions during these STEPS (1,2):</a:t>
            </a:r>
          </a:p>
          <a:p>
            <a:pPr algn="just">
              <a:lnSpc>
                <a:spcPct val="150000"/>
              </a:lnSpc>
            </a:pPr>
            <a:r>
              <a:rPr lang="en-GB" sz="1200" dirty="0"/>
              <a:t> Current available information and needs ?</a:t>
            </a:r>
          </a:p>
          <a:p>
            <a:pPr algn="just">
              <a:lnSpc>
                <a:spcPct val="150000"/>
              </a:lnSpc>
            </a:pPr>
            <a:r>
              <a:rPr lang="en-GB" sz="1200" dirty="0"/>
              <a:t> Perceived quality and role of available information ?</a:t>
            </a:r>
          </a:p>
          <a:p>
            <a:pPr algn="just">
              <a:lnSpc>
                <a:spcPct val="150000"/>
              </a:lnSpc>
            </a:pPr>
            <a:r>
              <a:rPr lang="en-GB" sz="1200" dirty="0"/>
              <a:t> Influence of available information on decision-making ?</a:t>
            </a:r>
          </a:p>
          <a:p>
            <a:pPr marL="457200" indent="-457200" algn="just">
              <a:buAutoNum type="arabicPeriod"/>
            </a:pPr>
            <a:endParaRPr lang="en-GB" sz="1200" dirty="0"/>
          </a:p>
          <a:p>
            <a:pPr marL="457200" indent="-457200" algn="just">
              <a:buAutoNum type="arabicPeriod"/>
            </a:pPr>
            <a:endParaRPr lang="en-GB" sz="1200" dirty="0"/>
          </a:p>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7</a:t>
            </a:fld>
            <a:endParaRPr lang="nl-NL"/>
          </a:p>
        </p:txBody>
      </p:sp>
    </p:spTree>
    <p:extLst>
      <p:ext uri="{BB962C8B-B14F-4D97-AF65-F5344CB8AC3E}">
        <p14:creationId xmlns:p14="http://schemas.microsoft.com/office/powerpoint/2010/main" val="1225835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50000"/>
              </a:lnSpc>
              <a:buNone/>
            </a:pPr>
            <a:r>
              <a:rPr lang="en-GB" sz="1200" b="1" dirty="0"/>
              <a:t>Research Questions during STEP 3:</a:t>
            </a:r>
          </a:p>
          <a:p>
            <a:pPr lvl="0" algn="just">
              <a:lnSpc>
                <a:spcPct val="150000"/>
              </a:lnSpc>
            </a:pPr>
            <a:r>
              <a:rPr lang="en-GB" sz="1200" dirty="0"/>
              <a:t>RQ_1: How forecast visualization and mode of communication could improve farmers’ agricultural decision-making ? </a:t>
            </a:r>
          </a:p>
          <a:p>
            <a:pPr lvl="0" algn="just">
              <a:lnSpc>
                <a:spcPct val="150000"/>
              </a:lnSpc>
            </a:pPr>
            <a:r>
              <a:rPr lang="en-GB" sz="1200" dirty="0"/>
              <a:t>RQ_2: What are the key impacts of inaccurate forecast ? </a:t>
            </a:r>
          </a:p>
          <a:p>
            <a:pPr lvl="0" algn="just">
              <a:lnSpc>
                <a:spcPct val="150000"/>
              </a:lnSpc>
            </a:pPr>
            <a:r>
              <a:rPr lang="en-GB" sz="1200" dirty="0"/>
              <a:t>RQ_3: How do delta farmers in Khulna deal with forecasts inaccuracy ? </a:t>
            </a:r>
          </a:p>
          <a:p>
            <a:pPr lvl="0" algn="just">
              <a:lnSpc>
                <a:spcPct val="150000"/>
              </a:lnSpc>
            </a:pPr>
            <a:endParaRPr lang="nl-NL" sz="1200" dirty="0"/>
          </a:p>
          <a:p>
            <a:pPr lvl="0" algn="just">
              <a:lnSpc>
                <a:spcPct val="150000"/>
              </a:lnSpc>
            </a:pPr>
            <a:r>
              <a:rPr lang="nl-NL" sz="1200" dirty="0"/>
              <a:t>ANSWERS</a:t>
            </a:r>
          </a:p>
          <a:p>
            <a:pPr algn="just"/>
            <a:r>
              <a:rPr lang="en-GB" sz="1200" dirty="0"/>
              <a:t>RQ_1: Assess whether farmers could </a:t>
            </a:r>
            <a:r>
              <a:rPr lang="en-GB" sz="1200" b="1" dirty="0"/>
              <a:t>improve</a:t>
            </a:r>
            <a:r>
              <a:rPr lang="en-GB" sz="1200" dirty="0"/>
              <a:t> their daily and tactical </a:t>
            </a:r>
            <a:r>
              <a:rPr lang="en-GB" sz="1200" b="1" dirty="0"/>
              <a:t>farming decisions </a:t>
            </a:r>
            <a:r>
              <a:rPr lang="en-GB" sz="1200" dirty="0"/>
              <a:t>using the </a:t>
            </a:r>
            <a:r>
              <a:rPr lang="en-GB" sz="1200" b="1" dirty="0"/>
              <a:t>tailored</a:t>
            </a:r>
            <a:r>
              <a:rPr lang="en-GB" sz="1200" dirty="0"/>
              <a:t> information (premium package) communicated through traditional and ICT platforms. </a:t>
            </a:r>
          </a:p>
          <a:p>
            <a:pPr marL="0" indent="0" algn="just">
              <a:buNone/>
            </a:pPr>
            <a:endParaRPr lang="en-GB" sz="1200" dirty="0"/>
          </a:p>
          <a:p>
            <a:pPr algn="just"/>
            <a:r>
              <a:rPr lang="en-GB" sz="1200" dirty="0"/>
              <a:t>RQ_2: Examine whether forecasts visualization makes any significant differences in farming decisions of the local farmers. </a:t>
            </a:r>
          </a:p>
          <a:p>
            <a:pPr algn="just"/>
            <a:endParaRPr lang="en-GB" sz="1200" dirty="0"/>
          </a:p>
          <a:p>
            <a:pPr algn="just"/>
            <a:r>
              <a:rPr lang="en-GB" sz="1200" dirty="0"/>
              <a:t>RQ_3: Assess whether forecast inaccuracy has any significant impact on crops, livestock and livelihood of the smallholder farmers.</a:t>
            </a:r>
          </a:p>
          <a:p>
            <a:pPr lvl="0" algn="just">
              <a:lnSpc>
                <a:spcPct val="150000"/>
              </a:lnSpc>
            </a:pPr>
            <a:endParaRPr lang="en-GB" sz="1200" dirty="0"/>
          </a:p>
          <a:p>
            <a:pPr lvl="0" algn="just">
              <a:lnSpc>
                <a:spcPct val="150000"/>
              </a:lnSpc>
            </a:pPr>
            <a:endParaRPr lang="nl-NL" sz="1200" dirty="0"/>
          </a:p>
          <a:p>
            <a:pPr lvl="0" algn="just">
              <a:lnSpc>
                <a:spcPct val="150000"/>
              </a:lnSpc>
            </a:pPr>
            <a:endParaRPr lang="en-GB" sz="1200" dirty="0"/>
          </a:p>
          <a:p>
            <a:pPr marL="457200" indent="-457200" algn="just">
              <a:buAutoNum type="arabicPeriod"/>
            </a:pPr>
            <a:endParaRPr lang="en-GB" sz="1200" dirty="0"/>
          </a:p>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8</a:t>
            </a:fld>
            <a:endParaRPr lang="nl-NL"/>
          </a:p>
        </p:txBody>
      </p:sp>
    </p:spTree>
    <p:extLst>
      <p:ext uri="{BB962C8B-B14F-4D97-AF65-F5344CB8AC3E}">
        <p14:creationId xmlns:p14="http://schemas.microsoft.com/office/powerpoint/2010/main" val="366807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During</a:t>
            </a:r>
            <a:r>
              <a:rPr lang="nl-NL" dirty="0"/>
              <a:t> the </a:t>
            </a:r>
            <a:r>
              <a:rPr lang="nl-NL" b="1" dirty="0"/>
              <a:t>Face2Face</a:t>
            </a:r>
            <a:r>
              <a:rPr lang="nl-NL" dirty="0"/>
              <a:t> </a:t>
            </a:r>
            <a:r>
              <a:rPr lang="nl-NL" dirty="0" err="1"/>
              <a:t>weekly</a:t>
            </a:r>
            <a:r>
              <a:rPr lang="nl-NL" dirty="0"/>
              <a:t> </a:t>
            </a:r>
            <a:r>
              <a:rPr lang="nl-NL" dirty="0" err="1"/>
              <a:t>sessions</a:t>
            </a:r>
            <a:r>
              <a:rPr lang="nl-NL" dirty="0"/>
              <a:t> we </a:t>
            </a:r>
            <a:r>
              <a:rPr lang="nl-NL" dirty="0" err="1"/>
              <a:t>identified</a:t>
            </a:r>
            <a:r>
              <a:rPr lang="nl-NL" dirty="0"/>
              <a:t> 3 </a:t>
            </a:r>
            <a:r>
              <a:rPr lang="nl-NL" dirty="0" err="1"/>
              <a:t>parts</a:t>
            </a:r>
            <a:r>
              <a:rPr lang="nl-NL" dirty="0"/>
              <a:t> </a:t>
            </a:r>
            <a:r>
              <a:rPr lang="nl-NL" dirty="0" err="1"/>
              <a:t>each</a:t>
            </a:r>
            <a:r>
              <a:rPr lang="nl-NL" dirty="0"/>
              <a:t> time:</a:t>
            </a:r>
          </a:p>
          <a:p>
            <a:endParaRPr lang="nl-NL" dirty="0"/>
          </a:p>
          <a:p>
            <a:r>
              <a:rPr lang="nl-NL" dirty="0"/>
              <a:t>1. </a:t>
            </a:r>
            <a:r>
              <a:rPr lang="nl-NL" dirty="0" err="1"/>
              <a:t>Discussion</a:t>
            </a:r>
            <a:r>
              <a:rPr lang="nl-NL" dirty="0"/>
              <a:t> and feedback on last </a:t>
            </a:r>
            <a:r>
              <a:rPr lang="nl-NL" dirty="0" err="1"/>
              <a:t>week’s</a:t>
            </a:r>
            <a:r>
              <a:rPr lang="nl-NL" dirty="0"/>
              <a:t> </a:t>
            </a:r>
            <a:r>
              <a:rPr lang="nl-NL" dirty="0" err="1"/>
              <a:t>agricultural</a:t>
            </a:r>
            <a:r>
              <a:rPr lang="nl-NL" dirty="0"/>
              <a:t> </a:t>
            </a:r>
            <a:r>
              <a:rPr lang="nl-NL" dirty="0" err="1"/>
              <a:t>activities</a:t>
            </a:r>
            <a:r>
              <a:rPr lang="nl-NL" dirty="0"/>
              <a:t> in </a:t>
            </a:r>
            <a:r>
              <a:rPr lang="nl-NL" dirty="0" err="1"/>
              <a:t>relation</a:t>
            </a:r>
            <a:r>
              <a:rPr lang="nl-NL" dirty="0"/>
              <a:t> </a:t>
            </a:r>
            <a:r>
              <a:rPr lang="nl-NL" dirty="0" err="1"/>
              <a:t>to</a:t>
            </a:r>
            <a:r>
              <a:rPr lang="nl-NL" dirty="0"/>
              <a:t> the </a:t>
            </a:r>
            <a:r>
              <a:rPr lang="nl-NL" dirty="0" err="1"/>
              <a:t>provided</a:t>
            </a:r>
            <a:r>
              <a:rPr lang="nl-NL" dirty="0"/>
              <a:t> forecast. </a:t>
            </a:r>
          </a:p>
          <a:p>
            <a:endParaRPr lang="nl-NL" dirty="0"/>
          </a:p>
          <a:p>
            <a:r>
              <a:rPr lang="nl-NL" dirty="0"/>
              <a:t>2. </a:t>
            </a:r>
            <a:r>
              <a:rPr lang="nl-NL" dirty="0" err="1"/>
              <a:t>Followed</a:t>
            </a:r>
            <a:r>
              <a:rPr lang="nl-NL" dirty="0"/>
              <a:t> </a:t>
            </a:r>
            <a:r>
              <a:rPr lang="nl-NL" dirty="0" err="1"/>
              <a:t>by</a:t>
            </a:r>
            <a:r>
              <a:rPr lang="nl-NL" dirty="0"/>
              <a:t> </a:t>
            </a:r>
            <a:r>
              <a:rPr lang="nl-NL" dirty="0" err="1"/>
              <a:t>sharing</a:t>
            </a:r>
            <a:r>
              <a:rPr lang="nl-NL" dirty="0"/>
              <a:t> of the </a:t>
            </a:r>
            <a:r>
              <a:rPr lang="nl-NL" dirty="0" err="1"/>
              <a:t>current</a:t>
            </a:r>
            <a:r>
              <a:rPr lang="nl-NL" dirty="0"/>
              <a:t> </a:t>
            </a:r>
            <a:r>
              <a:rPr lang="nl-NL" dirty="0" err="1"/>
              <a:t>week’s</a:t>
            </a:r>
            <a:r>
              <a:rPr lang="nl-NL" dirty="0"/>
              <a:t> forecast as well as </a:t>
            </a:r>
            <a:r>
              <a:rPr lang="nl-NL" dirty="0" err="1"/>
              <a:t>elaboration</a:t>
            </a:r>
            <a:r>
              <a:rPr lang="nl-NL" dirty="0"/>
              <a:t> on </a:t>
            </a:r>
            <a:r>
              <a:rPr lang="nl-NL" dirty="0" err="1"/>
              <a:t>that</a:t>
            </a:r>
            <a:r>
              <a:rPr lang="nl-NL" dirty="0"/>
              <a:t>.</a:t>
            </a:r>
          </a:p>
          <a:p>
            <a:endParaRPr lang="nl-NL" dirty="0"/>
          </a:p>
          <a:p>
            <a:r>
              <a:rPr lang="nl-NL" dirty="0"/>
              <a:t>3. </a:t>
            </a:r>
            <a:r>
              <a:rPr lang="nl-NL" dirty="0" err="1"/>
              <a:t>During</a:t>
            </a:r>
            <a:r>
              <a:rPr lang="nl-NL" dirty="0"/>
              <a:t> </a:t>
            </a:r>
            <a:r>
              <a:rPr lang="nl-NL" dirty="0" err="1"/>
              <a:t>th</a:t>
            </a:r>
            <a:r>
              <a:rPr lang="nl-NL" dirty="0"/>
              <a:t> last part, farmers form </a:t>
            </a:r>
            <a:r>
              <a:rPr lang="nl-NL" dirty="0" err="1"/>
              <a:t>groups</a:t>
            </a:r>
            <a:r>
              <a:rPr lang="nl-NL" dirty="0"/>
              <a:t> and </a:t>
            </a:r>
            <a:r>
              <a:rPr lang="nl-NL" dirty="0" err="1"/>
              <a:t>they</a:t>
            </a:r>
            <a:r>
              <a:rPr lang="nl-NL" dirty="0"/>
              <a:t> </a:t>
            </a:r>
            <a:r>
              <a:rPr lang="nl-NL" dirty="0" err="1"/>
              <a:t>jointly</a:t>
            </a:r>
            <a:r>
              <a:rPr lang="nl-NL" dirty="0"/>
              <a:t> </a:t>
            </a:r>
            <a:r>
              <a:rPr lang="nl-NL" dirty="0" err="1"/>
              <a:t>prepare</a:t>
            </a:r>
            <a:r>
              <a:rPr lang="nl-NL" dirty="0"/>
              <a:t> </a:t>
            </a:r>
            <a:r>
              <a:rPr lang="nl-NL" dirty="0" err="1"/>
              <a:t>their</a:t>
            </a:r>
            <a:r>
              <a:rPr lang="nl-NL" dirty="0"/>
              <a:t> </a:t>
            </a:r>
            <a:r>
              <a:rPr lang="nl-NL" dirty="0" err="1"/>
              <a:t>weekly</a:t>
            </a:r>
            <a:r>
              <a:rPr lang="nl-NL" dirty="0"/>
              <a:t> </a:t>
            </a:r>
            <a:r>
              <a:rPr lang="nl-NL" dirty="0" err="1"/>
              <a:t>agricultural</a:t>
            </a:r>
            <a:r>
              <a:rPr lang="nl-NL" dirty="0"/>
              <a:t> </a:t>
            </a:r>
            <a:r>
              <a:rPr lang="nl-NL" dirty="0" err="1"/>
              <a:t>activities</a:t>
            </a:r>
            <a:r>
              <a:rPr lang="nl-NL" dirty="0"/>
              <a:t> </a:t>
            </a:r>
            <a:r>
              <a:rPr lang="nl-NL" dirty="0" err="1"/>
              <a:t>based</a:t>
            </a:r>
            <a:r>
              <a:rPr lang="nl-NL" dirty="0"/>
              <a:t> on the </a:t>
            </a:r>
            <a:r>
              <a:rPr lang="nl-NL" dirty="0" err="1"/>
              <a:t>provided</a:t>
            </a:r>
            <a:r>
              <a:rPr lang="nl-NL" dirty="0"/>
              <a:t> forecast.</a:t>
            </a:r>
          </a:p>
          <a:p>
            <a:endParaRPr lang="nl-NL" dirty="0"/>
          </a:p>
          <a:p>
            <a:endParaRPr lang="nl-NL" dirty="0"/>
          </a:p>
        </p:txBody>
      </p:sp>
      <p:sp>
        <p:nvSpPr>
          <p:cNvPr id="4" name="Slide Number Placeholder 3"/>
          <p:cNvSpPr>
            <a:spLocks noGrp="1"/>
          </p:cNvSpPr>
          <p:nvPr>
            <p:ph type="sldNum" sz="quarter" idx="5"/>
          </p:nvPr>
        </p:nvSpPr>
        <p:spPr/>
        <p:txBody>
          <a:bodyPr/>
          <a:lstStyle/>
          <a:p>
            <a:fld id="{55D45D2F-C69D-4D90-B22B-9B2DC58DBD55}" type="slidenum">
              <a:rPr lang="nl-NL" smtClean="0"/>
              <a:t>9</a:t>
            </a:fld>
            <a:endParaRPr lang="nl-NL"/>
          </a:p>
        </p:txBody>
      </p:sp>
    </p:spTree>
    <p:extLst>
      <p:ext uri="{BB962C8B-B14F-4D97-AF65-F5344CB8AC3E}">
        <p14:creationId xmlns:p14="http://schemas.microsoft.com/office/powerpoint/2010/main" val="2856856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nl-NL" sz="1200" dirty="0"/>
              <a:t>We are </a:t>
            </a:r>
            <a:r>
              <a:rPr lang="nl-NL" sz="1200" dirty="0" err="1"/>
              <a:t>currently</a:t>
            </a:r>
            <a:r>
              <a:rPr lang="nl-NL" sz="1200" dirty="0"/>
              <a:t> on the </a:t>
            </a:r>
            <a:r>
              <a:rPr lang="nl-NL" sz="1200" dirty="0" err="1"/>
              <a:t>evaluation</a:t>
            </a:r>
            <a:r>
              <a:rPr lang="nl-NL" sz="1200" dirty="0"/>
              <a:t> </a:t>
            </a:r>
            <a:r>
              <a:rPr lang="nl-NL" sz="1200" dirty="0" err="1"/>
              <a:t>phace</a:t>
            </a:r>
            <a:r>
              <a:rPr lang="nl-NL" sz="1200" dirty="0"/>
              <a:t>, and we are </a:t>
            </a:r>
            <a:r>
              <a:rPr lang="nl-NL" sz="1200" dirty="0" err="1"/>
              <a:t>already</a:t>
            </a:r>
            <a:r>
              <a:rPr lang="nl-NL" sz="1200" dirty="0"/>
              <a:t> </a:t>
            </a:r>
            <a:r>
              <a:rPr lang="nl-NL" sz="1200" dirty="0" err="1"/>
              <a:t>receiving</a:t>
            </a:r>
            <a:r>
              <a:rPr lang="nl-NL" sz="1200" dirty="0"/>
              <a:t> the first </a:t>
            </a:r>
            <a:r>
              <a:rPr lang="nl-NL" sz="1200" dirty="0" err="1"/>
              <a:t>outputs</a:t>
            </a:r>
            <a:r>
              <a:rPr lang="nl-NL" sz="1200" dirty="0"/>
              <a:t>..</a:t>
            </a:r>
          </a:p>
          <a:p>
            <a:pPr marL="0" indent="0" algn="just">
              <a:buNone/>
            </a:pPr>
            <a:endParaRPr lang="nl-NL" sz="1200" dirty="0"/>
          </a:p>
          <a:p>
            <a:pPr marL="0" indent="0" algn="just">
              <a:buNone/>
            </a:pPr>
            <a:r>
              <a:rPr lang="nl-NL" sz="1200" dirty="0"/>
              <a:t>We have facebook </a:t>
            </a:r>
            <a:r>
              <a:rPr lang="nl-NL" sz="1200" dirty="0" err="1"/>
              <a:t>groups</a:t>
            </a:r>
            <a:r>
              <a:rPr lang="nl-NL" sz="1200" dirty="0"/>
              <a:t> </a:t>
            </a:r>
            <a:r>
              <a:rPr lang="nl-NL" sz="1200" dirty="0" err="1"/>
              <a:t>where</a:t>
            </a:r>
            <a:r>
              <a:rPr lang="nl-NL" sz="1200" dirty="0"/>
              <a:t> </a:t>
            </a:r>
            <a:r>
              <a:rPr lang="nl-NL" sz="1200" dirty="0" err="1"/>
              <a:t>besides</a:t>
            </a:r>
            <a:r>
              <a:rPr lang="nl-NL" sz="1200" dirty="0"/>
              <a:t> </a:t>
            </a:r>
            <a:r>
              <a:rPr lang="nl-NL" sz="1200" dirty="0" err="1"/>
              <a:t>provide</a:t>
            </a:r>
            <a:r>
              <a:rPr lang="nl-NL" sz="1200" dirty="0"/>
              <a:t> forecast information, farmers </a:t>
            </a:r>
            <a:r>
              <a:rPr lang="nl-NL" sz="1200" dirty="0" err="1"/>
              <a:t>could</a:t>
            </a:r>
            <a:r>
              <a:rPr lang="nl-NL" sz="1200" dirty="0"/>
              <a:t> </a:t>
            </a:r>
            <a:r>
              <a:rPr lang="nl-NL" sz="1200" dirty="0" err="1"/>
              <a:t>also</a:t>
            </a:r>
            <a:r>
              <a:rPr lang="nl-NL" sz="1200" dirty="0"/>
              <a:t> </a:t>
            </a:r>
            <a:r>
              <a:rPr lang="nl-NL" sz="1200" dirty="0" err="1"/>
              <a:t>provide</a:t>
            </a:r>
            <a:r>
              <a:rPr lang="nl-NL" sz="1200" dirty="0"/>
              <a:t> </a:t>
            </a:r>
            <a:r>
              <a:rPr lang="nl-NL" sz="1200" dirty="0" err="1"/>
              <a:t>their</a:t>
            </a:r>
            <a:r>
              <a:rPr lang="nl-NL" sz="1200" dirty="0"/>
              <a:t> feedback in real time..</a:t>
            </a:r>
          </a:p>
          <a:p>
            <a:pPr marL="0" indent="0" algn="just">
              <a:buNone/>
            </a:pPr>
            <a:endParaRPr lang="nl-NL" sz="1200" dirty="0"/>
          </a:p>
          <a:p>
            <a:pPr marL="0" indent="0" algn="just">
              <a:buNone/>
            </a:pPr>
            <a:r>
              <a:rPr lang="nl-NL" sz="1200" dirty="0"/>
              <a:t>Plots (right): baseline and </a:t>
            </a:r>
            <a:r>
              <a:rPr lang="nl-NL" sz="1200" dirty="0" err="1"/>
              <a:t>now</a:t>
            </a:r>
            <a:r>
              <a:rPr lang="nl-NL" sz="1200" dirty="0"/>
              <a:t> </a:t>
            </a:r>
            <a:r>
              <a:rPr lang="nl-NL" sz="1200" dirty="0" err="1"/>
              <a:t>they</a:t>
            </a:r>
            <a:r>
              <a:rPr lang="nl-NL" sz="1200" dirty="0"/>
              <a:t> </a:t>
            </a:r>
            <a:r>
              <a:rPr lang="nl-NL" sz="1200" dirty="0" err="1"/>
              <a:t>include</a:t>
            </a:r>
            <a:r>
              <a:rPr lang="nl-NL" sz="1200" dirty="0"/>
              <a:t> the </a:t>
            </a:r>
            <a:r>
              <a:rPr lang="nl-NL" sz="1200" dirty="0" err="1"/>
              <a:t>endline</a:t>
            </a:r>
            <a:r>
              <a:rPr lang="nl-NL" sz="1200" dirty="0"/>
              <a:t>.</a:t>
            </a:r>
          </a:p>
          <a:p>
            <a:pPr marL="0" indent="0" algn="just">
              <a:buNone/>
            </a:pPr>
            <a:endParaRPr lang="nl-NL" sz="1200" dirty="0"/>
          </a:p>
          <a:p>
            <a:pPr marL="171450" indent="-171450" algn="just">
              <a:buFontTx/>
              <a:buChar char="-"/>
            </a:pPr>
            <a:r>
              <a:rPr lang="nl-NL" sz="1200" dirty="0"/>
              <a:t>Farmers are more </a:t>
            </a:r>
            <a:r>
              <a:rPr lang="nl-NL" sz="1200" dirty="0" err="1"/>
              <a:t>knowledgable</a:t>
            </a:r>
            <a:r>
              <a:rPr lang="nl-NL" sz="1200" dirty="0"/>
              <a:t> </a:t>
            </a:r>
            <a:r>
              <a:rPr lang="nl-NL" sz="1200" dirty="0" err="1"/>
              <a:t>to</a:t>
            </a:r>
            <a:r>
              <a:rPr lang="nl-NL" sz="1200" dirty="0"/>
              <a:t> select the advance time </a:t>
            </a:r>
            <a:r>
              <a:rPr lang="nl-NL" sz="1200" dirty="0" err="1"/>
              <a:t>that</a:t>
            </a:r>
            <a:r>
              <a:rPr lang="nl-NL" sz="1200" dirty="0"/>
              <a:t> </a:t>
            </a:r>
            <a:r>
              <a:rPr lang="nl-NL" sz="1200" dirty="0" err="1"/>
              <a:t>they</a:t>
            </a:r>
            <a:r>
              <a:rPr lang="nl-NL" sz="1200" dirty="0"/>
              <a:t> want </a:t>
            </a:r>
            <a:r>
              <a:rPr lang="nl-NL" sz="1200" dirty="0" err="1"/>
              <a:t>to</a:t>
            </a:r>
            <a:r>
              <a:rPr lang="nl-NL" sz="1200" dirty="0"/>
              <a:t> have information.</a:t>
            </a:r>
          </a:p>
          <a:p>
            <a:pPr marL="171450" indent="-171450" algn="just">
              <a:buFontTx/>
              <a:buChar char="-"/>
            </a:pPr>
            <a:endParaRPr lang="nl-NL" sz="1200" dirty="0"/>
          </a:p>
          <a:p>
            <a:pPr marL="0" indent="0" algn="just">
              <a:buFontTx/>
              <a:buNone/>
            </a:pPr>
            <a:r>
              <a:rPr lang="nl-NL" sz="1200" dirty="0"/>
              <a:t>- Information needs </a:t>
            </a:r>
            <a:r>
              <a:rPr lang="nl-NL" sz="1200" dirty="0" err="1"/>
              <a:t>include</a:t>
            </a:r>
            <a:r>
              <a:rPr lang="nl-NL" sz="1200" dirty="0"/>
              <a:t> more parameters, </a:t>
            </a:r>
            <a:r>
              <a:rPr lang="nl-NL" sz="1200" dirty="0" err="1"/>
              <a:t>mainly</a:t>
            </a:r>
            <a:r>
              <a:rPr lang="nl-NL" sz="1200" dirty="0"/>
              <a:t> </a:t>
            </a:r>
            <a:r>
              <a:rPr lang="nl-NL" sz="1200" dirty="0" err="1"/>
              <a:t>because</a:t>
            </a:r>
            <a:r>
              <a:rPr lang="nl-NL" sz="1200" dirty="0"/>
              <a:t> the farmers </a:t>
            </a:r>
            <a:r>
              <a:rPr lang="nl-NL" sz="1200" dirty="0" err="1"/>
              <a:t>know</a:t>
            </a:r>
            <a:r>
              <a:rPr lang="nl-NL" sz="1200" dirty="0"/>
              <a:t> </a:t>
            </a:r>
            <a:r>
              <a:rPr lang="nl-NL" sz="1200" dirty="0" err="1"/>
              <a:t>which</a:t>
            </a:r>
            <a:r>
              <a:rPr lang="nl-NL" sz="1200" dirty="0"/>
              <a:t> indicator is </a:t>
            </a:r>
            <a:r>
              <a:rPr lang="nl-NL" sz="1200" dirty="0" err="1"/>
              <a:t>crucial</a:t>
            </a:r>
            <a:r>
              <a:rPr lang="nl-NL" sz="1200" dirty="0"/>
              <a:t> </a:t>
            </a:r>
            <a:r>
              <a:rPr lang="nl-NL" sz="1200" dirty="0" err="1"/>
              <a:t>for</a:t>
            </a:r>
            <a:r>
              <a:rPr lang="nl-NL" sz="1200" dirty="0"/>
              <a:t> </a:t>
            </a:r>
            <a:r>
              <a:rPr lang="nl-NL" sz="1200" dirty="0" err="1"/>
              <a:t>each</a:t>
            </a:r>
            <a:r>
              <a:rPr lang="nl-NL" sz="1200" dirty="0"/>
              <a:t> </a:t>
            </a:r>
            <a:r>
              <a:rPr lang="nl-NL" sz="1200" dirty="0" err="1"/>
              <a:t>period</a:t>
            </a:r>
            <a:r>
              <a:rPr lang="nl-NL" sz="1200" dirty="0"/>
              <a:t> and </a:t>
            </a:r>
            <a:r>
              <a:rPr lang="nl-NL" sz="1200" dirty="0" err="1"/>
              <a:t>cultivation</a:t>
            </a:r>
            <a:r>
              <a:rPr lang="nl-NL" sz="1200" dirty="0"/>
              <a:t>  </a:t>
            </a:r>
            <a:r>
              <a:rPr lang="nl-NL" sz="1200" dirty="0" err="1"/>
              <a:t>phase</a:t>
            </a:r>
            <a:r>
              <a:rPr lang="nl-NL" sz="1200" dirty="0"/>
              <a:t>.</a:t>
            </a:r>
          </a:p>
          <a:p>
            <a:pPr marL="171450" indent="-171450" algn="just">
              <a:buFontTx/>
              <a:buChar char="-"/>
            </a:pPr>
            <a:endParaRPr lang="en-GB" sz="1200" dirty="0"/>
          </a:p>
          <a:p>
            <a:pPr marL="457200" indent="-457200" algn="just">
              <a:buAutoNum type="arabicPeriod"/>
            </a:pPr>
            <a:endParaRPr lang="en-GB" sz="1200" dirty="0"/>
          </a:p>
          <a:p>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10</a:t>
            </a:fld>
            <a:endParaRPr lang="nl-NL"/>
          </a:p>
        </p:txBody>
      </p:sp>
    </p:spTree>
    <p:extLst>
      <p:ext uri="{BB962C8B-B14F-4D97-AF65-F5344CB8AC3E}">
        <p14:creationId xmlns:p14="http://schemas.microsoft.com/office/powerpoint/2010/main" val="2485820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NL" dirty="0"/>
              <a:t>Long-term traditional </a:t>
            </a:r>
            <a:r>
              <a:rPr lang="nl-NL" dirty="0" err="1"/>
              <a:t>farming</a:t>
            </a:r>
            <a:r>
              <a:rPr lang="nl-NL" dirty="0"/>
              <a:t> </a:t>
            </a:r>
            <a:r>
              <a:rPr lang="nl-NL" dirty="0" err="1"/>
              <a:t>practices</a:t>
            </a:r>
            <a:r>
              <a:rPr lang="nl-NL" dirty="0"/>
              <a:t> </a:t>
            </a:r>
            <a:r>
              <a:rPr lang="nl-NL" dirty="0" err="1"/>
              <a:t>main</a:t>
            </a:r>
            <a:r>
              <a:rPr lang="nl-NL" dirty="0"/>
              <a:t> issue, in </a:t>
            </a:r>
            <a:r>
              <a:rPr lang="nl-NL" dirty="0" err="1"/>
              <a:t>which</a:t>
            </a:r>
            <a:r>
              <a:rPr lang="nl-NL" dirty="0"/>
              <a:t> we want </a:t>
            </a:r>
            <a:r>
              <a:rPr lang="nl-NL" dirty="0" err="1"/>
              <a:t>to</a:t>
            </a:r>
            <a:r>
              <a:rPr lang="nl-NL" dirty="0"/>
              <a:t> </a:t>
            </a:r>
            <a:r>
              <a:rPr lang="nl-NL" dirty="0" err="1"/>
              <a:t>build</a:t>
            </a:r>
            <a:r>
              <a:rPr lang="nl-NL" dirty="0"/>
              <a:t> </a:t>
            </a:r>
            <a:r>
              <a:rPr lang="nl-NL" dirty="0" err="1"/>
              <a:t>upon</a:t>
            </a:r>
            <a:r>
              <a:rPr lang="nl-NL" dirty="0"/>
              <a:t>.</a:t>
            </a:r>
          </a:p>
          <a:p>
            <a:pPr marL="171450" indent="-171450">
              <a:buFontTx/>
              <a:buChar char="-"/>
            </a:pPr>
            <a:endParaRPr lang="nl-NL" dirty="0"/>
          </a:p>
          <a:p>
            <a:pPr marL="171450" indent="-171450">
              <a:buFontTx/>
              <a:buChar char="-"/>
            </a:pPr>
            <a:r>
              <a:rPr lang="nl-NL" dirty="0"/>
              <a:t>Last point: we have </a:t>
            </a:r>
            <a:r>
              <a:rPr lang="nl-NL" dirty="0" err="1"/>
              <a:t>numerous</a:t>
            </a:r>
            <a:r>
              <a:rPr lang="nl-NL" dirty="0"/>
              <a:t> </a:t>
            </a:r>
            <a:r>
              <a:rPr lang="nl-NL" dirty="0" err="1"/>
              <a:t>examples</a:t>
            </a:r>
            <a:r>
              <a:rPr lang="nl-NL" dirty="0"/>
              <a:t> / </a:t>
            </a:r>
            <a:r>
              <a:rPr lang="nl-NL" dirty="0" err="1"/>
              <a:t>success</a:t>
            </a:r>
            <a:r>
              <a:rPr lang="nl-NL" dirty="0"/>
              <a:t> </a:t>
            </a:r>
            <a:r>
              <a:rPr lang="nl-NL" dirty="0" err="1"/>
              <a:t>stories</a:t>
            </a:r>
            <a:r>
              <a:rPr lang="nl-NL" dirty="0"/>
              <a:t>, video, etc. </a:t>
            </a:r>
            <a:r>
              <a:rPr lang="nl-NL" dirty="0" err="1"/>
              <a:t>that</a:t>
            </a:r>
            <a:r>
              <a:rPr lang="nl-NL" dirty="0"/>
              <a:t> </a:t>
            </a:r>
            <a:r>
              <a:rPr lang="nl-NL" dirty="0" err="1"/>
              <a:t>indicate</a:t>
            </a:r>
            <a:r>
              <a:rPr lang="nl-NL" dirty="0"/>
              <a:t> the </a:t>
            </a:r>
            <a:r>
              <a:rPr lang="nl-NL" dirty="0" err="1"/>
              <a:t>success</a:t>
            </a:r>
            <a:r>
              <a:rPr lang="nl-NL" dirty="0"/>
              <a:t> of the WATERAPPS project.</a:t>
            </a:r>
            <a:endParaRPr lang="en-GB" dirty="0"/>
          </a:p>
        </p:txBody>
      </p:sp>
      <p:sp>
        <p:nvSpPr>
          <p:cNvPr id="4" name="Slide Number Placeholder 3"/>
          <p:cNvSpPr>
            <a:spLocks noGrp="1"/>
          </p:cNvSpPr>
          <p:nvPr>
            <p:ph type="sldNum" sz="quarter" idx="5"/>
          </p:nvPr>
        </p:nvSpPr>
        <p:spPr/>
        <p:txBody>
          <a:bodyPr/>
          <a:lstStyle/>
          <a:p>
            <a:fld id="{55D45D2F-C69D-4D90-B22B-9B2DC58DBD55}" type="slidenum">
              <a:rPr lang="nl-NL" smtClean="0"/>
              <a:t>11</a:t>
            </a:fld>
            <a:endParaRPr lang="nl-NL"/>
          </a:p>
        </p:txBody>
      </p:sp>
    </p:spTree>
    <p:extLst>
      <p:ext uri="{BB962C8B-B14F-4D97-AF65-F5344CB8AC3E}">
        <p14:creationId xmlns:p14="http://schemas.microsoft.com/office/powerpoint/2010/main" val="116291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3" y="230188"/>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afbeelding 24"/>
          <p:cNvSpPr>
            <a:spLocks noGrp="1" noChangeAspect="1"/>
          </p:cNvSpPr>
          <p:nvPr>
            <p:ph type="pic" sz="quarter" idx="13" hasCustomPrompt="1"/>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hasCustomPrompt="1"/>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hasCustomPrompt="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hasCustomPrompt="1"/>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solidFill>
                  <a:srgbClr val="FFFFFF"/>
                </a:solidFill>
                <a:effectLst/>
                <a:uLnTx/>
                <a:uFillTx/>
              </a:rPr>
              <a:t>Ondertitel</a:t>
            </a:r>
            <a:endParaRPr kumimoji="0" lang="en-GB" sz="1800" b="0" i="0" u="none" strike="noStrike" kern="0" cap="none" spc="0" normalizeH="0" baseline="0" noProof="0" dirty="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Datum, </a:t>
            </a:r>
            <a:r>
              <a:rPr kumimoji="0" lang="en-GB" sz="1800" b="0" i="0" u="none" strike="noStrike" kern="0" cap="none" spc="0" normalizeH="0" baseline="0" noProof="0" dirty="0" err="1">
                <a:ln>
                  <a:noFill/>
                </a:ln>
                <a:solidFill>
                  <a:srgbClr val="FFFFFF"/>
                </a:solidFill>
                <a:effectLst/>
                <a:uLnTx/>
                <a:uFillTx/>
              </a:rPr>
              <a:t>Auteursnaam</a:t>
            </a:r>
            <a:endParaRPr kumimoji="0" lang="en-GB" sz="18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38" y="230188"/>
            <a:ext cx="3276000" cy="1353086"/>
          </a:xfrm>
        </p:spPr>
        <p:txBody>
          <a:bodyPr/>
          <a:lstStyle>
            <a:lvl1pPr>
              <a:defRPr/>
            </a:lvl1p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afbeelding 24"/>
          <p:cNvSpPr>
            <a:spLocks noGrp="1" noChangeAspect="1"/>
          </p:cNvSpPr>
          <p:nvPr>
            <p:ph type="pic" sz="quarter" idx="16" hasCustomPrompt="1"/>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4" name="Tijdelijke aanduiding voor tekst 4"/>
          <p:cNvSpPr>
            <a:spLocks noGrp="1"/>
          </p:cNvSpPr>
          <p:nvPr>
            <p:ph type="body" sz="quarter" idx="17" hasCustomPrompt="1"/>
          </p:nvPr>
        </p:nvSpPr>
        <p:spPr>
          <a:xfrm>
            <a:off x="495302" y="1840012"/>
            <a:ext cx="3276600" cy="4122638"/>
          </a:xfrm>
        </p:spPr>
        <p:txBody>
          <a:bodyPr lIns="36000"/>
          <a:lstStyle>
            <a:lvl1pPr marL="0" indent="0">
              <a:buNone/>
              <a:defRPr>
                <a:solidFill>
                  <a:schemeClr val="tx1"/>
                </a:solidFill>
              </a:defRPr>
            </a:lvl1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p:txBody>
      </p:sp>
      <p:sp>
        <p:nvSpPr>
          <p:cNvPr id="5" name="Tijdelijke aanduiding voor dianummer 4"/>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10723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7"/>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afbeelding 24"/>
          <p:cNvSpPr>
            <a:spLocks noGrp="1" noChangeAspect="1"/>
          </p:cNvSpPr>
          <p:nvPr>
            <p:ph type="pic" sz="quarter" idx="16" hasCustomPrompt="1"/>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4" name="Tijdelijke aanduiding voor afbeelding 24"/>
          <p:cNvSpPr>
            <a:spLocks noGrp="1" noChangeAspect="1"/>
          </p:cNvSpPr>
          <p:nvPr>
            <p:ph type="pic" sz="quarter" idx="17" hasCustomPrompt="1"/>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5" name="Tijdelijke aanduiding voor afbeelding 24"/>
          <p:cNvSpPr>
            <a:spLocks noGrp="1" noChangeAspect="1"/>
          </p:cNvSpPr>
          <p:nvPr>
            <p:ph type="pic" sz="quarter" idx="18" hasCustomPrompt="1"/>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7" name="Tijdelijke aanduiding voor tekst 6"/>
          <p:cNvSpPr>
            <a:spLocks noGrp="1"/>
          </p:cNvSpPr>
          <p:nvPr>
            <p:ph type="body" sz="quarter" idx="19" hasCustomPrompt="1"/>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8" name="Tijdelijke aanduiding voor tekst 6"/>
          <p:cNvSpPr>
            <a:spLocks noGrp="1"/>
          </p:cNvSpPr>
          <p:nvPr>
            <p:ph type="body" sz="quarter" idx="20" hasCustomPrompt="1"/>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9" name="Tijdelijke aanduiding voor tekst 6"/>
          <p:cNvSpPr>
            <a:spLocks noGrp="1"/>
          </p:cNvSpPr>
          <p:nvPr>
            <p:ph type="body" sz="quarter" idx="21" hasCustomPrompt="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0" name="Tijdelijke aanduiding voor tekst 6"/>
          <p:cNvSpPr>
            <a:spLocks noGrp="1"/>
          </p:cNvSpPr>
          <p:nvPr>
            <p:ph type="body" sz="quarter" idx="22" hasCustomPrompt="1"/>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1" name="Tijdelijke aanduiding voor tekst 6"/>
          <p:cNvSpPr>
            <a:spLocks noGrp="1"/>
          </p:cNvSpPr>
          <p:nvPr>
            <p:ph type="body" sz="quarter" idx="23" hasCustomPrompt="1"/>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2" name="Tijdelijke aanduiding voor tekst 6"/>
          <p:cNvSpPr>
            <a:spLocks noGrp="1"/>
          </p:cNvSpPr>
          <p:nvPr>
            <p:ph type="body" sz="quarter" idx="24" hasCustomPrompt="1"/>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6" name="Tijdelijke aanduiding voor dianummer 5"/>
          <p:cNvSpPr>
            <a:spLocks noGrp="1"/>
          </p:cNvSpPr>
          <p:nvPr>
            <p:ph type="sldNum" sz="quarter" idx="25"/>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79103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7"/>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afbeelding 24"/>
          <p:cNvSpPr>
            <a:spLocks noGrp="1" noChangeAspect="1"/>
          </p:cNvSpPr>
          <p:nvPr>
            <p:ph type="pic" sz="quarter" idx="16" hasCustomPrompt="1"/>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5" name="Tijdelijke aanduiding voor afbeelding 24"/>
          <p:cNvSpPr>
            <a:spLocks noGrp="1" noChangeAspect="1"/>
          </p:cNvSpPr>
          <p:nvPr>
            <p:ph type="pic" sz="quarter" idx="17" hasCustomPrompt="1"/>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3262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2" name="Titel 1"/>
          <p:cNvSpPr>
            <a:spLocks noGrp="1"/>
          </p:cNvSpPr>
          <p:nvPr>
            <p:ph type="title" hasCustomPrompt="1"/>
          </p:nvPr>
        </p:nvSpPr>
        <p:spPr>
          <a:xfrm>
            <a:off x="491642" y="230187"/>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4" name="Tijdelijke aanduiding voor dianummer 3"/>
          <p:cNvSpPr>
            <a:spLocks noGrp="1"/>
          </p:cNvSpPr>
          <p:nvPr>
            <p:ph type="sldNum" sz="quarter" idx="17"/>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17801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hasCustomPrompt="1"/>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4" name="Tijdelijke aanduiding voor afbeelding 24"/>
          <p:cNvSpPr>
            <a:spLocks noGrp="1"/>
          </p:cNvSpPr>
          <p:nvPr>
            <p:ph type="pic" sz="quarter" idx="17" hasCustomPrompt="1"/>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2" name="Tijdelijke aanduiding voor dianummer 1"/>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704470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4" name="Titel 1"/>
          <p:cNvSpPr>
            <a:spLocks noGrp="1"/>
          </p:cNvSpPr>
          <p:nvPr>
            <p:ph type="title" hasCustomPrompt="1"/>
          </p:nvPr>
        </p:nvSpPr>
        <p:spPr bwMode="white">
          <a:xfrm>
            <a:off x="491642" y="230188"/>
            <a:ext cx="8442796" cy="791650"/>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2" name="Tijdelijke aanduiding voor dianummer 1"/>
          <p:cNvSpPr>
            <a:spLocks noGrp="1"/>
          </p:cNvSpPr>
          <p:nvPr>
            <p:ph type="sldNum" sz="quarter" idx="17"/>
          </p:nvPr>
        </p:nvSpPr>
        <p:spPr/>
        <p:txBody>
          <a:bodyPr/>
          <a:lstStyle>
            <a:lvl1pPr>
              <a:defRPr>
                <a:solidFill>
                  <a:schemeClr val="bg1"/>
                </a:solidFill>
              </a:defRPr>
            </a:lvl1p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926628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01582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8"/>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16137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3200" y="230187"/>
            <a:ext cx="8442796" cy="791650"/>
          </a:xfrm>
        </p:spPr>
        <p:txBody>
          <a:bodyPr/>
          <a:lstStyle>
            <a:lvl1pPr>
              <a:defRPr/>
            </a:lvl1p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36933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3200" y="230188"/>
            <a:ext cx="3276000" cy="1353086"/>
          </a:xfrm>
        </p:spPr>
        <p:txBody>
          <a:bodyPr/>
          <a:lstStyle>
            <a:lvl1pPr>
              <a:defRPr/>
            </a:lvl1p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7" name="Tijdelijke aanduiding voor afbeelding 24"/>
          <p:cNvSpPr>
            <a:spLocks noGrp="1" noChangeAspect="1"/>
          </p:cNvSpPr>
          <p:nvPr>
            <p:ph type="pic" sz="quarter" idx="16" hasCustomPrompt="1"/>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8" name="Tijdelijke aanduiding voor tekst 4"/>
          <p:cNvSpPr>
            <a:spLocks noGrp="1"/>
          </p:cNvSpPr>
          <p:nvPr>
            <p:ph type="body" sz="quarter" idx="17" hasCustomPrompt="1"/>
          </p:nvPr>
        </p:nvSpPr>
        <p:spPr>
          <a:xfrm>
            <a:off x="495301" y="1835250"/>
            <a:ext cx="3276600" cy="4127400"/>
          </a:xfrm>
        </p:spPr>
        <p:txBody>
          <a:bodyPr lIns="36000"/>
          <a:lstStyle>
            <a:lvl1pPr marL="0" indent="0">
              <a:buNone/>
              <a:defRPr>
                <a:solidFill>
                  <a:schemeClr val="tx1"/>
                </a:solidFill>
              </a:defRPr>
            </a:lvl1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p:txBody>
      </p:sp>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0345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8"/>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hasCustomPrompt="1"/>
          </p:nvPr>
        </p:nvSpPr>
        <p:spPr>
          <a:xfrm>
            <a:off x="421200" y="1835249"/>
            <a:ext cx="8521188"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03301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3200" y="230188"/>
            <a:ext cx="3276000" cy="1353086"/>
          </a:xfrm>
        </p:spPr>
        <p:txBody>
          <a:bodyPr/>
          <a:lstStyle>
            <a:lvl1pPr>
              <a:defRPr/>
            </a:lvl1p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8" name="Tijdelijke aanduiding voor tekst 4"/>
          <p:cNvSpPr>
            <a:spLocks noGrp="1"/>
          </p:cNvSpPr>
          <p:nvPr>
            <p:ph type="body" sz="quarter" idx="17" hasCustomPrompt="1"/>
          </p:nvPr>
        </p:nvSpPr>
        <p:spPr>
          <a:xfrm>
            <a:off x="495301" y="1835250"/>
            <a:ext cx="3276600" cy="3657600"/>
          </a:xfrm>
        </p:spPr>
        <p:txBody>
          <a:bodyPr lIns="36000"/>
          <a:lstStyle>
            <a:lvl1pPr marL="0" indent="0">
              <a:buNone/>
              <a:defRPr>
                <a:solidFill>
                  <a:schemeClr val="tx1"/>
                </a:solidFill>
              </a:defRPr>
            </a:lvl1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p:txBody>
      </p:sp>
      <p:sp>
        <p:nvSpPr>
          <p:cNvPr id="12" name="Tijdelijke aanduiding voor afbeelding 24"/>
          <p:cNvSpPr>
            <a:spLocks noGrp="1" noChangeAspect="1"/>
          </p:cNvSpPr>
          <p:nvPr>
            <p:ph type="pic" sz="quarter" idx="18"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a:t>Klik op het pictogram als u een logo wilt toevoegen</a:t>
            </a:r>
            <a:endParaRPr lang="en-GB" noProof="0" dirty="0"/>
          </a:p>
        </p:txBody>
      </p:sp>
      <p:sp>
        <p:nvSpPr>
          <p:cNvPr id="13"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a:t>Klik op het pictogram als u een logo wilt toevoegen</a:t>
            </a:r>
            <a:endParaRPr lang="en-GB" noProof="0" dirty="0"/>
          </a:p>
        </p:txBody>
      </p:sp>
      <p:sp>
        <p:nvSpPr>
          <p:cNvPr id="14"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a:t>Klik op het pictogram als u een logo wilt toevoegen</a:t>
            </a:r>
            <a:endParaRPr lang="en-GB" noProof="0" dirty="0"/>
          </a:p>
        </p:txBody>
      </p:sp>
      <p:sp>
        <p:nvSpPr>
          <p:cNvPr id="15"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a:t>Klik op het pictogram als u een logo wilt toevoegen</a:t>
            </a:r>
            <a:endParaRPr lang="en-GB" noProof="0" dirty="0"/>
          </a:p>
        </p:txBody>
      </p:sp>
      <p:sp>
        <p:nvSpPr>
          <p:cNvPr id="17" name="Tijdelijke aanduiding voor afbeelding 24"/>
          <p:cNvSpPr>
            <a:spLocks noGrp="1" noChangeAspect="1"/>
          </p:cNvSpPr>
          <p:nvPr>
            <p:ph type="pic" sz="quarter" idx="16" hasCustomPrompt="1"/>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Tree>
    <p:extLst>
      <p:ext uri="{BB962C8B-B14F-4D97-AF65-F5344CB8AC3E}">
        <p14:creationId xmlns:p14="http://schemas.microsoft.com/office/powerpoint/2010/main" val="391126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hasCustomPrompt="1"/>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4" name="Tijdelijke aanduiding voor tekst 6"/>
          <p:cNvSpPr>
            <a:spLocks noGrp="1"/>
          </p:cNvSpPr>
          <p:nvPr>
            <p:ph type="body" sz="quarter" idx="11" hasCustomPrompt="1"/>
          </p:nvPr>
        </p:nvSpPr>
        <p:spPr>
          <a:xfrm>
            <a:off x="4793357"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dianummer 4"/>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27049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hasCustomPrompt="1"/>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afbeelding 24"/>
          <p:cNvSpPr>
            <a:spLocks noGrp="1" noChangeAspect="1"/>
          </p:cNvSpPr>
          <p:nvPr>
            <p:ph type="pic" sz="quarter" idx="17" hasCustomPrompt="1"/>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9501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8"/>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hasCustomPrompt="1"/>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89540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hasCustomPrompt="1"/>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6283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6075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dianummer 2"/>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03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a:t>Klik op het pictogram als u een logo wilt toevoegen</a:t>
            </a:r>
            <a:endParaRPr lang="en-GB" noProof="0" dirty="0"/>
          </a:p>
        </p:txBody>
      </p:sp>
      <p:sp>
        <p:nvSpPr>
          <p:cNvPr id="7" name="Tijdelijke aanduiding voor afbeelding 24"/>
          <p:cNvSpPr>
            <a:spLocks noGrp="1" noChangeAspect="1"/>
          </p:cNvSpPr>
          <p:nvPr>
            <p:ph type="pic" sz="quarter" idx="13" hasCustomPrompt="1"/>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hasCustomPrompt="1"/>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hasCustomPrompt="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hasCustomPrompt="1"/>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hasCustomPrompt="1"/>
          </p:nvPr>
        </p:nvSpPr>
        <p:spPr>
          <a:xfrm>
            <a:off x="491642" y="230187"/>
            <a:ext cx="8442796" cy="791650"/>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solidFill>
                  <a:srgbClr val="FFFFFF"/>
                </a:solidFill>
                <a:effectLst/>
                <a:uLnTx/>
                <a:uFillTx/>
              </a:rPr>
              <a:t>Ondertitel</a:t>
            </a:r>
            <a:endParaRPr kumimoji="0" lang="en-GB" sz="1800" b="0" i="0" u="none" strike="noStrike" kern="0" cap="none" spc="0" normalizeH="0" baseline="0" noProof="0" dirty="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Datum, </a:t>
            </a:r>
            <a:r>
              <a:rPr kumimoji="0" lang="en-GB" sz="1800" b="0" i="0" u="none" strike="noStrike" kern="0" cap="none" spc="0" normalizeH="0" baseline="0" noProof="0" dirty="0" err="1">
                <a:ln>
                  <a:noFill/>
                </a:ln>
                <a:solidFill>
                  <a:srgbClr val="FFFFFF"/>
                </a:solidFill>
                <a:effectLst/>
                <a:uLnTx/>
                <a:uFillTx/>
              </a:rPr>
              <a:t>Auteursnaam</a:t>
            </a:r>
            <a:endParaRPr kumimoji="0" lang="en-GB" sz="1800" b="0" i="0" u="none" strike="noStrike" kern="0" cap="none" spc="0" normalizeH="0" baseline="0" noProof="0" dirty="0">
              <a:ln>
                <a:noFill/>
              </a:ln>
              <a:solidFill>
                <a:srgbClr val="FFFFFF"/>
              </a:solidFill>
              <a:effectLst/>
              <a:uLnTx/>
              <a:uFillTx/>
            </a:endParaRPr>
          </a:p>
        </p:txBody>
      </p:sp>
      <p:sp>
        <p:nvSpPr>
          <p:cNvPr id="16"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a:t>Klik op het pictogram als u een logo wilt toevoegen</a:t>
            </a:r>
            <a:endParaRPr lang="en-GB" noProof="0" dirty="0"/>
          </a:p>
        </p:txBody>
      </p:sp>
      <p:sp>
        <p:nvSpPr>
          <p:cNvPr id="17"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a:t>Klik op het pictogram als u een logo wilt toevoegen</a:t>
            </a:r>
            <a:endParaRPr lang="en-GB" noProof="0" dirty="0"/>
          </a:p>
        </p:txBody>
      </p:sp>
      <p:sp>
        <p:nvSpPr>
          <p:cNvPr id="18"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a:t>Klik op het pictogram als u een logo wilt toevoegen</a:t>
            </a:r>
            <a:endParaRPr lang="en-GB" noProof="0" dirty="0"/>
          </a:p>
        </p:txBody>
      </p:sp>
    </p:spTree>
    <p:extLst>
      <p:ext uri="{BB962C8B-B14F-4D97-AF65-F5344CB8AC3E}">
        <p14:creationId xmlns:p14="http://schemas.microsoft.com/office/powerpoint/2010/main" val="386451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a:p>
            <a:pPr lvl="4"/>
            <a:endParaRPr lang="en-GB" dirty="0"/>
          </a:p>
        </p:txBody>
      </p:sp>
      <p:sp>
        <p:nvSpPr>
          <p:cNvPr id="4" name="Tijdelijke aanduiding voor dianummer 1"/>
          <p:cNvSpPr>
            <a:spLocks noGrp="1"/>
          </p:cNvSpPr>
          <p:nvPr>
            <p:ph type="sldNum" sz="quarter" idx="4"/>
          </p:nvPr>
        </p:nvSpPr>
        <p:spPr>
          <a:xfrm>
            <a:off x="8520432" y="6370465"/>
            <a:ext cx="468000" cy="164250"/>
          </a:xfrm>
          <a:prstGeom prst="rect">
            <a:avLst/>
          </a:prstGeom>
          <a:noFill/>
        </p:spPr>
        <p:txBody>
          <a:bodyPr wrap="square" tIns="0" rIns="36000" bIns="0" rtlCol="0">
            <a:noAutofit/>
          </a:bodyPr>
          <a:lstStyle>
            <a:lvl1pPr>
              <a:defRPr lang="nl-NL" sz="900" smtClean="0">
                <a:latin typeface="Verdana" pitchFamily="34" charset="0"/>
              </a:defRPr>
            </a:lvl1pPr>
          </a:lstStyle>
          <a:p>
            <a:pPr algn="r">
              <a:lnSpc>
                <a:spcPts val="1200"/>
              </a:lnSpc>
            </a:pPr>
            <a:fld id="{F25965E0-7062-474C-8671-DB3A3CE669B0}" type="slidenum">
              <a:rPr lang="en-GB" smtClean="0"/>
              <a:pPr algn="r">
                <a:lnSpc>
                  <a:spcPts val="1200"/>
                </a:lnSpc>
              </a:pPr>
              <a:t>‹#›</a:t>
            </a:fld>
            <a:endParaRPr lang="en-GB" dirty="0"/>
          </a:p>
        </p:txBody>
      </p:sp>
      <p:pic>
        <p:nvPicPr>
          <p:cNvPr id="3" name="Picture 2">
            <a:extLst>
              <a:ext uri="{FF2B5EF4-FFF2-40B4-BE49-F238E27FC236}">
                <a16:creationId xmlns:a16="http://schemas.microsoft.com/office/drawing/2014/main" id="{5021D375-8D25-4E65-925C-8AB6104220C4}"/>
              </a:ext>
            </a:extLst>
          </p:cNvPr>
          <p:cNvPicPr>
            <a:picLocks/>
          </p:cNvPicPr>
          <p:nvPr userDrawn="1"/>
        </p:nvPicPr>
        <p:blipFill>
          <a:blip r:embed="rId23">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mailto:spyros.paparrizos@wur.nl"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hyperlink" Target="https://www.youtube.com/watch?v=6sGOOjAXxF8&amp;feature=emb_titl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waterapps.net/en-us/bangladesh-updates/weather-club-a-new-horizon-of-smallholder-farmers-in-the-ganges-delta/" TargetMode="External"/><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32.png"/><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33.png"/><Relationship Id="rId5" Type="http://schemas.openxmlformats.org/officeDocument/2006/relationships/image" Target="../media/image57.jpeg"/><Relationship Id="rId10" Type="http://schemas.openxmlformats.org/officeDocument/2006/relationships/image" Target="../media/image62.jpg"/><Relationship Id="rId4" Type="http://schemas.openxmlformats.org/officeDocument/2006/relationships/image" Target="../media/image56.jpeg"/><Relationship Id="rId9" Type="http://schemas.openxmlformats.org/officeDocument/2006/relationships/image" Target="../media/image61.jpg"/></Relationships>
</file>

<file path=ppt/slides/_rels/slide17.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33.png"/><Relationship Id="rId7" Type="http://schemas.openxmlformats.org/officeDocument/2006/relationships/image" Target="../media/image6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68.jpe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www.waterapps.net/en-us/home/" TargetMode="Externa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ciencedirect.com/science/article/pii/S2405880718300736?via%3Dihub"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meetingorganizer.copernicus.org/EGU2020/EGU2020-5712.html" TargetMode="External"/><Relationship Id="rId5" Type="http://schemas.openxmlformats.org/officeDocument/2006/relationships/hyperlink" Target="https://www.springer.com/series/8740" TargetMode="External"/><Relationship Id="rId4" Type="http://schemas.openxmlformats.org/officeDocument/2006/relationships/hyperlink" Target="https://doi.org/10.1080/1943815X.2020.1729207"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85.jpeg"/><Relationship Id="rId3" Type="http://schemas.openxmlformats.org/officeDocument/2006/relationships/image" Target="../media/image75.jpg"/><Relationship Id="rId7" Type="http://schemas.openxmlformats.org/officeDocument/2006/relationships/image" Target="../media/image79.jpeg"/><Relationship Id="rId12" Type="http://schemas.openxmlformats.org/officeDocument/2006/relationships/image" Target="../media/image8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8.jpeg"/><Relationship Id="rId11" Type="http://schemas.openxmlformats.org/officeDocument/2006/relationships/image" Target="../media/image83.jpeg"/><Relationship Id="rId5" Type="http://schemas.openxmlformats.org/officeDocument/2006/relationships/image" Target="../media/image77.jpeg"/><Relationship Id="rId10" Type="http://schemas.openxmlformats.org/officeDocument/2006/relationships/image" Target="../media/image82.jpg"/><Relationship Id="rId4" Type="http://schemas.openxmlformats.org/officeDocument/2006/relationships/image" Target="../media/image76.jpeg"/><Relationship Id="rId9" Type="http://schemas.openxmlformats.org/officeDocument/2006/relationships/image" Target="../media/image81.jpeg"/><Relationship Id="rId14" Type="http://schemas.openxmlformats.org/officeDocument/2006/relationships/image" Target="../media/image86.jpeg"/></Relationships>
</file>

<file path=ppt/slides/_rels/slide26.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jpeg"/><Relationship Id="rId14" Type="http://schemas.openxmlformats.org/officeDocument/2006/relationships/image" Target="../media/image98.png"/></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hyperlink" Target="https://www.meteoblue.com/" TargetMode="External"/><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AB05462-173F-4812-BA44-21627D0FA68B}"/>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72" r="72"/>
          <a:stretch>
            <a:fillRect/>
          </a:stretch>
        </p:blipFill>
        <p:spPr>
          <a:xfrm>
            <a:off x="978010" y="3809061"/>
            <a:ext cx="2146448" cy="2146448"/>
          </a:xfrm>
        </p:spPr>
      </p:pic>
      <p:pic>
        <p:nvPicPr>
          <p:cNvPr id="20" name="Tijdelijke aanduiding voor afbeelding 19"/>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a:stretch>
            <a:fillRect/>
          </a:stretch>
        </p:blipFill>
        <p:spPr>
          <a:xfrm>
            <a:off x="6726654" y="3725395"/>
            <a:ext cx="2230113" cy="2230113"/>
          </a:xfrm>
        </p:spPr>
      </p:pic>
      <p:pic>
        <p:nvPicPr>
          <p:cNvPr id="17" name="Tijdelijke aanduiding voor afbeelding 16"/>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a:stretch>
            <a:fillRect/>
          </a:stretch>
        </p:blipFill>
        <p:spPr>
          <a:xfrm>
            <a:off x="5132491" y="3725395"/>
            <a:ext cx="2230113" cy="2230113"/>
          </a:xfrm>
        </p:spPr>
      </p:pic>
      <p:pic>
        <p:nvPicPr>
          <p:cNvPr id="16" name="Tijdelijke aanduiding voor afbeelding 15"/>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a:stretch>
            <a:fillRect/>
          </a:stretch>
        </p:blipFill>
        <p:spPr>
          <a:xfrm>
            <a:off x="3538330" y="3725397"/>
            <a:ext cx="2230112" cy="2230112"/>
          </a:xfrm>
        </p:spPr>
      </p:pic>
      <p:sp>
        <p:nvSpPr>
          <p:cNvPr id="5" name="Tijdelijke aanduiding voor tekst 4"/>
          <p:cNvSpPr>
            <a:spLocks noGrp="1"/>
          </p:cNvSpPr>
          <p:nvPr>
            <p:ph type="body" sz="quarter" idx="18"/>
          </p:nvPr>
        </p:nvSpPr>
        <p:spPr>
          <a:xfrm>
            <a:off x="516160" y="1978597"/>
            <a:ext cx="8447087" cy="1591212"/>
          </a:xfrm>
        </p:spPr>
        <p:txBody>
          <a:bodyPr/>
          <a:lstStyle/>
          <a:p>
            <a:pPr>
              <a:lnSpc>
                <a:spcPct val="100000"/>
              </a:lnSpc>
            </a:pPr>
            <a:endParaRPr lang="nl-NL" sz="1400" b="1" dirty="0">
              <a:solidFill>
                <a:srgbClr val="0070C0"/>
              </a:solidFill>
            </a:endParaRPr>
          </a:p>
          <a:p>
            <a:pPr>
              <a:lnSpc>
                <a:spcPct val="100000"/>
              </a:lnSpc>
            </a:pPr>
            <a:endParaRPr lang="nl-NL" sz="1400" b="1" dirty="0">
              <a:solidFill>
                <a:srgbClr val="0070C0"/>
              </a:solidFill>
            </a:endParaRPr>
          </a:p>
          <a:p>
            <a:pPr>
              <a:lnSpc>
                <a:spcPct val="100000"/>
              </a:lnSpc>
            </a:pPr>
            <a:endParaRPr lang="nl-NL" sz="1400" dirty="0">
              <a:solidFill>
                <a:srgbClr val="0070C0"/>
              </a:solidFill>
            </a:endParaRPr>
          </a:p>
          <a:p>
            <a:pPr>
              <a:lnSpc>
                <a:spcPct val="100000"/>
              </a:lnSpc>
              <a:spcBef>
                <a:spcPts val="0"/>
              </a:spcBef>
            </a:pPr>
            <a:r>
              <a:rPr lang="nl-NL" sz="1400" dirty="0">
                <a:solidFill>
                  <a:srgbClr val="0070C0"/>
                </a:solidFill>
              </a:rPr>
              <a:t>Water Systems and Global Change Group (WSG)</a:t>
            </a:r>
          </a:p>
          <a:p>
            <a:pPr>
              <a:lnSpc>
                <a:spcPct val="100000"/>
              </a:lnSpc>
              <a:spcBef>
                <a:spcPts val="0"/>
              </a:spcBef>
            </a:pPr>
            <a:r>
              <a:rPr lang="nl-NL" sz="1400" dirty="0">
                <a:solidFill>
                  <a:srgbClr val="0070C0"/>
                </a:solidFill>
              </a:rPr>
              <a:t>Wageningen University &amp; Research (WUR)</a:t>
            </a:r>
          </a:p>
          <a:p>
            <a:pPr>
              <a:lnSpc>
                <a:spcPct val="100000"/>
              </a:lnSpc>
              <a:spcBef>
                <a:spcPts val="0"/>
              </a:spcBef>
            </a:pPr>
            <a:r>
              <a:rPr lang="nl-NL" sz="1400" b="1" dirty="0">
                <a:solidFill>
                  <a:srgbClr val="0070C0"/>
                </a:solidFill>
                <a:hlinkClick r:id="rId6">
                  <a:extLst>
                    <a:ext uri="{A12FA001-AC4F-418D-AE19-62706E023703}">
                      <ahyp:hlinkClr xmlns:ahyp="http://schemas.microsoft.com/office/drawing/2018/hyperlinkcolor" val="tx"/>
                    </a:ext>
                  </a:extLst>
                </a:hlinkClick>
              </a:rPr>
              <a:t>spyros.paparrizos@wur.nl</a:t>
            </a:r>
            <a:endParaRPr lang="nl-NL" sz="1400" b="1" dirty="0">
              <a:solidFill>
                <a:srgbClr val="0070C0"/>
              </a:solidFill>
            </a:endParaRPr>
          </a:p>
        </p:txBody>
      </p:sp>
      <p:pic>
        <p:nvPicPr>
          <p:cNvPr id="11" name="Picture 10">
            <a:extLst>
              <a:ext uri="{FF2B5EF4-FFF2-40B4-BE49-F238E27FC236}">
                <a16:creationId xmlns:a16="http://schemas.microsoft.com/office/drawing/2014/main" id="{7073E7B9-9BC0-49B2-B302-443DF78B69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620" y="189075"/>
            <a:ext cx="7156818" cy="844593"/>
          </a:xfrm>
          <a:prstGeom prst="rect">
            <a:avLst/>
          </a:prstGeom>
        </p:spPr>
      </p:pic>
      <p:pic>
        <p:nvPicPr>
          <p:cNvPr id="13" name="Picture 12">
            <a:extLst>
              <a:ext uri="{FF2B5EF4-FFF2-40B4-BE49-F238E27FC236}">
                <a16:creationId xmlns:a16="http://schemas.microsoft.com/office/drawing/2014/main" id="{65E63066-14BF-4CAB-9782-5CD8F4C42E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797" y="1300759"/>
            <a:ext cx="8479970" cy="1473443"/>
          </a:xfrm>
          <a:prstGeom prst="rect">
            <a:avLst/>
          </a:prstGeom>
        </p:spPr>
      </p:pic>
    </p:spTree>
    <p:extLst>
      <p:ext uri="{BB962C8B-B14F-4D97-AF65-F5344CB8AC3E}">
        <p14:creationId xmlns:p14="http://schemas.microsoft.com/office/powerpoint/2010/main" val="1983885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A6998EE3-6D25-40BA-B769-4D1EBA9BDE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8972" y="5944199"/>
            <a:ext cx="1356978" cy="8485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491642" y="230188"/>
            <a:ext cx="8442796" cy="786329"/>
          </a:xfrm>
        </p:spPr>
        <p:txBody>
          <a:bodyPr/>
          <a:lstStyle/>
          <a:p>
            <a:r>
              <a:rPr lang="en-GB" sz="2800" b="1" dirty="0"/>
              <a:t>Evaluation – first outputs</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10</a:t>
            </a:fld>
            <a:endParaRPr lang="en-GB" dirty="0"/>
          </a:p>
        </p:txBody>
      </p:sp>
      <p:pic>
        <p:nvPicPr>
          <p:cNvPr id="12" name="Picture 11">
            <a:extLst>
              <a:ext uri="{FF2B5EF4-FFF2-40B4-BE49-F238E27FC236}">
                <a16:creationId xmlns:a16="http://schemas.microsoft.com/office/drawing/2014/main" id="{42542F58-09CC-4A63-AA6D-4BDE8F8AA8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969" y="3948507"/>
            <a:ext cx="3939602" cy="2756448"/>
          </a:xfrm>
          <a:prstGeom prst="rect">
            <a:avLst/>
          </a:prstGeom>
          <a:ln>
            <a:solidFill>
              <a:srgbClr val="005172"/>
            </a:solidFill>
          </a:ln>
        </p:spPr>
      </p:pic>
      <p:sp>
        <p:nvSpPr>
          <p:cNvPr id="13" name="Rectangle 12">
            <a:extLst>
              <a:ext uri="{FF2B5EF4-FFF2-40B4-BE49-F238E27FC236}">
                <a16:creationId xmlns:a16="http://schemas.microsoft.com/office/drawing/2014/main" id="{3B5FDE2F-DB26-430E-B1BC-BD99FD4883E0}"/>
              </a:ext>
            </a:extLst>
          </p:cNvPr>
          <p:cNvSpPr/>
          <p:nvPr/>
        </p:nvSpPr>
        <p:spPr>
          <a:xfrm>
            <a:off x="5209649" y="6045325"/>
            <a:ext cx="1832553" cy="646331"/>
          </a:xfrm>
          <a:prstGeom prst="rect">
            <a:avLst/>
          </a:prstGeom>
        </p:spPr>
        <p:txBody>
          <a:bodyPr wrap="none">
            <a:spAutoFit/>
          </a:bodyPr>
          <a:lstStyle/>
          <a:p>
            <a:pPr algn="ctr"/>
            <a:r>
              <a:rPr lang="en-GB" b="1">
                <a:solidFill>
                  <a:srgbClr val="FF0000"/>
                </a:solidFill>
                <a:latin typeface="+mj-lt"/>
              </a:rPr>
              <a:t>Information </a:t>
            </a:r>
          </a:p>
          <a:p>
            <a:pPr algn="ctr"/>
            <a:r>
              <a:rPr lang="en-GB" b="1">
                <a:solidFill>
                  <a:srgbClr val="FF0000"/>
                </a:solidFill>
                <a:latin typeface="+mj-lt"/>
              </a:rPr>
              <a:t>needs</a:t>
            </a:r>
            <a:endParaRPr lang="en-GB" b="1" dirty="0">
              <a:solidFill>
                <a:srgbClr val="FF0000"/>
              </a:solidFill>
              <a:latin typeface="+mj-lt"/>
            </a:endParaRPr>
          </a:p>
        </p:txBody>
      </p:sp>
      <p:pic>
        <p:nvPicPr>
          <p:cNvPr id="14" name="Picture 13">
            <a:extLst>
              <a:ext uri="{FF2B5EF4-FFF2-40B4-BE49-F238E27FC236}">
                <a16:creationId xmlns:a16="http://schemas.microsoft.com/office/drawing/2014/main" id="{8DB76BA2-AA78-4614-B176-F39B893436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9453" y="1089020"/>
            <a:ext cx="3938357" cy="2757721"/>
          </a:xfrm>
          <a:prstGeom prst="rect">
            <a:avLst/>
          </a:prstGeom>
          <a:ln>
            <a:solidFill>
              <a:srgbClr val="005172"/>
            </a:solidFill>
          </a:ln>
        </p:spPr>
      </p:pic>
      <p:sp>
        <p:nvSpPr>
          <p:cNvPr id="15" name="Rectangle 14">
            <a:extLst>
              <a:ext uri="{FF2B5EF4-FFF2-40B4-BE49-F238E27FC236}">
                <a16:creationId xmlns:a16="http://schemas.microsoft.com/office/drawing/2014/main" id="{500B7139-E71F-4A0E-96FC-702B6CE0F256}"/>
              </a:ext>
            </a:extLst>
          </p:cNvPr>
          <p:cNvSpPr/>
          <p:nvPr/>
        </p:nvSpPr>
        <p:spPr>
          <a:xfrm>
            <a:off x="5941732" y="1338712"/>
            <a:ext cx="2294218" cy="369332"/>
          </a:xfrm>
          <a:prstGeom prst="rect">
            <a:avLst/>
          </a:prstGeom>
        </p:spPr>
        <p:txBody>
          <a:bodyPr wrap="none">
            <a:spAutoFit/>
          </a:bodyPr>
          <a:lstStyle/>
          <a:p>
            <a:pPr algn="just"/>
            <a:r>
              <a:rPr lang="en-GB" b="1" dirty="0">
                <a:solidFill>
                  <a:srgbClr val="FF0000"/>
                </a:solidFill>
                <a:latin typeface="+mj-lt"/>
              </a:rPr>
              <a:t>Time in advance</a:t>
            </a:r>
          </a:p>
        </p:txBody>
      </p:sp>
      <p:pic>
        <p:nvPicPr>
          <p:cNvPr id="24" name="Picture 23">
            <a:extLst>
              <a:ext uri="{FF2B5EF4-FFF2-40B4-BE49-F238E27FC236}">
                <a16:creationId xmlns:a16="http://schemas.microsoft.com/office/drawing/2014/main" id="{8F1D08AC-C7B7-4F9F-A6AF-00387A2DB6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642" y="1338712"/>
            <a:ext cx="1143502" cy="2209914"/>
          </a:xfrm>
          <a:prstGeom prst="rect">
            <a:avLst/>
          </a:prstGeom>
        </p:spPr>
      </p:pic>
      <p:pic>
        <p:nvPicPr>
          <p:cNvPr id="16" name="Picture 15">
            <a:extLst>
              <a:ext uri="{FF2B5EF4-FFF2-40B4-BE49-F238E27FC236}">
                <a16:creationId xmlns:a16="http://schemas.microsoft.com/office/drawing/2014/main" id="{4F32549A-5141-43FD-BA36-AA52D54157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8038" y="1485063"/>
            <a:ext cx="2652035" cy="4714729"/>
          </a:xfrm>
          <a:prstGeom prst="rect">
            <a:avLst/>
          </a:prstGeom>
          <a:ln>
            <a:solidFill>
              <a:srgbClr val="005172"/>
            </a:solidFill>
          </a:ln>
        </p:spPr>
      </p:pic>
      <p:sp>
        <p:nvSpPr>
          <p:cNvPr id="18" name="Rectangle 17">
            <a:extLst>
              <a:ext uri="{FF2B5EF4-FFF2-40B4-BE49-F238E27FC236}">
                <a16:creationId xmlns:a16="http://schemas.microsoft.com/office/drawing/2014/main" id="{E39AF77B-CD23-4E9B-B8F1-F9BE64BFB5CE}"/>
              </a:ext>
            </a:extLst>
          </p:cNvPr>
          <p:cNvSpPr/>
          <p:nvPr/>
        </p:nvSpPr>
        <p:spPr>
          <a:xfrm>
            <a:off x="2158058" y="1122868"/>
            <a:ext cx="2392001" cy="369332"/>
          </a:xfrm>
          <a:prstGeom prst="rect">
            <a:avLst/>
          </a:prstGeom>
        </p:spPr>
        <p:txBody>
          <a:bodyPr wrap="none">
            <a:spAutoFit/>
          </a:bodyPr>
          <a:lstStyle/>
          <a:p>
            <a:pPr algn="just"/>
            <a:r>
              <a:rPr lang="nl-NL" b="1" dirty="0">
                <a:solidFill>
                  <a:srgbClr val="0070C0"/>
                </a:solidFill>
                <a:latin typeface="+mj-lt"/>
              </a:rPr>
              <a:t>F</a:t>
            </a:r>
            <a:r>
              <a:rPr lang="en-GB" b="1" dirty="0" err="1">
                <a:solidFill>
                  <a:srgbClr val="0070C0"/>
                </a:solidFill>
                <a:latin typeface="+mj-lt"/>
              </a:rPr>
              <a:t>acebook</a:t>
            </a:r>
            <a:r>
              <a:rPr lang="en-GB" b="1" dirty="0">
                <a:solidFill>
                  <a:srgbClr val="0070C0"/>
                </a:solidFill>
                <a:latin typeface="+mj-lt"/>
              </a:rPr>
              <a:t> groups</a:t>
            </a:r>
          </a:p>
        </p:txBody>
      </p:sp>
    </p:spTree>
    <p:extLst>
      <p:ext uri="{BB962C8B-B14F-4D97-AF65-F5344CB8AC3E}">
        <p14:creationId xmlns:p14="http://schemas.microsoft.com/office/powerpoint/2010/main" val="24653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44FE56-75E9-4A72-8C68-E91D76F1FBA5}"/>
              </a:ext>
            </a:extLst>
          </p:cNvPr>
          <p:cNvSpPr/>
          <p:nvPr/>
        </p:nvSpPr>
        <p:spPr>
          <a:xfrm>
            <a:off x="0" y="4540102"/>
            <a:ext cx="8208335" cy="2317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2" name="Title 1"/>
          <p:cNvSpPr>
            <a:spLocks noGrp="1"/>
          </p:cNvSpPr>
          <p:nvPr>
            <p:ph type="title"/>
          </p:nvPr>
        </p:nvSpPr>
        <p:spPr>
          <a:xfrm>
            <a:off x="491642" y="230188"/>
            <a:ext cx="8442796" cy="791650"/>
          </a:xfrm>
        </p:spPr>
        <p:txBody>
          <a:bodyPr/>
          <a:lstStyle/>
          <a:p>
            <a:r>
              <a:rPr lang="en-GB" sz="2800" b="1" dirty="0"/>
              <a:t>Improved livelihood outcomes</a:t>
            </a:r>
          </a:p>
        </p:txBody>
      </p:sp>
      <p:sp>
        <p:nvSpPr>
          <p:cNvPr id="3" name="Text Placeholder 2"/>
          <p:cNvSpPr>
            <a:spLocks noGrp="1"/>
          </p:cNvSpPr>
          <p:nvPr>
            <p:ph type="body" sz="quarter" idx="10"/>
          </p:nvPr>
        </p:nvSpPr>
        <p:spPr>
          <a:xfrm>
            <a:off x="413250" y="1216420"/>
            <a:ext cx="8521188" cy="4089600"/>
          </a:xfrm>
        </p:spPr>
        <p:txBody>
          <a:bodyPr/>
          <a:lstStyle/>
          <a:p>
            <a:pPr algn="just"/>
            <a:r>
              <a:rPr lang="en-GB" sz="2000" dirty="0"/>
              <a:t>Increased economic output</a:t>
            </a:r>
          </a:p>
          <a:p>
            <a:pPr algn="just"/>
            <a:r>
              <a:rPr lang="en-GB" sz="2000" dirty="0"/>
              <a:t>Improved crop management practices</a:t>
            </a:r>
          </a:p>
          <a:p>
            <a:pPr algn="just"/>
            <a:r>
              <a:rPr lang="en-GB" sz="2000" dirty="0"/>
              <a:t>Knowledge and awareness on forecast information</a:t>
            </a:r>
          </a:p>
          <a:p>
            <a:pPr algn="just"/>
            <a:r>
              <a:rPr lang="en-GB" sz="2000" dirty="0"/>
              <a:t>Increased trust and dependency on scientific forecast (SF)</a:t>
            </a:r>
          </a:p>
          <a:p>
            <a:pPr algn="just"/>
            <a:r>
              <a:rPr lang="en-GB" sz="2000" dirty="0"/>
              <a:t>Combined use of SF and local forecast knowledge (LFK)</a:t>
            </a:r>
          </a:p>
          <a:p>
            <a:pPr algn="just"/>
            <a:r>
              <a:rPr lang="en-GB" sz="2000" dirty="0"/>
              <a:t>Appropriate decision ”on time”</a:t>
            </a:r>
          </a:p>
          <a:p>
            <a:pPr algn="just"/>
            <a:r>
              <a:rPr lang="en-GB" sz="2000" dirty="0"/>
              <a:t>Improved social relations and acceptance</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11</a:t>
            </a:fld>
            <a:endParaRPr lang="en-GB" dirty="0"/>
          </a:p>
        </p:txBody>
      </p:sp>
      <p:pic>
        <p:nvPicPr>
          <p:cNvPr id="6" name="Picture 5">
            <a:extLst>
              <a:ext uri="{FF2B5EF4-FFF2-40B4-BE49-F238E27FC236}">
                <a16:creationId xmlns:a16="http://schemas.microsoft.com/office/drawing/2014/main" id="{9DB92EE1-EB6F-4763-ACA5-F46D499AE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6605" y="4678705"/>
            <a:ext cx="2904918" cy="1936612"/>
          </a:xfrm>
          <a:prstGeom prst="rect">
            <a:avLst/>
          </a:prstGeom>
        </p:spPr>
      </p:pic>
      <p:pic>
        <p:nvPicPr>
          <p:cNvPr id="7" name="Picture 6">
            <a:extLst>
              <a:ext uri="{FF2B5EF4-FFF2-40B4-BE49-F238E27FC236}">
                <a16:creationId xmlns:a16="http://schemas.microsoft.com/office/drawing/2014/main" id="{C35C028D-7712-4DA3-90FC-4CA6C0C28D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025" y="4678705"/>
            <a:ext cx="2904918" cy="1936612"/>
          </a:xfrm>
          <a:prstGeom prst="rect">
            <a:avLst/>
          </a:prstGeom>
        </p:spPr>
      </p:pic>
      <p:pic>
        <p:nvPicPr>
          <p:cNvPr id="9" name="Picture 8">
            <a:extLst>
              <a:ext uri="{FF2B5EF4-FFF2-40B4-BE49-F238E27FC236}">
                <a16:creationId xmlns:a16="http://schemas.microsoft.com/office/drawing/2014/main" id="{9ED07F32-8E4C-44CF-8E2B-1C68437FE5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7908" y="4671615"/>
            <a:ext cx="2904918" cy="1936612"/>
          </a:xfrm>
          <a:prstGeom prst="rect">
            <a:avLst/>
          </a:prstGeom>
        </p:spPr>
      </p:pic>
    </p:spTree>
    <p:extLst>
      <p:ext uri="{BB962C8B-B14F-4D97-AF65-F5344CB8AC3E}">
        <p14:creationId xmlns:p14="http://schemas.microsoft.com/office/powerpoint/2010/main" val="3434900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sz="2800" b="1" dirty="0"/>
              <a:t>Improved livelihood outcomes</a:t>
            </a:r>
          </a:p>
        </p:txBody>
      </p:sp>
      <p:sp>
        <p:nvSpPr>
          <p:cNvPr id="3" name="Text Placeholder 2"/>
          <p:cNvSpPr>
            <a:spLocks noGrp="1"/>
          </p:cNvSpPr>
          <p:nvPr>
            <p:ph type="body" sz="quarter" idx="10"/>
          </p:nvPr>
        </p:nvSpPr>
        <p:spPr>
          <a:xfrm>
            <a:off x="413250" y="1216420"/>
            <a:ext cx="8521188" cy="4089600"/>
          </a:xfrm>
        </p:spPr>
        <p:txBody>
          <a:bodyPr/>
          <a:lstStyle/>
          <a:p>
            <a:pPr algn="just"/>
            <a:r>
              <a:rPr lang="en-GB" sz="2000" dirty="0"/>
              <a:t>Increased leadership</a:t>
            </a:r>
          </a:p>
          <a:p>
            <a:pPr algn="just"/>
            <a:r>
              <a:rPr lang="en-GB" sz="2000" dirty="0"/>
              <a:t>Positive role in women empowerment </a:t>
            </a:r>
          </a:p>
          <a:p>
            <a:pPr marL="0" indent="0" algn="just">
              <a:buNone/>
            </a:pPr>
            <a:endParaRPr lang="en-GB" sz="2000"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12</a:t>
            </a:fld>
            <a:endParaRPr lang="en-GB" dirty="0"/>
          </a:p>
        </p:txBody>
      </p:sp>
      <p:grpSp>
        <p:nvGrpSpPr>
          <p:cNvPr id="6" name="Group 5">
            <a:extLst>
              <a:ext uri="{FF2B5EF4-FFF2-40B4-BE49-F238E27FC236}">
                <a16:creationId xmlns:a16="http://schemas.microsoft.com/office/drawing/2014/main" id="{CA1F5A3F-B1CA-4E95-A5A2-85CB44AA3F2D}"/>
              </a:ext>
            </a:extLst>
          </p:cNvPr>
          <p:cNvGrpSpPr/>
          <p:nvPr/>
        </p:nvGrpSpPr>
        <p:grpSpPr>
          <a:xfrm>
            <a:off x="5534544" y="2088043"/>
            <a:ext cx="3219888" cy="4654030"/>
            <a:chOff x="5610434" y="1173640"/>
            <a:chExt cx="3219888" cy="4654030"/>
          </a:xfrm>
        </p:grpSpPr>
        <p:pic>
          <p:nvPicPr>
            <p:cNvPr id="9" name="Picture 8">
              <a:extLst>
                <a:ext uri="{FF2B5EF4-FFF2-40B4-BE49-F238E27FC236}">
                  <a16:creationId xmlns:a16="http://schemas.microsoft.com/office/drawing/2014/main" id="{E4397D3B-18C4-4679-9402-FCAFC11E4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4065" y="1173640"/>
              <a:ext cx="3216257" cy="2144172"/>
            </a:xfrm>
            <a:prstGeom prst="rect">
              <a:avLst/>
            </a:prstGeom>
          </p:spPr>
        </p:pic>
        <p:pic>
          <p:nvPicPr>
            <p:cNvPr id="10" name="Picture 9">
              <a:extLst>
                <a:ext uri="{FF2B5EF4-FFF2-40B4-BE49-F238E27FC236}">
                  <a16:creationId xmlns:a16="http://schemas.microsoft.com/office/drawing/2014/main" id="{32347F3A-C980-4BB7-8DF8-DEDFCB060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434" y="3424542"/>
              <a:ext cx="3196206" cy="2397155"/>
            </a:xfrm>
            <a:prstGeom prst="rect">
              <a:avLst/>
            </a:prstGeom>
          </p:spPr>
        </p:pic>
        <p:sp>
          <p:nvSpPr>
            <p:cNvPr id="8" name="Rectangle 7">
              <a:extLst>
                <a:ext uri="{FF2B5EF4-FFF2-40B4-BE49-F238E27FC236}">
                  <a16:creationId xmlns:a16="http://schemas.microsoft.com/office/drawing/2014/main" id="{76226270-7A98-4136-8239-66DAE96BEAC4}"/>
                </a:ext>
              </a:extLst>
            </p:cNvPr>
            <p:cNvSpPr/>
            <p:nvPr/>
          </p:nvSpPr>
          <p:spPr>
            <a:xfrm>
              <a:off x="5610434" y="2852993"/>
              <a:ext cx="3216257" cy="461665"/>
            </a:xfrm>
            <a:prstGeom prst="rect">
              <a:avLst/>
            </a:prstGeom>
            <a:solidFill>
              <a:schemeClr val="accent2">
                <a:alpha val="75000"/>
              </a:schemeClr>
            </a:solidFill>
          </p:spPr>
          <p:txBody>
            <a:bodyPr wrap="square">
              <a:spAutoFit/>
            </a:bodyPr>
            <a:lstStyle/>
            <a:p>
              <a:pPr algn="ctr"/>
              <a:r>
                <a:rPr lang="en-GB" sz="1200" dirty="0">
                  <a:solidFill>
                    <a:schemeClr val="bg1"/>
                  </a:solidFill>
                  <a:latin typeface="+mj-lt"/>
                </a:rPr>
                <a:t>Farmer explaining the forecast to the school participants</a:t>
              </a:r>
            </a:p>
          </p:txBody>
        </p:sp>
        <p:sp>
          <p:nvSpPr>
            <p:cNvPr id="11" name="Rectangle 10">
              <a:extLst>
                <a:ext uri="{FF2B5EF4-FFF2-40B4-BE49-F238E27FC236}">
                  <a16:creationId xmlns:a16="http://schemas.microsoft.com/office/drawing/2014/main" id="{3AD76826-89C1-42ED-9BB4-5305DFF4FA54}"/>
                </a:ext>
              </a:extLst>
            </p:cNvPr>
            <p:cNvSpPr/>
            <p:nvPr/>
          </p:nvSpPr>
          <p:spPr>
            <a:xfrm>
              <a:off x="5610434" y="5181339"/>
              <a:ext cx="3196206" cy="646331"/>
            </a:xfrm>
            <a:prstGeom prst="rect">
              <a:avLst/>
            </a:prstGeom>
            <a:solidFill>
              <a:schemeClr val="accent2">
                <a:alpha val="75000"/>
              </a:schemeClr>
            </a:solidFill>
          </p:spPr>
          <p:txBody>
            <a:bodyPr wrap="square">
              <a:spAutoFit/>
            </a:bodyPr>
            <a:lstStyle/>
            <a:p>
              <a:pPr algn="ctr"/>
              <a:r>
                <a:rPr lang="en-GB" sz="1200" dirty="0">
                  <a:solidFill>
                    <a:schemeClr val="bg1"/>
                  </a:solidFill>
                  <a:latin typeface="+mj-lt"/>
                </a:rPr>
                <a:t>Participants of the WATERAPPS school discussing agricultural activities in relation to the forecast</a:t>
              </a:r>
            </a:p>
          </p:txBody>
        </p:sp>
      </p:grpSp>
      <p:pic>
        <p:nvPicPr>
          <p:cNvPr id="12" name="Picture 11">
            <a:hlinkClick r:id="rId4"/>
            <a:extLst>
              <a:ext uri="{FF2B5EF4-FFF2-40B4-BE49-F238E27FC236}">
                <a16:creationId xmlns:a16="http://schemas.microsoft.com/office/drawing/2014/main" id="{466638D6-CC48-459F-BC59-3B55D47D89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1" y="3261220"/>
            <a:ext cx="4174976" cy="2497876"/>
          </a:xfrm>
          <a:prstGeom prst="rect">
            <a:avLst/>
          </a:prstGeom>
        </p:spPr>
      </p:pic>
      <p:sp>
        <p:nvSpPr>
          <p:cNvPr id="13" name="Rectangle 12">
            <a:extLst>
              <a:ext uri="{FF2B5EF4-FFF2-40B4-BE49-F238E27FC236}">
                <a16:creationId xmlns:a16="http://schemas.microsoft.com/office/drawing/2014/main" id="{13FAD7A5-DCFA-419A-BBB6-11ACBACD356E}"/>
              </a:ext>
            </a:extLst>
          </p:cNvPr>
          <p:cNvSpPr/>
          <p:nvPr/>
        </p:nvSpPr>
        <p:spPr>
          <a:xfrm>
            <a:off x="1730960" y="2702264"/>
            <a:ext cx="1789272" cy="461665"/>
          </a:xfrm>
          <a:prstGeom prst="rect">
            <a:avLst/>
          </a:prstGeom>
        </p:spPr>
        <p:txBody>
          <a:bodyPr wrap="none">
            <a:spAutoFit/>
          </a:bodyPr>
          <a:lstStyle/>
          <a:p>
            <a:pPr algn="just"/>
            <a:r>
              <a:rPr lang="nl-NL" sz="2400" dirty="0">
                <a:solidFill>
                  <a:schemeClr val="accent1">
                    <a:lumMod val="75000"/>
                  </a:schemeClr>
                </a:solidFill>
                <a:latin typeface="+mj-lt"/>
                <a:hlinkClick r:id="rId4">
                  <a:extLst>
                    <a:ext uri="{A12FA001-AC4F-418D-AE19-62706E023703}">
                      <ahyp:hlinkClr xmlns:ahyp="http://schemas.microsoft.com/office/drawing/2018/hyperlinkcolor" val="tx"/>
                    </a:ext>
                  </a:extLst>
                </a:hlinkClick>
              </a:rPr>
              <a:t>‘Her story</a:t>
            </a:r>
            <a:r>
              <a:rPr lang="en-GB" sz="2400" dirty="0">
                <a:solidFill>
                  <a:schemeClr val="accent1">
                    <a:lumMod val="75000"/>
                  </a:schemeClr>
                </a:solidFill>
                <a:latin typeface="+mj-lt"/>
                <a:hlinkClick r:id="rId4">
                  <a:extLst>
                    <a:ext uri="{A12FA001-AC4F-418D-AE19-62706E023703}">
                      <ahyp:hlinkClr xmlns:ahyp="http://schemas.microsoft.com/office/drawing/2018/hyperlinkcolor" val="tx"/>
                    </a:ext>
                  </a:extLst>
                </a:hlinkClick>
              </a:rPr>
              <a:t>’</a:t>
            </a:r>
            <a:endParaRPr lang="en-GB" sz="2400" dirty="0">
              <a:solidFill>
                <a:schemeClr val="accent1">
                  <a:lumMod val="75000"/>
                </a:schemeClr>
              </a:solidFill>
              <a:latin typeface="+mj-lt"/>
            </a:endParaRPr>
          </a:p>
        </p:txBody>
      </p:sp>
    </p:spTree>
    <p:extLst>
      <p:ext uri="{BB962C8B-B14F-4D97-AF65-F5344CB8AC3E}">
        <p14:creationId xmlns:p14="http://schemas.microsoft.com/office/powerpoint/2010/main" val="53984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sz="2800" b="1" dirty="0"/>
              <a:t>Weather Club in Khulna, Bangladesh</a:t>
            </a:r>
          </a:p>
        </p:txBody>
      </p:sp>
      <p:sp>
        <p:nvSpPr>
          <p:cNvPr id="3" name="Text Placeholder 2"/>
          <p:cNvSpPr>
            <a:spLocks noGrp="1"/>
          </p:cNvSpPr>
          <p:nvPr>
            <p:ph type="body" sz="quarter" idx="10"/>
          </p:nvPr>
        </p:nvSpPr>
        <p:spPr>
          <a:xfrm>
            <a:off x="413250" y="1216420"/>
            <a:ext cx="8521188" cy="4089600"/>
          </a:xfrm>
        </p:spPr>
        <p:txBody>
          <a:bodyPr/>
          <a:lstStyle/>
          <a:p>
            <a:pPr algn="just"/>
            <a:r>
              <a:rPr lang="en-GB" sz="2000" b="1" dirty="0"/>
              <a:t>Farmers initiative</a:t>
            </a:r>
            <a:r>
              <a:rPr lang="en-GB" sz="2000" dirty="0"/>
              <a:t>: establishment of a ‘Weather Club’ at </a:t>
            </a:r>
            <a:r>
              <a:rPr lang="en-GB" sz="2000" i="1" dirty="0" err="1"/>
              <a:t>Sanchibunia</a:t>
            </a:r>
            <a:r>
              <a:rPr lang="en-GB" sz="2000" dirty="0"/>
              <a:t> village with the support of the WATERAPPS</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13</a:t>
            </a:fld>
            <a:endParaRPr lang="en-GB" dirty="0"/>
          </a:p>
        </p:txBody>
      </p:sp>
      <p:pic>
        <p:nvPicPr>
          <p:cNvPr id="11" name="Picture 10">
            <a:extLst>
              <a:ext uri="{FF2B5EF4-FFF2-40B4-BE49-F238E27FC236}">
                <a16:creationId xmlns:a16="http://schemas.microsoft.com/office/drawing/2014/main" id="{30B0788A-0B99-454F-957E-7872B6E4E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76" y="2449114"/>
            <a:ext cx="4088597" cy="3066447"/>
          </a:xfrm>
          <a:prstGeom prst="rect">
            <a:avLst/>
          </a:prstGeom>
        </p:spPr>
      </p:pic>
      <p:pic>
        <p:nvPicPr>
          <p:cNvPr id="13" name="Picture 12">
            <a:extLst>
              <a:ext uri="{FF2B5EF4-FFF2-40B4-BE49-F238E27FC236}">
                <a16:creationId xmlns:a16="http://schemas.microsoft.com/office/drawing/2014/main" id="{154FB4D2-14A7-4232-B6F6-C77763D8C8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1223" y="2449113"/>
            <a:ext cx="4088599" cy="3066449"/>
          </a:xfrm>
          <a:prstGeom prst="rect">
            <a:avLst/>
          </a:prstGeom>
        </p:spPr>
      </p:pic>
      <p:sp>
        <p:nvSpPr>
          <p:cNvPr id="8" name="Rectangle 7">
            <a:extLst>
              <a:ext uri="{FF2B5EF4-FFF2-40B4-BE49-F238E27FC236}">
                <a16:creationId xmlns:a16="http://schemas.microsoft.com/office/drawing/2014/main" id="{B2F657C1-DE22-4DA3-AD6C-B407200D4244}"/>
              </a:ext>
            </a:extLst>
          </p:cNvPr>
          <p:cNvSpPr/>
          <p:nvPr/>
        </p:nvSpPr>
        <p:spPr>
          <a:xfrm>
            <a:off x="4711222" y="4993462"/>
            <a:ext cx="4088597" cy="523220"/>
          </a:xfrm>
          <a:prstGeom prst="rect">
            <a:avLst/>
          </a:prstGeom>
          <a:solidFill>
            <a:schemeClr val="accent2">
              <a:alpha val="75000"/>
            </a:schemeClr>
          </a:solidFill>
        </p:spPr>
        <p:txBody>
          <a:bodyPr wrap="square">
            <a:spAutoFit/>
          </a:bodyPr>
          <a:lstStyle/>
          <a:p>
            <a:pPr algn="ctr"/>
            <a:r>
              <a:rPr lang="en-GB" sz="1400" dirty="0">
                <a:solidFill>
                  <a:schemeClr val="bg1"/>
                </a:solidFill>
                <a:latin typeface="+mj-lt"/>
              </a:rPr>
              <a:t>WATERAPPS PhD student Mr. Uthpal Kumar (right) with local farmers</a:t>
            </a:r>
          </a:p>
        </p:txBody>
      </p:sp>
      <p:sp>
        <p:nvSpPr>
          <p:cNvPr id="14" name="Rectangle 13">
            <a:extLst>
              <a:ext uri="{FF2B5EF4-FFF2-40B4-BE49-F238E27FC236}">
                <a16:creationId xmlns:a16="http://schemas.microsoft.com/office/drawing/2014/main" id="{35455435-B132-4134-B79F-6D987C787F43}"/>
              </a:ext>
            </a:extLst>
          </p:cNvPr>
          <p:cNvSpPr/>
          <p:nvPr/>
        </p:nvSpPr>
        <p:spPr>
          <a:xfrm>
            <a:off x="438475" y="5065603"/>
            <a:ext cx="4088598" cy="461665"/>
          </a:xfrm>
          <a:prstGeom prst="rect">
            <a:avLst/>
          </a:prstGeom>
          <a:solidFill>
            <a:schemeClr val="accent2">
              <a:alpha val="75000"/>
            </a:schemeClr>
          </a:solidFill>
        </p:spPr>
        <p:txBody>
          <a:bodyPr wrap="square">
            <a:spAutoFit/>
          </a:bodyPr>
          <a:lstStyle/>
          <a:p>
            <a:pPr algn="ctr"/>
            <a:r>
              <a:rPr lang="en-GB" sz="1200" dirty="0">
                <a:solidFill>
                  <a:schemeClr val="bg1"/>
                </a:solidFill>
                <a:latin typeface="+mj-lt"/>
              </a:rPr>
              <a:t>Local farmers constructing the Weather school in Khulna with the support of the WATERAPPS</a:t>
            </a:r>
          </a:p>
        </p:txBody>
      </p:sp>
      <p:sp>
        <p:nvSpPr>
          <p:cNvPr id="9" name="Rectangle 8">
            <a:extLst>
              <a:ext uri="{FF2B5EF4-FFF2-40B4-BE49-F238E27FC236}">
                <a16:creationId xmlns:a16="http://schemas.microsoft.com/office/drawing/2014/main" id="{AB280AD9-863D-4AE1-B2BD-3377BEBA3C1C}"/>
              </a:ext>
            </a:extLst>
          </p:cNvPr>
          <p:cNvSpPr/>
          <p:nvPr/>
        </p:nvSpPr>
        <p:spPr>
          <a:xfrm>
            <a:off x="5397191" y="6314090"/>
            <a:ext cx="3591242" cy="276999"/>
          </a:xfrm>
          <a:prstGeom prst="rect">
            <a:avLst/>
          </a:prstGeom>
        </p:spPr>
        <p:txBody>
          <a:bodyPr wrap="square">
            <a:spAutoFit/>
          </a:bodyPr>
          <a:lstStyle/>
          <a:p>
            <a:r>
              <a:rPr lang="en-GB" sz="1200" i="1" dirty="0">
                <a:latin typeface="+mj-lt"/>
              </a:rPr>
              <a:t>Source: </a:t>
            </a:r>
            <a:r>
              <a:rPr lang="en-GB" sz="1200" i="1" dirty="0">
                <a:latin typeface="+mj-lt"/>
                <a:hlinkClick r:id="rId5"/>
              </a:rPr>
              <a:t>Weather club - WATERAPPS</a:t>
            </a:r>
            <a:endParaRPr lang="nl-NL" sz="1200" i="1" dirty="0">
              <a:latin typeface="+mj-lt"/>
            </a:endParaRPr>
          </a:p>
        </p:txBody>
      </p:sp>
    </p:spTree>
    <p:extLst>
      <p:ext uri="{BB962C8B-B14F-4D97-AF65-F5344CB8AC3E}">
        <p14:creationId xmlns:p14="http://schemas.microsoft.com/office/powerpoint/2010/main" val="1987361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619820"/>
            <a:ext cx="8442796" cy="1801607"/>
          </a:xfrm>
        </p:spPr>
        <p:txBody>
          <a:bodyPr/>
          <a:lstStyle/>
          <a:p>
            <a:pPr algn="ctr"/>
            <a:r>
              <a:rPr lang="en-GB" sz="2400" b="1" dirty="0">
                <a:latin typeface="+mj-lt"/>
                <a:cs typeface="Times New Roman" panose="02020603050405020304" pitchFamily="18" charset="0"/>
              </a:rPr>
              <a:t>Co-production of meteorological information for vegetable farmers in Ghana using seasonal forecasts and digital tools</a:t>
            </a:r>
            <a:endParaRPr lang="en-GB" sz="2400" b="1" dirty="0">
              <a:latin typeface="+mj-lt"/>
            </a:endParaRP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14</a:t>
            </a:fld>
            <a:endParaRPr lang="en-GB" dirty="0"/>
          </a:p>
        </p:txBody>
      </p:sp>
      <p:sp>
        <p:nvSpPr>
          <p:cNvPr id="7" name="Rectangle 6">
            <a:extLst>
              <a:ext uri="{FF2B5EF4-FFF2-40B4-BE49-F238E27FC236}">
                <a16:creationId xmlns:a16="http://schemas.microsoft.com/office/drawing/2014/main" id="{E4A9411A-6917-418A-A281-44D550855C2C}"/>
              </a:ext>
            </a:extLst>
          </p:cNvPr>
          <p:cNvSpPr/>
          <p:nvPr/>
        </p:nvSpPr>
        <p:spPr>
          <a:xfrm>
            <a:off x="167834" y="1031293"/>
            <a:ext cx="4945585" cy="369332"/>
          </a:xfrm>
          <a:prstGeom prst="rect">
            <a:avLst/>
          </a:prstGeom>
        </p:spPr>
        <p:txBody>
          <a:bodyPr wrap="none">
            <a:spAutoFit/>
          </a:bodyPr>
          <a:lstStyle/>
          <a:p>
            <a:r>
              <a:rPr lang="en-GB"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EXAMPLE 2: Ada East District</a:t>
            </a:r>
            <a:r>
              <a:rPr lang="en-GB"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Ghana</a:t>
            </a:r>
            <a:endParaRPr lang="en-GB" dirty="0">
              <a:solidFill>
                <a:srgbClr val="FF0000"/>
              </a:solidFill>
              <a:effectLst>
                <a:outerShdw blurRad="38100" dist="38100" dir="2700000" algn="tl">
                  <a:srgbClr val="000000">
                    <a:alpha val="43137"/>
                  </a:srgbClr>
                </a:outerShdw>
              </a:effectLst>
              <a:latin typeface="+mj-lt"/>
            </a:endParaRPr>
          </a:p>
        </p:txBody>
      </p:sp>
      <p:pic>
        <p:nvPicPr>
          <p:cNvPr id="5" name="Picture 4">
            <a:extLst>
              <a:ext uri="{FF2B5EF4-FFF2-40B4-BE49-F238E27FC236}">
                <a16:creationId xmlns:a16="http://schemas.microsoft.com/office/drawing/2014/main" id="{29F41552-C0EF-4866-93CE-2CE0C5923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336" y="-5006"/>
            <a:ext cx="4157472" cy="2346126"/>
          </a:xfrm>
          <a:prstGeom prst="rect">
            <a:avLst/>
          </a:prstGeom>
        </p:spPr>
      </p:pic>
      <p:pic>
        <p:nvPicPr>
          <p:cNvPr id="6" name="Graphic 5" descr="Marker">
            <a:extLst>
              <a:ext uri="{FF2B5EF4-FFF2-40B4-BE49-F238E27FC236}">
                <a16:creationId xmlns:a16="http://schemas.microsoft.com/office/drawing/2014/main" id="{4CAD047F-4FF2-4713-9EA9-AD9019EE0B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9630" y="1049230"/>
            <a:ext cx="390088" cy="390088"/>
          </a:xfrm>
          <a:prstGeom prst="rect">
            <a:avLst/>
          </a:prstGeom>
        </p:spPr>
      </p:pic>
    </p:spTree>
    <p:extLst>
      <p:ext uri="{BB962C8B-B14F-4D97-AF65-F5344CB8AC3E}">
        <p14:creationId xmlns:p14="http://schemas.microsoft.com/office/powerpoint/2010/main" val="831463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1" y="230191"/>
            <a:ext cx="5836969" cy="775685"/>
          </a:xfrm>
        </p:spPr>
        <p:txBody>
          <a:bodyPr/>
          <a:lstStyle/>
          <a:p>
            <a:r>
              <a:rPr lang="nl-NL" sz="2400" b="1" dirty="0">
                <a:solidFill>
                  <a:srgbClr val="005172"/>
                </a:solidFill>
                <a:ea typeface="Verdana" panose="020B0604030504040204" pitchFamily="34" charset="0"/>
              </a:rPr>
              <a:t>P</a:t>
            </a:r>
            <a:r>
              <a:rPr lang="en-GB" sz="2400" b="1" dirty="0" err="1">
                <a:solidFill>
                  <a:srgbClr val="005172"/>
                </a:solidFill>
                <a:ea typeface="Verdana" panose="020B0604030504040204" pitchFamily="34" charset="0"/>
              </a:rPr>
              <a:t>reliminary</a:t>
            </a:r>
            <a:r>
              <a:rPr lang="en-GB" sz="2400" b="1" dirty="0">
                <a:solidFill>
                  <a:srgbClr val="005172"/>
                </a:solidFill>
                <a:ea typeface="Verdana" panose="020B0604030504040204" pitchFamily="34" charset="0"/>
              </a:rPr>
              <a:t> analysis (outputs)</a:t>
            </a:r>
            <a:endParaRPr lang="en-GB" sz="2400" b="1"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15</a:t>
            </a:fld>
            <a:endParaRPr lang="en-GB" dirty="0"/>
          </a:p>
        </p:txBody>
      </p:sp>
      <p:sp>
        <p:nvSpPr>
          <p:cNvPr id="6" name="Rectangle 5"/>
          <p:cNvSpPr/>
          <p:nvPr/>
        </p:nvSpPr>
        <p:spPr>
          <a:xfrm>
            <a:off x="491642" y="2778813"/>
            <a:ext cx="3473915" cy="707886"/>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a:spAutoFit/>
          </a:bodyPr>
          <a:lstStyle/>
          <a:p>
            <a:pPr lvl="1"/>
            <a:r>
              <a:rPr lang="en-GB" sz="2000" b="1" dirty="0">
                <a:solidFill>
                  <a:srgbClr val="C00000"/>
                </a:solidFill>
                <a:latin typeface="+mj-lt"/>
              </a:rPr>
              <a:t>1. Reduce chain of communication</a:t>
            </a:r>
          </a:p>
        </p:txBody>
      </p:sp>
      <p:sp>
        <p:nvSpPr>
          <p:cNvPr id="7" name="Rectangle 6"/>
          <p:cNvSpPr/>
          <p:nvPr/>
        </p:nvSpPr>
        <p:spPr>
          <a:xfrm>
            <a:off x="-387843" y="5327435"/>
            <a:ext cx="2988098" cy="707886"/>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a:spAutoFit/>
          </a:bodyPr>
          <a:lstStyle/>
          <a:p>
            <a:pPr lvl="1"/>
            <a:r>
              <a:rPr lang="en-GB" sz="2000" b="1" dirty="0">
                <a:solidFill>
                  <a:srgbClr val="7030A0"/>
                </a:solidFill>
                <a:latin typeface="+mj-lt"/>
              </a:rPr>
              <a:t>4. Respond to users’ needs</a:t>
            </a:r>
          </a:p>
        </p:txBody>
      </p:sp>
      <p:sp>
        <p:nvSpPr>
          <p:cNvPr id="9" name="Rectangle 8"/>
          <p:cNvSpPr/>
          <p:nvPr/>
        </p:nvSpPr>
        <p:spPr>
          <a:xfrm>
            <a:off x="4484440" y="4755406"/>
            <a:ext cx="3124951" cy="707886"/>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a:spAutoFit/>
          </a:bodyPr>
          <a:lstStyle/>
          <a:p>
            <a:pPr lvl="1" algn="ctr"/>
            <a:r>
              <a:rPr lang="en-GB" sz="2000" b="1" dirty="0">
                <a:solidFill>
                  <a:srgbClr val="00B050"/>
                </a:solidFill>
                <a:latin typeface="+mj-lt"/>
              </a:rPr>
              <a:t>3. More reliable information</a:t>
            </a:r>
          </a:p>
        </p:txBody>
      </p:sp>
      <p:pic>
        <p:nvPicPr>
          <p:cNvPr id="10" name="Picture 2" descr="E:\DCIM\101MSDCF\DSC001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3597" y="2259626"/>
            <a:ext cx="1818053" cy="13634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93183" y="2707208"/>
            <a:ext cx="3216895" cy="92333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a:spAutoFit/>
          </a:bodyPr>
          <a:lstStyle/>
          <a:p>
            <a:pPr lvl="1" algn="ctr"/>
            <a:r>
              <a:rPr lang="en-GB" b="1" dirty="0">
                <a:solidFill>
                  <a:schemeClr val="accent1"/>
                </a:solidFill>
                <a:latin typeface="+mj-lt"/>
              </a:rPr>
              <a:t>2. Easily understandable information</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4316" y="4632158"/>
            <a:ext cx="1442088" cy="980905"/>
          </a:xfrm>
          <a:prstGeom prst="rect">
            <a:avLst/>
          </a:prstGeom>
        </p:spPr>
      </p:pic>
      <p:pic>
        <p:nvPicPr>
          <p:cNvPr id="22" name="Picture 21">
            <a:extLst>
              <a:ext uri="{FF2B5EF4-FFF2-40B4-BE49-F238E27FC236}">
                <a16:creationId xmlns:a16="http://schemas.microsoft.com/office/drawing/2014/main" id="{2B1892C4-0391-4F08-8EB3-3DCA31D3BF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998" y="86791"/>
            <a:ext cx="2521080" cy="2209914"/>
          </a:xfrm>
          <a:prstGeom prst="rect">
            <a:avLst/>
          </a:prstGeom>
        </p:spPr>
      </p:pic>
      <p:pic>
        <p:nvPicPr>
          <p:cNvPr id="23" name="Picture 22">
            <a:extLst>
              <a:ext uri="{FF2B5EF4-FFF2-40B4-BE49-F238E27FC236}">
                <a16:creationId xmlns:a16="http://schemas.microsoft.com/office/drawing/2014/main" id="{5FA0EA60-D230-46B8-A6DE-89863FBA0A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7940" y="3429000"/>
            <a:ext cx="1562571" cy="1562571"/>
          </a:xfrm>
          <a:prstGeom prst="rect">
            <a:avLst/>
          </a:prstGeom>
        </p:spPr>
      </p:pic>
    </p:spTree>
    <p:extLst>
      <p:ext uri="{BB962C8B-B14F-4D97-AF65-F5344CB8AC3E}">
        <p14:creationId xmlns:p14="http://schemas.microsoft.com/office/powerpoint/2010/main" val="395983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5957284" cy="791650"/>
          </a:xfrm>
        </p:spPr>
        <p:txBody>
          <a:bodyPr/>
          <a:lstStyle/>
          <a:p>
            <a:r>
              <a:rPr lang="en-GB" sz="2800" b="1" dirty="0"/>
              <a:t>Field implementation</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16</a:t>
            </a:fld>
            <a:endParaRPr lang="en-GB" dirty="0"/>
          </a:p>
        </p:txBody>
      </p:sp>
      <p:grpSp>
        <p:nvGrpSpPr>
          <p:cNvPr id="25" name="Group 24">
            <a:extLst>
              <a:ext uri="{FF2B5EF4-FFF2-40B4-BE49-F238E27FC236}">
                <a16:creationId xmlns:a16="http://schemas.microsoft.com/office/drawing/2014/main" id="{56E3CCAC-6693-4C7F-8703-120A138B2E14}"/>
              </a:ext>
            </a:extLst>
          </p:cNvPr>
          <p:cNvGrpSpPr/>
          <p:nvPr/>
        </p:nvGrpSpPr>
        <p:grpSpPr>
          <a:xfrm>
            <a:off x="76173" y="1466562"/>
            <a:ext cx="5006790" cy="2462785"/>
            <a:chOff x="491642" y="1471541"/>
            <a:chExt cx="4958663" cy="2420778"/>
          </a:xfrm>
        </p:grpSpPr>
        <p:grpSp>
          <p:nvGrpSpPr>
            <p:cNvPr id="16" name="Group 15">
              <a:extLst>
                <a:ext uri="{FF2B5EF4-FFF2-40B4-BE49-F238E27FC236}">
                  <a16:creationId xmlns:a16="http://schemas.microsoft.com/office/drawing/2014/main" id="{AA188EC4-E81E-4346-9421-DFE737080EE5}"/>
                </a:ext>
              </a:extLst>
            </p:cNvPr>
            <p:cNvGrpSpPr/>
            <p:nvPr/>
          </p:nvGrpSpPr>
          <p:grpSpPr>
            <a:xfrm>
              <a:off x="491642" y="1471541"/>
              <a:ext cx="2008820" cy="2405083"/>
              <a:chOff x="491641" y="1401279"/>
              <a:chExt cx="2008820" cy="2405083"/>
            </a:xfrm>
          </p:grpSpPr>
          <p:grpSp>
            <p:nvGrpSpPr>
              <p:cNvPr id="14" name="Group 13">
                <a:extLst>
                  <a:ext uri="{FF2B5EF4-FFF2-40B4-BE49-F238E27FC236}">
                    <a16:creationId xmlns:a16="http://schemas.microsoft.com/office/drawing/2014/main" id="{40581F48-E354-4138-AE91-D95D54470A1A}"/>
                  </a:ext>
                </a:extLst>
              </p:cNvPr>
              <p:cNvGrpSpPr/>
              <p:nvPr/>
            </p:nvGrpSpPr>
            <p:grpSpPr>
              <a:xfrm>
                <a:off x="491641" y="1401279"/>
                <a:ext cx="2008820" cy="2405083"/>
                <a:chOff x="301242" y="3539815"/>
                <a:chExt cx="2008820" cy="2405083"/>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3112" y="3737947"/>
                  <a:ext cx="2405082" cy="2008819"/>
                </a:xfrm>
                <a:prstGeom prst="rect">
                  <a:avLst/>
                </a:prstGeom>
              </p:spPr>
            </p:pic>
            <p:pic>
              <p:nvPicPr>
                <p:cNvPr id="12" name="Picture 11">
                  <a:extLst>
                    <a:ext uri="{FF2B5EF4-FFF2-40B4-BE49-F238E27FC236}">
                      <a16:creationId xmlns:a16="http://schemas.microsoft.com/office/drawing/2014/main" id="{1B5E7FCF-473F-4146-B6FA-B73DC3240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242" y="3539815"/>
                  <a:ext cx="964179" cy="756406"/>
                </a:xfrm>
                <a:prstGeom prst="rect">
                  <a:avLst/>
                </a:prstGeom>
              </p:spPr>
            </p:pic>
          </p:grpSp>
          <p:sp>
            <p:nvSpPr>
              <p:cNvPr id="7" name="Rectangle 6">
                <a:extLst>
                  <a:ext uri="{FF2B5EF4-FFF2-40B4-BE49-F238E27FC236}">
                    <a16:creationId xmlns:a16="http://schemas.microsoft.com/office/drawing/2014/main" id="{68BE0A9B-EABD-4D5D-A37B-9D8ECAE298A7}"/>
                  </a:ext>
                </a:extLst>
              </p:cNvPr>
              <p:cNvSpPr/>
              <p:nvPr/>
            </p:nvSpPr>
            <p:spPr>
              <a:xfrm>
                <a:off x="491641" y="3213971"/>
                <a:ext cx="2008820" cy="584775"/>
              </a:xfrm>
              <a:prstGeom prst="rect">
                <a:avLst/>
              </a:prstGeom>
              <a:solidFill>
                <a:schemeClr val="accent2">
                  <a:alpha val="75000"/>
                </a:schemeClr>
              </a:solidFill>
            </p:spPr>
            <p:txBody>
              <a:bodyPr wrap="square">
                <a:spAutoFit/>
              </a:bodyPr>
              <a:lstStyle/>
              <a:p>
                <a:pPr algn="ctr"/>
                <a:r>
                  <a:rPr lang="en-GB" sz="800" dirty="0">
                    <a:solidFill>
                      <a:schemeClr val="bg1"/>
                    </a:solidFill>
                    <a:latin typeface="+mj-lt"/>
                  </a:rPr>
                  <a:t>WATERAPPS PhD student Ms. Rebecca Sarku teaching local farmers how to install and measure rainfall </a:t>
                </a:r>
              </a:p>
            </p:txBody>
          </p:sp>
        </p:grpSp>
        <p:grpSp>
          <p:nvGrpSpPr>
            <p:cNvPr id="17" name="Group 16">
              <a:extLst>
                <a:ext uri="{FF2B5EF4-FFF2-40B4-BE49-F238E27FC236}">
                  <a16:creationId xmlns:a16="http://schemas.microsoft.com/office/drawing/2014/main" id="{1EC81709-BFB4-4DEE-8D31-4498E9ACF990}"/>
                </a:ext>
              </a:extLst>
            </p:cNvPr>
            <p:cNvGrpSpPr/>
            <p:nvPr/>
          </p:nvGrpSpPr>
          <p:grpSpPr>
            <a:xfrm>
              <a:off x="2586789" y="1471541"/>
              <a:ext cx="2863516" cy="2420778"/>
              <a:chOff x="2610852" y="1617813"/>
              <a:chExt cx="2635412" cy="2310567"/>
            </a:xfrm>
          </p:grpSpPr>
          <p:sp>
            <p:nvSpPr>
              <p:cNvPr id="8" name="Rectangle 7">
                <a:extLst>
                  <a:ext uri="{FF2B5EF4-FFF2-40B4-BE49-F238E27FC236}">
                    <a16:creationId xmlns:a16="http://schemas.microsoft.com/office/drawing/2014/main" id="{DE8B2038-B820-4AE2-8D08-65FD2CBCDC8C}"/>
                  </a:ext>
                </a:extLst>
              </p:cNvPr>
              <p:cNvSpPr/>
              <p:nvPr/>
            </p:nvSpPr>
            <p:spPr>
              <a:xfrm>
                <a:off x="2610852" y="3589826"/>
                <a:ext cx="2635412" cy="338554"/>
              </a:xfrm>
              <a:prstGeom prst="rect">
                <a:avLst/>
              </a:prstGeom>
              <a:solidFill>
                <a:schemeClr val="accent2">
                  <a:alpha val="75000"/>
                </a:schemeClr>
              </a:solidFill>
            </p:spPr>
            <p:txBody>
              <a:bodyPr wrap="square">
                <a:spAutoFit/>
              </a:bodyPr>
              <a:lstStyle/>
              <a:p>
                <a:pPr algn="ctr"/>
                <a:r>
                  <a:rPr lang="en-GB" sz="800" dirty="0">
                    <a:solidFill>
                      <a:schemeClr val="bg1"/>
                    </a:solidFill>
                    <a:latin typeface="+mj-lt"/>
                  </a:rPr>
                  <a:t>WATERAPPS PhD student Mr. Talardia Gbangou (left) with local farmers on the field </a:t>
                </a:r>
              </a:p>
            </p:txBody>
          </p:sp>
          <p:grpSp>
            <p:nvGrpSpPr>
              <p:cNvPr id="15" name="Group 14">
                <a:extLst>
                  <a:ext uri="{FF2B5EF4-FFF2-40B4-BE49-F238E27FC236}">
                    <a16:creationId xmlns:a16="http://schemas.microsoft.com/office/drawing/2014/main" id="{364C6895-D0EE-4362-8A98-63D13A9BA936}"/>
                  </a:ext>
                </a:extLst>
              </p:cNvPr>
              <p:cNvGrpSpPr/>
              <p:nvPr/>
            </p:nvGrpSpPr>
            <p:grpSpPr>
              <a:xfrm>
                <a:off x="2610852" y="1617813"/>
                <a:ext cx="2635412" cy="1972013"/>
                <a:chOff x="4425486" y="1929339"/>
                <a:chExt cx="4201652" cy="3158853"/>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5486" y="1936953"/>
                  <a:ext cx="4201652" cy="3151239"/>
                </a:xfrm>
                <a:prstGeom prst="rect">
                  <a:avLst/>
                </a:prstGeom>
              </p:spPr>
            </p:pic>
            <p:pic>
              <p:nvPicPr>
                <p:cNvPr id="11" name="Picture 10">
                  <a:extLst>
                    <a:ext uri="{FF2B5EF4-FFF2-40B4-BE49-F238E27FC236}">
                      <a16:creationId xmlns:a16="http://schemas.microsoft.com/office/drawing/2014/main" id="{0D504221-AEB5-4B37-ABE9-A1899A021B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4726" y="1929339"/>
                  <a:ext cx="1492412" cy="1119309"/>
                </a:xfrm>
                <a:prstGeom prst="rect">
                  <a:avLst/>
                </a:prstGeom>
              </p:spPr>
            </p:pic>
          </p:grpSp>
        </p:grpSp>
      </p:grpSp>
      <p:sp>
        <p:nvSpPr>
          <p:cNvPr id="18" name="Rectangle 17">
            <a:extLst>
              <a:ext uri="{FF2B5EF4-FFF2-40B4-BE49-F238E27FC236}">
                <a16:creationId xmlns:a16="http://schemas.microsoft.com/office/drawing/2014/main" id="{76BD1D18-A0C0-4DB0-8660-601730C8CEC9}"/>
              </a:ext>
            </a:extLst>
          </p:cNvPr>
          <p:cNvSpPr/>
          <p:nvPr/>
        </p:nvSpPr>
        <p:spPr>
          <a:xfrm>
            <a:off x="277645" y="1072390"/>
            <a:ext cx="4591321" cy="338554"/>
          </a:xfrm>
          <a:prstGeom prst="rect">
            <a:avLst/>
          </a:prstGeom>
        </p:spPr>
        <p:txBody>
          <a:bodyPr wrap="none">
            <a:spAutoFit/>
          </a:bodyPr>
          <a:lstStyle/>
          <a:p>
            <a:r>
              <a:rPr lang="en-GB" sz="1600" b="1" dirty="0">
                <a:solidFill>
                  <a:srgbClr val="FF0000"/>
                </a:solidFill>
                <a:latin typeface="+mj-lt"/>
              </a:rPr>
              <a:t>Co-learning: Farmers measure rainfall</a:t>
            </a:r>
            <a:endParaRPr lang="en-GB" sz="1600" dirty="0">
              <a:solidFill>
                <a:srgbClr val="FF0000"/>
              </a:solidFill>
              <a:latin typeface="+mj-lt"/>
            </a:endParaRPr>
          </a:p>
        </p:txBody>
      </p:sp>
      <p:grpSp>
        <p:nvGrpSpPr>
          <p:cNvPr id="27" name="Group 26">
            <a:extLst>
              <a:ext uri="{FF2B5EF4-FFF2-40B4-BE49-F238E27FC236}">
                <a16:creationId xmlns:a16="http://schemas.microsoft.com/office/drawing/2014/main" id="{6F271A82-6554-44A0-A8D9-0DB9D241E907}"/>
              </a:ext>
            </a:extLst>
          </p:cNvPr>
          <p:cNvGrpSpPr/>
          <p:nvPr/>
        </p:nvGrpSpPr>
        <p:grpSpPr>
          <a:xfrm>
            <a:off x="524157" y="4542829"/>
            <a:ext cx="4098295" cy="2153654"/>
            <a:chOff x="40568" y="4704346"/>
            <a:chExt cx="4098295" cy="2153654"/>
          </a:xfrm>
        </p:grpSpPr>
        <p:pic>
          <p:nvPicPr>
            <p:cNvPr id="19" name="Picture 18">
              <a:extLst>
                <a:ext uri="{FF2B5EF4-FFF2-40B4-BE49-F238E27FC236}">
                  <a16:creationId xmlns:a16="http://schemas.microsoft.com/office/drawing/2014/main" id="{9094FC85-A884-40CA-BEE7-C648762D50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820" y="4704347"/>
              <a:ext cx="1415253" cy="2153653"/>
            </a:xfrm>
            <a:prstGeom prst="rect">
              <a:avLst/>
            </a:prstGeom>
          </p:spPr>
        </p:pic>
        <p:pic>
          <p:nvPicPr>
            <p:cNvPr id="22" name="Picture 21" descr="C:\Users\gbang001\AppData\Local\Microsoft\Windows\Temporary Internet Files\Content.Word\Screenshot_2018-10-03-04-12-42.png">
              <a:extLst>
                <a:ext uri="{FF2B5EF4-FFF2-40B4-BE49-F238E27FC236}">
                  <a16:creationId xmlns:a16="http://schemas.microsoft.com/office/drawing/2014/main" id="{DBBFC245-8B11-4E88-9D91-6B17E492BAC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1073" y="4704346"/>
              <a:ext cx="1267790" cy="2153654"/>
            </a:xfrm>
            <a:prstGeom prst="rect">
              <a:avLst/>
            </a:prstGeom>
            <a:noFill/>
            <a:ln>
              <a:noFill/>
            </a:ln>
          </p:spPr>
        </p:pic>
        <p:pic>
          <p:nvPicPr>
            <p:cNvPr id="23" name="Picture 22" descr="C:\Users\gbang001\AppData\Local\Microsoft\Windows\Temporary Internet Files\Content.Word\Screenshot_2018-10-03-05-44-22.png">
              <a:extLst>
                <a:ext uri="{FF2B5EF4-FFF2-40B4-BE49-F238E27FC236}">
                  <a16:creationId xmlns:a16="http://schemas.microsoft.com/office/drawing/2014/main" id="{D2B1C6A4-029B-416F-B6DD-A8DE3CDC5F9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568" y="4704348"/>
              <a:ext cx="1415253" cy="2030666"/>
            </a:xfrm>
            <a:prstGeom prst="rect">
              <a:avLst/>
            </a:prstGeom>
            <a:noFill/>
            <a:ln>
              <a:noFill/>
            </a:ln>
          </p:spPr>
        </p:pic>
      </p:grpSp>
      <p:sp>
        <p:nvSpPr>
          <p:cNvPr id="24" name="Rectangle 23">
            <a:extLst>
              <a:ext uri="{FF2B5EF4-FFF2-40B4-BE49-F238E27FC236}">
                <a16:creationId xmlns:a16="http://schemas.microsoft.com/office/drawing/2014/main" id="{C2434173-C082-403C-9D68-F3AE6EC6E8C6}"/>
              </a:ext>
            </a:extLst>
          </p:cNvPr>
          <p:cNvSpPr/>
          <p:nvPr/>
        </p:nvSpPr>
        <p:spPr>
          <a:xfrm>
            <a:off x="100714" y="4209461"/>
            <a:ext cx="5052986" cy="338554"/>
          </a:xfrm>
          <a:prstGeom prst="rect">
            <a:avLst/>
          </a:prstGeom>
        </p:spPr>
        <p:txBody>
          <a:bodyPr wrap="none">
            <a:spAutoFit/>
          </a:bodyPr>
          <a:lstStyle/>
          <a:p>
            <a:r>
              <a:rPr lang="en-GB" sz="1600" b="1" dirty="0">
                <a:solidFill>
                  <a:srgbClr val="FF0000"/>
                </a:solidFill>
                <a:latin typeface="+mj-lt"/>
              </a:rPr>
              <a:t>Co-learning: Farmers submit observations</a:t>
            </a:r>
            <a:endParaRPr lang="en-GB" sz="1600" dirty="0">
              <a:solidFill>
                <a:srgbClr val="FF0000"/>
              </a:solidFill>
              <a:latin typeface="+mj-lt"/>
            </a:endParaRPr>
          </a:p>
        </p:txBody>
      </p:sp>
      <p:grpSp>
        <p:nvGrpSpPr>
          <p:cNvPr id="40" name="Group 39">
            <a:extLst>
              <a:ext uri="{FF2B5EF4-FFF2-40B4-BE49-F238E27FC236}">
                <a16:creationId xmlns:a16="http://schemas.microsoft.com/office/drawing/2014/main" id="{02C79365-CC04-4C16-866A-290103E99283}"/>
              </a:ext>
            </a:extLst>
          </p:cNvPr>
          <p:cNvGrpSpPr/>
          <p:nvPr/>
        </p:nvGrpSpPr>
        <p:grpSpPr>
          <a:xfrm>
            <a:off x="5193357" y="2745494"/>
            <a:ext cx="3822362" cy="3515491"/>
            <a:chOff x="5193357" y="2107818"/>
            <a:chExt cx="3822362" cy="3515491"/>
          </a:xfrm>
        </p:grpSpPr>
        <p:grpSp>
          <p:nvGrpSpPr>
            <p:cNvPr id="39" name="Group 38">
              <a:extLst>
                <a:ext uri="{FF2B5EF4-FFF2-40B4-BE49-F238E27FC236}">
                  <a16:creationId xmlns:a16="http://schemas.microsoft.com/office/drawing/2014/main" id="{FC2A9C44-2A3D-42B4-A568-BE8C8661E8DB}"/>
                </a:ext>
              </a:extLst>
            </p:cNvPr>
            <p:cNvGrpSpPr/>
            <p:nvPr/>
          </p:nvGrpSpPr>
          <p:grpSpPr>
            <a:xfrm>
              <a:off x="5193357" y="2559900"/>
              <a:ext cx="3822362" cy="3063409"/>
              <a:chOff x="5193357" y="2559900"/>
              <a:chExt cx="3822362" cy="3063409"/>
            </a:xfrm>
          </p:grpSpPr>
          <p:pic>
            <p:nvPicPr>
              <p:cNvPr id="28" name="Picture 27">
                <a:extLst>
                  <a:ext uri="{FF2B5EF4-FFF2-40B4-BE49-F238E27FC236}">
                    <a16:creationId xmlns:a16="http://schemas.microsoft.com/office/drawing/2014/main" id="{279CD929-86E0-4E44-A73D-E8F7BAEE13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3357" y="2563553"/>
                <a:ext cx="1968319" cy="3059756"/>
              </a:xfrm>
              <a:prstGeom prst="rect">
                <a:avLst/>
              </a:prstGeom>
            </p:spPr>
          </p:pic>
          <p:pic>
            <p:nvPicPr>
              <p:cNvPr id="29" name="Picture 28">
                <a:extLst>
                  <a:ext uri="{FF2B5EF4-FFF2-40B4-BE49-F238E27FC236}">
                    <a16:creationId xmlns:a16="http://schemas.microsoft.com/office/drawing/2014/main" id="{B6119195-CE30-4EFD-B93B-08530820E4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04591" y="2559900"/>
                <a:ext cx="1811128" cy="3059756"/>
              </a:xfrm>
              <a:prstGeom prst="rect">
                <a:avLst/>
              </a:prstGeom>
            </p:spPr>
          </p:pic>
        </p:grpSp>
        <p:sp>
          <p:nvSpPr>
            <p:cNvPr id="30" name="Rectangle 29">
              <a:extLst>
                <a:ext uri="{FF2B5EF4-FFF2-40B4-BE49-F238E27FC236}">
                  <a16:creationId xmlns:a16="http://schemas.microsoft.com/office/drawing/2014/main" id="{D0CE0DA5-B840-4BB2-B24D-D7CABED0DFF2}"/>
                </a:ext>
              </a:extLst>
            </p:cNvPr>
            <p:cNvSpPr/>
            <p:nvPr/>
          </p:nvSpPr>
          <p:spPr>
            <a:xfrm>
              <a:off x="5379919" y="2107818"/>
              <a:ext cx="3600666" cy="338554"/>
            </a:xfrm>
            <a:prstGeom prst="rect">
              <a:avLst/>
            </a:prstGeom>
          </p:spPr>
          <p:txBody>
            <a:bodyPr wrap="none">
              <a:spAutoFit/>
            </a:bodyPr>
            <a:lstStyle/>
            <a:p>
              <a:r>
                <a:rPr lang="en-GB" sz="1600" b="1" dirty="0">
                  <a:solidFill>
                    <a:srgbClr val="FF0000"/>
                  </a:solidFill>
                  <a:latin typeface="+mj-lt"/>
                </a:rPr>
                <a:t>Co-learning: Farmers interact</a:t>
              </a:r>
              <a:endParaRPr lang="en-GB" sz="1600" dirty="0">
                <a:solidFill>
                  <a:srgbClr val="FF0000"/>
                </a:solidFill>
                <a:latin typeface="+mj-lt"/>
              </a:endParaRPr>
            </a:p>
          </p:txBody>
        </p:sp>
      </p:grpSp>
      <p:cxnSp>
        <p:nvCxnSpPr>
          <p:cNvPr id="32" name="Straight Connector 31">
            <a:extLst>
              <a:ext uri="{FF2B5EF4-FFF2-40B4-BE49-F238E27FC236}">
                <a16:creationId xmlns:a16="http://schemas.microsoft.com/office/drawing/2014/main" id="{21FB4CDB-93DC-4F29-934A-D85805EA6362}"/>
              </a:ext>
            </a:extLst>
          </p:cNvPr>
          <p:cNvCxnSpPr/>
          <p:nvPr/>
        </p:nvCxnSpPr>
        <p:spPr>
          <a:xfrm>
            <a:off x="5129636" y="1021838"/>
            <a:ext cx="0" cy="5836162"/>
          </a:xfrm>
          <a:prstGeom prst="line">
            <a:avLst/>
          </a:prstGeom>
          <a:ln>
            <a:solidFill>
              <a:schemeClr val="tx2">
                <a:lumMod val="75000"/>
              </a:schemeClr>
            </a:solidFill>
          </a:ln>
        </p:spPr>
        <p:style>
          <a:lnRef idx="3">
            <a:schemeClr val="accent3"/>
          </a:lnRef>
          <a:fillRef idx="0">
            <a:schemeClr val="accent3"/>
          </a:fillRef>
          <a:effectRef idx="2">
            <a:schemeClr val="accent3"/>
          </a:effectRef>
          <a:fontRef idx="minor">
            <a:schemeClr val="tx1"/>
          </a:fontRef>
        </p:style>
      </p:cxnSp>
      <p:cxnSp>
        <p:nvCxnSpPr>
          <p:cNvPr id="33" name="Straight Connector 32">
            <a:extLst>
              <a:ext uri="{FF2B5EF4-FFF2-40B4-BE49-F238E27FC236}">
                <a16:creationId xmlns:a16="http://schemas.microsoft.com/office/drawing/2014/main" id="{6A8BDCC2-4E6A-4F5E-B9D2-B453A8EA28AF}"/>
              </a:ext>
            </a:extLst>
          </p:cNvPr>
          <p:cNvCxnSpPr>
            <a:cxnSpLocks/>
          </p:cNvCxnSpPr>
          <p:nvPr/>
        </p:nvCxnSpPr>
        <p:spPr>
          <a:xfrm flipH="1">
            <a:off x="1" y="4093431"/>
            <a:ext cx="5129635" cy="0"/>
          </a:xfrm>
          <a:prstGeom prst="line">
            <a:avLst/>
          </a:prstGeom>
          <a:ln>
            <a:solidFill>
              <a:schemeClr val="tx2">
                <a:lumMod val="75000"/>
              </a:schemeClr>
            </a:solidFill>
          </a:ln>
        </p:spPr>
        <p:style>
          <a:lnRef idx="3">
            <a:schemeClr val="accent3"/>
          </a:lnRef>
          <a:fillRef idx="0">
            <a:schemeClr val="accent3"/>
          </a:fillRef>
          <a:effectRef idx="2">
            <a:schemeClr val="accent3"/>
          </a:effectRef>
          <a:fontRef idx="minor">
            <a:schemeClr val="tx1"/>
          </a:fontRef>
        </p:style>
      </p:cxnSp>
      <p:pic>
        <p:nvPicPr>
          <p:cNvPr id="38" name="Picture 37">
            <a:extLst>
              <a:ext uri="{FF2B5EF4-FFF2-40B4-BE49-F238E27FC236}">
                <a16:creationId xmlns:a16="http://schemas.microsoft.com/office/drawing/2014/main" id="{30931593-47EA-46AC-B4C6-F83B4E063F5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06389" y="201204"/>
            <a:ext cx="1255889" cy="2427109"/>
          </a:xfrm>
          <a:prstGeom prst="rect">
            <a:avLst/>
          </a:prstGeom>
        </p:spPr>
      </p:pic>
      <p:sp>
        <p:nvSpPr>
          <p:cNvPr id="41" name="Arrow: Down 40">
            <a:extLst>
              <a:ext uri="{FF2B5EF4-FFF2-40B4-BE49-F238E27FC236}">
                <a16:creationId xmlns:a16="http://schemas.microsoft.com/office/drawing/2014/main" id="{85DE7251-DF71-406E-9313-7F53D079CA44}"/>
              </a:ext>
            </a:extLst>
          </p:cNvPr>
          <p:cNvSpPr/>
          <p:nvPr/>
        </p:nvSpPr>
        <p:spPr>
          <a:xfrm>
            <a:off x="2275367" y="3929347"/>
            <a:ext cx="499720" cy="360856"/>
          </a:xfrm>
          <a:prstGeom prst="downArrow">
            <a:avLst/>
          </a:prstGeom>
          <a:solidFill>
            <a:schemeClr val="bg1"/>
          </a:solidFill>
          <a:ln w="53975"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42" name="Arrow: Down 41">
            <a:extLst>
              <a:ext uri="{FF2B5EF4-FFF2-40B4-BE49-F238E27FC236}">
                <a16:creationId xmlns:a16="http://schemas.microsoft.com/office/drawing/2014/main" id="{5CAC561A-669C-4413-95B3-A86CB16089BB}"/>
              </a:ext>
            </a:extLst>
          </p:cNvPr>
          <p:cNvSpPr/>
          <p:nvPr/>
        </p:nvSpPr>
        <p:spPr>
          <a:xfrm rot="16200000">
            <a:off x="4884719" y="5012054"/>
            <a:ext cx="499720" cy="360856"/>
          </a:xfrm>
          <a:prstGeom prst="downArrow">
            <a:avLst/>
          </a:prstGeom>
          <a:solidFill>
            <a:schemeClr val="bg1"/>
          </a:solidFill>
          <a:ln w="53975"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Tree>
    <p:extLst>
      <p:ext uri="{BB962C8B-B14F-4D97-AF65-F5344CB8AC3E}">
        <p14:creationId xmlns:p14="http://schemas.microsoft.com/office/powerpoint/2010/main" val="359945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D1C90D7-5E8F-43BC-928A-5A5E57325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66" y="834772"/>
            <a:ext cx="924125" cy="1785949"/>
          </a:xfrm>
          <a:prstGeom prst="rect">
            <a:avLst/>
          </a:prstGeom>
        </p:spPr>
      </p:pic>
      <p:sp>
        <p:nvSpPr>
          <p:cNvPr id="2" name="Title 1"/>
          <p:cNvSpPr>
            <a:spLocks noGrp="1"/>
          </p:cNvSpPr>
          <p:nvPr>
            <p:ph type="title"/>
          </p:nvPr>
        </p:nvSpPr>
        <p:spPr>
          <a:xfrm>
            <a:off x="491642" y="230188"/>
            <a:ext cx="8442796" cy="600791"/>
          </a:xfrm>
        </p:spPr>
        <p:txBody>
          <a:bodyPr/>
          <a:lstStyle/>
          <a:p>
            <a:r>
              <a:rPr lang="en-GB" sz="1600" b="1" dirty="0"/>
              <a:t>Integrating Scientific and Indigenous Knowledge in weather forecasting</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17</a:t>
            </a:fld>
            <a:endParaRPr lang="en-GB"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6507" y="4037831"/>
            <a:ext cx="1794334" cy="233263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6507" y="1574251"/>
            <a:ext cx="1786084" cy="232190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9982" y="3979669"/>
            <a:ext cx="1865733" cy="242545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8824" y="1566248"/>
            <a:ext cx="1865733" cy="242545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65413" y="4047803"/>
            <a:ext cx="1768152" cy="2298598"/>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65413" y="1566248"/>
            <a:ext cx="1898976" cy="2468668"/>
          </a:xfrm>
          <a:prstGeom prst="rect">
            <a:avLst/>
          </a:prstGeom>
        </p:spPr>
      </p:pic>
      <p:grpSp>
        <p:nvGrpSpPr>
          <p:cNvPr id="14" name="Group 13">
            <a:extLst>
              <a:ext uri="{FF2B5EF4-FFF2-40B4-BE49-F238E27FC236}">
                <a16:creationId xmlns:a16="http://schemas.microsoft.com/office/drawing/2014/main" id="{7F7DC0E7-C423-4722-A151-87CDCAAAF4AF}"/>
              </a:ext>
            </a:extLst>
          </p:cNvPr>
          <p:cNvGrpSpPr/>
          <p:nvPr/>
        </p:nvGrpSpPr>
        <p:grpSpPr>
          <a:xfrm>
            <a:off x="121078" y="2651569"/>
            <a:ext cx="1565756" cy="859574"/>
            <a:chOff x="121078" y="3036585"/>
            <a:chExt cx="1565756" cy="859574"/>
          </a:xfrm>
        </p:grpSpPr>
        <p:sp>
          <p:nvSpPr>
            <p:cNvPr id="8" name="Rectangle: Rounded Corners 7">
              <a:extLst>
                <a:ext uri="{FF2B5EF4-FFF2-40B4-BE49-F238E27FC236}">
                  <a16:creationId xmlns:a16="http://schemas.microsoft.com/office/drawing/2014/main" id="{6278C6C8-8065-4FE0-B3E7-4086A74011EC}"/>
                </a:ext>
              </a:extLst>
            </p:cNvPr>
            <p:cNvSpPr/>
            <p:nvPr/>
          </p:nvSpPr>
          <p:spPr>
            <a:xfrm>
              <a:off x="121078" y="3036585"/>
              <a:ext cx="1565756" cy="859574"/>
            </a:xfrm>
            <a:prstGeom prst="roundRect">
              <a:avLst/>
            </a:prstGeom>
            <a:no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16" name="TextBox 15"/>
            <p:cNvSpPr txBox="1"/>
            <p:nvPr/>
          </p:nvSpPr>
          <p:spPr>
            <a:xfrm>
              <a:off x="218366" y="3036585"/>
              <a:ext cx="1327608" cy="784830"/>
            </a:xfrm>
            <a:prstGeom prst="rect">
              <a:avLst/>
            </a:prstGeom>
            <a:noFill/>
          </p:spPr>
          <p:txBody>
            <a:bodyPr wrap="none" rtlCol="0">
              <a:spAutoFit/>
            </a:bodyPr>
            <a:lstStyle/>
            <a:p>
              <a:pPr algn="ctr">
                <a:lnSpc>
                  <a:spcPts val="1800"/>
                </a:lnSpc>
              </a:pPr>
              <a:r>
                <a:rPr lang="en-GB" sz="1600" dirty="0">
                  <a:latin typeface="Verdana" pitchFamily="34" charset="0"/>
                </a:rPr>
                <a:t>Farmers </a:t>
              </a:r>
            </a:p>
            <a:p>
              <a:pPr algn="ctr">
                <a:lnSpc>
                  <a:spcPts val="1800"/>
                </a:lnSpc>
              </a:pPr>
              <a:r>
                <a:rPr lang="nl-NL" sz="1600" dirty="0">
                  <a:latin typeface="Verdana" pitchFamily="34" charset="0"/>
                </a:rPr>
                <a:t>I</a:t>
              </a:r>
              <a:r>
                <a:rPr lang="en-GB" sz="1600" dirty="0">
                  <a:latin typeface="Verdana" pitchFamily="34" charset="0"/>
                </a:rPr>
                <a:t>ndigenous</a:t>
              </a:r>
            </a:p>
            <a:p>
              <a:pPr algn="ctr">
                <a:lnSpc>
                  <a:spcPts val="1800"/>
                </a:lnSpc>
              </a:pPr>
              <a:r>
                <a:rPr lang="en-GB" sz="1600" dirty="0">
                  <a:latin typeface="Verdana" pitchFamily="34" charset="0"/>
                </a:rPr>
                <a:t>Forecast</a:t>
              </a:r>
            </a:p>
          </p:txBody>
        </p:sp>
      </p:grpSp>
      <p:sp>
        <p:nvSpPr>
          <p:cNvPr id="3" name="Rectangle 2">
            <a:extLst>
              <a:ext uri="{FF2B5EF4-FFF2-40B4-BE49-F238E27FC236}">
                <a16:creationId xmlns:a16="http://schemas.microsoft.com/office/drawing/2014/main" id="{60908292-0724-453D-BC44-120122DCA26D}"/>
              </a:ext>
            </a:extLst>
          </p:cNvPr>
          <p:cNvSpPr/>
          <p:nvPr/>
        </p:nvSpPr>
        <p:spPr>
          <a:xfrm>
            <a:off x="2079944" y="923487"/>
            <a:ext cx="6622647" cy="523220"/>
          </a:xfrm>
          <a:prstGeom prst="rect">
            <a:avLst/>
          </a:prstGeom>
          <a:noFill/>
        </p:spPr>
        <p:txBody>
          <a:bodyPr wrap="none" lIns="91440" tIns="45720" rIns="91440" bIns="45720">
            <a:spAutoFit/>
          </a:bodyPr>
          <a:lstStyle/>
          <a:p>
            <a:pPr algn="ctr"/>
            <a:r>
              <a:rPr lang="en-US" sz="2800" b="1" dirty="0">
                <a:ln w="12700" cmpd="sng">
                  <a:solidFill>
                    <a:schemeClr val="accent6"/>
                  </a:solidFill>
                  <a:prstDash val="solid"/>
                </a:ln>
                <a:solidFill>
                  <a:schemeClr val="accent6"/>
                </a:solidFill>
              </a:rPr>
              <a:t>ADDED VALUE! - Gbangou et al. (in review)</a:t>
            </a:r>
          </a:p>
        </p:txBody>
      </p:sp>
      <p:sp>
        <p:nvSpPr>
          <p:cNvPr id="7" name="Rectangle: Rounded Corners 6">
            <a:extLst>
              <a:ext uri="{FF2B5EF4-FFF2-40B4-BE49-F238E27FC236}">
                <a16:creationId xmlns:a16="http://schemas.microsoft.com/office/drawing/2014/main" id="{FBA59E85-CF69-4361-A62F-442386979D30}"/>
              </a:ext>
            </a:extLst>
          </p:cNvPr>
          <p:cNvSpPr/>
          <p:nvPr/>
        </p:nvSpPr>
        <p:spPr>
          <a:xfrm>
            <a:off x="1686834" y="1550187"/>
            <a:ext cx="2158034" cy="4842902"/>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22" name="Rectangle: Rounded Corners 21">
            <a:extLst>
              <a:ext uri="{FF2B5EF4-FFF2-40B4-BE49-F238E27FC236}">
                <a16:creationId xmlns:a16="http://schemas.microsoft.com/office/drawing/2014/main" id="{4365A19C-8728-4B47-82B7-E76D0E4E28C4}"/>
              </a:ext>
            </a:extLst>
          </p:cNvPr>
          <p:cNvSpPr/>
          <p:nvPr/>
        </p:nvSpPr>
        <p:spPr>
          <a:xfrm>
            <a:off x="4161327" y="1546173"/>
            <a:ext cx="2158034" cy="4842902"/>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23" name="Rectangle: Rounded Corners 22">
            <a:extLst>
              <a:ext uri="{FF2B5EF4-FFF2-40B4-BE49-F238E27FC236}">
                <a16:creationId xmlns:a16="http://schemas.microsoft.com/office/drawing/2014/main" id="{CF5AB7CA-9BCD-40DB-9D9A-D9C5EF1D778D}"/>
              </a:ext>
            </a:extLst>
          </p:cNvPr>
          <p:cNvSpPr/>
          <p:nvPr/>
        </p:nvSpPr>
        <p:spPr>
          <a:xfrm>
            <a:off x="6635823" y="1566223"/>
            <a:ext cx="2158034" cy="4842902"/>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grpSp>
        <p:nvGrpSpPr>
          <p:cNvPr id="26" name="Group 25">
            <a:extLst>
              <a:ext uri="{FF2B5EF4-FFF2-40B4-BE49-F238E27FC236}">
                <a16:creationId xmlns:a16="http://schemas.microsoft.com/office/drawing/2014/main" id="{2E35FDA6-96DB-49A1-8E93-15F405DEB3D9}"/>
              </a:ext>
            </a:extLst>
          </p:cNvPr>
          <p:cNvGrpSpPr/>
          <p:nvPr/>
        </p:nvGrpSpPr>
        <p:grpSpPr>
          <a:xfrm>
            <a:off x="41830" y="4921530"/>
            <a:ext cx="1728165" cy="859574"/>
            <a:chOff x="41830" y="5162167"/>
            <a:chExt cx="1728165" cy="859574"/>
          </a:xfrm>
        </p:grpSpPr>
        <p:sp>
          <p:nvSpPr>
            <p:cNvPr id="17" name="TextBox 16"/>
            <p:cNvSpPr txBox="1"/>
            <p:nvPr/>
          </p:nvSpPr>
          <p:spPr>
            <a:xfrm>
              <a:off x="41830" y="5192395"/>
              <a:ext cx="1728165" cy="784830"/>
            </a:xfrm>
            <a:prstGeom prst="rect">
              <a:avLst/>
            </a:prstGeom>
            <a:noFill/>
          </p:spPr>
          <p:txBody>
            <a:bodyPr wrap="none" rtlCol="0">
              <a:spAutoFit/>
            </a:bodyPr>
            <a:lstStyle/>
            <a:p>
              <a:pPr algn="ctr">
                <a:lnSpc>
                  <a:spcPts val="1800"/>
                </a:lnSpc>
              </a:pPr>
              <a:r>
                <a:rPr lang="en-GB" sz="1600" dirty="0">
                  <a:latin typeface="Verdana" pitchFamily="34" charset="0"/>
                </a:rPr>
                <a:t>Scientific </a:t>
              </a:r>
            </a:p>
            <a:p>
              <a:pPr algn="ctr">
                <a:lnSpc>
                  <a:spcPts val="1800"/>
                </a:lnSpc>
              </a:pPr>
              <a:r>
                <a:rPr lang="en-GB" sz="1600" dirty="0">
                  <a:latin typeface="Verdana" pitchFamily="34" charset="0"/>
                </a:rPr>
                <a:t>Model Forecast</a:t>
              </a:r>
            </a:p>
            <a:p>
              <a:pPr algn="ctr">
                <a:lnSpc>
                  <a:spcPts val="1800"/>
                </a:lnSpc>
              </a:pPr>
              <a:r>
                <a:rPr lang="nl-NL" sz="1600" dirty="0">
                  <a:latin typeface="Verdana" pitchFamily="34" charset="0"/>
                </a:rPr>
                <a:t>(</a:t>
              </a:r>
              <a:r>
                <a:rPr lang="en-GB" sz="1600" dirty="0">
                  <a:latin typeface="Verdana" pitchFamily="34" charset="0"/>
                </a:rPr>
                <a:t>meteoblue)</a:t>
              </a:r>
            </a:p>
          </p:txBody>
        </p:sp>
        <p:sp>
          <p:nvSpPr>
            <p:cNvPr id="25" name="Rectangle: Rounded Corners 24">
              <a:extLst>
                <a:ext uri="{FF2B5EF4-FFF2-40B4-BE49-F238E27FC236}">
                  <a16:creationId xmlns:a16="http://schemas.microsoft.com/office/drawing/2014/main" id="{518D1A75-166C-449D-890F-411B8C90CD7E}"/>
                </a:ext>
              </a:extLst>
            </p:cNvPr>
            <p:cNvSpPr/>
            <p:nvPr/>
          </p:nvSpPr>
          <p:spPr>
            <a:xfrm>
              <a:off x="117065" y="5162167"/>
              <a:ext cx="1565756" cy="859574"/>
            </a:xfrm>
            <a:prstGeom prst="roundRect">
              <a:avLst/>
            </a:prstGeom>
            <a:no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grpSp>
    </p:spTree>
    <p:extLst>
      <p:ext uri="{BB962C8B-B14F-4D97-AF65-F5344CB8AC3E}">
        <p14:creationId xmlns:p14="http://schemas.microsoft.com/office/powerpoint/2010/main" val="304056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FA28DF-FC0B-43CF-8BD8-989238C3A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 y="1021839"/>
            <a:ext cx="1143502" cy="2209914"/>
          </a:xfrm>
          <a:prstGeom prst="rect">
            <a:avLst/>
          </a:prstGeom>
        </p:spPr>
      </p:pic>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18</a:t>
            </a:fld>
            <a:endParaRPr lang="en-GB" dirty="0"/>
          </a:p>
        </p:txBody>
      </p:sp>
      <p:sp>
        <p:nvSpPr>
          <p:cNvPr id="11" name="Title 1"/>
          <p:cNvSpPr>
            <a:spLocks noGrp="1"/>
          </p:cNvSpPr>
          <p:nvPr>
            <p:ph type="title"/>
          </p:nvPr>
        </p:nvSpPr>
        <p:spPr>
          <a:xfrm>
            <a:off x="491642" y="230189"/>
            <a:ext cx="8442796" cy="791650"/>
          </a:xfrm>
        </p:spPr>
        <p:txBody>
          <a:bodyPr/>
          <a:lstStyle/>
          <a:p>
            <a:r>
              <a:rPr lang="en-GB" sz="2400" b="1" dirty="0"/>
              <a:t>Output: FarmerSupport APP</a:t>
            </a:r>
          </a:p>
        </p:txBody>
      </p:sp>
      <p:sp>
        <p:nvSpPr>
          <p:cNvPr id="8" name="Text Placeholder 2">
            <a:extLst>
              <a:ext uri="{FF2B5EF4-FFF2-40B4-BE49-F238E27FC236}">
                <a16:creationId xmlns:a16="http://schemas.microsoft.com/office/drawing/2014/main" id="{77D93995-8C80-44E2-8E1C-1B3851E78400}"/>
              </a:ext>
            </a:extLst>
          </p:cNvPr>
          <p:cNvSpPr>
            <a:spLocks noGrp="1"/>
          </p:cNvSpPr>
          <p:nvPr>
            <p:ph type="body" sz="quarter" idx="10"/>
          </p:nvPr>
        </p:nvSpPr>
        <p:spPr>
          <a:xfrm>
            <a:off x="1436249" y="1384200"/>
            <a:ext cx="7707751" cy="4089600"/>
          </a:xfrm>
        </p:spPr>
        <p:txBody>
          <a:bodyPr/>
          <a:lstStyle/>
          <a:p>
            <a:pPr algn="just">
              <a:buFont typeface="Wingdings" panose="05000000000000000000" pitchFamily="2" charset="2"/>
              <a:buChar char="ü"/>
            </a:pPr>
            <a:r>
              <a:rPr lang="nl-NL" sz="1800" dirty="0"/>
              <a:t> </a:t>
            </a:r>
            <a:r>
              <a:rPr lang="en-US" sz="1800" dirty="0"/>
              <a:t>Climate</a:t>
            </a:r>
            <a:r>
              <a:rPr lang="nl-NL" sz="1800" dirty="0"/>
              <a:t> Service      </a:t>
            </a:r>
            <a:r>
              <a:rPr lang="nl-NL" sz="1800" b="1" dirty="0" err="1"/>
              <a:t>location</a:t>
            </a:r>
            <a:r>
              <a:rPr lang="nl-NL" sz="1800" dirty="0"/>
              <a:t> &amp; </a:t>
            </a:r>
            <a:r>
              <a:rPr lang="nl-NL" sz="1800" b="1" dirty="0"/>
              <a:t>time-</a:t>
            </a:r>
            <a:r>
              <a:rPr lang="nl-NL" sz="1800" b="1" dirty="0" err="1"/>
              <a:t>specific</a:t>
            </a:r>
            <a:r>
              <a:rPr lang="nl-NL" sz="1800" dirty="0"/>
              <a:t> information</a:t>
            </a:r>
          </a:p>
          <a:p>
            <a:pPr algn="just">
              <a:buFont typeface="Wingdings" panose="05000000000000000000" pitchFamily="2" charset="2"/>
              <a:buChar char="ü"/>
            </a:pPr>
            <a:r>
              <a:rPr lang="nl-NL" sz="1800" b="1" dirty="0"/>
              <a:t> </a:t>
            </a:r>
            <a:r>
              <a:rPr lang="nl-NL" sz="1800" b="1" dirty="0" err="1"/>
              <a:t>Scientific</a:t>
            </a:r>
            <a:r>
              <a:rPr lang="nl-NL" sz="1800" dirty="0"/>
              <a:t> Forecast Knowledge (SFK)     </a:t>
            </a:r>
            <a:r>
              <a:rPr lang="nl-NL" sz="1800" b="1" dirty="0" err="1"/>
              <a:t>Local</a:t>
            </a:r>
            <a:r>
              <a:rPr lang="nl-NL" sz="1800" dirty="0"/>
              <a:t> Forecast (LFK)</a:t>
            </a:r>
          </a:p>
          <a:p>
            <a:pPr algn="just">
              <a:buFont typeface="Wingdings" panose="05000000000000000000" pitchFamily="2" charset="2"/>
              <a:buChar char="ü"/>
            </a:pPr>
            <a:r>
              <a:rPr lang="nl-NL" sz="1800" dirty="0"/>
              <a:t> LFK is </a:t>
            </a:r>
            <a:r>
              <a:rPr lang="nl-NL" sz="1800" dirty="0" err="1"/>
              <a:t>based</a:t>
            </a:r>
            <a:r>
              <a:rPr lang="nl-NL" sz="1800" dirty="0"/>
              <a:t> on </a:t>
            </a:r>
            <a:r>
              <a:rPr lang="nl-NL" sz="1800" b="1" dirty="0" err="1"/>
              <a:t>local</a:t>
            </a:r>
            <a:r>
              <a:rPr lang="nl-NL" sz="1800" b="1" dirty="0"/>
              <a:t> agro-meteorological indicators</a:t>
            </a:r>
            <a:endParaRPr lang="en-GB" sz="1800" b="1" dirty="0"/>
          </a:p>
        </p:txBody>
      </p:sp>
      <p:pic>
        <p:nvPicPr>
          <p:cNvPr id="9" name="Picture 8">
            <a:extLst>
              <a:ext uri="{FF2B5EF4-FFF2-40B4-BE49-F238E27FC236}">
                <a16:creationId xmlns:a16="http://schemas.microsoft.com/office/drawing/2014/main" id="{EC64D4DF-6BCC-413B-B794-450E48377099}"/>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745958" y="3231753"/>
            <a:ext cx="1458913" cy="2996777"/>
          </a:xfrm>
          <a:prstGeom prst="rect">
            <a:avLst/>
          </a:prstGeom>
          <a:noFill/>
          <a:ln>
            <a:noFill/>
          </a:ln>
        </p:spPr>
      </p:pic>
      <p:pic>
        <p:nvPicPr>
          <p:cNvPr id="10" name="Picture 9">
            <a:extLst>
              <a:ext uri="{FF2B5EF4-FFF2-40B4-BE49-F238E27FC236}">
                <a16:creationId xmlns:a16="http://schemas.microsoft.com/office/drawing/2014/main" id="{53CFC312-5AAD-41B2-B15E-08B257849DF7}"/>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2611422" y="3231752"/>
            <a:ext cx="1715136" cy="2996777"/>
          </a:xfrm>
          <a:prstGeom prst="rect">
            <a:avLst/>
          </a:prstGeom>
          <a:noFill/>
          <a:ln>
            <a:noFill/>
          </a:ln>
        </p:spPr>
      </p:pic>
      <p:pic>
        <p:nvPicPr>
          <p:cNvPr id="12" name="Picture 11">
            <a:extLst>
              <a:ext uri="{FF2B5EF4-FFF2-40B4-BE49-F238E27FC236}">
                <a16:creationId xmlns:a16="http://schemas.microsoft.com/office/drawing/2014/main" id="{2A54DFDB-3B75-45D5-86C1-DB244A0F15FD}"/>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4731203" y="3231751"/>
            <a:ext cx="1715136" cy="2996777"/>
          </a:xfrm>
          <a:prstGeom prst="rect">
            <a:avLst/>
          </a:prstGeom>
          <a:noFill/>
          <a:ln>
            <a:noFill/>
          </a:ln>
        </p:spPr>
      </p:pic>
      <p:pic>
        <p:nvPicPr>
          <p:cNvPr id="13" name="Picture 12">
            <a:extLst>
              <a:ext uri="{FF2B5EF4-FFF2-40B4-BE49-F238E27FC236}">
                <a16:creationId xmlns:a16="http://schemas.microsoft.com/office/drawing/2014/main" id="{2B68C7F6-3D51-4F1A-8FA5-61E6568B57CC}"/>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6850984" y="3231751"/>
            <a:ext cx="1715136" cy="2996778"/>
          </a:xfrm>
          <a:prstGeom prst="rect">
            <a:avLst/>
          </a:prstGeom>
          <a:noFill/>
          <a:ln>
            <a:noFill/>
          </a:ln>
        </p:spPr>
      </p:pic>
      <p:sp>
        <p:nvSpPr>
          <p:cNvPr id="2" name="Arrow: Right 1">
            <a:extLst>
              <a:ext uri="{FF2B5EF4-FFF2-40B4-BE49-F238E27FC236}">
                <a16:creationId xmlns:a16="http://schemas.microsoft.com/office/drawing/2014/main" id="{8A9A6212-CAFA-4967-885D-064B95E0DA54}"/>
              </a:ext>
            </a:extLst>
          </p:cNvPr>
          <p:cNvSpPr/>
          <p:nvPr/>
        </p:nvSpPr>
        <p:spPr>
          <a:xfrm>
            <a:off x="3717762" y="1528011"/>
            <a:ext cx="336884" cy="144378"/>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3" name="Plus Sign 2">
            <a:extLst>
              <a:ext uri="{FF2B5EF4-FFF2-40B4-BE49-F238E27FC236}">
                <a16:creationId xmlns:a16="http://schemas.microsoft.com/office/drawing/2014/main" id="{20BB4361-EA4D-4340-B991-EF905197DDF9}"/>
              </a:ext>
            </a:extLst>
          </p:cNvPr>
          <p:cNvSpPr/>
          <p:nvPr/>
        </p:nvSpPr>
        <p:spPr>
          <a:xfrm>
            <a:off x="6184234" y="1937085"/>
            <a:ext cx="276725" cy="252662"/>
          </a:xfrm>
          <a:prstGeom prst="mathPlus">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Tree>
    <p:extLst>
      <p:ext uri="{BB962C8B-B14F-4D97-AF65-F5344CB8AC3E}">
        <p14:creationId xmlns:p14="http://schemas.microsoft.com/office/powerpoint/2010/main" val="4093776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b="1" dirty="0"/>
              <a:t>WATERAPPS: Take home messages</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19</a:t>
            </a:fld>
            <a:endParaRPr lang="en-GB" dirty="0"/>
          </a:p>
        </p:txBody>
      </p:sp>
      <p:grpSp>
        <p:nvGrpSpPr>
          <p:cNvPr id="11" name="Group 10">
            <a:extLst>
              <a:ext uri="{FF2B5EF4-FFF2-40B4-BE49-F238E27FC236}">
                <a16:creationId xmlns:a16="http://schemas.microsoft.com/office/drawing/2014/main" id="{7625CD91-87BD-4229-9B9C-2CC62FFBFC47}"/>
              </a:ext>
            </a:extLst>
          </p:cNvPr>
          <p:cNvGrpSpPr/>
          <p:nvPr/>
        </p:nvGrpSpPr>
        <p:grpSpPr>
          <a:xfrm>
            <a:off x="285254" y="1169215"/>
            <a:ext cx="8573491" cy="2204287"/>
            <a:chOff x="285254" y="1973176"/>
            <a:chExt cx="8573491" cy="2013838"/>
          </a:xfrm>
        </p:grpSpPr>
        <p:grpSp>
          <p:nvGrpSpPr>
            <p:cNvPr id="10" name="Group 9">
              <a:extLst>
                <a:ext uri="{FF2B5EF4-FFF2-40B4-BE49-F238E27FC236}">
                  <a16:creationId xmlns:a16="http://schemas.microsoft.com/office/drawing/2014/main" id="{D3857F54-1157-463C-8373-21FE4A92BA7F}"/>
                </a:ext>
              </a:extLst>
            </p:cNvPr>
            <p:cNvGrpSpPr/>
            <p:nvPr/>
          </p:nvGrpSpPr>
          <p:grpSpPr>
            <a:xfrm>
              <a:off x="285254" y="1973176"/>
              <a:ext cx="8573491" cy="2013838"/>
              <a:chOff x="285254" y="1973176"/>
              <a:chExt cx="8573491" cy="2013838"/>
            </a:xfrm>
          </p:grpSpPr>
          <p:sp>
            <p:nvSpPr>
              <p:cNvPr id="9" name="Rectangle: Rounded Corners 8">
                <a:extLst>
                  <a:ext uri="{FF2B5EF4-FFF2-40B4-BE49-F238E27FC236}">
                    <a16:creationId xmlns:a16="http://schemas.microsoft.com/office/drawing/2014/main" id="{0E5D3269-5364-45A1-98D6-1404CDC22723}"/>
                  </a:ext>
                </a:extLst>
              </p:cNvPr>
              <p:cNvSpPr/>
              <p:nvPr/>
            </p:nvSpPr>
            <p:spPr>
              <a:xfrm>
                <a:off x="491642" y="1973176"/>
                <a:ext cx="8160716" cy="1143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8" name="Rectangle: Rounded Corners 7">
                <a:extLst>
                  <a:ext uri="{FF2B5EF4-FFF2-40B4-BE49-F238E27FC236}">
                    <a16:creationId xmlns:a16="http://schemas.microsoft.com/office/drawing/2014/main" id="{91BB313C-606C-4ACD-A4AC-64BE74931C65}"/>
                  </a:ext>
                </a:extLst>
              </p:cNvPr>
              <p:cNvSpPr/>
              <p:nvPr/>
            </p:nvSpPr>
            <p:spPr>
              <a:xfrm>
                <a:off x="285254" y="2421398"/>
                <a:ext cx="8573491" cy="1565616"/>
              </a:xfrm>
              <a:prstGeom prst="roundRect">
                <a:avLst/>
              </a:prstGeom>
              <a:solidFill>
                <a:schemeClr val="accent2"/>
              </a:solidFill>
              <a:ln w="19050">
                <a:solidFill>
                  <a:srgbClr val="FFFFFF"/>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285750" indent="-285750" algn="just">
                  <a:lnSpc>
                    <a:spcPct val="100000"/>
                  </a:lnSpc>
                  <a:buFont typeface="Wingdings" panose="05000000000000000000" pitchFamily="2" charset="2"/>
                  <a:buChar char="§"/>
                </a:pPr>
                <a:r>
                  <a:rPr lang="en-GB" sz="1400" dirty="0"/>
                  <a:t>  Long-term traditional practices </a:t>
                </a:r>
              </a:p>
              <a:p>
                <a:pPr marL="285750" indent="-285750" algn="just">
                  <a:lnSpc>
                    <a:spcPct val="100000"/>
                  </a:lnSpc>
                  <a:buFont typeface="Wingdings" panose="05000000000000000000" pitchFamily="2" charset="2"/>
                  <a:buChar char="§"/>
                </a:pPr>
                <a:r>
                  <a:rPr lang="en-GB" sz="1400" dirty="0"/>
                  <a:t>  Lack of understanding and awareness</a:t>
                </a:r>
                <a:endParaRPr lang="en-GB" sz="1400" dirty="0">
                  <a:solidFill>
                    <a:srgbClr val="FF0000"/>
                  </a:solidFill>
                </a:endParaRPr>
              </a:p>
              <a:p>
                <a:pPr marL="285750" indent="-285750" algn="just">
                  <a:lnSpc>
                    <a:spcPct val="100000"/>
                  </a:lnSpc>
                  <a:buFont typeface="Wingdings" panose="05000000000000000000" pitchFamily="2" charset="2"/>
                  <a:buChar char="§"/>
                </a:pPr>
                <a:r>
                  <a:rPr lang="en-GB" sz="1400" dirty="0"/>
                  <a:t>  Lack of personal ability/capacity (age, literacy, ICT knowledge)</a:t>
                </a:r>
              </a:p>
              <a:p>
                <a:pPr marL="285750" indent="-285750" algn="just">
                  <a:lnSpc>
                    <a:spcPct val="100000"/>
                  </a:lnSpc>
                  <a:buFont typeface="Wingdings" panose="05000000000000000000" pitchFamily="2" charset="2"/>
                  <a:buChar char="§"/>
                </a:pPr>
                <a:r>
                  <a:rPr lang="en-GB" sz="1400" dirty="0"/>
                  <a:t>  Lack of/bad quality of smartphone</a:t>
                </a:r>
              </a:p>
              <a:p>
                <a:pPr marL="285750" indent="-285750" algn="just">
                  <a:lnSpc>
                    <a:spcPct val="100000"/>
                  </a:lnSpc>
                  <a:buFont typeface="Wingdings" panose="05000000000000000000" pitchFamily="2" charset="2"/>
                  <a:buChar char="§"/>
                </a:pPr>
                <a:r>
                  <a:rPr lang="en-GB" sz="1400" dirty="0"/>
                  <a:t>  Network problem and internet costs</a:t>
                </a:r>
              </a:p>
              <a:p>
                <a:pPr marL="285750" indent="-285750" algn="just">
                  <a:lnSpc>
                    <a:spcPct val="100000"/>
                  </a:lnSpc>
                  <a:buFont typeface="Wingdings" panose="05000000000000000000" pitchFamily="2" charset="2"/>
                  <a:buChar char="§"/>
                </a:pPr>
                <a:r>
                  <a:rPr lang="en-GB" sz="1400" dirty="0"/>
                  <a:t>  Communication gaps due to personal reasons (remoteness)</a:t>
                </a:r>
              </a:p>
              <a:p>
                <a:pPr marL="285750" indent="-285750" algn="just">
                  <a:lnSpc>
                    <a:spcPct val="100000"/>
                  </a:lnSpc>
                  <a:buFont typeface="Wingdings" panose="05000000000000000000" pitchFamily="2" charset="2"/>
                  <a:buChar char="§"/>
                </a:pPr>
                <a:r>
                  <a:rPr lang="en-GB" sz="1400" dirty="0"/>
                  <a:t>  Power relationship</a:t>
                </a:r>
                <a:endParaRPr lang="en-GB" sz="1400" dirty="0">
                  <a:solidFill>
                    <a:schemeClr val="tx1"/>
                  </a:solidFill>
                </a:endParaRPr>
              </a:p>
            </p:txBody>
          </p:sp>
        </p:grpSp>
        <p:sp>
          <p:nvSpPr>
            <p:cNvPr id="6" name="Rectangle 5">
              <a:extLst>
                <a:ext uri="{FF2B5EF4-FFF2-40B4-BE49-F238E27FC236}">
                  <a16:creationId xmlns:a16="http://schemas.microsoft.com/office/drawing/2014/main" id="{1A52F524-2B9B-4A3C-8E7D-94F920AA9798}"/>
                </a:ext>
              </a:extLst>
            </p:cNvPr>
            <p:cNvSpPr/>
            <p:nvPr/>
          </p:nvSpPr>
          <p:spPr>
            <a:xfrm>
              <a:off x="2861826" y="2021187"/>
              <a:ext cx="3702424" cy="321230"/>
            </a:xfrm>
            <a:prstGeom prst="rect">
              <a:avLst/>
            </a:prstGeom>
          </p:spPr>
          <p:txBody>
            <a:bodyPr wrap="none">
              <a:spAutoFit/>
            </a:bodyPr>
            <a:lstStyle/>
            <a:p>
              <a:r>
                <a:rPr lang="en-GB" b="1" dirty="0">
                  <a:solidFill>
                    <a:srgbClr val="FF0000"/>
                  </a:solidFill>
                </a:rPr>
                <a:t>Factors that limit information uptake</a:t>
              </a:r>
              <a:endParaRPr lang="en-GB" dirty="0">
                <a:solidFill>
                  <a:srgbClr val="FF0000"/>
                </a:solidFill>
              </a:endParaRPr>
            </a:p>
          </p:txBody>
        </p:sp>
      </p:grpSp>
      <p:grpSp>
        <p:nvGrpSpPr>
          <p:cNvPr id="12" name="Group 11">
            <a:extLst>
              <a:ext uri="{FF2B5EF4-FFF2-40B4-BE49-F238E27FC236}">
                <a16:creationId xmlns:a16="http://schemas.microsoft.com/office/drawing/2014/main" id="{CC6D09FB-5535-4031-ACF9-8AD689B1CA2B}"/>
              </a:ext>
            </a:extLst>
          </p:cNvPr>
          <p:cNvGrpSpPr/>
          <p:nvPr/>
        </p:nvGrpSpPr>
        <p:grpSpPr>
          <a:xfrm>
            <a:off x="285253" y="3609470"/>
            <a:ext cx="8573491" cy="2644197"/>
            <a:chOff x="285254" y="2168360"/>
            <a:chExt cx="8573491" cy="1706742"/>
          </a:xfrm>
        </p:grpSpPr>
        <p:grpSp>
          <p:nvGrpSpPr>
            <p:cNvPr id="13" name="Group 12">
              <a:extLst>
                <a:ext uri="{FF2B5EF4-FFF2-40B4-BE49-F238E27FC236}">
                  <a16:creationId xmlns:a16="http://schemas.microsoft.com/office/drawing/2014/main" id="{F0ACC27C-30DF-4CD0-AE39-C4903A0A61D3}"/>
                </a:ext>
              </a:extLst>
            </p:cNvPr>
            <p:cNvGrpSpPr/>
            <p:nvPr/>
          </p:nvGrpSpPr>
          <p:grpSpPr>
            <a:xfrm>
              <a:off x="285254" y="2168360"/>
              <a:ext cx="8573491" cy="1706742"/>
              <a:chOff x="285254" y="2168360"/>
              <a:chExt cx="8573491" cy="1706742"/>
            </a:xfrm>
          </p:grpSpPr>
          <p:sp>
            <p:nvSpPr>
              <p:cNvPr id="15" name="Rectangle: Rounded Corners 14">
                <a:extLst>
                  <a:ext uri="{FF2B5EF4-FFF2-40B4-BE49-F238E27FC236}">
                    <a16:creationId xmlns:a16="http://schemas.microsoft.com/office/drawing/2014/main" id="{5A6F1EB4-4058-4F93-96F6-82C60FC870A0}"/>
                  </a:ext>
                </a:extLst>
              </p:cNvPr>
              <p:cNvSpPr/>
              <p:nvPr/>
            </p:nvSpPr>
            <p:spPr>
              <a:xfrm>
                <a:off x="491643" y="2168360"/>
                <a:ext cx="8160716" cy="1143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16" name="Rectangle: Rounded Corners 15">
                <a:extLst>
                  <a:ext uri="{FF2B5EF4-FFF2-40B4-BE49-F238E27FC236}">
                    <a16:creationId xmlns:a16="http://schemas.microsoft.com/office/drawing/2014/main" id="{EA94EE84-9D37-44E7-ABF5-8B4085E8C6C0}"/>
                  </a:ext>
                </a:extLst>
              </p:cNvPr>
              <p:cNvSpPr/>
              <p:nvPr/>
            </p:nvSpPr>
            <p:spPr>
              <a:xfrm>
                <a:off x="285254" y="2533314"/>
                <a:ext cx="8573491" cy="1341788"/>
              </a:xfrm>
              <a:prstGeom prst="roundRect">
                <a:avLst/>
              </a:prstGeom>
              <a:solidFill>
                <a:schemeClr val="accent2"/>
              </a:solidFill>
              <a:ln w="19050">
                <a:solidFill>
                  <a:srgbClr val="FFFFFF"/>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just">
                  <a:lnSpc>
                    <a:spcPct val="150000"/>
                  </a:lnSpc>
                  <a:buFont typeface="Wingdings" panose="05000000000000000000" pitchFamily="2" charset="2"/>
                  <a:buChar char="ü"/>
                </a:pPr>
                <a:r>
                  <a:rPr lang="en-GB" sz="1300" dirty="0"/>
                  <a:t> Potential for location-time-specific </a:t>
                </a:r>
                <a:r>
                  <a:rPr lang="en-GB" sz="1300" b="1" dirty="0">
                    <a:effectLst>
                      <a:outerShdw blurRad="38100" dist="38100" dir="2700000" algn="tl">
                        <a:srgbClr val="000000">
                          <a:alpha val="43137"/>
                        </a:srgbClr>
                      </a:outerShdw>
                    </a:effectLst>
                  </a:rPr>
                  <a:t>C</a:t>
                </a:r>
                <a:r>
                  <a:rPr lang="en-GB" sz="1300" b="1" dirty="0"/>
                  <a:t>limate </a:t>
                </a:r>
                <a:r>
                  <a:rPr lang="en-GB" sz="1300" b="1" dirty="0">
                    <a:effectLst>
                      <a:outerShdw blurRad="38100" dist="38100" dir="2700000" algn="tl">
                        <a:srgbClr val="000000">
                          <a:alpha val="43137"/>
                        </a:srgbClr>
                      </a:outerShdw>
                    </a:effectLst>
                  </a:rPr>
                  <a:t>I</a:t>
                </a:r>
                <a:r>
                  <a:rPr lang="en-GB" sz="1300" b="1" dirty="0"/>
                  <a:t>nformation </a:t>
                </a:r>
                <a:r>
                  <a:rPr lang="en-GB" sz="1300" b="1" dirty="0">
                    <a:effectLst>
                      <a:outerShdw blurRad="38100" dist="38100" dir="2700000" algn="tl">
                        <a:srgbClr val="000000">
                          <a:alpha val="43137"/>
                        </a:srgbClr>
                      </a:outerShdw>
                    </a:effectLst>
                  </a:rPr>
                  <a:t>S</a:t>
                </a:r>
                <a:r>
                  <a:rPr lang="en-GB" sz="1300" b="1" dirty="0"/>
                  <a:t>ervices</a:t>
                </a:r>
                <a:r>
                  <a:rPr lang="en-GB" sz="1300" dirty="0"/>
                  <a:t> for sustainable agriculture</a:t>
                </a:r>
              </a:p>
              <a:p>
                <a:pPr algn="just">
                  <a:lnSpc>
                    <a:spcPct val="150000"/>
                  </a:lnSpc>
                  <a:buFont typeface="Wingdings" panose="05000000000000000000" pitchFamily="2" charset="2"/>
                  <a:buChar char="ü"/>
                </a:pPr>
                <a:r>
                  <a:rPr lang="nl-NL" sz="1300" dirty="0">
                    <a:solidFill>
                      <a:srgbClr val="FF0000"/>
                    </a:solidFill>
                  </a:rPr>
                  <a:t> 2-Way </a:t>
                </a:r>
                <a:r>
                  <a:rPr lang="en-US" sz="1300" dirty="0">
                    <a:solidFill>
                      <a:srgbClr val="FF0000"/>
                    </a:solidFill>
                  </a:rPr>
                  <a:t>communication</a:t>
                </a:r>
                <a:r>
                  <a:rPr lang="nl-NL" sz="1300" dirty="0">
                    <a:solidFill>
                      <a:srgbClr val="FF0000"/>
                    </a:solidFill>
                  </a:rPr>
                  <a:t> is KEY!</a:t>
                </a:r>
                <a:endParaRPr lang="en-GB" sz="1300" dirty="0">
                  <a:solidFill>
                    <a:srgbClr val="FF0000"/>
                  </a:solidFill>
                </a:endParaRPr>
              </a:p>
              <a:p>
                <a:pPr algn="just">
                  <a:lnSpc>
                    <a:spcPct val="150000"/>
                  </a:lnSpc>
                  <a:buFont typeface="Wingdings" panose="05000000000000000000" pitchFamily="2" charset="2"/>
                  <a:buChar char="ü"/>
                </a:pPr>
                <a:r>
                  <a:rPr lang="en-GB" sz="1300" dirty="0"/>
                  <a:t> ICT-based tools is highly preferred by young and educated farmers</a:t>
                </a:r>
              </a:p>
              <a:p>
                <a:pPr algn="just">
                  <a:lnSpc>
                    <a:spcPct val="150000"/>
                  </a:lnSpc>
                  <a:buFont typeface="Wingdings" panose="05000000000000000000" pitchFamily="2" charset="2"/>
                  <a:buChar char="ü"/>
                </a:pPr>
                <a:r>
                  <a:rPr lang="en-GB" sz="1300" dirty="0"/>
                  <a:t> Social, economic, technological and personal ability limit uptake of forecast information</a:t>
                </a:r>
              </a:p>
              <a:p>
                <a:pPr algn="just">
                  <a:lnSpc>
                    <a:spcPct val="150000"/>
                  </a:lnSpc>
                  <a:buFont typeface="Wingdings" panose="05000000000000000000" pitchFamily="2" charset="2"/>
                  <a:buChar char="ü"/>
                </a:pPr>
                <a:r>
                  <a:rPr lang="en-GB" sz="1300" dirty="0"/>
                  <a:t> Farmers need capacity building to deal with forecast information and reduce risks</a:t>
                </a:r>
              </a:p>
              <a:p>
                <a:pPr algn="just">
                  <a:lnSpc>
                    <a:spcPct val="150000"/>
                  </a:lnSpc>
                  <a:buFont typeface="Wingdings" panose="05000000000000000000" pitchFamily="2" charset="2"/>
                  <a:buChar char="ü"/>
                </a:pPr>
                <a:r>
                  <a:rPr lang="en-GB" sz="1300" dirty="0"/>
                  <a:t> Governmental officials have strong network with farmers and could help develop capacity</a:t>
                </a:r>
              </a:p>
            </p:txBody>
          </p:sp>
        </p:grpSp>
        <p:sp>
          <p:nvSpPr>
            <p:cNvPr id="14" name="Rectangle 13">
              <a:extLst>
                <a:ext uri="{FF2B5EF4-FFF2-40B4-BE49-F238E27FC236}">
                  <a16:creationId xmlns:a16="http://schemas.microsoft.com/office/drawing/2014/main" id="{70C57F80-6285-4C2B-863C-5B1B789E2B64}"/>
                </a:ext>
              </a:extLst>
            </p:cNvPr>
            <p:cNvSpPr/>
            <p:nvPr/>
          </p:nvSpPr>
          <p:spPr>
            <a:xfrm>
              <a:off x="3862486" y="2213527"/>
              <a:ext cx="1701107" cy="238392"/>
            </a:xfrm>
            <a:prstGeom prst="rect">
              <a:avLst/>
            </a:prstGeom>
          </p:spPr>
          <p:txBody>
            <a:bodyPr wrap="none">
              <a:spAutoFit/>
            </a:bodyPr>
            <a:lstStyle/>
            <a:p>
              <a:r>
                <a:rPr lang="en-GB" b="1" dirty="0">
                  <a:solidFill>
                    <a:srgbClr val="FF0000"/>
                  </a:solidFill>
                </a:rPr>
                <a:t>Lessons learned</a:t>
              </a:r>
              <a:endParaRPr lang="en-GB" dirty="0">
                <a:solidFill>
                  <a:srgbClr val="FF0000"/>
                </a:solidFill>
              </a:endParaRPr>
            </a:p>
          </p:txBody>
        </p:sp>
      </p:grpSp>
    </p:spTree>
    <p:extLst>
      <p:ext uri="{BB962C8B-B14F-4D97-AF65-F5344CB8AC3E}">
        <p14:creationId xmlns:p14="http://schemas.microsoft.com/office/powerpoint/2010/main" val="1524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b="1" dirty="0"/>
              <a:t>WATERAPPS project</a:t>
            </a:r>
          </a:p>
        </p:txBody>
      </p:sp>
      <p:sp>
        <p:nvSpPr>
          <p:cNvPr id="3" name="Text Placeholder 2"/>
          <p:cNvSpPr>
            <a:spLocks noGrp="1"/>
          </p:cNvSpPr>
          <p:nvPr>
            <p:ph type="body" sz="quarter" idx="10"/>
          </p:nvPr>
        </p:nvSpPr>
        <p:spPr>
          <a:xfrm>
            <a:off x="413250" y="1699925"/>
            <a:ext cx="8521188" cy="4089600"/>
          </a:xfrm>
        </p:spPr>
        <p:txBody>
          <a:bodyPr/>
          <a:lstStyle/>
          <a:p>
            <a:pPr marL="0" indent="0">
              <a:buNone/>
            </a:pPr>
            <a:r>
              <a:rPr lang="en-GB" sz="3200" b="1" dirty="0"/>
              <a:t>Aim</a:t>
            </a:r>
            <a:endParaRPr lang="en-GB" b="1" dirty="0"/>
          </a:p>
          <a:p>
            <a:pPr marL="0" indent="0" algn="just">
              <a:buNone/>
            </a:pPr>
            <a:r>
              <a:rPr lang="en-GB" sz="1800" dirty="0"/>
              <a:t>Provide </a:t>
            </a:r>
            <a:r>
              <a:rPr lang="en-GB" sz="1800" b="1" dirty="0"/>
              <a:t>tailor-made</a:t>
            </a:r>
            <a:r>
              <a:rPr lang="en-GB" sz="1800" dirty="0"/>
              <a:t> water and climate information services </a:t>
            </a:r>
            <a:r>
              <a:rPr lang="en-GB" sz="1800" b="1" dirty="0"/>
              <a:t>with and for farmers</a:t>
            </a:r>
            <a:r>
              <a:rPr lang="en-GB" sz="1800" dirty="0"/>
              <a:t> for sustainable food production in peri-urban delta areas in Ghana and Bangladesh.</a:t>
            </a:r>
          </a:p>
          <a:p>
            <a:pPr marL="0" indent="0" algn="just">
              <a:buNone/>
            </a:pPr>
            <a:endParaRPr lang="en-GB" sz="2000" dirty="0"/>
          </a:p>
          <a:p>
            <a:pPr marL="0" indent="0" algn="just">
              <a:buNone/>
            </a:pPr>
            <a:endParaRPr lang="en-GB" sz="2000"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a:t>
            </a:fld>
            <a:endParaRPr lang="en-GB" dirty="0"/>
          </a:p>
        </p:txBody>
      </p:sp>
      <p:pic>
        <p:nvPicPr>
          <p:cNvPr id="6" name="Picture 5">
            <a:extLst>
              <a:ext uri="{FF2B5EF4-FFF2-40B4-BE49-F238E27FC236}">
                <a16:creationId xmlns:a16="http://schemas.microsoft.com/office/drawing/2014/main" id="{E155E9EE-738E-452E-AC7B-8FEE107DF5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208" y="3586650"/>
            <a:ext cx="3218688" cy="2140085"/>
          </a:xfrm>
          <a:prstGeom prst="rect">
            <a:avLst/>
          </a:prstGeom>
        </p:spPr>
      </p:pic>
      <p:pic>
        <p:nvPicPr>
          <p:cNvPr id="8" name="Picture 7">
            <a:extLst>
              <a:ext uri="{FF2B5EF4-FFF2-40B4-BE49-F238E27FC236}">
                <a16:creationId xmlns:a16="http://schemas.microsoft.com/office/drawing/2014/main" id="{6B335E50-0431-4184-8821-EAA31D71C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0368" y="3527409"/>
            <a:ext cx="3011424" cy="2258568"/>
          </a:xfrm>
          <a:prstGeom prst="rect">
            <a:avLst/>
          </a:prstGeom>
        </p:spPr>
      </p:pic>
      <p:pic>
        <p:nvPicPr>
          <p:cNvPr id="9" name="Picture 8">
            <a:extLst>
              <a:ext uri="{FF2B5EF4-FFF2-40B4-BE49-F238E27FC236}">
                <a16:creationId xmlns:a16="http://schemas.microsoft.com/office/drawing/2014/main" id="{98983677-CDA3-4F16-9077-B35F7CE25317}"/>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132577" y="46511"/>
            <a:ext cx="3011423" cy="2050513"/>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0F24857A-75AE-4C1F-84C3-7178F781C96C}"/>
              </a:ext>
            </a:extLst>
          </p:cNvPr>
          <p:cNvSpPr/>
          <p:nvPr/>
        </p:nvSpPr>
        <p:spPr>
          <a:xfrm>
            <a:off x="3668532" y="6345714"/>
            <a:ext cx="2583809" cy="276999"/>
          </a:xfrm>
          <a:prstGeom prst="rect">
            <a:avLst/>
          </a:prstGeom>
        </p:spPr>
        <p:txBody>
          <a:bodyPr wrap="square">
            <a:spAutoFit/>
          </a:bodyPr>
          <a:lstStyle/>
          <a:p>
            <a:r>
              <a:rPr lang="en-GB" sz="1200" i="1" dirty="0">
                <a:latin typeface="+mj-lt"/>
              </a:rPr>
              <a:t>Source: </a:t>
            </a:r>
            <a:r>
              <a:rPr lang="en-GB" sz="1200" i="1" dirty="0">
                <a:latin typeface="+mj-lt"/>
                <a:hlinkClick r:id="rId5"/>
              </a:rPr>
              <a:t>WaterApps website</a:t>
            </a:r>
            <a:endParaRPr lang="nl-NL" sz="1200" i="1" dirty="0">
              <a:latin typeface="+mj-lt"/>
            </a:endParaRPr>
          </a:p>
        </p:txBody>
      </p:sp>
      <p:sp>
        <p:nvSpPr>
          <p:cNvPr id="11" name="Rectangle 10">
            <a:extLst>
              <a:ext uri="{FF2B5EF4-FFF2-40B4-BE49-F238E27FC236}">
                <a16:creationId xmlns:a16="http://schemas.microsoft.com/office/drawing/2014/main" id="{63FFE994-E5E5-4DFF-826E-D541D942EDAA}"/>
              </a:ext>
            </a:extLst>
          </p:cNvPr>
          <p:cNvSpPr/>
          <p:nvPr/>
        </p:nvSpPr>
        <p:spPr>
          <a:xfrm>
            <a:off x="1602777" y="5756041"/>
            <a:ext cx="1667444" cy="461665"/>
          </a:xfrm>
          <a:prstGeom prst="rect">
            <a:avLst/>
          </a:prstGeom>
        </p:spPr>
        <p:txBody>
          <a:bodyPr wrap="none">
            <a:spAutoFit/>
          </a:bodyPr>
          <a:lstStyle/>
          <a:p>
            <a:r>
              <a:rPr lang="en-GB" sz="2400" b="1" dirty="0">
                <a:solidFill>
                  <a:srgbClr val="00B050"/>
                </a:solidFill>
              </a:rPr>
              <a:t>Ada, Ghana</a:t>
            </a:r>
            <a:endParaRPr lang="en-GB" sz="2400" dirty="0">
              <a:solidFill>
                <a:srgbClr val="00B050"/>
              </a:solidFill>
            </a:endParaRPr>
          </a:p>
        </p:txBody>
      </p:sp>
      <p:sp>
        <p:nvSpPr>
          <p:cNvPr id="12" name="Rectangle 11">
            <a:extLst>
              <a:ext uri="{FF2B5EF4-FFF2-40B4-BE49-F238E27FC236}">
                <a16:creationId xmlns:a16="http://schemas.microsoft.com/office/drawing/2014/main" id="{F5630A03-62FC-4FD8-8C87-70F4B4DFA6C0}"/>
              </a:ext>
            </a:extLst>
          </p:cNvPr>
          <p:cNvSpPr/>
          <p:nvPr/>
        </p:nvSpPr>
        <p:spPr>
          <a:xfrm>
            <a:off x="5389635" y="5792689"/>
            <a:ext cx="2698175" cy="461665"/>
          </a:xfrm>
          <a:prstGeom prst="rect">
            <a:avLst/>
          </a:prstGeom>
        </p:spPr>
        <p:txBody>
          <a:bodyPr wrap="none">
            <a:spAutoFit/>
          </a:bodyPr>
          <a:lstStyle/>
          <a:p>
            <a:r>
              <a:rPr lang="en-GB" sz="2400" b="1" dirty="0">
                <a:solidFill>
                  <a:srgbClr val="00B050"/>
                </a:solidFill>
              </a:rPr>
              <a:t>Khulna, Bangladesh</a:t>
            </a:r>
            <a:endParaRPr lang="en-GB" sz="2400" dirty="0">
              <a:solidFill>
                <a:srgbClr val="00B050"/>
              </a:solidFill>
            </a:endParaRPr>
          </a:p>
        </p:txBody>
      </p:sp>
      <p:sp>
        <p:nvSpPr>
          <p:cNvPr id="13" name="Rectangle 12">
            <a:extLst>
              <a:ext uri="{FF2B5EF4-FFF2-40B4-BE49-F238E27FC236}">
                <a16:creationId xmlns:a16="http://schemas.microsoft.com/office/drawing/2014/main" id="{F7415DB8-A86D-4515-BB8C-236D408674AA}"/>
              </a:ext>
            </a:extLst>
          </p:cNvPr>
          <p:cNvSpPr/>
          <p:nvPr/>
        </p:nvSpPr>
        <p:spPr>
          <a:xfrm>
            <a:off x="4673844" y="629021"/>
            <a:ext cx="1603324" cy="369332"/>
          </a:xfrm>
          <a:prstGeom prst="rect">
            <a:avLst/>
          </a:prstGeom>
        </p:spPr>
        <p:txBody>
          <a:bodyPr wrap="none">
            <a:spAutoFit/>
          </a:bodyPr>
          <a:lstStyle/>
          <a:p>
            <a:r>
              <a:rPr lang="en-GB" b="1" dirty="0">
                <a:solidFill>
                  <a:srgbClr val="FF0000"/>
                </a:solidFill>
                <a:latin typeface="+mj-lt"/>
              </a:rPr>
              <a:t>2016-2021</a:t>
            </a:r>
            <a:endParaRPr lang="en-GB" dirty="0">
              <a:solidFill>
                <a:srgbClr val="FF0000"/>
              </a:solidFill>
              <a:latin typeface="+mj-lt"/>
            </a:endParaRPr>
          </a:p>
        </p:txBody>
      </p:sp>
    </p:spTree>
    <p:extLst>
      <p:ext uri="{BB962C8B-B14F-4D97-AF65-F5344CB8AC3E}">
        <p14:creationId xmlns:p14="http://schemas.microsoft.com/office/powerpoint/2010/main" val="3128152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b="1" dirty="0"/>
              <a:t>WATERAPPS: Synthesis</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20</a:t>
            </a:fld>
            <a:endParaRPr lang="en-GB" dirty="0"/>
          </a:p>
        </p:txBody>
      </p:sp>
      <p:pic>
        <p:nvPicPr>
          <p:cNvPr id="5" name="Picture 4"/>
          <p:cNvPicPr/>
          <p:nvPr/>
        </p:nvPicPr>
        <p:blipFill>
          <a:blip r:embed="rId2"/>
          <a:stretch>
            <a:fillRect/>
          </a:stretch>
        </p:blipFill>
        <p:spPr>
          <a:xfrm>
            <a:off x="96715" y="1336431"/>
            <a:ext cx="8837723" cy="4642338"/>
          </a:xfrm>
          <a:prstGeom prst="rect">
            <a:avLst/>
          </a:prstGeom>
        </p:spPr>
      </p:pic>
      <p:sp>
        <p:nvSpPr>
          <p:cNvPr id="6" name="TextBox 5"/>
          <p:cNvSpPr txBox="1"/>
          <p:nvPr/>
        </p:nvSpPr>
        <p:spPr>
          <a:xfrm>
            <a:off x="6203350" y="5990650"/>
            <a:ext cx="2785082" cy="302712"/>
          </a:xfrm>
          <a:prstGeom prst="rect">
            <a:avLst/>
          </a:prstGeom>
          <a:noFill/>
        </p:spPr>
        <p:txBody>
          <a:bodyPr wrap="square" rtlCol="0">
            <a:spAutoFit/>
          </a:bodyPr>
          <a:lstStyle/>
          <a:p>
            <a:pPr>
              <a:lnSpc>
                <a:spcPts val="1800"/>
              </a:lnSpc>
            </a:pPr>
            <a:r>
              <a:rPr lang="en-GB" sz="1200" i="1">
                <a:latin typeface="+mj-lt"/>
              </a:rPr>
              <a:t>Source: Nyadzi et al. 2018 </a:t>
            </a:r>
            <a:endParaRPr lang="en-GB" sz="1200" i="1" dirty="0">
              <a:latin typeface="+mj-lt"/>
            </a:endParaRPr>
          </a:p>
        </p:txBody>
      </p:sp>
    </p:spTree>
    <p:extLst>
      <p:ext uri="{BB962C8B-B14F-4D97-AF65-F5344CB8AC3E}">
        <p14:creationId xmlns:p14="http://schemas.microsoft.com/office/powerpoint/2010/main" val="2247385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69916" y="145128"/>
            <a:ext cx="3276000" cy="1299290"/>
          </a:xfrm>
        </p:spPr>
        <p:txBody>
          <a:bodyPr/>
          <a:lstStyle/>
          <a:p>
            <a:r>
              <a:rPr lang="en-GB" sz="2800" b="1" dirty="0"/>
              <a:t>Thank you!</a:t>
            </a:r>
            <a:br>
              <a:rPr lang="en-GB" sz="2800" b="1" dirty="0"/>
            </a:br>
            <a:r>
              <a:rPr lang="en-GB" sz="2800" b="1" dirty="0"/>
              <a:t>Dank U!</a:t>
            </a:r>
          </a:p>
        </p:txBody>
      </p:sp>
      <p:pic>
        <p:nvPicPr>
          <p:cNvPr id="7" name="Picture Placeholder 6">
            <a:extLst>
              <a:ext uri="{FF2B5EF4-FFF2-40B4-BE49-F238E27FC236}">
                <a16:creationId xmlns:a16="http://schemas.microsoft.com/office/drawing/2014/main" id="{8C8F0C69-3539-4B9A-A44D-34943E9A4652}"/>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778981" y="1137684"/>
            <a:ext cx="8209451" cy="4617816"/>
          </a:xfrm>
        </p:spPr>
      </p:pic>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21</a:t>
            </a:fld>
            <a:endParaRPr lang="en-GB" dirty="0"/>
          </a:p>
        </p:txBody>
      </p:sp>
      <p:sp>
        <p:nvSpPr>
          <p:cNvPr id="6" name="Rectangle: Rounded Corners 5">
            <a:extLst>
              <a:ext uri="{FF2B5EF4-FFF2-40B4-BE49-F238E27FC236}">
                <a16:creationId xmlns:a16="http://schemas.microsoft.com/office/drawing/2014/main" id="{D495A796-26F3-45CF-84C4-A7202AB25D6D}"/>
              </a:ext>
            </a:extLst>
          </p:cNvPr>
          <p:cNvSpPr/>
          <p:nvPr/>
        </p:nvSpPr>
        <p:spPr>
          <a:xfrm>
            <a:off x="5337543" y="4321042"/>
            <a:ext cx="2679405" cy="608242"/>
          </a:xfrm>
          <a:prstGeom prst="roundRect">
            <a:avLst/>
          </a:prstGeom>
          <a:solidFill>
            <a:schemeClr val="accent2">
              <a:alpha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nl-NL" sz="1400" dirty="0">
                <a:solidFill>
                  <a:schemeClr val="bg1"/>
                </a:solidFill>
              </a:rPr>
              <a:t>Wageningen University, </a:t>
            </a:r>
          </a:p>
          <a:p>
            <a:pPr algn="ctr"/>
            <a:r>
              <a:rPr lang="nl-NL" sz="1400" dirty="0">
                <a:solidFill>
                  <a:schemeClr val="bg1"/>
                </a:solidFill>
              </a:rPr>
              <a:t>The Netherlands</a:t>
            </a:r>
            <a:endParaRPr lang="en-GB" sz="1400" dirty="0">
              <a:solidFill>
                <a:schemeClr val="bg1"/>
              </a:solidFill>
            </a:endParaRPr>
          </a:p>
        </p:txBody>
      </p:sp>
    </p:spTree>
    <p:extLst>
      <p:ext uri="{BB962C8B-B14F-4D97-AF65-F5344CB8AC3E}">
        <p14:creationId xmlns:p14="http://schemas.microsoft.com/office/powerpoint/2010/main" val="894178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619820"/>
            <a:ext cx="8442796" cy="775685"/>
          </a:xfrm>
        </p:spPr>
        <p:txBody>
          <a:bodyPr/>
          <a:lstStyle/>
          <a:p>
            <a:pPr algn="ctr"/>
            <a:r>
              <a:rPr lang="en-GB" sz="2400" b="1" dirty="0">
                <a:latin typeface="+mj-lt"/>
                <a:cs typeface="Times New Roman" panose="02020603050405020304" pitchFamily="18" charset="0"/>
              </a:rPr>
              <a:t>APPENDIX</a:t>
            </a:r>
            <a:endParaRPr lang="en-GB" sz="2400" b="1" dirty="0">
              <a:latin typeface="+mj-lt"/>
            </a:endParaRP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22</a:t>
            </a:fld>
            <a:endParaRPr lang="en-GB" dirty="0"/>
          </a:p>
        </p:txBody>
      </p:sp>
    </p:spTree>
    <p:extLst>
      <p:ext uri="{BB962C8B-B14F-4D97-AF65-F5344CB8AC3E}">
        <p14:creationId xmlns:p14="http://schemas.microsoft.com/office/powerpoint/2010/main" val="3187824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23</a:t>
            </a:fld>
            <a:endParaRPr lang="en-GB" dirty="0"/>
          </a:p>
        </p:txBody>
      </p:sp>
      <p:sp>
        <p:nvSpPr>
          <p:cNvPr id="11" name="Title 1"/>
          <p:cNvSpPr>
            <a:spLocks noGrp="1"/>
          </p:cNvSpPr>
          <p:nvPr>
            <p:ph type="title"/>
          </p:nvPr>
        </p:nvSpPr>
        <p:spPr>
          <a:xfrm>
            <a:off x="491642" y="230189"/>
            <a:ext cx="8442796" cy="789022"/>
          </a:xfrm>
        </p:spPr>
        <p:txBody>
          <a:bodyPr/>
          <a:lstStyle/>
          <a:p>
            <a:r>
              <a:rPr lang="en-GB" sz="2900" b="1" dirty="0"/>
              <a:t>APP proof of concept / implementation</a:t>
            </a:r>
          </a:p>
        </p:txBody>
      </p:sp>
      <p:sp>
        <p:nvSpPr>
          <p:cNvPr id="8" name="Text Placeholder 2">
            <a:extLst>
              <a:ext uri="{FF2B5EF4-FFF2-40B4-BE49-F238E27FC236}">
                <a16:creationId xmlns:a16="http://schemas.microsoft.com/office/drawing/2014/main" id="{77D93995-8C80-44E2-8E1C-1B3851E78400}"/>
              </a:ext>
            </a:extLst>
          </p:cNvPr>
          <p:cNvSpPr>
            <a:spLocks noGrp="1"/>
          </p:cNvSpPr>
          <p:nvPr>
            <p:ph type="body" sz="quarter" idx="10"/>
          </p:nvPr>
        </p:nvSpPr>
        <p:spPr>
          <a:xfrm>
            <a:off x="413250" y="1120723"/>
            <a:ext cx="8521188" cy="4089600"/>
          </a:xfrm>
        </p:spPr>
        <p:txBody>
          <a:bodyPr/>
          <a:lstStyle/>
          <a:p>
            <a:pPr algn="just">
              <a:buFontTx/>
              <a:buChar char="-"/>
            </a:pPr>
            <a:r>
              <a:rPr lang="en-US" sz="1800" dirty="0"/>
              <a:t>Implement</a:t>
            </a:r>
            <a:r>
              <a:rPr lang="nl-NL" sz="1800" dirty="0"/>
              <a:t> APP on the field in Ada, s. Ghana </a:t>
            </a:r>
            <a:r>
              <a:rPr lang="nl-NL" sz="1800" dirty="0">
                <a:solidFill>
                  <a:srgbClr val="FF0000"/>
                </a:solidFill>
              </a:rPr>
              <a:t>(</a:t>
            </a:r>
            <a:r>
              <a:rPr lang="nl-NL" sz="1800" dirty="0" err="1">
                <a:solidFill>
                  <a:srgbClr val="FF0000"/>
                </a:solidFill>
              </a:rPr>
              <a:t>postponed</a:t>
            </a:r>
            <a:r>
              <a:rPr lang="nl-NL" sz="1800" dirty="0">
                <a:solidFill>
                  <a:srgbClr val="FF0000"/>
                </a:solidFill>
              </a:rPr>
              <a:t>/</a:t>
            </a:r>
            <a:r>
              <a:rPr lang="nl-NL" sz="1800" dirty="0" err="1">
                <a:solidFill>
                  <a:srgbClr val="FF0000"/>
                </a:solidFill>
              </a:rPr>
              <a:t>pending</a:t>
            </a:r>
            <a:r>
              <a:rPr lang="nl-NL" sz="1800" dirty="0">
                <a:solidFill>
                  <a:srgbClr val="FF0000"/>
                </a:solidFill>
              </a:rPr>
              <a:t>...)</a:t>
            </a:r>
          </a:p>
          <a:p>
            <a:pPr marL="0" indent="0" algn="just">
              <a:buNone/>
            </a:pPr>
            <a:endParaRPr lang="en-GB" sz="1800" dirty="0"/>
          </a:p>
          <a:p>
            <a:pPr algn="just">
              <a:buFontTx/>
              <a:buChar char="-"/>
            </a:pPr>
            <a:r>
              <a:rPr lang="en-GB" sz="1800" dirty="0"/>
              <a:t>Implement APP on the field in Tamale, n. Ghana (</a:t>
            </a:r>
            <a:r>
              <a:rPr lang="en-GB" sz="1800" b="1" dirty="0"/>
              <a:t>WAGRINNOVA</a:t>
            </a:r>
            <a:r>
              <a:rPr lang="en-GB" sz="1800" dirty="0"/>
              <a:t>) </a:t>
            </a:r>
            <a:r>
              <a:rPr lang="en-GB" sz="1800" dirty="0">
                <a:solidFill>
                  <a:srgbClr val="FF0000"/>
                </a:solidFill>
              </a:rPr>
              <a:t>(MSc. May 2020)</a:t>
            </a:r>
          </a:p>
          <a:p>
            <a:pPr marL="0" indent="0" algn="just">
              <a:buNone/>
            </a:pPr>
            <a:endParaRPr lang="en-GB" sz="1800" dirty="0"/>
          </a:p>
          <a:p>
            <a:pPr algn="just">
              <a:buFontTx/>
              <a:buChar char="-"/>
            </a:pPr>
            <a:r>
              <a:rPr lang="nl-NL" sz="1800" dirty="0"/>
              <a:t>I</a:t>
            </a:r>
            <a:r>
              <a:rPr lang="en-GB" sz="1800" dirty="0" err="1"/>
              <a:t>mplement</a:t>
            </a:r>
            <a:r>
              <a:rPr lang="en-GB" sz="1800" dirty="0"/>
              <a:t> APP on the field in Khulna, BGD </a:t>
            </a:r>
            <a:r>
              <a:rPr lang="en-GB" sz="1800" dirty="0">
                <a:solidFill>
                  <a:srgbClr val="FF0000"/>
                </a:solidFill>
              </a:rPr>
              <a:t>(MSc. August 2020)</a:t>
            </a:r>
          </a:p>
          <a:p>
            <a:pPr marL="0" indent="0" algn="just">
              <a:buNone/>
            </a:pPr>
            <a:endParaRPr lang="en-GB" sz="1800" dirty="0"/>
          </a:p>
          <a:p>
            <a:pPr algn="just">
              <a:buFontTx/>
              <a:buChar char="-"/>
            </a:pPr>
            <a:r>
              <a:rPr lang="nl-NL" sz="1800" dirty="0" err="1"/>
              <a:t>Implement</a:t>
            </a:r>
            <a:r>
              <a:rPr lang="nl-NL" sz="1800" dirty="0"/>
              <a:t> the APP and collect LFK </a:t>
            </a:r>
            <a:r>
              <a:rPr lang="nl-NL" sz="1800" dirty="0" err="1"/>
              <a:t>around</a:t>
            </a:r>
            <a:r>
              <a:rPr lang="nl-NL" sz="1800" dirty="0"/>
              <a:t> in </a:t>
            </a:r>
            <a:r>
              <a:rPr lang="nl-NL" sz="1800" dirty="0" err="1"/>
              <a:t>places</a:t>
            </a:r>
            <a:r>
              <a:rPr lang="nl-NL" sz="1800" dirty="0"/>
              <a:t> </a:t>
            </a:r>
            <a:r>
              <a:rPr lang="nl-NL" sz="1800" dirty="0" err="1"/>
              <a:t>where</a:t>
            </a:r>
            <a:r>
              <a:rPr lang="nl-NL" sz="1800" dirty="0"/>
              <a:t> </a:t>
            </a:r>
            <a:r>
              <a:rPr lang="nl-NL" sz="1800" dirty="0" err="1"/>
              <a:t>it</a:t>
            </a:r>
            <a:r>
              <a:rPr lang="nl-NL" sz="1800" dirty="0"/>
              <a:t> has </a:t>
            </a:r>
            <a:r>
              <a:rPr lang="nl-NL" sz="1800" dirty="0" err="1"/>
              <a:t>added</a:t>
            </a:r>
            <a:r>
              <a:rPr lang="nl-NL" sz="1800" dirty="0"/>
              <a:t> </a:t>
            </a:r>
            <a:r>
              <a:rPr lang="nl-NL" sz="1800" dirty="0" err="1"/>
              <a:t>value</a:t>
            </a:r>
            <a:r>
              <a:rPr lang="nl-NL" sz="1800" dirty="0"/>
              <a:t> </a:t>
            </a:r>
            <a:r>
              <a:rPr lang="nl-NL" sz="1800" dirty="0" err="1"/>
              <a:t>for</a:t>
            </a:r>
            <a:r>
              <a:rPr lang="nl-NL" sz="1800" dirty="0"/>
              <a:t> </a:t>
            </a:r>
            <a:r>
              <a:rPr lang="nl-NL" sz="1800" dirty="0" err="1"/>
              <a:t>agricultural</a:t>
            </a:r>
            <a:r>
              <a:rPr lang="nl-NL" sz="1800" dirty="0"/>
              <a:t> decision-making </a:t>
            </a:r>
            <a:r>
              <a:rPr lang="nl-NL" sz="1800" dirty="0">
                <a:solidFill>
                  <a:srgbClr val="FF0000"/>
                </a:solidFill>
              </a:rPr>
              <a:t>(</a:t>
            </a:r>
            <a:r>
              <a:rPr lang="nl-NL" sz="1800" dirty="0" err="1">
                <a:solidFill>
                  <a:srgbClr val="FF0000"/>
                </a:solidFill>
              </a:rPr>
              <a:t>future</a:t>
            </a:r>
            <a:r>
              <a:rPr lang="nl-NL" sz="1800" dirty="0">
                <a:solidFill>
                  <a:srgbClr val="FF0000"/>
                </a:solidFill>
              </a:rPr>
              <a:t> </a:t>
            </a:r>
            <a:r>
              <a:rPr lang="nl-NL" sz="1800" dirty="0" err="1">
                <a:solidFill>
                  <a:srgbClr val="FF0000"/>
                </a:solidFill>
              </a:rPr>
              <a:t>work</a:t>
            </a:r>
            <a:r>
              <a:rPr lang="nl-NL" sz="1800" dirty="0">
                <a:solidFill>
                  <a:srgbClr val="FF0000"/>
                </a:solidFill>
              </a:rPr>
              <a:t>...)</a:t>
            </a:r>
          </a:p>
          <a:p>
            <a:pPr marL="0" indent="0" algn="just">
              <a:buNone/>
            </a:pPr>
            <a:endParaRPr lang="en-GB" sz="1800" dirty="0"/>
          </a:p>
          <a:p>
            <a:pPr algn="just">
              <a:buFontTx/>
              <a:buChar char="-"/>
            </a:pPr>
            <a:r>
              <a:rPr lang="nl-NL" sz="1800" dirty="0"/>
              <a:t>U</a:t>
            </a:r>
            <a:r>
              <a:rPr lang="en-GB" sz="1800" dirty="0" err="1"/>
              <a:t>pscale</a:t>
            </a:r>
            <a:r>
              <a:rPr lang="en-GB" sz="1800" dirty="0"/>
              <a:t> the WATERAPPs activities in Bangladesh </a:t>
            </a:r>
            <a:r>
              <a:rPr lang="nl-NL" sz="1800" dirty="0">
                <a:solidFill>
                  <a:srgbClr val="FF0000"/>
                </a:solidFill>
              </a:rPr>
              <a:t>(</a:t>
            </a:r>
            <a:r>
              <a:rPr lang="nl-NL" sz="1800" dirty="0" err="1">
                <a:solidFill>
                  <a:srgbClr val="FF0000"/>
                </a:solidFill>
              </a:rPr>
              <a:t>future</a:t>
            </a:r>
            <a:r>
              <a:rPr lang="nl-NL" sz="1800" dirty="0">
                <a:solidFill>
                  <a:srgbClr val="FF0000"/>
                </a:solidFill>
              </a:rPr>
              <a:t> </a:t>
            </a:r>
            <a:r>
              <a:rPr lang="nl-NL" sz="1800" dirty="0" err="1">
                <a:solidFill>
                  <a:srgbClr val="FF0000"/>
                </a:solidFill>
              </a:rPr>
              <a:t>work</a:t>
            </a:r>
            <a:r>
              <a:rPr lang="nl-NL" sz="1800" dirty="0">
                <a:solidFill>
                  <a:srgbClr val="FF0000"/>
                </a:solidFill>
              </a:rPr>
              <a:t>...)</a:t>
            </a:r>
          </a:p>
          <a:p>
            <a:pPr algn="just">
              <a:buFontTx/>
              <a:buChar char="-"/>
            </a:pPr>
            <a:endParaRPr lang="en-GB" sz="1800" dirty="0"/>
          </a:p>
        </p:txBody>
      </p:sp>
    </p:spTree>
    <p:extLst>
      <p:ext uri="{BB962C8B-B14F-4D97-AF65-F5344CB8AC3E}">
        <p14:creationId xmlns:p14="http://schemas.microsoft.com/office/powerpoint/2010/main" val="1778278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b="1" dirty="0"/>
              <a:t>WATERAPPS (so far) research outputs</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24</a:t>
            </a:fld>
            <a:endParaRPr lang="en-GB" dirty="0"/>
          </a:p>
        </p:txBody>
      </p:sp>
      <p:sp>
        <p:nvSpPr>
          <p:cNvPr id="7" name="Text Placeholder 2">
            <a:extLst>
              <a:ext uri="{FF2B5EF4-FFF2-40B4-BE49-F238E27FC236}">
                <a16:creationId xmlns:a16="http://schemas.microsoft.com/office/drawing/2014/main" id="{56FE0C8E-1C22-412E-9419-4E3D76B2A15B}"/>
              </a:ext>
            </a:extLst>
          </p:cNvPr>
          <p:cNvSpPr>
            <a:spLocks noGrp="1"/>
          </p:cNvSpPr>
          <p:nvPr>
            <p:ph type="body" sz="quarter" idx="10"/>
          </p:nvPr>
        </p:nvSpPr>
        <p:spPr>
          <a:xfrm>
            <a:off x="219456" y="1082220"/>
            <a:ext cx="8768976" cy="4089400"/>
          </a:xfrm>
        </p:spPr>
        <p:txBody>
          <a:bodyPr/>
          <a:lstStyle/>
          <a:p>
            <a:pPr marL="0" indent="0" algn="just">
              <a:lnSpc>
                <a:spcPct val="100000"/>
              </a:lnSpc>
              <a:buNone/>
            </a:pPr>
            <a:r>
              <a:rPr lang="nl-NL" sz="1100" b="1" dirty="0">
                <a:ea typeface="Verdana" panose="020B0604030504040204" pitchFamily="34" charset="0"/>
              </a:rPr>
              <a:t>Ghana </a:t>
            </a:r>
            <a:r>
              <a:rPr lang="nl-NL" sz="1100" b="1" dirty="0" err="1">
                <a:ea typeface="Verdana" panose="020B0604030504040204" pitchFamily="34" charset="0"/>
              </a:rPr>
              <a:t>related</a:t>
            </a:r>
            <a:r>
              <a:rPr lang="nl-NL" sz="1100" b="1" dirty="0">
                <a:ea typeface="Verdana" panose="020B0604030504040204" pitchFamily="34" charset="0"/>
              </a:rPr>
              <a:t>:</a:t>
            </a:r>
            <a:endParaRPr lang="en-GB" sz="1100" b="1" dirty="0">
              <a:ea typeface="Verdana" panose="020B0604030504040204" pitchFamily="34" charset="0"/>
            </a:endParaRPr>
          </a:p>
          <a:p>
            <a:pPr marL="0" indent="0" algn="just">
              <a:lnSpc>
                <a:spcPct val="100000"/>
              </a:lnSpc>
              <a:buNone/>
            </a:pPr>
            <a:r>
              <a:rPr lang="en-GB" sz="1100" dirty="0">
                <a:ea typeface="Verdana" panose="020B0604030504040204" pitchFamily="34" charset="0"/>
              </a:rPr>
              <a:t>G</a:t>
            </a:r>
            <a:r>
              <a:rPr lang="en-US" sz="1100" dirty="0" err="1">
                <a:ea typeface="Verdana" panose="020B0604030504040204" pitchFamily="34" charset="0"/>
              </a:rPr>
              <a:t>bangou</a:t>
            </a:r>
            <a:r>
              <a:rPr lang="en-US" sz="1100" dirty="0">
                <a:ea typeface="Verdana" panose="020B0604030504040204" pitchFamily="34" charset="0"/>
              </a:rPr>
              <a:t> et al. 2019. </a:t>
            </a:r>
            <a:r>
              <a:rPr lang="en-GB" sz="1100" dirty="0">
                <a:ea typeface="Verdana" panose="020B0604030504040204" pitchFamily="34" charset="0"/>
                <a:hlinkClick r:id="rId3"/>
              </a:rPr>
              <a:t>Seasonal variability and predictability of </a:t>
            </a:r>
            <a:r>
              <a:rPr lang="en-GB" sz="1100" dirty="0" err="1">
                <a:ea typeface="Verdana" panose="020B0604030504040204" pitchFamily="34" charset="0"/>
                <a:hlinkClick r:id="rId3"/>
              </a:rPr>
              <a:t>agro</a:t>
            </a:r>
            <a:r>
              <a:rPr lang="en-GB" sz="1100" dirty="0">
                <a:ea typeface="Verdana" panose="020B0604030504040204" pitchFamily="34" charset="0"/>
                <a:hlinkClick r:id="rId3"/>
              </a:rPr>
              <a:t>-meteorological indices: Tailoring onset of rainy season estimation to meet farmers’ needs in Ghana</a:t>
            </a:r>
            <a:r>
              <a:rPr lang="en-GB" sz="1100" dirty="0">
                <a:ea typeface="Verdana" panose="020B0604030504040204" pitchFamily="34" charset="0"/>
              </a:rPr>
              <a:t>. Climate services, 14, 19-30. </a:t>
            </a:r>
          </a:p>
          <a:p>
            <a:pPr marL="0" indent="0" algn="just">
              <a:lnSpc>
                <a:spcPct val="100000"/>
              </a:lnSpc>
              <a:buNone/>
            </a:pPr>
            <a:r>
              <a:rPr lang="en-GB" sz="1100" dirty="0"/>
              <a:t>G</a:t>
            </a:r>
            <a:r>
              <a:rPr lang="en-US" sz="1100" dirty="0" err="1"/>
              <a:t>bangou</a:t>
            </a:r>
            <a:r>
              <a:rPr lang="en-US" sz="1100" dirty="0"/>
              <a:t> et al. 2020. </a:t>
            </a:r>
            <a:r>
              <a:rPr lang="en-GB" sz="1100" dirty="0">
                <a:hlinkClick r:id="rId3"/>
              </a:rPr>
              <a:t>Rainfall and dry spell occurrence in Ghana: trends and seasonal predictions with a dynamical and a statistical model</a:t>
            </a:r>
            <a:r>
              <a:rPr lang="en-US" sz="1100" dirty="0">
                <a:hlinkClick r:id="rId3"/>
              </a:rPr>
              <a:t>. </a:t>
            </a:r>
            <a:r>
              <a:rPr lang="en-US" sz="1100" dirty="0"/>
              <a:t>Theoretical and Applied Climatology, accepted for publication</a:t>
            </a:r>
          </a:p>
          <a:p>
            <a:pPr marL="0" indent="0" algn="just">
              <a:lnSpc>
                <a:spcPct val="100000"/>
              </a:lnSpc>
              <a:buNone/>
            </a:pPr>
            <a:r>
              <a:rPr lang="en-GB" sz="1100" dirty="0"/>
              <a:t>G</a:t>
            </a:r>
            <a:r>
              <a:rPr lang="en-US" sz="1100" dirty="0" err="1"/>
              <a:t>bangou</a:t>
            </a:r>
            <a:r>
              <a:rPr lang="en-US" sz="1100" dirty="0"/>
              <a:t> et al. 2020 </a:t>
            </a:r>
            <a:r>
              <a:rPr lang="en-GB" sz="1100" dirty="0"/>
              <a:t>Harnessing local forecasting knowledge on weather and climate in Ghana: documentation, skills and integration with scientific forecasting knowledge, under revision</a:t>
            </a:r>
          </a:p>
          <a:p>
            <a:pPr marL="0" indent="0" algn="just">
              <a:lnSpc>
                <a:spcPct val="100000"/>
              </a:lnSpc>
              <a:buNone/>
            </a:pPr>
            <a:r>
              <a:rPr lang="en-GB" sz="1100" dirty="0">
                <a:ea typeface="Verdana" panose="020B0604030504040204" pitchFamily="34" charset="0"/>
                <a:hlinkClick r:id="rId4"/>
              </a:rPr>
              <a:t>Sarku et al. 2020. Adaptive decision-making under conditions of uncertainty: The case of farming in the Volta delta, Ghana.</a:t>
            </a:r>
            <a:r>
              <a:rPr lang="en-GB" sz="1100" dirty="0">
                <a:ea typeface="Verdana" panose="020B0604030504040204" pitchFamily="34" charset="0"/>
              </a:rPr>
              <a:t> Integrative Environmental Sciences Journal, 17(1), 1-33.</a:t>
            </a:r>
          </a:p>
          <a:p>
            <a:pPr marL="0" indent="0" algn="just">
              <a:lnSpc>
                <a:spcPct val="100000"/>
              </a:lnSpc>
              <a:buNone/>
            </a:pPr>
            <a:r>
              <a:rPr lang="en-GB" sz="1100" dirty="0"/>
              <a:t>Sarku et al. 2020. </a:t>
            </a:r>
            <a:r>
              <a:rPr lang="en-US" sz="1100" dirty="0">
                <a:hlinkClick r:id="rId5"/>
              </a:rPr>
              <a:t>Beyond ‘experts knowledge’: Locals and experts in a joint production of </a:t>
            </a:r>
            <a:r>
              <a:rPr lang="en-US" sz="1100" dirty="0" err="1">
                <a:hlinkClick r:id="rId5"/>
              </a:rPr>
              <a:t>weatherApp</a:t>
            </a:r>
            <a:r>
              <a:rPr lang="en-US" sz="1100" dirty="0">
                <a:hlinkClick r:id="rId5"/>
              </a:rPr>
              <a:t> and weather information for farming in the Volta Delta, Ghana. </a:t>
            </a:r>
            <a:r>
              <a:rPr lang="en-US" sz="1100" dirty="0"/>
              <a:t>Handbook of Climate Change Management, accepted for publication</a:t>
            </a:r>
          </a:p>
          <a:p>
            <a:pPr marL="0" indent="0" algn="just">
              <a:lnSpc>
                <a:spcPct val="100000"/>
              </a:lnSpc>
              <a:buNone/>
            </a:pPr>
            <a:r>
              <a:rPr lang="nl-NL" sz="1100" b="1" dirty="0">
                <a:ea typeface="Verdana" panose="020B0604030504040204" pitchFamily="34" charset="0"/>
              </a:rPr>
              <a:t>Bangladesh </a:t>
            </a:r>
            <a:r>
              <a:rPr lang="nl-NL" sz="1100" b="1" dirty="0" err="1">
                <a:ea typeface="Verdana" panose="020B0604030504040204" pitchFamily="34" charset="0"/>
              </a:rPr>
              <a:t>related</a:t>
            </a:r>
            <a:r>
              <a:rPr lang="nl-NL" sz="1100" b="1" dirty="0">
                <a:ea typeface="Verdana" panose="020B0604030504040204" pitchFamily="34" charset="0"/>
              </a:rPr>
              <a:t>:</a:t>
            </a:r>
            <a:endParaRPr lang="en-GB" sz="1100" b="1" dirty="0">
              <a:ea typeface="Verdana" panose="020B0604030504040204" pitchFamily="34" charset="0"/>
            </a:endParaRPr>
          </a:p>
          <a:p>
            <a:pPr marL="0" indent="0" algn="just">
              <a:lnSpc>
                <a:spcPct val="100000"/>
              </a:lnSpc>
              <a:buNone/>
            </a:pPr>
            <a:r>
              <a:rPr lang="en-GB" sz="1100" dirty="0"/>
              <a:t>Kumar et al. 2020. Role of information in farmers’ response to weather and water related stresses in the Ganges Delta of Bangladesh. Weather, Climate and Society Journal, under revision</a:t>
            </a:r>
          </a:p>
          <a:p>
            <a:pPr marL="0" indent="0" algn="just">
              <a:lnSpc>
                <a:spcPct val="100000"/>
              </a:lnSpc>
              <a:buNone/>
            </a:pPr>
            <a:r>
              <a:rPr lang="en-GB" sz="1100" dirty="0"/>
              <a:t>K</a:t>
            </a:r>
            <a:r>
              <a:rPr lang="en-US" sz="1100" dirty="0" err="1"/>
              <a:t>umar</a:t>
            </a:r>
            <a:r>
              <a:rPr lang="en-US" sz="1100" dirty="0"/>
              <a:t> et al. 2020. </a:t>
            </a:r>
            <a:r>
              <a:rPr lang="en-GB" sz="1100" dirty="0"/>
              <a:t>Understanding Hydro-Climatic Information Needs of Smallholder Farmers in the Bengal Delta. Climate Services, under revision</a:t>
            </a:r>
          </a:p>
          <a:p>
            <a:pPr marL="0" indent="0" algn="just">
              <a:lnSpc>
                <a:spcPct val="100000"/>
              </a:lnSpc>
              <a:buNone/>
            </a:pPr>
            <a:r>
              <a:rPr lang="nl-NL" sz="1100" b="1" dirty="0">
                <a:ea typeface="Verdana" panose="020B0604030504040204" pitchFamily="34" charset="0"/>
              </a:rPr>
              <a:t>C</a:t>
            </a:r>
            <a:r>
              <a:rPr lang="en-GB" sz="1100" b="1" dirty="0" err="1">
                <a:ea typeface="Verdana" panose="020B0604030504040204" pitchFamily="34" charset="0"/>
              </a:rPr>
              <a:t>ombined</a:t>
            </a:r>
            <a:r>
              <a:rPr lang="en-GB" sz="1100" b="1" dirty="0">
                <a:ea typeface="Verdana" panose="020B0604030504040204" pitchFamily="34" charset="0"/>
              </a:rPr>
              <a:t>:</a:t>
            </a:r>
          </a:p>
          <a:p>
            <a:pPr marL="0" indent="0" algn="just">
              <a:lnSpc>
                <a:spcPct val="100000"/>
              </a:lnSpc>
              <a:buNone/>
            </a:pPr>
            <a:r>
              <a:rPr lang="nl-NL" sz="1100" dirty="0">
                <a:ea typeface="Verdana" panose="020B0604030504040204" pitchFamily="34" charset="0"/>
              </a:rPr>
              <a:t>P</a:t>
            </a:r>
            <a:r>
              <a:rPr lang="en-GB" sz="1100" dirty="0" err="1">
                <a:ea typeface="Verdana" panose="020B0604030504040204" pitchFamily="34" charset="0"/>
              </a:rPr>
              <a:t>aparrizos</a:t>
            </a:r>
            <a:r>
              <a:rPr lang="en-GB" sz="1100" dirty="0">
                <a:ea typeface="Verdana" panose="020B0604030504040204" pitchFamily="34" charset="0"/>
              </a:rPr>
              <a:t> et al. 2020. </a:t>
            </a:r>
            <a:r>
              <a:rPr lang="en-GB" sz="1100" dirty="0">
                <a:cs typeface="Times New Roman" panose="02020603050405020304" pitchFamily="18" charset="0"/>
                <a:hlinkClick r:id="rId6"/>
              </a:rPr>
              <a:t>WATERAPPS: Co-producing tailor made water and weather information services with and for farmers in the peri-urban areas of Ghana and Bangladesh.</a:t>
            </a:r>
            <a:r>
              <a:rPr lang="en-GB" sz="1100" dirty="0">
                <a:cs typeface="Times New Roman" panose="02020603050405020304" pitchFamily="18" charset="0"/>
              </a:rPr>
              <a:t> </a:t>
            </a:r>
            <a:r>
              <a:rPr lang="en-GB" sz="1100" dirty="0"/>
              <a:t>Geophysical Research Abstracts, EGU2020-5712, Vienna, Austria.</a:t>
            </a:r>
            <a:r>
              <a:rPr lang="en-GB" sz="1100" dirty="0">
                <a:ea typeface="Verdana" panose="020B0604030504040204" pitchFamily="34" charset="0"/>
              </a:rPr>
              <a:t> </a:t>
            </a:r>
          </a:p>
          <a:p>
            <a:pPr marL="0" indent="0" algn="just">
              <a:lnSpc>
                <a:spcPct val="100000"/>
              </a:lnSpc>
              <a:buNone/>
            </a:pPr>
            <a:endParaRPr lang="en-GB" sz="1100" dirty="0">
              <a:ea typeface="Verdana" panose="020B0604030504040204" pitchFamily="34" charset="0"/>
            </a:endParaRPr>
          </a:p>
          <a:p>
            <a:pPr marL="0" indent="0" algn="just">
              <a:lnSpc>
                <a:spcPct val="100000"/>
              </a:lnSpc>
              <a:buNone/>
            </a:pPr>
            <a:endParaRPr lang="nl-NL" sz="1100" dirty="0">
              <a:ea typeface="Verdana" panose="020B0604030504040204" pitchFamily="34" charset="0"/>
            </a:endParaRPr>
          </a:p>
          <a:p>
            <a:pPr marL="0" indent="0" algn="just">
              <a:lnSpc>
                <a:spcPct val="100000"/>
              </a:lnSpc>
              <a:buNone/>
            </a:pPr>
            <a:endParaRPr lang="nl-NL" sz="1100" dirty="0">
              <a:ea typeface="Verdana" panose="020B0604030504040204" pitchFamily="34" charset="0"/>
            </a:endParaRPr>
          </a:p>
          <a:p>
            <a:pPr marL="0" indent="0" algn="just">
              <a:lnSpc>
                <a:spcPct val="100000"/>
              </a:lnSpc>
              <a:buNone/>
            </a:pPr>
            <a:endParaRPr lang="en-GB" sz="1100" dirty="0">
              <a:ea typeface="Verdana" panose="020B0604030504040204" pitchFamily="34" charset="0"/>
            </a:endParaRPr>
          </a:p>
          <a:p>
            <a:pPr marL="0" indent="0" algn="just">
              <a:lnSpc>
                <a:spcPct val="100000"/>
              </a:lnSpc>
              <a:buNone/>
            </a:pPr>
            <a:endParaRPr lang="nl-NL" sz="1100" dirty="0">
              <a:ea typeface="Verdana" panose="020B0604030504040204" pitchFamily="34" charset="0"/>
            </a:endParaRPr>
          </a:p>
          <a:p>
            <a:pPr marL="0" indent="0" algn="just">
              <a:lnSpc>
                <a:spcPct val="100000"/>
              </a:lnSpc>
              <a:buNone/>
            </a:pPr>
            <a:endParaRPr lang="en-GB" sz="1100" dirty="0">
              <a:ea typeface="Verdana" panose="020B0604030504040204" pitchFamily="34" charset="0"/>
            </a:endParaRPr>
          </a:p>
          <a:p>
            <a:pPr marL="0" indent="0" algn="just">
              <a:lnSpc>
                <a:spcPct val="100000"/>
              </a:lnSpc>
              <a:buNone/>
            </a:pPr>
            <a:endParaRPr lang="en-GB" sz="1100" dirty="0">
              <a:ea typeface="Verdana" panose="020B0604030504040204" pitchFamily="34" charset="0"/>
            </a:endParaRPr>
          </a:p>
        </p:txBody>
      </p:sp>
    </p:spTree>
    <p:extLst>
      <p:ext uri="{BB962C8B-B14F-4D97-AF65-F5344CB8AC3E}">
        <p14:creationId xmlns:p14="http://schemas.microsoft.com/office/powerpoint/2010/main" val="1520499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1A5D0808-1F03-4AD3-83A7-94192D19F400}"/>
              </a:ext>
            </a:extLst>
          </p:cNvPr>
          <p:cNvPicPr>
            <a:picLocks noChangeAspect="1"/>
          </p:cNvPicPr>
          <p:nvPr/>
        </p:nvPicPr>
        <p:blipFill rotWithShape="1">
          <a:blip r:embed="rId3">
            <a:extLst>
              <a:ext uri="{28A0092B-C50C-407E-A947-70E740481C1C}">
                <a14:useLocalDpi xmlns:a14="http://schemas.microsoft.com/office/drawing/2010/main" val="0"/>
              </a:ext>
            </a:extLst>
          </a:blip>
          <a:srcRect t="22369"/>
          <a:stretch/>
        </p:blipFill>
        <p:spPr>
          <a:xfrm>
            <a:off x="0" y="1953410"/>
            <a:ext cx="9144000" cy="3847107"/>
          </a:xfrm>
          <a:prstGeom prst="rect">
            <a:avLst/>
          </a:prstGeom>
        </p:spPr>
      </p:pic>
      <p:sp>
        <p:nvSpPr>
          <p:cNvPr id="2" name="Title 1"/>
          <p:cNvSpPr>
            <a:spLocks noGrp="1"/>
          </p:cNvSpPr>
          <p:nvPr>
            <p:ph type="title"/>
          </p:nvPr>
        </p:nvSpPr>
        <p:spPr>
          <a:xfrm>
            <a:off x="491642" y="230188"/>
            <a:ext cx="8442796" cy="791650"/>
          </a:xfrm>
        </p:spPr>
        <p:txBody>
          <a:bodyPr/>
          <a:lstStyle/>
          <a:p>
            <a:r>
              <a:rPr lang="en-GB" b="1" dirty="0"/>
              <a:t>WATERAPPS team</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25</a:t>
            </a:fld>
            <a:endParaRPr lang="en-GB" dirty="0"/>
          </a:p>
        </p:txBody>
      </p:sp>
      <p:grpSp>
        <p:nvGrpSpPr>
          <p:cNvPr id="52" name="Group 51">
            <a:extLst>
              <a:ext uri="{FF2B5EF4-FFF2-40B4-BE49-F238E27FC236}">
                <a16:creationId xmlns:a16="http://schemas.microsoft.com/office/drawing/2014/main" id="{F112EEC4-9396-4EF9-8FF7-5DBE4038378B}"/>
              </a:ext>
            </a:extLst>
          </p:cNvPr>
          <p:cNvGrpSpPr/>
          <p:nvPr/>
        </p:nvGrpSpPr>
        <p:grpSpPr>
          <a:xfrm>
            <a:off x="4375477" y="3765665"/>
            <a:ext cx="220052" cy="222595"/>
            <a:chOff x="1032528" y="3807309"/>
            <a:chExt cx="370865" cy="377686"/>
          </a:xfrm>
        </p:grpSpPr>
        <p:sp>
          <p:nvSpPr>
            <p:cNvPr id="50" name="Teardrop 49">
              <a:extLst>
                <a:ext uri="{FF2B5EF4-FFF2-40B4-BE49-F238E27FC236}">
                  <a16:creationId xmlns:a16="http://schemas.microsoft.com/office/drawing/2014/main" id="{E3C4D5AB-90C6-4F11-9328-F2AF43FC77E5}"/>
                </a:ext>
              </a:extLst>
            </p:cNvPr>
            <p:cNvSpPr/>
            <p:nvPr/>
          </p:nvSpPr>
          <p:spPr>
            <a:xfrm rot="8147408">
              <a:off x="1032528" y="3807309"/>
              <a:ext cx="370865" cy="377686"/>
            </a:xfrm>
            <a:prstGeom prst="teardrop">
              <a:avLst>
                <a:gd name="adj" fmla="val 148342"/>
              </a:avLst>
            </a:prstGeom>
            <a:solidFill>
              <a:srgbClr val="F26E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51" name="Oval 50">
              <a:extLst>
                <a:ext uri="{FF2B5EF4-FFF2-40B4-BE49-F238E27FC236}">
                  <a16:creationId xmlns:a16="http://schemas.microsoft.com/office/drawing/2014/main" id="{B81DE9F2-E2FC-4291-8F0E-9B748706C3DF}"/>
                </a:ext>
              </a:extLst>
            </p:cNvPr>
            <p:cNvSpPr/>
            <p:nvPr/>
          </p:nvSpPr>
          <p:spPr>
            <a:xfrm>
              <a:off x="1128313" y="3900528"/>
              <a:ext cx="179294" cy="191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grpSp>
      <p:grpSp>
        <p:nvGrpSpPr>
          <p:cNvPr id="53" name="Group 52">
            <a:extLst>
              <a:ext uri="{FF2B5EF4-FFF2-40B4-BE49-F238E27FC236}">
                <a16:creationId xmlns:a16="http://schemas.microsoft.com/office/drawing/2014/main" id="{0864C3E4-06FF-4DE0-9B05-B6145B89D230}"/>
              </a:ext>
            </a:extLst>
          </p:cNvPr>
          <p:cNvGrpSpPr/>
          <p:nvPr/>
        </p:nvGrpSpPr>
        <p:grpSpPr>
          <a:xfrm>
            <a:off x="6717366" y="3317702"/>
            <a:ext cx="220052" cy="222595"/>
            <a:chOff x="1032528" y="3807309"/>
            <a:chExt cx="370865" cy="377686"/>
          </a:xfrm>
        </p:grpSpPr>
        <p:sp>
          <p:nvSpPr>
            <p:cNvPr id="54" name="Teardrop 53">
              <a:extLst>
                <a:ext uri="{FF2B5EF4-FFF2-40B4-BE49-F238E27FC236}">
                  <a16:creationId xmlns:a16="http://schemas.microsoft.com/office/drawing/2014/main" id="{24E67685-F7CC-4C2B-9804-DF23F2250DB8}"/>
                </a:ext>
              </a:extLst>
            </p:cNvPr>
            <p:cNvSpPr/>
            <p:nvPr/>
          </p:nvSpPr>
          <p:spPr>
            <a:xfrm rot="8147408">
              <a:off x="1032528" y="3807309"/>
              <a:ext cx="370865" cy="377686"/>
            </a:xfrm>
            <a:prstGeom prst="teardrop">
              <a:avLst>
                <a:gd name="adj" fmla="val 148342"/>
              </a:avLst>
            </a:prstGeom>
            <a:solidFill>
              <a:srgbClr val="F26E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55" name="Oval 54">
              <a:extLst>
                <a:ext uri="{FF2B5EF4-FFF2-40B4-BE49-F238E27FC236}">
                  <a16:creationId xmlns:a16="http://schemas.microsoft.com/office/drawing/2014/main" id="{2B069929-AF8F-477C-90B0-8E3DA0F21639}"/>
                </a:ext>
              </a:extLst>
            </p:cNvPr>
            <p:cNvSpPr/>
            <p:nvPr/>
          </p:nvSpPr>
          <p:spPr>
            <a:xfrm>
              <a:off x="1128313" y="3900528"/>
              <a:ext cx="179294" cy="191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grpSp>
      <p:grpSp>
        <p:nvGrpSpPr>
          <p:cNvPr id="56" name="Group 55">
            <a:extLst>
              <a:ext uri="{FF2B5EF4-FFF2-40B4-BE49-F238E27FC236}">
                <a16:creationId xmlns:a16="http://schemas.microsoft.com/office/drawing/2014/main" id="{E6855DD5-C8CA-4C50-8127-98FD231CD500}"/>
              </a:ext>
            </a:extLst>
          </p:cNvPr>
          <p:cNvGrpSpPr/>
          <p:nvPr/>
        </p:nvGrpSpPr>
        <p:grpSpPr>
          <a:xfrm>
            <a:off x="4485503" y="2571749"/>
            <a:ext cx="220052" cy="222595"/>
            <a:chOff x="1032528" y="3807309"/>
            <a:chExt cx="370865" cy="377686"/>
          </a:xfrm>
        </p:grpSpPr>
        <p:sp>
          <p:nvSpPr>
            <p:cNvPr id="57" name="Teardrop 56">
              <a:extLst>
                <a:ext uri="{FF2B5EF4-FFF2-40B4-BE49-F238E27FC236}">
                  <a16:creationId xmlns:a16="http://schemas.microsoft.com/office/drawing/2014/main" id="{350849EF-1FDD-4808-828E-63E157F4A709}"/>
                </a:ext>
              </a:extLst>
            </p:cNvPr>
            <p:cNvSpPr/>
            <p:nvPr/>
          </p:nvSpPr>
          <p:spPr>
            <a:xfrm rot="8147408">
              <a:off x="1032528" y="3807309"/>
              <a:ext cx="370865" cy="377686"/>
            </a:xfrm>
            <a:prstGeom prst="teardrop">
              <a:avLst>
                <a:gd name="adj" fmla="val 148342"/>
              </a:avLst>
            </a:prstGeom>
            <a:solidFill>
              <a:srgbClr val="F26E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58" name="Oval 57">
              <a:extLst>
                <a:ext uri="{FF2B5EF4-FFF2-40B4-BE49-F238E27FC236}">
                  <a16:creationId xmlns:a16="http://schemas.microsoft.com/office/drawing/2014/main" id="{ACC613D1-88B2-4808-83D4-868A2AEC0ACF}"/>
                </a:ext>
              </a:extLst>
            </p:cNvPr>
            <p:cNvSpPr/>
            <p:nvPr/>
          </p:nvSpPr>
          <p:spPr>
            <a:xfrm>
              <a:off x="1128313" y="3900528"/>
              <a:ext cx="179294" cy="191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grpSp>
      <p:grpSp>
        <p:nvGrpSpPr>
          <p:cNvPr id="67" name="Group 66">
            <a:extLst>
              <a:ext uri="{FF2B5EF4-FFF2-40B4-BE49-F238E27FC236}">
                <a16:creationId xmlns:a16="http://schemas.microsoft.com/office/drawing/2014/main" id="{9C6613B2-A75A-406F-855B-9F42329A953B}"/>
              </a:ext>
            </a:extLst>
          </p:cNvPr>
          <p:cNvGrpSpPr/>
          <p:nvPr/>
        </p:nvGrpSpPr>
        <p:grpSpPr>
          <a:xfrm>
            <a:off x="1590675" y="1948696"/>
            <a:ext cx="3005260" cy="627386"/>
            <a:chOff x="1590675" y="1948696"/>
            <a:chExt cx="3005260" cy="627386"/>
          </a:xfrm>
        </p:grpSpPr>
        <p:cxnSp>
          <p:nvCxnSpPr>
            <p:cNvPr id="60" name="Straight Connector 59">
              <a:extLst>
                <a:ext uri="{FF2B5EF4-FFF2-40B4-BE49-F238E27FC236}">
                  <a16:creationId xmlns:a16="http://schemas.microsoft.com/office/drawing/2014/main" id="{828F4F84-FFE7-4016-8D0E-2EC110259088}"/>
                </a:ext>
              </a:extLst>
            </p:cNvPr>
            <p:cNvCxnSpPr>
              <a:cxnSpLocks/>
            </p:cNvCxnSpPr>
            <p:nvPr/>
          </p:nvCxnSpPr>
          <p:spPr>
            <a:xfrm flipH="1" flipV="1">
              <a:off x="4067175" y="1950267"/>
              <a:ext cx="528760" cy="625815"/>
            </a:xfrm>
            <a:prstGeom prst="line">
              <a:avLst/>
            </a:prstGeom>
            <a:ln w="12700">
              <a:solidFill>
                <a:srgbClr val="F26E9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4DB0244-91E3-447A-9441-2AFE7DB6018C}"/>
                </a:ext>
              </a:extLst>
            </p:cNvPr>
            <p:cNvCxnSpPr>
              <a:cxnSpLocks/>
            </p:cNvCxnSpPr>
            <p:nvPr/>
          </p:nvCxnSpPr>
          <p:spPr>
            <a:xfrm flipH="1">
              <a:off x="1590675" y="1948696"/>
              <a:ext cx="2476500" cy="1571"/>
            </a:xfrm>
            <a:prstGeom prst="line">
              <a:avLst/>
            </a:prstGeom>
            <a:ln w="12700">
              <a:solidFill>
                <a:srgbClr val="F26E94"/>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1C928B78-0B6C-4E0A-82D1-3E6380F2EFD4}"/>
              </a:ext>
            </a:extLst>
          </p:cNvPr>
          <p:cNvGrpSpPr/>
          <p:nvPr/>
        </p:nvGrpSpPr>
        <p:grpSpPr>
          <a:xfrm>
            <a:off x="2628901" y="3585497"/>
            <a:ext cx="1856602" cy="235108"/>
            <a:chOff x="1590675" y="1948696"/>
            <a:chExt cx="3005260" cy="627386"/>
          </a:xfrm>
        </p:grpSpPr>
        <p:cxnSp>
          <p:nvCxnSpPr>
            <p:cNvPr id="69" name="Straight Connector 68">
              <a:extLst>
                <a:ext uri="{FF2B5EF4-FFF2-40B4-BE49-F238E27FC236}">
                  <a16:creationId xmlns:a16="http://schemas.microsoft.com/office/drawing/2014/main" id="{31127876-809D-471E-874A-32AFFCE6EE16}"/>
                </a:ext>
              </a:extLst>
            </p:cNvPr>
            <p:cNvCxnSpPr>
              <a:cxnSpLocks/>
            </p:cNvCxnSpPr>
            <p:nvPr/>
          </p:nvCxnSpPr>
          <p:spPr>
            <a:xfrm flipH="1" flipV="1">
              <a:off x="4067175" y="1950267"/>
              <a:ext cx="528760" cy="625815"/>
            </a:xfrm>
            <a:prstGeom prst="line">
              <a:avLst/>
            </a:prstGeom>
            <a:ln w="12700">
              <a:solidFill>
                <a:srgbClr val="F26E9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392E762-EA90-49B4-A4BC-507D7732634D}"/>
                </a:ext>
              </a:extLst>
            </p:cNvPr>
            <p:cNvCxnSpPr>
              <a:cxnSpLocks/>
            </p:cNvCxnSpPr>
            <p:nvPr/>
          </p:nvCxnSpPr>
          <p:spPr>
            <a:xfrm flipH="1">
              <a:off x="1590675" y="1948696"/>
              <a:ext cx="2476500" cy="1571"/>
            </a:xfrm>
            <a:prstGeom prst="line">
              <a:avLst/>
            </a:prstGeom>
            <a:ln w="12700">
              <a:solidFill>
                <a:srgbClr val="F26E94"/>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81F44964-C1A8-4C79-BFE8-EF590EE2EAA7}"/>
              </a:ext>
            </a:extLst>
          </p:cNvPr>
          <p:cNvGrpSpPr/>
          <p:nvPr/>
        </p:nvGrpSpPr>
        <p:grpSpPr>
          <a:xfrm flipH="1">
            <a:off x="6800851" y="2839544"/>
            <a:ext cx="866774" cy="475948"/>
            <a:chOff x="1590675" y="1948696"/>
            <a:chExt cx="3005260" cy="627386"/>
          </a:xfrm>
        </p:grpSpPr>
        <p:cxnSp>
          <p:nvCxnSpPr>
            <p:cNvPr id="72" name="Straight Connector 71">
              <a:extLst>
                <a:ext uri="{FF2B5EF4-FFF2-40B4-BE49-F238E27FC236}">
                  <a16:creationId xmlns:a16="http://schemas.microsoft.com/office/drawing/2014/main" id="{1F65DBCE-7918-4CBF-92A2-250D59D0E9DF}"/>
                </a:ext>
              </a:extLst>
            </p:cNvPr>
            <p:cNvCxnSpPr>
              <a:cxnSpLocks/>
            </p:cNvCxnSpPr>
            <p:nvPr/>
          </p:nvCxnSpPr>
          <p:spPr>
            <a:xfrm flipH="1" flipV="1">
              <a:off x="4067175" y="1950267"/>
              <a:ext cx="528760" cy="625815"/>
            </a:xfrm>
            <a:prstGeom prst="line">
              <a:avLst/>
            </a:prstGeom>
            <a:ln w="12700">
              <a:solidFill>
                <a:srgbClr val="F26E9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894455A-93BC-44E9-B67B-D812C801647C}"/>
                </a:ext>
              </a:extLst>
            </p:cNvPr>
            <p:cNvCxnSpPr>
              <a:cxnSpLocks/>
            </p:cNvCxnSpPr>
            <p:nvPr/>
          </p:nvCxnSpPr>
          <p:spPr>
            <a:xfrm flipH="1">
              <a:off x="1590675" y="1948696"/>
              <a:ext cx="2476500" cy="1571"/>
            </a:xfrm>
            <a:prstGeom prst="line">
              <a:avLst/>
            </a:prstGeom>
            <a:ln w="12700">
              <a:solidFill>
                <a:srgbClr val="F26E94"/>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09167F27-F4AA-48C9-9D7A-3D65FB4AF274}"/>
              </a:ext>
            </a:extLst>
          </p:cNvPr>
          <p:cNvGrpSpPr/>
          <p:nvPr/>
        </p:nvGrpSpPr>
        <p:grpSpPr>
          <a:xfrm>
            <a:off x="0" y="1161271"/>
            <a:ext cx="4875207" cy="1607113"/>
            <a:chOff x="0" y="1161271"/>
            <a:chExt cx="4875207" cy="1607113"/>
          </a:xfrm>
        </p:grpSpPr>
        <p:sp>
          <p:nvSpPr>
            <p:cNvPr id="75" name="Rectangle: Rounded Corners 74">
              <a:extLst>
                <a:ext uri="{FF2B5EF4-FFF2-40B4-BE49-F238E27FC236}">
                  <a16:creationId xmlns:a16="http://schemas.microsoft.com/office/drawing/2014/main" id="{7F9E4106-38D8-4CB2-A44C-B631F83D8224}"/>
                </a:ext>
              </a:extLst>
            </p:cNvPr>
            <p:cNvSpPr/>
            <p:nvPr/>
          </p:nvSpPr>
          <p:spPr>
            <a:xfrm>
              <a:off x="0" y="1161271"/>
              <a:ext cx="1590675" cy="1607113"/>
            </a:xfrm>
            <a:prstGeom prst="round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nl-NL" sz="1100" b="1" dirty="0">
                  <a:solidFill>
                    <a:srgbClr val="F26E94"/>
                  </a:solidFill>
                </a:rPr>
                <a:t>NETHERLANDS</a:t>
              </a:r>
            </a:p>
            <a:p>
              <a:pPr algn="ctr"/>
              <a:endParaRPr lang="nl-NL" sz="1100" dirty="0">
                <a:solidFill>
                  <a:schemeClr val="tx1"/>
                </a:solidFill>
              </a:endParaRPr>
            </a:p>
            <a:p>
              <a:pPr algn="ctr"/>
              <a:r>
                <a:rPr lang="nl-NL" sz="1100" dirty="0">
                  <a:solidFill>
                    <a:schemeClr val="accent3">
                      <a:lumMod val="25000"/>
                    </a:schemeClr>
                  </a:solidFill>
                </a:rPr>
                <a:t>Erik van Slobbe</a:t>
              </a:r>
            </a:p>
            <a:p>
              <a:pPr algn="ctr"/>
              <a:r>
                <a:rPr lang="nl-NL" sz="1100" dirty="0">
                  <a:solidFill>
                    <a:schemeClr val="accent3">
                      <a:lumMod val="25000"/>
                    </a:schemeClr>
                  </a:solidFill>
                </a:rPr>
                <a:t>Fulco Ludwig</a:t>
              </a:r>
            </a:p>
            <a:p>
              <a:pPr algn="ctr"/>
              <a:r>
                <a:rPr lang="nl-NL" sz="1100" dirty="0">
                  <a:solidFill>
                    <a:schemeClr val="accent3">
                      <a:lumMod val="25000"/>
                    </a:schemeClr>
                  </a:solidFill>
                </a:rPr>
                <a:t>Art Dewulf</a:t>
              </a:r>
            </a:p>
            <a:p>
              <a:pPr algn="ctr"/>
              <a:r>
                <a:rPr lang="nl-NL" sz="1100" dirty="0">
                  <a:solidFill>
                    <a:schemeClr val="accent3">
                      <a:lumMod val="25000"/>
                    </a:schemeClr>
                  </a:solidFill>
                </a:rPr>
                <a:t>Katrien </a:t>
              </a:r>
              <a:r>
                <a:rPr lang="en-US" sz="1100" dirty="0">
                  <a:solidFill>
                    <a:schemeClr val="accent3">
                      <a:lumMod val="25000"/>
                    </a:schemeClr>
                  </a:solidFill>
                </a:rPr>
                <a:t>Termeer</a:t>
              </a:r>
            </a:p>
            <a:p>
              <a:pPr algn="ctr"/>
              <a:r>
                <a:rPr lang="nl-NL" sz="1100" dirty="0">
                  <a:solidFill>
                    <a:schemeClr val="accent3">
                      <a:lumMod val="25000"/>
                    </a:schemeClr>
                  </a:solidFill>
                </a:rPr>
                <a:t>Saskia Werners</a:t>
              </a:r>
            </a:p>
            <a:p>
              <a:pPr algn="ctr"/>
              <a:r>
                <a:rPr lang="nl-NL" sz="1050" dirty="0">
                  <a:solidFill>
                    <a:schemeClr val="accent3">
                      <a:lumMod val="25000"/>
                    </a:schemeClr>
                  </a:solidFill>
                </a:rPr>
                <a:t>Spyros Paparrizos</a:t>
              </a:r>
              <a:endParaRPr lang="en-GB" sz="1050" dirty="0">
                <a:solidFill>
                  <a:schemeClr val="accent3">
                    <a:lumMod val="25000"/>
                  </a:schemeClr>
                </a:solidFill>
              </a:endParaRPr>
            </a:p>
          </p:txBody>
        </p:sp>
        <p:pic>
          <p:nvPicPr>
            <p:cNvPr id="80" name="Picture Placeholder 7">
              <a:extLst>
                <a:ext uri="{FF2B5EF4-FFF2-40B4-BE49-F238E27FC236}">
                  <a16:creationId xmlns:a16="http://schemas.microsoft.com/office/drawing/2014/main" id="{3E868ABB-F9BA-41BB-BCD0-25B12E7EFD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7641" y="1445287"/>
              <a:ext cx="519110" cy="519110"/>
            </a:xfrm>
            <a:prstGeom prst="ellipse">
              <a:avLst/>
            </a:prstGeom>
          </p:spPr>
        </p:pic>
        <p:pic>
          <p:nvPicPr>
            <p:cNvPr id="82" name="Picture Placeholder 7">
              <a:extLst>
                <a:ext uri="{FF2B5EF4-FFF2-40B4-BE49-F238E27FC236}">
                  <a16:creationId xmlns:a16="http://schemas.microsoft.com/office/drawing/2014/main" id="{94D541F1-E694-4199-84BE-DF94248422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6097" y="1445287"/>
              <a:ext cx="519110" cy="519110"/>
            </a:xfrm>
            <a:prstGeom prst="ellipse">
              <a:avLst/>
            </a:prstGeom>
          </p:spPr>
        </p:pic>
        <p:pic>
          <p:nvPicPr>
            <p:cNvPr id="83" name="Picture Placeholder 7">
              <a:extLst>
                <a:ext uri="{FF2B5EF4-FFF2-40B4-BE49-F238E27FC236}">
                  <a16:creationId xmlns:a16="http://schemas.microsoft.com/office/drawing/2014/main" id="{765A31B2-5F61-4E22-BF65-CE0878A955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9143" y="1429586"/>
              <a:ext cx="519110" cy="519110"/>
            </a:xfrm>
            <a:prstGeom prst="ellipse">
              <a:avLst/>
            </a:prstGeom>
          </p:spPr>
        </p:pic>
        <p:pic>
          <p:nvPicPr>
            <p:cNvPr id="84" name="Picture Placeholder 7">
              <a:extLst>
                <a:ext uri="{FF2B5EF4-FFF2-40B4-BE49-F238E27FC236}">
                  <a16:creationId xmlns:a16="http://schemas.microsoft.com/office/drawing/2014/main" id="{0BFE5EFC-68E3-42BC-B68B-17783C4BDB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8440" y="1445287"/>
              <a:ext cx="519110" cy="519110"/>
            </a:xfrm>
            <a:prstGeom prst="ellipse">
              <a:avLst/>
            </a:prstGeom>
          </p:spPr>
        </p:pic>
        <p:pic>
          <p:nvPicPr>
            <p:cNvPr id="85" name="Picture Placeholder 7">
              <a:extLst>
                <a:ext uri="{FF2B5EF4-FFF2-40B4-BE49-F238E27FC236}">
                  <a16:creationId xmlns:a16="http://schemas.microsoft.com/office/drawing/2014/main" id="{02B24B64-A3B3-4F96-9415-A66AAA3D76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9218" y="1434300"/>
              <a:ext cx="519110" cy="519110"/>
            </a:xfrm>
            <a:prstGeom prst="ellipse">
              <a:avLst/>
            </a:prstGeom>
          </p:spPr>
        </p:pic>
        <p:pic>
          <p:nvPicPr>
            <p:cNvPr id="86" name="Picture Placeholder 7">
              <a:extLst>
                <a:ext uri="{FF2B5EF4-FFF2-40B4-BE49-F238E27FC236}">
                  <a16:creationId xmlns:a16="http://schemas.microsoft.com/office/drawing/2014/main" id="{57256F9D-94CA-445F-8562-1A6C9A191F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09920" y="1425112"/>
              <a:ext cx="519110" cy="519110"/>
            </a:xfrm>
            <a:prstGeom prst="ellipse">
              <a:avLst/>
            </a:prstGeom>
          </p:spPr>
        </p:pic>
      </p:grpSp>
      <p:grpSp>
        <p:nvGrpSpPr>
          <p:cNvPr id="93" name="Group 92">
            <a:extLst>
              <a:ext uri="{FF2B5EF4-FFF2-40B4-BE49-F238E27FC236}">
                <a16:creationId xmlns:a16="http://schemas.microsoft.com/office/drawing/2014/main" id="{A2A0C5D4-A096-4CCF-83EC-FD1B86A73D7E}"/>
              </a:ext>
            </a:extLst>
          </p:cNvPr>
          <p:cNvGrpSpPr/>
          <p:nvPr/>
        </p:nvGrpSpPr>
        <p:grpSpPr>
          <a:xfrm>
            <a:off x="1083990" y="3025770"/>
            <a:ext cx="3144463" cy="1067942"/>
            <a:chOff x="1083990" y="3025770"/>
            <a:chExt cx="3144463" cy="1067942"/>
          </a:xfrm>
        </p:grpSpPr>
        <p:sp>
          <p:nvSpPr>
            <p:cNvPr id="78" name="Rectangle: Rounded Corners 77">
              <a:extLst>
                <a:ext uri="{FF2B5EF4-FFF2-40B4-BE49-F238E27FC236}">
                  <a16:creationId xmlns:a16="http://schemas.microsoft.com/office/drawing/2014/main" id="{AD3A7B15-2019-4154-9DD7-5BB85C276220}"/>
                </a:ext>
              </a:extLst>
            </p:cNvPr>
            <p:cNvSpPr/>
            <p:nvPr/>
          </p:nvSpPr>
          <p:spPr>
            <a:xfrm>
              <a:off x="1083990" y="3025770"/>
              <a:ext cx="1543616" cy="1067942"/>
            </a:xfrm>
            <a:prstGeom prst="round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nl-NL" sz="1100" b="1" dirty="0">
                  <a:solidFill>
                    <a:srgbClr val="F26E94"/>
                  </a:solidFill>
                </a:rPr>
                <a:t>GHANA</a:t>
              </a:r>
            </a:p>
            <a:p>
              <a:pPr algn="ctr"/>
              <a:endParaRPr lang="nl-NL" sz="1100" dirty="0">
                <a:solidFill>
                  <a:schemeClr val="tx1"/>
                </a:solidFill>
              </a:endParaRPr>
            </a:p>
            <a:p>
              <a:pPr algn="ctr"/>
              <a:r>
                <a:rPr lang="nl-NL" sz="1100" dirty="0">
                  <a:solidFill>
                    <a:schemeClr val="accent3">
                      <a:lumMod val="25000"/>
                    </a:schemeClr>
                  </a:solidFill>
                </a:rPr>
                <a:t>Gordana Kranjac</a:t>
              </a:r>
            </a:p>
            <a:p>
              <a:pPr algn="ctr"/>
              <a:r>
                <a:rPr lang="nl-NL" sz="1100" dirty="0">
                  <a:solidFill>
                    <a:schemeClr val="accent3">
                      <a:lumMod val="25000"/>
                    </a:schemeClr>
                  </a:solidFill>
                </a:rPr>
                <a:t>Rebecca Sarku</a:t>
              </a:r>
            </a:p>
            <a:p>
              <a:pPr algn="ctr"/>
              <a:r>
                <a:rPr lang="nl-NL" sz="1100" dirty="0">
                  <a:solidFill>
                    <a:schemeClr val="accent3">
                      <a:lumMod val="25000"/>
                    </a:schemeClr>
                  </a:solidFill>
                </a:rPr>
                <a:t>Talardia Gbangou</a:t>
              </a:r>
              <a:endParaRPr lang="en-GB" sz="1100" dirty="0">
                <a:solidFill>
                  <a:schemeClr val="accent3">
                    <a:lumMod val="25000"/>
                  </a:schemeClr>
                </a:solidFill>
              </a:endParaRPr>
            </a:p>
          </p:txBody>
        </p:sp>
        <p:pic>
          <p:nvPicPr>
            <p:cNvPr id="87" name="Picture Placeholder 7">
              <a:extLst>
                <a:ext uri="{FF2B5EF4-FFF2-40B4-BE49-F238E27FC236}">
                  <a16:creationId xmlns:a16="http://schemas.microsoft.com/office/drawing/2014/main" id="{BCE931FD-AFD6-4929-9A50-3DDA3A6D25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07766" y="3074062"/>
              <a:ext cx="519110" cy="519110"/>
            </a:xfrm>
            <a:prstGeom prst="ellipse">
              <a:avLst/>
            </a:prstGeom>
          </p:spPr>
        </p:pic>
        <p:pic>
          <p:nvPicPr>
            <p:cNvPr id="88" name="Picture Placeholder 7">
              <a:extLst>
                <a:ext uri="{FF2B5EF4-FFF2-40B4-BE49-F238E27FC236}">
                  <a16:creationId xmlns:a16="http://schemas.microsoft.com/office/drawing/2014/main" id="{B556F02F-7529-4AAD-ADA3-1D25B18475C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58565" y="3074062"/>
              <a:ext cx="519110" cy="519110"/>
            </a:xfrm>
            <a:prstGeom prst="ellipse">
              <a:avLst/>
            </a:prstGeom>
          </p:spPr>
        </p:pic>
        <p:pic>
          <p:nvPicPr>
            <p:cNvPr id="89" name="Picture Placeholder 7">
              <a:extLst>
                <a:ext uri="{FF2B5EF4-FFF2-40B4-BE49-F238E27FC236}">
                  <a16:creationId xmlns:a16="http://schemas.microsoft.com/office/drawing/2014/main" id="{1CE4FFB7-0EF3-4541-8412-3257963700B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09343" y="3063075"/>
              <a:ext cx="519110" cy="519110"/>
            </a:xfrm>
            <a:prstGeom prst="ellipse">
              <a:avLst/>
            </a:prstGeom>
          </p:spPr>
        </p:pic>
      </p:grpSp>
      <p:grpSp>
        <p:nvGrpSpPr>
          <p:cNvPr id="94" name="Group 93">
            <a:extLst>
              <a:ext uri="{FF2B5EF4-FFF2-40B4-BE49-F238E27FC236}">
                <a16:creationId xmlns:a16="http://schemas.microsoft.com/office/drawing/2014/main" id="{F3C261C0-DB44-414E-8216-1A67CE8A2F2A}"/>
              </a:ext>
            </a:extLst>
          </p:cNvPr>
          <p:cNvGrpSpPr/>
          <p:nvPr/>
        </p:nvGrpSpPr>
        <p:grpSpPr>
          <a:xfrm>
            <a:off x="6748634" y="2312062"/>
            <a:ext cx="2332473" cy="966750"/>
            <a:chOff x="6748634" y="2312062"/>
            <a:chExt cx="2332473" cy="966750"/>
          </a:xfrm>
        </p:grpSpPr>
        <p:sp>
          <p:nvSpPr>
            <p:cNvPr id="79" name="Rectangle: Rounded Corners 78">
              <a:extLst>
                <a:ext uri="{FF2B5EF4-FFF2-40B4-BE49-F238E27FC236}">
                  <a16:creationId xmlns:a16="http://schemas.microsoft.com/office/drawing/2014/main" id="{42E47742-C501-4767-A02E-A1A811872D3F}"/>
                </a:ext>
              </a:extLst>
            </p:cNvPr>
            <p:cNvSpPr/>
            <p:nvPr/>
          </p:nvSpPr>
          <p:spPr>
            <a:xfrm>
              <a:off x="7682895" y="2398155"/>
              <a:ext cx="1398212" cy="880657"/>
            </a:xfrm>
            <a:prstGeom prst="round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nl-NL" sz="1100" b="1" dirty="0">
                  <a:solidFill>
                    <a:srgbClr val="F26E94"/>
                  </a:solidFill>
                </a:rPr>
                <a:t>BANGLADESH</a:t>
              </a:r>
            </a:p>
            <a:p>
              <a:pPr algn="ctr"/>
              <a:endParaRPr lang="nl-NL" sz="1100" dirty="0">
                <a:solidFill>
                  <a:schemeClr val="accent3">
                    <a:lumMod val="25000"/>
                  </a:schemeClr>
                </a:solidFill>
              </a:endParaRPr>
            </a:p>
            <a:p>
              <a:pPr algn="ctr"/>
              <a:r>
                <a:rPr lang="en-US" sz="1100" dirty="0">
                  <a:solidFill>
                    <a:schemeClr val="accent3">
                      <a:lumMod val="25000"/>
                    </a:schemeClr>
                  </a:solidFill>
                </a:rPr>
                <a:t>Dilip</a:t>
              </a:r>
              <a:r>
                <a:rPr lang="nl-NL" sz="1100" dirty="0">
                  <a:solidFill>
                    <a:schemeClr val="accent3">
                      <a:lumMod val="25000"/>
                    </a:schemeClr>
                  </a:solidFill>
                </a:rPr>
                <a:t> </a:t>
              </a:r>
              <a:r>
                <a:rPr lang="en-US" sz="1100" dirty="0">
                  <a:solidFill>
                    <a:schemeClr val="accent3">
                      <a:lumMod val="25000"/>
                    </a:schemeClr>
                  </a:solidFill>
                </a:rPr>
                <a:t>Datta</a:t>
              </a:r>
            </a:p>
            <a:p>
              <a:pPr algn="ctr"/>
              <a:r>
                <a:rPr lang="nl-NL" sz="1100" dirty="0">
                  <a:solidFill>
                    <a:schemeClr val="accent3">
                      <a:lumMod val="25000"/>
                    </a:schemeClr>
                  </a:solidFill>
                </a:rPr>
                <a:t>Uthpal Kumar</a:t>
              </a:r>
            </a:p>
          </p:txBody>
        </p:sp>
        <p:pic>
          <p:nvPicPr>
            <p:cNvPr id="90" name="Picture Placeholder 7">
              <a:extLst>
                <a:ext uri="{FF2B5EF4-FFF2-40B4-BE49-F238E27FC236}">
                  <a16:creationId xmlns:a16="http://schemas.microsoft.com/office/drawing/2014/main" id="{967AFE7B-7293-4E4F-A5EB-92EABB9BD70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48634" y="2312062"/>
              <a:ext cx="409823" cy="519110"/>
            </a:xfrm>
            <a:prstGeom prst="ellipse">
              <a:avLst/>
            </a:prstGeom>
          </p:spPr>
        </p:pic>
        <p:pic>
          <p:nvPicPr>
            <p:cNvPr id="91" name="Picture Placeholder 7">
              <a:extLst>
                <a:ext uri="{FF2B5EF4-FFF2-40B4-BE49-F238E27FC236}">
                  <a16:creationId xmlns:a16="http://schemas.microsoft.com/office/drawing/2014/main" id="{31B455EF-C611-430B-B4F6-06DDAEA132C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97998" y="2312062"/>
              <a:ext cx="441243" cy="519110"/>
            </a:xfrm>
            <a:prstGeom prst="ellipse">
              <a:avLst/>
            </a:prstGeom>
          </p:spPr>
        </p:pic>
      </p:grpSp>
    </p:spTree>
    <p:extLst>
      <p:ext uri="{BB962C8B-B14F-4D97-AF65-F5344CB8AC3E}">
        <p14:creationId xmlns:p14="http://schemas.microsoft.com/office/powerpoint/2010/main" val="149619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anim calcmode="lin" valueType="num">
                                      <p:cBhvr>
                                        <p:cTn id="8" dur="500" fill="hold"/>
                                        <p:tgtEl>
                                          <p:spTgt spid="56"/>
                                        </p:tgtEl>
                                        <p:attrNameLst>
                                          <p:attrName>ppt_x</p:attrName>
                                        </p:attrNameLst>
                                      </p:cBhvr>
                                      <p:tavLst>
                                        <p:tav tm="0">
                                          <p:val>
                                            <p:strVal val="#ppt_x"/>
                                          </p:val>
                                        </p:tav>
                                        <p:tav tm="100000">
                                          <p:val>
                                            <p:strVal val="#ppt_x"/>
                                          </p:val>
                                        </p:tav>
                                      </p:tavLst>
                                    </p:anim>
                                    <p:anim calcmode="lin" valueType="num">
                                      <p:cBhvr>
                                        <p:cTn id="9" dur="500" fill="hold"/>
                                        <p:tgtEl>
                                          <p:spTgt spid="5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wipe(right)">
                                      <p:cBhvr>
                                        <p:cTn id="13" dur="1000"/>
                                        <p:tgtEl>
                                          <p:spTgt spid="6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1000" fill="hold"/>
                                        <p:tgtEl>
                                          <p:spTgt spid="92"/>
                                        </p:tgtEl>
                                        <p:attrNameLst>
                                          <p:attrName>ppt_w</p:attrName>
                                        </p:attrNameLst>
                                      </p:cBhvr>
                                      <p:tavLst>
                                        <p:tav tm="0">
                                          <p:val>
                                            <p:fltVal val="0"/>
                                          </p:val>
                                        </p:tav>
                                        <p:tav tm="100000">
                                          <p:val>
                                            <p:strVal val="#ppt_w"/>
                                          </p:val>
                                        </p:tav>
                                      </p:tavLst>
                                    </p:anim>
                                    <p:anim calcmode="lin" valueType="num">
                                      <p:cBhvr>
                                        <p:cTn id="18" dur="1000" fill="hold"/>
                                        <p:tgtEl>
                                          <p:spTgt spid="92"/>
                                        </p:tgtEl>
                                        <p:attrNameLst>
                                          <p:attrName>ppt_h</p:attrName>
                                        </p:attrNameLst>
                                      </p:cBhvr>
                                      <p:tavLst>
                                        <p:tav tm="0">
                                          <p:val>
                                            <p:fltVal val="0"/>
                                          </p:val>
                                        </p:tav>
                                        <p:tav tm="100000">
                                          <p:val>
                                            <p:strVal val="#ppt_h"/>
                                          </p:val>
                                        </p:tav>
                                      </p:tavLst>
                                    </p:anim>
                                    <p:animEffect transition="in" filter="fade">
                                      <p:cBhvr>
                                        <p:cTn id="19" dur="1000"/>
                                        <p:tgtEl>
                                          <p:spTgt spid="92"/>
                                        </p:tgtEl>
                                      </p:cBhvr>
                                    </p:animEffect>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250"/>
                                        <p:tgtEl>
                                          <p:spTgt spid="52"/>
                                        </p:tgtEl>
                                      </p:cBhvr>
                                    </p:animEffect>
                                    <p:anim calcmode="lin" valueType="num">
                                      <p:cBhvr>
                                        <p:cTn id="24" dur="1250" fill="hold"/>
                                        <p:tgtEl>
                                          <p:spTgt spid="52"/>
                                        </p:tgtEl>
                                        <p:attrNameLst>
                                          <p:attrName>ppt_x</p:attrName>
                                        </p:attrNameLst>
                                      </p:cBhvr>
                                      <p:tavLst>
                                        <p:tav tm="0">
                                          <p:val>
                                            <p:strVal val="#ppt_x"/>
                                          </p:val>
                                        </p:tav>
                                        <p:tav tm="100000">
                                          <p:val>
                                            <p:strVal val="#ppt_x"/>
                                          </p:val>
                                        </p:tav>
                                      </p:tavLst>
                                    </p:anim>
                                    <p:anim calcmode="lin" valueType="num">
                                      <p:cBhvr>
                                        <p:cTn id="25" dur="125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22" presetClass="entr" presetSubtype="2"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right)">
                                      <p:cBhvr>
                                        <p:cTn id="29" dur="1000"/>
                                        <p:tgtEl>
                                          <p:spTgt spid="68"/>
                                        </p:tgtEl>
                                      </p:cBhvr>
                                    </p:animEffect>
                                  </p:childTnLst>
                                </p:cTn>
                              </p:par>
                            </p:childTnLst>
                          </p:cTn>
                        </p:par>
                        <p:par>
                          <p:cTn id="30" fill="hold">
                            <p:stCondLst>
                              <p:cond delay="4750"/>
                            </p:stCondLst>
                            <p:childTnLst>
                              <p:par>
                                <p:cTn id="31" presetID="53" presetClass="entr" presetSubtype="16" fill="hold" nodeType="afterEffect">
                                  <p:stCondLst>
                                    <p:cond delay="0"/>
                                  </p:stCondLst>
                                  <p:childTnLst>
                                    <p:set>
                                      <p:cBhvr>
                                        <p:cTn id="32" dur="1" fill="hold">
                                          <p:stCondLst>
                                            <p:cond delay="0"/>
                                          </p:stCondLst>
                                        </p:cTn>
                                        <p:tgtEl>
                                          <p:spTgt spid="93"/>
                                        </p:tgtEl>
                                        <p:attrNameLst>
                                          <p:attrName>style.visibility</p:attrName>
                                        </p:attrNameLst>
                                      </p:cBhvr>
                                      <p:to>
                                        <p:strVal val="visible"/>
                                      </p:to>
                                    </p:set>
                                    <p:anim calcmode="lin" valueType="num">
                                      <p:cBhvr>
                                        <p:cTn id="33" dur="1000" fill="hold"/>
                                        <p:tgtEl>
                                          <p:spTgt spid="93"/>
                                        </p:tgtEl>
                                        <p:attrNameLst>
                                          <p:attrName>ppt_w</p:attrName>
                                        </p:attrNameLst>
                                      </p:cBhvr>
                                      <p:tavLst>
                                        <p:tav tm="0">
                                          <p:val>
                                            <p:fltVal val="0"/>
                                          </p:val>
                                        </p:tav>
                                        <p:tav tm="100000">
                                          <p:val>
                                            <p:strVal val="#ppt_w"/>
                                          </p:val>
                                        </p:tav>
                                      </p:tavLst>
                                    </p:anim>
                                    <p:anim calcmode="lin" valueType="num">
                                      <p:cBhvr>
                                        <p:cTn id="34" dur="1000" fill="hold"/>
                                        <p:tgtEl>
                                          <p:spTgt spid="93"/>
                                        </p:tgtEl>
                                        <p:attrNameLst>
                                          <p:attrName>ppt_h</p:attrName>
                                        </p:attrNameLst>
                                      </p:cBhvr>
                                      <p:tavLst>
                                        <p:tav tm="0">
                                          <p:val>
                                            <p:fltVal val="0"/>
                                          </p:val>
                                        </p:tav>
                                        <p:tav tm="100000">
                                          <p:val>
                                            <p:strVal val="#ppt_h"/>
                                          </p:val>
                                        </p:tav>
                                      </p:tavLst>
                                    </p:anim>
                                    <p:animEffect transition="in" filter="fade">
                                      <p:cBhvr>
                                        <p:cTn id="35" dur="1000"/>
                                        <p:tgtEl>
                                          <p:spTgt spid="93"/>
                                        </p:tgtEl>
                                      </p:cBhvr>
                                    </p:animEffect>
                                  </p:childTnLst>
                                </p:cTn>
                              </p:par>
                            </p:childTnLst>
                          </p:cTn>
                        </p:par>
                        <p:par>
                          <p:cTn id="36" fill="hold">
                            <p:stCondLst>
                              <p:cond delay="5750"/>
                            </p:stCondLst>
                            <p:childTnLst>
                              <p:par>
                                <p:cTn id="37" presetID="47" presetClass="entr" presetSubtype="0"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1250"/>
                                        <p:tgtEl>
                                          <p:spTgt spid="53"/>
                                        </p:tgtEl>
                                      </p:cBhvr>
                                    </p:animEffect>
                                    <p:anim calcmode="lin" valueType="num">
                                      <p:cBhvr>
                                        <p:cTn id="40" dur="1250" fill="hold"/>
                                        <p:tgtEl>
                                          <p:spTgt spid="53"/>
                                        </p:tgtEl>
                                        <p:attrNameLst>
                                          <p:attrName>ppt_x</p:attrName>
                                        </p:attrNameLst>
                                      </p:cBhvr>
                                      <p:tavLst>
                                        <p:tav tm="0">
                                          <p:val>
                                            <p:strVal val="#ppt_x"/>
                                          </p:val>
                                        </p:tav>
                                        <p:tav tm="100000">
                                          <p:val>
                                            <p:strVal val="#ppt_x"/>
                                          </p:val>
                                        </p:tav>
                                      </p:tavLst>
                                    </p:anim>
                                    <p:anim calcmode="lin" valueType="num">
                                      <p:cBhvr>
                                        <p:cTn id="41" dur="1250" fill="hold"/>
                                        <p:tgtEl>
                                          <p:spTgt spid="53"/>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22" presetClass="entr" presetSubtype="4" fill="hold" nodeType="after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down)">
                                      <p:cBhvr>
                                        <p:cTn id="45" dur="1000"/>
                                        <p:tgtEl>
                                          <p:spTgt spid="71"/>
                                        </p:tgtEl>
                                      </p:cBhvr>
                                    </p:animEffect>
                                  </p:childTnLst>
                                </p:cTn>
                              </p:par>
                            </p:childTnLst>
                          </p:cTn>
                        </p:par>
                        <p:par>
                          <p:cTn id="46" fill="hold">
                            <p:stCondLst>
                              <p:cond delay="8000"/>
                            </p:stCondLst>
                            <p:childTnLst>
                              <p:par>
                                <p:cTn id="47" presetID="53" presetClass="entr" presetSubtype="16" fill="hold" nodeType="after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p:cTn id="49" dur="1000" fill="hold"/>
                                        <p:tgtEl>
                                          <p:spTgt spid="94"/>
                                        </p:tgtEl>
                                        <p:attrNameLst>
                                          <p:attrName>ppt_w</p:attrName>
                                        </p:attrNameLst>
                                      </p:cBhvr>
                                      <p:tavLst>
                                        <p:tav tm="0">
                                          <p:val>
                                            <p:fltVal val="0"/>
                                          </p:val>
                                        </p:tav>
                                        <p:tav tm="100000">
                                          <p:val>
                                            <p:strVal val="#ppt_w"/>
                                          </p:val>
                                        </p:tav>
                                      </p:tavLst>
                                    </p:anim>
                                    <p:anim calcmode="lin" valueType="num">
                                      <p:cBhvr>
                                        <p:cTn id="50" dur="1000" fill="hold"/>
                                        <p:tgtEl>
                                          <p:spTgt spid="94"/>
                                        </p:tgtEl>
                                        <p:attrNameLst>
                                          <p:attrName>ppt_h</p:attrName>
                                        </p:attrNameLst>
                                      </p:cBhvr>
                                      <p:tavLst>
                                        <p:tav tm="0">
                                          <p:val>
                                            <p:fltVal val="0"/>
                                          </p:val>
                                        </p:tav>
                                        <p:tav tm="100000">
                                          <p:val>
                                            <p:strVal val="#ppt_h"/>
                                          </p:val>
                                        </p:tav>
                                      </p:tavLst>
                                    </p:anim>
                                    <p:animEffect transition="in" filter="fade">
                                      <p:cBhvr>
                                        <p:cTn id="51"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b="1" dirty="0"/>
              <a:t>WATERAPPS partners</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26</a:t>
            </a:fld>
            <a:endParaRPr lang="en-GB" dirty="0"/>
          </a:p>
        </p:txBody>
      </p:sp>
      <p:pic>
        <p:nvPicPr>
          <p:cNvPr id="8" name="Picture 7">
            <a:extLst>
              <a:ext uri="{FF2B5EF4-FFF2-40B4-BE49-F238E27FC236}">
                <a16:creationId xmlns:a16="http://schemas.microsoft.com/office/drawing/2014/main" id="{37E9BC6F-E9D9-4DCE-BE50-DD6EB3AD60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492" y="1089692"/>
            <a:ext cx="2633206" cy="1773383"/>
          </a:xfrm>
          <a:prstGeom prst="rect">
            <a:avLst/>
          </a:prstGeom>
        </p:spPr>
      </p:pic>
      <p:pic>
        <p:nvPicPr>
          <p:cNvPr id="12" name="Picture 11">
            <a:extLst>
              <a:ext uri="{FF2B5EF4-FFF2-40B4-BE49-F238E27FC236}">
                <a16:creationId xmlns:a16="http://schemas.microsoft.com/office/drawing/2014/main" id="{A943894B-8322-40E2-9311-E4D75573985F}"/>
              </a:ext>
            </a:extLst>
          </p:cNvPr>
          <p:cNvPicPr>
            <a:picLocks noChangeAspect="1"/>
          </p:cNvPicPr>
          <p:nvPr/>
        </p:nvPicPr>
        <p:blipFill>
          <a:blip r:embed="rId4"/>
          <a:stretch>
            <a:fillRect/>
          </a:stretch>
        </p:blipFill>
        <p:spPr>
          <a:xfrm>
            <a:off x="3179985" y="1397039"/>
            <a:ext cx="1163783" cy="1158690"/>
          </a:xfrm>
          <a:prstGeom prst="rect">
            <a:avLst/>
          </a:prstGeom>
        </p:spPr>
      </p:pic>
      <p:pic>
        <p:nvPicPr>
          <p:cNvPr id="13" name="Picture 12">
            <a:extLst>
              <a:ext uri="{FF2B5EF4-FFF2-40B4-BE49-F238E27FC236}">
                <a16:creationId xmlns:a16="http://schemas.microsoft.com/office/drawing/2014/main" id="{63066787-FACE-4B5D-AB2E-50E40B5D4102}"/>
              </a:ext>
            </a:extLst>
          </p:cNvPr>
          <p:cNvPicPr>
            <a:picLocks noChangeAspect="1"/>
          </p:cNvPicPr>
          <p:nvPr/>
        </p:nvPicPr>
        <p:blipFill>
          <a:blip r:embed="rId5"/>
          <a:stretch>
            <a:fillRect/>
          </a:stretch>
        </p:blipFill>
        <p:spPr>
          <a:xfrm>
            <a:off x="4780343" y="1398949"/>
            <a:ext cx="1162000" cy="1158690"/>
          </a:xfrm>
          <a:prstGeom prst="rect">
            <a:avLst/>
          </a:prstGeom>
        </p:spPr>
      </p:pic>
      <p:pic>
        <p:nvPicPr>
          <p:cNvPr id="14" name="Picture 13">
            <a:extLst>
              <a:ext uri="{FF2B5EF4-FFF2-40B4-BE49-F238E27FC236}">
                <a16:creationId xmlns:a16="http://schemas.microsoft.com/office/drawing/2014/main" id="{6B52A281-BF54-42E4-BDE2-F2663A6CFD82}"/>
              </a:ext>
            </a:extLst>
          </p:cNvPr>
          <p:cNvPicPr>
            <a:picLocks noChangeAspect="1"/>
          </p:cNvPicPr>
          <p:nvPr/>
        </p:nvPicPr>
        <p:blipFill>
          <a:blip r:embed="rId6"/>
          <a:stretch>
            <a:fillRect/>
          </a:stretch>
        </p:blipFill>
        <p:spPr>
          <a:xfrm>
            <a:off x="453409" y="3002511"/>
            <a:ext cx="912424" cy="1102256"/>
          </a:xfrm>
          <a:prstGeom prst="rect">
            <a:avLst/>
          </a:prstGeom>
        </p:spPr>
      </p:pic>
      <p:pic>
        <p:nvPicPr>
          <p:cNvPr id="15" name="Picture 14">
            <a:extLst>
              <a:ext uri="{FF2B5EF4-FFF2-40B4-BE49-F238E27FC236}">
                <a16:creationId xmlns:a16="http://schemas.microsoft.com/office/drawing/2014/main" id="{32FA6D89-532E-4F85-B520-24251D3CB004}"/>
              </a:ext>
            </a:extLst>
          </p:cNvPr>
          <p:cNvPicPr>
            <a:picLocks noChangeAspect="1"/>
          </p:cNvPicPr>
          <p:nvPr/>
        </p:nvPicPr>
        <p:blipFill>
          <a:blip r:embed="rId7"/>
          <a:stretch>
            <a:fillRect/>
          </a:stretch>
        </p:blipFill>
        <p:spPr>
          <a:xfrm>
            <a:off x="3161574" y="3221942"/>
            <a:ext cx="1365622" cy="887045"/>
          </a:xfrm>
          <a:prstGeom prst="rect">
            <a:avLst/>
          </a:prstGeom>
        </p:spPr>
      </p:pic>
      <p:pic>
        <p:nvPicPr>
          <p:cNvPr id="16" name="Picture 15">
            <a:extLst>
              <a:ext uri="{FF2B5EF4-FFF2-40B4-BE49-F238E27FC236}">
                <a16:creationId xmlns:a16="http://schemas.microsoft.com/office/drawing/2014/main" id="{55E46A39-966E-428E-A9E8-D9A19E214D5B}"/>
              </a:ext>
            </a:extLst>
          </p:cNvPr>
          <p:cNvPicPr>
            <a:picLocks noChangeAspect="1"/>
          </p:cNvPicPr>
          <p:nvPr/>
        </p:nvPicPr>
        <p:blipFill>
          <a:blip r:embed="rId8"/>
          <a:stretch>
            <a:fillRect/>
          </a:stretch>
        </p:blipFill>
        <p:spPr>
          <a:xfrm>
            <a:off x="5026724" y="3221942"/>
            <a:ext cx="1078328" cy="1078328"/>
          </a:xfrm>
          <a:prstGeom prst="rect">
            <a:avLst/>
          </a:prstGeom>
        </p:spPr>
      </p:pic>
      <p:pic>
        <p:nvPicPr>
          <p:cNvPr id="19" name="Picture 18">
            <a:extLst>
              <a:ext uri="{FF2B5EF4-FFF2-40B4-BE49-F238E27FC236}">
                <a16:creationId xmlns:a16="http://schemas.microsoft.com/office/drawing/2014/main" id="{B1F51EAC-016F-48FE-8349-CFC1E59585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04364" y="230188"/>
            <a:ext cx="1715742" cy="2778283"/>
          </a:xfrm>
          <a:prstGeom prst="rect">
            <a:avLst/>
          </a:prstGeom>
        </p:spPr>
      </p:pic>
      <p:grpSp>
        <p:nvGrpSpPr>
          <p:cNvPr id="29" name="Group 28">
            <a:extLst>
              <a:ext uri="{FF2B5EF4-FFF2-40B4-BE49-F238E27FC236}">
                <a16:creationId xmlns:a16="http://schemas.microsoft.com/office/drawing/2014/main" id="{39CE6F32-3442-483C-94D6-6EEE07DC061B}"/>
              </a:ext>
            </a:extLst>
          </p:cNvPr>
          <p:cNvGrpSpPr/>
          <p:nvPr/>
        </p:nvGrpSpPr>
        <p:grpSpPr>
          <a:xfrm>
            <a:off x="6604581" y="3466115"/>
            <a:ext cx="2149851" cy="2776552"/>
            <a:chOff x="6483927" y="3137627"/>
            <a:chExt cx="2149851" cy="2776552"/>
          </a:xfrm>
        </p:grpSpPr>
        <p:grpSp>
          <p:nvGrpSpPr>
            <p:cNvPr id="28" name="Group 27">
              <a:extLst>
                <a:ext uri="{FF2B5EF4-FFF2-40B4-BE49-F238E27FC236}">
                  <a16:creationId xmlns:a16="http://schemas.microsoft.com/office/drawing/2014/main" id="{35D618EA-A9C6-4E8A-A606-5E76D7DECF54}"/>
                </a:ext>
              </a:extLst>
            </p:cNvPr>
            <p:cNvGrpSpPr/>
            <p:nvPr/>
          </p:nvGrpSpPr>
          <p:grpSpPr>
            <a:xfrm>
              <a:off x="6483927" y="3137627"/>
              <a:ext cx="2149851" cy="2776552"/>
              <a:chOff x="6918036" y="3313115"/>
              <a:chExt cx="1715742" cy="2644343"/>
            </a:xfrm>
          </p:grpSpPr>
          <p:sp>
            <p:nvSpPr>
              <p:cNvPr id="26" name="Rectangle: Rounded Corners 25">
                <a:extLst>
                  <a:ext uri="{FF2B5EF4-FFF2-40B4-BE49-F238E27FC236}">
                    <a16:creationId xmlns:a16="http://schemas.microsoft.com/office/drawing/2014/main" id="{86ABB699-CCD8-449E-AD85-77A80AB89884}"/>
                  </a:ext>
                </a:extLst>
              </p:cNvPr>
              <p:cNvSpPr/>
              <p:nvPr/>
            </p:nvSpPr>
            <p:spPr>
              <a:xfrm>
                <a:off x="6918036" y="3573359"/>
                <a:ext cx="1715742" cy="238409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27" name="Rectangle: Rounded Corners 26">
                <a:extLst>
                  <a:ext uri="{FF2B5EF4-FFF2-40B4-BE49-F238E27FC236}">
                    <a16:creationId xmlns:a16="http://schemas.microsoft.com/office/drawing/2014/main" id="{8C9A3E0D-DB41-4143-8C72-52CFBF390A82}"/>
                  </a:ext>
                </a:extLst>
              </p:cNvPr>
              <p:cNvSpPr/>
              <p:nvPr/>
            </p:nvSpPr>
            <p:spPr>
              <a:xfrm>
                <a:off x="7204364" y="3313115"/>
                <a:ext cx="1209963" cy="60824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nl-NL" sz="1400" dirty="0">
                    <a:solidFill>
                      <a:schemeClr val="tx1"/>
                    </a:solidFill>
                  </a:rPr>
                  <a:t>Water </a:t>
                </a:r>
                <a:r>
                  <a:rPr lang="en-US" sz="1400" dirty="0">
                    <a:solidFill>
                      <a:schemeClr val="tx1"/>
                    </a:solidFill>
                  </a:rPr>
                  <a:t>authorities</a:t>
                </a:r>
              </a:p>
            </p:txBody>
          </p:sp>
        </p:grpSp>
        <p:grpSp>
          <p:nvGrpSpPr>
            <p:cNvPr id="25" name="Group 24">
              <a:extLst>
                <a:ext uri="{FF2B5EF4-FFF2-40B4-BE49-F238E27FC236}">
                  <a16:creationId xmlns:a16="http://schemas.microsoft.com/office/drawing/2014/main" id="{F71FE685-5872-44DF-84AB-BCA4CA355E99}"/>
                </a:ext>
              </a:extLst>
            </p:cNvPr>
            <p:cNvGrpSpPr/>
            <p:nvPr/>
          </p:nvGrpSpPr>
          <p:grpSpPr>
            <a:xfrm>
              <a:off x="6817347" y="3875025"/>
              <a:ext cx="1566808" cy="1835592"/>
              <a:chOff x="6839649" y="4267979"/>
              <a:chExt cx="1566808" cy="1835592"/>
            </a:xfrm>
          </p:grpSpPr>
          <p:pic>
            <p:nvPicPr>
              <p:cNvPr id="20" name="Picture 19">
                <a:extLst>
                  <a:ext uri="{FF2B5EF4-FFF2-40B4-BE49-F238E27FC236}">
                    <a16:creationId xmlns:a16="http://schemas.microsoft.com/office/drawing/2014/main" id="{08C55EA4-A332-4138-A4A1-E8770B44CCB0}"/>
                  </a:ext>
                </a:extLst>
              </p:cNvPr>
              <p:cNvPicPr>
                <a:picLocks noChangeAspect="1"/>
              </p:cNvPicPr>
              <p:nvPr/>
            </p:nvPicPr>
            <p:blipFill>
              <a:blip r:embed="rId10"/>
              <a:stretch>
                <a:fillRect/>
              </a:stretch>
            </p:blipFill>
            <p:spPr>
              <a:xfrm>
                <a:off x="6839649" y="5371344"/>
                <a:ext cx="1566808" cy="732227"/>
              </a:xfrm>
              <a:prstGeom prst="rect">
                <a:avLst/>
              </a:prstGeom>
            </p:spPr>
          </p:pic>
          <p:pic>
            <p:nvPicPr>
              <p:cNvPr id="21" name="Picture 20">
                <a:extLst>
                  <a:ext uri="{FF2B5EF4-FFF2-40B4-BE49-F238E27FC236}">
                    <a16:creationId xmlns:a16="http://schemas.microsoft.com/office/drawing/2014/main" id="{6641DEE7-FDED-4210-A233-D007B243C88E}"/>
                  </a:ext>
                </a:extLst>
              </p:cNvPr>
              <p:cNvPicPr>
                <a:picLocks noChangeAspect="1"/>
              </p:cNvPicPr>
              <p:nvPr/>
            </p:nvPicPr>
            <p:blipFill>
              <a:blip r:embed="rId11"/>
              <a:stretch>
                <a:fillRect/>
              </a:stretch>
            </p:blipFill>
            <p:spPr>
              <a:xfrm>
                <a:off x="6839649" y="4267979"/>
                <a:ext cx="1566808" cy="880949"/>
              </a:xfrm>
              <a:prstGeom prst="rect">
                <a:avLst/>
              </a:prstGeom>
              <a:ln>
                <a:solidFill>
                  <a:schemeClr val="accent1"/>
                </a:solidFill>
              </a:ln>
            </p:spPr>
          </p:pic>
        </p:grpSp>
      </p:grpSp>
      <p:pic>
        <p:nvPicPr>
          <p:cNvPr id="22" name="Picture 21">
            <a:extLst>
              <a:ext uri="{FF2B5EF4-FFF2-40B4-BE49-F238E27FC236}">
                <a16:creationId xmlns:a16="http://schemas.microsoft.com/office/drawing/2014/main" id="{A7D14878-6D9E-4D7C-AC5A-9FECABA0F992}"/>
              </a:ext>
            </a:extLst>
          </p:cNvPr>
          <p:cNvPicPr>
            <a:picLocks noChangeAspect="1"/>
          </p:cNvPicPr>
          <p:nvPr/>
        </p:nvPicPr>
        <p:blipFill>
          <a:blip r:embed="rId12"/>
          <a:stretch>
            <a:fillRect/>
          </a:stretch>
        </p:blipFill>
        <p:spPr>
          <a:xfrm>
            <a:off x="753982" y="4938299"/>
            <a:ext cx="2716302" cy="791650"/>
          </a:xfrm>
          <a:prstGeom prst="rect">
            <a:avLst/>
          </a:prstGeom>
        </p:spPr>
      </p:pic>
      <p:grpSp>
        <p:nvGrpSpPr>
          <p:cNvPr id="34" name="Group 33">
            <a:extLst>
              <a:ext uri="{FF2B5EF4-FFF2-40B4-BE49-F238E27FC236}">
                <a16:creationId xmlns:a16="http://schemas.microsoft.com/office/drawing/2014/main" id="{42DCF53F-3E4A-48CD-9454-7E6D09D1F7AE}"/>
              </a:ext>
            </a:extLst>
          </p:cNvPr>
          <p:cNvGrpSpPr/>
          <p:nvPr/>
        </p:nvGrpSpPr>
        <p:grpSpPr>
          <a:xfrm>
            <a:off x="4147127" y="4605284"/>
            <a:ext cx="2149851" cy="1860171"/>
            <a:chOff x="4147127" y="4605284"/>
            <a:chExt cx="2149851" cy="1860171"/>
          </a:xfrm>
        </p:grpSpPr>
        <p:sp>
          <p:nvSpPr>
            <p:cNvPr id="33" name="Rectangle: Rounded Corners 32">
              <a:extLst>
                <a:ext uri="{FF2B5EF4-FFF2-40B4-BE49-F238E27FC236}">
                  <a16:creationId xmlns:a16="http://schemas.microsoft.com/office/drawing/2014/main" id="{B054653B-809C-4F7F-84DF-E31A12F68F1B}"/>
                </a:ext>
              </a:extLst>
            </p:cNvPr>
            <p:cNvSpPr/>
            <p:nvPr/>
          </p:nvSpPr>
          <p:spPr>
            <a:xfrm>
              <a:off x="4147127" y="4775200"/>
              <a:ext cx="2149851" cy="16902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pic>
          <p:nvPicPr>
            <p:cNvPr id="18" name="Picture 17">
              <a:extLst>
                <a:ext uri="{FF2B5EF4-FFF2-40B4-BE49-F238E27FC236}">
                  <a16:creationId xmlns:a16="http://schemas.microsoft.com/office/drawing/2014/main" id="{4DD63D46-4D39-4A6A-8E4E-2BCE06138B88}"/>
                </a:ext>
              </a:extLst>
            </p:cNvPr>
            <p:cNvPicPr>
              <a:picLocks noChangeAspect="1"/>
            </p:cNvPicPr>
            <p:nvPr/>
          </p:nvPicPr>
          <p:blipFill>
            <a:blip r:embed="rId13"/>
            <a:stretch>
              <a:fillRect/>
            </a:stretch>
          </p:blipFill>
          <p:spPr>
            <a:xfrm>
              <a:off x="4780343" y="5026631"/>
              <a:ext cx="929411" cy="932719"/>
            </a:xfrm>
            <a:prstGeom prst="rect">
              <a:avLst/>
            </a:prstGeom>
          </p:spPr>
        </p:pic>
        <p:pic>
          <p:nvPicPr>
            <p:cNvPr id="23" name="Picture 22">
              <a:extLst>
                <a:ext uri="{FF2B5EF4-FFF2-40B4-BE49-F238E27FC236}">
                  <a16:creationId xmlns:a16="http://schemas.microsoft.com/office/drawing/2014/main" id="{FF1F277E-67E6-4873-82CA-DC616A8588D2}"/>
                </a:ext>
              </a:extLst>
            </p:cNvPr>
            <p:cNvPicPr>
              <a:picLocks noChangeAspect="1"/>
            </p:cNvPicPr>
            <p:nvPr/>
          </p:nvPicPr>
          <p:blipFill>
            <a:blip r:embed="rId14"/>
            <a:stretch>
              <a:fillRect/>
            </a:stretch>
          </p:blipFill>
          <p:spPr>
            <a:xfrm>
              <a:off x="4261686" y="6055690"/>
              <a:ext cx="1966727" cy="292722"/>
            </a:xfrm>
            <a:prstGeom prst="rect">
              <a:avLst/>
            </a:prstGeom>
          </p:spPr>
        </p:pic>
        <p:sp>
          <p:nvSpPr>
            <p:cNvPr id="31" name="Rectangle: Rounded Corners 30">
              <a:extLst>
                <a:ext uri="{FF2B5EF4-FFF2-40B4-BE49-F238E27FC236}">
                  <a16:creationId xmlns:a16="http://schemas.microsoft.com/office/drawing/2014/main" id="{C3C6F883-2C12-4A92-B3B0-3C13BBFD7C48}"/>
                </a:ext>
              </a:extLst>
            </p:cNvPr>
            <p:cNvSpPr/>
            <p:nvPr/>
          </p:nvSpPr>
          <p:spPr>
            <a:xfrm>
              <a:off x="4411636" y="4605284"/>
              <a:ext cx="1516102" cy="36987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nl-NL" sz="1400" dirty="0">
                  <a:solidFill>
                    <a:schemeClr val="tx1"/>
                  </a:solidFill>
                </a:rPr>
                <a:t>Consultancy</a:t>
              </a:r>
              <a:endParaRPr lang="en-US" sz="1400" dirty="0">
                <a:solidFill>
                  <a:schemeClr val="tx1"/>
                </a:solidFill>
              </a:endParaRPr>
            </a:p>
          </p:txBody>
        </p:sp>
      </p:grpSp>
      <p:pic>
        <p:nvPicPr>
          <p:cNvPr id="35" name="Picture 4">
            <a:extLst>
              <a:ext uri="{FF2B5EF4-FFF2-40B4-BE49-F238E27FC236}">
                <a16:creationId xmlns:a16="http://schemas.microsoft.com/office/drawing/2014/main" id="{CD7D4D3A-F2AC-4235-B872-6D4A10D9AD4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3083" y="3170164"/>
            <a:ext cx="1005686"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793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b="1" dirty="0"/>
              <a:t>WSG-WUR mission</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27</a:t>
            </a:fld>
            <a:endParaRPr lang="en-GB" dirty="0"/>
          </a:p>
        </p:txBody>
      </p:sp>
      <p:sp>
        <p:nvSpPr>
          <p:cNvPr id="7" name="Text Placeholder 2">
            <a:extLst>
              <a:ext uri="{FF2B5EF4-FFF2-40B4-BE49-F238E27FC236}">
                <a16:creationId xmlns:a16="http://schemas.microsoft.com/office/drawing/2014/main" id="{56FE0C8E-1C22-412E-9419-4E3D76B2A15B}"/>
              </a:ext>
            </a:extLst>
          </p:cNvPr>
          <p:cNvSpPr>
            <a:spLocks noGrp="1"/>
          </p:cNvSpPr>
          <p:nvPr>
            <p:ph type="body" sz="quarter" idx="10"/>
          </p:nvPr>
        </p:nvSpPr>
        <p:spPr>
          <a:xfrm>
            <a:off x="219456" y="1286764"/>
            <a:ext cx="8768976" cy="4089400"/>
          </a:xfrm>
        </p:spPr>
        <p:txBody>
          <a:bodyPr/>
          <a:lstStyle/>
          <a:p>
            <a:pPr marL="0" indent="0" algn="ctr">
              <a:lnSpc>
                <a:spcPct val="100000"/>
              </a:lnSpc>
              <a:buNone/>
            </a:pPr>
            <a:r>
              <a:rPr lang="en-GB" sz="1600" b="1" dirty="0"/>
              <a:t>Water Systems and Global Change Group, Wageningen University</a:t>
            </a:r>
            <a:endParaRPr lang="en-GB" sz="1200" b="1" dirty="0"/>
          </a:p>
        </p:txBody>
      </p:sp>
      <p:pic>
        <p:nvPicPr>
          <p:cNvPr id="8" name="Picture 7">
            <a:extLst>
              <a:ext uri="{FF2B5EF4-FFF2-40B4-BE49-F238E27FC236}">
                <a16:creationId xmlns:a16="http://schemas.microsoft.com/office/drawing/2014/main" id="{54A416C0-6085-4DF4-94B2-8758EBB27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366" y="1690576"/>
            <a:ext cx="6417268" cy="4497572"/>
          </a:xfrm>
          <a:prstGeom prst="rect">
            <a:avLst/>
          </a:prstGeom>
        </p:spPr>
      </p:pic>
    </p:spTree>
    <p:extLst>
      <p:ext uri="{BB962C8B-B14F-4D97-AF65-F5344CB8AC3E}">
        <p14:creationId xmlns:p14="http://schemas.microsoft.com/office/powerpoint/2010/main" val="2455276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86329"/>
          </a:xfrm>
        </p:spPr>
        <p:txBody>
          <a:bodyPr/>
          <a:lstStyle/>
          <a:p>
            <a:r>
              <a:rPr lang="en-GB" sz="2400" b="1" dirty="0"/>
              <a:t>WATERAPPS: main research question</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a:t>
            </a:fld>
            <a:endParaRPr lang="en-GB" dirty="0"/>
          </a:p>
        </p:txBody>
      </p:sp>
      <p:pic>
        <p:nvPicPr>
          <p:cNvPr id="19" name="Picture 18">
            <a:extLst>
              <a:ext uri="{FF2B5EF4-FFF2-40B4-BE49-F238E27FC236}">
                <a16:creationId xmlns:a16="http://schemas.microsoft.com/office/drawing/2014/main" id="{0F174F39-184C-4495-992D-375BBAD98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3830" y="4777816"/>
            <a:ext cx="914528" cy="914528"/>
          </a:xfrm>
          <a:prstGeom prst="rect">
            <a:avLst/>
          </a:prstGeom>
        </p:spPr>
      </p:pic>
      <p:grpSp>
        <p:nvGrpSpPr>
          <p:cNvPr id="29" name="Group 28">
            <a:extLst>
              <a:ext uri="{FF2B5EF4-FFF2-40B4-BE49-F238E27FC236}">
                <a16:creationId xmlns:a16="http://schemas.microsoft.com/office/drawing/2014/main" id="{9C6BC975-AD4C-479C-AAEC-DD1090DC0F70}"/>
              </a:ext>
            </a:extLst>
          </p:cNvPr>
          <p:cNvGrpSpPr/>
          <p:nvPr/>
        </p:nvGrpSpPr>
        <p:grpSpPr>
          <a:xfrm>
            <a:off x="1759844" y="1236121"/>
            <a:ext cx="4938044" cy="1209550"/>
            <a:chOff x="2259574" y="1334846"/>
            <a:chExt cx="4938044" cy="1209550"/>
          </a:xfrm>
        </p:grpSpPr>
        <p:pic>
          <p:nvPicPr>
            <p:cNvPr id="12" name="Picture 11">
              <a:extLst>
                <a:ext uri="{FF2B5EF4-FFF2-40B4-BE49-F238E27FC236}">
                  <a16:creationId xmlns:a16="http://schemas.microsoft.com/office/drawing/2014/main" id="{C2FB34FE-0ED0-43AB-A1F6-FDA95F332A0C}"/>
                </a:ext>
              </a:extLst>
            </p:cNvPr>
            <p:cNvPicPr>
              <a:picLocks noChangeAspect="1"/>
            </p:cNvPicPr>
            <p:nvPr/>
          </p:nvPicPr>
          <p:blipFill>
            <a:blip r:embed="rId4"/>
            <a:stretch>
              <a:fillRect/>
            </a:stretch>
          </p:blipFill>
          <p:spPr>
            <a:xfrm>
              <a:off x="5639395" y="1334846"/>
              <a:ext cx="1558223" cy="1168667"/>
            </a:xfrm>
            <a:prstGeom prst="rect">
              <a:avLst/>
            </a:prstGeom>
          </p:spPr>
        </p:pic>
        <p:pic>
          <p:nvPicPr>
            <p:cNvPr id="17" name="Picture 16">
              <a:extLst>
                <a:ext uri="{FF2B5EF4-FFF2-40B4-BE49-F238E27FC236}">
                  <a16:creationId xmlns:a16="http://schemas.microsoft.com/office/drawing/2014/main" id="{61796675-440E-4F65-B941-0CD7136E30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5860" y="1418487"/>
              <a:ext cx="1310679" cy="1049231"/>
            </a:xfrm>
            <a:prstGeom prst="rect">
              <a:avLst/>
            </a:prstGeom>
          </p:spPr>
        </p:pic>
        <p:pic>
          <p:nvPicPr>
            <p:cNvPr id="21" name="Picture 20">
              <a:extLst>
                <a:ext uri="{FF2B5EF4-FFF2-40B4-BE49-F238E27FC236}">
                  <a16:creationId xmlns:a16="http://schemas.microsoft.com/office/drawing/2014/main" id="{234C437B-13AA-4E39-8FDF-72D6FDC5C9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9574" y="1387746"/>
              <a:ext cx="584855" cy="584855"/>
            </a:xfrm>
            <a:prstGeom prst="rect">
              <a:avLst/>
            </a:prstGeom>
          </p:spPr>
        </p:pic>
        <p:pic>
          <p:nvPicPr>
            <p:cNvPr id="23" name="Picture 22">
              <a:extLst>
                <a:ext uri="{FF2B5EF4-FFF2-40B4-BE49-F238E27FC236}">
                  <a16:creationId xmlns:a16="http://schemas.microsoft.com/office/drawing/2014/main" id="{65A5D839-742C-4224-A92C-BD956A1982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47583">
              <a:off x="2279553" y="1968332"/>
              <a:ext cx="576064" cy="576064"/>
            </a:xfrm>
            <a:prstGeom prst="rect">
              <a:avLst/>
            </a:prstGeom>
          </p:spPr>
        </p:pic>
      </p:grpSp>
      <p:cxnSp>
        <p:nvCxnSpPr>
          <p:cNvPr id="26" name="Straight Arrow Connector 25">
            <a:extLst>
              <a:ext uri="{FF2B5EF4-FFF2-40B4-BE49-F238E27FC236}">
                <a16:creationId xmlns:a16="http://schemas.microsoft.com/office/drawing/2014/main" id="{3015CFA3-7EFB-4E36-AD4E-E64D8510B28C}"/>
              </a:ext>
            </a:extLst>
          </p:cNvPr>
          <p:cNvCxnSpPr>
            <a:cxnSpLocks/>
          </p:cNvCxnSpPr>
          <p:nvPr/>
        </p:nvCxnSpPr>
        <p:spPr>
          <a:xfrm>
            <a:off x="4572000" y="3299899"/>
            <a:ext cx="6880" cy="1080715"/>
          </a:xfrm>
          <a:prstGeom prst="straightConnector1">
            <a:avLst/>
          </a:prstGeom>
          <a:ln w="539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248F77A-E679-4B32-A70A-2CA044BBBF92}"/>
              </a:ext>
            </a:extLst>
          </p:cNvPr>
          <p:cNvSpPr/>
          <p:nvPr/>
        </p:nvSpPr>
        <p:spPr>
          <a:xfrm>
            <a:off x="2375867" y="3547257"/>
            <a:ext cx="2108654" cy="369332"/>
          </a:xfrm>
          <a:prstGeom prst="rect">
            <a:avLst/>
          </a:prstGeom>
        </p:spPr>
        <p:txBody>
          <a:bodyPr wrap="none">
            <a:spAutoFit/>
          </a:bodyPr>
          <a:lstStyle/>
          <a:p>
            <a:r>
              <a:rPr lang="en-GB" b="1" dirty="0">
                <a:solidFill>
                  <a:schemeClr val="accent4"/>
                </a:solidFill>
              </a:rPr>
              <a:t>Combine &amp; leverage</a:t>
            </a:r>
            <a:endParaRPr lang="en-GB" dirty="0">
              <a:solidFill>
                <a:schemeClr val="accent4"/>
              </a:solidFill>
            </a:endParaRPr>
          </a:p>
        </p:txBody>
      </p:sp>
      <p:pic>
        <p:nvPicPr>
          <p:cNvPr id="46" name="Picture 45">
            <a:extLst>
              <a:ext uri="{FF2B5EF4-FFF2-40B4-BE49-F238E27FC236}">
                <a16:creationId xmlns:a16="http://schemas.microsoft.com/office/drawing/2014/main" id="{0033C2DD-0F50-47F8-8998-0B95C1E107B0}"/>
              </a:ext>
            </a:extLst>
          </p:cNvPr>
          <p:cNvPicPr>
            <a:picLocks noChangeAspect="1"/>
          </p:cNvPicPr>
          <p:nvPr/>
        </p:nvPicPr>
        <p:blipFill>
          <a:blip r:embed="rId8"/>
          <a:stretch>
            <a:fillRect/>
          </a:stretch>
        </p:blipFill>
        <p:spPr>
          <a:xfrm>
            <a:off x="4785642" y="3547257"/>
            <a:ext cx="530237" cy="460925"/>
          </a:xfrm>
          <a:prstGeom prst="rect">
            <a:avLst/>
          </a:prstGeom>
        </p:spPr>
      </p:pic>
      <p:pic>
        <p:nvPicPr>
          <p:cNvPr id="48" name="Picture 47">
            <a:extLst>
              <a:ext uri="{FF2B5EF4-FFF2-40B4-BE49-F238E27FC236}">
                <a16:creationId xmlns:a16="http://schemas.microsoft.com/office/drawing/2014/main" id="{27236C9C-51EC-43E5-928E-799FF417CF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68112" y="4744450"/>
            <a:ext cx="914528" cy="914528"/>
          </a:xfrm>
          <a:prstGeom prst="rect">
            <a:avLst/>
          </a:prstGeom>
        </p:spPr>
      </p:pic>
      <p:sp>
        <p:nvSpPr>
          <p:cNvPr id="49" name="Rectangle 48">
            <a:extLst>
              <a:ext uri="{FF2B5EF4-FFF2-40B4-BE49-F238E27FC236}">
                <a16:creationId xmlns:a16="http://schemas.microsoft.com/office/drawing/2014/main" id="{6A15A24E-17C3-45F0-8403-277946C9E79C}"/>
              </a:ext>
            </a:extLst>
          </p:cNvPr>
          <p:cNvSpPr/>
          <p:nvPr/>
        </p:nvSpPr>
        <p:spPr>
          <a:xfrm>
            <a:off x="4785642" y="5942938"/>
            <a:ext cx="2373407" cy="369332"/>
          </a:xfrm>
          <a:prstGeom prst="rect">
            <a:avLst/>
          </a:prstGeom>
        </p:spPr>
        <p:txBody>
          <a:bodyPr wrap="none">
            <a:spAutoFit/>
          </a:bodyPr>
          <a:lstStyle/>
          <a:p>
            <a:r>
              <a:rPr lang="en-GB" b="1" dirty="0"/>
              <a:t>Sustainable agriculture</a:t>
            </a:r>
            <a:endParaRPr lang="en-GB" dirty="0"/>
          </a:p>
        </p:txBody>
      </p:sp>
      <p:sp>
        <p:nvSpPr>
          <p:cNvPr id="50" name="Rectangle 49">
            <a:extLst>
              <a:ext uri="{FF2B5EF4-FFF2-40B4-BE49-F238E27FC236}">
                <a16:creationId xmlns:a16="http://schemas.microsoft.com/office/drawing/2014/main" id="{A1E9CF37-04AF-4AEA-8662-366C4734B73A}"/>
              </a:ext>
            </a:extLst>
          </p:cNvPr>
          <p:cNvSpPr/>
          <p:nvPr/>
        </p:nvSpPr>
        <p:spPr>
          <a:xfrm>
            <a:off x="1978091" y="5692344"/>
            <a:ext cx="2651880" cy="369332"/>
          </a:xfrm>
          <a:prstGeom prst="rect">
            <a:avLst/>
          </a:prstGeom>
        </p:spPr>
        <p:txBody>
          <a:bodyPr wrap="none">
            <a:spAutoFit/>
          </a:bodyPr>
          <a:lstStyle/>
          <a:p>
            <a:r>
              <a:rPr lang="en-GB" b="1" dirty="0"/>
              <a:t>Adaptive decision-making</a:t>
            </a:r>
            <a:endParaRPr lang="en-GB" dirty="0"/>
          </a:p>
        </p:txBody>
      </p:sp>
      <p:pic>
        <p:nvPicPr>
          <p:cNvPr id="51" name="Picture 50">
            <a:extLst>
              <a:ext uri="{FF2B5EF4-FFF2-40B4-BE49-F238E27FC236}">
                <a16:creationId xmlns:a16="http://schemas.microsoft.com/office/drawing/2014/main" id="{C49E8CFA-5216-4E45-88ED-0C9D1DA2129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39665" y="4397707"/>
            <a:ext cx="1562571" cy="1562571"/>
          </a:xfrm>
          <a:prstGeom prst="rect">
            <a:avLst/>
          </a:prstGeom>
        </p:spPr>
      </p:pic>
      <p:sp>
        <p:nvSpPr>
          <p:cNvPr id="52" name="Rectangle 51">
            <a:extLst>
              <a:ext uri="{FF2B5EF4-FFF2-40B4-BE49-F238E27FC236}">
                <a16:creationId xmlns:a16="http://schemas.microsoft.com/office/drawing/2014/main" id="{B6377683-E8B1-48CD-B6F5-D600F1DDEAF8}"/>
              </a:ext>
            </a:extLst>
          </p:cNvPr>
          <p:cNvSpPr/>
          <p:nvPr/>
        </p:nvSpPr>
        <p:spPr>
          <a:xfrm>
            <a:off x="4844988" y="2426870"/>
            <a:ext cx="2147576" cy="646331"/>
          </a:xfrm>
          <a:prstGeom prst="rect">
            <a:avLst/>
          </a:prstGeom>
        </p:spPr>
        <p:txBody>
          <a:bodyPr wrap="none">
            <a:spAutoFit/>
          </a:bodyPr>
          <a:lstStyle/>
          <a:p>
            <a:r>
              <a:rPr lang="en-GB" b="1" dirty="0"/>
              <a:t>Sharing platforms &amp; </a:t>
            </a:r>
          </a:p>
          <a:p>
            <a:r>
              <a:rPr lang="en-GB" b="1" dirty="0"/>
              <a:t>virtual communities</a:t>
            </a:r>
            <a:endParaRPr lang="en-GB" dirty="0"/>
          </a:p>
        </p:txBody>
      </p:sp>
      <p:sp>
        <p:nvSpPr>
          <p:cNvPr id="53" name="Rectangle 52">
            <a:extLst>
              <a:ext uri="{FF2B5EF4-FFF2-40B4-BE49-F238E27FC236}">
                <a16:creationId xmlns:a16="http://schemas.microsoft.com/office/drawing/2014/main" id="{C16C9162-7345-4D54-A425-738AD150823C}"/>
              </a:ext>
            </a:extLst>
          </p:cNvPr>
          <p:cNvSpPr/>
          <p:nvPr/>
        </p:nvSpPr>
        <p:spPr>
          <a:xfrm>
            <a:off x="2052271" y="2427487"/>
            <a:ext cx="1982402" cy="646331"/>
          </a:xfrm>
          <a:prstGeom prst="rect">
            <a:avLst/>
          </a:prstGeom>
        </p:spPr>
        <p:txBody>
          <a:bodyPr wrap="none">
            <a:spAutoFit/>
          </a:bodyPr>
          <a:lstStyle/>
          <a:p>
            <a:pPr algn="ctr"/>
            <a:r>
              <a:rPr lang="nl-NL" b="1" dirty="0"/>
              <a:t>W</a:t>
            </a:r>
            <a:r>
              <a:rPr lang="en-US" b="1" dirty="0"/>
              <a:t>eather</a:t>
            </a:r>
            <a:r>
              <a:rPr lang="en-GB" b="1" dirty="0"/>
              <a:t> &amp; climate</a:t>
            </a:r>
          </a:p>
          <a:p>
            <a:pPr algn="ctr"/>
            <a:r>
              <a:rPr lang="nl-NL" b="1" dirty="0"/>
              <a:t>f</a:t>
            </a:r>
            <a:r>
              <a:rPr lang="en-US" b="1" dirty="0"/>
              <a:t>orecasts</a:t>
            </a:r>
            <a:endParaRPr lang="en-US" dirty="0"/>
          </a:p>
        </p:txBody>
      </p:sp>
    </p:spTree>
    <p:extLst>
      <p:ext uri="{BB962C8B-B14F-4D97-AF65-F5344CB8AC3E}">
        <p14:creationId xmlns:p14="http://schemas.microsoft.com/office/powerpoint/2010/main" val="321342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b="1" dirty="0"/>
              <a:t>Conceptual framework</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4</a:t>
            </a:fld>
            <a:endParaRPr lang="en-GB" dirty="0"/>
          </a:p>
        </p:txBody>
      </p:sp>
      <p:pic>
        <p:nvPicPr>
          <p:cNvPr id="71" name="Picture 70">
            <a:extLst>
              <a:ext uri="{FF2B5EF4-FFF2-40B4-BE49-F238E27FC236}">
                <a16:creationId xmlns:a16="http://schemas.microsoft.com/office/drawing/2014/main" id="{20682640-AF49-4E78-8718-534434A6E982}"/>
              </a:ext>
            </a:extLst>
          </p:cNvPr>
          <p:cNvPicPr>
            <a:picLocks noChangeAspect="1"/>
          </p:cNvPicPr>
          <p:nvPr/>
        </p:nvPicPr>
        <p:blipFill>
          <a:blip r:embed="rId3"/>
          <a:stretch>
            <a:fillRect/>
          </a:stretch>
        </p:blipFill>
        <p:spPr>
          <a:xfrm>
            <a:off x="274363" y="1553621"/>
            <a:ext cx="8660075" cy="3592537"/>
          </a:xfrm>
          <a:prstGeom prst="rect">
            <a:avLst/>
          </a:prstGeom>
        </p:spPr>
      </p:pic>
    </p:spTree>
    <p:extLst>
      <p:ext uri="{BB962C8B-B14F-4D97-AF65-F5344CB8AC3E}">
        <p14:creationId xmlns:p14="http://schemas.microsoft.com/office/powerpoint/2010/main" val="306040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619820"/>
            <a:ext cx="8442796" cy="1801607"/>
          </a:xfrm>
        </p:spPr>
        <p:txBody>
          <a:bodyPr/>
          <a:lstStyle/>
          <a:p>
            <a:pPr algn="ctr"/>
            <a:r>
              <a:rPr lang="en-GB" sz="2400" b="1" dirty="0">
                <a:latin typeface="+mj-lt"/>
                <a:cs typeface="Times New Roman" panose="02020603050405020304" pitchFamily="18" charset="0"/>
              </a:rPr>
              <a:t>Tailor-made water and climate information services for sustainable agriculture in peri-urban Ganges Delta of Bangladesh</a:t>
            </a:r>
            <a:endParaRPr lang="en-GB" sz="2400" b="1" dirty="0">
              <a:latin typeface="+mj-lt"/>
            </a:endParaRP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5</a:t>
            </a:fld>
            <a:endParaRPr lang="en-GB" dirty="0"/>
          </a:p>
        </p:txBody>
      </p:sp>
      <p:sp>
        <p:nvSpPr>
          <p:cNvPr id="7" name="Rectangle 6">
            <a:extLst>
              <a:ext uri="{FF2B5EF4-FFF2-40B4-BE49-F238E27FC236}">
                <a16:creationId xmlns:a16="http://schemas.microsoft.com/office/drawing/2014/main" id="{E4A9411A-6917-418A-A281-44D550855C2C}"/>
              </a:ext>
            </a:extLst>
          </p:cNvPr>
          <p:cNvSpPr/>
          <p:nvPr/>
        </p:nvSpPr>
        <p:spPr>
          <a:xfrm>
            <a:off x="260113" y="1106794"/>
            <a:ext cx="4546437" cy="369332"/>
          </a:xfrm>
          <a:prstGeom prst="rect">
            <a:avLst/>
          </a:prstGeom>
        </p:spPr>
        <p:txBody>
          <a:bodyPr wrap="none">
            <a:spAutoFit/>
          </a:bodyPr>
          <a:lstStyle/>
          <a:p>
            <a:r>
              <a:rPr lang="en-GB"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STUDY CASE: Khulna, Bangladesh</a:t>
            </a:r>
            <a:endParaRPr lang="en-GB" dirty="0">
              <a:solidFill>
                <a:srgbClr val="FF0000"/>
              </a:solidFill>
              <a:effectLst>
                <a:outerShdw blurRad="38100" dist="38100" dir="2700000" algn="tl">
                  <a:srgbClr val="000000">
                    <a:alpha val="43137"/>
                  </a:srgbClr>
                </a:outerShdw>
              </a:effectLst>
              <a:latin typeface="+mj-lt"/>
            </a:endParaRPr>
          </a:p>
        </p:txBody>
      </p:sp>
      <p:pic>
        <p:nvPicPr>
          <p:cNvPr id="5" name="Picture 4">
            <a:extLst>
              <a:ext uri="{FF2B5EF4-FFF2-40B4-BE49-F238E27FC236}">
                <a16:creationId xmlns:a16="http://schemas.microsoft.com/office/drawing/2014/main" id="{06F02EBA-4012-4739-88B1-A88D205B8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336" y="-5006"/>
            <a:ext cx="4157472" cy="2346126"/>
          </a:xfrm>
          <a:prstGeom prst="rect">
            <a:avLst/>
          </a:prstGeom>
        </p:spPr>
      </p:pic>
      <p:pic>
        <p:nvPicPr>
          <p:cNvPr id="8" name="Graphic 7" descr="Marker">
            <a:extLst>
              <a:ext uri="{FF2B5EF4-FFF2-40B4-BE49-F238E27FC236}">
                <a16:creationId xmlns:a16="http://schemas.microsoft.com/office/drawing/2014/main" id="{ED1E9BEE-A21F-4A20-8028-2ED49A2202C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49866" y="814338"/>
            <a:ext cx="390088" cy="390088"/>
          </a:xfrm>
          <a:prstGeom prst="rect">
            <a:avLst/>
          </a:prstGeom>
        </p:spPr>
      </p:pic>
    </p:spTree>
    <p:extLst>
      <p:ext uri="{BB962C8B-B14F-4D97-AF65-F5344CB8AC3E}">
        <p14:creationId xmlns:p14="http://schemas.microsoft.com/office/powerpoint/2010/main" val="162031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b="1" dirty="0"/>
              <a:t>Bangladesh study case - Background</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6</a:t>
            </a:fld>
            <a:endParaRPr lang="en-GB" dirty="0"/>
          </a:p>
        </p:txBody>
      </p:sp>
      <p:sp>
        <p:nvSpPr>
          <p:cNvPr id="7" name="Text Placeholder 2">
            <a:extLst>
              <a:ext uri="{FF2B5EF4-FFF2-40B4-BE49-F238E27FC236}">
                <a16:creationId xmlns:a16="http://schemas.microsoft.com/office/drawing/2014/main" id="{56FE0C8E-1C22-412E-9419-4E3D76B2A15B}"/>
              </a:ext>
            </a:extLst>
          </p:cNvPr>
          <p:cNvSpPr>
            <a:spLocks noGrp="1"/>
          </p:cNvSpPr>
          <p:nvPr>
            <p:ph type="body" sz="quarter" idx="10"/>
          </p:nvPr>
        </p:nvSpPr>
        <p:spPr>
          <a:xfrm>
            <a:off x="219456" y="1384300"/>
            <a:ext cx="8768976" cy="4089400"/>
          </a:xfrm>
        </p:spPr>
        <p:txBody>
          <a:bodyPr/>
          <a:lstStyle/>
          <a:p>
            <a:pPr algn="just">
              <a:lnSpc>
                <a:spcPct val="100000"/>
              </a:lnSpc>
            </a:pPr>
            <a:r>
              <a:rPr lang="en-GB" sz="1800" b="1" dirty="0"/>
              <a:t>40% </a:t>
            </a:r>
            <a:r>
              <a:rPr lang="en-GB" sz="1800" dirty="0"/>
              <a:t>of </a:t>
            </a:r>
            <a:r>
              <a:rPr lang="en-GB" sz="1800" b="1" dirty="0"/>
              <a:t>households</a:t>
            </a:r>
            <a:r>
              <a:rPr lang="en-GB" sz="1800" dirty="0"/>
              <a:t> -&gt; </a:t>
            </a:r>
            <a:r>
              <a:rPr lang="en-GB" sz="1800" b="1" dirty="0"/>
              <a:t>crop farming</a:t>
            </a:r>
          </a:p>
          <a:p>
            <a:pPr algn="just">
              <a:lnSpc>
                <a:spcPct val="100000"/>
              </a:lnSpc>
            </a:pPr>
            <a:endParaRPr lang="en-GB" sz="1800" b="1" dirty="0"/>
          </a:p>
          <a:p>
            <a:pPr algn="just">
              <a:lnSpc>
                <a:spcPct val="100000"/>
              </a:lnSpc>
            </a:pPr>
            <a:r>
              <a:rPr lang="en-GB" sz="1800" b="1" dirty="0"/>
              <a:t>Farmers</a:t>
            </a:r>
            <a:r>
              <a:rPr lang="en-GB" sz="1800" dirty="0"/>
              <a:t> are </a:t>
            </a:r>
            <a:r>
              <a:rPr lang="en-GB" sz="1800" b="1" dirty="0"/>
              <a:t>dependent</a:t>
            </a:r>
            <a:r>
              <a:rPr lang="en-GB" sz="1800" dirty="0"/>
              <a:t> on seasonal </a:t>
            </a:r>
            <a:r>
              <a:rPr lang="en-GB" sz="1800" b="1" dirty="0"/>
              <a:t>rainfall</a:t>
            </a:r>
            <a:r>
              <a:rPr lang="en-GB" sz="1800" dirty="0"/>
              <a:t> and other </a:t>
            </a:r>
            <a:r>
              <a:rPr lang="en-GB" sz="1800" b="1" dirty="0"/>
              <a:t>weather phenomena </a:t>
            </a:r>
            <a:r>
              <a:rPr lang="en-GB" sz="1800" dirty="0"/>
              <a:t>to make decisions</a:t>
            </a:r>
          </a:p>
          <a:p>
            <a:pPr marL="0" indent="0" algn="just">
              <a:lnSpc>
                <a:spcPct val="100000"/>
              </a:lnSpc>
              <a:buNone/>
            </a:pPr>
            <a:endParaRPr lang="en-GB" sz="1800" dirty="0"/>
          </a:p>
          <a:p>
            <a:pPr algn="just">
              <a:lnSpc>
                <a:spcPct val="100000"/>
              </a:lnSpc>
            </a:pPr>
            <a:r>
              <a:rPr lang="en-GB" sz="1800" b="1" dirty="0"/>
              <a:t>Beginning:</a:t>
            </a:r>
            <a:r>
              <a:rPr lang="en-GB" sz="1800" dirty="0"/>
              <a:t> Farmers had limited access to information</a:t>
            </a:r>
          </a:p>
          <a:p>
            <a:pPr algn="just">
              <a:lnSpc>
                <a:spcPct val="100000"/>
              </a:lnSpc>
            </a:pPr>
            <a:endParaRPr lang="nl-NL" sz="1800" b="1" dirty="0"/>
          </a:p>
          <a:p>
            <a:pPr algn="just">
              <a:lnSpc>
                <a:spcPct val="100000"/>
              </a:lnSpc>
            </a:pPr>
            <a:r>
              <a:rPr lang="en-GB" sz="1800" dirty="0"/>
              <a:t>Available information and technology can help farmers manage water and climate risks and harness opportunities</a:t>
            </a:r>
          </a:p>
          <a:p>
            <a:pPr algn="just">
              <a:lnSpc>
                <a:spcPct val="100000"/>
              </a:lnSpc>
            </a:pPr>
            <a:endParaRPr lang="en-GB" sz="1800" b="1" dirty="0"/>
          </a:p>
        </p:txBody>
      </p:sp>
      <p:pic>
        <p:nvPicPr>
          <p:cNvPr id="8" name="Picture 7">
            <a:extLst>
              <a:ext uri="{FF2B5EF4-FFF2-40B4-BE49-F238E27FC236}">
                <a16:creationId xmlns:a16="http://schemas.microsoft.com/office/drawing/2014/main" id="{FEFD6D28-A422-47C4-84F0-ED1CD430D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896" y="5027008"/>
            <a:ext cx="1375350" cy="1031513"/>
          </a:xfrm>
          <a:prstGeom prst="rect">
            <a:avLst/>
          </a:prstGeom>
        </p:spPr>
      </p:pic>
      <p:pic>
        <p:nvPicPr>
          <p:cNvPr id="9" name="Picture 8">
            <a:extLst>
              <a:ext uri="{FF2B5EF4-FFF2-40B4-BE49-F238E27FC236}">
                <a16:creationId xmlns:a16="http://schemas.microsoft.com/office/drawing/2014/main" id="{9DAE5AB8-D9C4-4581-A70C-6297AED92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315" y="5098869"/>
            <a:ext cx="1376446" cy="917630"/>
          </a:xfrm>
          <a:prstGeom prst="rect">
            <a:avLst/>
          </a:prstGeom>
        </p:spPr>
      </p:pic>
      <p:pic>
        <p:nvPicPr>
          <p:cNvPr id="10" name="Picture 9">
            <a:extLst>
              <a:ext uri="{FF2B5EF4-FFF2-40B4-BE49-F238E27FC236}">
                <a16:creationId xmlns:a16="http://schemas.microsoft.com/office/drawing/2014/main" id="{F657CE22-EED3-4855-8A22-D3869C3EAD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9211" y="5035397"/>
            <a:ext cx="1375350" cy="1031513"/>
          </a:xfrm>
          <a:prstGeom prst="rect">
            <a:avLst/>
          </a:prstGeom>
        </p:spPr>
      </p:pic>
      <p:pic>
        <p:nvPicPr>
          <p:cNvPr id="11" name="Picture 10">
            <a:extLst>
              <a:ext uri="{FF2B5EF4-FFF2-40B4-BE49-F238E27FC236}">
                <a16:creationId xmlns:a16="http://schemas.microsoft.com/office/drawing/2014/main" id="{84EC537F-C610-4465-A142-F183E1EDD1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1302" y="5027008"/>
            <a:ext cx="1547269" cy="1031513"/>
          </a:xfrm>
          <a:prstGeom prst="rect">
            <a:avLst/>
          </a:prstGeom>
        </p:spPr>
      </p:pic>
      <p:pic>
        <p:nvPicPr>
          <p:cNvPr id="12" name="Picture 11">
            <a:extLst>
              <a:ext uri="{FF2B5EF4-FFF2-40B4-BE49-F238E27FC236}">
                <a16:creationId xmlns:a16="http://schemas.microsoft.com/office/drawing/2014/main" id="{289CDB76-7D44-472E-B2E2-468D4B8D21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7327" y="5035644"/>
            <a:ext cx="1375350" cy="1031513"/>
          </a:xfrm>
          <a:prstGeom prst="rect">
            <a:avLst/>
          </a:prstGeom>
        </p:spPr>
      </p:pic>
    </p:spTree>
    <p:extLst>
      <p:ext uri="{BB962C8B-B14F-4D97-AF65-F5344CB8AC3E}">
        <p14:creationId xmlns:p14="http://schemas.microsoft.com/office/powerpoint/2010/main" val="139853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A6998EE3-6D25-40BA-B769-4D1EBA9BDE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8972" y="5944199"/>
            <a:ext cx="1356978" cy="8485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491642" y="230188"/>
            <a:ext cx="8442796" cy="786329"/>
          </a:xfrm>
        </p:spPr>
        <p:txBody>
          <a:bodyPr/>
          <a:lstStyle/>
          <a:p>
            <a:r>
              <a:rPr lang="en-GB" sz="2800" b="1" dirty="0"/>
              <a:t>Preliminary analysis - needs assessment</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7</a:t>
            </a:fld>
            <a:endParaRPr lang="en-GB" dirty="0"/>
          </a:p>
        </p:txBody>
      </p:sp>
      <p:pic>
        <p:nvPicPr>
          <p:cNvPr id="12" name="Picture 11">
            <a:extLst>
              <a:ext uri="{FF2B5EF4-FFF2-40B4-BE49-F238E27FC236}">
                <a16:creationId xmlns:a16="http://schemas.microsoft.com/office/drawing/2014/main" id="{42542F58-09CC-4A63-AA6D-4BDE8F8AA8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238" y="3717758"/>
            <a:ext cx="4268333" cy="2987834"/>
          </a:xfrm>
          <a:prstGeom prst="rect">
            <a:avLst/>
          </a:prstGeom>
          <a:ln>
            <a:solidFill>
              <a:srgbClr val="005172"/>
            </a:solidFill>
          </a:ln>
        </p:spPr>
      </p:pic>
      <p:sp>
        <p:nvSpPr>
          <p:cNvPr id="13" name="Rectangle 12">
            <a:extLst>
              <a:ext uri="{FF2B5EF4-FFF2-40B4-BE49-F238E27FC236}">
                <a16:creationId xmlns:a16="http://schemas.microsoft.com/office/drawing/2014/main" id="{3B5FDE2F-DB26-430E-B1BC-BD99FD4883E0}"/>
              </a:ext>
            </a:extLst>
          </p:cNvPr>
          <p:cNvSpPr/>
          <p:nvPr/>
        </p:nvSpPr>
        <p:spPr>
          <a:xfrm>
            <a:off x="5209649" y="6045325"/>
            <a:ext cx="1832553" cy="646331"/>
          </a:xfrm>
          <a:prstGeom prst="rect">
            <a:avLst/>
          </a:prstGeom>
        </p:spPr>
        <p:txBody>
          <a:bodyPr wrap="none">
            <a:spAutoFit/>
          </a:bodyPr>
          <a:lstStyle/>
          <a:p>
            <a:pPr algn="ctr"/>
            <a:r>
              <a:rPr lang="nl-NL" b="1" dirty="0">
                <a:solidFill>
                  <a:srgbClr val="FF0000"/>
                </a:solidFill>
                <a:latin typeface="+mj-lt"/>
              </a:rPr>
              <a:t>Information </a:t>
            </a:r>
          </a:p>
          <a:p>
            <a:pPr algn="ctr"/>
            <a:r>
              <a:rPr lang="nl-NL" b="1" dirty="0">
                <a:solidFill>
                  <a:srgbClr val="FF0000"/>
                </a:solidFill>
                <a:latin typeface="+mj-lt"/>
              </a:rPr>
              <a:t>needs</a:t>
            </a:r>
            <a:endParaRPr lang="en-GB" b="1" dirty="0">
              <a:solidFill>
                <a:srgbClr val="FF0000"/>
              </a:solidFill>
              <a:latin typeface="+mj-lt"/>
            </a:endParaRPr>
          </a:p>
        </p:txBody>
      </p:sp>
      <p:pic>
        <p:nvPicPr>
          <p:cNvPr id="14" name="Picture 13">
            <a:extLst>
              <a:ext uri="{FF2B5EF4-FFF2-40B4-BE49-F238E27FC236}">
                <a16:creationId xmlns:a16="http://schemas.microsoft.com/office/drawing/2014/main" id="{8DB76BA2-AA78-4614-B176-F39B893436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700" y="3717759"/>
            <a:ext cx="4268334" cy="2987834"/>
          </a:xfrm>
          <a:prstGeom prst="rect">
            <a:avLst/>
          </a:prstGeom>
          <a:ln>
            <a:solidFill>
              <a:srgbClr val="005172"/>
            </a:solidFill>
          </a:ln>
        </p:spPr>
      </p:pic>
      <p:sp>
        <p:nvSpPr>
          <p:cNvPr id="15" name="Rectangle 14">
            <a:extLst>
              <a:ext uri="{FF2B5EF4-FFF2-40B4-BE49-F238E27FC236}">
                <a16:creationId xmlns:a16="http://schemas.microsoft.com/office/drawing/2014/main" id="{500B7139-E71F-4A0E-96FC-702B6CE0F256}"/>
              </a:ext>
            </a:extLst>
          </p:cNvPr>
          <p:cNvSpPr/>
          <p:nvPr/>
        </p:nvSpPr>
        <p:spPr>
          <a:xfrm>
            <a:off x="1065296" y="4262386"/>
            <a:ext cx="2294218" cy="369332"/>
          </a:xfrm>
          <a:prstGeom prst="rect">
            <a:avLst/>
          </a:prstGeom>
        </p:spPr>
        <p:txBody>
          <a:bodyPr wrap="none">
            <a:spAutoFit/>
          </a:bodyPr>
          <a:lstStyle/>
          <a:p>
            <a:pPr algn="just"/>
            <a:r>
              <a:rPr lang="nl-NL" b="1" dirty="0">
                <a:solidFill>
                  <a:srgbClr val="FF0000"/>
                </a:solidFill>
                <a:latin typeface="+mj-lt"/>
              </a:rPr>
              <a:t>Time in advance</a:t>
            </a:r>
            <a:endParaRPr lang="en-GB" b="1" dirty="0">
              <a:solidFill>
                <a:srgbClr val="FF0000"/>
              </a:solidFill>
              <a:latin typeface="+mj-lt"/>
            </a:endParaRPr>
          </a:p>
        </p:txBody>
      </p:sp>
      <p:pic>
        <p:nvPicPr>
          <p:cNvPr id="24" name="Picture 23">
            <a:extLst>
              <a:ext uri="{FF2B5EF4-FFF2-40B4-BE49-F238E27FC236}">
                <a16:creationId xmlns:a16="http://schemas.microsoft.com/office/drawing/2014/main" id="{8F1D08AC-C7B7-4F9F-A6AF-00387A2DB6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336" y="1219086"/>
            <a:ext cx="2521080" cy="2209914"/>
          </a:xfrm>
          <a:prstGeom prst="rect">
            <a:avLst/>
          </a:prstGeom>
        </p:spPr>
      </p:pic>
      <p:sp>
        <p:nvSpPr>
          <p:cNvPr id="3" name="Rectangle 2">
            <a:extLst>
              <a:ext uri="{FF2B5EF4-FFF2-40B4-BE49-F238E27FC236}">
                <a16:creationId xmlns:a16="http://schemas.microsoft.com/office/drawing/2014/main" id="{E1627F16-FFFB-4EA4-8AB2-4118BA2E0131}"/>
              </a:ext>
            </a:extLst>
          </p:cNvPr>
          <p:cNvSpPr/>
          <p:nvPr/>
        </p:nvSpPr>
        <p:spPr>
          <a:xfrm>
            <a:off x="4312299" y="1630645"/>
            <a:ext cx="4622139" cy="923330"/>
          </a:xfrm>
          <a:prstGeom prst="rect">
            <a:avLst/>
          </a:prstGeom>
        </p:spPr>
        <p:txBody>
          <a:bodyPr wrap="square">
            <a:spAutoFit/>
          </a:bodyPr>
          <a:lstStyle/>
          <a:p>
            <a:r>
              <a:rPr lang="nl-NL" dirty="0"/>
              <a:t>- Q</a:t>
            </a:r>
            <a:r>
              <a:rPr lang="en-GB" dirty="0" err="1"/>
              <a:t>uality</a:t>
            </a:r>
            <a:r>
              <a:rPr lang="en-GB" dirty="0"/>
              <a:t> of information: </a:t>
            </a:r>
            <a:r>
              <a:rPr lang="en-GB" b="1" dirty="0"/>
              <a:t>Poor</a:t>
            </a:r>
          </a:p>
          <a:p>
            <a:endParaRPr lang="en-GB" dirty="0"/>
          </a:p>
          <a:p>
            <a:r>
              <a:rPr lang="en-US" dirty="0"/>
              <a:t>- Main</a:t>
            </a:r>
            <a:r>
              <a:rPr lang="nl-NL" dirty="0"/>
              <a:t> sources: </a:t>
            </a:r>
            <a:r>
              <a:rPr lang="nl-NL" b="1" dirty="0"/>
              <a:t>P</a:t>
            </a:r>
            <a:r>
              <a:rPr lang="en-GB" b="1" dirty="0" err="1"/>
              <a:t>eer</a:t>
            </a:r>
            <a:r>
              <a:rPr lang="en-GB" b="1" dirty="0"/>
              <a:t> farmers &amp; TV programs </a:t>
            </a:r>
          </a:p>
        </p:txBody>
      </p:sp>
    </p:spTree>
    <p:extLst>
      <p:ext uri="{BB962C8B-B14F-4D97-AF65-F5344CB8AC3E}">
        <p14:creationId xmlns:p14="http://schemas.microsoft.com/office/powerpoint/2010/main" val="276449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86329"/>
          </a:xfrm>
        </p:spPr>
        <p:txBody>
          <a:bodyPr/>
          <a:lstStyle/>
          <a:p>
            <a:r>
              <a:rPr lang="en-GB" sz="2800" b="1" dirty="0"/>
              <a:t>Co-development of CIS</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8</a:t>
            </a:fld>
            <a:endParaRPr lang="en-GB" dirty="0"/>
          </a:p>
        </p:txBody>
      </p:sp>
      <p:pic>
        <p:nvPicPr>
          <p:cNvPr id="7" name="Picture 6">
            <a:extLst>
              <a:ext uri="{FF2B5EF4-FFF2-40B4-BE49-F238E27FC236}">
                <a16:creationId xmlns:a16="http://schemas.microsoft.com/office/drawing/2014/main" id="{7D858922-E0CD-44F0-A0B9-36809C2FA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42" y="1244488"/>
            <a:ext cx="1130358" cy="2184512"/>
          </a:xfrm>
          <a:prstGeom prst="rect">
            <a:avLst/>
          </a:prstGeom>
        </p:spPr>
      </p:pic>
      <p:sp>
        <p:nvSpPr>
          <p:cNvPr id="8" name="Rectangle 7">
            <a:extLst>
              <a:ext uri="{FF2B5EF4-FFF2-40B4-BE49-F238E27FC236}">
                <a16:creationId xmlns:a16="http://schemas.microsoft.com/office/drawing/2014/main" id="{FBFF21C6-83B8-48CC-94A7-D0391541CECE}"/>
              </a:ext>
            </a:extLst>
          </p:cNvPr>
          <p:cNvSpPr/>
          <p:nvPr/>
        </p:nvSpPr>
        <p:spPr>
          <a:xfrm>
            <a:off x="1892595" y="1237096"/>
            <a:ext cx="7041843" cy="3139321"/>
          </a:xfrm>
          <a:prstGeom prst="rect">
            <a:avLst/>
          </a:prstGeom>
        </p:spPr>
        <p:txBody>
          <a:bodyPr wrap="square">
            <a:spAutoFit/>
          </a:bodyPr>
          <a:lstStyle/>
          <a:p>
            <a:pPr marL="0" indent="0" algn="just">
              <a:buNone/>
            </a:pPr>
            <a:r>
              <a:rPr lang="en-GB" b="1" dirty="0">
                <a:latin typeface="+mj-lt"/>
              </a:rPr>
              <a:t>Setup: WATERAPPS school </a:t>
            </a:r>
            <a:r>
              <a:rPr lang="en-GB" sz="1400" b="1" dirty="0">
                <a:latin typeface="+mj-lt"/>
              </a:rPr>
              <a:t>(Farmers’ Field School – FFS)</a:t>
            </a:r>
          </a:p>
          <a:p>
            <a:pPr marL="0" indent="0" algn="just">
              <a:buNone/>
            </a:pPr>
            <a:endParaRPr lang="en-GB" b="1" dirty="0">
              <a:latin typeface="+mj-lt"/>
            </a:endParaRPr>
          </a:p>
          <a:p>
            <a:pPr marL="285750" indent="-285750" algn="just">
              <a:buFontTx/>
              <a:buChar char="-"/>
            </a:pPr>
            <a:r>
              <a:rPr lang="en-GB" b="1" dirty="0">
                <a:latin typeface="+mj-lt"/>
              </a:rPr>
              <a:t>Scope</a:t>
            </a:r>
            <a:r>
              <a:rPr lang="en-GB" dirty="0">
                <a:latin typeface="+mj-lt"/>
              </a:rPr>
              <a:t>: Tailor/co-production of climate services</a:t>
            </a:r>
          </a:p>
          <a:p>
            <a:pPr algn="just"/>
            <a:endParaRPr lang="en-GB" dirty="0">
              <a:latin typeface="+mj-lt"/>
            </a:endParaRPr>
          </a:p>
          <a:p>
            <a:pPr marL="285750" indent="-285750" algn="just">
              <a:buFontTx/>
              <a:buChar char="-"/>
            </a:pPr>
            <a:r>
              <a:rPr lang="en-GB" b="1" dirty="0">
                <a:latin typeface="+mj-lt"/>
              </a:rPr>
              <a:t>Crop season</a:t>
            </a:r>
            <a:r>
              <a:rPr lang="en-GB" dirty="0">
                <a:latin typeface="+mj-lt"/>
              </a:rPr>
              <a:t>: Aman (rainfed season in Bangladesh)</a:t>
            </a:r>
          </a:p>
          <a:p>
            <a:pPr algn="just"/>
            <a:endParaRPr lang="en-GB" dirty="0">
              <a:latin typeface="+mj-lt"/>
            </a:endParaRPr>
          </a:p>
          <a:p>
            <a:pPr marL="285750" indent="-285750" algn="just">
              <a:buFontTx/>
              <a:buChar char="-"/>
            </a:pPr>
            <a:r>
              <a:rPr lang="en-GB" b="1" dirty="0">
                <a:latin typeface="+mj-lt"/>
              </a:rPr>
              <a:t>Farmer field schools</a:t>
            </a:r>
            <a:r>
              <a:rPr lang="en-GB" dirty="0">
                <a:latin typeface="+mj-lt"/>
              </a:rPr>
              <a:t> (FFS): 2 villages (32+26 ppl)</a:t>
            </a:r>
          </a:p>
          <a:p>
            <a:pPr algn="just"/>
            <a:endParaRPr lang="en-GB" dirty="0">
              <a:latin typeface="+mj-lt"/>
            </a:endParaRPr>
          </a:p>
          <a:p>
            <a:pPr marL="285750" indent="-285750" algn="just">
              <a:buFontTx/>
              <a:buChar char="-"/>
            </a:pPr>
            <a:r>
              <a:rPr lang="en-GB" b="1" dirty="0">
                <a:latin typeface="+mj-lt"/>
              </a:rPr>
              <a:t>Communication mode</a:t>
            </a:r>
            <a:r>
              <a:rPr lang="en-GB" dirty="0">
                <a:latin typeface="+mj-lt"/>
              </a:rPr>
              <a:t>: Sharing forecast information using ICT-platforms (messenger) + paper based (FFS)</a:t>
            </a:r>
          </a:p>
          <a:p>
            <a:pPr algn="just"/>
            <a:endParaRPr lang="en-GB" dirty="0">
              <a:latin typeface="+mj-lt"/>
            </a:endParaRPr>
          </a:p>
        </p:txBody>
      </p:sp>
      <p:pic>
        <p:nvPicPr>
          <p:cNvPr id="16" name="Picture 15">
            <a:extLst>
              <a:ext uri="{FF2B5EF4-FFF2-40B4-BE49-F238E27FC236}">
                <a16:creationId xmlns:a16="http://schemas.microsoft.com/office/drawing/2014/main" id="{62268F71-559D-4BC3-863B-CD3CC2AB49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642" y="3742350"/>
            <a:ext cx="1034283" cy="775713"/>
          </a:xfrm>
          <a:prstGeom prst="rect">
            <a:avLst/>
          </a:prstGeom>
        </p:spPr>
      </p:pic>
      <p:pic>
        <p:nvPicPr>
          <p:cNvPr id="17" name="Picture 16">
            <a:extLst>
              <a:ext uri="{FF2B5EF4-FFF2-40B4-BE49-F238E27FC236}">
                <a16:creationId xmlns:a16="http://schemas.microsoft.com/office/drawing/2014/main" id="{3BE9D2A3-905C-45C4-9BA4-805627858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641" y="4901116"/>
            <a:ext cx="1034283" cy="775713"/>
          </a:xfrm>
          <a:prstGeom prst="rect">
            <a:avLst/>
          </a:prstGeom>
        </p:spPr>
      </p:pic>
      <p:grpSp>
        <p:nvGrpSpPr>
          <p:cNvPr id="3" name="Group 2">
            <a:extLst>
              <a:ext uri="{FF2B5EF4-FFF2-40B4-BE49-F238E27FC236}">
                <a16:creationId xmlns:a16="http://schemas.microsoft.com/office/drawing/2014/main" id="{A74E0491-800B-4F50-ABF0-7B95950C24FA}"/>
              </a:ext>
            </a:extLst>
          </p:cNvPr>
          <p:cNvGrpSpPr/>
          <p:nvPr/>
        </p:nvGrpSpPr>
        <p:grpSpPr>
          <a:xfrm>
            <a:off x="3717759" y="4518063"/>
            <a:ext cx="5426242" cy="2339937"/>
            <a:chOff x="1910491" y="4343400"/>
            <a:chExt cx="4114799" cy="1677650"/>
          </a:xfrm>
        </p:grpSpPr>
        <p:pic>
          <p:nvPicPr>
            <p:cNvPr id="9" name="Picture 8">
              <a:extLst>
                <a:ext uri="{FF2B5EF4-FFF2-40B4-BE49-F238E27FC236}">
                  <a16:creationId xmlns:a16="http://schemas.microsoft.com/office/drawing/2014/main" id="{8A6E87DC-8DCA-4949-991D-2FB15A1569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0491" y="4343400"/>
              <a:ext cx="2006821" cy="1664558"/>
            </a:xfrm>
            <a:prstGeom prst="rect">
              <a:avLst/>
            </a:prstGeom>
          </p:spPr>
        </p:pic>
        <p:pic>
          <p:nvPicPr>
            <p:cNvPr id="10" name="Picture 9">
              <a:extLst>
                <a:ext uri="{FF2B5EF4-FFF2-40B4-BE49-F238E27FC236}">
                  <a16:creationId xmlns:a16="http://schemas.microsoft.com/office/drawing/2014/main" id="{80AACA5B-F3FD-4978-B32D-533AC2DFE7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8469" y="4369584"/>
              <a:ext cx="2006821" cy="1651466"/>
            </a:xfrm>
            <a:prstGeom prst="rect">
              <a:avLst/>
            </a:prstGeom>
          </p:spPr>
        </p:pic>
      </p:grpSp>
      <p:sp>
        <p:nvSpPr>
          <p:cNvPr id="11" name="Rectangle 10">
            <a:extLst>
              <a:ext uri="{FF2B5EF4-FFF2-40B4-BE49-F238E27FC236}">
                <a16:creationId xmlns:a16="http://schemas.microsoft.com/office/drawing/2014/main" id="{4A9DD78C-2B77-4EFC-8894-3CCE95C646D9}"/>
              </a:ext>
            </a:extLst>
          </p:cNvPr>
          <p:cNvSpPr/>
          <p:nvPr/>
        </p:nvSpPr>
        <p:spPr>
          <a:xfrm>
            <a:off x="6560191" y="6354477"/>
            <a:ext cx="2583809" cy="276999"/>
          </a:xfrm>
          <a:prstGeom prst="rect">
            <a:avLst/>
          </a:prstGeom>
        </p:spPr>
        <p:txBody>
          <a:bodyPr wrap="square">
            <a:spAutoFit/>
          </a:bodyPr>
          <a:lstStyle/>
          <a:p>
            <a:r>
              <a:rPr lang="en-GB" sz="1200" i="1" dirty="0">
                <a:latin typeface="+mj-lt"/>
              </a:rPr>
              <a:t>Forecast source: </a:t>
            </a:r>
            <a:r>
              <a:rPr lang="en-GB" sz="1200" i="1" dirty="0">
                <a:latin typeface="+mj-lt"/>
                <a:hlinkClick r:id="rId8"/>
              </a:rPr>
              <a:t>meteoblue</a:t>
            </a:r>
            <a:endParaRPr lang="nl-NL" sz="1200" i="1" dirty="0">
              <a:latin typeface="+mj-lt"/>
            </a:endParaRPr>
          </a:p>
        </p:txBody>
      </p:sp>
    </p:spTree>
    <p:extLst>
      <p:ext uri="{BB962C8B-B14F-4D97-AF65-F5344CB8AC3E}">
        <p14:creationId xmlns:p14="http://schemas.microsoft.com/office/powerpoint/2010/main" val="1245093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b="1" dirty="0"/>
              <a:t>Face2Face in the Farmers’ Field School</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9</a:t>
            </a:fld>
            <a:endParaRPr lang="en-GB" dirty="0"/>
          </a:p>
        </p:txBody>
      </p:sp>
      <p:grpSp>
        <p:nvGrpSpPr>
          <p:cNvPr id="5" name="Group 4">
            <a:extLst>
              <a:ext uri="{FF2B5EF4-FFF2-40B4-BE49-F238E27FC236}">
                <a16:creationId xmlns:a16="http://schemas.microsoft.com/office/drawing/2014/main" id="{CBA7B6B5-2259-4C43-A7DA-680CFB2DCFEE}"/>
              </a:ext>
            </a:extLst>
          </p:cNvPr>
          <p:cNvGrpSpPr/>
          <p:nvPr/>
        </p:nvGrpSpPr>
        <p:grpSpPr>
          <a:xfrm>
            <a:off x="416141" y="3016836"/>
            <a:ext cx="8164678" cy="3118235"/>
            <a:chOff x="416141" y="1392569"/>
            <a:chExt cx="8164678" cy="3118235"/>
          </a:xfrm>
        </p:grpSpPr>
        <p:pic>
          <p:nvPicPr>
            <p:cNvPr id="13" name="Picture 12">
              <a:extLst>
                <a:ext uri="{FF2B5EF4-FFF2-40B4-BE49-F238E27FC236}">
                  <a16:creationId xmlns:a16="http://schemas.microsoft.com/office/drawing/2014/main" id="{ADF4E2E0-9CE9-41CB-A958-61B1C2F9B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642" y="1392569"/>
              <a:ext cx="3719048" cy="2789287"/>
            </a:xfrm>
            <a:prstGeom prst="rect">
              <a:avLst/>
            </a:prstGeom>
          </p:spPr>
        </p:pic>
        <p:pic>
          <p:nvPicPr>
            <p:cNvPr id="14" name="Picture 13">
              <a:extLst>
                <a:ext uri="{FF2B5EF4-FFF2-40B4-BE49-F238E27FC236}">
                  <a16:creationId xmlns:a16="http://schemas.microsoft.com/office/drawing/2014/main" id="{E9BF66D9-2F31-47EF-8E2D-BCE102E55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1" y="1392569"/>
              <a:ext cx="3719050" cy="2789287"/>
            </a:xfrm>
            <a:prstGeom prst="rect">
              <a:avLst/>
            </a:prstGeom>
          </p:spPr>
        </p:pic>
        <p:sp>
          <p:nvSpPr>
            <p:cNvPr id="3" name="Rectangle 2">
              <a:extLst>
                <a:ext uri="{FF2B5EF4-FFF2-40B4-BE49-F238E27FC236}">
                  <a16:creationId xmlns:a16="http://schemas.microsoft.com/office/drawing/2014/main" id="{6505F5C1-5BDD-488D-8EC1-C42ED46CF717}"/>
                </a:ext>
              </a:extLst>
            </p:cNvPr>
            <p:cNvSpPr/>
            <p:nvPr/>
          </p:nvSpPr>
          <p:spPr>
            <a:xfrm>
              <a:off x="416141" y="4233805"/>
              <a:ext cx="8164678" cy="276999"/>
            </a:xfrm>
            <a:prstGeom prst="rect">
              <a:avLst/>
            </a:prstGeom>
          </p:spPr>
          <p:txBody>
            <a:bodyPr wrap="square">
              <a:spAutoFit/>
            </a:bodyPr>
            <a:lstStyle/>
            <a:p>
              <a:r>
                <a:rPr lang="en-GB" sz="1200" i="1" dirty="0">
                  <a:latin typeface="+mj-lt"/>
                </a:rPr>
                <a:t>Female farmers sharing weekly agricultural advice and information that was developed by themselves </a:t>
              </a:r>
            </a:p>
          </p:txBody>
        </p:sp>
      </p:grpSp>
      <p:sp>
        <p:nvSpPr>
          <p:cNvPr id="15" name="TextBox 14">
            <a:extLst>
              <a:ext uri="{FF2B5EF4-FFF2-40B4-BE49-F238E27FC236}">
                <a16:creationId xmlns:a16="http://schemas.microsoft.com/office/drawing/2014/main" id="{D970D8CB-1576-4757-9526-2882368D4985}"/>
              </a:ext>
            </a:extLst>
          </p:cNvPr>
          <p:cNvSpPr txBox="1"/>
          <p:nvPr/>
        </p:nvSpPr>
        <p:spPr>
          <a:xfrm>
            <a:off x="1476056" y="1373306"/>
            <a:ext cx="6191888" cy="1200329"/>
          </a:xfrm>
          <a:prstGeom prst="rect">
            <a:avLst/>
          </a:prstGeom>
          <a:noFill/>
          <a:ln>
            <a:solidFill>
              <a:schemeClr val="accent6">
                <a:lumMod val="65000"/>
                <a:lumOff val="35000"/>
              </a:schemeClr>
            </a:solidFill>
          </a:ln>
        </p:spPr>
        <p:txBody>
          <a:bodyPr wrap="none" rtlCol="0">
            <a:spAutoFit/>
          </a:bodyPr>
          <a:lstStyle/>
          <a:p>
            <a:r>
              <a:rPr lang="en-GB" b="1" u="sng" dirty="0">
                <a:latin typeface="+mj-lt"/>
              </a:rPr>
              <a:t>Weekly session with three tasks:</a:t>
            </a:r>
          </a:p>
          <a:p>
            <a:r>
              <a:rPr lang="en-GB" dirty="0">
                <a:latin typeface="+mj-lt"/>
              </a:rPr>
              <a:t> 1</a:t>
            </a:r>
            <a:r>
              <a:rPr lang="en-GB" baseline="30000" dirty="0">
                <a:latin typeface="+mj-lt"/>
              </a:rPr>
              <a:t>st</a:t>
            </a:r>
            <a:r>
              <a:rPr lang="en-GB" dirty="0">
                <a:latin typeface="+mj-lt"/>
              </a:rPr>
              <a:t> 30 min feedback session</a:t>
            </a:r>
          </a:p>
          <a:p>
            <a:r>
              <a:rPr lang="en-GB" dirty="0">
                <a:latin typeface="+mj-lt"/>
              </a:rPr>
              <a:t>2</a:t>
            </a:r>
            <a:r>
              <a:rPr lang="en-GB" baseline="30000" dirty="0">
                <a:latin typeface="+mj-lt"/>
              </a:rPr>
              <a:t>nd</a:t>
            </a:r>
            <a:r>
              <a:rPr lang="en-GB" dirty="0">
                <a:latin typeface="+mj-lt"/>
              </a:rPr>
              <a:t> 30 min forecasts sharing and discussion</a:t>
            </a:r>
          </a:p>
          <a:p>
            <a:r>
              <a:rPr lang="en-GB" dirty="0">
                <a:latin typeface="+mj-lt"/>
              </a:rPr>
              <a:t>3</a:t>
            </a:r>
            <a:r>
              <a:rPr lang="en-GB" baseline="30000" dirty="0">
                <a:latin typeface="+mj-lt"/>
              </a:rPr>
              <a:t>rd</a:t>
            </a:r>
            <a:r>
              <a:rPr lang="en-GB" dirty="0">
                <a:latin typeface="+mj-lt"/>
              </a:rPr>
              <a:t> 30 min preparation of weekly advice for farmers</a:t>
            </a:r>
          </a:p>
        </p:txBody>
      </p:sp>
    </p:spTree>
    <p:extLst>
      <p:ext uri="{BB962C8B-B14F-4D97-AF65-F5344CB8AC3E}">
        <p14:creationId xmlns:p14="http://schemas.microsoft.com/office/powerpoint/2010/main" val="2362464116"/>
      </p:ext>
    </p:extLst>
  </p:cSld>
  <p:clrMapOvr>
    <a:masterClrMapping/>
  </p:clrMapOvr>
</p:sld>
</file>

<file path=ppt/theme/theme1.xml><?xml version="1.0" encoding="utf-8"?>
<a:theme xmlns:a="http://schemas.openxmlformats.org/drawingml/2006/main" name="WUR">
  <a:themeElements>
    <a:clrScheme name="Wageningen UR witte achtergrond">
      <a:dk1>
        <a:srgbClr val="005172"/>
      </a:dk1>
      <a:lt1>
        <a:srgbClr val="FFFFFF"/>
      </a:lt1>
      <a:dk2>
        <a:srgbClr val="34B233"/>
      </a:dk2>
      <a:lt2>
        <a:srgbClr val="005172"/>
      </a:lt2>
      <a:accent1>
        <a:srgbClr val="519FD7"/>
      </a:accent1>
      <a:accent2>
        <a:srgbClr val="A59D9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20365</TotalTime>
  <Words>2347</Words>
  <Application>Microsoft Office PowerPoint</Application>
  <PresentationFormat>On-screen Show (4:3)</PresentationFormat>
  <Paragraphs>328</Paragraphs>
  <Slides>27</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Times New Roman</vt:lpstr>
      <vt:lpstr>Verdana</vt:lpstr>
      <vt:lpstr>Wingdings</vt:lpstr>
      <vt:lpstr>WUR</vt:lpstr>
      <vt:lpstr>PowerPoint Presentation</vt:lpstr>
      <vt:lpstr>WATERAPPS project</vt:lpstr>
      <vt:lpstr>WATERAPPS: main research question</vt:lpstr>
      <vt:lpstr>Conceptual framework</vt:lpstr>
      <vt:lpstr>Tailor-made water and climate information services for sustainable agriculture in peri-urban Ganges Delta of Bangladesh</vt:lpstr>
      <vt:lpstr>Bangladesh study case - Background</vt:lpstr>
      <vt:lpstr>Preliminary analysis - needs assessment</vt:lpstr>
      <vt:lpstr>Co-development of CIS</vt:lpstr>
      <vt:lpstr>Face2Face in the Farmers’ Field School</vt:lpstr>
      <vt:lpstr>Evaluation – first outputs</vt:lpstr>
      <vt:lpstr>Improved livelihood outcomes</vt:lpstr>
      <vt:lpstr>Improved livelihood outcomes</vt:lpstr>
      <vt:lpstr>Weather Club in Khulna, Bangladesh</vt:lpstr>
      <vt:lpstr>Co-production of meteorological information for vegetable farmers in Ghana using seasonal forecasts and digital tools</vt:lpstr>
      <vt:lpstr>Preliminary analysis (outputs)</vt:lpstr>
      <vt:lpstr>Field implementation</vt:lpstr>
      <vt:lpstr>Integrating Scientific and Indigenous Knowledge in weather forecasting</vt:lpstr>
      <vt:lpstr>Output: FarmerSupport APP</vt:lpstr>
      <vt:lpstr>WATERAPPS: Take home messages</vt:lpstr>
      <vt:lpstr>WATERAPPS: Synthesis</vt:lpstr>
      <vt:lpstr>Thank you! Dank U!</vt:lpstr>
      <vt:lpstr>APPENDIX</vt:lpstr>
      <vt:lpstr>APP proof of concept / implementation</vt:lpstr>
      <vt:lpstr>WATERAPPS (so far) research outputs</vt:lpstr>
      <vt:lpstr>WATERAPPS team</vt:lpstr>
      <vt:lpstr>WATERAPPS partners</vt:lpstr>
      <vt:lpstr>WSG-WUR 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Paparrizos, Spyros</cp:lastModifiedBy>
  <cp:revision>923</cp:revision>
  <dcterms:created xsi:type="dcterms:W3CDTF">2011-09-29T08:30:03Z</dcterms:created>
  <dcterms:modified xsi:type="dcterms:W3CDTF">2020-05-05T21:43:20Z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