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313" r:id="rId4"/>
    <p:sldId id="321" r:id="rId5"/>
    <p:sldId id="314" r:id="rId6"/>
    <p:sldId id="315" r:id="rId7"/>
    <p:sldId id="316" r:id="rId8"/>
    <p:sldId id="318" r:id="rId9"/>
    <p:sldId id="317" r:id="rId10"/>
    <p:sldId id="320" r:id="rId11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ja Wacker" initials="SW" lastIdx="15" clrIdx="0">
    <p:extLst>
      <p:ext uri="{19B8F6BF-5375-455C-9EA6-DF929625EA0E}">
        <p15:presenceInfo xmlns:p15="http://schemas.microsoft.com/office/powerpoint/2012/main" userId="Svenja Wac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43797B"/>
    <a:srgbClr val="007156"/>
    <a:srgbClr val="DDDDDD"/>
    <a:srgbClr val="FA6E00"/>
    <a:srgbClr val="7CCDE6"/>
    <a:srgbClr val="0080B4"/>
    <a:srgbClr val="005374"/>
    <a:srgbClr val="C6EE00"/>
    <a:srgbClr val="89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646" autoAdjust="0"/>
  </p:normalViewPr>
  <p:slideViewPr>
    <p:cSldViewPr>
      <p:cViewPr varScale="1">
        <p:scale>
          <a:sx n="206" d="100"/>
          <a:sy n="206" d="100"/>
        </p:scale>
        <p:origin x="4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15:51:46.509" idx="9">
    <p:pos x="10" y="10"/>
    <p:text>Ich weiß nicht ganz war scope heißen soll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4" y="1087041"/>
            <a:ext cx="8550275" cy="199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3077766"/>
            <a:ext cx="8583612" cy="1644253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76" b="24680"/>
          <a:stretch/>
        </p:blipFill>
        <p:spPr bwMode="auto">
          <a:xfrm>
            <a:off x="287339" y="1080000"/>
            <a:ext cx="8582400" cy="19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680000"/>
            <a:ext cx="8583612" cy="215503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Vorname, Nachname der Referentin/des Referenten, Datum</a:t>
            </a:r>
            <a:endParaRPr lang="de-DE" dirty="0"/>
          </a:p>
        </p:txBody>
      </p:sp>
      <p:pic>
        <p:nvPicPr>
          <p:cNvPr id="9" name="Picture 13" descr="TUBS_C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000"/>
            <a:ext cx="2124001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de-DE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Titelmasterformat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lvl1pPr>
            <a:lvl2pPr marL="536575" marR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804863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  <a:lvl4pPr marL="10715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4pPr>
            <a:lvl5pPr marL="1165225" marR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/>
            </a:lvl5pPr>
          </a:lstStyle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Formatvorlagen des Textmasters bearbeiten</a:t>
            </a:r>
          </a:p>
          <a:p>
            <a:pPr marL="536575" marR="0" lvl="1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Zweite Ebene</a:t>
            </a:r>
          </a:p>
          <a:p>
            <a:pPr marL="804863" marR="0" lvl="2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Dritte Ebene</a:t>
            </a:r>
          </a:p>
          <a:p>
            <a:pPr marL="1071563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Vierte Ebene</a:t>
            </a:r>
          </a:p>
          <a:p>
            <a:pPr marL="1165225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Fünfte Ebene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40" y="4650225"/>
            <a:ext cx="847948" cy="4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4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de-DE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Titelmasterformat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lvl1pPr>
            <a:lvl2pPr marL="536575" marR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804863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  <a:lvl4pPr marL="10715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4pPr>
            <a:lvl5pPr marL="1165225" marR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/>
            </a:lvl5pPr>
          </a:lstStyle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Formatvorlagen des Textmasters bearbeiten</a:t>
            </a:r>
          </a:p>
          <a:p>
            <a:pPr marL="536575" marR="0" lvl="1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Zweite Ebene</a:t>
            </a:r>
          </a:p>
          <a:p>
            <a:pPr marL="804863" marR="0" lvl="2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Dritte Ebene</a:t>
            </a:r>
          </a:p>
          <a:p>
            <a:pPr marL="1071563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Vierte Ebene</a:t>
            </a:r>
          </a:p>
          <a:p>
            <a:pPr marL="1165225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Fünfte Ebene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lvl1pPr>
            <a:lvl2pPr marL="536575" marR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804863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  <a:lvl4pPr marL="10715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4pPr>
            <a:lvl5pPr marL="1165225" marR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/>
            </a:lvl5pPr>
          </a:lstStyle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Formatvorlagen des Textmasters bearbeiten</a:t>
            </a:r>
          </a:p>
          <a:p>
            <a:pPr marL="536575" marR="0" lvl="1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Zweite Ebene</a:t>
            </a:r>
          </a:p>
          <a:p>
            <a:pPr marL="804863" marR="0" lvl="2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Dritte Ebene</a:t>
            </a:r>
          </a:p>
          <a:p>
            <a:pPr marL="1071563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Vierte Ebene</a:t>
            </a:r>
          </a:p>
          <a:p>
            <a:pPr marL="1165225" marR="0" lvl="4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Fünfte Ebene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8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de-DE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Titelmasterformat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kumimoji="0" lang="de-DE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Titelmasterformat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561200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3344"/>
            <a:ext cx="837565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de-DE" altLang="de-DE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Titelmasterformat bearbeiten</a:t>
            </a:r>
            <a:endParaRPr 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Textmasterformate durch Klicken bearbeiten</a:t>
            </a:r>
          </a:p>
          <a:p>
            <a:pPr marL="536575" marR="0" lvl="1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Zweite Ebene</a:t>
            </a:r>
          </a:p>
          <a:p>
            <a:pPr marL="804863" marR="0" lvl="2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Dritte Ebene</a:t>
            </a:r>
          </a:p>
          <a:p>
            <a:pPr marL="1071563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DE" alt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Vierte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421650" y="4605338"/>
            <a:ext cx="61746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/>
              <a:t>04.05.2020 |</a:t>
            </a:r>
            <a:r>
              <a:rPr lang="de-DE" sz="800" baseline="0" dirty="0" smtClean="0"/>
              <a:t> Volker </a:t>
            </a:r>
            <a:r>
              <a:rPr lang="de-DE" sz="800" baseline="0" dirty="0" err="1" smtClean="0"/>
              <a:t>Mintzlaff</a:t>
            </a:r>
            <a:r>
              <a:rPr lang="de-DE" sz="800" baseline="0" dirty="0" smtClean="0"/>
              <a:t> | EGU2020 #</a:t>
            </a:r>
            <a:r>
              <a:rPr lang="de-DE" sz="800" baseline="0" dirty="0" err="1" smtClean="0"/>
              <a:t>shareEGU</a:t>
            </a:r>
            <a:endParaRPr lang="de-DE" sz="800" dirty="0" smtClean="0"/>
          </a:p>
          <a:p>
            <a:endParaRPr lang="de-DE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4" r:id="rId4"/>
    <p:sldLayoutId id="2147483660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68288" marR="0" indent="-2682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3797B"/>
        </a:buClr>
        <a:buSzPct val="110000"/>
        <a:buFont typeface="Wingdings" panose="05000000000000000000" pitchFamily="2" charset="2"/>
        <a:buChar char="§"/>
        <a:tabLst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6575" marR="0" indent="-2825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>
          <a:solidFill>
            <a:schemeClr val="tx1"/>
          </a:solidFill>
          <a:latin typeface="+mn-lt"/>
        </a:defRPr>
      </a:lvl2pPr>
      <a:lvl3pPr marL="804863" marR="0" indent="-2682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prstClr val="white">
            <a:lumMod val="50000"/>
          </a:prstClr>
        </a:buClr>
        <a:buSzTx/>
        <a:buFont typeface="Wingdings" panose="05000000000000000000" pitchFamily="2" charset="2"/>
        <a:buChar char="§"/>
        <a:tabLst/>
        <a:defRPr sz="1600">
          <a:solidFill>
            <a:schemeClr val="tx1"/>
          </a:solidFill>
          <a:latin typeface="+mn-lt"/>
        </a:defRPr>
      </a:lvl3pPr>
      <a:lvl4pPr marL="1071563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ria.de/fileadmin/entria/Dokumente/Arbeitsberichte/ENTRIA-Arbeitsbericht-03_Stahlmann_GenerischeTiefenlagermodelle.pdf" TargetMode="External"/><Relationship Id="rId13" Type="http://schemas.openxmlformats.org/officeDocument/2006/relationships/slide" Target="slide2.xml"/><Relationship Id="rId3" Type="http://schemas.openxmlformats.org/officeDocument/2006/relationships/hyperlink" Target="https://www.bmu.de/fileadmin/bmu-import/files/pdfs/allgemein/application/pdf/sicherheitsanforderungen_endlagerung_bf.pdf" TargetMode="External"/><Relationship Id="rId7" Type="http://schemas.openxmlformats.org/officeDocument/2006/relationships/hyperlink" Target="https://dokumente.ub.tu-clausthal.de/receive/clausthal_mods_00000785" TargetMode="External"/><Relationship Id="rId12" Type="http://schemas.openxmlformats.org/officeDocument/2006/relationships/hyperlink" Target="https://publikationsserver.tu-braunschweig.de/receive/dbbs_mods_0006808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gesetze-im-internet.de/standag_2017/BJNR107410017.html" TargetMode="External"/><Relationship Id="rId11" Type="http://schemas.openxmlformats.org/officeDocument/2006/relationships/hyperlink" Target="https://www.ingentaconnect.com/content/oekom/gaia/2017/00000026/00000001/art00011;jsessionid=2rsds7qkpoar6.x-ic-live-03" TargetMode="External"/><Relationship Id="rId5" Type="http://schemas.openxmlformats.org/officeDocument/2006/relationships/hyperlink" Target="https://www.bundestag.de/resource/blob/434430/bb37b21b8e1e7e049ace5db6b2f949b2/drs_268-data.pdf" TargetMode="External"/><Relationship Id="rId10" Type="http://schemas.openxmlformats.org/officeDocument/2006/relationships/hyperlink" Target="https://www.bge-technology.de/fileadmin/user_upload/MEDIATHEK/f_e_berichte/ERNESTA-Projekt_Entwicklung-technischer-Konzepte-zur-Rueckholung-von-Endlagerbehaeltern.pdf" TargetMode="External"/><Relationship Id="rId4" Type="http://schemas.openxmlformats.org/officeDocument/2006/relationships/hyperlink" Target="https://www.bgbl.de/xaver/bgbl/start.xav?start=//*%5b@attr_id%3D'bgbl113s2553.pdf'%5d#__bgbl__%2F%2F*%5B%40attr_id%3D%27bgbl113s2553.pdf%27%5D__1587725071433" TargetMode="External"/><Relationship Id="rId9" Type="http://schemas.openxmlformats.org/officeDocument/2006/relationships/hyperlink" Target="https://www.entria.de/fileadmin/entria/Dokumente/Arbeitsberichte/ENTRIA_Arbeitsbericht-15_Rueckholung_und_Monitoring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comments" Target="../comments/comment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830263" y="4077073"/>
            <a:ext cx="7747000" cy="250031"/>
          </a:xfrm>
        </p:spPr>
        <p:txBody>
          <a:bodyPr/>
          <a:lstStyle/>
          <a:p>
            <a:r>
              <a:rPr lang="de-DE" u="sng" dirty="0" smtClean="0"/>
              <a:t>Volker </a:t>
            </a:r>
            <a:r>
              <a:rPr lang="de-DE" u="sng" dirty="0"/>
              <a:t>Mintzlaff</a:t>
            </a:r>
            <a:r>
              <a:rPr lang="de-DE" dirty="0"/>
              <a:t>, </a:t>
            </a:r>
            <a:r>
              <a:rPr lang="de-DE" dirty="0" smtClean="0"/>
              <a:t>Joachim Stahlmann</a:t>
            </a:r>
          </a:p>
          <a:p>
            <a:r>
              <a:rPr lang="de-DE" dirty="0" smtClean="0"/>
              <a:t>04.05.2020 - EGU 2020 #</a:t>
            </a:r>
            <a:r>
              <a:rPr lang="de-DE" dirty="0" err="1" smtClean="0"/>
              <a:t>shareEGU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831850" y="3219822"/>
            <a:ext cx="7772400" cy="654844"/>
          </a:xfrm>
        </p:spPr>
        <p:txBody>
          <a:bodyPr/>
          <a:lstStyle/>
          <a:p>
            <a:r>
              <a:rPr lang="en-US" sz="1800" dirty="0" smtClean="0"/>
              <a:t>Retrieval and Monitoring of HAW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Literature with Links</a:t>
            </a:r>
            <a:endPara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950" dirty="0" smtClean="0">
                <a:hlinkClick r:id="rId3"/>
              </a:rPr>
              <a:t>[1]</a:t>
            </a:r>
            <a:r>
              <a:rPr lang="en-US" sz="950" dirty="0" smtClean="0"/>
              <a:t> BMU (2010): </a:t>
            </a:r>
            <a:r>
              <a:rPr lang="en-US" sz="950" dirty="0" err="1" smtClean="0"/>
              <a:t>Sicherheitsanforderungen</a:t>
            </a:r>
            <a:r>
              <a:rPr lang="en-US" sz="950" dirty="0" smtClean="0"/>
              <a:t> an die </a:t>
            </a:r>
            <a:r>
              <a:rPr lang="en-US" sz="950" dirty="0" err="1" smtClean="0"/>
              <a:t>Endlagerung</a:t>
            </a:r>
            <a:r>
              <a:rPr lang="en-US" sz="950" dirty="0" smtClean="0"/>
              <a:t> </a:t>
            </a:r>
            <a:r>
              <a:rPr lang="en-US" sz="950" dirty="0" err="1" smtClean="0"/>
              <a:t>wärmeentwickelnder</a:t>
            </a:r>
            <a:r>
              <a:rPr lang="en-US" sz="950" dirty="0" smtClean="0"/>
              <a:t> </a:t>
            </a:r>
            <a:r>
              <a:rPr lang="en-US" sz="950" dirty="0" err="1" smtClean="0"/>
              <a:t>radioaktiver</a:t>
            </a:r>
            <a:r>
              <a:rPr lang="en-US" sz="950" dirty="0" smtClean="0"/>
              <a:t> </a:t>
            </a:r>
            <a:r>
              <a:rPr lang="en-US" sz="950" dirty="0" err="1" smtClean="0"/>
              <a:t>Abfälle</a:t>
            </a:r>
            <a:r>
              <a:rPr lang="en-US" sz="950" dirty="0" smtClean="0"/>
              <a:t>. 30.09.2010.</a:t>
            </a:r>
          </a:p>
          <a:p>
            <a:pPr marL="0" indent="0">
              <a:buNone/>
            </a:pPr>
            <a:r>
              <a:rPr lang="en-US" sz="950" dirty="0" smtClean="0">
                <a:hlinkClick r:id="rId4"/>
              </a:rPr>
              <a:t>[2]</a:t>
            </a:r>
            <a:r>
              <a:rPr lang="en-US" sz="950" dirty="0" smtClean="0"/>
              <a:t> G</a:t>
            </a:r>
            <a:r>
              <a:rPr lang="de-DE" sz="950" dirty="0" err="1" smtClean="0"/>
              <a:t>esetz</a:t>
            </a:r>
            <a:r>
              <a:rPr lang="de-DE" sz="950" dirty="0" smtClean="0"/>
              <a:t> zur </a:t>
            </a:r>
            <a:r>
              <a:rPr lang="de-DE" sz="950" dirty="0"/>
              <a:t>Suche und </a:t>
            </a:r>
            <a:r>
              <a:rPr lang="de-DE" sz="950" dirty="0" smtClean="0"/>
              <a:t>Auswahl eines </a:t>
            </a:r>
            <a:r>
              <a:rPr lang="de-DE" sz="950" dirty="0"/>
              <a:t>Standortes für ein Endlager für Wärmeentwickelnde radioaktive Abfälle und zur Änderung anderer </a:t>
            </a:r>
            <a:r>
              <a:rPr lang="de-DE" sz="950" dirty="0" smtClean="0"/>
              <a:t>Gesetze (Standortauswahlgesetz–</a:t>
            </a:r>
            <a:r>
              <a:rPr lang="de-DE" sz="950" dirty="0" err="1" smtClean="0"/>
              <a:t>StandAG</a:t>
            </a:r>
            <a:r>
              <a:rPr lang="de-DE" sz="950" dirty="0" smtClean="0"/>
              <a:t>), </a:t>
            </a:r>
            <a:r>
              <a:rPr lang="de-DE" sz="950" dirty="0"/>
              <a:t>23. Juli </a:t>
            </a:r>
            <a:r>
              <a:rPr lang="de-DE" sz="950" dirty="0" smtClean="0"/>
              <a:t>2013 </a:t>
            </a:r>
            <a:r>
              <a:rPr lang="de-DE" sz="950" dirty="0"/>
              <a:t>(BGBl. I S. </a:t>
            </a:r>
            <a:r>
              <a:rPr lang="de-DE" sz="950" dirty="0" smtClean="0"/>
              <a:t>2553).</a:t>
            </a:r>
            <a:endParaRPr lang="en-US" sz="950" dirty="0" smtClean="0"/>
          </a:p>
          <a:p>
            <a:pPr marL="0" indent="0">
              <a:buNone/>
            </a:pPr>
            <a:r>
              <a:rPr lang="en-US" sz="950" dirty="0" smtClean="0">
                <a:hlinkClick r:id="rId5"/>
              </a:rPr>
              <a:t>[3]</a:t>
            </a:r>
            <a:r>
              <a:rPr lang="en-US" sz="950" dirty="0" smtClean="0"/>
              <a:t> </a:t>
            </a:r>
            <a:r>
              <a:rPr lang="de-DE" sz="950" dirty="0" smtClean="0"/>
              <a:t>Kommission </a:t>
            </a:r>
            <a:r>
              <a:rPr lang="de-DE" sz="950" dirty="0"/>
              <a:t>Lagerung hoch radioaktiver Abfallstoffe (Endlagerkommission) (</a:t>
            </a:r>
            <a:r>
              <a:rPr lang="de-DE" sz="950" dirty="0" smtClean="0"/>
              <a:t>2016): </a:t>
            </a:r>
            <a:r>
              <a:rPr lang="de-DE" sz="950" dirty="0"/>
              <a:t>Abschlussbericht: Verantwortung für die Zukunft – Ein faires und transparentes Verfahren für die Auswahl eines nationalen Endlagerstandortes, K-</a:t>
            </a:r>
            <a:r>
              <a:rPr lang="de-DE" sz="950" dirty="0" err="1"/>
              <a:t>Drs</a:t>
            </a:r>
            <a:r>
              <a:rPr lang="de-DE" sz="950" dirty="0"/>
              <a:t>. 268, Geschäftsstelle der Endlagerkommission, Deutscher Bundestag, Berlin.</a:t>
            </a:r>
          </a:p>
          <a:p>
            <a:pPr marL="0" indent="0">
              <a:buNone/>
            </a:pPr>
            <a:r>
              <a:rPr lang="en-US" sz="950" dirty="0" smtClean="0">
                <a:hlinkClick r:id="rId6"/>
              </a:rPr>
              <a:t>[4]</a:t>
            </a:r>
            <a:r>
              <a:rPr lang="de-DE" sz="950" dirty="0">
                <a:hlinkClick r:id="rId6"/>
              </a:rPr>
              <a:t> </a:t>
            </a:r>
            <a:r>
              <a:rPr lang="de-DE" sz="950" dirty="0"/>
              <a:t>Gesetz zur Suche und Auswahl eines Standortes für ein Endlager für hochradioaktive Abfälle (Standortauswahlgesetz) vom 5. Mai 2017 (BGBl. I S. 1074), zuletzt geändert durch Artikel 2 Absatz 16 des Gesetzes vom 20. Juli 2017 (BGBl. I S. 2808).</a:t>
            </a:r>
          </a:p>
          <a:p>
            <a:pPr marL="0" indent="0">
              <a:buNone/>
            </a:pPr>
            <a:r>
              <a:rPr lang="en-US" sz="950" dirty="0" smtClean="0">
                <a:hlinkClick r:id="rId7"/>
              </a:rPr>
              <a:t>[5]</a:t>
            </a:r>
            <a:r>
              <a:rPr lang="de-DE" sz="950" dirty="0" smtClean="0"/>
              <a:t> </a:t>
            </a:r>
            <a:r>
              <a:rPr lang="de-DE" sz="950" dirty="0" err="1" smtClean="0"/>
              <a:t>Röhlig</a:t>
            </a:r>
            <a:r>
              <a:rPr lang="de-DE" sz="950" dirty="0" smtClean="0"/>
              <a:t>, K.-J.; </a:t>
            </a:r>
            <a:r>
              <a:rPr lang="de-DE" sz="950" dirty="0" err="1" smtClean="0"/>
              <a:t>Chaudry</a:t>
            </a:r>
            <a:r>
              <a:rPr lang="de-DE" sz="950" dirty="0" smtClean="0"/>
              <a:t>, S.; Plischke, E. (</a:t>
            </a:r>
            <a:r>
              <a:rPr lang="de-DE" sz="950" dirty="0" err="1" smtClean="0"/>
              <a:t>ed</a:t>
            </a:r>
            <a:r>
              <a:rPr lang="de-DE" sz="950" dirty="0" smtClean="0"/>
              <a:t>.) (2019): Entsorgungsoptionen </a:t>
            </a:r>
            <a:r>
              <a:rPr lang="de-DE" sz="950" dirty="0"/>
              <a:t>für radioaktive Reststoffe: </a:t>
            </a:r>
            <a:r>
              <a:rPr lang="de-DE" sz="950" dirty="0" smtClean="0"/>
              <a:t>Interdisziplinäre </a:t>
            </a:r>
            <a:r>
              <a:rPr lang="de-DE" sz="950" dirty="0"/>
              <a:t>Analysen und Entwicklung von </a:t>
            </a:r>
            <a:r>
              <a:rPr lang="de-DE" sz="950" dirty="0" smtClean="0"/>
              <a:t>Bewertungsgrundlagen </a:t>
            </a:r>
            <a:r>
              <a:rPr lang="de-DE" sz="950" dirty="0"/>
              <a:t>(</a:t>
            </a:r>
            <a:r>
              <a:rPr lang="de-DE" sz="950" dirty="0" smtClean="0"/>
              <a:t>ENTRIA, 2013-2018) Abschlussbericht. Clausthal. </a:t>
            </a:r>
            <a:r>
              <a:rPr lang="en-US" sz="950" dirty="0"/>
              <a:t>DOI</a:t>
            </a:r>
            <a:r>
              <a:rPr lang="en-US" sz="950"/>
              <a:t>: </a:t>
            </a:r>
            <a:r>
              <a:rPr lang="en-US" sz="950" smtClean="0"/>
              <a:t>10.21268/20190225-1.</a:t>
            </a:r>
            <a:endParaRPr lang="de-DE" sz="950" dirty="0"/>
          </a:p>
          <a:p>
            <a:pPr marL="0" indent="0">
              <a:buNone/>
            </a:pPr>
            <a:r>
              <a:rPr lang="en-US" sz="950" dirty="0" smtClean="0">
                <a:hlinkClick r:id="rId8"/>
              </a:rPr>
              <a:t>[6]</a:t>
            </a:r>
            <a:r>
              <a:rPr lang="en-US" sz="950" dirty="0" smtClean="0"/>
              <a:t> </a:t>
            </a:r>
            <a:r>
              <a:rPr lang="de-DE" sz="950" dirty="0" smtClean="0"/>
              <a:t>Stahlmann</a:t>
            </a:r>
            <a:r>
              <a:rPr lang="de-DE" sz="950" dirty="0"/>
              <a:t>, J.; León Vargas, R.P.; </a:t>
            </a:r>
            <a:r>
              <a:rPr lang="de-DE" sz="950" dirty="0" err="1"/>
              <a:t>Mintzlaff</a:t>
            </a:r>
            <a:r>
              <a:rPr lang="de-DE" sz="950" dirty="0"/>
              <a:t>, V. (</a:t>
            </a:r>
            <a:r>
              <a:rPr lang="de-DE" sz="950" dirty="0" smtClean="0"/>
              <a:t>2015): </a:t>
            </a:r>
            <a:r>
              <a:rPr lang="de-DE" sz="950" dirty="0"/>
              <a:t>Generische Tiefenlagermodelle mit Option zur Rückholung der radioaktiven Reststoffe: Geologische und Geotechnische Aspekte für die Auslegung. Braunschweig.</a:t>
            </a:r>
            <a:endParaRPr lang="en-US" sz="950" dirty="0" smtClean="0"/>
          </a:p>
          <a:p>
            <a:pPr marL="0" indent="0">
              <a:buNone/>
            </a:pPr>
            <a:r>
              <a:rPr lang="en-US" sz="950" dirty="0" smtClean="0">
                <a:hlinkClick r:id="rId9"/>
              </a:rPr>
              <a:t>[7]</a:t>
            </a:r>
            <a:r>
              <a:rPr lang="en-US" sz="950" dirty="0" smtClean="0"/>
              <a:t> </a:t>
            </a:r>
            <a:r>
              <a:rPr lang="en-US" sz="950" dirty="0" err="1" smtClean="0"/>
              <a:t>Stahlmann</a:t>
            </a:r>
            <a:r>
              <a:rPr lang="en-US" sz="950" dirty="0"/>
              <a:t>, J.; </a:t>
            </a:r>
            <a:r>
              <a:rPr lang="en-US" sz="950" dirty="0" err="1"/>
              <a:t>Mintzlaff</a:t>
            </a:r>
            <a:r>
              <a:rPr lang="en-US" sz="950" dirty="0"/>
              <a:t>, V.; León Vargas, R.P.; </a:t>
            </a:r>
            <a:r>
              <a:rPr lang="en-US" sz="950" dirty="0" err="1"/>
              <a:t>Epkenhans</a:t>
            </a:r>
            <a:r>
              <a:rPr lang="en-US" sz="950" dirty="0"/>
              <a:t>, I. (2018): </a:t>
            </a:r>
            <a:r>
              <a:rPr lang="en-US" sz="950" dirty="0" err="1"/>
              <a:t>Normalszenarien</a:t>
            </a:r>
            <a:r>
              <a:rPr lang="en-US" sz="950" dirty="0"/>
              <a:t> und </a:t>
            </a:r>
            <a:r>
              <a:rPr lang="en-US" sz="950" dirty="0" err="1"/>
              <a:t>Monitoringkonzepte</a:t>
            </a:r>
            <a:r>
              <a:rPr lang="en-US" sz="950" dirty="0"/>
              <a:t> </a:t>
            </a:r>
            <a:r>
              <a:rPr lang="en-US" sz="950" dirty="0" err="1"/>
              <a:t>für</a:t>
            </a:r>
            <a:r>
              <a:rPr lang="en-US" sz="950" dirty="0"/>
              <a:t> </a:t>
            </a:r>
            <a:r>
              <a:rPr lang="en-US" sz="950" dirty="0" err="1"/>
              <a:t>Tiefenlager</a:t>
            </a:r>
            <a:r>
              <a:rPr lang="en-US" sz="950" dirty="0"/>
              <a:t> </a:t>
            </a:r>
            <a:r>
              <a:rPr lang="en-US" sz="950" dirty="0" err="1"/>
              <a:t>mit</a:t>
            </a:r>
            <a:r>
              <a:rPr lang="en-US" sz="950" dirty="0"/>
              <a:t> der Option </a:t>
            </a:r>
            <a:r>
              <a:rPr lang="en-US" sz="950" dirty="0" err="1"/>
              <a:t>Rückholung</a:t>
            </a:r>
            <a:r>
              <a:rPr lang="en-US" sz="950" dirty="0"/>
              <a:t>. </a:t>
            </a:r>
            <a:r>
              <a:rPr lang="en-US" sz="950" dirty="0" err="1"/>
              <a:t>Generische</a:t>
            </a:r>
            <a:r>
              <a:rPr lang="en-US" sz="950" dirty="0"/>
              <a:t> </a:t>
            </a:r>
            <a:r>
              <a:rPr lang="en-US" sz="950" dirty="0" err="1"/>
              <a:t>Tiefenlagermodelle</a:t>
            </a:r>
            <a:r>
              <a:rPr lang="en-US" sz="950" dirty="0"/>
              <a:t> </a:t>
            </a:r>
            <a:r>
              <a:rPr lang="en-US" sz="950" dirty="0" err="1"/>
              <a:t>mit</a:t>
            </a:r>
            <a:r>
              <a:rPr lang="en-US" sz="950" dirty="0"/>
              <a:t> Option </a:t>
            </a:r>
            <a:r>
              <a:rPr lang="en-US" sz="950" dirty="0" err="1"/>
              <a:t>zur</a:t>
            </a:r>
            <a:r>
              <a:rPr lang="en-US" sz="950" dirty="0"/>
              <a:t> </a:t>
            </a:r>
            <a:r>
              <a:rPr lang="en-US" sz="950" dirty="0" err="1"/>
              <a:t>Rückholung</a:t>
            </a:r>
            <a:r>
              <a:rPr lang="en-US" sz="950" dirty="0"/>
              <a:t> der </a:t>
            </a:r>
            <a:r>
              <a:rPr lang="en-US" sz="950" dirty="0" err="1"/>
              <a:t>radioaktiven</a:t>
            </a:r>
            <a:r>
              <a:rPr lang="en-US" sz="950" dirty="0"/>
              <a:t> </a:t>
            </a:r>
            <a:r>
              <a:rPr lang="en-US" sz="950" dirty="0" err="1"/>
              <a:t>Reststoffe</a:t>
            </a:r>
            <a:r>
              <a:rPr lang="en-US" sz="950" dirty="0"/>
              <a:t>. ENTRIA-Arbeitsbericht-15. </a:t>
            </a:r>
            <a:r>
              <a:rPr lang="en-US" sz="950" dirty="0" err="1"/>
              <a:t>Braunschweig</a:t>
            </a:r>
            <a:r>
              <a:rPr lang="en-US" sz="950" dirty="0" smtClean="0"/>
              <a:t>.</a:t>
            </a:r>
          </a:p>
          <a:p>
            <a:pPr marL="0" indent="0">
              <a:buNone/>
            </a:pPr>
            <a:r>
              <a:rPr lang="en-US" sz="950" dirty="0" smtClean="0">
                <a:hlinkClick r:id="rId10"/>
              </a:rPr>
              <a:t>[8]</a:t>
            </a:r>
            <a:r>
              <a:rPr lang="en-US" sz="950" dirty="0" smtClean="0"/>
              <a:t> </a:t>
            </a:r>
            <a:r>
              <a:rPr lang="de-DE" sz="950" dirty="0" smtClean="0"/>
              <a:t>Herold</a:t>
            </a:r>
            <a:r>
              <a:rPr lang="de-DE" sz="950" dirty="0"/>
              <a:t>, P.; Prignitz, S.; Simo, E.; </a:t>
            </a:r>
            <a:r>
              <a:rPr lang="de-DE" sz="950" dirty="0" err="1"/>
              <a:t>Filbert</a:t>
            </a:r>
            <a:r>
              <a:rPr lang="de-DE" sz="950" dirty="0"/>
              <a:t>, W.; Bertrams, N. (2018): Entwicklung technischer Konzepte zur Rückholung von Endlagerbehältern mit wärmeentwickelnden radioaktiven Abfällen und ausgedienten Brennelementen aus Endlagern in Salz- und Tongesteinsformationen (Abschlussbericht ERNESTA), BGE TEC </a:t>
            </a:r>
            <a:r>
              <a:rPr lang="de-DE" sz="950" dirty="0" smtClean="0"/>
              <a:t>2018-11.</a:t>
            </a:r>
          </a:p>
          <a:p>
            <a:pPr marL="0" indent="0">
              <a:buNone/>
            </a:pPr>
            <a:r>
              <a:rPr lang="de-DE" sz="950" dirty="0">
                <a:hlinkClick r:id="rId11"/>
              </a:rPr>
              <a:t>[9</a:t>
            </a:r>
            <a:r>
              <a:rPr lang="de-DE" sz="950" dirty="0" smtClean="0">
                <a:hlinkClick r:id="rId11"/>
              </a:rPr>
              <a:t>]</a:t>
            </a:r>
            <a:r>
              <a:rPr lang="de-DE" sz="950" dirty="0" smtClean="0"/>
              <a:t> Pohl</a:t>
            </a:r>
            <a:r>
              <a:rPr lang="de-DE" sz="950" dirty="0"/>
              <a:t>, </a:t>
            </a:r>
            <a:r>
              <a:rPr lang="de-DE" sz="950" dirty="0" smtClean="0"/>
              <a:t>C.; </a:t>
            </a:r>
            <a:r>
              <a:rPr lang="de-DE" sz="950" dirty="0" err="1"/>
              <a:t>Krütli</a:t>
            </a:r>
            <a:r>
              <a:rPr lang="de-DE" sz="950" dirty="0"/>
              <a:t>, </a:t>
            </a:r>
            <a:r>
              <a:rPr lang="de-DE" sz="950" dirty="0" smtClean="0"/>
              <a:t>P. </a:t>
            </a:r>
            <a:r>
              <a:rPr lang="de-DE" sz="950" dirty="0" err="1"/>
              <a:t>and</a:t>
            </a:r>
            <a:r>
              <a:rPr lang="de-DE" sz="950" dirty="0"/>
              <a:t> </a:t>
            </a:r>
            <a:r>
              <a:rPr lang="de-DE" sz="950" dirty="0" err="1"/>
              <a:t>Stauffacher</a:t>
            </a:r>
            <a:r>
              <a:rPr lang="de-DE" sz="950" dirty="0"/>
              <a:t>, </a:t>
            </a:r>
            <a:r>
              <a:rPr lang="de-DE" sz="950" dirty="0" smtClean="0"/>
              <a:t>M. </a:t>
            </a:r>
            <a:r>
              <a:rPr lang="de-DE" sz="950" dirty="0"/>
              <a:t>(2017</a:t>
            </a:r>
            <a:r>
              <a:rPr lang="de-DE" sz="950" dirty="0" smtClean="0"/>
              <a:t>): </a:t>
            </a:r>
            <a:r>
              <a:rPr lang="de-DE" sz="950" dirty="0" err="1"/>
              <a:t>Ten</a:t>
            </a:r>
            <a:r>
              <a:rPr lang="de-DE" sz="950" dirty="0"/>
              <a:t> </a:t>
            </a:r>
            <a:r>
              <a:rPr lang="de-DE" sz="950" dirty="0" err="1"/>
              <a:t>Reflective</a:t>
            </a:r>
            <a:r>
              <a:rPr lang="de-DE" sz="950" dirty="0"/>
              <a:t> </a:t>
            </a:r>
            <a:r>
              <a:rPr lang="de-DE" sz="950" dirty="0" err="1"/>
              <a:t>Steps</a:t>
            </a:r>
            <a:r>
              <a:rPr lang="de-DE" sz="950" dirty="0"/>
              <a:t> </a:t>
            </a:r>
            <a:r>
              <a:rPr lang="de-DE" sz="950" dirty="0" err="1"/>
              <a:t>for</a:t>
            </a:r>
            <a:r>
              <a:rPr lang="de-DE" sz="950" dirty="0"/>
              <a:t> Rendering Research </a:t>
            </a:r>
            <a:r>
              <a:rPr lang="de-DE" sz="950" dirty="0" err="1" smtClean="0"/>
              <a:t>Societally</a:t>
            </a:r>
            <a:r>
              <a:rPr lang="de-DE" sz="950" dirty="0" smtClean="0"/>
              <a:t> </a:t>
            </a:r>
            <a:r>
              <a:rPr lang="de-DE" sz="950" dirty="0"/>
              <a:t>Relevant. GAIA - </a:t>
            </a:r>
            <a:r>
              <a:rPr lang="de-DE" sz="950" dirty="0" err="1"/>
              <a:t>Ecological</a:t>
            </a:r>
            <a:r>
              <a:rPr lang="de-DE" sz="950" dirty="0"/>
              <a:t> </a:t>
            </a:r>
            <a:r>
              <a:rPr lang="de-DE" sz="950" dirty="0" err="1"/>
              <a:t>Perspectives</a:t>
            </a:r>
            <a:r>
              <a:rPr lang="de-DE" sz="950" dirty="0"/>
              <a:t> </a:t>
            </a:r>
            <a:r>
              <a:rPr lang="de-DE" sz="950" dirty="0" err="1"/>
              <a:t>for</a:t>
            </a:r>
            <a:r>
              <a:rPr lang="de-DE" sz="950" dirty="0"/>
              <a:t> Science </a:t>
            </a:r>
            <a:r>
              <a:rPr lang="de-DE" sz="950" dirty="0" err="1"/>
              <a:t>and</a:t>
            </a:r>
            <a:r>
              <a:rPr lang="de-DE" sz="950" dirty="0"/>
              <a:t> Society, Volume 26, </a:t>
            </a:r>
            <a:r>
              <a:rPr lang="de-DE" sz="950" dirty="0" err="1"/>
              <a:t>Number</a:t>
            </a:r>
            <a:r>
              <a:rPr lang="de-DE" sz="950" dirty="0"/>
              <a:t> 1, 2017, pp. 43-51(9</a:t>
            </a:r>
            <a:r>
              <a:rPr lang="de-DE" sz="950" dirty="0" smtClean="0"/>
              <a:t>).</a:t>
            </a:r>
          </a:p>
          <a:p>
            <a:pPr marL="0" indent="0">
              <a:buNone/>
            </a:pPr>
            <a:r>
              <a:rPr lang="de-DE" sz="950" dirty="0" smtClean="0">
                <a:hlinkClick r:id="rId12"/>
              </a:rPr>
              <a:t>[10]</a:t>
            </a:r>
            <a:r>
              <a:rPr lang="de-DE" sz="950" dirty="0" smtClean="0"/>
              <a:t> </a:t>
            </a:r>
            <a:r>
              <a:rPr lang="de-DE" sz="950" dirty="0" err="1" smtClean="0"/>
              <a:t>Mintzlaff</a:t>
            </a:r>
            <a:r>
              <a:rPr lang="de-DE" sz="950" dirty="0" smtClean="0"/>
              <a:t>, V., Stahlmann, J. Aspekte </a:t>
            </a:r>
            <a:r>
              <a:rPr lang="de-DE" sz="950" dirty="0"/>
              <a:t>des Monitorings in der Betriebsphase eines </a:t>
            </a:r>
            <a:r>
              <a:rPr lang="de-DE" sz="950" dirty="0" smtClean="0"/>
              <a:t>Tiefenlagers und</a:t>
            </a:r>
            <a:br>
              <a:rPr lang="de-DE" sz="950" dirty="0" smtClean="0"/>
            </a:br>
            <a:r>
              <a:rPr lang="de-DE" sz="950" dirty="0" smtClean="0"/>
              <a:t>bei </a:t>
            </a:r>
            <a:r>
              <a:rPr lang="de-DE" sz="950" dirty="0"/>
              <a:t>einer potentiellen </a:t>
            </a:r>
            <a:r>
              <a:rPr lang="de-DE" sz="950" dirty="0" smtClean="0"/>
              <a:t>Rückholung. Tagungsband „Messen in der Geotechnik“, Braunschweig, pp. 103-120.</a:t>
            </a:r>
            <a:endParaRPr lang="de-DE" sz="950" dirty="0"/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156963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218984" y="771550"/>
            <a:ext cx="2592288" cy="151200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Objective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137739" y="771550"/>
            <a:ext cx="2592288" cy="151200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Retrieval Processes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15516" y="2571750"/>
            <a:ext cx="2592288" cy="151200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Monitoring during Retrieval</a:t>
            </a:r>
          </a:p>
        </p:txBody>
      </p:sp>
      <p:sp>
        <p:nvSpPr>
          <p:cNvPr id="7" name="Abgerundetes Rechteck 6">
            <a:hlinkClick r:id="rId4" action="ppaction://hlinksldjump"/>
          </p:cNvPr>
          <p:cNvSpPr/>
          <p:nvPr/>
        </p:nvSpPr>
        <p:spPr>
          <a:xfrm>
            <a:off x="3135308" y="2582233"/>
            <a:ext cx="2592288" cy="151200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Outlook</a:t>
            </a:r>
          </a:p>
        </p:txBody>
      </p:sp>
      <p:sp>
        <p:nvSpPr>
          <p:cNvPr id="8" name="Abgerundetes Rechteck 7">
            <a:hlinkClick r:id="rId5" action="ppaction://hlinksldjump"/>
          </p:cNvPr>
          <p:cNvSpPr/>
          <p:nvPr/>
        </p:nvSpPr>
        <p:spPr>
          <a:xfrm>
            <a:off x="6055100" y="2535750"/>
            <a:ext cx="2592288" cy="158400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Add-On-Slide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Funding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Marks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Literature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72427"/>
            <a:ext cx="2821127" cy="17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Retrievability</a:t>
            </a:r>
            <a:r>
              <a: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</a:t>
            </a:r>
            <a:r>
              <a:rPr lang="en-US" sz="2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Requirement</a:t>
            </a:r>
            <a:endPara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Retrievability</a:t>
            </a:r>
            <a:r>
              <a:rPr lang="en-US" dirty="0"/>
              <a:t> nowadays is </a:t>
            </a:r>
            <a:r>
              <a:rPr lang="en-US" dirty="0" smtClean="0"/>
              <a:t>a requirement in repository design in many countries</a:t>
            </a:r>
          </a:p>
          <a:p>
            <a:pPr lvl="1"/>
            <a:r>
              <a:rPr lang="en-US" dirty="0" smtClean="0"/>
              <a:t>E.g. in Germany since 2010 </a:t>
            </a:r>
            <a:r>
              <a:rPr lang="en-US" dirty="0" smtClean="0">
                <a:hlinkClick r:id="rId2" action="ppaction://hlinksldjump"/>
              </a:rPr>
              <a:t>[1]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estart of site selection in Germany in 2013 </a:t>
            </a:r>
            <a:r>
              <a:rPr lang="en-US" dirty="0" smtClean="0">
                <a:hlinkClick r:id="rId2" action="ppaction://hlinksldjump"/>
              </a:rPr>
              <a:t>[2]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HAW disposal path was set to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“final disposal with reversibility” </a:t>
            </a:r>
            <a:r>
              <a:rPr lang="en-US" dirty="0" smtClean="0">
                <a:hlinkClick r:id="rId2" action="ppaction://hlinksldjump"/>
              </a:rPr>
              <a:t>[3,4]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impact of </a:t>
            </a:r>
            <a:r>
              <a:rPr lang="en-US" dirty="0" err="1" smtClean="0">
                <a:sym typeface="Wingdings" panose="05000000000000000000" pitchFamily="2" charset="2"/>
              </a:rPr>
              <a:t>retrievability</a:t>
            </a:r>
            <a:r>
              <a:rPr lang="en-US" dirty="0" smtClean="0">
                <a:sym typeface="Wingdings" panose="05000000000000000000" pitchFamily="2" charset="2"/>
              </a:rPr>
              <a:t> to repository safety from a geotechnical point of view was estimated in ENTRIA project </a:t>
            </a:r>
            <a:r>
              <a:rPr lang="en-US" dirty="0">
                <a:hlinkClick r:id="rId2" action="ppaction://hlinksldjump"/>
              </a:rPr>
              <a:t>[5]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However: the retrieval processes have to be analyzed in more detail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bgerundetes Rechteck 3">
            <a:hlinkClick r:id="rId3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1151620" y="3420027"/>
            <a:ext cx="3600000" cy="553998"/>
            <a:chOff x="2538413" y="26444822"/>
            <a:chExt cx="12065878" cy="1856799"/>
          </a:xfrm>
        </p:grpSpPr>
        <p:sp>
          <p:nvSpPr>
            <p:cNvPr id="15" name="Rechteck 14"/>
            <p:cNvSpPr/>
            <p:nvPr/>
          </p:nvSpPr>
          <p:spPr>
            <a:xfrm>
              <a:off x="7147098" y="26948879"/>
              <a:ext cx="7457193" cy="896643"/>
            </a:xfrm>
            <a:prstGeom prst="rect">
              <a:avLst/>
            </a:prstGeom>
            <a:solidFill>
              <a:srgbClr val="FFC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538413" y="26948879"/>
              <a:ext cx="2253613" cy="8966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4792026" y="26621386"/>
              <a:ext cx="2355073" cy="149925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7939187" y="27231943"/>
              <a:ext cx="1190078" cy="3674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10493525" y="27229514"/>
              <a:ext cx="1190078" cy="3674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12941797" y="27236910"/>
              <a:ext cx="1190078" cy="36743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feil nach links 20"/>
            <p:cNvSpPr/>
            <p:nvPr/>
          </p:nvSpPr>
          <p:spPr>
            <a:xfrm>
              <a:off x="3834731" y="26948878"/>
              <a:ext cx="3603040" cy="84357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347852" y="26444822"/>
              <a:ext cx="1414087" cy="185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9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Repository Model </a:t>
            </a:r>
            <a:r>
              <a:rPr lang="en-US" dirty="0" smtClean="0">
                <a:hlinkClick r:id="rId2" action="ppaction://hlinksldjump"/>
              </a:rPr>
              <a:t>[5,6,7]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7"/>
          <a:stretch/>
        </p:blipFill>
        <p:spPr>
          <a:xfrm>
            <a:off x="251520" y="735546"/>
            <a:ext cx="6228692" cy="3594872"/>
          </a:xfrm>
        </p:spPr>
      </p:pic>
      <p:sp>
        <p:nvSpPr>
          <p:cNvPr id="5" name="Abgerundetes Rechteck 4">
            <a:hlinkClick r:id="rId4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660232" y="375506"/>
            <a:ext cx="2147218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marR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804863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10715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165225" marR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</a:t>
            </a:r>
            <a:r>
              <a:rPr lang="en-US" kern="0" dirty="0" smtClean="0"/>
              <a:t>wo-level mine</a:t>
            </a:r>
          </a:p>
          <a:p>
            <a:r>
              <a:rPr lang="en-US" kern="0" dirty="0"/>
              <a:t>E</a:t>
            </a:r>
            <a:r>
              <a:rPr lang="en-US" kern="0" dirty="0" smtClean="0"/>
              <a:t>mplacement drifts backfilled after emplacement</a:t>
            </a:r>
          </a:p>
          <a:p>
            <a:r>
              <a:rPr lang="en-US" kern="0" dirty="0"/>
              <a:t>M</a:t>
            </a:r>
            <a:r>
              <a:rPr lang="en-US" kern="0" dirty="0" smtClean="0"/>
              <a:t>onitoring of emplacement drifts via boreholes</a:t>
            </a:r>
          </a:p>
          <a:p>
            <a:r>
              <a:rPr lang="en-US" kern="0" dirty="0" smtClean="0"/>
              <a:t>Analyzed host rocks:</a:t>
            </a:r>
          </a:p>
          <a:p>
            <a:pPr lvl="1"/>
            <a:r>
              <a:rPr lang="en-US" kern="0" dirty="0" smtClean="0"/>
              <a:t>Rock salt</a:t>
            </a:r>
          </a:p>
          <a:p>
            <a:pPr lvl="1"/>
            <a:r>
              <a:rPr lang="en-US" kern="0" dirty="0"/>
              <a:t>C</a:t>
            </a:r>
            <a:r>
              <a:rPr lang="en-US" kern="0" dirty="0" smtClean="0"/>
              <a:t>lay</a:t>
            </a:r>
          </a:p>
          <a:p>
            <a:pPr lvl="1"/>
            <a:r>
              <a:rPr lang="en-US" kern="0" dirty="0"/>
              <a:t>S</a:t>
            </a:r>
            <a:r>
              <a:rPr lang="en-US" kern="0" dirty="0" smtClean="0"/>
              <a:t>hale</a:t>
            </a:r>
          </a:p>
          <a:p>
            <a:pPr lvl="1"/>
            <a:r>
              <a:rPr lang="en-US" kern="0" dirty="0"/>
              <a:t>C</a:t>
            </a:r>
            <a:r>
              <a:rPr lang="en-US" kern="0" dirty="0" smtClean="0"/>
              <a:t>rystalline rocks</a:t>
            </a:r>
          </a:p>
          <a:p>
            <a:endParaRPr lang="en-US" kern="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2519772" y="2859782"/>
            <a:ext cx="360040" cy="39604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2915816" y="2859782"/>
            <a:ext cx="360040" cy="39604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419872" y="2859782"/>
            <a:ext cx="360040" cy="39604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472100" y="2823778"/>
            <a:ext cx="324036" cy="39604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H="1">
            <a:off x="5076056" y="2823778"/>
            <a:ext cx="32403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Steps to retrieve the Waste</a:t>
            </a:r>
            <a:endPara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699542"/>
            <a:ext cx="5472608" cy="3696007"/>
          </a:xfrm>
        </p:spPr>
      </p:pic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6156176" y="699542"/>
            <a:ext cx="2723282" cy="313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marR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804863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10715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165225" marR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</a:t>
            </a:r>
            <a:r>
              <a:rPr lang="en-US" kern="0" dirty="0" smtClean="0"/>
              <a:t>irst draft: which processes have to be investigated</a:t>
            </a:r>
          </a:p>
          <a:p>
            <a:r>
              <a:rPr lang="en-US" kern="0" dirty="0" smtClean="0"/>
              <a:t>Questions:</a:t>
            </a:r>
          </a:p>
          <a:p>
            <a:pPr lvl="1"/>
            <a:r>
              <a:rPr lang="en-US" kern="0" dirty="0" smtClean="0"/>
              <a:t>How could the impact of the </a:t>
            </a:r>
            <a:r>
              <a:rPr lang="en-US" kern="0" dirty="0"/>
              <a:t>operations on the rock </a:t>
            </a:r>
            <a:r>
              <a:rPr lang="en-US" kern="0" dirty="0" smtClean="0"/>
              <a:t>be estimated </a:t>
            </a:r>
          </a:p>
          <a:p>
            <a:pPr lvl="1"/>
            <a:r>
              <a:rPr lang="en-US" kern="0" dirty="0" smtClean="0"/>
              <a:t>Impact of </a:t>
            </a:r>
            <a:r>
              <a:rPr lang="en-US" kern="0" dirty="0" err="1"/>
              <a:t>p</a:t>
            </a:r>
            <a:r>
              <a:rPr lang="en-US" kern="0" dirty="0" err="1" smtClean="0"/>
              <a:t>redamaged</a:t>
            </a:r>
            <a:r>
              <a:rPr lang="en-US" kern="0" dirty="0" smtClean="0"/>
              <a:t> host rock // lining</a:t>
            </a:r>
          </a:p>
          <a:p>
            <a:pPr lvl="1"/>
            <a:r>
              <a:rPr lang="en-US" kern="0" dirty="0" smtClean="0"/>
              <a:t>Time and scope of retrieval</a:t>
            </a:r>
          </a:p>
          <a:p>
            <a:r>
              <a:rPr lang="en-US" kern="0" dirty="0" smtClean="0"/>
              <a:t>3a)/b) Proposed by </a:t>
            </a:r>
            <a:r>
              <a:rPr lang="en-US" kern="0" dirty="0" smtClean="0">
                <a:hlinkClick r:id="rId4" action="ppaction://hlinksldjump"/>
              </a:rPr>
              <a:t>[8]</a:t>
            </a: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461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during Retrieval</a:t>
            </a:r>
            <a:endPara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during operation and monitoring phase should be minimalized </a:t>
            </a:r>
            <a:r>
              <a:rPr lang="en-US" dirty="0" smtClean="0">
                <a:hlinkClick r:id="rId2" action="ppaction://hlinksldjump"/>
              </a:rPr>
              <a:t>[7,10]</a:t>
            </a:r>
            <a:endParaRPr lang="en-US" dirty="0" smtClean="0"/>
          </a:p>
          <a:p>
            <a:pPr lvl="1"/>
            <a:r>
              <a:rPr lang="en-US" dirty="0" smtClean="0"/>
              <a:t>Information on the development of the repository system </a:t>
            </a:r>
            <a:br>
              <a:rPr lang="en-US" dirty="0" smtClean="0"/>
            </a:br>
            <a:r>
              <a:rPr lang="en-US" dirty="0" smtClean="0"/>
              <a:t>(“performance confirmation” and identification of negative trends)</a:t>
            </a:r>
          </a:p>
          <a:p>
            <a:pPr lvl="1"/>
            <a:r>
              <a:rPr lang="en-US" dirty="0" smtClean="0"/>
              <a:t>Decision basis for a decision on retrieval or closure of the repository mine</a:t>
            </a:r>
          </a:p>
          <a:p>
            <a:r>
              <a:rPr lang="en-US" dirty="0"/>
              <a:t>A</a:t>
            </a:r>
            <a:r>
              <a:rPr lang="en-US" dirty="0" smtClean="0"/>
              <a:t>fter retrieval the </a:t>
            </a:r>
            <a:r>
              <a:rPr lang="en-US" dirty="0"/>
              <a:t>repository is </a:t>
            </a:r>
            <a:r>
              <a:rPr lang="en-US" dirty="0" smtClean="0"/>
              <a:t>not suitable for further waste emplacement</a:t>
            </a:r>
          </a:p>
          <a:p>
            <a:r>
              <a:rPr lang="en-US" dirty="0" smtClean="0"/>
              <a:t>New purpose: Identifying the most critical parts of the repository at the beginning of retrieval and occupational safety during the whole process</a:t>
            </a:r>
          </a:p>
          <a:p>
            <a:pPr lvl="1"/>
            <a:r>
              <a:rPr lang="en-US" dirty="0" smtClean="0"/>
              <a:t>Monitoring should be extended during retrieval</a:t>
            </a:r>
          </a:p>
          <a:p>
            <a:pPr lvl="1"/>
            <a:r>
              <a:rPr lang="en-US" dirty="0" smtClean="0"/>
              <a:t>Monitoring program should be kept on state of the art during operational and monitoring phase of the repository</a:t>
            </a:r>
          </a:p>
          <a:p>
            <a:pPr lvl="1"/>
            <a:endParaRPr lang="en-US" dirty="0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23058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 on TRANSENS</a:t>
            </a:r>
            <a:endPara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54" t="16422" r="51227" b="16927"/>
          <a:stretch/>
        </p:blipFill>
        <p:spPr>
          <a:xfrm>
            <a:off x="4427984" y="913549"/>
            <a:ext cx="4546461" cy="293177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1520" y="863590"/>
            <a:ext cx="414046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indent="-268288" fontAlgn="auto"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Evaluation and further development of the model presented in co-operation with non-academic experts and members of society</a:t>
            </a:r>
          </a:p>
          <a:p>
            <a:pPr marL="725488" lvl="1" indent="-268288" fontAlgn="auto"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H</a:t>
            </a:r>
            <a:r>
              <a:rPr lang="en-US" sz="1600" dirty="0" smtClean="0">
                <a:latin typeface="+mn-lt"/>
              </a:rPr>
              <a:t>ost rock to be analyzed in detail will be set in co-operation with </a:t>
            </a:r>
            <a:r>
              <a:rPr lang="en-US" sz="1600" dirty="0" err="1" smtClean="0">
                <a:latin typeface="+mn-lt"/>
              </a:rPr>
              <a:t>AGBe</a:t>
            </a:r>
            <a:r>
              <a:rPr lang="en-US" sz="1600" dirty="0" smtClean="0">
                <a:latin typeface="+mn-lt"/>
              </a:rPr>
              <a:t>*</a:t>
            </a:r>
          </a:p>
          <a:p>
            <a:pPr marL="725488" lvl="1" indent="-268288" fontAlgn="auto"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ocus on uncertainties and their acceptability</a:t>
            </a:r>
          </a:p>
          <a:p>
            <a:pPr marL="268288" indent="-268288" fontAlgn="auto"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O</a:t>
            </a:r>
            <a:r>
              <a:rPr lang="en-US" sz="1600" dirty="0" smtClean="0"/>
              <a:t>verall aim is to get a trustworthy work base in a technical </a:t>
            </a:r>
            <a:r>
              <a:rPr lang="en-US" sz="1600" dirty="0" smtClean="0"/>
              <a:t>and </a:t>
            </a:r>
            <a:r>
              <a:rPr lang="en-US" sz="1600" dirty="0" smtClean="0"/>
              <a:t>societal complex field of research</a:t>
            </a:r>
            <a:endParaRPr lang="en-US" sz="1600" dirty="0"/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</a:pPr>
            <a:endParaRPr lang="en-US" sz="1600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496436" y="3354322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hlinkClick r:id="rId4" action="ppaction://hlinksldjump"/>
              </a:rPr>
              <a:t>[9]</a:t>
            </a:r>
            <a:endParaRPr lang="en-US" sz="1600" kern="0" dirty="0"/>
          </a:p>
        </p:txBody>
      </p:sp>
      <p:sp>
        <p:nvSpPr>
          <p:cNvPr id="3" name="Rechteck 2"/>
          <p:cNvSpPr/>
          <p:nvPr/>
        </p:nvSpPr>
        <p:spPr>
          <a:xfrm>
            <a:off x="35496" y="3645890"/>
            <a:ext cx="3792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</a:pPr>
            <a:r>
              <a:rPr lang="en-US" sz="1200" dirty="0" smtClean="0"/>
              <a:t>* </a:t>
            </a:r>
            <a:r>
              <a:rPr lang="en-US" sz="1200" dirty="0" err="1" smtClean="0"/>
              <a:t>AGBe</a:t>
            </a:r>
            <a:r>
              <a:rPr lang="en-US" sz="1200" dirty="0" smtClean="0"/>
              <a:t> is a group of ~15 members of society, </a:t>
            </a:r>
            <a:br>
              <a:rPr lang="en-US" sz="1200" dirty="0" smtClean="0"/>
            </a:br>
            <a:r>
              <a:rPr lang="en-US" sz="1200" dirty="0" smtClean="0"/>
              <a:t>selected by an online panel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8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400" kern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etrievability</a:t>
            </a:r>
            <a:r>
              <a:rPr lang="en-US" sz="2400" kern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during Operation of a Repository </a:t>
            </a:r>
            <a:endPara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99329"/>
            <a:ext cx="8375650" cy="2356497"/>
          </a:xfrm>
        </p:spPr>
      </p:pic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431800" y="3039802"/>
            <a:ext cx="8375650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797B"/>
              </a:buClr>
              <a:buSzPct val="110000"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marR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804863" marR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tx1"/>
                </a:solidFill>
                <a:latin typeface="+mn-lt"/>
              </a:defRPr>
            </a:lvl3pPr>
            <a:lvl4pPr marL="1071563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165225" marR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kern="0" dirty="0" smtClean="0"/>
              <a:t>Short definitions:</a:t>
            </a:r>
            <a:r>
              <a:rPr lang="en-US" kern="0" dirty="0" smtClean="0"/>
              <a:t> more detailed in </a:t>
            </a:r>
            <a:r>
              <a:rPr lang="en-US" kern="0" dirty="0">
                <a:hlinkClick r:id="rId4" action="ppaction://hlinksldjump"/>
              </a:rPr>
              <a:t>[5</a:t>
            </a:r>
            <a:r>
              <a:rPr lang="en-US" kern="0" dirty="0" smtClean="0">
                <a:hlinkClick r:id="rId4" action="ppaction://hlinksldjump"/>
              </a:rPr>
              <a:t>]</a:t>
            </a:r>
            <a:r>
              <a:rPr lang="en-US" kern="0" dirty="0" smtClean="0"/>
              <a:t>					</a:t>
            </a:r>
            <a:endParaRPr lang="en-US" kern="0" dirty="0"/>
          </a:p>
          <a:p>
            <a:r>
              <a:rPr lang="en-US" kern="0" dirty="0" smtClean="0"/>
              <a:t>Reversibility: Possibility to withdraw decisions </a:t>
            </a:r>
          </a:p>
          <a:p>
            <a:r>
              <a:rPr lang="en-US" kern="0" dirty="0" err="1" smtClean="0"/>
              <a:t>Retrievability</a:t>
            </a:r>
            <a:r>
              <a:rPr lang="en-US" kern="0" dirty="0" smtClean="0"/>
              <a:t>: Technical preplanned possibility to get the emplaced waste out of repository</a:t>
            </a:r>
          </a:p>
          <a:p>
            <a:r>
              <a:rPr lang="en-US" kern="0" dirty="0" smtClean="0"/>
              <a:t>Recoverability: Possibility to get the emplaced waste </a:t>
            </a:r>
            <a:br>
              <a:rPr lang="en-US" kern="0" dirty="0" smtClean="0"/>
            </a:br>
            <a:r>
              <a:rPr lang="en-US" kern="0" dirty="0" smtClean="0"/>
              <a:t>back</a:t>
            </a:r>
            <a:r>
              <a:rPr lang="en-US" kern="0" dirty="0"/>
              <a:t> </a:t>
            </a:r>
            <a:r>
              <a:rPr lang="en-US" kern="0" dirty="0" smtClean="0"/>
              <a:t>when the repository mine is already closed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12" name="Rechteck 11"/>
          <p:cNvSpPr/>
          <p:nvPr/>
        </p:nvSpPr>
        <p:spPr>
          <a:xfrm>
            <a:off x="7812360" y="3255826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hlinkClick r:id="rId4" action="ppaction://hlinksldjump"/>
              </a:rPr>
              <a:t>[6]</a:t>
            </a:r>
            <a:r>
              <a:rPr lang="en-US" sz="1600" kern="0" dirty="0" smtClean="0"/>
              <a:t>, edited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053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sz="2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Marks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>
          <a:xfrm>
            <a:off x="205340" y="3661305"/>
            <a:ext cx="2998508" cy="6115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2391730"/>
            <a:ext cx="2204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  "/>
                <a:cs typeface="Times New Roman" panose="02020603050405020304" pitchFamily="18" charset="0"/>
              </a:rPr>
              <a:t>Gefördert im </a:t>
            </a:r>
            <a:r>
              <a:rPr lang="de-DE" sz="1200" dirty="0" smtClean="0">
                <a:latin typeface="Arial  "/>
                <a:cs typeface="Times New Roman" panose="02020603050405020304" pitchFamily="18" charset="0"/>
              </a:rPr>
              <a:t/>
            </a:r>
            <a:br>
              <a:rPr lang="de-DE" sz="1200" dirty="0" smtClean="0">
                <a:latin typeface="Arial  "/>
                <a:cs typeface="Times New Roman" panose="02020603050405020304" pitchFamily="18" charset="0"/>
              </a:rPr>
            </a:br>
            <a:r>
              <a:rPr lang="de-DE" sz="1200" dirty="0" smtClean="0">
                <a:latin typeface="Arial  "/>
                <a:cs typeface="Times New Roman" panose="02020603050405020304" pitchFamily="18" charset="0"/>
              </a:rPr>
              <a:t>Niedersächsischen </a:t>
            </a:r>
            <a:r>
              <a:rPr lang="de-DE" sz="1200" dirty="0">
                <a:latin typeface="Arial  "/>
                <a:cs typeface="Times New Roman" panose="02020603050405020304" pitchFamily="18" charset="0"/>
              </a:rPr>
              <a:t>Vorab </a:t>
            </a:r>
          </a:p>
          <a:p>
            <a:r>
              <a:rPr lang="de-DE" sz="1200" dirty="0">
                <a:latin typeface="Arial  "/>
                <a:cs typeface="Times New Roman" panose="02020603050405020304" pitchFamily="18" charset="0"/>
              </a:rPr>
              <a:t>der Volkswagenstiftung</a:t>
            </a:r>
          </a:p>
          <a:p>
            <a:endParaRPr lang="de-DE" sz="4000" dirty="0">
              <a:latin typeface="Arial  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55676" y="4149576"/>
            <a:ext cx="41800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Futura Bk BT" panose="020B0502020204020303" pitchFamily="34" charset="0"/>
                <a:ea typeface="Verdana" panose="020B0604030504040204" pitchFamily="34" charset="0"/>
              </a:rPr>
              <a:t>Förderkennzeichen: </a:t>
            </a:r>
            <a:r>
              <a:rPr lang="de-DE" sz="1400" dirty="0">
                <a:latin typeface="Futura Bk BT" panose="020B0502020204020303" pitchFamily="34" charset="0"/>
                <a:ea typeface="Verdana" panose="020B0604030504040204" pitchFamily="34" charset="0"/>
              </a:rPr>
              <a:t>02E11849A-J</a:t>
            </a:r>
            <a:r>
              <a:rPr lang="de-DE" sz="1200" dirty="0">
                <a:latin typeface="Futura Bk BT" panose="020B0502020204020303" pitchFamily="34" charset="0"/>
                <a:ea typeface="Verdana" panose="020B0604030504040204" pitchFamily="34" charset="0"/>
              </a:rPr>
              <a:t> </a:t>
            </a:r>
            <a:r>
              <a:rPr lang="de-DE" sz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sz="1200" dirty="0">
              <a:solidFill>
                <a:srgbClr val="007E3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" b="2862"/>
          <a:stretch/>
        </p:blipFill>
        <p:spPr>
          <a:xfrm>
            <a:off x="6484128" y="1889998"/>
            <a:ext cx="2660380" cy="20859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03798"/>
            <a:ext cx="2396598" cy="697720"/>
          </a:xfrm>
          <a:prstGeom prst="rect">
            <a:avLst/>
          </a:prstGeom>
        </p:spPr>
      </p:pic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879662"/>
          </a:xfrm>
        </p:spPr>
        <p:txBody>
          <a:bodyPr/>
          <a:lstStyle/>
          <a:p>
            <a:r>
              <a:rPr lang="en-US" dirty="0" smtClean="0"/>
              <a:t>TRANSENS is supported by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German </a:t>
            </a:r>
            <a:r>
              <a:rPr lang="en-US" dirty="0" smtClean="0"/>
              <a:t>Federal Ministry for Economic Affairs and Energy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Ministry for Science and Culture of the State of Lower Saxony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the </a:t>
            </a:r>
            <a:r>
              <a:rPr lang="en-US" dirty="0"/>
              <a:t>"</a:t>
            </a:r>
            <a:r>
              <a:rPr lang="en-US" dirty="0" err="1"/>
              <a:t>Niedersächsisches</a:t>
            </a:r>
            <a:r>
              <a:rPr lang="en-US" dirty="0"/>
              <a:t> </a:t>
            </a:r>
            <a:r>
              <a:rPr lang="en-US" dirty="0" err="1" smtClean="0"/>
              <a:t>Vorab</a:t>
            </a:r>
            <a:r>
              <a:rPr lang="en-US" dirty="0" smtClean="0"/>
              <a:t>“ of </a:t>
            </a:r>
            <a:r>
              <a:rPr lang="en-US" dirty="0" err="1" smtClean="0"/>
              <a:t>VolkswagenStiftung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The funding mark is 02E11849I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86" y="3075806"/>
            <a:ext cx="2088816" cy="1029049"/>
          </a:xfrm>
          <a:prstGeom prst="rect">
            <a:avLst/>
          </a:prstGeom>
        </p:spPr>
      </p:pic>
      <p:sp>
        <p:nvSpPr>
          <p:cNvPr id="5" name="Abgerundetes Rechteck 4">
            <a:hlinkClick r:id="rId6" action="ppaction://hlinksldjump"/>
          </p:cNvPr>
          <p:cNvSpPr/>
          <p:nvPr/>
        </p:nvSpPr>
        <p:spPr>
          <a:xfrm>
            <a:off x="6224317" y="3975590"/>
            <a:ext cx="2592288" cy="380410"/>
          </a:xfrm>
          <a:prstGeom prst="roundRect">
            <a:avLst/>
          </a:prstGeom>
          <a:solidFill>
            <a:srgbClr val="43797B"/>
          </a:solidFill>
          <a:ln>
            <a:solidFill>
              <a:srgbClr val="43797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29035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U Braunschweig">
    <a:dk1>
      <a:srgbClr val="000000"/>
    </a:dk1>
    <a:lt1>
      <a:srgbClr val="FFFFFF"/>
    </a:lt1>
    <a:dk2>
      <a:srgbClr val="000000"/>
    </a:dk2>
    <a:lt2>
      <a:srgbClr val="DDDDDD"/>
    </a:lt2>
    <a:accent1>
      <a:srgbClr val="BE1E3C"/>
    </a:accent1>
    <a:accent2>
      <a:srgbClr val="4DA6CB"/>
    </a:accent2>
    <a:accent3>
      <a:srgbClr val="ADBF4D"/>
    </a:accent3>
    <a:accent4>
      <a:srgbClr val="FA6E00"/>
    </a:accent4>
    <a:accent5>
      <a:srgbClr val="407E97"/>
    </a:accent5>
    <a:accent6>
      <a:srgbClr val="984098"/>
    </a:accent6>
    <a:hlink>
      <a:srgbClr val="BE1E3C"/>
    </a:hlink>
    <a:folHlink>
      <a:srgbClr val="76005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Bildschirmpräsentation (16:9)</PresentationFormat>
  <Paragraphs>84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Arial  </vt:lpstr>
      <vt:lpstr>Futura Bk BT</vt:lpstr>
      <vt:lpstr>Symbol</vt:lpstr>
      <vt:lpstr>Times New Roman</vt:lpstr>
      <vt:lpstr>Verdana</vt:lpstr>
      <vt:lpstr>Wingdings</vt:lpstr>
      <vt:lpstr>TUBraunschweig_PPT2007_Folienpool_16_9</vt:lpstr>
      <vt:lpstr>Retrieval and Monitoring of HAW</vt:lpstr>
      <vt:lpstr>Contents</vt:lpstr>
      <vt:lpstr>Retrievability as a Design Requirement</vt:lpstr>
      <vt:lpstr>Generic Repository Model [5,6,7]</vt:lpstr>
      <vt:lpstr>5 Steps to retrieve the Waste</vt:lpstr>
      <vt:lpstr>Monitoring during Retrieval</vt:lpstr>
      <vt:lpstr>Outlook on TRANSENS</vt:lpstr>
      <vt:lpstr>Retrievability during Operation of a Repository </vt:lpstr>
      <vt:lpstr>Funding Marks</vt:lpstr>
      <vt:lpstr>Literature with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R.P. León Vargas</dc:creator>
  <cp:lastModifiedBy>Volker Mintzlaff</cp:lastModifiedBy>
  <cp:revision>87</cp:revision>
  <dcterms:created xsi:type="dcterms:W3CDTF">2018-09-05T11:31:19Z</dcterms:created>
  <dcterms:modified xsi:type="dcterms:W3CDTF">2020-04-28T15:21:13Z</dcterms:modified>
</cp:coreProperties>
</file>