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2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3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6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4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0BB0-09A5-45CE-957E-F12651E946E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F35C-BDB4-486C-BE69-3B903ACC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1268EF-02EB-48AE-BE66-086D88B1546D}"/>
              </a:ext>
            </a:extLst>
          </p:cNvPr>
          <p:cNvSpPr/>
          <p:nvPr/>
        </p:nvSpPr>
        <p:spPr>
          <a:xfrm>
            <a:off x="173115" y="417691"/>
            <a:ext cx="8797770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75565" algn="ctr">
              <a:lnSpc>
                <a:spcPct val="111000"/>
              </a:lnSpc>
              <a:spcAft>
                <a:spcPts val="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</a:rPr>
              <a:t>A study of Cs-137 and Sr-90 distribution in the soil and vegetation cover of elementary landscape-geochemical systems in the zone of the East Ural Radioactive Trace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4E7E92-B082-48E7-A665-15EA84F7F205}"/>
              </a:ext>
            </a:extLst>
          </p:cNvPr>
          <p:cNvSpPr/>
          <p:nvPr/>
        </p:nvSpPr>
        <p:spPr>
          <a:xfrm>
            <a:off x="286305" y="1937953"/>
            <a:ext cx="85713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5565" algn="ctr"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Arial Unicode MS"/>
                <a:cs typeface="Arial Unicode MS"/>
              </a:rPr>
              <a:t>Elena</a:t>
            </a:r>
            <a:r>
              <a:rPr lang="en-US" sz="1400" b="1" spc="-185" dirty="0">
                <a:latin typeface="Tahoma" panose="020B0604030504040204" pitchFamily="34" charset="0"/>
                <a:ea typeface="Arial Unicode MS"/>
                <a:cs typeface="Arial Unicode MS"/>
              </a:rPr>
              <a:t> </a:t>
            </a:r>
            <a:r>
              <a:rPr lang="en-US" sz="1400" b="1" dirty="0">
                <a:latin typeface="Tahoma" panose="020B0604030504040204" pitchFamily="34" charset="0"/>
                <a:ea typeface="Arial Unicode MS"/>
                <a:cs typeface="Arial Unicode MS"/>
              </a:rPr>
              <a:t>Korobova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400" spc="-16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Sergey</a:t>
            </a:r>
            <a:r>
              <a:rPr lang="en-US" sz="1400" spc="-16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Romanov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2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400" spc="-1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Oleg</a:t>
            </a:r>
            <a:r>
              <a:rPr lang="en-US" sz="1400" spc="-16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Tarasov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3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400" spc="-16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Vladimir</a:t>
            </a:r>
            <a:r>
              <a:rPr lang="en-US" sz="1400" spc="-16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Baranchukov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400" spc="-1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Victor</a:t>
            </a:r>
            <a:r>
              <a:rPr lang="en-US" sz="1400" spc="-16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Berezkin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 Denis</a:t>
            </a:r>
            <a:r>
              <a:rPr lang="en-US" sz="1400" spc="-4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Dolgushin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400" spc="-4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Lyudmila</a:t>
            </a:r>
            <a:r>
              <a:rPr lang="en-US" sz="1400" spc="-4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Mikhailovskaya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4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400" spc="-4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Makar</a:t>
            </a:r>
            <a:r>
              <a:rPr lang="en-US" sz="1400" spc="-4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Modorov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4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400" spc="-4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and</a:t>
            </a:r>
            <a:r>
              <a:rPr lang="en-US" sz="1400" spc="-4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Vitaly</a:t>
            </a:r>
            <a:r>
              <a:rPr lang="en-US" sz="1400" spc="-4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dirty="0">
                <a:latin typeface="Arial Unicode MS"/>
                <a:ea typeface="Arial Unicode MS"/>
                <a:cs typeface="Arial Unicode MS"/>
              </a:rPr>
              <a:t>Lukyanov</a:t>
            </a:r>
            <a:r>
              <a:rPr lang="en-US" sz="1400" baseline="30000" dirty="0">
                <a:latin typeface="Arial Unicode MS"/>
                <a:ea typeface="Arial Unicode MS"/>
                <a:cs typeface="Arial Unicode MS"/>
              </a:rPr>
              <a:t>5</a:t>
            </a:r>
          </a:p>
          <a:p>
            <a:pPr algn="ctr">
              <a:spcAft>
                <a:spcPts val="0"/>
              </a:spcAft>
            </a:pPr>
            <a:r>
              <a:rPr lang="en-US" sz="1200" baseline="30000" dirty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Vernadsky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Institute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of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Geochemistry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and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Analytical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Chemistry,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Russian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Academy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of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Sciences,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Moscow,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Russian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Federation</a:t>
            </a:r>
            <a:endParaRPr lang="ru-RU" sz="1200" dirty="0">
              <a:latin typeface="Arial Unicode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latin typeface="Arial Unicode MS"/>
                <a:ea typeface="Arial Unicode MS"/>
                <a:cs typeface="Arial Unicode MS"/>
              </a:rPr>
              <a:t>(korobova@geokhi.ru)</a:t>
            </a:r>
            <a:endParaRPr lang="ru-RU" sz="1200" dirty="0">
              <a:latin typeface="Arial Unicode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200" baseline="30000" dirty="0">
                <a:latin typeface="Arial Unicode MS"/>
                <a:ea typeface="Arial Unicode MS"/>
                <a:cs typeface="Arial Unicode MS"/>
              </a:rPr>
              <a:t>2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Unitary </a:t>
            </a:r>
            <a:r>
              <a:rPr lang="en-US" sz="1200" dirty="0" err="1">
                <a:latin typeface="Arial Unicode MS"/>
                <a:ea typeface="Arial Unicode MS"/>
                <a:cs typeface="Arial Unicode MS"/>
              </a:rPr>
              <a:t>Enterprize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 "Geoinformation systems", National Academy of Sciences of Belarus, Minsk, Republic of Belarus </a:t>
            </a:r>
          </a:p>
          <a:p>
            <a:pPr algn="ctr">
              <a:spcAft>
                <a:spcPts val="0"/>
              </a:spcAft>
            </a:pPr>
            <a:r>
              <a:rPr lang="en-US" sz="1200" baseline="30000" dirty="0">
                <a:latin typeface="Arial Unicode MS"/>
                <a:ea typeface="Arial Unicode MS"/>
                <a:cs typeface="Arial Unicode MS"/>
              </a:rPr>
              <a:t>3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Federal</a:t>
            </a:r>
            <a:r>
              <a:rPr lang="en-US" sz="1200" spc="-7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State</a:t>
            </a:r>
            <a:r>
              <a:rPr lang="en-US" sz="1200" spc="-7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Unitary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Enterprise</a:t>
            </a:r>
            <a:r>
              <a:rPr lang="en-US" sz="1200" spc="-7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"</a:t>
            </a:r>
            <a:r>
              <a:rPr lang="en-US" sz="1200" dirty="0" err="1">
                <a:latin typeface="Arial Unicode MS"/>
                <a:ea typeface="Arial Unicode MS"/>
                <a:cs typeface="Arial Unicode MS"/>
              </a:rPr>
              <a:t>Mayak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Production</a:t>
            </a:r>
            <a:r>
              <a:rPr lang="en-US" sz="1200" spc="-7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Association",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State</a:t>
            </a:r>
            <a:r>
              <a:rPr lang="en-US" sz="1200" spc="-7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Enterprise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"</a:t>
            </a:r>
            <a:r>
              <a:rPr lang="en-US" sz="1200" dirty="0" err="1">
                <a:latin typeface="Arial Unicode MS"/>
                <a:ea typeface="Arial Unicode MS"/>
                <a:cs typeface="Arial Unicode MS"/>
              </a:rPr>
              <a:t>Rosatom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",</a:t>
            </a:r>
            <a:r>
              <a:rPr lang="en-US" sz="1200" spc="-7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 err="1">
                <a:latin typeface="Arial Unicode MS"/>
                <a:ea typeface="Arial Unicode MS"/>
                <a:cs typeface="Arial Unicode MS"/>
              </a:rPr>
              <a:t>Ozersk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US" sz="1200" spc="-7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Russian</a:t>
            </a:r>
            <a:r>
              <a:rPr lang="en-US" sz="1200" spc="-7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Federation </a:t>
            </a:r>
          </a:p>
          <a:p>
            <a:pPr algn="ctr">
              <a:spcAft>
                <a:spcPts val="0"/>
              </a:spcAft>
            </a:pPr>
            <a:r>
              <a:rPr lang="en-US" sz="1200" baseline="30000" dirty="0">
                <a:latin typeface="Arial Unicode MS"/>
                <a:ea typeface="Arial Unicode MS"/>
                <a:cs typeface="Arial Unicode MS"/>
              </a:rPr>
              <a:t>4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Institute of Plant and Animal Ecology, Russian Academy of Sciences Ural Branch, Ekaterinburg, Russian Federation </a:t>
            </a:r>
          </a:p>
          <a:p>
            <a:pPr algn="ctr">
              <a:spcAft>
                <a:spcPts val="0"/>
              </a:spcAft>
            </a:pPr>
            <a:r>
              <a:rPr lang="en-US" sz="1200" baseline="30000" dirty="0">
                <a:latin typeface="Arial Unicode MS"/>
                <a:ea typeface="Arial Unicode MS"/>
                <a:cs typeface="Arial Unicode MS"/>
              </a:rPr>
              <a:t>5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National</a:t>
            </a:r>
            <a:r>
              <a:rPr lang="en-US" sz="1200" spc="-3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Research</a:t>
            </a:r>
            <a:r>
              <a:rPr lang="en-US" sz="1200" spc="-3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Center</a:t>
            </a:r>
            <a:r>
              <a:rPr lang="en-US" sz="1200" spc="-3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"</a:t>
            </a:r>
            <a:r>
              <a:rPr lang="en-US" sz="1200" dirty="0" err="1">
                <a:latin typeface="Arial Unicode MS"/>
                <a:ea typeface="Arial Unicode MS"/>
                <a:cs typeface="Arial Unicode MS"/>
              </a:rPr>
              <a:t>Kurchatov</a:t>
            </a:r>
            <a:r>
              <a:rPr lang="en-US" sz="1200" spc="-3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Institute</a:t>
            </a:r>
            <a:r>
              <a:rPr lang="en-US" sz="12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",</a:t>
            </a:r>
            <a:r>
              <a:rPr lang="en-US" sz="1200" spc="-3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Moscow,</a:t>
            </a:r>
            <a:r>
              <a:rPr lang="en-US" sz="1200" spc="-3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Russian</a:t>
            </a:r>
            <a:r>
              <a:rPr lang="en-US" sz="1200" spc="-3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200" dirty="0">
                <a:latin typeface="Arial Unicode MS"/>
                <a:ea typeface="Arial Unicode MS"/>
                <a:cs typeface="Arial Unicode MS"/>
              </a:rPr>
              <a:t>Federation</a:t>
            </a:r>
            <a:endParaRPr lang="ru-RU" sz="1200" dirty="0"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89B580-3407-46BC-A885-6ECF7433432C}"/>
              </a:ext>
            </a:extLst>
          </p:cNvPr>
          <p:cNvSpPr/>
          <p:nvPr/>
        </p:nvSpPr>
        <p:spPr>
          <a:xfrm>
            <a:off x="286305" y="4002995"/>
            <a:ext cx="86845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Unicode MS"/>
                <a:ea typeface="Arial Unicode MS"/>
                <a:cs typeface="Arial Unicode MS"/>
              </a:rPr>
              <a:t>The first results of a detailed study of </a:t>
            </a:r>
            <a:r>
              <a:rPr lang="en-US" sz="1600" baseline="30000" dirty="0">
                <a:latin typeface="Arial Unicode MS"/>
                <a:ea typeface="Arial Unicode MS"/>
                <a:cs typeface="Arial Unicode MS"/>
              </a:rPr>
              <a:t>137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Cs and </a:t>
            </a:r>
            <a:r>
              <a:rPr lang="en-US" sz="1600" baseline="30000" dirty="0">
                <a:latin typeface="Arial Unicode MS"/>
                <a:ea typeface="Arial Unicode MS"/>
                <a:cs typeface="Arial Unicode MS"/>
              </a:rPr>
              <a:t>90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Sr distribution in elementary landscape- geochemical</a:t>
            </a:r>
            <a:r>
              <a:rPr lang="en-US" sz="16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system</a:t>
            </a:r>
            <a:r>
              <a:rPr lang="en-US" sz="16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(the</a:t>
            </a:r>
            <a:r>
              <a:rPr lang="en-US" sz="1600" spc="-2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top-slope-closing</a:t>
            </a:r>
            <a:r>
              <a:rPr lang="en-US" sz="16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depression</a:t>
            </a:r>
            <a:r>
              <a:rPr lang="en-US" sz="1600" spc="-2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type,</a:t>
            </a:r>
            <a:r>
              <a:rPr lang="en-US" sz="16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ELGS)</a:t>
            </a:r>
            <a:r>
              <a:rPr lang="en-US" sz="16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are</a:t>
            </a:r>
            <a:r>
              <a:rPr lang="en-US" sz="1600" spc="-2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presented</a:t>
            </a:r>
            <a:r>
              <a:rPr lang="en-US" sz="16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on</a:t>
            </a:r>
            <a:r>
              <a:rPr lang="en-US" sz="1600" spc="-2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the</a:t>
            </a:r>
            <a:r>
              <a:rPr lang="en-US" sz="1600" spc="-2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example of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test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sites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located</a:t>
            </a:r>
            <a:r>
              <a:rPr lang="en-US" sz="1600" spc="-5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in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the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head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zone</a:t>
            </a:r>
            <a:r>
              <a:rPr lang="en-US" sz="1600" spc="-5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of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the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East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Ural</a:t>
            </a:r>
            <a:r>
              <a:rPr lang="en-US" sz="1600" spc="-5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Radioactive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Trace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formed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during</a:t>
            </a:r>
            <a:r>
              <a:rPr lang="en-US" sz="1600" spc="-55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the</a:t>
            </a:r>
            <a:r>
              <a:rPr lang="en-US" sz="1600" spc="-6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Kyshtym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accident in 1957. </a:t>
            </a:r>
          </a:p>
          <a:p>
            <a:endParaRPr lang="en-US" sz="1600" dirty="0">
              <a:latin typeface="Arial Unicode MS"/>
              <a:ea typeface="Arial Unicode MS"/>
              <a:cs typeface="Arial Unicode MS"/>
            </a:endParaRPr>
          </a:p>
          <a:p>
            <a:r>
              <a:rPr lang="en-US" sz="1600" dirty="0">
                <a:latin typeface="Arial Unicode MS"/>
              </a:rPr>
              <a:t>The main goal of the study was to prove or reject a hypothesis of a definite accumulation of radionuclide contamination downslope ELGS.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B32BC8-C95F-41B4-8361-725B29C6872B}"/>
              </a:ext>
            </a:extLst>
          </p:cNvPr>
          <p:cNvSpPr/>
          <p:nvPr/>
        </p:nvSpPr>
        <p:spPr>
          <a:xfrm>
            <a:off x="503806" y="6070977"/>
            <a:ext cx="8293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>
              <a:spcBef>
                <a:spcPts val="430"/>
              </a:spcBef>
              <a:spcAft>
                <a:spcPts val="0"/>
              </a:spcAft>
            </a:pPr>
            <a:r>
              <a:rPr lang="en-US" i="1" dirty="0">
                <a:latin typeface="Arial Unicode MS"/>
                <a:ea typeface="Arial Unicode MS"/>
                <a:cs typeface="Arial Unicode MS"/>
              </a:rPr>
              <a:t>The study was supported by the RFBR grant No. 19-05-00816.</a:t>
            </a:r>
            <a:endParaRPr lang="ru-RU" i="1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2F34C-E266-4B98-ACD1-4147F04E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6"/>
            <a:ext cx="1104900" cy="304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895F81-D033-41BB-A43E-BA9A81DB5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697" y="115064"/>
            <a:ext cx="422144" cy="3830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2F4C6A-D6B9-44C8-816D-E05DFB1C0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900" y="0"/>
            <a:ext cx="688343" cy="15057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E41C42-730F-4B69-8D82-C6F6ABCF1C72}"/>
              </a:ext>
            </a:extLst>
          </p:cNvPr>
          <p:cNvSpPr/>
          <p:nvPr/>
        </p:nvSpPr>
        <p:spPr>
          <a:xfrm>
            <a:off x="6505849" y="6442688"/>
            <a:ext cx="2628394" cy="38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>
              <a:lnSpc>
                <a:spcPts val="132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800" dirty="0">
                <a:latin typeface="Arial Unicode MS"/>
                <a:ea typeface="Arial Unicode MS"/>
                <a:cs typeface="Arial Unicode MS"/>
              </a:rPr>
              <a:t>EGU2020-5844</a:t>
            </a:r>
            <a:endParaRPr lang="ru-RU" sz="1100" dirty="0">
              <a:latin typeface="Arial Unicode MS"/>
              <a:ea typeface="Arial Unicode MS"/>
              <a:cs typeface="Arial Unicode MS"/>
            </a:endParaRPr>
          </a:p>
          <a:p>
            <a:r>
              <a:rPr lang="en-US" sz="800" dirty="0">
                <a:latin typeface="Arial Unicode MS"/>
                <a:ea typeface="Arial Unicode MS"/>
                <a:cs typeface="Arial Unicode MS"/>
              </a:rPr>
              <a:t>   https://doi.org/10.5194/egusphere-egu2020-5844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62314F-4CDA-41C0-866B-1D7D3DE01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" y="6459052"/>
            <a:ext cx="2487384" cy="3657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CD658-FA7B-4F2D-B4EC-86A828D50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34" y="6079173"/>
            <a:ext cx="945032" cy="3611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AB7533-FA91-4147-B47E-F396955DD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607" y="6596244"/>
            <a:ext cx="20097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3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2F34C-E266-4B98-ACD1-4147F04E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6"/>
            <a:ext cx="1388578" cy="38305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BFC87B-2D0F-4FA2-A73B-439B1B909FFF}"/>
              </a:ext>
            </a:extLst>
          </p:cNvPr>
          <p:cNvSpPr/>
          <p:nvPr/>
        </p:nvSpPr>
        <p:spPr>
          <a:xfrm>
            <a:off x="0" y="27943"/>
            <a:ext cx="9144000" cy="37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75565" algn="ctr">
              <a:lnSpc>
                <a:spcPct val="111000"/>
              </a:lnSpc>
              <a:spcAft>
                <a:spcPts val="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</a:rPr>
              <a:t>Study site and methods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20" name="Рисунок 19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B06B564-E7A5-44D8-9319-401B13F24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7" y="680393"/>
            <a:ext cx="2595733" cy="15146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21475C5-EF41-494A-877E-404990D38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" y="2364216"/>
            <a:ext cx="2471112" cy="2161779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CD550FC1-60E3-4915-908F-8C8BA12E38A2}"/>
              </a:ext>
            </a:extLst>
          </p:cNvPr>
          <p:cNvSpPr/>
          <p:nvPr/>
        </p:nvSpPr>
        <p:spPr>
          <a:xfrm>
            <a:off x="806118" y="1594184"/>
            <a:ext cx="193170" cy="712547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0AED50-5917-4E15-8A49-53047CF2EC33}"/>
              </a:ext>
            </a:extLst>
          </p:cNvPr>
          <p:cNvSpPr/>
          <p:nvPr/>
        </p:nvSpPr>
        <p:spPr>
          <a:xfrm>
            <a:off x="702586" y="3926626"/>
            <a:ext cx="103532" cy="798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844DF38B-1B18-4FC9-97F2-AAC0D7A27390}"/>
              </a:ext>
            </a:extLst>
          </p:cNvPr>
          <p:cNvSpPr/>
          <p:nvPr/>
        </p:nvSpPr>
        <p:spPr>
          <a:xfrm>
            <a:off x="657767" y="3185336"/>
            <a:ext cx="193170" cy="712547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1BAFD0-670D-4DE8-A3C4-36255B322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809"/>
            <a:ext cx="2487707" cy="3641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6556893-B59F-448B-8C07-970C263C4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779" y="680392"/>
            <a:ext cx="1199743" cy="193019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93B9A7E-B4B0-4AA4-BF37-F363A7F38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640" y="680393"/>
            <a:ext cx="957432" cy="12407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CD164F-ABB4-48AC-BEFC-2D54D1199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518" y="680392"/>
            <a:ext cx="1695006" cy="193019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2C936E0-6A6F-4FFC-B2C7-EAE709E3F9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926" y="2228504"/>
            <a:ext cx="1344605" cy="370422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56B2F3A-562C-49AE-8050-3A20AA232A60}"/>
              </a:ext>
            </a:extLst>
          </p:cNvPr>
          <p:cNvSpPr/>
          <p:nvPr/>
        </p:nvSpPr>
        <p:spPr>
          <a:xfrm>
            <a:off x="2877017" y="2802188"/>
            <a:ext cx="61785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Field investigation of the undisturbed and ploughed plots representing elementary landscape-geochemical systems included: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theodolite survey along cross-sections and in a grid manner with a step of 1 and 5 m to determine relative elevation of the points to be measured;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field measurements of activity at every point using modified Violinist-III field gamma- spectrometer (</a:t>
            </a:r>
            <a:r>
              <a:rPr lang="en-US" sz="1400" baseline="30000" dirty="0"/>
              <a:t>137</a:t>
            </a:r>
            <a:r>
              <a:rPr lang="en-US" sz="1400" dirty="0"/>
              <a:t>Cs, Fig. ) and the </a:t>
            </a:r>
            <a:r>
              <a:rPr lang="en-US" sz="1400" dirty="0" err="1"/>
              <a:t>Kolibri</a:t>
            </a:r>
            <a:r>
              <a:rPr lang="en-US" sz="1400" dirty="0"/>
              <a:t> spectrometric complex (</a:t>
            </a:r>
            <a:r>
              <a:rPr lang="en-US" sz="1400" baseline="30000" dirty="0"/>
              <a:t>90</a:t>
            </a:r>
            <a:r>
              <a:rPr lang="en-US" sz="1400" dirty="0"/>
              <a:t>Sr, in field and field laboratory conditions, Fig. );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soil core sampling at the selected points;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vegetation and a widespread plant species sampling. </a:t>
            </a:r>
            <a:endParaRPr lang="ru-RU" sz="140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2856EAB-E98F-4CDB-9A92-C3EF37799A4F}"/>
              </a:ext>
            </a:extLst>
          </p:cNvPr>
          <p:cNvSpPr/>
          <p:nvPr/>
        </p:nvSpPr>
        <p:spPr>
          <a:xfrm>
            <a:off x="242392" y="4835111"/>
            <a:ext cx="56345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Laboratory determination of </a:t>
            </a:r>
            <a:r>
              <a:rPr lang="en-US" sz="1400" baseline="30000" dirty="0"/>
              <a:t>137</a:t>
            </a:r>
            <a:r>
              <a:rPr lang="en-US" sz="1400" dirty="0"/>
              <a:t>Сs was made by Canberra gamma-spectrometer (</a:t>
            </a:r>
            <a:r>
              <a:rPr lang="en-US" sz="1400" dirty="0" err="1"/>
              <a:t>HPGe</a:t>
            </a:r>
            <a:r>
              <a:rPr lang="en-US" sz="1400" dirty="0"/>
              <a:t> detector). </a:t>
            </a:r>
          </a:p>
          <a:p>
            <a:endParaRPr lang="en-US" sz="1400" dirty="0"/>
          </a:p>
          <a:p>
            <a:r>
              <a:rPr lang="en-US" sz="1400" dirty="0"/>
              <a:t>Sr-90 was also determined in laboratory in the selected samples using radiochemical technique to verify the field measurements. Correlation coefficient  between the obtained instrumental and radiochemical values for </a:t>
            </a:r>
            <a:r>
              <a:rPr lang="en-US" sz="1400" baseline="30000" dirty="0"/>
              <a:t>90</a:t>
            </a:r>
            <a:r>
              <a:rPr lang="en-US" sz="1400" dirty="0"/>
              <a:t>Sr activity equaled to r = 0.925 (n = 50). </a:t>
            </a:r>
            <a:endParaRPr lang="ru-RU" sz="1400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AC64493-7C73-416A-997C-66804A4A31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4087" y="4833513"/>
            <a:ext cx="2655051" cy="18997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стол, мужчин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82E756A-1D5D-4266-9765-7BD96CC62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11" y="1523868"/>
            <a:ext cx="1448965" cy="10867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EBC2F3-D07C-4CEC-A38E-0A20634E63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2112" y="678793"/>
            <a:ext cx="813468" cy="8376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23B0E-ACBC-4438-B106-60A0321B01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5580" y="678793"/>
            <a:ext cx="621417" cy="8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2F34C-E266-4B98-ACD1-4147F04E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6"/>
            <a:ext cx="1388578" cy="38305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BFC87B-2D0F-4FA2-A73B-439B1B909FFF}"/>
              </a:ext>
            </a:extLst>
          </p:cNvPr>
          <p:cNvSpPr/>
          <p:nvPr/>
        </p:nvSpPr>
        <p:spPr>
          <a:xfrm>
            <a:off x="0" y="307945"/>
            <a:ext cx="9144000" cy="37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75565" algn="ctr">
              <a:lnSpc>
                <a:spcPct val="111000"/>
              </a:lnSpc>
              <a:spcAft>
                <a:spcPts val="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</a:rPr>
              <a:t>Cs-137 and Sr-90 depth distribution in natural conditions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0AED50-5917-4E15-8A49-53047CF2EC33}"/>
              </a:ext>
            </a:extLst>
          </p:cNvPr>
          <p:cNvSpPr/>
          <p:nvPr/>
        </p:nvSpPr>
        <p:spPr>
          <a:xfrm>
            <a:off x="702586" y="3926626"/>
            <a:ext cx="103532" cy="798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1BAFD0-670D-4DE8-A3C4-36255B32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809"/>
            <a:ext cx="2487707" cy="364191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56B2F3A-562C-49AE-8050-3A20AA232A60}"/>
              </a:ext>
            </a:extLst>
          </p:cNvPr>
          <p:cNvSpPr/>
          <p:nvPr/>
        </p:nvSpPr>
        <p:spPr>
          <a:xfrm>
            <a:off x="150921" y="859551"/>
            <a:ext cx="27782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study of vertical distribution in the undisturbed soil profile within the period of 12 years 30 years after the accident showed no significant depth migration of both radioisotopes below 15-20 cm (Sr-90&gt;Cs-137) (Tarasov et al., 2009)</a:t>
            </a:r>
            <a:endParaRPr lang="ru-RU" sz="140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2856EAB-E98F-4CDB-9A92-C3EF37799A4F}"/>
              </a:ext>
            </a:extLst>
          </p:cNvPr>
          <p:cNvSpPr/>
          <p:nvPr/>
        </p:nvSpPr>
        <p:spPr>
          <a:xfrm>
            <a:off x="3053903" y="678367"/>
            <a:ext cx="6090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studies of depth distribution performed in 2019 confirmed a deeper Sr-90 migration from the top layers and showed </a:t>
            </a:r>
            <a:r>
              <a:rPr lang="en-US" sz="1400" b="1" i="1" dirty="0"/>
              <a:t>considerable difference in vertical Sr-90 and Cs-137 distribution in the top 20-cm layer of  undisturbed soil profiles located in different elevation positions of ELGS  </a:t>
            </a:r>
            <a:endParaRPr lang="ru-RU" sz="1400" b="1" i="1" dirty="0"/>
          </a:p>
        </p:txBody>
      </p:sp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0D5C9C5-6DC1-4FE8-B89F-89C5D2B37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1" y="2448617"/>
            <a:ext cx="1954104" cy="1262702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AAF93B-962B-43F0-A1FA-7D17594BE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3752074"/>
            <a:ext cx="1954105" cy="119519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01E0FA1-9BB9-487C-8311-7543ADED64E6}"/>
              </a:ext>
            </a:extLst>
          </p:cNvPr>
          <p:cNvGrpSpPr/>
          <p:nvPr/>
        </p:nvGrpSpPr>
        <p:grpSpPr>
          <a:xfrm>
            <a:off x="3586678" y="2895600"/>
            <a:ext cx="5176321" cy="3789829"/>
            <a:chOff x="3291404" y="2045501"/>
            <a:chExt cx="5328986" cy="463040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D82BBB5-037C-4769-BA02-3B68D45C0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4844" y="2045501"/>
              <a:ext cx="2521439" cy="151554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D4197-405D-4231-90E2-9E036CF6B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8951" y="2059843"/>
              <a:ext cx="2521439" cy="15155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091A377-65D5-40E2-A032-C0CCA9C0A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4844" y="3585395"/>
              <a:ext cx="2521439" cy="1515546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411316A-72AE-499D-8A09-42115149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8951" y="3591900"/>
              <a:ext cx="2521438" cy="1515546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0A6BA65-D9FF-4A21-9F31-3321DC145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91404" y="5128237"/>
              <a:ext cx="2574879" cy="154766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3CAA8B2-33AA-4BA2-A0F3-D674C8506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98951" y="5125785"/>
              <a:ext cx="2474740" cy="154766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D4CF11A-DA8F-4E76-A621-338B21E401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920" y="5014183"/>
            <a:ext cx="2287672" cy="13750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D8042E-8C1D-4DD8-8B18-3FDB76F050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7462" y="1696912"/>
            <a:ext cx="2834514" cy="10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2F34C-E266-4B98-ACD1-4147F04E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6"/>
            <a:ext cx="1388578" cy="38305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BFC87B-2D0F-4FA2-A73B-439B1B909FFF}"/>
              </a:ext>
            </a:extLst>
          </p:cNvPr>
          <p:cNvSpPr/>
          <p:nvPr/>
        </p:nvSpPr>
        <p:spPr>
          <a:xfrm>
            <a:off x="0" y="307945"/>
            <a:ext cx="9144000" cy="67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75565" algn="ctr">
              <a:lnSpc>
                <a:spcPct val="111000"/>
              </a:lnSpc>
              <a:spcAft>
                <a:spcPts val="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</a:rPr>
              <a:t>Sr-90 depth distribution after rehabilitation </a:t>
            </a:r>
          </a:p>
          <a:p>
            <a:pPr marL="63500" marR="75565" algn="ctr">
              <a:lnSpc>
                <a:spcPct val="111000"/>
              </a:lnSpc>
              <a:spcAft>
                <a:spcPts val="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</a:rPr>
              <a:t>(ploughed after the accident in 1957)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0AED50-5917-4E15-8A49-53047CF2EC33}"/>
              </a:ext>
            </a:extLst>
          </p:cNvPr>
          <p:cNvSpPr/>
          <p:nvPr/>
        </p:nvSpPr>
        <p:spPr>
          <a:xfrm>
            <a:off x="702586" y="3926626"/>
            <a:ext cx="103532" cy="798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1BAFD0-670D-4DE8-A3C4-36255B32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809"/>
            <a:ext cx="2487707" cy="364191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56B2F3A-562C-49AE-8050-3A20AA232A60}"/>
              </a:ext>
            </a:extLst>
          </p:cNvPr>
          <p:cNvSpPr/>
          <p:nvPr/>
        </p:nvSpPr>
        <p:spPr>
          <a:xfrm>
            <a:off x="309808" y="1430548"/>
            <a:ext cx="27782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Vertical distribution of </a:t>
            </a:r>
            <a:r>
              <a:rPr lang="en-US" sz="1400" baseline="30000" dirty="0"/>
              <a:t>90</a:t>
            </a:r>
            <a:r>
              <a:rPr lang="en-US" sz="1400" dirty="0"/>
              <a:t>Sr in soil cores (% of the total inventory)  taken in 2019 along ELGS which was ploughed after the accident in 1957 </a:t>
            </a:r>
            <a:endParaRPr lang="ru-RU" sz="140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2856EAB-E98F-4CDB-9A92-C3EF37799A4F}"/>
              </a:ext>
            </a:extLst>
          </p:cNvPr>
          <p:cNvSpPr/>
          <p:nvPr/>
        </p:nvSpPr>
        <p:spPr>
          <a:xfrm>
            <a:off x="309808" y="5333633"/>
            <a:ext cx="8719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studies performed in 2019 in the plot which was subjected to ploughing confirmed a deeper Sr-90 penetration and also showed </a:t>
            </a:r>
            <a:r>
              <a:rPr lang="en-US" sz="1400" b="1" i="1" dirty="0"/>
              <a:t>considerable difference in vertical Sr-90 distribution in the top 40-cm layer in different elevation positions of ELGS 60 years after the accident</a:t>
            </a:r>
            <a:endParaRPr lang="ru-RU" sz="1400" b="1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F8932D-1A57-416B-A0D5-7A248AE67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545" y="1251112"/>
            <a:ext cx="4986092" cy="192469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6279770-B128-459C-8FAB-3861D9F1D4FB}"/>
              </a:ext>
            </a:extLst>
          </p:cNvPr>
          <p:cNvGrpSpPr/>
          <p:nvPr/>
        </p:nvGrpSpPr>
        <p:grpSpPr>
          <a:xfrm>
            <a:off x="309807" y="3416119"/>
            <a:ext cx="8219829" cy="1793518"/>
            <a:chOff x="309808" y="3415810"/>
            <a:chExt cx="7473445" cy="149631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E89D3B3-3577-4DEA-90E4-DDC802198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808" y="3429000"/>
              <a:ext cx="1245574" cy="147768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D0697A3-3CDF-4C28-B3FC-34D7E04CF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5382" y="3428999"/>
              <a:ext cx="1245574" cy="147768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6E035F2-195C-4C1E-B2F0-BBDCC6B2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0956" y="3425111"/>
              <a:ext cx="1245574" cy="14815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61B0C5-5C0A-4A2C-AFB1-90CCA304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6531" y="3425110"/>
              <a:ext cx="1245574" cy="148157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9927D3B-B153-4EA6-8A45-8E395ADD2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2105" y="3434432"/>
              <a:ext cx="1245574" cy="147768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EB23BFD-D56F-4283-94FE-FEC6DA0C2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21982" y="3415810"/>
              <a:ext cx="1261271" cy="1496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2F34C-E266-4B98-ACD1-4147F04E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6"/>
            <a:ext cx="1388578" cy="38305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BFC87B-2D0F-4FA2-A73B-439B1B909FFF}"/>
              </a:ext>
            </a:extLst>
          </p:cNvPr>
          <p:cNvSpPr/>
          <p:nvPr/>
        </p:nvSpPr>
        <p:spPr>
          <a:xfrm>
            <a:off x="0" y="307945"/>
            <a:ext cx="9144000" cy="37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75565" algn="ctr">
              <a:lnSpc>
                <a:spcPct val="111000"/>
              </a:lnSpc>
              <a:spcAft>
                <a:spcPts val="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</a:rPr>
              <a:t>Cs-137 and Sr-90 distribution in soil cover of natural (undisturbed) ELGS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0AED50-5917-4E15-8A49-53047CF2EC33}"/>
              </a:ext>
            </a:extLst>
          </p:cNvPr>
          <p:cNvSpPr/>
          <p:nvPr/>
        </p:nvSpPr>
        <p:spPr>
          <a:xfrm>
            <a:off x="702586" y="3926626"/>
            <a:ext cx="103532" cy="798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1BAFD0-670D-4DE8-A3C4-36255B32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809"/>
            <a:ext cx="2487707" cy="364191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56B2F3A-562C-49AE-8050-3A20AA232A60}"/>
              </a:ext>
            </a:extLst>
          </p:cNvPr>
          <p:cNvSpPr/>
          <p:nvPr/>
        </p:nvSpPr>
        <p:spPr>
          <a:xfrm>
            <a:off x="75887" y="752256"/>
            <a:ext cx="3777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Spatial distribution of both 137Cs and 90Sr manifested itself in a specifically organized polycentric structure. 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2856EAB-E98F-4CDB-9A92-C3EF37799A4F}"/>
              </a:ext>
            </a:extLst>
          </p:cNvPr>
          <p:cNvSpPr/>
          <p:nvPr/>
        </p:nvSpPr>
        <p:spPr>
          <a:xfrm>
            <a:off x="3914675" y="859551"/>
            <a:ext cx="5229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Downhill variation of </a:t>
            </a:r>
            <a:r>
              <a:rPr lang="en-US" sz="1200" baseline="30000" dirty="0"/>
              <a:t>137</a:t>
            </a:r>
            <a:r>
              <a:rPr lang="en-US" sz="1200" dirty="0"/>
              <a:t>Cs- and </a:t>
            </a:r>
            <a:r>
              <a:rPr lang="en-US" sz="1200" baseline="30000" dirty="0"/>
              <a:t>90 </a:t>
            </a:r>
            <a:r>
              <a:rPr lang="en-US" sz="1200" dirty="0"/>
              <a:t>Sr activity along  elevation profiles L1 and L3</a:t>
            </a:r>
          </a:p>
          <a:p>
            <a:pPr algn="ctr"/>
            <a:r>
              <a:rPr lang="en-US" sz="1200" dirty="0"/>
              <a:t>(1 m step)</a:t>
            </a:r>
            <a:endParaRPr lang="ru-RU" sz="1200" dirty="0"/>
          </a:p>
        </p:txBody>
      </p:sp>
      <p:pic>
        <p:nvPicPr>
          <p:cNvPr id="17" name="Рисунок 1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03EDD3E-3B42-4A7D-BEE2-204A3CD94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8" y="1359630"/>
            <a:ext cx="3661538" cy="26468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D9CF8A-1E24-42CF-8D6A-3E2DC4E35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237" y="3980411"/>
            <a:ext cx="1833188" cy="11408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EF1CE7-0675-4AF4-9012-F7E6E63A6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4" y="5227291"/>
            <a:ext cx="1749166" cy="10862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7A4456-1775-4A14-A6E4-5C615404C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8840" y="5231631"/>
            <a:ext cx="1749166" cy="1088577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8E3234C-0DFF-4741-9A6A-3B331DC426D7}"/>
              </a:ext>
            </a:extLst>
          </p:cNvPr>
          <p:cNvSpPr/>
          <p:nvPr/>
        </p:nvSpPr>
        <p:spPr>
          <a:xfrm>
            <a:off x="150920" y="4100955"/>
            <a:ext cx="194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Across slope variation of </a:t>
            </a:r>
            <a:r>
              <a:rPr lang="en-US" sz="1200" baseline="30000" dirty="0"/>
              <a:t>137</a:t>
            </a:r>
            <a:r>
              <a:rPr lang="en-US" sz="1200" dirty="0"/>
              <a:t>Cs- and </a:t>
            </a:r>
            <a:r>
              <a:rPr lang="en-US" sz="1200" baseline="30000" dirty="0"/>
              <a:t>90 </a:t>
            </a:r>
            <a:r>
              <a:rPr lang="en-US" sz="1200" dirty="0"/>
              <a:t>Sr activity at  </a:t>
            </a:r>
          </a:p>
          <a:p>
            <a:pPr algn="ctr"/>
            <a:r>
              <a:rPr lang="en-US" sz="1200" dirty="0"/>
              <a:t>different distance from the top of ELGS  (1 m step)</a:t>
            </a:r>
            <a:endParaRPr lang="ru-RU" sz="12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07CC2E-36F3-4AC7-A208-347385A95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4124" y="1359630"/>
            <a:ext cx="4341989" cy="219915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F1835A6-DEA8-47A5-95B8-556C93A70209}"/>
              </a:ext>
            </a:extLst>
          </p:cNvPr>
          <p:cNvSpPr/>
          <p:nvPr/>
        </p:nvSpPr>
        <p:spPr>
          <a:xfrm>
            <a:off x="3931833" y="5805710"/>
            <a:ext cx="5215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Noto Sans"/>
                <a:ea typeface="Noto Sans"/>
                <a:cs typeface="Noto Sans"/>
              </a:rPr>
              <a:t>Against</a:t>
            </a:r>
            <a:r>
              <a:rPr lang="en-US" sz="1200" spc="-4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the</a:t>
            </a:r>
            <a:r>
              <a:rPr lang="en-US" sz="1200" spc="-4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absence</a:t>
            </a:r>
            <a:r>
              <a:rPr lang="en-US" sz="1200" spc="-4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of</a:t>
            </a:r>
            <a:r>
              <a:rPr lang="en-US" sz="1200" spc="-4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a</a:t>
            </a:r>
            <a:r>
              <a:rPr lang="en-US" sz="1200" spc="-4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pronounced</a:t>
            </a:r>
            <a:r>
              <a:rPr lang="en-US" sz="1200" spc="-4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tendency</a:t>
            </a:r>
            <a:r>
              <a:rPr lang="en-US" sz="1200" spc="-4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for unidirectional redistribution of radionuclides from the top to the bottom, there was an ordered cyclic change in the activity of both </a:t>
            </a:r>
            <a:r>
              <a:rPr lang="en-US" sz="1200" baseline="30000" dirty="0">
                <a:latin typeface="Noto Sans"/>
                <a:ea typeface="Noto Sans"/>
                <a:cs typeface="Noto Sans"/>
              </a:rPr>
              <a:t>137</a:t>
            </a:r>
            <a:r>
              <a:rPr lang="en-US" sz="1200" dirty="0">
                <a:latin typeface="Noto Sans"/>
                <a:ea typeface="Noto Sans"/>
                <a:cs typeface="Noto Sans"/>
              </a:rPr>
              <a:t>Cs and </a:t>
            </a:r>
            <a:r>
              <a:rPr lang="en-US" sz="1200" baseline="30000" dirty="0">
                <a:latin typeface="Noto Sans"/>
                <a:ea typeface="Noto Sans"/>
                <a:cs typeface="Noto Sans"/>
              </a:rPr>
              <a:t>90</a:t>
            </a:r>
            <a:r>
              <a:rPr lang="en-US" sz="1200" dirty="0">
                <a:latin typeface="Noto Sans"/>
                <a:ea typeface="Noto Sans"/>
                <a:cs typeface="Noto Sans"/>
              </a:rPr>
              <a:t>Sr, which in our opinion reflected the unified mechanism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of</a:t>
            </a:r>
            <a:r>
              <a:rPr lang="en-US" sz="1200" spc="-7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redistribution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of</a:t>
            </a:r>
            <a:r>
              <a:rPr lang="en-US" sz="1200" spc="-7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substances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in</a:t>
            </a:r>
            <a:r>
              <a:rPr lang="en-US" sz="1200" spc="-7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ELGS,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where</a:t>
            </a:r>
            <a:r>
              <a:rPr lang="en-US" sz="1200" spc="-7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the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relief</a:t>
            </a:r>
            <a:r>
              <a:rPr lang="en-US" sz="1200" spc="-7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is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the</a:t>
            </a:r>
            <a:r>
              <a:rPr lang="en-US" sz="1200" spc="-7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main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controller</a:t>
            </a:r>
            <a:r>
              <a:rPr lang="en-US" sz="1200" spc="-7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of</a:t>
            </a:r>
            <a:r>
              <a:rPr lang="en-US" sz="1200" spc="-75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>
                <a:latin typeface="Noto Sans"/>
                <a:ea typeface="Noto Sans"/>
                <a:cs typeface="Noto Sans"/>
              </a:rPr>
              <a:t>water migration.</a:t>
            </a:r>
            <a:endParaRPr lang="ru-RU" sz="12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D7598B0-34D3-4A2C-BC7B-9EE055336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4329" y="3676650"/>
            <a:ext cx="4360924" cy="21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2F34C-E266-4B98-ACD1-4147F04E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6"/>
            <a:ext cx="1388578" cy="38305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BFC87B-2D0F-4FA2-A73B-439B1B909FFF}"/>
              </a:ext>
            </a:extLst>
          </p:cNvPr>
          <p:cNvSpPr/>
          <p:nvPr/>
        </p:nvSpPr>
        <p:spPr>
          <a:xfrm>
            <a:off x="-1" y="180668"/>
            <a:ext cx="9144000" cy="37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75565" algn="ctr">
              <a:lnSpc>
                <a:spcPct val="111000"/>
              </a:lnSpc>
              <a:spcAft>
                <a:spcPts val="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</a:rPr>
              <a:t>Sr-90 distribution in ELGS vegetation cover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0AED50-5917-4E15-8A49-53047CF2EC33}"/>
              </a:ext>
            </a:extLst>
          </p:cNvPr>
          <p:cNvSpPr/>
          <p:nvPr/>
        </p:nvSpPr>
        <p:spPr>
          <a:xfrm>
            <a:off x="702586" y="3926626"/>
            <a:ext cx="103532" cy="798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1BAFD0-670D-4DE8-A3C4-36255B32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809"/>
            <a:ext cx="2487707" cy="3641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5032CE-94F1-49F7-8272-61817298F00A}"/>
              </a:ext>
            </a:extLst>
          </p:cNvPr>
          <p:cNvSpPr/>
          <p:nvPr/>
        </p:nvSpPr>
        <p:spPr>
          <a:xfrm>
            <a:off x="6197770" y="2536931"/>
            <a:ext cx="278717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Distribution of </a:t>
            </a:r>
            <a:r>
              <a:rPr lang="en-US" sz="1400" baseline="30000" dirty="0"/>
              <a:t>90</a:t>
            </a:r>
            <a:r>
              <a:rPr lang="en-US" sz="1400" dirty="0"/>
              <a:t>Sr  in meadow plants was related to its variation in soil in </a:t>
            </a:r>
            <a:r>
              <a:rPr lang="en-US" sz="1400" dirty="0" err="1"/>
              <a:t>toposequence</a:t>
            </a:r>
            <a:r>
              <a:rPr lang="en-US" sz="1400" dirty="0"/>
              <a:t> at the ELGS level and was species-dependent.</a:t>
            </a:r>
          </a:p>
          <a:p>
            <a:endParaRPr lang="en-US" sz="1400" dirty="0"/>
          </a:p>
          <a:p>
            <a:pPr algn="just"/>
            <a:r>
              <a:rPr lang="en-US" sz="1400" dirty="0"/>
              <a:t>In the ploughed plot B1 the maximum amount of </a:t>
            </a:r>
            <a:r>
              <a:rPr lang="en-US" sz="1400" baseline="30000" dirty="0"/>
              <a:t>90</a:t>
            </a:r>
            <a:r>
              <a:rPr lang="en-US" sz="1400" dirty="0"/>
              <a:t>Sr was found in nettle (</a:t>
            </a:r>
            <a:r>
              <a:rPr lang="en-US" sz="1400" i="1" dirty="0" err="1"/>
              <a:t>Urtica</a:t>
            </a:r>
            <a:r>
              <a:rPr lang="en-US" sz="1400" i="1" dirty="0"/>
              <a:t> </a:t>
            </a:r>
            <a:r>
              <a:rPr lang="en-US" sz="1400" i="1" dirty="0" err="1"/>
              <a:t>dioica</a:t>
            </a:r>
            <a:r>
              <a:rPr lang="en-US" sz="1400" dirty="0"/>
              <a:t>, 86 ± 19 </a:t>
            </a:r>
            <a:r>
              <a:rPr lang="en-US" sz="1400" dirty="0" err="1"/>
              <a:t>kBq</a:t>
            </a:r>
            <a:r>
              <a:rPr lang="en-US" sz="1400" dirty="0"/>
              <a:t>/kg </a:t>
            </a:r>
            <a:r>
              <a:rPr lang="en-US" sz="1400" dirty="0" err="1"/>
              <a:t>dw</a:t>
            </a:r>
            <a:r>
              <a:rPr lang="en-US" sz="1400" dirty="0"/>
              <a:t>, n = 9), the minimum - in bluegrass (</a:t>
            </a:r>
            <a:r>
              <a:rPr lang="en-US" sz="1400" i="1" dirty="0"/>
              <a:t>Poa pratensis, </a:t>
            </a:r>
            <a:r>
              <a:rPr lang="en-US" sz="1400" i="1"/>
              <a:t>P. sp</a:t>
            </a:r>
            <a:r>
              <a:rPr lang="en-US" sz="1400" dirty="0"/>
              <a:t>., 13.8 ± 1.2 </a:t>
            </a:r>
            <a:r>
              <a:rPr lang="en-US" sz="1400" dirty="0" err="1"/>
              <a:t>kBq</a:t>
            </a:r>
            <a:r>
              <a:rPr lang="en-US" sz="1400" dirty="0"/>
              <a:t>/kg </a:t>
            </a:r>
            <a:r>
              <a:rPr lang="en-US" sz="1400" dirty="0" err="1"/>
              <a:t>dw</a:t>
            </a:r>
            <a:r>
              <a:rPr lang="en-US" sz="1400" dirty="0"/>
              <a:t>, n = 19).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74F8D8-8A97-4959-A1A0-39AA27AE1AD3}"/>
              </a:ext>
            </a:extLst>
          </p:cNvPr>
          <p:cNvSpPr/>
          <p:nvPr/>
        </p:nvSpPr>
        <p:spPr>
          <a:xfrm>
            <a:off x="309562" y="5315589"/>
            <a:ext cx="8524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Conclusion. </a:t>
            </a:r>
            <a:r>
              <a:rPr lang="en-US" dirty="0"/>
              <a:t>The revealed features of spatial structure of </a:t>
            </a:r>
            <a:r>
              <a:rPr lang="en-US" baseline="30000" dirty="0"/>
              <a:t>137</a:t>
            </a:r>
            <a:r>
              <a:rPr lang="en-US" dirty="0"/>
              <a:t>Cs and </a:t>
            </a:r>
            <a:r>
              <a:rPr lang="en-US" baseline="30000" dirty="0"/>
              <a:t>90</a:t>
            </a:r>
            <a:r>
              <a:rPr lang="en-US" dirty="0"/>
              <a:t>Sr are believed to mark the general tendencies of substances redistribution in ELGS, which seems important for studying soil formation, environmental monitoring and optimization of soil fertilizing.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5962F4-C71D-49D0-A5AC-336C73E1B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770" y="797189"/>
            <a:ext cx="2636667" cy="15848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02D4A0-217F-4E23-90C9-535226603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0" y="713615"/>
            <a:ext cx="4296792" cy="13455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4AD7C-467A-4283-B40A-DB90EFDF6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85" y="2376286"/>
            <a:ext cx="5475762" cy="29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075491-6144-4AFA-9124-FA16259FFA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571768"/>
            <a:ext cx="9144000" cy="286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</a:rPr>
              <a:t>We will be grateful for your comments and, please, note that most of the presented materials have not yet been published</a:t>
            </a:r>
            <a:r>
              <a:rPr lang="ru-RU" sz="1400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D513D1ED-7840-4705-8A01-B562A781EF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41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Изображение выглядит как трава, внешний, пол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DD1F26EB-1347-46EC-A943-C3EB7EEE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5" y="346228"/>
            <a:ext cx="8300719" cy="62255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B464EC-65DB-45D7-B019-1869C87A5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5" y="2284865"/>
            <a:ext cx="836443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1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2994</TotalTime>
  <Words>849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Noto Sans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 will be grateful for your comments and, please, note that most of the presented materials have not yet been published.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Коробова</dc:creator>
  <cp:lastModifiedBy>Елена Коробова</cp:lastModifiedBy>
  <cp:revision>80</cp:revision>
  <dcterms:created xsi:type="dcterms:W3CDTF">2020-04-26T08:30:27Z</dcterms:created>
  <dcterms:modified xsi:type="dcterms:W3CDTF">2020-05-07T10:29:55Z</dcterms:modified>
</cp:coreProperties>
</file>