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20"/>
  </p:notesMasterIdLst>
  <p:sldIdLst>
    <p:sldId id="256" r:id="rId2"/>
    <p:sldId id="319" r:id="rId3"/>
    <p:sldId id="335" r:id="rId4"/>
    <p:sldId id="345" r:id="rId5"/>
    <p:sldId id="346" r:id="rId6"/>
    <p:sldId id="347" r:id="rId7"/>
    <p:sldId id="349" r:id="rId8"/>
    <p:sldId id="348" r:id="rId9"/>
    <p:sldId id="350" r:id="rId10"/>
    <p:sldId id="323" r:id="rId11"/>
    <p:sldId id="351" r:id="rId12"/>
    <p:sldId id="352" r:id="rId13"/>
    <p:sldId id="342" r:id="rId14"/>
    <p:sldId id="322" r:id="rId15"/>
    <p:sldId id="326" r:id="rId16"/>
    <p:sldId id="329" r:id="rId17"/>
    <p:sldId id="353" r:id="rId18"/>
    <p:sldId id="344" r:id="rId19"/>
  </p:sldIdLst>
  <p:sldSz cx="12192000" cy="6858000"/>
  <p:notesSz cx="6858000" cy="9144000"/>
  <p:defaultTextStyle>
    <a:defPPr>
      <a:defRPr lang="it-IT"/>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B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000" autoAdjust="0"/>
    <p:restoredTop sz="86410" autoAdjust="0"/>
  </p:normalViewPr>
  <p:slideViewPr>
    <p:cSldViewPr snapToGrid="0" snapToObjects="1">
      <p:cViewPr varScale="1">
        <p:scale>
          <a:sx n="86" d="100"/>
          <a:sy n="86" d="100"/>
        </p:scale>
        <p:origin x="1032" y="5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909AA1-0E24-46D8-8523-13A5D662D7C9}"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9D1C8542-10A3-4B91-A927-8D07903E28F6}">
      <dgm:prSet custT="1"/>
      <dgm:spPr/>
      <dgm:t>
        <a:bodyPr/>
        <a:lstStyle/>
        <a:p>
          <a:r>
            <a:rPr lang="en-GB" sz="2400" dirty="0">
              <a:latin typeface="Avenir Medium"/>
            </a:rPr>
            <a:t>The </a:t>
          </a:r>
          <a:r>
            <a:rPr lang="en-GB" sz="2400" dirty="0" err="1">
              <a:latin typeface="Avenir Medium"/>
            </a:rPr>
            <a:t>UIB@Besham</a:t>
          </a:r>
          <a:r>
            <a:rPr lang="en-GB" sz="2400" dirty="0">
              <a:latin typeface="Avenir Medium"/>
            </a:rPr>
            <a:t> Qila area = 173 213 km</a:t>
          </a:r>
          <a:r>
            <a:rPr lang="en-GB" sz="2400" baseline="30000" dirty="0">
              <a:latin typeface="Avenir Medium"/>
            </a:rPr>
            <a:t>2 </a:t>
          </a:r>
        </a:p>
        <a:p>
          <a:r>
            <a:rPr lang="en-GB" sz="2400" dirty="0">
              <a:latin typeface="Avenir Medium"/>
            </a:rPr>
            <a:t>Glacierized Area∼22 000 </a:t>
          </a:r>
          <a:r>
            <a:rPr lang="en-US" sz="2400" dirty="0">
              <a:latin typeface="Avenir Medium"/>
            </a:rPr>
            <a:t>km</a:t>
          </a:r>
          <a:r>
            <a:rPr lang="en-US" sz="2400" baseline="30000" dirty="0">
              <a:latin typeface="Avenir Medium"/>
            </a:rPr>
            <a:t>2</a:t>
          </a:r>
          <a:endParaRPr lang="en-US" sz="2400" dirty="0">
            <a:latin typeface="Avenir Medium"/>
          </a:endParaRPr>
        </a:p>
      </dgm:t>
    </dgm:pt>
    <dgm:pt modelId="{54940E5F-AC4B-42D8-813B-555CD5A849C9}" type="parTrans" cxnId="{48286D4E-B88F-4937-8B0E-F45076E2C3EA}">
      <dgm:prSet/>
      <dgm:spPr/>
      <dgm:t>
        <a:bodyPr/>
        <a:lstStyle/>
        <a:p>
          <a:endParaRPr lang="en-US"/>
        </a:p>
      </dgm:t>
    </dgm:pt>
    <dgm:pt modelId="{13439BFF-C598-41D7-9500-2CB9EB30B8F0}" type="sibTrans" cxnId="{48286D4E-B88F-4937-8B0E-F45076E2C3EA}">
      <dgm:prSet/>
      <dgm:spPr/>
      <dgm:t>
        <a:bodyPr/>
        <a:lstStyle/>
        <a:p>
          <a:endParaRPr lang="en-US"/>
        </a:p>
      </dgm:t>
    </dgm:pt>
    <dgm:pt modelId="{2766A2E9-37A4-4E98-B2BB-B6E45F0D6D15}">
      <dgm:prSet custT="1"/>
      <dgm:spPr/>
      <dgm:t>
        <a:bodyPr/>
        <a:lstStyle/>
        <a:p>
          <a:r>
            <a:rPr lang="en-GB" sz="2400" dirty="0">
              <a:latin typeface="Avenir Medium"/>
            </a:rPr>
            <a:t>In Pakistan (53% of total), India 33%,</a:t>
          </a:r>
        </a:p>
        <a:p>
          <a:r>
            <a:rPr lang="en-GB" sz="2400" dirty="0">
              <a:latin typeface="Avenir Medium"/>
            </a:rPr>
            <a:t>China 8%, Afghanistan 6%.</a:t>
          </a:r>
          <a:endParaRPr lang="en-US" sz="2400" dirty="0">
            <a:latin typeface="Avenir Medium"/>
          </a:endParaRPr>
        </a:p>
      </dgm:t>
    </dgm:pt>
    <dgm:pt modelId="{B85EA35B-A249-490F-8581-61834D18A6F7}" type="parTrans" cxnId="{52087192-A6DA-4B77-9FCC-E12E31BD574D}">
      <dgm:prSet/>
      <dgm:spPr/>
      <dgm:t>
        <a:bodyPr/>
        <a:lstStyle/>
        <a:p>
          <a:endParaRPr lang="en-US"/>
        </a:p>
      </dgm:t>
    </dgm:pt>
    <dgm:pt modelId="{FC4D753F-BEB9-423C-AE6D-2C45AB122854}" type="sibTrans" cxnId="{52087192-A6DA-4B77-9FCC-E12E31BD574D}">
      <dgm:prSet/>
      <dgm:spPr/>
      <dgm:t>
        <a:bodyPr/>
        <a:lstStyle/>
        <a:p>
          <a:endParaRPr lang="en-US"/>
        </a:p>
      </dgm:t>
    </dgm:pt>
    <dgm:pt modelId="{8BA2C7BD-923E-40CF-931C-6AA6BBA09808}">
      <dgm:prSet/>
      <dgm:spPr/>
      <dgm:t>
        <a:bodyPr/>
        <a:lstStyle/>
        <a:p>
          <a:r>
            <a:rPr lang="en-GB" dirty="0">
              <a:solidFill>
                <a:schemeClr val="tx1"/>
              </a:solidFill>
              <a:latin typeface="Avenir Medium"/>
            </a:rPr>
            <a:t>Snow and glaciers in Himalaya at lower latitudes, Karakoram Range in northern side and Hindu Kush Range in western side of basin feed runoff of UIB.</a:t>
          </a:r>
          <a:endParaRPr lang="en-US" dirty="0">
            <a:latin typeface="Avenir Medium"/>
          </a:endParaRPr>
        </a:p>
      </dgm:t>
    </dgm:pt>
    <dgm:pt modelId="{C91C9DD3-6240-4BEC-9FED-41271304D29A}" type="parTrans" cxnId="{15077C16-3640-4F1D-A73A-E9EFDD9868AE}">
      <dgm:prSet/>
      <dgm:spPr/>
      <dgm:t>
        <a:bodyPr/>
        <a:lstStyle/>
        <a:p>
          <a:endParaRPr lang="en-US"/>
        </a:p>
      </dgm:t>
    </dgm:pt>
    <dgm:pt modelId="{5004A08D-C457-4EEF-AA32-43D04F07DF5D}" type="sibTrans" cxnId="{15077C16-3640-4F1D-A73A-E9EFDD9868AE}">
      <dgm:prSet/>
      <dgm:spPr/>
      <dgm:t>
        <a:bodyPr/>
        <a:lstStyle/>
        <a:p>
          <a:endParaRPr lang="en-US"/>
        </a:p>
      </dgm:t>
    </dgm:pt>
    <dgm:pt modelId="{9DEF2015-12E8-4437-85DF-B59C5A4924D1}">
      <dgm:prSet custT="1"/>
      <dgm:spPr/>
      <dgm:t>
        <a:bodyPr/>
        <a:lstStyle/>
        <a:p>
          <a:r>
            <a:rPr lang="en-GB" sz="2400" kern="1200" dirty="0">
              <a:solidFill>
                <a:prstClr val="black"/>
              </a:solidFill>
              <a:latin typeface="Avenir Book"/>
              <a:ea typeface="+mn-ea"/>
              <a:cs typeface="+mn-cs"/>
            </a:rPr>
            <a:t>Because of the </a:t>
          </a:r>
          <a:r>
            <a:rPr lang="en-GB" sz="2400" kern="1200" dirty="0">
              <a:solidFill>
                <a:prstClr val="black"/>
              </a:solidFill>
              <a:latin typeface="Avenir Medium"/>
              <a:ea typeface="+mn-ea"/>
              <a:cs typeface="+mn-cs"/>
            </a:rPr>
            <a:t>glaciers</a:t>
          </a:r>
          <a:r>
            <a:rPr lang="en-GB" sz="2400" kern="1200" dirty="0">
              <a:solidFill>
                <a:prstClr val="black"/>
              </a:solidFill>
              <a:latin typeface="Avenir Book"/>
              <a:ea typeface="+mn-ea"/>
              <a:cs typeface="+mn-cs"/>
            </a:rPr>
            <a:t>’ dynamics it is worth to investigate the existence of any  trend of streamflow at sub-basin scale</a:t>
          </a:r>
          <a:endParaRPr lang="en-US" sz="2400" kern="1200" dirty="0">
            <a:solidFill>
              <a:prstClr val="black"/>
            </a:solidFill>
            <a:latin typeface="Avenir Book"/>
            <a:ea typeface="+mn-ea"/>
            <a:cs typeface="+mn-cs"/>
          </a:endParaRPr>
        </a:p>
      </dgm:t>
    </dgm:pt>
    <dgm:pt modelId="{90B51AEF-16E1-4349-9CC1-8DFFED109C5D}" type="parTrans" cxnId="{62CD275D-C2DA-4CA3-9075-9E6EBECB442C}">
      <dgm:prSet/>
      <dgm:spPr/>
      <dgm:t>
        <a:bodyPr/>
        <a:lstStyle/>
        <a:p>
          <a:endParaRPr lang="en-US"/>
        </a:p>
      </dgm:t>
    </dgm:pt>
    <dgm:pt modelId="{1E626149-0E6E-44BF-A0EA-045AC53A23FE}" type="sibTrans" cxnId="{62CD275D-C2DA-4CA3-9075-9E6EBECB442C}">
      <dgm:prSet/>
      <dgm:spPr/>
      <dgm:t>
        <a:bodyPr/>
        <a:lstStyle/>
        <a:p>
          <a:endParaRPr lang="en-US"/>
        </a:p>
      </dgm:t>
    </dgm:pt>
    <dgm:pt modelId="{FEA2E349-BFA7-412D-862F-4AD41A87DEF5}" type="pres">
      <dgm:prSet presAssocID="{BC909AA1-0E24-46D8-8523-13A5D662D7C9}" presName="vert0" presStyleCnt="0">
        <dgm:presLayoutVars>
          <dgm:dir/>
          <dgm:animOne val="branch"/>
          <dgm:animLvl val="lvl"/>
        </dgm:presLayoutVars>
      </dgm:prSet>
      <dgm:spPr/>
    </dgm:pt>
    <dgm:pt modelId="{10712BA4-6384-48EB-B5AB-FE0CC1D63703}" type="pres">
      <dgm:prSet presAssocID="{9D1C8542-10A3-4B91-A927-8D07903E28F6}" presName="thickLine" presStyleLbl="alignNode1" presStyleIdx="0" presStyleCnt="4"/>
      <dgm:spPr/>
    </dgm:pt>
    <dgm:pt modelId="{99E99898-A354-409F-9519-590E81457FFC}" type="pres">
      <dgm:prSet presAssocID="{9D1C8542-10A3-4B91-A927-8D07903E28F6}" presName="horz1" presStyleCnt="0"/>
      <dgm:spPr/>
    </dgm:pt>
    <dgm:pt modelId="{B3550109-0374-4FD7-84FB-880D87F97EF7}" type="pres">
      <dgm:prSet presAssocID="{9D1C8542-10A3-4B91-A927-8D07903E28F6}" presName="tx1" presStyleLbl="revTx" presStyleIdx="0" presStyleCnt="4" custLinFactNeighborX="0" custLinFactNeighborY="-9433"/>
      <dgm:spPr/>
    </dgm:pt>
    <dgm:pt modelId="{253D1E51-45E3-4586-ADC5-E4AEB76263F1}" type="pres">
      <dgm:prSet presAssocID="{9D1C8542-10A3-4B91-A927-8D07903E28F6}" presName="vert1" presStyleCnt="0"/>
      <dgm:spPr/>
    </dgm:pt>
    <dgm:pt modelId="{0CBDDE86-0F63-4EC4-89B8-BCF75358B960}" type="pres">
      <dgm:prSet presAssocID="{2766A2E9-37A4-4E98-B2BB-B6E45F0D6D15}" presName="thickLine" presStyleLbl="alignNode1" presStyleIdx="1" presStyleCnt="4"/>
      <dgm:spPr/>
    </dgm:pt>
    <dgm:pt modelId="{CE23E0E6-38AA-4BA6-B12B-84476CA321E8}" type="pres">
      <dgm:prSet presAssocID="{2766A2E9-37A4-4E98-B2BB-B6E45F0D6D15}" presName="horz1" presStyleCnt="0"/>
      <dgm:spPr/>
    </dgm:pt>
    <dgm:pt modelId="{19F2A04D-1BFC-4144-9378-45972FC9121E}" type="pres">
      <dgm:prSet presAssocID="{2766A2E9-37A4-4E98-B2BB-B6E45F0D6D15}" presName="tx1" presStyleLbl="revTx" presStyleIdx="1" presStyleCnt="4"/>
      <dgm:spPr/>
    </dgm:pt>
    <dgm:pt modelId="{C4780527-67D4-4A97-809A-57E53F531792}" type="pres">
      <dgm:prSet presAssocID="{2766A2E9-37A4-4E98-B2BB-B6E45F0D6D15}" presName="vert1" presStyleCnt="0"/>
      <dgm:spPr/>
    </dgm:pt>
    <dgm:pt modelId="{FEA97691-5F19-43C4-9925-67D858E84FC3}" type="pres">
      <dgm:prSet presAssocID="{8BA2C7BD-923E-40CF-931C-6AA6BBA09808}" presName="thickLine" presStyleLbl="alignNode1" presStyleIdx="2" presStyleCnt="4"/>
      <dgm:spPr/>
    </dgm:pt>
    <dgm:pt modelId="{073669AB-67F0-4A80-AF57-510404A1EBD0}" type="pres">
      <dgm:prSet presAssocID="{8BA2C7BD-923E-40CF-931C-6AA6BBA09808}" presName="horz1" presStyleCnt="0"/>
      <dgm:spPr/>
    </dgm:pt>
    <dgm:pt modelId="{A6B4EB37-C0FE-4455-A7C7-FEF9B64A2BC8}" type="pres">
      <dgm:prSet presAssocID="{8BA2C7BD-923E-40CF-931C-6AA6BBA09808}" presName="tx1" presStyleLbl="revTx" presStyleIdx="2" presStyleCnt="4"/>
      <dgm:spPr/>
    </dgm:pt>
    <dgm:pt modelId="{F5B0ACD0-1D6C-4EE4-A6B4-E6F89DE15EC5}" type="pres">
      <dgm:prSet presAssocID="{8BA2C7BD-923E-40CF-931C-6AA6BBA09808}" presName="vert1" presStyleCnt="0"/>
      <dgm:spPr/>
    </dgm:pt>
    <dgm:pt modelId="{10605440-D237-4D3E-9989-1AA90699B8EC}" type="pres">
      <dgm:prSet presAssocID="{9DEF2015-12E8-4437-85DF-B59C5A4924D1}" presName="thickLine" presStyleLbl="alignNode1" presStyleIdx="3" presStyleCnt="4"/>
      <dgm:spPr/>
    </dgm:pt>
    <dgm:pt modelId="{3F325F3A-E717-4627-AA20-6AA358EA5137}" type="pres">
      <dgm:prSet presAssocID="{9DEF2015-12E8-4437-85DF-B59C5A4924D1}" presName="horz1" presStyleCnt="0"/>
      <dgm:spPr/>
    </dgm:pt>
    <dgm:pt modelId="{E9BEA83D-85F6-45CC-8101-3733341D62CD}" type="pres">
      <dgm:prSet presAssocID="{9DEF2015-12E8-4437-85DF-B59C5A4924D1}" presName="tx1" presStyleLbl="revTx" presStyleIdx="3" presStyleCnt="4"/>
      <dgm:spPr/>
    </dgm:pt>
    <dgm:pt modelId="{41C71C7E-BF40-45C7-AD7E-0C4478333651}" type="pres">
      <dgm:prSet presAssocID="{9DEF2015-12E8-4437-85DF-B59C5A4924D1}" presName="vert1" presStyleCnt="0"/>
      <dgm:spPr/>
    </dgm:pt>
  </dgm:ptLst>
  <dgm:cxnLst>
    <dgm:cxn modelId="{E5832A0D-0907-4CD1-AF3F-6D92AA0FDC56}" type="presOf" srcId="{9DEF2015-12E8-4437-85DF-B59C5A4924D1}" destId="{E9BEA83D-85F6-45CC-8101-3733341D62CD}" srcOrd="0" destOrd="0" presId="urn:microsoft.com/office/officeart/2008/layout/LinedList"/>
    <dgm:cxn modelId="{15077C16-3640-4F1D-A73A-E9EFDD9868AE}" srcId="{BC909AA1-0E24-46D8-8523-13A5D662D7C9}" destId="{8BA2C7BD-923E-40CF-931C-6AA6BBA09808}" srcOrd="2" destOrd="0" parTransId="{C91C9DD3-6240-4BEC-9FED-41271304D29A}" sibTransId="{5004A08D-C457-4EEF-AA32-43D04F07DF5D}"/>
    <dgm:cxn modelId="{62CD275D-C2DA-4CA3-9075-9E6EBECB442C}" srcId="{BC909AA1-0E24-46D8-8523-13A5D662D7C9}" destId="{9DEF2015-12E8-4437-85DF-B59C5A4924D1}" srcOrd="3" destOrd="0" parTransId="{90B51AEF-16E1-4349-9CC1-8DFFED109C5D}" sibTransId="{1E626149-0E6E-44BF-A0EA-045AC53A23FE}"/>
    <dgm:cxn modelId="{48286D4E-B88F-4937-8B0E-F45076E2C3EA}" srcId="{BC909AA1-0E24-46D8-8523-13A5D662D7C9}" destId="{9D1C8542-10A3-4B91-A927-8D07903E28F6}" srcOrd="0" destOrd="0" parTransId="{54940E5F-AC4B-42D8-813B-555CD5A849C9}" sibTransId="{13439BFF-C598-41D7-9500-2CB9EB30B8F0}"/>
    <dgm:cxn modelId="{52087192-A6DA-4B77-9FCC-E12E31BD574D}" srcId="{BC909AA1-0E24-46D8-8523-13A5D662D7C9}" destId="{2766A2E9-37A4-4E98-B2BB-B6E45F0D6D15}" srcOrd="1" destOrd="0" parTransId="{B85EA35B-A249-490F-8581-61834D18A6F7}" sibTransId="{FC4D753F-BEB9-423C-AE6D-2C45AB122854}"/>
    <dgm:cxn modelId="{2BBBEF9D-4168-4B98-9565-16F56D555B34}" type="presOf" srcId="{BC909AA1-0E24-46D8-8523-13A5D662D7C9}" destId="{FEA2E349-BFA7-412D-862F-4AD41A87DEF5}" srcOrd="0" destOrd="0" presId="urn:microsoft.com/office/officeart/2008/layout/LinedList"/>
    <dgm:cxn modelId="{E992739F-728D-4B1D-A50C-027D5D569A5F}" type="presOf" srcId="{9D1C8542-10A3-4B91-A927-8D07903E28F6}" destId="{B3550109-0374-4FD7-84FB-880D87F97EF7}" srcOrd="0" destOrd="0" presId="urn:microsoft.com/office/officeart/2008/layout/LinedList"/>
    <dgm:cxn modelId="{8B59E0AA-7FFC-4ED7-B3D0-043C5E3BAB1E}" type="presOf" srcId="{8BA2C7BD-923E-40CF-931C-6AA6BBA09808}" destId="{A6B4EB37-C0FE-4455-A7C7-FEF9B64A2BC8}" srcOrd="0" destOrd="0" presId="urn:microsoft.com/office/officeart/2008/layout/LinedList"/>
    <dgm:cxn modelId="{3326ADCC-65DD-4DFF-9692-9B112133A134}" type="presOf" srcId="{2766A2E9-37A4-4E98-B2BB-B6E45F0D6D15}" destId="{19F2A04D-1BFC-4144-9378-45972FC9121E}" srcOrd="0" destOrd="0" presId="urn:microsoft.com/office/officeart/2008/layout/LinedList"/>
    <dgm:cxn modelId="{24983B19-F348-49B9-A8F9-6C020E77C346}" type="presParOf" srcId="{FEA2E349-BFA7-412D-862F-4AD41A87DEF5}" destId="{10712BA4-6384-48EB-B5AB-FE0CC1D63703}" srcOrd="0" destOrd="0" presId="urn:microsoft.com/office/officeart/2008/layout/LinedList"/>
    <dgm:cxn modelId="{54D3FF36-E522-4A79-9FDA-5E1BC03FB52D}" type="presParOf" srcId="{FEA2E349-BFA7-412D-862F-4AD41A87DEF5}" destId="{99E99898-A354-409F-9519-590E81457FFC}" srcOrd="1" destOrd="0" presId="urn:microsoft.com/office/officeart/2008/layout/LinedList"/>
    <dgm:cxn modelId="{6CDE493F-0F28-4710-BD30-E9626A307763}" type="presParOf" srcId="{99E99898-A354-409F-9519-590E81457FFC}" destId="{B3550109-0374-4FD7-84FB-880D87F97EF7}" srcOrd="0" destOrd="0" presId="urn:microsoft.com/office/officeart/2008/layout/LinedList"/>
    <dgm:cxn modelId="{303CCA44-34D4-4129-852E-A3C4529D4FDA}" type="presParOf" srcId="{99E99898-A354-409F-9519-590E81457FFC}" destId="{253D1E51-45E3-4586-ADC5-E4AEB76263F1}" srcOrd="1" destOrd="0" presId="urn:microsoft.com/office/officeart/2008/layout/LinedList"/>
    <dgm:cxn modelId="{E3F91045-2198-46AA-B5B6-2E9607320D32}" type="presParOf" srcId="{FEA2E349-BFA7-412D-862F-4AD41A87DEF5}" destId="{0CBDDE86-0F63-4EC4-89B8-BCF75358B960}" srcOrd="2" destOrd="0" presId="urn:microsoft.com/office/officeart/2008/layout/LinedList"/>
    <dgm:cxn modelId="{4DE5F20D-C877-4212-A771-060A48AC2B6B}" type="presParOf" srcId="{FEA2E349-BFA7-412D-862F-4AD41A87DEF5}" destId="{CE23E0E6-38AA-4BA6-B12B-84476CA321E8}" srcOrd="3" destOrd="0" presId="urn:microsoft.com/office/officeart/2008/layout/LinedList"/>
    <dgm:cxn modelId="{5DB43E82-0BEB-4E22-B096-024981EF7E08}" type="presParOf" srcId="{CE23E0E6-38AA-4BA6-B12B-84476CA321E8}" destId="{19F2A04D-1BFC-4144-9378-45972FC9121E}" srcOrd="0" destOrd="0" presId="urn:microsoft.com/office/officeart/2008/layout/LinedList"/>
    <dgm:cxn modelId="{8BD330F5-2928-4A9B-9415-E525634DFF95}" type="presParOf" srcId="{CE23E0E6-38AA-4BA6-B12B-84476CA321E8}" destId="{C4780527-67D4-4A97-809A-57E53F531792}" srcOrd="1" destOrd="0" presId="urn:microsoft.com/office/officeart/2008/layout/LinedList"/>
    <dgm:cxn modelId="{08023DAB-AF13-4748-8511-1FFEC42A9F8C}" type="presParOf" srcId="{FEA2E349-BFA7-412D-862F-4AD41A87DEF5}" destId="{FEA97691-5F19-43C4-9925-67D858E84FC3}" srcOrd="4" destOrd="0" presId="urn:microsoft.com/office/officeart/2008/layout/LinedList"/>
    <dgm:cxn modelId="{0BC8E230-DD57-4A13-BD23-789A765CE497}" type="presParOf" srcId="{FEA2E349-BFA7-412D-862F-4AD41A87DEF5}" destId="{073669AB-67F0-4A80-AF57-510404A1EBD0}" srcOrd="5" destOrd="0" presId="urn:microsoft.com/office/officeart/2008/layout/LinedList"/>
    <dgm:cxn modelId="{1A0165D6-0048-495F-8E5A-7975D11410DC}" type="presParOf" srcId="{073669AB-67F0-4A80-AF57-510404A1EBD0}" destId="{A6B4EB37-C0FE-4455-A7C7-FEF9B64A2BC8}" srcOrd="0" destOrd="0" presId="urn:microsoft.com/office/officeart/2008/layout/LinedList"/>
    <dgm:cxn modelId="{64DAEE09-E6BB-4CCC-908B-9B32B9E03B27}" type="presParOf" srcId="{073669AB-67F0-4A80-AF57-510404A1EBD0}" destId="{F5B0ACD0-1D6C-4EE4-A6B4-E6F89DE15EC5}" srcOrd="1" destOrd="0" presId="urn:microsoft.com/office/officeart/2008/layout/LinedList"/>
    <dgm:cxn modelId="{AAF53C7E-C2F6-4D13-AA5B-394E1EFE698B}" type="presParOf" srcId="{FEA2E349-BFA7-412D-862F-4AD41A87DEF5}" destId="{10605440-D237-4D3E-9989-1AA90699B8EC}" srcOrd="6" destOrd="0" presId="urn:microsoft.com/office/officeart/2008/layout/LinedList"/>
    <dgm:cxn modelId="{53900CCD-B954-4173-B2B0-A1BC23514B0F}" type="presParOf" srcId="{FEA2E349-BFA7-412D-862F-4AD41A87DEF5}" destId="{3F325F3A-E717-4627-AA20-6AA358EA5137}" srcOrd="7" destOrd="0" presId="urn:microsoft.com/office/officeart/2008/layout/LinedList"/>
    <dgm:cxn modelId="{A984C6B9-4CCE-463F-B9EB-87C2F7492C25}" type="presParOf" srcId="{3F325F3A-E717-4627-AA20-6AA358EA5137}" destId="{E9BEA83D-85F6-45CC-8101-3733341D62CD}" srcOrd="0" destOrd="0" presId="urn:microsoft.com/office/officeart/2008/layout/LinedList"/>
    <dgm:cxn modelId="{265FF374-5757-40E5-A6A7-E578D292A35D}" type="presParOf" srcId="{3F325F3A-E717-4627-AA20-6AA358EA5137}" destId="{41C71C7E-BF40-45C7-AD7E-0C447833365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12BA4-6384-48EB-B5AB-FE0CC1D63703}">
      <dsp:nvSpPr>
        <dsp:cNvPr id="0" name=""/>
        <dsp:cNvSpPr/>
      </dsp:nvSpPr>
      <dsp:spPr>
        <a:xfrm>
          <a:off x="0" y="0"/>
          <a:ext cx="612266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3550109-0374-4FD7-84FB-880D87F97EF7}">
      <dsp:nvSpPr>
        <dsp:cNvPr id="0" name=""/>
        <dsp:cNvSpPr/>
      </dsp:nvSpPr>
      <dsp:spPr>
        <a:xfrm>
          <a:off x="0" y="0"/>
          <a:ext cx="6122669" cy="105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venir Medium"/>
            </a:rPr>
            <a:t>The </a:t>
          </a:r>
          <a:r>
            <a:rPr lang="en-GB" sz="2400" kern="1200" dirty="0" err="1">
              <a:latin typeface="Avenir Medium"/>
            </a:rPr>
            <a:t>UIB@Besham</a:t>
          </a:r>
          <a:r>
            <a:rPr lang="en-GB" sz="2400" kern="1200" dirty="0">
              <a:latin typeface="Avenir Medium"/>
            </a:rPr>
            <a:t> Qila area = 173 213 km</a:t>
          </a:r>
          <a:r>
            <a:rPr lang="en-GB" sz="2400" kern="1200" baseline="30000" dirty="0">
              <a:latin typeface="Avenir Medium"/>
            </a:rPr>
            <a:t>2 </a:t>
          </a:r>
        </a:p>
        <a:p>
          <a:pPr marL="0" lvl="0" indent="0" algn="l" defTabSz="1066800">
            <a:lnSpc>
              <a:spcPct val="90000"/>
            </a:lnSpc>
            <a:spcBef>
              <a:spcPct val="0"/>
            </a:spcBef>
            <a:spcAft>
              <a:spcPct val="35000"/>
            </a:spcAft>
            <a:buNone/>
          </a:pPr>
          <a:r>
            <a:rPr lang="en-GB" sz="2400" kern="1200" dirty="0">
              <a:latin typeface="Avenir Medium"/>
            </a:rPr>
            <a:t>Glacierized Area∼22 000 </a:t>
          </a:r>
          <a:r>
            <a:rPr lang="en-US" sz="2400" kern="1200" dirty="0">
              <a:latin typeface="Avenir Medium"/>
            </a:rPr>
            <a:t>km</a:t>
          </a:r>
          <a:r>
            <a:rPr lang="en-US" sz="2400" kern="1200" baseline="30000" dirty="0">
              <a:latin typeface="Avenir Medium"/>
            </a:rPr>
            <a:t>2</a:t>
          </a:r>
          <a:endParaRPr lang="en-US" sz="2400" kern="1200" dirty="0">
            <a:latin typeface="Avenir Medium"/>
          </a:endParaRPr>
        </a:p>
      </dsp:txBody>
      <dsp:txXfrm>
        <a:off x="0" y="0"/>
        <a:ext cx="6122669" cy="1050150"/>
      </dsp:txXfrm>
    </dsp:sp>
    <dsp:sp modelId="{0CBDDE86-0F63-4EC4-89B8-BCF75358B960}">
      <dsp:nvSpPr>
        <dsp:cNvPr id="0" name=""/>
        <dsp:cNvSpPr/>
      </dsp:nvSpPr>
      <dsp:spPr>
        <a:xfrm>
          <a:off x="0" y="1050150"/>
          <a:ext cx="612266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9F2A04D-1BFC-4144-9378-45972FC9121E}">
      <dsp:nvSpPr>
        <dsp:cNvPr id="0" name=""/>
        <dsp:cNvSpPr/>
      </dsp:nvSpPr>
      <dsp:spPr>
        <a:xfrm>
          <a:off x="0" y="1050150"/>
          <a:ext cx="6122669" cy="105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venir Medium"/>
            </a:rPr>
            <a:t>In Pakistan (53% of total), India 33%,</a:t>
          </a:r>
        </a:p>
        <a:p>
          <a:pPr marL="0" lvl="0" indent="0" algn="l" defTabSz="1066800">
            <a:lnSpc>
              <a:spcPct val="90000"/>
            </a:lnSpc>
            <a:spcBef>
              <a:spcPct val="0"/>
            </a:spcBef>
            <a:spcAft>
              <a:spcPct val="35000"/>
            </a:spcAft>
            <a:buNone/>
          </a:pPr>
          <a:r>
            <a:rPr lang="en-GB" sz="2400" kern="1200" dirty="0">
              <a:latin typeface="Avenir Medium"/>
            </a:rPr>
            <a:t>China 8%, Afghanistan 6%.</a:t>
          </a:r>
          <a:endParaRPr lang="en-US" sz="2400" kern="1200" dirty="0">
            <a:latin typeface="Avenir Medium"/>
          </a:endParaRPr>
        </a:p>
      </dsp:txBody>
      <dsp:txXfrm>
        <a:off x="0" y="1050150"/>
        <a:ext cx="6122669" cy="1050150"/>
      </dsp:txXfrm>
    </dsp:sp>
    <dsp:sp modelId="{FEA97691-5F19-43C4-9925-67D858E84FC3}">
      <dsp:nvSpPr>
        <dsp:cNvPr id="0" name=""/>
        <dsp:cNvSpPr/>
      </dsp:nvSpPr>
      <dsp:spPr>
        <a:xfrm>
          <a:off x="0" y="2100300"/>
          <a:ext cx="6122669"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6B4EB37-C0FE-4455-A7C7-FEF9B64A2BC8}">
      <dsp:nvSpPr>
        <dsp:cNvPr id="0" name=""/>
        <dsp:cNvSpPr/>
      </dsp:nvSpPr>
      <dsp:spPr>
        <a:xfrm>
          <a:off x="0" y="2100300"/>
          <a:ext cx="6122669" cy="105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solidFill>
                <a:schemeClr val="tx1"/>
              </a:solidFill>
              <a:latin typeface="Avenir Medium"/>
            </a:rPr>
            <a:t>Snow and glaciers in Himalaya at lower latitudes, Karakoram Range in northern side and Hindu Kush Range in western side of basin feed runoff of UIB.</a:t>
          </a:r>
          <a:endParaRPr lang="en-US" sz="2100" kern="1200" dirty="0">
            <a:latin typeface="Avenir Medium"/>
          </a:endParaRPr>
        </a:p>
      </dsp:txBody>
      <dsp:txXfrm>
        <a:off x="0" y="2100300"/>
        <a:ext cx="6122669" cy="1050150"/>
      </dsp:txXfrm>
    </dsp:sp>
    <dsp:sp modelId="{10605440-D237-4D3E-9989-1AA90699B8EC}">
      <dsp:nvSpPr>
        <dsp:cNvPr id="0" name=""/>
        <dsp:cNvSpPr/>
      </dsp:nvSpPr>
      <dsp:spPr>
        <a:xfrm>
          <a:off x="0" y="3150450"/>
          <a:ext cx="6122669"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9BEA83D-85F6-45CC-8101-3733341D62CD}">
      <dsp:nvSpPr>
        <dsp:cNvPr id="0" name=""/>
        <dsp:cNvSpPr/>
      </dsp:nvSpPr>
      <dsp:spPr>
        <a:xfrm>
          <a:off x="0" y="3150450"/>
          <a:ext cx="6122669" cy="105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prstClr val="black"/>
              </a:solidFill>
              <a:latin typeface="Avenir Book"/>
              <a:ea typeface="+mn-ea"/>
              <a:cs typeface="+mn-cs"/>
            </a:rPr>
            <a:t>Because of the </a:t>
          </a:r>
          <a:r>
            <a:rPr lang="en-GB" sz="2400" kern="1200" dirty="0">
              <a:solidFill>
                <a:prstClr val="black"/>
              </a:solidFill>
              <a:latin typeface="Avenir Medium"/>
              <a:ea typeface="+mn-ea"/>
              <a:cs typeface="+mn-cs"/>
            </a:rPr>
            <a:t>glaciers</a:t>
          </a:r>
          <a:r>
            <a:rPr lang="en-GB" sz="2400" kern="1200" dirty="0">
              <a:solidFill>
                <a:prstClr val="black"/>
              </a:solidFill>
              <a:latin typeface="Avenir Book"/>
              <a:ea typeface="+mn-ea"/>
              <a:cs typeface="+mn-cs"/>
            </a:rPr>
            <a:t>’ dynamics it is worth to investigate the existence of any  trend of streamflow at sub-basin scale</a:t>
          </a:r>
          <a:endParaRPr lang="en-US" sz="2400" kern="1200" dirty="0">
            <a:solidFill>
              <a:prstClr val="black"/>
            </a:solidFill>
            <a:latin typeface="Avenir Book"/>
            <a:ea typeface="+mn-ea"/>
            <a:cs typeface="+mn-cs"/>
          </a:endParaRPr>
        </a:p>
      </dsp:txBody>
      <dsp:txXfrm>
        <a:off x="0" y="3150450"/>
        <a:ext cx="6122669" cy="10501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D0AF3-B675-5949-9CB6-94D1A0CBE554}" type="datetimeFigureOut">
              <a:rPr lang="it-IT" smtClean="0"/>
              <a:t>05/05/2020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3A6611-E494-DD49-8D29-D2A3A693D234}" type="slidenum">
              <a:rPr lang="it-IT" smtClean="0"/>
              <a:t>‹#›</a:t>
            </a:fld>
            <a:endParaRPr lang="it-IT"/>
          </a:p>
        </p:txBody>
      </p:sp>
    </p:spTree>
    <p:extLst>
      <p:ext uri="{BB962C8B-B14F-4D97-AF65-F5344CB8AC3E}">
        <p14:creationId xmlns:p14="http://schemas.microsoft.com/office/powerpoint/2010/main" val="1716248926"/>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1 slide">
    <p:spTree>
      <p:nvGrpSpPr>
        <p:cNvPr id="1" name=""/>
        <p:cNvGrpSpPr/>
        <p:nvPr/>
      </p:nvGrpSpPr>
      <p:grpSpPr>
        <a:xfrm>
          <a:off x="0" y="0"/>
          <a:ext cx="0" cy="0"/>
          <a:chOff x="0" y="0"/>
          <a:chExt cx="0" cy="0"/>
        </a:xfrm>
      </p:grpSpPr>
      <p:sp>
        <p:nvSpPr>
          <p:cNvPr id="10" name="Titolo 9"/>
          <p:cNvSpPr>
            <a:spLocks noGrp="1"/>
          </p:cNvSpPr>
          <p:nvPr>
            <p:ph type="title"/>
          </p:nvPr>
        </p:nvSpPr>
        <p:spPr>
          <a:xfrm>
            <a:off x="0" y="3088888"/>
            <a:ext cx="12192000" cy="680224"/>
          </a:xfrm>
        </p:spPr>
        <p:txBody>
          <a:bodyPr/>
          <a:lstStyle>
            <a:lvl1pPr algn="ctr">
              <a:defRPr b="0" i="0">
                <a:solidFill>
                  <a:srgbClr val="1C5B9A"/>
                </a:solidFill>
                <a:latin typeface="Avenir Medium" charset="0"/>
                <a:ea typeface="Avenir Medium" charset="0"/>
                <a:cs typeface="Avenir Medium" charset="0"/>
              </a:defRPr>
            </a:lvl1pPr>
          </a:lstStyle>
          <a:p>
            <a:r>
              <a:rPr lang="it-IT"/>
              <a:t>Fare clic per modificare stile</a:t>
            </a:r>
            <a:endParaRPr lang="it-IT" dirty="0"/>
          </a:p>
        </p:txBody>
      </p:sp>
      <p:sp>
        <p:nvSpPr>
          <p:cNvPr id="12" name="Segnaposto testo 11"/>
          <p:cNvSpPr>
            <a:spLocks noGrp="1"/>
          </p:cNvSpPr>
          <p:nvPr>
            <p:ph type="body" sz="quarter" idx="10"/>
          </p:nvPr>
        </p:nvSpPr>
        <p:spPr>
          <a:xfrm>
            <a:off x="0" y="4599434"/>
            <a:ext cx="12192000" cy="506557"/>
          </a:xfrm>
          <a:prstGeom prst="rect">
            <a:avLst/>
          </a:prstGeom>
        </p:spPr>
        <p:txBody>
          <a:bodyPr/>
          <a:lstStyle>
            <a:lvl1pPr marL="0" indent="0" algn="ctr">
              <a:buNone/>
              <a:defRPr>
                <a:solidFill>
                  <a:schemeClr val="tx1">
                    <a:lumMod val="65000"/>
                    <a:lumOff val="35000"/>
                  </a:schemeClr>
                </a:solidFill>
                <a:latin typeface="Avenir Book" charset="0"/>
                <a:ea typeface="Avenir Book" charset="0"/>
                <a:cs typeface="Avenir Book" charset="0"/>
              </a:defRPr>
            </a:lvl1pPr>
          </a:lstStyle>
          <a:p>
            <a:pPr lvl="0"/>
            <a:r>
              <a:rPr lang="it-IT"/>
              <a:t>Fare clic per modificare gli stili del testo dello schema</a:t>
            </a:r>
          </a:p>
        </p:txBody>
      </p:sp>
      <p:pic>
        <p:nvPicPr>
          <p:cNvPr id="2" name="Immagin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9220" y="0"/>
            <a:ext cx="1813560" cy="252069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successive">
    <p:spTree>
      <p:nvGrpSpPr>
        <p:cNvPr id="1" name=""/>
        <p:cNvGrpSpPr/>
        <p:nvPr/>
      </p:nvGrpSpPr>
      <p:grpSpPr>
        <a:xfrm>
          <a:off x="0" y="0"/>
          <a:ext cx="0" cy="0"/>
          <a:chOff x="0" y="0"/>
          <a:chExt cx="0" cy="0"/>
        </a:xfrm>
      </p:grpSpPr>
      <p:pic>
        <p:nvPicPr>
          <p:cNvPr id="4" name="Immagin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41210" y="0"/>
            <a:ext cx="2527300" cy="6858000"/>
          </a:xfrm>
          <a:prstGeom prst="rect">
            <a:avLst/>
          </a:prstGeom>
        </p:spPr>
      </p:pic>
      <p:sp>
        <p:nvSpPr>
          <p:cNvPr id="16" name="Titolo 15"/>
          <p:cNvSpPr>
            <a:spLocks noGrp="1"/>
          </p:cNvSpPr>
          <p:nvPr>
            <p:ph type="title" hasCustomPrompt="1"/>
          </p:nvPr>
        </p:nvSpPr>
        <p:spPr>
          <a:xfrm>
            <a:off x="838201" y="422066"/>
            <a:ext cx="10515600" cy="1095508"/>
          </a:xfrm>
        </p:spPr>
        <p:txBody>
          <a:bodyPr>
            <a:normAutofit/>
          </a:bodyPr>
          <a:lstStyle>
            <a:lvl1pPr>
              <a:defRPr sz="4000" b="0" i="0">
                <a:solidFill>
                  <a:srgbClr val="1C5B9A"/>
                </a:solidFill>
                <a:latin typeface="Avenir Medium" charset="0"/>
                <a:ea typeface="Avenir Medium" charset="0"/>
                <a:cs typeface="Avenir Medium" charset="0"/>
              </a:defRPr>
            </a:lvl1pPr>
          </a:lstStyle>
          <a:p>
            <a:r>
              <a:rPr lang="it-IT" dirty="0"/>
              <a:t>Fare clic per modificare il titolo principale</a:t>
            </a:r>
          </a:p>
        </p:txBody>
      </p:sp>
      <p:sp>
        <p:nvSpPr>
          <p:cNvPr id="18" name="Segnaposto piè di pagina 17"/>
          <p:cNvSpPr>
            <a:spLocks noGrp="1"/>
          </p:cNvSpPr>
          <p:nvPr>
            <p:ph type="ftr" sz="quarter" idx="10"/>
          </p:nvPr>
        </p:nvSpPr>
        <p:spPr>
          <a:xfrm>
            <a:off x="1954533" y="6356363"/>
            <a:ext cx="7600951" cy="365125"/>
          </a:xfrm>
        </p:spPr>
        <p:txBody>
          <a:bodyPr/>
          <a:lstStyle/>
          <a:p>
            <a:endParaRPr lang="it-IT"/>
          </a:p>
        </p:txBody>
      </p:sp>
      <p:sp>
        <p:nvSpPr>
          <p:cNvPr id="19" name="Segnaposto numero diapositiva 18"/>
          <p:cNvSpPr>
            <a:spLocks noGrp="1"/>
          </p:cNvSpPr>
          <p:nvPr>
            <p:ph type="sldNum" sz="quarter" idx="11"/>
          </p:nvPr>
        </p:nvSpPr>
        <p:spPr>
          <a:xfrm>
            <a:off x="9944103" y="6356363"/>
            <a:ext cx="1409700" cy="365125"/>
          </a:xfrm>
        </p:spPr>
        <p:txBody>
          <a:bodyPr/>
          <a:lstStyle/>
          <a:p>
            <a:fld id="{81D2C86E-A83C-2549-A029-4F8553532BC8}" type="slidenum">
              <a:rPr lang="it-IT" smtClean="0"/>
              <a:t>‹#›</a:t>
            </a:fld>
            <a:endParaRPr lang="it-IT"/>
          </a:p>
        </p:txBody>
      </p:sp>
      <p:sp>
        <p:nvSpPr>
          <p:cNvPr id="21" name="Segnaposto testo 20"/>
          <p:cNvSpPr>
            <a:spLocks noGrp="1"/>
          </p:cNvSpPr>
          <p:nvPr>
            <p:ph type="body" sz="quarter" idx="12"/>
          </p:nvPr>
        </p:nvSpPr>
        <p:spPr>
          <a:xfrm>
            <a:off x="838200" y="1926918"/>
            <a:ext cx="10515601" cy="3662670"/>
          </a:xfrm>
          <a:prstGeom prst="rect">
            <a:avLst/>
          </a:prstGeom>
        </p:spPr>
        <p:txBody>
          <a:bodyPr/>
          <a:lstStyle>
            <a:lvl1pPr marL="0" indent="0">
              <a:buNone/>
              <a:defRPr>
                <a:solidFill>
                  <a:schemeClr val="tx1">
                    <a:lumMod val="75000"/>
                    <a:lumOff val="25000"/>
                  </a:schemeClr>
                </a:solidFill>
                <a:latin typeface="Avenir Book" charset="0"/>
                <a:ea typeface="Avenir Book" charset="0"/>
                <a:cs typeface="Avenir Book" charset="0"/>
              </a:defRPr>
            </a:lvl1pPr>
            <a:lvl2pPr>
              <a:defRPr>
                <a:solidFill>
                  <a:schemeClr val="tx1">
                    <a:lumMod val="75000"/>
                    <a:lumOff val="25000"/>
                  </a:schemeClr>
                </a:solidFill>
                <a:latin typeface="Avenir Book" charset="0"/>
                <a:ea typeface="Avenir Book" charset="0"/>
                <a:cs typeface="Avenir Book" charset="0"/>
              </a:defRPr>
            </a:lvl2pPr>
            <a:lvl3pPr>
              <a:defRPr>
                <a:solidFill>
                  <a:schemeClr val="tx1">
                    <a:lumMod val="75000"/>
                    <a:lumOff val="25000"/>
                  </a:schemeClr>
                </a:solidFill>
                <a:latin typeface="Avenir Book" charset="0"/>
                <a:ea typeface="Avenir Book" charset="0"/>
                <a:cs typeface="Avenir Book" charset="0"/>
              </a:defRPr>
            </a:lvl3pPr>
            <a:lvl4pPr>
              <a:defRPr>
                <a:solidFill>
                  <a:schemeClr val="tx1">
                    <a:lumMod val="75000"/>
                    <a:lumOff val="25000"/>
                  </a:schemeClr>
                </a:solidFill>
                <a:latin typeface="Avenir Book" charset="0"/>
                <a:ea typeface="Avenir Book" charset="0"/>
                <a:cs typeface="Avenir Book" charset="0"/>
              </a:defRPr>
            </a:lvl4pPr>
            <a:lvl5pPr>
              <a:defRPr>
                <a:solidFill>
                  <a:schemeClr val="tx1">
                    <a:lumMod val="75000"/>
                    <a:lumOff val="25000"/>
                  </a:schemeClr>
                </a:solidFill>
                <a:latin typeface="Avenir Book" charset="0"/>
                <a:ea typeface="Avenir Book" charset="0"/>
                <a:cs typeface="Avenir Book"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pic>
        <p:nvPicPr>
          <p:cNvPr id="5" name="Immagin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774291"/>
            <a:ext cx="779694" cy="108370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1" y="3496736"/>
            <a:ext cx="10515600" cy="1095508"/>
          </a:xfrm>
          <a:prstGeom prst="rect">
            <a:avLst/>
          </a:prstGeom>
        </p:spPr>
        <p:txBody>
          <a:bodyPr vert="horz" lIns="91440" tIns="45720" rIns="91440" bIns="45720" rtlCol="0" anchor="ctr">
            <a:normAutofit/>
          </a:bodyPr>
          <a:lstStyle/>
          <a:p>
            <a:r>
              <a:rPr lang="it-IT"/>
              <a:t>Fare clic per modificare stile</a:t>
            </a:r>
          </a:p>
        </p:txBody>
      </p:sp>
      <p:sp>
        <p:nvSpPr>
          <p:cNvPr id="6" name="Segnaposto numero diapositiva 5"/>
          <p:cNvSpPr>
            <a:spLocks noGrp="1"/>
          </p:cNvSpPr>
          <p:nvPr>
            <p:ph type="sldNum" sz="quarter" idx="4"/>
          </p:nvPr>
        </p:nvSpPr>
        <p:spPr>
          <a:xfrm>
            <a:off x="8610601" y="63563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2C86E-A83C-2549-A029-4F8553532BC8}" type="slidenum">
              <a:rPr lang="it-IT" smtClean="0"/>
              <a:t>‹#›</a:t>
            </a:fld>
            <a:endParaRPr lang="it-IT"/>
          </a:p>
        </p:txBody>
      </p:sp>
      <p:sp>
        <p:nvSpPr>
          <p:cNvPr id="9" name="Segnaposto piè di pagina 8"/>
          <p:cNvSpPr>
            <a:spLocks noGrp="1"/>
          </p:cNvSpPr>
          <p:nvPr>
            <p:ph type="ftr" sz="quarter" idx="3"/>
          </p:nvPr>
        </p:nvSpPr>
        <p:spPr>
          <a:xfrm>
            <a:off x="4038601" y="635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Tree>
    <p:extLst>
      <p:ext uri="{BB962C8B-B14F-4D97-AF65-F5344CB8AC3E}">
        <p14:creationId xmlns:p14="http://schemas.microsoft.com/office/powerpoint/2010/main" val="533121411"/>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_ENREF_25"/><Relationship Id="rId2" Type="http://schemas.openxmlformats.org/officeDocument/2006/relationships/hyperlink" Target="#_ENREF_75"/><Relationship Id="rId1" Type="http://schemas.openxmlformats.org/officeDocument/2006/relationships/slideLayout" Target="../slideLayouts/slideLayout2.xml"/><Relationship Id="rId6" Type="http://schemas.openxmlformats.org/officeDocument/2006/relationships/hyperlink" Target="#_ENREF_65"/><Relationship Id="rId5" Type="http://schemas.openxmlformats.org/officeDocument/2006/relationships/hyperlink" Target="#_ENREF_55"/><Relationship Id="rId4" Type="http://schemas.openxmlformats.org/officeDocument/2006/relationships/hyperlink" Target="#_ENREF_7"/></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GB" sz="3200" dirty="0">
                <a:latin typeface="Avenir Book"/>
                <a:cs typeface="Times New Roman" panose="02020603050405020304" pitchFamily="18" charset="0"/>
              </a:rPr>
              <a:t>Characterization of Interannual and Seasonal Variability of Hydro-</a:t>
            </a:r>
            <a:br>
              <a:rPr lang="en-GB" sz="3200" dirty="0">
                <a:latin typeface="Avenir Book"/>
                <a:cs typeface="Times New Roman" panose="02020603050405020304" pitchFamily="18" charset="0"/>
              </a:rPr>
            </a:br>
            <a:r>
              <a:rPr lang="en-GB" sz="3200" dirty="0">
                <a:latin typeface="Avenir Book"/>
                <a:cs typeface="Times New Roman" panose="02020603050405020304" pitchFamily="18" charset="0"/>
              </a:rPr>
              <a:t>Climatic Trends in the Upper Indus Basin</a:t>
            </a:r>
            <a:endParaRPr lang="it-IT" sz="3200" dirty="0">
              <a:latin typeface="Avenir Book"/>
            </a:endParaRPr>
          </a:p>
        </p:txBody>
      </p:sp>
      <p:sp>
        <p:nvSpPr>
          <p:cNvPr id="3" name="Segnaposto testo 2"/>
          <p:cNvSpPr>
            <a:spLocks noGrp="1"/>
          </p:cNvSpPr>
          <p:nvPr>
            <p:ph type="body" sz="quarter" idx="10"/>
          </p:nvPr>
        </p:nvSpPr>
        <p:spPr>
          <a:xfrm>
            <a:off x="0" y="4045995"/>
            <a:ext cx="12192000" cy="506557"/>
          </a:xfrm>
        </p:spPr>
        <p:txBody>
          <a:bodyPr/>
          <a:lstStyle/>
          <a:p>
            <a:pPr algn="l"/>
            <a:r>
              <a:rPr lang="en-US" sz="2000" dirty="0">
                <a:solidFill>
                  <a:schemeClr val="tx1"/>
                </a:solidFill>
              </a:rPr>
              <a:t>Muhammad Usman Liaqat</a:t>
            </a:r>
          </a:p>
          <a:p>
            <a:pPr algn="l"/>
            <a:r>
              <a:rPr lang="en-US" sz="2000" dirty="0">
                <a:solidFill>
                  <a:schemeClr val="tx1"/>
                </a:solidFill>
              </a:rPr>
              <a:t>PhD Scholar</a:t>
            </a:r>
          </a:p>
          <a:p>
            <a:pPr algn="l"/>
            <a:r>
              <a:rPr lang="en-US" sz="2000" dirty="0">
                <a:solidFill>
                  <a:schemeClr val="tx1"/>
                </a:solidFill>
              </a:rPr>
              <a:t>PhD Advisor: Prof. Roberto RANZI</a:t>
            </a:r>
          </a:p>
          <a:p>
            <a:pPr algn="l"/>
            <a:r>
              <a:rPr lang="en-US" sz="2000" dirty="0">
                <a:solidFill>
                  <a:schemeClr val="tx1"/>
                </a:solidFill>
              </a:rPr>
              <a:t>Co-advisor: Prof. Giovanna GROSSI</a:t>
            </a:r>
          </a:p>
          <a:p>
            <a:pPr algn="l"/>
            <a:r>
              <a:rPr lang="en-US" sz="2000" dirty="0" err="1">
                <a:solidFill>
                  <a:schemeClr val="tx1"/>
                </a:solidFill>
              </a:rPr>
              <a:t>Phd</a:t>
            </a:r>
            <a:r>
              <a:rPr lang="en-US" sz="2000" dirty="0">
                <a:solidFill>
                  <a:schemeClr val="tx1"/>
                </a:solidFill>
              </a:rPr>
              <a:t> Program: Civil and </a:t>
            </a:r>
            <a:r>
              <a:rPr lang="en-US" sz="2000" dirty="0">
                <a:solidFill>
                  <a:schemeClr val="tx1"/>
                </a:solidFill>
                <a:cs typeface="Times New Roman" panose="02020603050405020304" pitchFamily="18" charset="0"/>
              </a:rPr>
              <a:t>Environmental</a:t>
            </a:r>
            <a:r>
              <a:rPr lang="en-US" sz="2000" dirty="0">
                <a:solidFill>
                  <a:schemeClr val="tx1"/>
                </a:solidFill>
              </a:rPr>
              <a:t> Engineering, International Cooperation and Mathematics</a:t>
            </a:r>
          </a:p>
          <a:p>
            <a:pPr algn="l"/>
            <a:r>
              <a:rPr lang="en-US" sz="2000" dirty="0">
                <a:solidFill>
                  <a:schemeClr val="tx1"/>
                </a:solidFill>
              </a:rPr>
              <a:t>University of Brescia, Italy</a:t>
            </a:r>
          </a:p>
          <a:p>
            <a:endParaRPr lang="it-IT" sz="2000" dirty="0"/>
          </a:p>
        </p:txBody>
      </p:sp>
    </p:spTree>
    <p:extLst>
      <p:ext uri="{BB962C8B-B14F-4D97-AF65-F5344CB8AC3E}">
        <p14:creationId xmlns:p14="http://schemas.microsoft.com/office/powerpoint/2010/main" val="1755500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C25E-B5E8-4EFE-8EF3-1A0D1989238D}"/>
              </a:ext>
            </a:extLst>
          </p:cNvPr>
          <p:cNvSpPr>
            <a:spLocks noGrp="1"/>
          </p:cNvSpPr>
          <p:nvPr>
            <p:ph type="title"/>
          </p:nvPr>
        </p:nvSpPr>
        <p:spPr>
          <a:xfrm>
            <a:off x="838201" y="400249"/>
            <a:ext cx="10515600" cy="1095508"/>
          </a:xfrm>
        </p:spPr>
        <p:txBody>
          <a:bodyPr>
            <a:normAutofit fontScale="90000"/>
          </a:bodyPr>
          <a:lstStyle/>
          <a:p>
            <a:r>
              <a:rPr lang="en-GB" dirty="0"/>
              <a:t>Methods: </a:t>
            </a:r>
            <a:r>
              <a:rPr lang="en-US" dirty="0"/>
              <a:t>Exploratory Data Analysis of Streamflow Upper Indus Basin</a:t>
            </a:r>
            <a:br>
              <a:rPr lang="en-GB" dirty="0"/>
            </a:br>
            <a:endParaRPr lang="en-GB" sz="3400" dirty="0"/>
          </a:p>
        </p:txBody>
      </p:sp>
      <p:sp>
        <p:nvSpPr>
          <p:cNvPr id="3" name="Text Placeholder 2">
            <a:extLst>
              <a:ext uri="{FF2B5EF4-FFF2-40B4-BE49-F238E27FC236}">
                <a16:creationId xmlns:a16="http://schemas.microsoft.com/office/drawing/2014/main" id="{069E1B84-D0D1-459D-ABE5-86BDA764BCCB}"/>
              </a:ext>
            </a:extLst>
          </p:cNvPr>
          <p:cNvSpPr>
            <a:spLocks noGrp="1"/>
          </p:cNvSpPr>
          <p:nvPr>
            <p:ph type="body" sz="quarter" idx="12"/>
          </p:nvPr>
        </p:nvSpPr>
        <p:spPr>
          <a:xfrm>
            <a:off x="838200" y="1406061"/>
            <a:ext cx="10515601" cy="4234693"/>
          </a:xfrm>
        </p:spPr>
        <p:txBody>
          <a:bodyPr/>
          <a:lstStyle/>
          <a:p>
            <a:pPr>
              <a:buFont typeface="Wingdings" panose="05000000000000000000" pitchFamily="2" charset="2"/>
              <a:buChar char="Ø"/>
            </a:pPr>
            <a:r>
              <a:rPr lang="en-GB" sz="2400" dirty="0">
                <a:solidFill>
                  <a:schemeClr val="tx1"/>
                </a:solidFill>
                <a:latin typeface="Avenir Medium"/>
                <a:ea typeface="Tahoma" panose="020B0604030504040204" pitchFamily="34" charset="0"/>
                <a:cs typeface="Times New Roman" panose="02020603050405020304" pitchFamily="18" charset="0"/>
              </a:rPr>
              <a:t>A running trend approach based on Brunetti et al. (2012) is used to calculate trends for discharge over different time window scale (y axis) and time (x axis) and assess their statistical significance. </a:t>
            </a:r>
          </a:p>
          <a:p>
            <a:pPr>
              <a:buFont typeface="Wingdings" panose="05000000000000000000" pitchFamily="2" charset="2"/>
              <a:buChar char="Ø"/>
            </a:pPr>
            <a:r>
              <a:rPr lang="en-GB" sz="2400" dirty="0">
                <a:solidFill>
                  <a:schemeClr val="tx1"/>
                </a:solidFill>
                <a:latin typeface="Avenir Medium"/>
                <a:ea typeface="Tahoma" panose="020B0604030504040204" pitchFamily="34" charset="0"/>
                <a:cs typeface="Times New Roman" panose="02020603050405020304" pitchFamily="18" charset="0"/>
              </a:rPr>
              <a:t>As climate is defined by WMO as average of meteorological variables over 30 years we imposed minimum duration of 20 years to assess trends of for discharge.</a:t>
            </a:r>
          </a:p>
          <a:p>
            <a:pPr>
              <a:buFont typeface="Wingdings" panose="05000000000000000000" pitchFamily="2" charset="2"/>
              <a:buChar char="Ø"/>
            </a:pPr>
            <a:r>
              <a:rPr lang="en-GB" sz="2400" dirty="0">
                <a:solidFill>
                  <a:schemeClr val="tx1"/>
                </a:solidFill>
                <a:latin typeface="Avenir Medium"/>
                <a:ea typeface="Tahoma" panose="020B0604030504040204" pitchFamily="34" charset="0"/>
                <a:cs typeface="Times New Roman" panose="02020603050405020304" pitchFamily="18" charset="0"/>
              </a:rPr>
              <a:t>Trends are estimated using robust nonparametric regression techniques,  </a:t>
            </a:r>
            <a:r>
              <a:rPr lang="en-GB" sz="2400" dirty="0">
                <a:solidFill>
                  <a:srgbClr val="FF0000"/>
                </a:solidFill>
                <a:latin typeface="Avenir Medium"/>
                <a:ea typeface="Tahoma" panose="020B0604030504040204" pitchFamily="34" charset="0"/>
                <a:cs typeface="Times New Roman" panose="02020603050405020304" pitchFamily="18" charset="0"/>
              </a:rPr>
              <a:t>Mann–Kendall (MK) Test </a:t>
            </a:r>
            <a:r>
              <a:rPr lang="en-GB" sz="2400" dirty="0">
                <a:solidFill>
                  <a:schemeClr val="tx1"/>
                </a:solidFill>
                <a:latin typeface="Avenir Medium"/>
                <a:ea typeface="Tahoma" panose="020B0604030504040204" pitchFamily="34" charset="0"/>
                <a:cs typeface="Times New Roman" panose="02020603050405020304" pitchFamily="18" charset="0"/>
              </a:rPr>
              <a:t>in conjunction with </a:t>
            </a:r>
            <a:r>
              <a:rPr lang="en-GB" sz="2400" dirty="0">
                <a:solidFill>
                  <a:srgbClr val="FF0000"/>
                </a:solidFill>
                <a:latin typeface="Avenir Medium"/>
                <a:ea typeface="Tahoma" panose="020B0604030504040204" pitchFamily="34" charset="0"/>
                <a:cs typeface="Times New Roman" panose="02020603050405020304" pitchFamily="18" charset="0"/>
              </a:rPr>
              <a:t>Theil–Sen (Sen 1968; Theil 1950) Slope </a:t>
            </a:r>
            <a:r>
              <a:rPr lang="en-GB" sz="2400" dirty="0">
                <a:solidFill>
                  <a:schemeClr val="tx1"/>
                </a:solidFill>
                <a:latin typeface="Avenir Medium"/>
                <a:ea typeface="Tahoma" panose="020B0604030504040204" pitchFamily="34" charset="0"/>
                <a:cs typeface="Times New Roman" panose="02020603050405020304" pitchFamily="18" charset="0"/>
              </a:rPr>
              <a:t>method to determine its slope. </a:t>
            </a:r>
          </a:p>
          <a:p>
            <a:pPr>
              <a:buFont typeface="Wingdings" panose="05000000000000000000" pitchFamily="2" charset="2"/>
              <a:buChar char="Ø"/>
            </a:pPr>
            <a:r>
              <a:rPr lang="en-GB" sz="2400" dirty="0">
                <a:solidFill>
                  <a:schemeClr val="tx1"/>
                </a:solidFill>
                <a:latin typeface="Avenir Medium"/>
                <a:ea typeface="Tahoma" panose="020B0604030504040204" pitchFamily="34" charset="0"/>
                <a:cs typeface="Times New Roman" panose="02020603050405020304" pitchFamily="18" charset="0"/>
              </a:rPr>
              <a:t>The </a:t>
            </a:r>
            <a:r>
              <a:rPr lang="en-GB" sz="2400" dirty="0">
                <a:solidFill>
                  <a:srgbClr val="FF0000"/>
                </a:solidFill>
                <a:latin typeface="Avenir Medium"/>
                <a:ea typeface="Tahoma" panose="020B0604030504040204" pitchFamily="34" charset="0"/>
                <a:cs typeface="Times New Roman" panose="02020603050405020304" pitchFamily="18" charset="0"/>
              </a:rPr>
              <a:t>nonparametric Pettitt Test (Change Point Analysis) </a:t>
            </a:r>
            <a:r>
              <a:rPr lang="en-GB" sz="2400" dirty="0">
                <a:solidFill>
                  <a:schemeClr val="tx1"/>
                </a:solidFill>
                <a:latin typeface="Avenir Medium"/>
                <a:ea typeface="Tahoma" panose="020B0604030504040204" pitchFamily="34" charset="0"/>
                <a:cs typeface="Times New Roman" panose="02020603050405020304" pitchFamily="18" charset="0"/>
              </a:rPr>
              <a:t>is mostly used to observe change point in hydro-climatic time series (see e.g. </a:t>
            </a:r>
            <a:r>
              <a:rPr lang="en-GB" sz="2400" dirty="0" err="1">
                <a:solidFill>
                  <a:schemeClr val="tx1"/>
                </a:solidFill>
                <a:latin typeface="Avenir Medium"/>
                <a:ea typeface="Tahoma" panose="020B0604030504040204" pitchFamily="34" charset="0"/>
                <a:cs typeface="Times New Roman" panose="02020603050405020304" pitchFamily="18" charset="0"/>
              </a:rPr>
              <a:t>Palaniswami</a:t>
            </a:r>
            <a:r>
              <a:rPr lang="en-GB" sz="2400" dirty="0">
                <a:solidFill>
                  <a:schemeClr val="tx1"/>
                </a:solidFill>
                <a:latin typeface="Avenir Medium"/>
                <a:ea typeface="Tahoma" panose="020B0604030504040204" pitchFamily="34" charset="0"/>
                <a:cs typeface="Times New Roman" panose="02020603050405020304" pitchFamily="18" charset="0"/>
              </a:rPr>
              <a:t> and </a:t>
            </a:r>
            <a:r>
              <a:rPr lang="en-GB" sz="2400" dirty="0" err="1">
                <a:solidFill>
                  <a:schemeClr val="tx1"/>
                </a:solidFill>
                <a:latin typeface="Avenir Medium"/>
                <a:ea typeface="Tahoma" panose="020B0604030504040204" pitchFamily="34" charset="0"/>
                <a:cs typeface="Times New Roman" panose="02020603050405020304" pitchFamily="18" charset="0"/>
              </a:rPr>
              <a:t>Muthiah</a:t>
            </a:r>
            <a:r>
              <a:rPr lang="en-GB" sz="2400" dirty="0">
                <a:solidFill>
                  <a:schemeClr val="tx1"/>
                </a:solidFill>
                <a:latin typeface="Avenir Medium"/>
                <a:ea typeface="Tahoma" panose="020B0604030504040204" pitchFamily="34" charset="0"/>
                <a:cs typeface="Times New Roman" panose="02020603050405020304" pitchFamily="18" charset="0"/>
              </a:rPr>
              <a:t> 2018; Zhang et al. 2015)</a:t>
            </a:r>
          </a:p>
          <a:p>
            <a:pPr>
              <a:buFont typeface="Wingdings" panose="05000000000000000000" pitchFamily="2" charset="2"/>
              <a:buChar char="Ø"/>
            </a:pPr>
            <a:endParaRPr lang="en-GB" sz="1600" dirty="0">
              <a:solidFill>
                <a:schemeClr val="tx1"/>
              </a:solidFill>
              <a:latin typeface="Avenir Book"/>
              <a:ea typeface="Tahoma" panose="020B0604030504040204" pitchFamily="34" charset="0"/>
              <a:cs typeface="Times New Roman" panose="02020603050405020304" pitchFamily="18" charset="0"/>
            </a:endParaRPr>
          </a:p>
          <a:p>
            <a:endParaRPr lang="en-GB" sz="1800" dirty="0">
              <a:latin typeface="Avenir Book"/>
            </a:endParaRPr>
          </a:p>
        </p:txBody>
      </p:sp>
    </p:spTree>
    <p:extLst>
      <p:ext uri="{BB962C8B-B14F-4D97-AF65-F5344CB8AC3E}">
        <p14:creationId xmlns:p14="http://schemas.microsoft.com/office/powerpoint/2010/main" val="338457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A48C9-5379-4591-BAF6-6805233EA49F}"/>
              </a:ext>
            </a:extLst>
          </p:cNvPr>
          <p:cNvSpPr>
            <a:spLocks noGrp="1"/>
          </p:cNvSpPr>
          <p:nvPr>
            <p:ph type="title"/>
          </p:nvPr>
        </p:nvSpPr>
        <p:spPr/>
        <p:txBody>
          <a:bodyPr/>
          <a:lstStyle/>
          <a:p>
            <a:r>
              <a:rPr lang="en-GB" dirty="0"/>
              <a:t>Precipitation EDA </a:t>
            </a:r>
          </a:p>
        </p:txBody>
      </p:sp>
      <p:pic>
        <p:nvPicPr>
          <p:cNvPr id="4" name="Content Placeholder 4" descr="A close up of a map&#10;&#10;Description automatically generated">
            <a:extLst>
              <a:ext uri="{FF2B5EF4-FFF2-40B4-BE49-F238E27FC236}">
                <a16:creationId xmlns:a16="http://schemas.microsoft.com/office/drawing/2014/main" id="{19144DA1-0F7A-4209-8698-BF7F0FE6F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1157" y="1265010"/>
            <a:ext cx="8069939" cy="5553404"/>
          </a:xfrm>
          <a:prstGeom prst="rect">
            <a:avLst/>
          </a:prstGeom>
        </p:spPr>
      </p:pic>
    </p:spTree>
    <p:extLst>
      <p:ext uri="{BB962C8B-B14F-4D97-AF65-F5344CB8AC3E}">
        <p14:creationId xmlns:p14="http://schemas.microsoft.com/office/powerpoint/2010/main" val="1463426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2569-3CAB-4764-B162-F123B67F35F9}"/>
              </a:ext>
            </a:extLst>
          </p:cNvPr>
          <p:cNvSpPr>
            <a:spLocks noGrp="1"/>
          </p:cNvSpPr>
          <p:nvPr>
            <p:ph type="title"/>
          </p:nvPr>
        </p:nvSpPr>
        <p:spPr>
          <a:xfrm>
            <a:off x="838201" y="422066"/>
            <a:ext cx="10515600" cy="669887"/>
          </a:xfrm>
        </p:spPr>
        <p:txBody>
          <a:bodyPr/>
          <a:lstStyle/>
          <a:p>
            <a:r>
              <a:rPr lang="en-GB" dirty="0"/>
              <a:t>Precipitation EDA </a:t>
            </a:r>
          </a:p>
        </p:txBody>
      </p:sp>
      <p:pic>
        <p:nvPicPr>
          <p:cNvPr id="5" name="Picture 4" descr="A close up of a map&#10;&#10;Description automatically generated">
            <a:extLst>
              <a:ext uri="{FF2B5EF4-FFF2-40B4-BE49-F238E27FC236}">
                <a16:creationId xmlns:a16="http://schemas.microsoft.com/office/drawing/2014/main" id="{1E7D129E-AF21-4369-808B-F5A8D264CB23}"/>
              </a:ext>
            </a:extLst>
          </p:cNvPr>
          <p:cNvPicPr>
            <a:picLocks noChangeAspect="1"/>
          </p:cNvPicPr>
          <p:nvPr/>
        </p:nvPicPr>
        <p:blipFill>
          <a:blip r:embed="rId2"/>
          <a:stretch>
            <a:fillRect/>
          </a:stretch>
        </p:blipFill>
        <p:spPr>
          <a:xfrm>
            <a:off x="2441359" y="1180730"/>
            <a:ext cx="8336594" cy="5450889"/>
          </a:xfrm>
          <a:prstGeom prst="rect">
            <a:avLst/>
          </a:prstGeom>
        </p:spPr>
      </p:pic>
    </p:spTree>
    <p:extLst>
      <p:ext uri="{BB962C8B-B14F-4D97-AF65-F5344CB8AC3E}">
        <p14:creationId xmlns:p14="http://schemas.microsoft.com/office/powerpoint/2010/main" val="1632460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53E11-6F03-431B-B8D1-F5D16D3357B3}"/>
              </a:ext>
            </a:extLst>
          </p:cNvPr>
          <p:cNvSpPr>
            <a:spLocks noGrp="1"/>
          </p:cNvSpPr>
          <p:nvPr>
            <p:ph type="title"/>
          </p:nvPr>
        </p:nvSpPr>
        <p:spPr/>
        <p:txBody>
          <a:bodyPr/>
          <a:lstStyle/>
          <a:p>
            <a:r>
              <a:rPr lang="en-US" dirty="0"/>
              <a:t>Precipitation EDA </a:t>
            </a:r>
            <a:endParaRPr lang="en-GB" dirty="0"/>
          </a:p>
        </p:txBody>
      </p:sp>
      <p:pic>
        <p:nvPicPr>
          <p:cNvPr id="5" name="Picture 4">
            <a:extLst>
              <a:ext uri="{FF2B5EF4-FFF2-40B4-BE49-F238E27FC236}">
                <a16:creationId xmlns:a16="http://schemas.microsoft.com/office/drawing/2014/main" id="{95302CEE-357A-4834-938D-5193ED9BDD08}"/>
              </a:ext>
            </a:extLst>
          </p:cNvPr>
          <p:cNvPicPr>
            <a:picLocks noChangeAspect="1"/>
          </p:cNvPicPr>
          <p:nvPr/>
        </p:nvPicPr>
        <p:blipFill>
          <a:blip r:embed="rId2"/>
          <a:stretch>
            <a:fillRect/>
          </a:stretch>
        </p:blipFill>
        <p:spPr>
          <a:xfrm>
            <a:off x="1890943" y="1251750"/>
            <a:ext cx="9265538" cy="5606249"/>
          </a:xfrm>
          <a:prstGeom prst="rect">
            <a:avLst/>
          </a:prstGeom>
        </p:spPr>
      </p:pic>
    </p:spTree>
    <p:extLst>
      <p:ext uri="{BB962C8B-B14F-4D97-AF65-F5344CB8AC3E}">
        <p14:creationId xmlns:p14="http://schemas.microsoft.com/office/powerpoint/2010/main" val="1939049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A21E2-07B0-43D5-9C4B-DF0F6FA19B68}"/>
              </a:ext>
            </a:extLst>
          </p:cNvPr>
          <p:cNvSpPr>
            <a:spLocks noGrp="1"/>
          </p:cNvSpPr>
          <p:nvPr>
            <p:ph type="title"/>
          </p:nvPr>
        </p:nvSpPr>
        <p:spPr/>
        <p:txBody>
          <a:bodyPr/>
          <a:lstStyle/>
          <a:p>
            <a:r>
              <a:rPr lang="en-US" dirty="0"/>
              <a:t>Dataset (Streamflow stations)</a:t>
            </a:r>
            <a:endParaRPr lang="en-GB" dirty="0"/>
          </a:p>
        </p:txBody>
      </p:sp>
      <p:graphicFrame>
        <p:nvGraphicFramePr>
          <p:cNvPr id="4" name="Table 3">
            <a:extLst>
              <a:ext uri="{FF2B5EF4-FFF2-40B4-BE49-F238E27FC236}">
                <a16:creationId xmlns:a16="http://schemas.microsoft.com/office/drawing/2014/main" id="{45C2EFEA-EBE9-43F0-A5A0-EEBBACDA4B26}"/>
              </a:ext>
            </a:extLst>
          </p:cNvPr>
          <p:cNvGraphicFramePr>
            <a:graphicFrameLocks noGrp="1"/>
          </p:cNvGraphicFramePr>
          <p:nvPr>
            <p:extLst>
              <p:ext uri="{D42A27DB-BD31-4B8C-83A1-F6EECF244321}">
                <p14:modId xmlns:p14="http://schemas.microsoft.com/office/powerpoint/2010/main" val="3788749218"/>
              </p:ext>
            </p:extLst>
          </p:nvPr>
        </p:nvGraphicFramePr>
        <p:xfrm>
          <a:off x="1768135" y="1420430"/>
          <a:ext cx="8911701" cy="4804400"/>
        </p:xfrm>
        <a:graphic>
          <a:graphicData uri="http://schemas.openxmlformats.org/drawingml/2006/table">
            <a:tbl>
              <a:tblPr firstRow="1" firstCol="1" bandRow="1">
                <a:tableStyleId>{5940675A-B579-460E-94D1-54222C63F5DA}</a:tableStyleId>
              </a:tblPr>
              <a:tblGrid>
                <a:gridCol w="868533">
                  <a:extLst>
                    <a:ext uri="{9D8B030D-6E8A-4147-A177-3AD203B41FA5}">
                      <a16:colId xmlns:a16="http://schemas.microsoft.com/office/drawing/2014/main" val="2213409004"/>
                    </a:ext>
                  </a:extLst>
                </a:gridCol>
                <a:gridCol w="844880">
                  <a:extLst>
                    <a:ext uri="{9D8B030D-6E8A-4147-A177-3AD203B41FA5}">
                      <a16:colId xmlns:a16="http://schemas.microsoft.com/office/drawing/2014/main" val="3764140908"/>
                    </a:ext>
                  </a:extLst>
                </a:gridCol>
                <a:gridCol w="1423600">
                  <a:extLst>
                    <a:ext uri="{9D8B030D-6E8A-4147-A177-3AD203B41FA5}">
                      <a16:colId xmlns:a16="http://schemas.microsoft.com/office/drawing/2014/main" val="113647272"/>
                    </a:ext>
                  </a:extLst>
                </a:gridCol>
                <a:gridCol w="1067211">
                  <a:extLst>
                    <a:ext uri="{9D8B030D-6E8A-4147-A177-3AD203B41FA5}">
                      <a16:colId xmlns:a16="http://schemas.microsoft.com/office/drawing/2014/main" val="305356609"/>
                    </a:ext>
                  </a:extLst>
                </a:gridCol>
                <a:gridCol w="799919">
                  <a:extLst>
                    <a:ext uri="{9D8B030D-6E8A-4147-A177-3AD203B41FA5}">
                      <a16:colId xmlns:a16="http://schemas.microsoft.com/office/drawing/2014/main" val="278482105"/>
                    </a:ext>
                  </a:extLst>
                </a:gridCol>
                <a:gridCol w="1043713">
                  <a:extLst>
                    <a:ext uri="{9D8B030D-6E8A-4147-A177-3AD203B41FA5}">
                      <a16:colId xmlns:a16="http://schemas.microsoft.com/office/drawing/2014/main" val="4055798727"/>
                    </a:ext>
                  </a:extLst>
                </a:gridCol>
                <a:gridCol w="1205263">
                  <a:extLst>
                    <a:ext uri="{9D8B030D-6E8A-4147-A177-3AD203B41FA5}">
                      <a16:colId xmlns:a16="http://schemas.microsoft.com/office/drawing/2014/main" val="1755475562"/>
                    </a:ext>
                  </a:extLst>
                </a:gridCol>
                <a:gridCol w="1658582">
                  <a:extLst>
                    <a:ext uri="{9D8B030D-6E8A-4147-A177-3AD203B41FA5}">
                      <a16:colId xmlns:a16="http://schemas.microsoft.com/office/drawing/2014/main" val="1229811954"/>
                    </a:ext>
                  </a:extLst>
                </a:gridCol>
              </a:tblGrid>
              <a:tr h="980920">
                <a:tc>
                  <a:txBody>
                    <a:bodyPr/>
                    <a:lstStyle/>
                    <a:p>
                      <a:pPr marL="0" marR="0" algn="ctr">
                        <a:lnSpc>
                          <a:spcPct val="107000"/>
                        </a:lnSpc>
                        <a:spcBef>
                          <a:spcPts val="0"/>
                        </a:spcBef>
                        <a:spcAft>
                          <a:spcPts val="0"/>
                        </a:spcAft>
                      </a:pPr>
                      <a:r>
                        <a:rPr lang="en-GB" sz="1600" b="1" dirty="0">
                          <a:effectLst/>
                          <a:latin typeface="Avenir Medium"/>
                          <a:cs typeface="Times New Roman" panose="02020603050405020304" pitchFamily="18" charset="0"/>
                        </a:rPr>
                        <a:t>Serial.</a:t>
                      </a:r>
                    </a:p>
                    <a:p>
                      <a:pPr marL="0" marR="0" algn="ctr">
                        <a:lnSpc>
                          <a:spcPct val="107000"/>
                        </a:lnSpc>
                        <a:spcBef>
                          <a:spcPts val="0"/>
                        </a:spcBef>
                        <a:spcAft>
                          <a:spcPts val="0"/>
                        </a:spcAft>
                      </a:pPr>
                      <a:r>
                        <a:rPr lang="en-GB" sz="1600" b="1" dirty="0">
                          <a:effectLst/>
                          <a:latin typeface="Avenir Medium"/>
                          <a:cs typeface="Times New Roman" panose="02020603050405020304" pitchFamily="18" charset="0"/>
                        </a:rPr>
                        <a:t>No</a:t>
                      </a:r>
                      <a:endParaRPr lang="en-GB" sz="1600" b="1"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600" b="1" dirty="0">
                          <a:effectLst/>
                          <a:latin typeface="Avenir Medium"/>
                          <a:cs typeface="Times New Roman" panose="02020603050405020304" pitchFamily="18" charset="0"/>
                        </a:rPr>
                        <a:t>Gauge River</a:t>
                      </a:r>
                      <a:endParaRPr lang="en-GB" sz="1600" b="1"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600" b="1" dirty="0">
                          <a:effectLst/>
                          <a:latin typeface="Avenir Medium"/>
                          <a:cs typeface="Times New Roman" panose="02020603050405020304" pitchFamily="18" charset="0"/>
                        </a:rPr>
                        <a:t>Discharge </a:t>
                      </a:r>
                    </a:p>
                    <a:p>
                      <a:pPr marL="0" marR="0" algn="ctr">
                        <a:lnSpc>
                          <a:spcPct val="107000"/>
                        </a:lnSpc>
                        <a:spcBef>
                          <a:spcPts val="0"/>
                        </a:spcBef>
                        <a:spcAft>
                          <a:spcPts val="0"/>
                        </a:spcAft>
                      </a:pPr>
                      <a:r>
                        <a:rPr lang="en-GB" sz="1600" b="1" dirty="0">
                          <a:effectLst/>
                          <a:latin typeface="Avenir Medium"/>
                          <a:cs typeface="Times New Roman" panose="02020603050405020304" pitchFamily="18" charset="0"/>
                        </a:rPr>
                        <a:t>Gauging Point</a:t>
                      </a:r>
                      <a:endParaRPr lang="en-GB" sz="1600" b="1"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600" b="1" dirty="0">
                          <a:effectLst/>
                          <a:latin typeface="Avenir Medium"/>
                          <a:cs typeface="Times New Roman" panose="02020603050405020304" pitchFamily="18" charset="0"/>
                        </a:rPr>
                        <a:t>Period From</a:t>
                      </a:r>
                      <a:endParaRPr lang="en-GB" sz="1600" b="1"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600" b="1" dirty="0">
                          <a:effectLst/>
                          <a:latin typeface="Avenir Medium"/>
                          <a:cs typeface="Times New Roman" panose="02020603050405020304" pitchFamily="18" charset="0"/>
                        </a:rPr>
                        <a:t>Period to</a:t>
                      </a:r>
                      <a:endParaRPr lang="en-GB" sz="1600" b="1"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600" b="1" dirty="0">
                          <a:effectLst/>
                          <a:latin typeface="Avenir Medium"/>
                          <a:cs typeface="Times New Roman" panose="02020603050405020304" pitchFamily="18" charset="0"/>
                        </a:rPr>
                        <a:t>Latitude        </a:t>
                      </a:r>
                    </a:p>
                    <a:p>
                      <a:pPr marL="0" marR="0" algn="ctr">
                        <a:lnSpc>
                          <a:spcPct val="107000"/>
                        </a:lnSpc>
                        <a:spcBef>
                          <a:spcPts val="0"/>
                        </a:spcBef>
                        <a:spcAft>
                          <a:spcPts val="0"/>
                        </a:spcAft>
                      </a:pPr>
                      <a:r>
                        <a:rPr lang="en-GB" sz="1600" b="1" dirty="0">
                          <a:effectLst/>
                          <a:latin typeface="Avenir Medium"/>
                          <a:cs typeface="Times New Roman" panose="02020603050405020304" pitchFamily="18" charset="0"/>
                        </a:rPr>
                        <a:t>(</a:t>
                      </a:r>
                      <a:r>
                        <a:rPr lang="en-GB" sz="1600" b="1" baseline="30000" dirty="0">
                          <a:effectLst/>
                          <a:latin typeface="Avenir Medium"/>
                          <a:cs typeface="Times New Roman" panose="02020603050405020304" pitchFamily="18" charset="0"/>
                        </a:rPr>
                        <a:t>0</a:t>
                      </a:r>
                      <a:r>
                        <a:rPr lang="en-GB" sz="1600" b="1" dirty="0">
                          <a:effectLst/>
                          <a:latin typeface="Avenir Medium"/>
                          <a:cs typeface="Times New Roman" panose="02020603050405020304" pitchFamily="18" charset="0"/>
                        </a:rPr>
                        <a:t>)</a:t>
                      </a:r>
                      <a:endParaRPr lang="en-GB" sz="1600" b="1"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600" b="1" dirty="0" err="1">
                          <a:effectLst/>
                          <a:latin typeface="Avenir Medium"/>
                          <a:cs typeface="Times New Roman" panose="02020603050405020304" pitchFamily="18" charset="0"/>
                        </a:rPr>
                        <a:t>Longtitude</a:t>
                      </a:r>
                      <a:endParaRPr lang="en-GB" sz="1600" b="1" dirty="0">
                        <a:effectLst/>
                        <a:latin typeface="Avenir Medium"/>
                        <a:cs typeface="Times New Roman" panose="02020603050405020304" pitchFamily="18" charset="0"/>
                      </a:endParaRPr>
                    </a:p>
                    <a:p>
                      <a:pPr marL="0" marR="0" algn="ctr">
                        <a:lnSpc>
                          <a:spcPct val="107000"/>
                        </a:lnSpc>
                        <a:spcBef>
                          <a:spcPts val="0"/>
                        </a:spcBef>
                        <a:spcAft>
                          <a:spcPts val="0"/>
                        </a:spcAft>
                      </a:pPr>
                      <a:r>
                        <a:rPr lang="en-GB" sz="1600" b="1" dirty="0">
                          <a:effectLst/>
                          <a:latin typeface="Avenir Medium"/>
                          <a:cs typeface="Times New Roman" panose="02020603050405020304" pitchFamily="18" charset="0"/>
                        </a:rPr>
                        <a:t>(</a:t>
                      </a:r>
                      <a:r>
                        <a:rPr lang="en-GB" sz="1600" b="1" baseline="30000" dirty="0">
                          <a:effectLst/>
                          <a:latin typeface="Avenir Medium"/>
                          <a:cs typeface="Times New Roman" panose="02020603050405020304" pitchFamily="18" charset="0"/>
                        </a:rPr>
                        <a:t>0</a:t>
                      </a:r>
                      <a:r>
                        <a:rPr lang="en-GB" sz="1600" b="1" dirty="0">
                          <a:effectLst/>
                          <a:latin typeface="Avenir Medium"/>
                          <a:cs typeface="Times New Roman" panose="02020603050405020304" pitchFamily="18" charset="0"/>
                        </a:rPr>
                        <a:t>)</a:t>
                      </a:r>
                      <a:endParaRPr lang="en-GB" sz="1600" b="1"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125730" algn="ctr">
                        <a:lnSpc>
                          <a:spcPct val="107000"/>
                        </a:lnSpc>
                        <a:spcBef>
                          <a:spcPts val="0"/>
                        </a:spcBef>
                        <a:spcAft>
                          <a:spcPts val="0"/>
                        </a:spcAft>
                      </a:pPr>
                      <a:r>
                        <a:rPr lang="en-GB" sz="1600" b="1" dirty="0">
                          <a:effectLst/>
                          <a:latin typeface="Avenir Medium"/>
                          <a:cs typeface="Times New Roman" panose="02020603050405020304" pitchFamily="18" charset="0"/>
                        </a:rPr>
                        <a:t>     Elevation</a:t>
                      </a:r>
                    </a:p>
                    <a:p>
                      <a:pPr marL="0" marR="0" algn="ctr">
                        <a:lnSpc>
                          <a:spcPct val="107000"/>
                        </a:lnSpc>
                        <a:spcBef>
                          <a:spcPts val="0"/>
                        </a:spcBef>
                        <a:spcAft>
                          <a:spcPts val="0"/>
                        </a:spcAft>
                      </a:pPr>
                      <a:r>
                        <a:rPr lang="en-GB" sz="1600" b="1" dirty="0">
                          <a:effectLst/>
                          <a:latin typeface="Avenir Medium"/>
                          <a:cs typeface="Times New Roman" panose="02020603050405020304" pitchFamily="18" charset="0"/>
                        </a:rPr>
                        <a:t>(m </a:t>
                      </a:r>
                      <a:r>
                        <a:rPr lang="en-GB" sz="1600" b="1" dirty="0" err="1">
                          <a:effectLst/>
                          <a:latin typeface="Avenir Medium"/>
                          <a:cs typeface="Times New Roman" panose="02020603050405020304" pitchFamily="18" charset="0"/>
                        </a:rPr>
                        <a:t>asl</a:t>
                      </a:r>
                      <a:r>
                        <a:rPr lang="en-GB" sz="1600" b="1" dirty="0">
                          <a:effectLst/>
                          <a:latin typeface="Avenir Medium"/>
                          <a:cs typeface="Times New Roman" panose="02020603050405020304" pitchFamily="18" charset="0"/>
                        </a:rPr>
                        <a:t>)</a:t>
                      </a:r>
                      <a:endParaRPr lang="en-GB" sz="1600" b="1" dirty="0">
                        <a:effectLst/>
                        <a:latin typeface="Avenir Medium"/>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0793923"/>
                  </a:ext>
                </a:extLst>
              </a:tr>
              <a:tr h="239327">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1</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Indus</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Kharmong</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1983</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2017</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34.93</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76.21</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2542 </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4738567"/>
                  </a:ext>
                </a:extLst>
              </a:tr>
              <a:tr h="484216">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2</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err="1">
                          <a:effectLst/>
                          <a:latin typeface="Avenir Medium"/>
                          <a:cs typeface="Times New Roman" panose="02020603050405020304" pitchFamily="18" charset="0"/>
                        </a:rPr>
                        <a:t>Shyok</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err="1">
                          <a:effectLst/>
                          <a:latin typeface="Avenir Medium"/>
                          <a:cs typeface="Times New Roman" panose="02020603050405020304" pitchFamily="18" charset="0"/>
                        </a:rPr>
                        <a:t>Yogo</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1973</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2017</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35.18</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76.1</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2469</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4812059"/>
                  </a:ext>
                </a:extLst>
              </a:tr>
              <a:tr h="484216">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3</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err="1">
                          <a:effectLst/>
                          <a:latin typeface="Avenir Medium"/>
                          <a:cs typeface="Times New Roman" panose="02020603050405020304" pitchFamily="18" charset="0"/>
                        </a:rPr>
                        <a:t>Shigar</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err="1">
                          <a:effectLst/>
                          <a:latin typeface="Avenir Medium"/>
                          <a:cs typeface="Times New Roman" panose="02020603050405020304" pitchFamily="18" charset="0"/>
                        </a:rPr>
                        <a:t>Shigar</a:t>
                      </a:r>
                      <a:r>
                        <a:rPr lang="en-GB" sz="1800" dirty="0">
                          <a:effectLst/>
                          <a:latin typeface="Avenir Medium"/>
                          <a:cs typeface="Times New Roman" panose="02020603050405020304" pitchFamily="18" charset="0"/>
                        </a:rPr>
                        <a:t>*</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1985</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1997</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35.33</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75.75</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2438</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3645668"/>
                  </a:ext>
                </a:extLst>
              </a:tr>
              <a:tr h="239327">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4</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Indus</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err="1">
                          <a:effectLst/>
                          <a:latin typeface="Avenir Medium"/>
                          <a:cs typeface="Times New Roman" panose="02020603050405020304" pitchFamily="18" charset="0"/>
                        </a:rPr>
                        <a:t>Kachura</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1973</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2017</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35.45</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75.41</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2341</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0422368"/>
                  </a:ext>
                </a:extLst>
              </a:tr>
              <a:tr h="484216">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5</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Hunza</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err="1">
                          <a:effectLst/>
                          <a:latin typeface="Avenir Medium"/>
                          <a:cs typeface="Times New Roman" panose="02020603050405020304" pitchFamily="18" charset="0"/>
                        </a:rPr>
                        <a:t>Dainyor</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1973</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2017</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35.92</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74.37</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1370</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921647"/>
                  </a:ext>
                </a:extLst>
              </a:tr>
              <a:tr h="239327">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6</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Gilgit</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Gilgit</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1973</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2017</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35.92</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74.3</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1430</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32409"/>
                  </a:ext>
                </a:extLst>
              </a:tr>
              <a:tr h="239327">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7</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Gilgit</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err="1">
                          <a:effectLst/>
                          <a:latin typeface="Avenir Medium"/>
                          <a:cs typeface="Times New Roman" panose="02020603050405020304" pitchFamily="18" charset="0"/>
                        </a:rPr>
                        <a:t>AlamBridge</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1973</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2017</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35.76</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74.59</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1280</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7071938"/>
                  </a:ext>
                </a:extLst>
              </a:tr>
              <a:tr h="239327">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8</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Indus</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err="1">
                          <a:effectLst/>
                          <a:latin typeface="Avenir Medium"/>
                          <a:cs typeface="Times New Roman" panose="02020603050405020304" pitchFamily="18" charset="0"/>
                        </a:rPr>
                        <a:t>Bunji</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1973</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2013</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35.73</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74.62</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1792</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1209636"/>
                  </a:ext>
                </a:extLst>
              </a:tr>
              <a:tr h="484216">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9</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Astore</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err="1">
                          <a:effectLst/>
                          <a:latin typeface="Avenir Medium"/>
                          <a:cs typeface="Times New Roman" panose="02020603050405020304" pitchFamily="18" charset="0"/>
                        </a:rPr>
                        <a:t>Doyian</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1974</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2011</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35.54</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74.7</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1583</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6983890"/>
                  </a:ext>
                </a:extLst>
              </a:tr>
              <a:tr h="484216">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10</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UIB</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err="1">
                          <a:effectLst/>
                          <a:latin typeface="Avenir Medium"/>
                          <a:cs typeface="Times New Roman" panose="02020603050405020304" pitchFamily="18" charset="0"/>
                        </a:rPr>
                        <a:t>BeshamQila</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1973</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2017</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34.92</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a:effectLst/>
                          <a:latin typeface="Avenir Medium"/>
                          <a:cs typeface="Times New Roman" panose="02020603050405020304" pitchFamily="18" charset="0"/>
                        </a:rPr>
                        <a:t>72.88</a:t>
                      </a:r>
                      <a:endParaRPr lang="en-GB" sz="180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800" dirty="0">
                          <a:effectLst/>
                          <a:latin typeface="Avenir Medium"/>
                          <a:cs typeface="Times New Roman" panose="02020603050405020304" pitchFamily="18" charset="0"/>
                        </a:rPr>
                        <a:t>580</a:t>
                      </a:r>
                      <a:endParaRPr lang="en-GB" sz="1800" dirty="0">
                        <a:effectLst/>
                        <a:latin typeface="Avenir Medium"/>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6021858"/>
                  </a:ext>
                </a:extLst>
              </a:tr>
            </a:tbl>
          </a:graphicData>
        </a:graphic>
      </p:graphicFrame>
    </p:spTree>
    <p:extLst>
      <p:ext uri="{BB962C8B-B14F-4D97-AF65-F5344CB8AC3E}">
        <p14:creationId xmlns:p14="http://schemas.microsoft.com/office/powerpoint/2010/main" val="263331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AB4E-F581-4248-BF2C-73FD8CB80E77}"/>
              </a:ext>
            </a:extLst>
          </p:cNvPr>
          <p:cNvSpPr>
            <a:spLocks noGrp="1"/>
          </p:cNvSpPr>
          <p:nvPr>
            <p:ph type="title"/>
          </p:nvPr>
        </p:nvSpPr>
        <p:spPr>
          <a:xfrm>
            <a:off x="838201" y="173492"/>
            <a:ext cx="10829924" cy="1246936"/>
          </a:xfrm>
        </p:spPr>
        <p:txBody>
          <a:bodyPr>
            <a:noAutofit/>
          </a:bodyPr>
          <a:lstStyle/>
          <a:p>
            <a:r>
              <a:rPr lang="en-GB" sz="3200" dirty="0"/>
              <a:t>Variability and trends of Runoff in the Upper Indus Basin. Running spectral trends, Mann-Kendall and Pettitt-test analysis</a:t>
            </a:r>
          </a:p>
        </p:txBody>
      </p:sp>
      <p:pic>
        <p:nvPicPr>
          <p:cNvPr id="6" name="Picture 5" descr="A close up of a map&#10;&#10;Description automatically generated">
            <a:extLst>
              <a:ext uri="{FF2B5EF4-FFF2-40B4-BE49-F238E27FC236}">
                <a16:creationId xmlns:a16="http://schemas.microsoft.com/office/drawing/2014/main" id="{57E9253A-CC8A-4FAD-944D-0DA885D7AD7C}"/>
              </a:ext>
            </a:extLst>
          </p:cNvPr>
          <p:cNvPicPr>
            <a:picLocks noChangeAspect="1"/>
          </p:cNvPicPr>
          <p:nvPr/>
        </p:nvPicPr>
        <p:blipFill>
          <a:blip r:embed="rId2"/>
          <a:stretch>
            <a:fillRect/>
          </a:stretch>
        </p:blipFill>
        <p:spPr>
          <a:xfrm>
            <a:off x="4103287" y="1324125"/>
            <a:ext cx="7207927" cy="5360384"/>
          </a:xfrm>
          <a:prstGeom prst="rect">
            <a:avLst/>
          </a:prstGeom>
        </p:spPr>
      </p:pic>
      <p:pic>
        <p:nvPicPr>
          <p:cNvPr id="4" name="Picture 3" descr="A close up of a map&#10;&#10;Description automatically generated">
            <a:extLst>
              <a:ext uri="{FF2B5EF4-FFF2-40B4-BE49-F238E27FC236}">
                <a16:creationId xmlns:a16="http://schemas.microsoft.com/office/drawing/2014/main" id="{FB71C955-9786-46CA-A506-3B2F61B2BFBE}"/>
              </a:ext>
            </a:extLst>
          </p:cNvPr>
          <p:cNvPicPr>
            <a:picLocks noChangeAspect="1"/>
          </p:cNvPicPr>
          <p:nvPr/>
        </p:nvPicPr>
        <p:blipFill>
          <a:blip r:embed="rId3"/>
          <a:stretch>
            <a:fillRect/>
          </a:stretch>
        </p:blipFill>
        <p:spPr>
          <a:xfrm>
            <a:off x="188387" y="1420427"/>
            <a:ext cx="3557990" cy="2456489"/>
          </a:xfrm>
          <a:prstGeom prst="rect">
            <a:avLst/>
          </a:prstGeom>
        </p:spPr>
      </p:pic>
    </p:spTree>
    <p:extLst>
      <p:ext uri="{BB962C8B-B14F-4D97-AF65-F5344CB8AC3E}">
        <p14:creationId xmlns:p14="http://schemas.microsoft.com/office/powerpoint/2010/main" val="2056478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CAB0-D147-4EC9-A45E-EBD98002BEA7}"/>
              </a:ext>
            </a:extLst>
          </p:cNvPr>
          <p:cNvSpPr>
            <a:spLocks noGrp="1"/>
          </p:cNvSpPr>
          <p:nvPr>
            <p:ph type="title"/>
          </p:nvPr>
        </p:nvSpPr>
        <p:spPr/>
        <p:txBody>
          <a:bodyPr/>
          <a:lstStyle/>
          <a:p>
            <a:r>
              <a:rPr lang="en-GB" dirty="0"/>
              <a:t>Conclusions (1)</a:t>
            </a:r>
          </a:p>
        </p:txBody>
      </p:sp>
      <p:sp>
        <p:nvSpPr>
          <p:cNvPr id="3" name="Text Placeholder 2">
            <a:extLst>
              <a:ext uri="{FF2B5EF4-FFF2-40B4-BE49-F238E27FC236}">
                <a16:creationId xmlns:a16="http://schemas.microsoft.com/office/drawing/2014/main" id="{961F61DF-2316-4A90-8996-BDB2D64016CC}"/>
              </a:ext>
            </a:extLst>
          </p:cNvPr>
          <p:cNvSpPr>
            <a:spLocks noGrp="1"/>
          </p:cNvSpPr>
          <p:nvPr>
            <p:ph type="body" sz="quarter" idx="12"/>
          </p:nvPr>
        </p:nvSpPr>
        <p:spPr>
          <a:xfrm>
            <a:off x="838199" y="1309430"/>
            <a:ext cx="10919792" cy="3662670"/>
          </a:xfrm>
        </p:spPr>
        <p:txBody>
          <a:bodyPr/>
          <a:lstStyle/>
          <a:p>
            <a:pPr marL="342900" indent="-342900">
              <a:buFont typeface="Wingdings" panose="05000000000000000000" pitchFamily="2" charset="2"/>
              <a:buChar char="Ø"/>
            </a:pPr>
            <a:r>
              <a:rPr lang="en-GB" sz="2400" dirty="0">
                <a:solidFill>
                  <a:schemeClr val="tx1"/>
                </a:solidFill>
                <a:latin typeface="Avenir Medium"/>
              </a:rPr>
              <a:t>The results indicated that bias corrected CHIRPS precipitation datasets performed better in simulating </a:t>
            </a:r>
            <a:r>
              <a:rPr lang="en-GB" sz="2400" dirty="0" err="1">
                <a:solidFill>
                  <a:schemeClr val="tx1"/>
                </a:solidFill>
                <a:latin typeface="Avenir Medium"/>
              </a:rPr>
              <a:t>raingauge</a:t>
            </a:r>
            <a:r>
              <a:rPr lang="en-GB" sz="2400" dirty="0">
                <a:solidFill>
                  <a:schemeClr val="tx1"/>
                </a:solidFill>
                <a:latin typeface="Avenir Medium"/>
              </a:rPr>
              <a:t>-observed precipitation with RMSE, MAE, MAPE [%] and BIAS followed by APHRODITE.</a:t>
            </a:r>
          </a:p>
          <a:p>
            <a:pPr marL="342900" indent="-342900">
              <a:buFont typeface="Wingdings" panose="05000000000000000000" pitchFamily="2" charset="2"/>
              <a:buChar char="Ø"/>
            </a:pPr>
            <a:r>
              <a:rPr lang="en-GB" sz="2400" dirty="0">
                <a:solidFill>
                  <a:schemeClr val="tx1"/>
                </a:solidFill>
                <a:latin typeface="Avenir Medium"/>
              </a:rPr>
              <a:t>The annual and seasonal precipitation climatology exhibited higher precipitation in the lower side of the basin.</a:t>
            </a:r>
          </a:p>
          <a:p>
            <a:pPr marL="342900" indent="-342900">
              <a:buFont typeface="Wingdings" panose="05000000000000000000" pitchFamily="2" charset="2"/>
              <a:buChar char="Ø"/>
            </a:pPr>
            <a:r>
              <a:rPr lang="en-GB" sz="2400" dirty="0">
                <a:solidFill>
                  <a:schemeClr val="tx1"/>
                </a:solidFill>
                <a:latin typeface="Avenir Medium"/>
              </a:rPr>
              <a:t>The </a:t>
            </a:r>
            <a:r>
              <a:rPr lang="en-GB" sz="2400" dirty="0">
                <a:solidFill>
                  <a:srgbClr val="FF0000"/>
                </a:solidFill>
                <a:latin typeface="Avenir Medium"/>
              </a:rPr>
              <a:t>annual</a:t>
            </a:r>
            <a:r>
              <a:rPr lang="en-GB" sz="2400" dirty="0">
                <a:solidFill>
                  <a:schemeClr val="tx1"/>
                </a:solidFill>
                <a:latin typeface="Avenir Medium"/>
              </a:rPr>
              <a:t> running trend analysis of precipitation exhibited a </a:t>
            </a:r>
            <a:r>
              <a:rPr lang="en-GB" sz="2400" dirty="0">
                <a:solidFill>
                  <a:srgbClr val="FF0000"/>
                </a:solidFill>
                <a:latin typeface="Avenir Medium"/>
              </a:rPr>
              <a:t>very slight change </a:t>
            </a:r>
            <a:r>
              <a:rPr lang="en-GB" sz="2400" dirty="0">
                <a:solidFill>
                  <a:schemeClr val="tx1"/>
                </a:solidFill>
                <a:latin typeface="Avenir Medium"/>
              </a:rPr>
              <a:t>whereas a more significant </a:t>
            </a:r>
            <a:r>
              <a:rPr lang="en-GB" sz="2400" dirty="0">
                <a:solidFill>
                  <a:schemeClr val="tx1">
                    <a:lumMod val="50000"/>
                    <a:lumOff val="50000"/>
                  </a:schemeClr>
                </a:solidFill>
                <a:latin typeface="Avenir Medium"/>
              </a:rPr>
              <a:t>increase</a:t>
            </a:r>
            <a:r>
              <a:rPr lang="en-GB" sz="2400" dirty="0">
                <a:solidFill>
                  <a:schemeClr val="tx1"/>
                </a:solidFill>
                <a:latin typeface="Avenir Medium"/>
              </a:rPr>
              <a:t> was found in the </a:t>
            </a:r>
            <a:r>
              <a:rPr lang="en-GB" sz="2400" dirty="0">
                <a:solidFill>
                  <a:schemeClr val="tx1">
                    <a:lumMod val="50000"/>
                    <a:lumOff val="50000"/>
                  </a:schemeClr>
                </a:solidFill>
                <a:latin typeface="Avenir Medium"/>
              </a:rPr>
              <a:t>winter </a:t>
            </a:r>
            <a:r>
              <a:rPr lang="en-GB" sz="2400" dirty="0">
                <a:solidFill>
                  <a:schemeClr val="tx1"/>
                </a:solidFill>
                <a:latin typeface="Avenir Medium"/>
              </a:rPr>
              <a:t>season (DJF) and most of sub-basins feature a significant </a:t>
            </a:r>
            <a:r>
              <a:rPr lang="en-GB" sz="2400" dirty="0">
                <a:solidFill>
                  <a:srgbClr val="1C5B9A"/>
                </a:solidFill>
                <a:latin typeface="Avenir Medium"/>
              </a:rPr>
              <a:t>decreasing</a:t>
            </a:r>
            <a:r>
              <a:rPr lang="en-GB" sz="2400" dirty="0">
                <a:solidFill>
                  <a:schemeClr val="tx1"/>
                </a:solidFill>
                <a:latin typeface="Avenir Medium"/>
              </a:rPr>
              <a:t> precipitation and constant change point within the </a:t>
            </a:r>
            <a:r>
              <a:rPr lang="en-GB" sz="2400" dirty="0">
                <a:solidFill>
                  <a:srgbClr val="1C5B9A"/>
                </a:solidFill>
                <a:latin typeface="Avenir Medium"/>
              </a:rPr>
              <a:t>monsoon period </a:t>
            </a:r>
            <a:r>
              <a:rPr lang="en-GB" sz="2400" dirty="0">
                <a:solidFill>
                  <a:schemeClr val="tx1"/>
                </a:solidFill>
                <a:latin typeface="Avenir Medium"/>
              </a:rPr>
              <a:t>(JJA).</a:t>
            </a:r>
          </a:p>
          <a:p>
            <a:pPr marL="342900" indent="-342900">
              <a:buFont typeface="Wingdings" panose="05000000000000000000" pitchFamily="2" charset="2"/>
              <a:buChar char="Ø"/>
            </a:pPr>
            <a:r>
              <a:rPr lang="en-GB" sz="2400" dirty="0">
                <a:solidFill>
                  <a:schemeClr val="tx1"/>
                </a:solidFill>
                <a:latin typeface="Avenir Medium"/>
              </a:rPr>
              <a:t>Overall, the analysis shows that streamflow variabilities are more pronounced seasonally than at the annual scale. This can be an effect of warming, an issue now under investigation.</a:t>
            </a:r>
          </a:p>
        </p:txBody>
      </p:sp>
    </p:spTree>
    <p:extLst>
      <p:ext uri="{BB962C8B-B14F-4D97-AF65-F5344CB8AC3E}">
        <p14:creationId xmlns:p14="http://schemas.microsoft.com/office/powerpoint/2010/main" val="4166050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CEAEA-D315-4437-A361-B72EB953319A}"/>
              </a:ext>
            </a:extLst>
          </p:cNvPr>
          <p:cNvSpPr>
            <a:spLocks noGrp="1"/>
          </p:cNvSpPr>
          <p:nvPr>
            <p:ph type="title"/>
          </p:nvPr>
        </p:nvSpPr>
        <p:spPr/>
        <p:txBody>
          <a:bodyPr/>
          <a:lstStyle/>
          <a:p>
            <a:r>
              <a:rPr lang="en-US" dirty="0"/>
              <a:t>Conclusions (2)</a:t>
            </a:r>
            <a:endParaRPr lang="en-GB" dirty="0"/>
          </a:p>
        </p:txBody>
      </p:sp>
      <p:sp>
        <p:nvSpPr>
          <p:cNvPr id="3" name="Text Placeholder 2">
            <a:extLst>
              <a:ext uri="{FF2B5EF4-FFF2-40B4-BE49-F238E27FC236}">
                <a16:creationId xmlns:a16="http://schemas.microsoft.com/office/drawing/2014/main" id="{198E14AA-0DB3-4799-B95B-90A52E65472C}"/>
              </a:ext>
            </a:extLst>
          </p:cNvPr>
          <p:cNvSpPr>
            <a:spLocks noGrp="1"/>
          </p:cNvSpPr>
          <p:nvPr>
            <p:ph type="body" sz="quarter" idx="12"/>
          </p:nvPr>
        </p:nvSpPr>
        <p:spPr>
          <a:xfrm>
            <a:off x="838200" y="1926918"/>
            <a:ext cx="10827058" cy="3662670"/>
          </a:xfrm>
        </p:spPr>
        <p:txBody>
          <a:bodyPr/>
          <a:lstStyle/>
          <a:p>
            <a:r>
              <a:rPr lang="en-GB" dirty="0">
                <a:solidFill>
                  <a:schemeClr val="tx1"/>
                </a:solidFill>
                <a:latin typeface="Avenir Medium"/>
              </a:rPr>
              <a:t>Seasonal flow analysis reveals more complex regime: </a:t>
            </a:r>
          </a:p>
          <a:p>
            <a:r>
              <a:rPr lang="en-GB" dirty="0">
                <a:solidFill>
                  <a:schemeClr val="tx1"/>
                </a:solidFill>
                <a:latin typeface="Avenir Medium"/>
              </a:rPr>
              <a:t>Winter (DJF) and Pre-Monsoon (MAM) exhibits rising trends in stream flow (possibly because of snowmelt and glacier’s retreat), while Monsoon (JJA) showed declining trend in flow.</a:t>
            </a:r>
          </a:p>
          <a:p>
            <a:endParaRPr lang="en-GB" dirty="0">
              <a:solidFill>
                <a:schemeClr val="tx1"/>
              </a:solidFill>
              <a:latin typeface="Avenir Medium"/>
            </a:endParaRPr>
          </a:p>
        </p:txBody>
      </p:sp>
      <p:pic>
        <p:nvPicPr>
          <p:cNvPr id="4" name="Picture 3">
            <a:extLst>
              <a:ext uri="{FF2B5EF4-FFF2-40B4-BE49-F238E27FC236}">
                <a16:creationId xmlns:a16="http://schemas.microsoft.com/office/drawing/2014/main" id="{B505D4C6-DC41-D945-B2A7-5D970042E5E5}"/>
              </a:ext>
            </a:extLst>
          </p:cNvPr>
          <p:cNvPicPr>
            <a:picLocks noChangeAspect="1"/>
          </p:cNvPicPr>
          <p:nvPr/>
        </p:nvPicPr>
        <p:blipFill>
          <a:blip r:embed="rId2"/>
          <a:stretch>
            <a:fillRect/>
          </a:stretch>
        </p:blipFill>
        <p:spPr>
          <a:xfrm>
            <a:off x="7126357" y="4008575"/>
            <a:ext cx="3802055" cy="2138656"/>
          </a:xfrm>
          <a:prstGeom prst="rect">
            <a:avLst/>
          </a:prstGeom>
        </p:spPr>
      </p:pic>
    </p:spTree>
    <p:extLst>
      <p:ext uri="{BB962C8B-B14F-4D97-AF65-F5344CB8AC3E}">
        <p14:creationId xmlns:p14="http://schemas.microsoft.com/office/powerpoint/2010/main" val="4006265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questions ppt">
            <a:extLst>
              <a:ext uri="{FF2B5EF4-FFF2-40B4-BE49-F238E27FC236}">
                <a16:creationId xmlns:a16="http://schemas.microsoft.com/office/drawing/2014/main" id="{D4FCE5AA-254A-43F5-ACD0-CBCBF7CC8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547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E53AF-AD5E-4C5B-9462-FB4056878ED9}"/>
              </a:ext>
            </a:extLst>
          </p:cNvPr>
          <p:cNvSpPr>
            <a:spLocks noGrp="1"/>
          </p:cNvSpPr>
          <p:nvPr>
            <p:ph type="title"/>
          </p:nvPr>
        </p:nvSpPr>
        <p:spPr/>
        <p:txBody>
          <a:bodyPr/>
          <a:lstStyle/>
          <a:p>
            <a:r>
              <a:rPr lang="en-GB" dirty="0">
                <a:latin typeface="Avenir Book"/>
                <a:cs typeface="Times New Roman" panose="02020603050405020304" pitchFamily="18" charset="0"/>
              </a:rPr>
              <a:t>Upper Indus Basin</a:t>
            </a:r>
            <a:endParaRPr lang="en-GB" dirty="0">
              <a:latin typeface="Avenir Book"/>
            </a:endParaRPr>
          </a:p>
        </p:txBody>
      </p:sp>
      <p:graphicFrame>
        <p:nvGraphicFramePr>
          <p:cNvPr id="6" name="Content Placeholder 4">
            <a:extLst>
              <a:ext uri="{FF2B5EF4-FFF2-40B4-BE49-F238E27FC236}">
                <a16:creationId xmlns:a16="http://schemas.microsoft.com/office/drawing/2014/main" id="{BF15CF77-E4B2-4869-BEB3-F229F7169773}"/>
              </a:ext>
            </a:extLst>
          </p:cNvPr>
          <p:cNvGraphicFramePr>
            <a:graphicFrameLocks/>
          </p:cNvGraphicFramePr>
          <p:nvPr>
            <p:extLst>
              <p:ext uri="{D42A27DB-BD31-4B8C-83A1-F6EECF244321}">
                <p14:modId xmlns:p14="http://schemas.microsoft.com/office/powerpoint/2010/main" val="1921069271"/>
              </p:ext>
            </p:extLst>
          </p:nvPr>
        </p:nvGraphicFramePr>
        <p:xfrm>
          <a:off x="424435" y="1384859"/>
          <a:ext cx="6122670" cy="4200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close up of a map&#10;&#10;Description automatically generated">
            <a:extLst>
              <a:ext uri="{FF2B5EF4-FFF2-40B4-BE49-F238E27FC236}">
                <a16:creationId xmlns:a16="http://schemas.microsoft.com/office/drawing/2014/main" id="{A83623C4-2BD5-427B-86EE-3EAA52DD424E}"/>
              </a:ext>
            </a:extLst>
          </p:cNvPr>
          <p:cNvPicPr>
            <a:picLocks noChangeAspect="1"/>
          </p:cNvPicPr>
          <p:nvPr/>
        </p:nvPicPr>
        <p:blipFill>
          <a:blip r:embed="rId7"/>
          <a:stretch>
            <a:fillRect/>
          </a:stretch>
        </p:blipFill>
        <p:spPr>
          <a:xfrm>
            <a:off x="6547104" y="811303"/>
            <a:ext cx="5614941" cy="5235394"/>
          </a:xfrm>
          <a:prstGeom prst="rect">
            <a:avLst/>
          </a:prstGeom>
        </p:spPr>
      </p:pic>
    </p:spTree>
    <p:extLst>
      <p:ext uri="{BB962C8B-B14F-4D97-AF65-F5344CB8AC3E}">
        <p14:creationId xmlns:p14="http://schemas.microsoft.com/office/powerpoint/2010/main" val="3248714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69FB-F978-4BEB-924F-F13A6736D566}"/>
              </a:ext>
            </a:extLst>
          </p:cNvPr>
          <p:cNvSpPr>
            <a:spLocks noGrp="1"/>
          </p:cNvSpPr>
          <p:nvPr>
            <p:ph type="title"/>
          </p:nvPr>
        </p:nvSpPr>
        <p:spPr/>
        <p:txBody>
          <a:bodyPr/>
          <a:lstStyle/>
          <a:p>
            <a:r>
              <a:rPr lang="en-US" dirty="0"/>
              <a:t>Study Area</a:t>
            </a:r>
            <a:endParaRPr lang="en-GB" dirty="0"/>
          </a:p>
        </p:txBody>
      </p:sp>
      <p:pic>
        <p:nvPicPr>
          <p:cNvPr id="5" name="Picture 4" descr="A close up of a map&#10;&#10;Description automatically generated">
            <a:extLst>
              <a:ext uri="{FF2B5EF4-FFF2-40B4-BE49-F238E27FC236}">
                <a16:creationId xmlns:a16="http://schemas.microsoft.com/office/drawing/2014/main" id="{84C23538-2402-4517-86F3-A2A7E300003E}"/>
              </a:ext>
            </a:extLst>
          </p:cNvPr>
          <p:cNvPicPr>
            <a:picLocks noChangeAspect="1"/>
          </p:cNvPicPr>
          <p:nvPr/>
        </p:nvPicPr>
        <p:blipFill>
          <a:blip r:embed="rId2"/>
          <a:stretch>
            <a:fillRect/>
          </a:stretch>
        </p:blipFill>
        <p:spPr>
          <a:xfrm>
            <a:off x="2192784" y="1152470"/>
            <a:ext cx="8069176" cy="5705530"/>
          </a:xfrm>
          <a:prstGeom prst="rect">
            <a:avLst/>
          </a:prstGeom>
        </p:spPr>
      </p:pic>
    </p:spTree>
    <p:extLst>
      <p:ext uri="{BB962C8B-B14F-4D97-AF65-F5344CB8AC3E}">
        <p14:creationId xmlns:p14="http://schemas.microsoft.com/office/powerpoint/2010/main" val="801780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AE06-6FD5-442C-B876-9CC1D6C1CFA2}"/>
              </a:ext>
            </a:extLst>
          </p:cNvPr>
          <p:cNvSpPr>
            <a:spLocks noGrp="1"/>
          </p:cNvSpPr>
          <p:nvPr>
            <p:ph type="title"/>
          </p:nvPr>
        </p:nvSpPr>
        <p:spPr/>
        <p:txBody>
          <a:bodyPr/>
          <a:lstStyle/>
          <a:p>
            <a:r>
              <a:rPr lang="en-GB" dirty="0"/>
              <a:t>Research Objectives</a:t>
            </a:r>
          </a:p>
        </p:txBody>
      </p:sp>
      <p:sp>
        <p:nvSpPr>
          <p:cNvPr id="4" name="Content Placeholder 2">
            <a:extLst>
              <a:ext uri="{FF2B5EF4-FFF2-40B4-BE49-F238E27FC236}">
                <a16:creationId xmlns:a16="http://schemas.microsoft.com/office/drawing/2014/main" id="{0FDB0266-93BF-4D34-A419-9EC5D2A132BB}"/>
              </a:ext>
            </a:extLst>
          </p:cNvPr>
          <p:cNvSpPr txBox="1">
            <a:spLocks/>
          </p:cNvSpPr>
          <p:nvPr/>
        </p:nvSpPr>
        <p:spPr>
          <a:xfrm>
            <a:off x="1136429" y="1517574"/>
            <a:ext cx="10413420" cy="4583868"/>
          </a:xfrm>
          <a:prstGeom prst="rect">
            <a:avLst/>
          </a:prstGeom>
        </p:spPr>
        <p:txBody>
          <a:bodyPr anchor="ctr">
            <a:noAutofit/>
          </a:bodyPr>
          <a:lstStyle>
            <a:lvl1pPr marL="228584" indent="-228584" algn="l" defTabSz="914332"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200" b="1" dirty="0">
                <a:latin typeface="Avenir Medium"/>
                <a:cs typeface="Times New Roman" panose="02020603050405020304" pitchFamily="18" charset="0"/>
              </a:rPr>
              <a:t>To investigate the Interannual and Seasonal Variability of Hydro-Climatic Trends in the Upper Indus Basin. </a:t>
            </a:r>
          </a:p>
          <a:p>
            <a:pPr marL="457200" indent="-457200">
              <a:buFont typeface="Arial"/>
              <a:buAutoNum type="arabicParenR"/>
            </a:pPr>
            <a:endParaRPr lang="en-GB" sz="2200" b="1" dirty="0">
              <a:latin typeface="Avenir Medium"/>
              <a:cs typeface="Times New Roman" panose="02020603050405020304" pitchFamily="18" charset="0"/>
            </a:endParaRPr>
          </a:p>
          <a:p>
            <a:pPr marL="457200" indent="-457200">
              <a:buFont typeface="Arial"/>
              <a:buAutoNum type="alphaLcParenR"/>
            </a:pPr>
            <a:r>
              <a:rPr lang="en-GB" sz="2000" i="1" dirty="0">
                <a:latin typeface="Avenir Medium"/>
                <a:cs typeface="Times New Roman" panose="02020603050405020304" pitchFamily="18" charset="0"/>
              </a:rPr>
              <a:t>Assessment of  differences and performances of four gridded datasets for their applicability in hydrological modelling in the Upper Indus Basin.</a:t>
            </a:r>
          </a:p>
          <a:p>
            <a:pPr marL="457200" indent="-457200">
              <a:buFont typeface="Arial"/>
              <a:buAutoNum type="alphaLcParenR"/>
            </a:pPr>
            <a:r>
              <a:rPr lang="en-GB" sz="2000" i="1" dirty="0">
                <a:latin typeface="Avenir Medium"/>
                <a:cs typeface="Times New Roman" panose="02020603050405020304" pitchFamily="18" charset="0"/>
              </a:rPr>
              <a:t>Develop high resolution precipitation climatology of Upper Indus Basin at seasonal and annual scale.</a:t>
            </a:r>
          </a:p>
          <a:p>
            <a:pPr marL="457200" indent="-457200">
              <a:buFont typeface="Arial"/>
              <a:buAutoNum type="alphaLcParenR"/>
            </a:pPr>
            <a:r>
              <a:rPr lang="en-GB" sz="2000" i="1" dirty="0">
                <a:latin typeface="Avenir Medium"/>
                <a:cs typeface="Times New Roman" panose="02020603050405020304" pitchFamily="18" charset="0"/>
              </a:rPr>
              <a:t>Examine the precipitation and discharge annual and seasonal variability using running trend analysis (EDA-Exploratory Data Analysis) tools</a:t>
            </a:r>
          </a:p>
          <a:p>
            <a:pPr marL="457200" indent="-457200">
              <a:buFont typeface="Arial"/>
              <a:buAutoNum type="alphaLcParenR"/>
            </a:pPr>
            <a:r>
              <a:rPr lang="en-GB" sz="2000" i="1" dirty="0">
                <a:latin typeface="Avenir Medium"/>
                <a:cs typeface="Times New Roman" panose="02020603050405020304" pitchFamily="18" charset="0"/>
              </a:rPr>
              <a:t>In perspective: identify possible reasons of changes as temperature increase, glacier’s retreat, snowmelt runoff, …</a:t>
            </a:r>
          </a:p>
          <a:p>
            <a:endParaRPr lang="en-GB" sz="2000" dirty="0">
              <a:latin typeface="Avenir Medium"/>
            </a:endParaRPr>
          </a:p>
        </p:txBody>
      </p:sp>
    </p:spTree>
    <p:extLst>
      <p:ext uri="{BB962C8B-B14F-4D97-AF65-F5344CB8AC3E}">
        <p14:creationId xmlns:p14="http://schemas.microsoft.com/office/powerpoint/2010/main" val="187145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6394-255A-427D-8037-2D8493CFA0CF}"/>
              </a:ext>
            </a:extLst>
          </p:cNvPr>
          <p:cNvSpPr>
            <a:spLocks noGrp="1"/>
          </p:cNvSpPr>
          <p:nvPr>
            <p:ph type="title"/>
          </p:nvPr>
        </p:nvSpPr>
        <p:spPr/>
        <p:txBody>
          <a:bodyPr>
            <a:normAutofit/>
          </a:bodyPr>
          <a:lstStyle/>
          <a:p>
            <a:r>
              <a:rPr lang="en-GB" sz="3600" dirty="0"/>
              <a:t>Type of Gridded Datasets</a:t>
            </a:r>
          </a:p>
        </p:txBody>
      </p:sp>
      <p:graphicFrame>
        <p:nvGraphicFramePr>
          <p:cNvPr id="5" name="Table 4">
            <a:extLst>
              <a:ext uri="{FF2B5EF4-FFF2-40B4-BE49-F238E27FC236}">
                <a16:creationId xmlns:a16="http://schemas.microsoft.com/office/drawing/2014/main" id="{46E6F691-CCDE-492F-B27C-94085AD66279}"/>
              </a:ext>
            </a:extLst>
          </p:cNvPr>
          <p:cNvGraphicFramePr>
            <a:graphicFrameLocks noGrp="1"/>
          </p:cNvGraphicFramePr>
          <p:nvPr>
            <p:extLst>
              <p:ext uri="{D42A27DB-BD31-4B8C-83A1-F6EECF244321}">
                <p14:modId xmlns:p14="http://schemas.microsoft.com/office/powerpoint/2010/main" val="2688863448"/>
              </p:ext>
            </p:extLst>
          </p:nvPr>
        </p:nvGraphicFramePr>
        <p:xfrm>
          <a:off x="1020931" y="1281354"/>
          <a:ext cx="10422385" cy="4505773"/>
        </p:xfrm>
        <a:graphic>
          <a:graphicData uri="http://schemas.openxmlformats.org/drawingml/2006/table">
            <a:tbl>
              <a:tblPr firstRow="1" firstCol="1" bandRow="1">
                <a:tableStyleId>{5940675A-B579-460E-94D1-54222C63F5DA}</a:tableStyleId>
              </a:tblPr>
              <a:tblGrid>
                <a:gridCol w="1765552">
                  <a:extLst>
                    <a:ext uri="{9D8B030D-6E8A-4147-A177-3AD203B41FA5}">
                      <a16:colId xmlns:a16="http://schemas.microsoft.com/office/drawing/2014/main" val="1474665565"/>
                    </a:ext>
                  </a:extLst>
                </a:gridCol>
                <a:gridCol w="2188701">
                  <a:extLst>
                    <a:ext uri="{9D8B030D-6E8A-4147-A177-3AD203B41FA5}">
                      <a16:colId xmlns:a16="http://schemas.microsoft.com/office/drawing/2014/main" val="490338128"/>
                    </a:ext>
                  </a:extLst>
                </a:gridCol>
                <a:gridCol w="1978169">
                  <a:extLst>
                    <a:ext uri="{9D8B030D-6E8A-4147-A177-3AD203B41FA5}">
                      <a16:colId xmlns:a16="http://schemas.microsoft.com/office/drawing/2014/main" val="4128561775"/>
                    </a:ext>
                  </a:extLst>
                </a:gridCol>
                <a:gridCol w="2495118">
                  <a:extLst>
                    <a:ext uri="{9D8B030D-6E8A-4147-A177-3AD203B41FA5}">
                      <a16:colId xmlns:a16="http://schemas.microsoft.com/office/drawing/2014/main" val="1628252536"/>
                    </a:ext>
                  </a:extLst>
                </a:gridCol>
                <a:gridCol w="1994845">
                  <a:extLst>
                    <a:ext uri="{9D8B030D-6E8A-4147-A177-3AD203B41FA5}">
                      <a16:colId xmlns:a16="http://schemas.microsoft.com/office/drawing/2014/main" val="3458868870"/>
                    </a:ext>
                  </a:extLst>
                </a:gridCol>
              </a:tblGrid>
              <a:tr h="369362">
                <a:tc>
                  <a:txBody>
                    <a:bodyPr/>
                    <a:lstStyle/>
                    <a:p>
                      <a:pPr marL="0" marR="0" algn="just">
                        <a:spcBef>
                          <a:spcPts val="0"/>
                        </a:spcBef>
                        <a:spcAft>
                          <a:spcPts val="0"/>
                        </a:spcAft>
                      </a:pPr>
                      <a:r>
                        <a:rPr lang="en-GB" sz="1400" b="1" dirty="0">
                          <a:effectLst/>
                          <a:latin typeface="Avenir Medium"/>
                        </a:rPr>
                        <a:t>Dataset</a:t>
                      </a:r>
                      <a:endParaRPr lang="en-GB" sz="1400" b="1" dirty="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b="1" dirty="0">
                          <a:effectLst/>
                          <a:latin typeface="Avenir Medium"/>
                        </a:rPr>
                        <a:t>Resolution/frequency</a:t>
                      </a:r>
                      <a:endParaRPr lang="en-GB" sz="1400" b="1" dirty="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b="1" dirty="0">
                          <a:effectLst/>
                          <a:latin typeface="Avenir Medium"/>
                        </a:rPr>
                        <a:t>Data Sources</a:t>
                      </a:r>
                      <a:endParaRPr lang="en-GB" sz="1400" b="1" dirty="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b="1">
                          <a:effectLst/>
                          <a:latin typeface="Avenir Medium"/>
                        </a:rPr>
                        <a:t>Algorithm/Assimilation schemes</a:t>
                      </a:r>
                      <a:endParaRPr lang="en-GB" sz="1400" b="1">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b="1" dirty="0">
                          <a:effectLst/>
                          <a:latin typeface="Avenir Medium"/>
                        </a:rPr>
                        <a:t>References</a:t>
                      </a:r>
                      <a:endParaRPr lang="en-GB" sz="1400" b="1" dirty="0">
                        <a:effectLst/>
                        <a:latin typeface="Avenir Medium"/>
                        <a:ea typeface="Calibri" panose="020F0502020204030204" pitchFamily="34" charset="0"/>
                        <a:cs typeface="Times New Roman" panose="02020603050405020304" pitchFamily="18" charset="0"/>
                      </a:endParaRPr>
                    </a:p>
                  </a:txBody>
                  <a:tcPr marL="67235" marR="67235" marT="0" marB="0"/>
                </a:tc>
                <a:extLst>
                  <a:ext uri="{0D108BD9-81ED-4DB2-BD59-A6C34878D82A}">
                    <a16:rowId xmlns:a16="http://schemas.microsoft.com/office/drawing/2014/main" val="3189667510"/>
                  </a:ext>
                </a:extLst>
              </a:tr>
              <a:tr h="738724">
                <a:tc>
                  <a:txBody>
                    <a:bodyPr/>
                    <a:lstStyle/>
                    <a:p>
                      <a:pPr marL="0" marR="0" algn="just">
                        <a:spcBef>
                          <a:spcPts val="0"/>
                        </a:spcBef>
                        <a:spcAft>
                          <a:spcPts val="0"/>
                        </a:spcAft>
                      </a:pPr>
                      <a:r>
                        <a:rPr lang="en-GB" sz="1400" b="1" u="sng" dirty="0">
                          <a:effectLst/>
                          <a:latin typeface="Avenir Medium"/>
                        </a:rPr>
                        <a:t>APHRODITE</a:t>
                      </a:r>
                      <a:endParaRPr lang="en-GB" sz="1400" b="1" dirty="0">
                        <a:effectLst/>
                        <a:latin typeface="Avenir Medium"/>
                      </a:endParaRPr>
                    </a:p>
                    <a:p>
                      <a:pPr marL="0" marR="0" algn="just">
                        <a:spcBef>
                          <a:spcPts val="0"/>
                        </a:spcBef>
                        <a:spcAft>
                          <a:spcPts val="0"/>
                        </a:spcAft>
                      </a:pPr>
                      <a:r>
                        <a:rPr lang="en-GB" sz="1400" b="1" dirty="0">
                          <a:effectLst/>
                          <a:latin typeface="Avenir Medium"/>
                        </a:rPr>
                        <a:t>(Observed Values)</a:t>
                      </a:r>
                      <a:endParaRPr lang="en-GB" sz="1400" b="1" dirty="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dirty="0">
                          <a:effectLst/>
                          <a:latin typeface="Avenir Medium"/>
                        </a:rPr>
                        <a:t>0.25°/daily/3,6 h and daily</a:t>
                      </a:r>
                      <a:endParaRPr lang="en-GB" sz="1400" dirty="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dirty="0">
                          <a:effectLst/>
                          <a:latin typeface="Avenir Medium"/>
                        </a:rPr>
                        <a:t>Data Integration and Analysis System (DIAS)</a:t>
                      </a:r>
                      <a:endParaRPr lang="en-GB" sz="1400" dirty="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dirty="0">
                          <a:effectLst/>
                          <a:latin typeface="Avenir Medium"/>
                        </a:rPr>
                        <a:t>Interpolation with rain gauge gridded precipitation</a:t>
                      </a:r>
                      <a:endParaRPr lang="en-GB" sz="1400" dirty="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dirty="0">
                          <a:effectLst/>
                          <a:latin typeface="Avenir Medium"/>
                        </a:rPr>
                        <a:t>(</a:t>
                      </a:r>
                      <a:r>
                        <a:rPr lang="en-GB" sz="1400" u="none" strike="noStrike" dirty="0" err="1">
                          <a:effectLst/>
                          <a:latin typeface="Avenir Medium"/>
                          <a:hlinkClick r:id="rId2" action="ppaction://hlinkfile" tooltip="Yatagai, 2012 #951"/>
                        </a:rPr>
                        <a:t>Yatagai</a:t>
                      </a:r>
                      <a:r>
                        <a:rPr lang="en-GB" sz="1400" u="none" strike="noStrike" dirty="0">
                          <a:effectLst/>
                          <a:latin typeface="Avenir Medium"/>
                          <a:hlinkClick r:id="rId2" action="ppaction://hlinkfile" tooltip="Yatagai, 2012 #951"/>
                        </a:rPr>
                        <a:t> et al. 2012</a:t>
                      </a:r>
                      <a:r>
                        <a:rPr lang="en-GB" sz="1400" dirty="0">
                          <a:effectLst/>
                          <a:latin typeface="Avenir Medium"/>
                        </a:rPr>
                        <a:t>)</a:t>
                      </a:r>
                      <a:endParaRPr lang="en-GB" sz="1400" dirty="0">
                        <a:effectLst/>
                        <a:latin typeface="Avenir Medium"/>
                        <a:ea typeface="Calibri" panose="020F0502020204030204" pitchFamily="34" charset="0"/>
                        <a:cs typeface="Times New Roman" panose="02020603050405020304" pitchFamily="18" charset="0"/>
                      </a:endParaRPr>
                    </a:p>
                  </a:txBody>
                  <a:tcPr marL="67235" marR="67235" marT="0" marB="0"/>
                </a:tc>
                <a:extLst>
                  <a:ext uri="{0D108BD9-81ED-4DB2-BD59-A6C34878D82A}">
                    <a16:rowId xmlns:a16="http://schemas.microsoft.com/office/drawing/2014/main" val="3405264360"/>
                  </a:ext>
                </a:extLst>
              </a:tr>
              <a:tr h="1108085">
                <a:tc>
                  <a:txBody>
                    <a:bodyPr/>
                    <a:lstStyle/>
                    <a:p>
                      <a:pPr marL="0" marR="0" algn="just">
                        <a:spcBef>
                          <a:spcPts val="0"/>
                        </a:spcBef>
                        <a:spcAft>
                          <a:spcPts val="0"/>
                        </a:spcAft>
                      </a:pPr>
                      <a:r>
                        <a:rPr lang="en-GB" sz="1400" b="1" u="sng" dirty="0">
                          <a:effectLst/>
                          <a:latin typeface="Avenir Medium"/>
                        </a:rPr>
                        <a:t>CHIRPS</a:t>
                      </a:r>
                      <a:endParaRPr lang="en-GB" sz="1400" b="1" dirty="0">
                        <a:effectLst/>
                        <a:latin typeface="Avenir Medium"/>
                      </a:endParaRPr>
                    </a:p>
                    <a:p>
                      <a:pPr marL="0" marR="0" algn="just">
                        <a:spcBef>
                          <a:spcPts val="0"/>
                        </a:spcBef>
                        <a:spcAft>
                          <a:spcPts val="0"/>
                        </a:spcAft>
                      </a:pPr>
                      <a:r>
                        <a:rPr lang="en-GB" sz="1400" b="1" dirty="0">
                          <a:effectLst/>
                          <a:latin typeface="Avenir Medium"/>
                        </a:rPr>
                        <a:t>(Observed+</a:t>
                      </a:r>
                    </a:p>
                    <a:p>
                      <a:pPr marL="0" marR="0" algn="just">
                        <a:spcBef>
                          <a:spcPts val="0"/>
                        </a:spcBef>
                        <a:spcAft>
                          <a:spcPts val="0"/>
                        </a:spcAft>
                      </a:pPr>
                      <a:r>
                        <a:rPr lang="en-GB" sz="1400" b="1" dirty="0">
                          <a:effectLst/>
                          <a:latin typeface="Avenir Medium"/>
                        </a:rPr>
                        <a:t>Satellite)</a:t>
                      </a:r>
                      <a:endParaRPr lang="en-GB" sz="1400" b="1" dirty="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dirty="0">
                          <a:effectLst/>
                          <a:latin typeface="Avenir Medium"/>
                        </a:rPr>
                        <a:t>0.05°/daily</a:t>
                      </a:r>
                      <a:endParaRPr lang="en-GB" sz="1400" dirty="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a:effectLst/>
                          <a:latin typeface="Avenir Medium"/>
                        </a:rPr>
                        <a:t>USGS, CHG</a:t>
                      </a:r>
                      <a:endParaRPr lang="en-GB" sz="140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a:effectLst/>
                          <a:latin typeface="Avenir Medium"/>
                        </a:rPr>
                        <a:t>Smart Interpolation Tech</a:t>
                      </a:r>
                      <a:endParaRPr lang="en-GB" sz="140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dirty="0">
                          <a:effectLst/>
                          <a:latin typeface="Avenir Medium"/>
                        </a:rPr>
                        <a:t>(</a:t>
                      </a:r>
                      <a:r>
                        <a:rPr lang="en-GB" sz="1400" u="none" strike="noStrike" dirty="0">
                          <a:effectLst/>
                          <a:latin typeface="Avenir Medium"/>
                          <a:hlinkClick r:id="rId3" action="ppaction://hlinkfile" tooltip="Funk, 2015 #953"/>
                        </a:rPr>
                        <a:t>Funk et al. 2015</a:t>
                      </a:r>
                      <a:r>
                        <a:rPr lang="en-GB" sz="1400" dirty="0">
                          <a:effectLst/>
                          <a:latin typeface="Avenir Medium"/>
                        </a:rPr>
                        <a:t>)</a:t>
                      </a:r>
                      <a:endParaRPr lang="en-GB" sz="1400" dirty="0">
                        <a:effectLst/>
                        <a:latin typeface="Avenir Medium"/>
                        <a:ea typeface="Calibri" panose="020F0502020204030204" pitchFamily="34" charset="0"/>
                        <a:cs typeface="Times New Roman" panose="02020603050405020304" pitchFamily="18" charset="0"/>
                      </a:endParaRPr>
                    </a:p>
                  </a:txBody>
                  <a:tcPr marL="67235" marR="67235" marT="0" marB="0"/>
                </a:tc>
                <a:extLst>
                  <a:ext uri="{0D108BD9-81ED-4DB2-BD59-A6C34878D82A}">
                    <a16:rowId xmlns:a16="http://schemas.microsoft.com/office/drawing/2014/main" val="1652400043"/>
                  </a:ext>
                </a:extLst>
              </a:tr>
              <a:tr h="738724">
                <a:tc>
                  <a:txBody>
                    <a:bodyPr/>
                    <a:lstStyle/>
                    <a:p>
                      <a:pPr marL="0" marR="0" algn="just">
                        <a:spcBef>
                          <a:spcPts val="0"/>
                        </a:spcBef>
                        <a:spcAft>
                          <a:spcPts val="0"/>
                        </a:spcAft>
                      </a:pPr>
                      <a:r>
                        <a:rPr lang="en-GB" sz="1400" b="1" u="sng" dirty="0">
                          <a:effectLst/>
                          <a:latin typeface="Avenir Medium"/>
                        </a:rPr>
                        <a:t>PERSIANN-CDR</a:t>
                      </a:r>
                      <a:endParaRPr lang="en-GB" sz="1400" b="1" dirty="0">
                        <a:effectLst/>
                        <a:latin typeface="Avenir Medium"/>
                      </a:endParaRPr>
                    </a:p>
                    <a:p>
                      <a:pPr marL="0" marR="0" algn="just">
                        <a:spcBef>
                          <a:spcPts val="0"/>
                        </a:spcBef>
                        <a:spcAft>
                          <a:spcPts val="0"/>
                        </a:spcAft>
                      </a:pPr>
                      <a:r>
                        <a:rPr lang="en-GB" sz="1400" b="1" dirty="0">
                          <a:effectLst/>
                          <a:latin typeface="Avenir Medium"/>
                        </a:rPr>
                        <a:t>(Satellite)</a:t>
                      </a:r>
                      <a:endParaRPr lang="en-GB" sz="1400" b="1" dirty="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dirty="0">
                          <a:effectLst/>
                          <a:latin typeface="Avenir Medium"/>
                        </a:rPr>
                        <a:t>0.25°/daily</a:t>
                      </a:r>
                      <a:endParaRPr lang="en-GB" sz="1400" dirty="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a:effectLst/>
                          <a:latin typeface="Avenir Medium"/>
                        </a:rPr>
                        <a:t>TRMM,NOAA,Metsat-6,GOES 8,DMSP F13</a:t>
                      </a:r>
                      <a:endParaRPr lang="en-GB" sz="140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u="sng">
                          <a:effectLst/>
                          <a:latin typeface="Avenir Medium"/>
                        </a:rPr>
                        <a:t>Artificial Neural Networks</a:t>
                      </a:r>
                      <a:endParaRPr lang="en-GB" sz="1400">
                        <a:effectLst/>
                        <a:latin typeface="Avenir Medium"/>
                        <a:ea typeface="Calibri" panose="020F0502020204030204" pitchFamily="34" charset="0"/>
                        <a:cs typeface="Times New Roman" panose="02020603050405020304" pitchFamily="18" charset="0"/>
                      </a:endParaRPr>
                    </a:p>
                  </a:txBody>
                  <a:tcPr marL="67235" marR="67235" marT="0" marB="0"/>
                </a:tc>
                <a:tc>
                  <a:txBody>
                    <a:bodyPr/>
                    <a:lstStyle/>
                    <a:p>
                      <a:pPr marL="0" marR="0" algn="just">
                        <a:spcBef>
                          <a:spcPts val="0"/>
                        </a:spcBef>
                        <a:spcAft>
                          <a:spcPts val="0"/>
                        </a:spcAft>
                      </a:pPr>
                      <a:r>
                        <a:rPr lang="en-GB" sz="1400" dirty="0">
                          <a:effectLst/>
                          <a:latin typeface="Avenir Medium"/>
                        </a:rPr>
                        <a:t>(</a:t>
                      </a:r>
                      <a:r>
                        <a:rPr lang="en-GB" sz="1400" u="none" strike="noStrike" dirty="0" err="1">
                          <a:effectLst/>
                          <a:latin typeface="Avenir Medium"/>
                          <a:hlinkClick r:id="rId4" action="ppaction://hlinkfile" tooltip="Ashouri, 2015 #1058"/>
                        </a:rPr>
                        <a:t>Ashouri</a:t>
                      </a:r>
                      <a:r>
                        <a:rPr lang="en-GB" sz="1400" u="none" strike="noStrike" dirty="0">
                          <a:effectLst/>
                          <a:latin typeface="Avenir Medium"/>
                          <a:hlinkClick r:id="rId4" action="ppaction://hlinkfile" tooltip="Ashouri, 2015 #1058"/>
                        </a:rPr>
                        <a:t> et al. 2015</a:t>
                      </a:r>
                      <a:r>
                        <a:rPr lang="en-GB" sz="1400" dirty="0">
                          <a:effectLst/>
                          <a:latin typeface="Avenir Medium"/>
                        </a:rPr>
                        <a:t>)</a:t>
                      </a:r>
                      <a:endParaRPr lang="en-GB" sz="1400" dirty="0">
                        <a:effectLst/>
                        <a:latin typeface="Avenir Medium"/>
                        <a:ea typeface="Calibri" panose="020F0502020204030204" pitchFamily="34" charset="0"/>
                        <a:cs typeface="Times New Roman" panose="02020603050405020304" pitchFamily="18" charset="0"/>
                      </a:endParaRPr>
                    </a:p>
                  </a:txBody>
                  <a:tcPr marL="67235" marR="67235" marT="0" marB="0"/>
                </a:tc>
                <a:extLst>
                  <a:ext uri="{0D108BD9-81ED-4DB2-BD59-A6C34878D82A}">
                    <a16:rowId xmlns:a16="http://schemas.microsoft.com/office/drawing/2014/main" val="2986224183"/>
                  </a:ext>
                </a:extLst>
              </a:tr>
              <a:tr h="738724">
                <a:tc>
                  <a:txBody>
                    <a:bodyPr/>
                    <a:lstStyle/>
                    <a:p>
                      <a:pPr marL="0" marR="0" algn="just">
                        <a:spcBef>
                          <a:spcPts val="0"/>
                        </a:spcBef>
                        <a:spcAft>
                          <a:spcPts val="0"/>
                        </a:spcAft>
                      </a:pPr>
                      <a:r>
                        <a:rPr lang="en-GB" sz="1400" b="1" u="sng" dirty="0">
                          <a:effectLst/>
                          <a:latin typeface="Avenir Medium"/>
                          <a:cs typeface="Times New Roman" panose="02020603050405020304" pitchFamily="18" charset="0"/>
                        </a:rPr>
                        <a:t>ERA5</a:t>
                      </a:r>
                    </a:p>
                    <a:p>
                      <a:pPr marL="0" marR="0" lvl="0" indent="0" algn="just" defTabSz="914332" rtl="0" eaLnBrk="1" fontAlgn="auto" latinLnBrk="0" hangingPunct="1">
                        <a:lnSpc>
                          <a:spcPct val="100000"/>
                        </a:lnSpc>
                        <a:spcBef>
                          <a:spcPts val="0"/>
                        </a:spcBef>
                        <a:spcAft>
                          <a:spcPts val="0"/>
                        </a:spcAft>
                        <a:buClrTx/>
                        <a:buSzTx/>
                        <a:buFontTx/>
                        <a:buNone/>
                        <a:tabLst/>
                        <a:defRPr/>
                      </a:pPr>
                      <a:r>
                        <a:rPr lang="en-GB" sz="1400" b="1" u="sng" dirty="0">
                          <a:effectLst/>
                          <a:latin typeface="Avenir Medium"/>
                          <a:cs typeface="Times New Roman" panose="02020603050405020304" pitchFamily="18" charset="0"/>
                        </a:rPr>
                        <a:t>(which substitute GPCC)</a:t>
                      </a:r>
                    </a:p>
                    <a:p>
                      <a:pPr marL="0" marR="0" algn="just">
                        <a:spcBef>
                          <a:spcPts val="0"/>
                        </a:spcBef>
                        <a:spcAft>
                          <a:spcPts val="0"/>
                        </a:spcAft>
                      </a:pPr>
                      <a:endParaRPr lang="en-GB" sz="1400" b="1" u="sng" dirty="0">
                        <a:effectLst/>
                        <a:latin typeface="Avenir Medium"/>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GB" sz="1400" dirty="0">
                          <a:effectLst/>
                          <a:latin typeface="Avenir Medium"/>
                          <a:ea typeface="Calibri" panose="020F0502020204030204" pitchFamily="34" charset="0"/>
                          <a:cs typeface="Times New Roman" panose="02020603050405020304" pitchFamily="18" charset="0"/>
                        </a:rPr>
                        <a:t>0.1°/Monthly</a:t>
                      </a:r>
                      <a:r>
                        <a:rPr lang="en-GB" sz="1400">
                          <a:effectLst/>
                          <a:latin typeface="Avenir Medium"/>
                          <a:ea typeface="Calibri" panose="020F0502020204030204" pitchFamily="34" charset="0"/>
                          <a:cs typeface="Times New Roman" panose="02020603050405020304" pitchFamily="18" charset="0"/>
                        </a:rPr>
                        <a:t>/Daily</a:t>
                      </a:r>
                      <a:endParaRPr lang="en-GB" sz="1400" dirty="0">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GB" sz="1400" dirty="0">
                          <a:effectLst/>
                          <a:latin typeface="Avenir Medium"/>
                          <a:ea typeface="Calibri" panose="020F0502020204030204" pitchFamily="34" charset="0"/>
                          <a:cs typeface="Times New Roman" panose="02020603050405020304" pitchFamily="18" charset="0"/>
                        </a:rPr>
                        <a:t>ECMWF</a:t>
                      </a:r>
                    </a:p>
                  </a:txBody>
                  <a:tcPr marL="68580" marR="68580" marT="0" marB="0"/>
                </a:tc>
                <a:tc>
                  <a:txBody>
                    <a:bodyPr/>
                    <a:lstStyle/>
                    <a:p>
                      <a:pPr marL="0" marR="0" algn="just">
                        <a:spcBef>
                          <a:spcPts val="0"/>
                        </a:spcBef>
                        <a:spcAft>
                          <a:spcPts val="0"/>
                        </a:spcAft>
                      </a:pPr>
                      <a:r>
                        <a:rPr lang="en-GB" sz="1400" dirty="0">
                          <a:effectLst/>
                          <a:latin typeface="Avenir Medium"/>
                          <a:ea typeface="Calibri" panose="020F0502020204030204" pitchFamily="34" charset="0"/>
                          <a:cs typeface="Times New Roman" panose="02020603050405020304" pitchFamily="18" charset="0"/>
                        </a:rPr>
                        <a:t>4D-Var</a:t>
                      </a:r>
                    </a:p>
                  </a:txBody>
                  <a:tcPr marL="68580" marR="68580" marT="0" marB="0"/>
                </a:tc>
                <a:tc>
                  <a:txBody>
                    <a:bodyPr/>
                    <a:lstStyle/>
                    <a:p>
                      <a:pPr marL="0" marR="0" algn="just">
                        <a:spcBef>
                          <a:spcPts val="0"/>
                        </a:spcBef>
                        <a:spcAft>
                          <a:spcPts val="0"/>
                        </a:spcAft>
                      </a:pPr>
                      <a:r>
                        <a:rPr lang="en-GB" sz="1400" dirty="0">
                          <a:effectLst/>
                          <a:latin typeface="Avenir Medium"/>
                          <a:ea typeface="Calibri" panose="020F0502020204030204" pitchFamily="34" charset="0"/>
                          <a:cs typeface="Times New Roman" panose="02020603050405020304" pitchFamily="18" charset="0"/>
                        </a:rPr>
                        <a:t>(</a:t>
                      </a:r>
                      <a:r>
                        <a:rPr lang="en-GB" sz="1400" u="none" strike="noStrike" dirty="0" err="1">
                          <a:solidFill>
                            <a:srgbClr val="0563C1"/>
                          </a:solidFill>
                          <a:effectLst/>
                          <a:latin typeface="Avenir Medium"/>
                          <a:ea typeface="Calibri" panose="020F0502020204030204" pitchFamily="34" charset="0"/>
                          <a:cs typeface="Times New Roman" panose="02020603050405020304" pitchFamily="18" charset="0"/>
                          <a:hlinkClick r:id="rId5" action="ppaction://hlinkfile" tooltip="Saha, 2010 #959"/>
                        </a:rPr>
                        <a:t>Saha</a:t>
                      </a:r>
                      <a:r>
                        <a:rPr lang="en-GB" sz="1400" u="none" strike="noStrike" dirty="0">
                          <a:solidFill>
                            <a:srgbClr val="0563C1"/>
                          </a:solidFill>
                          <a:effectLst/>
                          <a:latin typeface="Avenir Medium"/>
                          <a:ea typeface="Calibri" panose="020F0502020204030204" pitchFamily="34" charset="0"/>
                          <a:cs typeface="Times New Roman" panose="02020603050405020304" pitchFamily="18" charset="0"/>
                          <a:hlinkClick r:id="rId5" action="ppaction://hlinkfile" tooltip="Saha, 2010 #959"/>
                        </a:rPr>
                        <a:t> et al. 2010</a:t>
                      </a:r>
                      <a:r>
                        <a:rPr lang="en-GB" sz="1400" dirty="0">
                          <a:effectLst/>
                          <a:latin typeface="Avenir Medium"/>
                          <a:ea typeface="Calibri" panose="020F0502020204030204" pitchFamily="34" charset="0"/>
                          <a:cs typeface="Times New Roman" panose="02020603050405020304" pitchFamily="18" charset="0"/>
                        </a:rPr>
                        <a:t>; </a:t>
                      </a:r>
                      <a:r>
                        <a:rPr lang="en-GB" sz="1400" u="none" strike="noStrike" dirty="0">
                          <a:solidFill>
                            <a:srgbClr val="0563C1"/>
                          </a:solidFill>
                          <a:effectLst/>
                          <a:latin typeface="Avenir Medium"/>
                          <a:ea typeface="Calibri" panose="020F0502020204030204" pitchFamily="34" charset="0"/>
                          <a:cs typeface="Times New Roman" panose="02020603050405020304" pitchFamily="18" charset="0"/>
                          <a:hlinkClick r:id="rId6" action="ppaction://hlinkfile" tooltip="Tarek, 2019 #1101"/>
                        </a:rPr>
                        <a:t>Tarek et al. 2019</a:t>
                      </a:r>
                      <a:r>
                        <a:rPr lang="en-GB" sz="1400" dirty="0">
                          <a:effectLst/>
                          <a:latin typeface="Avenir Medium"/>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2325273090"/>
                  </a:ext>
                </a:extLst>
              </a:tr>
              <a:tr h="538136">
                <a:tc>
                  <a:txBody>
                    <a:bodyPr/>
                    <a:lstStyle/>
                    <a:p>
                      <a:pPr marL="0" marR="0" algn="just">
                        <a:spcBef>
                          <a:spcPts val="0"/>
                        </a:spcBef>
                        <a:spcAft>
                          <a:spcPts val="0"/>
                        </a:spcAft>
                      </a:pPr>
                      <a:r>
                        <a:rPr lang="en-GB" sz="1400" b="0" i="1" u="sng" dirty="0" err="1">
                          <a:solidFill>
                            <a:srgbClr val="FF0000"/>
                          </a:solidFill>
                          <a:effectLst/>
                          <a:latin typeface="Avenir Medium"/>
                          <a:cs typeface="Times New Roman" panose="02020603050405020304" pitchFamily="18" charset="0"/>
                        </a:rPr>
                        <a:t>Raingauge</a:t>
                      </a:r>
                      <a:r>
                        <a:rPr lang="en-GB" sz="1400" b="0" i="1" u="sng" dirty="0">
                          <a:solidFill>
                            <a:srgbClr val="FF0000"/>
                          </a:solidFill>
                          <a:effectLst/>
                          <a:latin typeface="Avenir Medium"/>
                          <a:cs typeface="Times New Roman" panose="02020603050405020304" pitchFamily="18" charset="0"/>
                        </a:rPr>
                        <a:t> data set</a:t>
                      </a:r>
                    </a:p>
                    <a:p>
                      <a:pPr marL="0" marR="0" algn="just">
                        <a:spcBef>
                          <a:spcPts val="0"/>
                        </a:spcBef>
                        <a:spcAft>
                          <a:spcPts val="0"/>
                        </a:spcAft>
                      </a:pPr>
                      <a:r>
                        <a:rPr lang="en-GB" sz="1400" b="0" i="1" u="sng" dirty="0">
                          <a:solidFill>
                            <a:srgbClr val="FF0000"/>
                          </a:solidFill>
                          <a:effectLst/>
                          <a:latin typeface="Avenir Medium"/>
                          <a:cs typeface="Times New Roman" panose="02020603050405020304" pitchFamily="18" charset="0"/>
                        </a:rPr>
                        <a:t>(see details later)</a:t>
                      </a:r>
                    </a:p>
                  </a:txBody>
                  <a:tcPr marL="68580" marR="68580" marT="0" marB="0"/>
                </a:tc>
                <a:tc>
                  <a:txBody>
                    <a:bodyPr/>
                    <a:lstStyle/>
                    <a:p>
                      <a:pPr marL="0" marR="0" algn="just">
                        <a:spcBef>
                          <a:spcPts val="0"/>
                        </a:spcBef>
                        <a:spcAft>
                          <a:spcPts val="0"/>
                        </a:spcAft>
                      </a:pPr>
                      <a:r>
                        <a:rPr lang="en-GB" sz="1400" b="0" i="1" dirty="0">
                          <a:solidFill>
                            <a:srgbClr val="FF0000"/>
                          </a:solidFill>
                          <a:effectLst/>
                          <a:latin typeface="Avenir Medium"/>
                          <a:ea typeface="Calibri" panose="020F0502020204030204" pitchFamily="34" charset="0"/>
                          <a:cs typeface="Times New Roman" panose="02020603050405020304" pitchFamily="18" charset="0"/>
                        </a:rPr>
                        <a:t> 24 Stations</a:t>
                      </a:r>
                    </a:p>
                    <a:p>
                      <a:pPr marL="0" marR="0" algn="just">
                        <a:spcBef>
                          <a:spcPts val="0"/>
                        </a:spcBef>
                        <a:spcAft>
                          <a:spcPts val="0"/>
                        </a:spcAft>
                      </a:pPr>
                      <a:r>
                        <a:rPr lang="en-GB" sz="1400" b="0" i="1" dirty="0">
                          <a:solidFill>
                            <a:srgbClr val="FF0000"/>
                          </a:solidFill>
                          <a:effectLst/>
                          <a:latin typeface="Avenir Medium"/>
                          <a:ea typeface="Calibri" panose="020F0502020204030204" pitchFamily="34" charset="0"/>
                          <a:cs typeface="Times New Roman" panose="02020603050405020304" pitchFamily="18" charset="0"/>
                        </a:rPr>
                        <a:t>1981-2017</a:t>
                      </a:r>
                    </a:p>
                    <a:p>
                      <a:pPr marL="0" marR="0" algn="just">
                        <a:spcBef>
                          <a:spcPts val="0"/>
                        </a:spcBef>
                        <a:spcAft>
                          <a:spcPts val="0"/>
                        </a:spcAft>
                      </a:pPr>
                      <a:r>
                        <a:rPr lang="en-GB" sz="1400" b="0" i="1" dirty="0">
                          <a:solidFill>
                            <a:srgbClr val="FF0000"/>
                          </a:solidFill>
                          <a:effectLst/>
                          <a:latin typeface="Avenir Medium"/>
                          <a:ea typeface="Calibri" panose="020F0502020204030204" pitchFamily="34" charset="0"/>
                          <a:cs typeface="Times New Roman" panose="02020603050405020304" pitchFamily="18" charset="0"/>
                        </a:rPr>
                        <a:t>(1995-2017)</a:t>
                      </a:r>
                    </a:p>
                  </a:txBody>
                  <a:tcPr marL="68580" marR="68580" marT="0" marB="0"/>
                </a:tc>
                <a:tc>
                  <a:txBody>
                    <a:bodyPr/>
                    <a:lstStyle/>
                    <a:p>
                      <a:pPr marL="0" marR="0" algn="just">
                        <a:spcBef>
                          <a:spcPts val="0"/>
                        </a:spcBef>
                        <a:spcAft>
                          <a:spcPts val="0"/>
                        </a:spcAft>
                      </a:pPr>
                      <a:r>
                        <a:rPr lang="en-GB" sz="1400" b="0" i="1" u="sng" dirty="0">
                          <a:solidFill>
                            <a:srgbClr val="FF0000"/>
                          </a:solidFill>
                          <a:effectLst/>
                          <a:latin typeface="Avenir Medium"/>
                          <a:cs typeface="Times New Roman" panose="02020603050405020304" pitchFamily="18" charset="0"/>
                        </a:rPr>
                        <a:t>(WAPDA, PMD, CMD,….)</a:t>
                      </a:r>
                      <a:endParaRPr lang="en-GB" sz="1400" b="0" i="1" dirty="0">
                        <a:solidFill>
                          <a:srgbClr val="FF0000"/>
                        </a:solidFill>
                        <a:effectLst/>
                        <a:latin typeface="Avenir Medium"/>
                        <a:ea typeface="Calibri" panose="020F0502020204030204" pitchFamily="34" charset="0"/>
                        <a:cs typeface="Times New Roman" panose="02020603050405020304" pitchFamily="18" charset="0"/>
                      </a:endParaRPr>
                    </a:p>
                  </a:txBody>
                  <a:tcPr marL="68580" marR="68580" marT="0" marB="0"/>
                </a:tc>
                <a:tc>
                  <a:txBody>
                    <a:bodyPr/>
                    <a:lstStyle/>
                    <a:p>
                      <a:pPr algn="l"/>
                      <a:endParaRPr lang="en-GB" sz="1400" b="0" i="1" dirty="0">
                        <a:solidFill>
                          <a:srgbClr val="FF0000"/>
                        </a:solidFill>
                        <a:effectLst/>
                        <a:latin typeface="Avenir Medium"/>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GB" sz="1400" b="0" i="1" dirty="0">
                          <a:solidFill>
                            <a:srgbClr val="FF0000"/>
                          </a:solidFill>
                          <a:effectLst/>
                          <a:latin typeface="Avenir Medium"/>
                          <a:ea typeface="Calibri" panose="020F0502020204030204" pitchFamily="34" charset="0"/>
                          <a:cs typeface="Times New Roman" panose="02020603050405020304" pitchFamily="18" charset="0"/>
                        </a:rPr>
                        <a:t>This study</a:t>
                      </a:r>
                    </a:p>
                  </a:txBody>
                  <a:tcPr marL="68580" marR="68580" marT="0" marB="0"/>
                </a:tc>
                <a:extLst>
                  <a:ext uri="{0D108BD9-81ED-4DB2-BD59-A6C34878D82A}">
                    <a16:rowId xmlns:a16="http://schemas.microsoft.com/office/drawing/2014/main" val="2218672896"/>
                  </a:ext>
                </a:extLst>
              </a:tr>
            </a:tbl>
          </a:graphicData>
        </a:graphic>
      </p:graphicFrame>
    </p:spTree>
    <p:extLst>
      <p:ext uri="{BB962C8B-B14F-4D97-AF65-F5344CB8AC3E}">
        <p14:creationId xmlns:p14="http://schemas.microsoft.com/office/powerpoint/2010/main" val="1478007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9EFE-10B6-4A68-B0CB-282EEF28E123}"/>
              </a:ext>
            </a:extLst>
          </p:cNvPr>
          <p:cNvSpPr>
            <a:spLocks noGrp="1"/>
          </p:cNvSpPr>
          <p:nvPr>
            <p:ph type="title"/>
          </p:nvPr>
        </p:nvSpPr>
        <p:spPr/>
        <p:txBody>
          <a:bodyPr>
            <a:normAutofit/>
          </a:bodyPr>
          <a:lstStyle/>
          <a:p>
            <a:r>
              <a:rPr lang="en-GB" sz="3200" dirty="0"/>
              <a:t>Methods 1) Anomaly Method: The Interpolation Scheme: From Rain-gauge Network to Regular Grid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DC4EC25-427C-4709-AB8D-6019F0386601}"/>
                  </a:ext>
                </a:extLst>
              </p:cNvPr>
              <p:cNvSpPr>
                <a:spLocks noGrp="1"/>
              </p:cNvSpPr>
              <p:nvPr>
                <p:ph type="body" sz="quarter" idx="12"/>
              </p:nvPr>
            </p:nvSpPr>
            <p:spPr>
              <a:xfrm>
                <a:off x="1740023" y="1517661"/>
                <a:ext cx="9835720" cy="4837866"/>
              </a:xfrm>
            </p:spPr>
            <p:txBody>
              <a:bodyPr/>
              <a:lstStyle/>
              <a:p>
                <a:pPr>
                  <a:buFont typeface="Wingdings" panose="05000000000000000000" pitchFamily="2" charset="2"/>
                  <a:buChar char="Ø"/>
                </a:pPr>
                <a:r>
                  <a:rPr lang="en-GB" sz="1800" dirty="0">
                    <a:solidFill>
                      <a:schemeClr val="tx1"/>
                    </a:solidFill>
                    <a:latin typeface="Avenir Medium"/>
                    <a:ea typeface="Tahoma" panose="020B0604030504040204" pitchFamily="34" charset="0"/>
                    <a:cs typeface="Times New Roman" panose="02020603050405020304" pitchFamily="18" charset="0"/>
                  </a:rPr>
                  <a:t>As the ground observations in upper Indus are sparse and do not cover complete temporal and spatial coverage, it is not appropriate to develop basin wide annual and seasonal precipitation.</a:t>
                </a:r>
              </a:p>
              <a:p>
                <a:pPr>
                  <a:buFont typeface="Wingdings" panose="05000000000000000000" pitchFamily="2" charset="2"/>
                  <a:buChar char="Ø"/>
                </a:pPr>
                <a:r>
                  <a:rPr lang="en-GB" sz="1800" dirty="0">
                    <a:solidFill>
                      <a:schemeClr val="tx1"/>
                    </a:solidFill>
                    <a:latin typeface="Avenir Medium"/>
                    <a:ea typeface="Tahoma" panose="020B0604030504040204" pitchFamily="34" charset="0"/>
                    <a:cs typeface="Times New Roman" panose="02020603050405020304" pitchFamily="18" charset="0"/>
                  </a:rPr>
                  <a:t>Four gridded dataset (Aphrodite, Chirps, </a:t>
                </a:r>
                <a:r>
                  <a:rPr lang="en-GB" sz="1800" dirty="0" err="1">
                    <a:solidFill>
                      <a:schemeClr val="tx1"/>
                    </a:solidFill>
                    <a:latin typeface="Avenir Medium"/>
                    <a:ea typeface="Tahoma" panose="020B0604030504040204" pitchFamily="34" charset="0"/>
                    <a:cs typeface="Times New Roman" panose="02020603050405020304" pitchFamily="18" charset="0"/>
                  </a:rPr>
                  <a:t>Persiann</a:t>
                </a:r>
                <a:r>
                  <a:rPr lang="en-GB" sz="1800" dirty="0">
                    <a:solidFill>
                      <a:schemeClr val="tx1"/>
                    </a:solidFill>
                    <a:latin typeface="Avenir Medium"/>
                    <a:ea typeface="Tahoma" panose="020B0604030504040204" pitchFamily="34" charset="0"/>
                    <a:cs typeface="Times New Roman" panose="02020603050405020304" pitchFamily="18" charset="0"/>
                  </a:rPr>
                  <a:t>-CDR and ERA5) of 1995-2017 monthly precipitation record over the study area was reconstructed by means of “anomaly method”. </a:t>
                </a:r>
              </a:p>
              <a:p>
                <a:pPr>
                  <a:buFont typeface="Wingdings" panose="05000000000000000000" pitchFamily="2" charset="2"/>
                  <a:buChar char="Ø"/>
                </a:pPr>
                <a:r>
                  <a:rPr lang="en-GB" sz="1800" dirty="0">
                    <a:solidFill>
                      <a:schemeClr val="tx1"/>
                    </a:solidFill>
                    <a:latin typeface="Avenir Medium"/>
                    <a:ea typeface="Tahoma" panose="020B0604030504040204" pitchFamily="34" charset="0"/>
                    <a:cs typeface="Times New Roman" panose="02020603050405020304" pitchFamily="18" charset="0"/>
                  </a:rPr>
                  <a:t>As we are developing precipitation climatology on seasonal and annual scale we converted monthly gridded and observed data into seasonal scale i.e. winter (DJF), Pre-monsoon (MAM), Monsoon (JJA), Autumn (SON) and Annual scale.</a:t>
                </a:r>
              </a:p>
              <a:p>
                <a:pPr>
                  <a:buFont typeface="Wingdings" panose="05000000000000000000" pitchFamily="2" charset="2"/>
                  <a:buChar char="Ø"/>
                </a:pPr>
                <a:r>
                  <a:rPr lang="en-GB" sz="1800" dirty="0">
                    <a:solidFill>
                      <a:schemeClr val="tx1"/>
                    </a:solidFill>
                    <a:latin typeface="Avenir Medium"/>
                    <a:cs typeface="Times New Roman" panose="02020603050405020304" pitchFamily="18" charset="0"/>
                  </a:rPr>
                  <a:t>The ratio between reference </a:t>
                </a:r>
                <a:r>
                  <a:rPr lang="en-GB" sz="1800" dirty="0" err="1">
                    <a:solidFill>
                      <a:schemeClr val="tx1"/>
                    </a:solidFill>
                    <a:latin typeface="Avenir Medium"/>
                    <a:cs typeface="Times New Roman" panose="02020603050405020304" pitchFamily="18" charset="0"/>
                  </a:rPr>
                  <a:t>raingauge</a:t>
                </a:r>
                <a:r>
                  <a:rPr lang="en-GB" sz="1800" dirty="0">
                    <a:solidFill>
                      <a:schemeClr val="tx1"/>
                    </a:solidFill>
                    <a:latin typeface="Avenir Medium"/>
                    <a:cs typeface="Times New Roman" panose="02020603050405020304" pitchFamily="18" charset="0"/>
                  </a:rPr>
                  <a:t> observations and gridded precipitation is the point ‘anomaly’, computed as below (see </a:t>
                </a:r>
                <a:r>
                  <a:rPr lang="en-GB" sz="1800" dirty="0" err="1">
                    <a:solidFill>
                      <a:schemeClr val="tx1"/>
                    </a:solidFill>
                    <a:latin typeface="Avenir Medium"/>
                    <a:cs typeface="Times New Roman" panose="02020603050405020304" pitchFamily="18" charset="0"/>
                  </a:rPr>
                  <a:t>Crespi</a:t>
                </a:r>
                <a:r>
                  <a:rPr lang="en-GB" sz="1800" dirty="0">
                    <a:solidFill>
                      <a:schemeClr val="tx1"/>
                    </a:solidFill>
                    <a:latin typeface="Avenir Medium"/>
                    <a:cs typeface="Times New Roman" panose="02020603050405020304" pitchFamily="18" charset="0"/>
                  </a:rPr>
                  <a:t> et al., Int. J. </a:t>
                </a:r>
                <a:r>
                  <a:rPr lang="en-GB" sz="1800" dirty="0" err="1">
                    <a:solidFill>
                      <a:schemeClr val="tx1"/>
                    </a:solidFill>
                    <a:latin typeface="Avenir Medium"/>
                    <a:cs typeface="Times New Roman" panose="02020603050405020304" pitchFamily="18" charset="0"/>
                  </a:rPr>
                  <a:t>Clim</a:t>
                </a:r>
                <a:r>
                  <a:rPr lang="en-GB" sz="1800" dirty="0">
                    <a:solidFill>
                      <a:schemeClr val="tx1"/>
                    </a:solidFill>
                    <a:latin typeface="Avenir Medium"/>
                    <a:cs typeface="Times New Roman" panose="02020603050405020304" pitchFamily="18" charset="0"/>
                  </a:rPr>
                  <a:t>, 2020):</a:t>
                </a:r>
              </a:p>
              <a:p>
                <a:r>
                  <a:rPr lang="en-GB" sz="1800" i="1" dirty="0">
                    <a:solidFill>
                      <a:schemeClr val="tx1"/>
                    </a:solidFill>
                    <a:latin typeface="Avenir Medium"/>
                    <a:cs typeface="Times New Roman" panose="02020603050405020304" pitchFamily="18" charset="0"/>
                  </a:rPr>
                  <a:t>                                                     </a:t>
                </a:r>
                <a:r>
                  <a:rPr lang="en-GB" sz="1800" i="1" dirty="0" err="1">
                    <a:solidFill>
                      <a:schemeClr val="tx1"/>
                    </a:solidFill>
                    <a:latin typeface="Avenir Medium"/>
                    <a:cs typeface="Times New Roman" panose="02020603050405020304" pitchFamily="18" charset="0"/>
                  </a:rPr>
                  <a:t>P</a:t>
                </a:r>
                <a:r>
                  <a:rPr lang="en-GB" sz="1800" i="1" baseline="-25000" dirty="0" err="1">
                    <a:solidFill>
                      <a:schemeClr val="tx1"/>
                    </a:solidFill>
                    <a:latin typeface="Avenir Medium"/>
                    <a:cs typeface="Times New Roman" panose="02020603050405020304" pitchFamily="18" charset="0"/>
                  </a:rPr>
                  <a:t>test</a:t>
                </a:r>
                <a:r>
                  <a:rPr lang="en-GB" sz="1800" i="1" baseline="-25000" dirty="0">
                    <a:solidFill>
                      <a:schemeClr val="tx1"/>
                    </a:solidFill>
                    <a:latin typeface="Avenir Medium"/>
                    <a:cs typeface="Times New Roman" panose="02020603050405020304" pitchFamily="18" charset="0"/>
                  </a:rPr>
                  <a:t> </a:t>
                </a:r>
                <a:r>
                  <a:rPr lang="en-GB" sz="1800" i="1" baseline="-25000" dirty="0" err="1">
                    <a:solidFill>
                      <a:schemeClr val="tx1"/>
                    </a:solidFill>
                    <a:latin typeface="Avenir Medium"/>
                    <a:cs typeface="Times New Roman" panose="02020603050405020304" pitchFamily="18" charset="0"/>
                  </a:rPr>
                  <a:t>m,i</a:t>
                </a:r>
                <a:r>
                  <a:rPr lang="en-GB" sz="1800" i="1" dirty="0">
                    <a:solidFill>
                      <a:schemeClr val="tx1"/>
                    </a:solidFill>
                    <a:latin typeface="Avenir Medium"/>
                    <a:cs typeface="Times New Roman" panose="02020603050405020304" pitchFamily="18" charset="0"/>
                  </a:rPr>
                  <a:t> =</a:t>
                </a:r>
                <a14:m>
                  <m:oMath xmlns:m="http://schemas.openxmlformats.org/officeDocument/2006/math">
                    <m:f>
                      <m:fPr>
                        <m:ctrlPr>
                          <a:rPr lang="en-GB" sz="1800" i="1">
                            <a:solidFill>
                              <a:schemeClr val="tx1"/>
                            </a:solidFill>
                            <a:latin typeface="Cambria Math" panose="02040503050406030204" pitchFamily="18" charset="0"/>
                          </a:rPr>
                        </m:ctrlPr>
                      </m:fPr>
                      <m:num>
                        <m:sSub>
                          <m:sSubPr>
                            <m:ctrlPr>
                              <a:rPr lang="en-GB" sz="1800" i="1">
                                <a:solidFill>
                                  <a:schemeClr val="tx1"/>
                                </a:solidFill>
                                <a:latin typeface="Cambria Math" panose="02040503050406030204" pitchFamily="18" charset="0"/>
                              </a:rPr>
                            </m:ctrlPr>
                          </m:sSubPr>
                          <m:e>
                            <m:r>
                              <a:rPr lang="en-GB" sz="1800" i="1">
                                <a:solidFill>
                                  <a:schemeClr val="tx1"/>
                                </a:solidFill>
                                <a:latin typeface="Cambria Math" panose="02040503050406030204" pitchFamily="18" charset="0"/>
                              </a:rPr>
                              <m:t>𝑝</m:t>
                            </m:r>
                          </m:e>
                          <m:sub>
                            <m:sSub>
                              <m:sSubPr>
                                <m:ctrlPr>
                                  <a:rPr lang="en-GB" sz="1800" i="1">
                                    <a:solidFill>
                                      <a:schemeClr val="tx1"/>
                                    </a:solidFill>
                                    <a:latin typeface="Cambria Math" panose="02040503050406030204" pitchFamily="18" charset="0"/>
                                  </a:rPr>
                                </m:ctrlPr>
                              </m:sSubPr>
                              <m:e>
                                <m:r>
                                  <a:rPr lang="en-GB" sz="1800" i="1">
                                    <a:solidFill>
                                      <a:schemeClr val="tx1"/>
                                    </a:solidFill>
                                    <a:latin typeface="Cambria Math" panose="02040503050406030204" pitchFamily="18" charset="0"/>
                                  </a:rPr>
                                  <m:t>𝑡𝑒𝑠𝑡</m:t>
                                </m:r>
                              </m:e>
                              <m:sub>
                                <m:r>
                                  <a:rPr lang="en-GB" sz="1800" i="1">
                                    <a:solidFill>
                                      <a:schemeClr val="tx1"/>
                                    </a:solidFill>
                                    <a:latin typeface="Cambria Math" panose="02040503050406030204" pitchFamily="18" charset="0"/>
                                  </a:rPr>
                                  <m:t>𝑚</m:t>
                                </m:r>
                              </m:sub>
                            </m:sSub>
                          </m:sub>
                        </m:sSub>
                      </m:num>
                      <m:den>
                        <m:sSub>
                          <m:sSubPr>
                            <m:ctrlPr>
                              <a:rPr lang="en-GB" sz="1800" i="1">
                                <a:solidFill>
                                  <a:schemeClr val="tx1"/>
                                </a:solidFill>
                                <a:latin typeface="Cambria Math" panose="02040503050406030204" pitchFamily="18" charset="0"/>
                              </a:rPr>
                            </m:ctrlPr>
                          </m:sSubPr>
                          <m:e>
                            <m:r>
                              <a:rPr lang="en-GB" sz="1800" i="1">
                                <a:solidFill>
                                  <a:schemeClr val="tx1"/>
                                </a:solidFill>
                                <a:latin typeface="Cambria Math" panose="02040503050406030204" pitchFamily="18" charset="0"/>
                              </a:rPr>
                              <m:t>𝑝</m:t>
                            </m:r>
                          </m:e>
                          <m:sub>
                            <m:r>
                              <a:rPr lang="en-GB" sz="1800" i="1">
                                <a:solidFill>
                                  <a:schemeClr val="tx1"/>
                                </a:solidFill>
                                <a:latin typeface="Cambria Math" panose="02040503050406030204" pitchFamily="18" charset="0"/>
                              </a:rPr>
                              <m:t>𝑟𝑒𝑓𝑟𝑒𝑛𝑐𝑒</m:t>
                            </m:r>
                            <m:r>
                              <a:rPr lang="en-GB" sz="1800" i="1">
                                <a:solidFill>
                                  <a:schemeClr val="tx1"/>
                                </a:solidFill>
                                <a:latin typeface="Cambria Math" panose="02040503050406030204" pitchFamily="18" charset="0"/>
                              </a:rPr>
                              <m:t>,</m:t>
                            </m:r>
                            <m:r>
                              <a:rPr lang="en-GB" sz="1800" i="1">
                                <a:solidFill>
                                  <a:schemeClr val="tx1"/>
                                </a:solidFill>
                                <a:latin typeface="Cambria Math" panose="02040503050406030204" pitchFamily="18" charset="0"/>
                              </a:rPr>
                              <m:t>𝑖</m:t>
                            </m:r>
                          </m:sub>
                        </m:sSub>
                      </m:den>
                    </m:f>
                  </m:oMath>
                </a14:m>
                <a:r>
                  <a:rPr lang="en-GB" sz="1800" i="1" dirty="0">
                    <a:solidFill>
                      <a:schemeClr val="tx1"/>
                    </a:solidFill>
                    <a:latin typeface="Avenir Medium"/>
                    <a:cs typeface="Times New Roman" panose="02020603050405020304" pitchFamily="18" charset="0"/>
                  </a:rPr>
                  <a:t> </a:t>
                </a:r>
                <a:r>
                  <a:rPr lang="en-GB" sz="1800" dirty="0">
                    <a:solidFill>
                      <a:schemeClr val="tx1"/>
                    </a:solidFill>
                    <a:latin typeface="Avenir Medium"/>
                    <a:cs typeface="Times New Roman" panose="02020603050405020304" pitchFamily="18" charset="0"/>
                  </a:rPr>
                  <a:t>              </a:t>
                </a:r>
              </a:p>
              <a:p>
                <a:pPr>
                  <a:buFont typeface="Wingdings" panose="05000000000000000000" pitchFamily="2" charset="2"/>
                  <a:buChar char="Ø"/>
                </a:pPr>
                <a:r>
                  <a:rPr lang="en-GB" sz="1800" dirty="0">
                    <a:solidFill>
                      <a:schemeClr val="tx1"/>
                    </a:solidFill>
                    <a:latin typeface="Avenir Medium"/>
                    <a:cs typeface="Times New Roman" panose="02020603050405020304" pitchFamily="18" charset="0"/>
                  </a:rPr>
                  <a:t> </a:t>
                </a:r>
                <a14:m>
                  <m:oMath xmlns:m="http://schemas.openxmlformats.org/officeDocument/2006/math">
                    <m:sSub>
                      <m:sSubPr>
                        <m:ctrlPr>
                          <a:rPr lang="en-GB" sz="1800" i="1">
                            <a:solidFill>
                              <a:schemeClr val="tx1"/>
                            </a:solidFill>
                            <a:latin typeface="Cambria Math" panose="02040503050406030204" pitchFamily="18" charset="0"/>
                          </a:rPr>
                        </m:ctrlPr>
                      </m:sSubPr>
                      <m:e>
                        <m:r>
                          <m:rPr>
                            <m:sty m:val="p"/>
                          </m:rPr>
                          <a:rPr lang="it-IT" sz="1800">
                            <a:solidFill>
                              <a:schemeClr val="tx1"/>
                            </a:solidFill>
                            <a:latin typeface="Cambria Math" panose="02040503050406030204" pitchFamily="18" charset="0"/>
                          </a:rPr>
                          <m:t>where</m:t>
                        </m:r>
                        <m:r>
                          <a:rPr lang="it-IT" sz="1800">
                            <a:solidFill>
                              <a:schemeClr val="tx1"/>
                            </a:solidFill>
                            <a:latin typeface="Cambria Math" panose="02040503050406030204" pitchFamily="18" charset="0"/>
                          </a:rPr>
                          <m:t> </m:t>
                        </m:r>
                        <m:r>
                          <a:rPr lang="en-GB" sz="1800" i="1">
                            <a:solidFill>
                              <a:schemeClr val="tx1"/>
                            </a:solidFill>
                            <a:latin typeface="Cambria Math" panose="02040503050406030204" pitchFamily="18" charset="0"/>
                          </a:rPr>
                          <m:t>𝑝</m:t>
                        </m:r>
                      </m:e>
                      <m:sub>
                        <m:sSub>
                          <m:sSubPr>
                            <m:ctrlPr>
                              <a:rPr lang="en-GB" sz="1800" i="1">
                                <a:solidFill>
                                  <a:schemeClr val="tx1"/>
                                </a:solidFill>
                                <a:latin typeface="Cambria Math" panose="02040503050406030204" pitchFamily="18" charset="0"/>
                              </a:rPr>
                            </m:ctrlPr>
                          </m:sSubPr>
                          <m:e>
                            <m:r>
                              <a:rPr lang="en-GB" sz="1800" i="1">
                                <a:solidFill>
                                  <a:schemeClr val="tx1"/>
                                </a:solidFill>
                                <a:latin typeface="Cambria Math" panose="02040503050406030204" pitchFamily="18" charset="0"/>
                              </a:rPr>
                              <m:t>𝑡𝑒𝑠𝑡</m:t>
                            </m:r>
                          </m:e>
                          <m:sub>
                            <m:r>
                              <a:rPr lang="en-GB" sz="1800" i="1">
                                <a:solidFill>
                                  <a:schemeClr val="tx1"/>
                                </a:solidFill>
                                <a:latin typeface="Cambria Math" panose="02040503050406030204" pitchFamily="18" charset="0"/>
                              </a:rPr>
                              <m:t>𝑚</m:t>
                            </m:r>
                          </m:sub>
                        </m:sSub>
                      </m:sub>
                    </m:sSub>
                  </m:oMath>
                </a14:m>
                <a:r>
                  <a:rPr lang="en-GB" sz="1800" dirty="0">
                    <a:solidFill>
                      <a:schemeClr val="tx1"/>
                    </a:solidFill>
                    <a:latin typeface="Avenir Medium"/>
                    <a:ea typeface="Tahoma" panose="020B0604030504040204" pitchFamily="34" charset="0"/>
                    <a:cs typeface="Times New Roman" panose="02020603050405020304" pitchFamily="18" charset="0"/>
                  </a:rPr>
                  <a:t> and </a:t>
                </a:r>
                <a14:m>
                  <m:oMath xmlns:m="http://schemas.openxmlformats.org/officeDocument/2006/math">
                    <m:sSub>
                      <m:sSubPr>
                        <m:ctrlPr>
                          <a:rPr lang="en-GB" sz="1800" i="1">
                            <a:solidFill>
                              <a:schemeClr val="tx1"/>
                            </a:solidFill>
                            <a:latin typeface="Cambria Math" panose="02040503050406030204" pitchFamily="18" charset="0"/>
                          </a:rPr>
                        </m:ctrlPr>
                      </m:sSubPr>
                      <m:e>
                        <m:r>
                          <a:rPr lang="en-GB" sz="1800" i="1">
                            <a:solidFill>
                              <a:schemeClr val="tx1"/>
                            </a:solidFill>
                            <a:latin typeface="Cambria Math" panose="02040503050406030204" pitchFamily="18" charset="0"/>
                          </a:rPr>
                          <m:t>𝑝</m:t>
                        </m:r>
                      </m:e>
                      <m:sub>
                        <m:r>
                          <a:rPr lang="en-GB" sz="1800" i="1">
                            <a:solidFill>
                              <a:schemeClr val="tx1"/>
                            </a:solidFill>
                            <a:latin typeface="Cambria Math" panose="02040503050406030204" pitchFamily="18" charset="0"/>
                          </a:rPr>
                          <m:t>𝑟𝑒𝑓𝑟𝑒𝑛𝑐𝑒</m:t>
                        </m:r>
                        <m:r>
                          <a:rPr lang="en-GB" sz="1800" i="1">
                            <a:solidFill>
                              <a:schemeClr val="tx1"/>
                            </a:solidFill>
                            <a:latin typeface="Cambria Math" panose="02040503050406030204" pitchFamily="18" charset="0"/>
                          </a:rPr>
                          <m:t>,</m:t>
                        </m:r>
                        <m:r>
                          <a:rPr lang="en-GB" sz="1800" i="1">
                            <a:solidFill>
                              <a:schemeClr val="tx1"/>
                            </a:solidFill>
                            <a:latin typeface="Cambria Math" panose="02040503050406030204" pitchFamily="18" charset="0"/>
                          </a:rPr>
                          <m:t>𝑖</m:t>
                        </m:r>
                      </m:sub>
                    </m:sSub>
                  </m:oMath>
                </a14:m>
                <a:r>
                  <a:rPr lang="en-GB" sz="1800" dirty="0">
                    <a:solidFill>
                      <a:schemeClr val="tx1"/>
                    </a:solidFill>
                    <a:latin typeface="Avenir Medium"/>
                    <a:ea typeface="Tahoma" panose="020B0604030504040204" pitchFamily="34" charset="0"/>
                    <a:cs typeface="Times New Roman" panose="02020603050405020304" pitchFamily="18" charset="0"/>
                  </a:rPr>
                  <a:t> are gridded and observed ‘true’ precipitation series in the</a:t>
                </a:r>
              </a:p>
              <a:p>
                <a:r>
                  <a:rPr lang="en-GB" sz="1800" dirty="0">
                    <a:solidFill>
                      <a:schemeClr val="tx1"/>
                    </a:solidFill>
                    <a:latin typeface="Avenir Medium"/>
                    <a:ea typeface="Tahoma" panose="020B0604030504040204" pitchFamily="34" charset="0"/>
                    <a:cs typeface="Times New Roman" panose="02020603050405020304" pitchFamily="18" charset="0"/>
                  </a:rPr>
                  <a:t> specified  grid point  </a:t>
                </a:r>
              </a:p>
              <a:p>
                <a:pPr>
                  <a:buFont typeface="Wingdings" panose="05000000000000000000" pitchFamily="2" charset="2"/>
                  <a:buChar char="Ø"/>
                </a:pPr>
                <a:r>
                  <a:rPr lang="en-GB" sz="1800" dirty="0">
                    <a:solidFill>
                      <a:schemeClr val="tx1"/>
                    </a:solidFill>
                    <a:latin typeface="Avenir Medium"/>
                    <a:cs typeface="Times New Roman" panose="02020603050405020304" pitchFamily="18" charset="0"/>
                  </a:rPr>
                  <a:t>The point ‘anomalies’ are then interpolated into the ‘anomaly’ field</a:t>
                </a:r>
              </a:p>
              <a:p>
                <a:pPr>
                  <a:buFont typeface="Wingdings" panose="05000000000000000000" pitchFamily="2" charset="2"/>
                  <a:buChar char="Ø"/>
                </a:pPr>
                <a:r>
                  <a:rPr lang="en-GB" sz="1800" dirty="0">
                    <a:solidFill>
                      <a:schemeClr val="tx1"/>
                    </a:solidFill>
                    <a:latin typeface="Avenir Medium"/>
                    <a:cs typeface="Times New Roman" panose="02020603050405020304" pitchFamily="18" charset="0"/>
                  </a:rPr>
                  <a:t>The gridded precipitation field is then corrected by multiplying it with the anomaly field</a:t>
                </a:r>
                <a:r>
                  <a:rPr lang="en-GB" sz="1800" dirty="0">
                    <a:latin typeface="Avenir Medium"/>
                    <a:cs typeface="Times New Roman" panose="02020603050405020304" pitchFamily="18" charset="0"/>
                  </a:rPr>
                  <a:t>.</a:t>
                </a:r>
              </a:p>
              <a:p>
                <a:endParaRPr lang="en-GB" sz="1800" dirty="0">
                  <a:latin typeface="Avenir Medium"/>
                  <a:cs typeface="Times New Roman" panose="02020603050405020304" pitchFamily="18" charset="0"/>
                </a:endParaRPr>
              </a:p>
            </p:txBody>
          </p:sp>
        </mc:Choice>
        <mc:Fallback xmlns="">
          <p:sp>
            <p:nvSpPr>
              <p:cNvPr id="3" name="Text Placeholder 2">
                <a:extLst>
                  <a:ext uri="{FF2B5EF4-FFF2-40B4-BE49-F238E27FC236}">
                    <a16:creationId xmlns:a16="http://schemas.microsoft.com/office/drawing/2014/main" id="{EDC4EC25-427C-4709-AB8D-6019F0386601}"/>
                  </a:ext>
                </a:extLst>
              </p:cNvPr>
              <p:cNvSpPr>
                <a:spLocks noGrp="1" noRot="1" noChangeAspect="1" noMove="1" noResize="1" noEditPoints="1" noAdjustHandles="1" noChangeArrowheads="1" noChangeShapeType="1" noTextEdit="1"/>
              </p:cNvSpPr>
              <p:nvPr>
                <p:ph type="body" sz="quarter" idx="12"/>
              </p:nvPr>
            </p:nvSpPr>
            <p:spPr>
              <a:xfrm>
                <a:off x="1740023" y="1517661"/>
                <a:ext cx="9835720" cy="4837866"/>
              </a:xfrm>
              <a:blipFill>
                <a:blip r:embed="rId2"/>
                <a:stretch>
                  <a:fillRect l="-516" t="-1053" r="-645" b="-5263"/>
                </a:stretch>
              </a:blipFill>
            </p:spPr>
            <p:txBody>
              <a:bodyPr/>
              <a:lstStyle/>
              <a:p>
                <a:r>
                  <a:rPr lang="it-IT">
                    <a:noFill/>
                  </a:rPr>
                  <a:t> </a:t>
                </a:r>
              </a:p>
            </p:txBody>
          </p:sp>
        </mc:Fallback>
      </mc:AlternateContent>
    </p:spTree>
    <p:extLst>
      <p:ext uri="{BB962C8B-B14F-4D97-AF65-F5344CB8AC3E}">
        <p14:creationId xmlns:p14="http://schemas.microsoft.com/office/powerpoint/2010/main" val="4112106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FA5F-BE71-4C4E-B411-B3427A4898E5}"/>
              </a:ext>
            </a:extLst>
          </p:cNvPr>
          <p:cNvSpPr>
            <a:spLocks noGrp="1"/>
          </p:cNvSpPr>
          <p:nvPr>
            <p:ph type="title"/>
          </p:nvPr>
        </p:nvSpPr>
        <p:spPr>
          <a:xfrm>
            <a:off x="838201" y="324411"/>
            <a:ext cx="10515600" cy="545600"/>
          </a:xfrm>
        </p:spPr>
        <p:txBody>
          <a:bodyPr>
            <a:normAutofit/>
          </a:bodyPr>
          <a:lstStyle/>
          <a:p>
            <a:r>
              <a:rPr lang="en-GB" sz="3200" dirty="0">
                <a:latin typeface="Avenir Medium"/>
                <a:cs typeface="Times New Roman" panose="02020603050405020304" pitchFamily="18" charset="0"/>
              </a:rPr>
              <a:t>Meteorological Data</a:t>
            </a:r>
          </a:p>
        </p:txBody>
      </p:sp>
      <p:graphicFrame>
        <p:nvGraphicFramePr>
          <p:cNvPr id="6" name="Table 5">
            <a:extLst>
              <a:ext uri="{FF2B5EF4-FFF2-40B4-BE49-F238E27FC236}">
                <a16:creationId xmlns:a16="http://schemas.microsoft.com/office/drawing/2014/main" id="{B10E9E82-C2C2-43B1-A5B1-396818EF7227}"/>
              </a:ext>
            </a:extLst>
          </p:cNvPr>
          <p:cNvGraphicFramePr>
            <a:graphicFrameLocks noGrp="1"/>
          </p:cNvGraphicFramePr>
          <p:nvPr>
            <p:extLst>
              <p:ext uri="{D42A27DB-BD31-4B8C-83A1-F6EECF244321}">
                <p14:modId xmlns:p14="http://schemas.microsoft.com/office/powerpoint/2010/main" val="708957564"/>
              </p:ext>
            </p:extLst>
          </p:nvPr>
        </p:nvGraphicFramePr>
        <p:xfrm>
          <a:off x="1766656" y="870768"/>
          <a:ext cx="9019712" cy="5892710"/>
        </p:xfrm>
        <a:graphic>
          <a:graphicData uri="http://schemas.openxmlformats.org/drawingml/2006/table">
            <a:tbl>
              <a:tblPr>
                <a:tableStyleId>{616DA210-FB5B-4158-B5E0-FEB733F419BA}</a:tableStyleId>
              </a:tblPr>
              <a:tblGrid>
                <a:gridCol w="1127464">
                  <a:extLst>
                    <a:ext uri="{9D8B030D-6E8A-4147-A177-3AD203B41FA5}">
                      <a16:colId xmlns:a16="http://schemas.microsoft.com/office/drawing/2014/main" val="746775634"/>
                    </a:ext>
                  </a:extLst>
                </a:gridCol>
                <a:gridCol w="1127464">
                  <a:extLst>
                    <a:ext uri="{9D8B030D-6E8A-4147-A177-3AD203B41FA5}">
                      <a16:colId xmlns:a16="http://schemas.microsoft.com/office/drawing/2014/main" val="1249650997"/>
                    </a:ext>
                  </a:extLst>
                </a:gridCol>
                <a:gridCol w="1127464">
                  <a:extLst>
                    <a:ext uri="{9D8B030D-6E8A-4147-A177-3AD203B41FA5}">
                      <a16:colId xmlns:a16="http://schemas.microsoft.com/office/drawing/2014/main" val="2158267285"/>
                    </a:ext>
                  </a:extLst>
                </a:gridCol>
                <a:gridCol w="1127464">
                  <a:extLst>
                    <a:ext uri="{9D8B030D-6E8A-4147-A177-3AD203B41FA5}">
                      <a16:colId xmlns:a16="http://schemas.microsoft.com/office/drawing/2014/main" val="605585379"/>
                    </a:ext>
                  </a:extLst>
                </a:gridCol>
                <a:gridCol w="1127464">
                  <a:extLst>
                    <a:ext uri="{9D8B030D-6E8A-4147-A177-3AD203B41FA5}">
                      <a16:colId xmlns:a16="http://schemas.microsoft.com/office/drawing/2014/main" val="1599148024"/>
                    </a:ext>
                  </a:extLst>
                </a:gridCol>
                <a:gridCol w="1127464">
                  <a:extLst>
                    <a:ext uri="{9D8B030D-6E8A-4147-A177-3AD203B41FA5}">
                      <a16:colId xmlns:a16="http://schemas.microsoft.com/office/drawing/2014/main" val="1481314480"/>
                    </a:ext>
                  </a:extLst>
                </a:gridCol>
                <a:gridCol w="1127464">
                  <a:extLst>
                    <a:ext uri="{9D8B030D-6E8A-4147-A177-3AD203B41FA5}">
                      <a16:colId xmlns:a16="http://schemas.microsoft.com/office/drawing/2014/main" val="919690389"/>
                    </a:ext>
                  </a:extLst>
                </a:gridCol>
                <a:gridCol w="1127464">
                  <a:extLst>
                    <a:ext uri="{9D8B030D-6E8A-4147-A177-3AD203B41FA5}">
                      <a16:colId xmlns:a16="http://schemas.microsoft.com/office/drawing/2014/main" val="3321885387"/>
                    </a:ext>
                  </a:extLst>
                </a:gridCol>
              </a:tblGrid>
              <a:tr h="253322">
                <a:tc rowSpan="2">
                  <a:txBody>
                    <a:bodyPr/>
                    <a:lstStyle/>
                    <a:p>
                      <a:pPr algn="ctr" fontAlgn="ctr"/>
                      <a:r>
                        <a:rPr lang="en-GB" sz="1200" b="1" u="none" strike="noStrike" dirty="0">
                          <a:effectLst/>
                          <a:latin typeface="Avenir Medium"/>
                          <a:cs typeface="Times New Roman" panose="02020603050405020304" pitchFamily="18" charset="0"/>
                        </a:rPr>
                        <a:t>Basin</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rowSpan="2">
                  <a:txBody>
                    <a:bodyPr/>
                    <a:lstStyle/>
                    <a:p>
                      <a:pPr algn="ctr" fontAlgn="ctr"/>
                      <a:r>
                        <a:rPr lang="en-GB" sz="1200" b="1" u="none" strike="noStrike" dirty="0">
                          <a:effectLst/>
                          <a:latin typeface="Avenir Medium"/>
                          <a:cs typeface="Times New Roman" panose="02020603050405020304" pitchFamily="18" charset="0"/>
                        </a:rPr>
                        <a:t>Stations</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rowSpan="2">
                  <a:txBody>
                    <a:bodyPr/>
                    <a:lstStyle/>
                    <a:p>
                      <a:pPr algn="ctr" fontAlgn="ctr"/>
                      <a:r>
                        <a:rPr lang="en-GB" sz="1200" b="1" u="none" strike="noStrike" dirty="0">
                          <a:effectLst/>
                          <a:latin typeface="Avenir Medium"/>
                          <a:cs typeface="Times New Roman" panose="02020603050405020304" pitchFamily="18" charset="0"/>
                        </a:rPr>
                        <a:t>Period to</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rowSpan="2">
                  <a:txBody>
                    <a:bodyPr/>
                    <a:lstStyle/>
                    <a:p>
                      <a:pPr algn="ctr" fontAlgn="ctr"/>
                      <a:r>
                        <a:rPr lang="en-GB" sz="1200" b="1" u="none" strike="noStrike" dirty="0">
                          <a:effectLst/>
                          <a:latin typeface="Avenir Medium"/>
                          <a:cs typeface="Times New Roman" panose="02020603050405020304" pitchFamily="18" charset="0"/>
                        </a:rPr>
                        <a:t>Period From</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rowSpan="2">
                  <a:txBody>
                    <a:bodyPr/>
                    <a:lstStyle/>
                    <a:p>
                      <a:pPr algn="ctr" fontAlgn="ctr"/>
                      <a:r>
                        <a:rPr lang="en-GB" sz="1200" b="1" u="none" strike="noStrike" dirty="0">
                          <a:effectLst/>
                          <a:latin typeface="Avenir Medium"/>
                          <a:cs typeface="Times New Roman" panose="02020603050405020304" pitchFamily="18" charset="0"/>
                        </a:rPr>
                        <a:t>Agency</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b="1" u="none" strike="noStrike">
                          <a:effectLst/>
                          <a:latin typeface="Avenir Medium"/>
                          <a:cs typeface="Times New Roman" panose="02020603050405020304" pitchFamily="18" charset="0"/>
                        </a:rPr>
                        <a:t>Latitude</a:t>
                      </a:r>
                      <a:endParaRPr lang="en-GB" sz="1200" b="1"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b="1" u="none" strike="noStrike">
                          <a:effectLst/>
                          <a:latin typeface="Avenir Medium"/>
                          <a:cs typeface="Times New Roman" panose="02020603050405020304" pitchFamily="18" charset="0"/>
                        </a:rPr>
                        <a:t>Longitude</a:t>
                      </a:r>
                      <a:endParaRPr lang="en-GB" sz="1200" b="1" i="0" u="none" strike="noStrike">
                        <a:solidFill>
                          <a:srgbClr val="000000"/>
                        </a:solidFill>
                        <a:effectLst/>
                        <a:latin typeface="Avenir Medium"/>
                        <a:cs typeface="Times New Roman" panose="02020603050405020304" pitchFamily="18" charset="0"/>
                      </a:endParaRPr>
                    </a:p>
                  </a:txBody>
                  <a:tcPr marL="5199" marR="5199" marT="5199" marB="0" anchor="ctr"/>
                </a:tc>
                <a:tc rowSpan="2">
                  <a:txBody>
                    <a:bodyPr/>
                    <a:lstStyle/>
                    <a:p>
                      <a:pPr algn="ctr" fontAlgn="ctr"/>
                      <a:r>
                        <a:rPr lang="en-GB" sz="1200" b="1" u="none" strike="noStrike" dirty="0">
                          <a:effectLst/>
                          <a:latin typeface="Avenir Medium"/>
                          <a:cs typeface="Times New Roman" panose="02020603050405020304" pitchFamily="18" charset="0"/>
                        </a:rPr>
                        <a:t>Elevation </a:t>
                      </a:r>
                    </a:p>
                    <a:p>
                      <a:pPr algn="ctr" fontAlgn="ctr"/>
                      <a:r>
                        <a:rPr lang="en-GB" sz="1200" b="1" u="none" strike="noStrike" dirty="0">
                          <a:effectLst/>
                          <a:latin typeface="Avenir Medium"/>
                          <a:cs typeface="Times New Roman" panose="02020603050405020304" pitchFamily="18" charset="0"/>
                        </a:rPr>
                        <a:t>(m </a:t>
                      </a:r>
                      <a:r>
                        <a:rPr lang="en-GB" sz="1200" b="1" u="none" strike="noStrike" dirty="0" err="1">
                          <a:effectLst/>
                          <a:latin typeface="Avenir Medium"/>
                          <a:cs typeface="Times New Roman" panose="02020603050405020304" pitchFamily="18" charset="0"/>
                        </a:rPr>
                        <a:t>asl</a:t>
                      </a:r>
                      <a:r>
                        <a:rPr lang="en-GB" sz="1200" b="1" u="none" strike="noStrike" dirty="0">
                          <a:effectLst/>
                          <a:latin typeface="Avenir Medium"/>
                          <a:cs typeface="Times New Roman" panose="02020603050405020304" pitchFamily="18" charset="0"/>
                        </a:rPr>
                        <a:t>)</a:t>
                      </a:r>
                      <a:endParaRPr lang="en-GB" sz="1200" b="1" i="0" u="none" strike="noStrike" dirty="0">
                        <a:solidFill>
                          <a:srgbClr val="000000"/>
                        </a:solidFill>
                        <a:effectLst/>
                        <a:latin typeface="Avenir Medium"/>
                        <a:cs typeface="Times New Roman" panose="02020603050405020304" pitchFamily="18" charset="0"/>
                      </a:endParaRPr>
                    </a:p>
                  </a:txBody>
                  <a:tcPr marL="124770" marR="5199" marT="5199" marB="0" anchor="ctr"/>
                </a:tc>
                <a:extLst>
                  <a:ext uri="{0D108BD9-81ED-4DB2-BD59-A6C34878D82A}">
                    <a16:rowId xmlns:a16="http://schemas.microsoft.com/office/drawing/2014/main" val="2921028506"/>
                  </a:ext>
                </a:extLst>
              </a:tr>
              <a:tr h="22739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1200" b="1" kern="1200" dirty="0">
                          <a:solidFill>
                            <a:schemeClr val="tx1"/>
                          </a:solidFill>
                          <a:effectLst/>
                          <a:latin typeface="Avenir Medium"/>
                          <a:ea typeface="+mn-ea"/>
                          <a:cs typeface="Times New Roman" panose="02020603050405020304" pitchFamily="18" charset="0"/>
                        </a:rPr>
                        <a:t>( </a:t>
                      </a:r>
                      <a:r>
                        <a:rPr lang="en-GB" sz="1200" b="1" kern="1200" baseline="30000" dirty="0">
                          <a:solidFill>
                            <a:schemeClr val="tx1"/>
                          </a:solidFill>
                          <a:effectLst/>
                          <a:latin typeface="Avenir Medium"/>
                          <a:ea typeface="+mn-ea"/>
                          <a:cs typeface="Times New Roman" panose="02020603050405020304" pitchFamily="18" charset="0"/>
                        </a:rPr>
                        <a:t>° </a:t>
                      </a:r>
                      <a:r>
                        <a:rPr lang="en-GB" sz="1200" b="1" kern="1200" dirty="0">
                          <a:solidFill>
                            <a:schemeClr val="tx1"/>
                          </a:solidFill>
                          <a:effectLst/>
                          <a:latin typeface="Avenir Medium"/>
                          <a:ea typeface="+mn-ea"/>
                          <a:cs typeface="Times New Roman" panose="02020603050405020304" pitchFamily="18" charset="0"/>
                        </a:rPr>
                        <a:t>)</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b="1" kern="1200" dirty="0">
                          <a:solidFill>
                            <a:schemeClr val="tx1"/>
                          </a:solidFill>
                          <a:effectLst/>
                          <a:latin typeface="Avenir Medium"/>
                          <a:ea typeface="+mn-ea"/>
                          <a:cs typeface="Times New Roman" panose="02020603050405020304" pitchFamily="18" charset="0"/>
                        </a:rPr>
                        <a:t>( </a:t>
                      </a:r>
                      <a:r>
                        <a:rPr lang="en-GB" sz="1200" b="1" kern="1200" baseline="30000" dirty="0">
                          <a:solidFill>
                            <a:schemeClr val="tx1"/>
                          </a:solidFill>
                          <a:effectLst/>
                          <a:latin typeface="Avenir Medium"/>
                          <a:ea typeface="+mn-ea"/>
                          <a:cs typeface="Times New Roman" panose="02020603050405020304" pitchFamily="18" charset="0"/>
                        </a:rPr>
                        <a:t>° </a:t>
                      </a:r>
                      <a:r>
                        <a:rPr lang="en-GB" sz="1200" b="1" kern="1200" dirty="0">
                          <a:solidFill>
                            <a:schemeClr val="tx1"/>
                          </a:solidFill>
                          <a:effectLst/>
                          <a:latin typeface="Avenir Medium"/>
                          <a:ea typeface="+mn-ea"/>
                          <a:cs typeface="Times New Roman" panose="02020603050405020304" pitchFamily="18" charset="0"/>
                        </a:rPr>
                        <a:t>)</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vMerge="1">
                  <a:txBody>
                    <a:bodyPr/>
                    <a:lstStyle/>
                    <a:p>
                      <a:endParaRPr lang="en-GB"/>
                    </a:p>
                  </a:txBody>
                  <a:tcPr/>
                </a:tc>
                <a:extLst>
                  <a:ext uri="{0D108BD9-81ED-4DB2-BD59-A6C34878D82A}">
                    <a16:rowId xmlns:a16="http://schemas.microsoft.com/office/drawing/2014/main" val="1609281274"/>
                  </a:ext>
                </a:extLst>
              </a:tr>
              <a:tr h="181247">
                <a:tc rowSpan="5">
                  <a:txBody>
                    <a:bodyPr/>
                    <a:lstStyle/>
                    <a:p>
                      <a:pPr algn="ctr" fontAlgn="ctr"/>
                      <a:r>
                        <a:rPr lang="en-GB" sz="1200" b="1" u="none" strike="noStrike" dirty="0" err="1">
                          <a:effectLst/>
                          <a:latin typeface="Avenir Medium"/>
                          <a:cs typeface="Times New Roman" panose="02020603050405020304" pitchFamily="18" charset="0"/>
                        </a:rPr>
                        <a:t>Gligat</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Gilgit</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1981</a:t>
                      </a:r>
                      <a:endParaRPr lang="en-GB" sz="1200" b="1"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1"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PMD</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35.92</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74.33</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1460</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3051642833"/>
                  </a:ext>
                </a:extLst>
              </a:tr>
              <a:tr h="181247">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Gupis</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1981</a:t>
                      </a:r>
                      <a:endParaRPr lang="en-GB" sz="1200" b="1"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2017</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PMD</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36.17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73.4</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2156</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3736846771"/>
                  </a:ext>
                </a:extLst>
              </a:tr>
              <a:tr h="181247">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Ushkoor</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1995</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WAPDA</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36.05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73.39</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3051</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2438573089"/>
                  </a:ext>
                </a:extLst>
              </a:tr>
              <a:tr h="181247">
                <a:tc vMerge="1">
                  <a:txBody>
                    <a:bodyPr/>
                    <a:lstStyle/>
                    <a:p>
                      <a:endParaRPr lang="en-GB"/>
                    </a:p>
                  </a:txBody>
                  <a:tcPr/>
                </a:tc>
                <a:tc>
                  <a:txBody>
                    <a:bodyPr/>
                    <a:lstStyle/>
                    <a:p>
                      <a:pPr algn="ctr" fontAlgn="ctr"/>
                      <a:r>
                        <a:rPr lang="en-GB" sz="1200" u="none" strike="noStrike" dirty="0">
                          <a:effectLst/>
                          <a:latin typeface="Avenir Medium"/>
                          <a:cs typeface="Times New Roman" panose="02020603050405020304" pitchFamily="18" charset="0"/>
                        </a:rPr>
                        <a:t>Yasin</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1995</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WAPDA</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36.4</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73.5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3280</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1926174850"/>
                  </a:ext>
                </a:extLst>
              </a:tr>
              <a:tr h="253322">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Shnedoor</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1995</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WAPDA</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36.09</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72.55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3712</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317714621"/>
                  </a:ext>
                </a:extLst>
              </a:tr>
              <a:tr h="253322">
                <a:tc rowSpan="3">
                  <a:txBody>
                    <a:bodyPr/>
                    <a:lstStyle/>
                    <a:p>
                      <a:pPr algn="ctr" fontAlgn="ctr"/>
                      <a:r>
                        <a:rPr lang="en-GB" sz="1200" b="1" u="none" strike="noStrike" dirty="0" err="1">
                          <a:effectLst/>
                          <a:latin typeface="Avenir Medium"/>
                          <a:cs typeface="Times New Roman" panose="02020603050405020304" pitchFamily="18" charset="0"/>
                        </a:rPr>
                        <a:t>Hunza</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err="1">
                          <a:effectLst/>
                          <a:latin typeface="Avenir Medium"/>
                          <a:cs typeface="Times New Roman" panose="02020603050405020304" pitchFamily="18" charset="0"/>
                        </a:rPr>
                        <a:t>Khunjerab</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1995</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WAPDA</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36.84</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75.42</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4440</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3372962103"/>
                  </a:ext>
                </a:extLst>
              </a:tr>
              <a:tr h="181247">
                <a:tc vMerge="1">
                  <a:txBody>
                    <a:bodyPr/>
                    <a:lstStyle/>
                    <a:p>
                      <a:endParaRPr lang="en-GB"/>
                    </a:p>
                  </a:txBody>
                  <a:tcPr/>
                </a:tc>
                <a:tc>
                  <a:txBody>
                    <a:bodyPr/>
                    <a:lstStyle/>
                    <a:p>
                      <a:pPr algn="ctr" fontAlgn="ctr"/>
                      <a:r>
                        <a:rPr lang="en-GB" sz="1200" u="none" strike="noStrike" dirty="0">
                          <a:effectLst/>
                          <a:latin typeface="Avenir Medium"/>
                          <a:cs typeface="Times New Roman" panose="02020603050405020304" pitchFamily="18" charset="0"/>
                        </a:rPr>
                        <a:t>Ziarat</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1995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2017</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WAPDA</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36.77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74.46</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3020</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437925551"/>
                  </a:ext>
                </a:extLst>
              </a:tr>
              <a:tr h="181247">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Naltar</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1995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WAPDA</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36.17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74.18</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2898</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3658293825"/>
                  </a:ext>
                </a:extLst>
              </a:tr>
              <a:tr h="181247">
                <a:tc rowSpan="4">
                  <a:txBody>
                    <a:bodyPr/>
                    <a:lstStyle/>
                    <a:p>
                      <a:pPr algn="ctr" fontAlgn="ctr"/>
                      <a:r>
                        <a:rPr lang="en-GB" sz="1200" b="1" u="none" strike="noStrike" dirty="0">
                          <a:effectLst/>
                          <a:latin typeface="Avenir Medium"/>
                          <a:cs typeface="Times New Roman" panose="02020603050405020304" pitchFamily="18" charset="0"/>
                        </a:rPr>
                        <a:t>Astore</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Astore</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1981</a:t>
                      </a:r>
                      <a:endParaRPr lang="en-GB" sz="1200" b="1"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2017</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PMD</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35.37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74.9</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2168</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1219166420"/>
                  </a:ext>
                </a:extLst>
              </a:tr>
              <a:tr h="181247">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Ramma</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1995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2017</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WAPDA</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35.36</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74.81</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3179</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3216284980"/>
                  </a:ext>
                </a:extLst>
              </a:tr>
              <a:tr h="181247">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Rattu</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1995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WAPDA</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35.15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74.8</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2718</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1617842405"/>
                  </a:ext>
                </a:extLst>
              </a:tr>
              <a:tr h="181247">
                <a:tc vMerge="1">
                  <a:txBody>
                    <a:bodyPr/>
                    <a:lstStyle/>
                    <a:p>
                      <a:endParaRPr lang="en-GB"/>
                    </a:p>
                  </a:txBody>
                  <a:tcPr/>
                </a:tc>
                <a:tc>
                  <a:txBody>
                    <a:bodyPr/>
                    <a:lstStyle/>
                    <a:p>
                      <a:pPr algn="ctr" fontAlgn="ctr"/>
                      <a:r>
                        <a:rPr lang="en-GB" sz="1200" u="none" strike="noStrike">
                          <a:effectLst/>
                          <a:latin typeface="Avenir Medium"/>
                          <a:cs typeface="Times New Roman" panose="02020603050405020304" pitchFamily="18" charset="0"/>
                        </a:rPr>
                        <a:t>Burzil</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1995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2017</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WAPDA</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34.91</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75.09</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4100</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404516072"/>
                  </a:ext>
                </a:extLst>
              </a:tr>
              <a:tr h="181247">
                <a:tc rowSpan="4">
                  <a:txBody>
                    <a:bodyPr/>
                    <a:lstStyle/>
                    <a:p>
                      <a:pPr algn="ctr" fontAlgn="ctr"/>
                      <a:r>
                        <a:rPr lang="en-GB" sz="1200" b="1" u="none" strike="noStrike" dirty="0" err="1">
                          <a:effectLst/>
                          <a:latin typeface="Avenir Medium"/>
                          <a:cs typeface="Times New Roman" panose="02020603050405020304" pitchFamily="18" charset="0"/>
                        </a:rPr>
                        <a:t>Shigar</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err="1">
                          <a:effectLst/>
                          <a:latin typeface="Avenir Medium"/>
                          <a:cs typeface="Times New Roman" panose="02020603050405020304" pitchFamily="18" charset="0"/>
                        </a:rPr>
                        <a:t>Shigar</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1996</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2012</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WAPDA</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35.63</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75.53</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2367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2800739677"/>
                  </a:ext>
                </a:extLst>
              </a:tr>
              <a:tr h="253322">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Askole</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2005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EVK2CNR</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35.68</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76.82</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3051</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2782670141"/>
                  </a:ext>
                </a:extLst>
              </a:tr>
              <a:tr h="253322">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Urdukas</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2011</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EVK2CNR</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35.74</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76.51</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3926</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3106991258"/>
                  </a:ext>
                </a:extLst>
              </a:tr>
              <a:tr h="253322">
                <a:tc vMerge="1">
                  <a:txBody>
                    <a:bodyPr/>
                    <a:lstStyle/>
                    <a:p>
                      <a:endParaRPr lang="en-GB"/>
                    </a:p>
                  </a:txBody>
                  <a:tcPr/>
                </a:tc>
                <a:tc>
                  <a:txBody>
                    <a:bodyPr/>
                    <a:lstStyle/>
                    <a:p>
                      <a:pPr algn="ctr" fontAlgn="ctr"/>
                      <a:r>
                        <a:rPr lang="en-GB" sz="1200" u="none" strike="noStrike" dirty="0">
                          <a:effectLst/>
                          <a:latin typeface="Avenir Medium"/>
                          <a:cs typeface="Times New Roman" panose="02020603050405020304" pitchFamily="18" charset="0"/>
                        </a:rPr>
                        <a:t>Concordia</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2011</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EVK2CNR</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35.73</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76.29</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4690</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3007743895"/>
                  </a:ext>
                </a:extLst>
              </a:tr>
              <a:tr h="181247">
                <a:tc rowSpan="2">
                  <a:txBody>
                    <a:bodyPr/>
                    <a:lstStyle/>
                    <a:p>
                      <a:pPr algn="ctr" fontAlgn="ctr"/>
                      <a:r>
                        <a:rPr lang="en-GB" sz="1200" b="1" u="none" strike="noStrike" dirty="0" err="1">
                          <a:effectLst/>
                          <a:latin typeface="Avenir Medium"/>
                          <a:cs typeface="Times New Roman" panose="02020603050405020304" pitchFamily="18" charset="0"/>
                        </a:rPr>
                        <a:t>Shyok</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err="1">
                          <a:effectLst/>
                          <a:latin typeface="Avenir Medium"/>
                          <a:cs typeface="Times New Roman" panose="02020603050405020304" pitchFamily="18" charset="0"/>
                        </a:rPr>
                        <a:t>Hushey</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1995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WAPDA</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35.42</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76.37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3075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3216588681"/>
                  </a:ext>
                </a:extLst>
              </a:tr>
              <a:tr h="181247">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Skardu</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1981</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PMD</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35.3</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75.68</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2210</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4215225198"/>
                  </a:ext>
                </a:extLst>
              </a:tr>
              <a:tr h="181247">
                <a:tc rowSpan="3">
                  <a:txBody>
                    <a:bodyPr/>
                    <a:lstStyle/>
                    <a:p>
                      <a:pPr algn="ctr" fontAlgn="ctr"/>
                      <a:r>
                        <a:rPr lang="en-GB" sz="1200" b="1" u="none" strike="noStrike" dirty="0">
                          <a:effectLst/>
                          <a:latin typeface="Avenir Medium"/>
                          <a:cs typeface="Times New Roman" panose="02020603050405020304" pitchFamily="18" charset="0"/>
                        </a:rPr>
                        <a:t>Shingo</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err="1">
                          <a:effectLst/>
                          <a:latin typeface="Avenir Medium"/>
                          <a:cs typeface="Times New Roman" panose="02020603050405020304" pitchFamily="18" charset="0"/>
                        </a:rPr>
                        <a:t>Deosai</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1995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WAPDA</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35.09</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75.54</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4149</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3666992803"/>
                  </a:ext>
                </a:extLst>
              </a:tr>
              <a:tr h="181247">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Qinghe</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1995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CMDC</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32.5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80.08</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4279</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2198241064"/>
                  </a:ext>
                </a:extLst>
              </a:tr>
              <a:tr h="181247">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Bunji</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1981</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PMD</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35.67</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74.63</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1372</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1885154489"/>
                  </a:ext>
                </a:extLst>
              </a:tr>
              <a:tr h="181247">
                <a:tc rowSpan="5">
                  <a:txBody>
                    <a:bodyPr/>
                    <a:lstStyle/>
                    <a:p>
                      <a:pPr algn="ctr" fontAlgn="ctr"/>
                      <a:r>
                        <a:rPr lang="en-GB" sz="1200" b="1" u="none" strike="noStrike" dirty="0">
                          <a:effectLst/>
                          <a:latin typeface="Avenir Medium"/>
                          <a:cs typeface="Times New Roman" panose="02020603050405020304" pitchFamily="18" charset="0"/>
                        </a:rPr>
                        <a:t>Indus Down Stream</a:t>
                      </a:r>
                      <a:endParaRPr lang="en-GB" sz="1200" b="1"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err="1">
                          <a:effectLst/>
                          <a:latin typeface="Avenir Medium"/>
                          <a:cs typeface="Times New Roman" panose="02020603050405020304" pitchFamily="18" charset="0"/>
                        </a:rPr>
                        <a:t>Chillas</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1981</a:t>
                      </a:r>
                      <a:endParaRPr lang="en-GB" sz="1200" b="1"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1"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PMD</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35.42</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74.1</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1251</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4242740285"/>
                  </a:ext>
                </a:extLst>
              </a:tr>
              <a:tr h="181247">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Kakul</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1981</a:t>
                      </a:r>
                      <a:endParaRPr lang="en-GB" sz="1200" b="1"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1"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PMD</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34.1</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73.2</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1308</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3145240755"/>
                  </a:ext>
                </a:extLst>
              </a:tr>
              <a:tr h="253322">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Pir</a:t>
                      </a:r>
                      <a:r>
                        <a:rPr lang="en-GB" sz="1200" u="none" strike="noStrike" dirty="0">
                          <a:effectLst/>
                          <a:latin typeface="Avenir Medium"/>
                          <a:cs typeface="Times New Roman" panose="02020603050405020304" pitchFamily="18" charset="0"/>
                        </a:rPr>
                        <a:t> </a:t>
                      </a:r>
                      <a:r>
                        <a:rPr lang="en-GB" sz="1200" u="none" strike="noStrike" dirty="0" err="1">
                          <a:effectLst/>
                          <a:latin typeface="Avenir Medium"/>
                          <a:cs typeface="Times New Roman" panose="02020603050405020304" pitchFamily="18" charset="0"/>
                        </a:rPr>
                        <a:t>Chanasi</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1995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WAPDA</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34.387</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73.5477</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2872</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2403572133"/>
                  </a:ext>
                </a:extLst>
              </a:tr>
              <a:tr h="253322">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Saif</a:t>
                      </a:r>
                      <a:r>
                        <a:rPr lang="en-GB" sz="1200" u="none" strike="noStrike" dirty="0">
                          <a:effectLst/>
                          <a:latin typeface="Avenir Medium"/>
                          <a:cs typeface="Times New Roman" panose="02020603050405020304" pitchFamily="18" charset="0"/>
                        </a:rPr>
                        <a:t> </a:t>
                      </a:r>
                      <a:r>
                        <a:rPr lang="en-GB" sz="1200" u="none" strike="noStrike" dirty="0" err="1">
                          <a:effectLst/>
                          <a:latin typeface="Avenir Medium"/>
                          <a:cs typeface="Times New Roman" panose="02020603050405020304" pitchFamily="18" charset="0"/>
                        </a:rPr>
                        <a:t>Muluk</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1995</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WAPDA</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34.9</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73.65</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2362</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2821492710"/>
                  </a:ext>
                </a:extLst>
              </a:tr>
              <a:tr h="253322">
                <a:tc vMerge="1">
                  <a:txBody>
                    <a:bodyPr/>
                    <a:lstStyle/>
                    <a:p>
                      <a:endParaRPr lang="en-GB"/>
                    </a:p>
                  </a:txBody>
                  <a:tcPr/>
                </a:tc>
                <a:tc>
                  <a:txBody>
                    <a:bodyPr/>
                    <a:lstStyle/>
                    <a:p>
                      <a:pPr algn="ctr" fontAlgn="ctr"/>
                      <a:r>
                        <a:rPr lang="en-GB" sz="1200" u="none" strike="noStrike" dirty="0" err="1">
                          <a:effectLst/>
                          <a:latin typeface="Avenir Medium"/>
                          <a:cs typeface="Times New Roman" panose="02020603050405020304" pitchFamily="18" charset="0"/>
                        </a:rPr>
                        <a:t>Saidu</a:t>
                      </a:r>
                      <a:r>
                        <a:rPr lang="en-GB" sz="1200" u="none" strike="noStrike" dirty="0">
                          <a:effectLst/>
                          <a:latin typeface="Avenir Medium"/>
                          <a:cs typeface="Times New Roman" panose="02020603050405020304" pitchFamily="18" charset="0"/>
                        </a:rPr>
                        <a:t> Sharif</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1981</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2017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WAPDA</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34.7</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a:effectLst/>
                          <a:latin typeface="Avenir Medium"/>
                          <a:cs typeface="Times New Roman" panose="02020603050405020304" pitchFamily="18" charset="0"/>
                        </a:rPr>
                        <a:t>72.4</a:t>
                      </a:r>
                      <a:endParaRPr lang="en-GB" sz="1200" b="0" i="0" u="none" strike="noStrike">
                        <a:solidFill>
                          <a:srgbClr val="000000"/>
                        </a:solidFill>
                        <a:effectLst/>
                        <a:latin typeface="Avenir Medium"/>
                        <a:cs typeface="Times New Roman" panose="02020603050405020304" pitchFamily="18" charset="0"/>
                      </a:endParaRPr>
                    </a:p>
                  </a:txBody>
                  <a:tcPr marL="5199" marR="5199" marT="5199" marB="0" anchor="ctr"/>
                </a:tc>
                <a:tc>
                  <a:txBody>
                    <a:bodyPr/>
                    <a:lstStyle/>
                    <a:p>
                      <a:pPr algn="ctr" fontAlgn="ctr"/>
                      <a:r>
                        <a:rPr lang="en-GB" sz="1200" u="none" strike="noStrike" dirty="0">
                          <a:effectLst/>
                          <a:latin typeface="Avenir Medium"/>
                          <a:cs typeface="Times New Roman" panose="02020603050405020304" pitchFamily="18" charset="0"/>
                        </a:rPr>
                        <a:t>949</a:t>
                      </a:r>
                      <a:endParaRPr lang="en-GB" sz="1200" b="0" i="0" u="none" strike="noStrike" dirty="0">
                        <a:solidFill>
                          <a:srgbClr val="000000"/>
                        </a:solidFill>
                        <a:effectLst/>
                        <a:latin typeface="Avenir Medium"/>
                        <a:cs typeface="Times New Roman" panose="02020603050405020304" pitchFamily="18" charset="0"/>
                      </a:endParaRPr>
                    </a:p>
                  </a:txBody>
                  <a:tcPr marL="5199" marR="5199" marT="5199" marB="0" anchor="ctr"/>
                </a:tc>
                <a:extLst>
                  <a:ext uri="{0D108BD9-81ED-4DB2-BD59-A6C34878D82A}">
                    <a16:rowId xmlns:a16="http://schemas.microsoft.com/office/drawing/2014/main" val="4096867358"/>
                  </a:ext>
                </a:extLst>
              </a:tr>
            </a:tbl>
          </a:graphicData>
        </a:graphic>
      </p:graphicFrame>
    </p:spTree>
    <p:extLst>
      <p:ext uri="{BB962C8B-B14F-4D97-AF65-F5344CB8AC3E}">
        <p14:creationId xmlns:p14="http://schemas.microsoft.com/office/powerpoint/2010/main" val="3496245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BC30A-3400-4949-8BBE-B340DC807CD7}"/>
              </a:ext>
            </a:extLst>
          </p:cNvPr>
          <p:cNvSpPr>
            <a:spLocks noGrp="1"/>
          </p:cNvSpPr>
          <p:nvPr>
            <p:ph type="title"/>
          </p:nvPr>
        </p:nvSpPr>
        <p:spPr/>
        <p:txBody>
          <a:bodyPr>
            <a:normAutofit fontScale="90000"/>
          </a:bodyPr>
          <a:lstStyle/>
          <a:p>
            <a:r>
              <a:rPr lang="en-GB" dirty="0"/>
              <a:t>Results: </a:t>
            </a:r>
            <a:r>
              <a:rPr lang="en-GB" dirty="0" err="1"/>
              <a:t>Climatologies</a:t>
            </a:r>
            <a:r>
              <a:rPr lang="en-GB" dirty="0"/>
              <a:t>, anomalies and precipitation records based on CHIRPS grids</a:t>
            </a:r>
          </a:p>
        </p:txBody>
      </p:sp>
      <p:pic>
        <p:nvPicPr>
          <p:cNvPr id="4" name="Picture 3">
            <a:extLst>
              <a:ext uri="{FF2B5EF4-FFF2-40B4-BE49-F238E27FC236}">
                <a16:creationId xmlns:a16="http://schemas.microsoft.com/office/drawing/2014/main" id="{F3C71301-9D7D-43CA-AEB6-EF7AA555544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4849" y="1517574"/>
            <a:ext cx="4886905" cy="5227713"/>
          </a:xfrm>
          <a:prstGeom prst="rect">
            <a:avLst/>
          </a:prstGeom>
          <a:noFill/>
          <a:ln>
            <a:noFill/>
          </a:ln>
        </p:spPr>
      </p:pic>
    </p:spTree>
    <p:extLst>
      <p:ext uri="{BB962C8B-B14F-4D97-AF65-F5344CB8AC3E}">
        <p14:creationId xmlns:p14="http://schemas.microsoft.com/office/powerpoint/2010/main" val="1773992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713A-D25C-4211-B5A6-7C9A16B3E822}"/>
              </a:ext>
            </a:extLst>
          </p:cNvPr>
          <p:cNvSpPr>
            <a:spLocks noGrp="1"/>
          </p:cNvSpPr>
          <p:nvPr>
            <p:ph type="title"/>
          </p:nvPr>
        </p:nvSpPr>
        <p:spPr>
          <a:xfrm>
            <a:off x="838201" y="333289"/>
            <a:ext cx="10515600" cy="536722"/>
          </a:xfrm>
        </p:spPr>
        <p:txBody>
          <a:bodyPr>
            <a:normAutofit fontScale="90000"/>
          </a:bodyPr>
          <a:lstStyle/>
          <a:p>
            <a:r>
              <a:rPr lang="en-GB" dirty="0"/>
              <a:t>Results: Evaluation Criteria for 5 </a:t>
            </a:r>
            <a:r>
              <a:rPr lang="en-GB" dirty="0" err="1"/>
              <a:t>raingauge</a:t>
            </a:r>
            <a:r>
              <a:rPr lang="en-GB" dirty="0"/>
              <a:t> stations</a:t>
            </a:r>
          </a:p>
        </p:txBody>
      </p:sp>
      <p:graphicFrame>
        <p:nvGraphicFramePr>
          <p:cNvPr id="5" name="Table 4">
            <a:extLst>
              <a:ext uri="{FF2B5EF4-FFF2-40B4-BE49-F238E27FC236}">
                <a16:creationId xmlns:a16="http://schemas.microsoft.com/office/drawing/2014/main" id="{8A9EC102-3DF7-4DB5-94E0-AA55E0704C19}"/>
              </a:ext>
            </a:extLst>
          </p:cNvPr>
          <p:cNvGraphicFramePr>
            <a:graphicFrameLocks noGrp="1"/>
          </p:cNvGraphicFramePr>
          <p:nvPr>
            <p:extLst>
              <p:ext uri="{D42A27DB-BD31-4B8C-83A1-F6EECF244321}">
                <p14:modId xmlns:p14="http://schemas.microsoft.com/office/powerpoint/2010/main" val="498623646"/>
              </p:ext>
            </p:extLst>
          </p:nvPr>
        </p:nvGraphicFramePr>
        <p:xfrm>
          <a:off x="3107185" y="870011"/>
          <a:ext cx="6560596" cy="5868126"/>
        </p:xfrm>
        <a:graphic>
          <a:graphicData uri="http://schemas.openxmlformats.org/drawingml/2006/table">
            <a:tbl>
              <a:tblPr bandRow="1"/>
              <a:tblGrid>
                <a:gridCol w="1405696">
                  <a:extLst>
                    <a:ext uri="{9D8B030D-6E8A-4147-A177-3AD203B41FA5}">
                      <a16:colId xmlns:a16="http://schemas.microsoft.com/office/drawing/2014/main" val="436446616"/>
                    </a:ext>
                  </a:extLst>
                </a:gridCol>
                <a:gridCol w="1405696">
                  <a:extLst>
                    <a:ext uri="{9D8B030D-6E8A-4147-A177-3AD203B41FA5}">
                      <a16:colId xmlns:a16="http://schemas.microsoft.com/office/drawing/2014/main" val="3994692637"/>
                    </a:ext>
                  </a:extLst>
                </a:gridCol>
                <a:gridCol w="887486">
                  <a:extLst>
                    <a:ext uri="{9D8B030D-6E8A-4147-A177-3AD203B41FA5}">
                      <a16:colId xmlns:a16="http://schemas.microsoft.com/office/drawing/2014/main" val="2435342493"/>
                    </a:ext>
                  </a:extLst>
                </a:gridCol>
                <a:gridCol w="979295">
                  <a:extLst>
                    <a:ext uri="{9D8B030D-6E8A-4147-A177-3AD203B41FA5}">
                      <a16:colId xmlns:a16="http://schemas.microsoft.com/office/drawing/2014/main" val="1642678469"/>
                    </a:ext>
                  </a:extLst>
                </a:gridCol>
                <a:gridCol w="979295">
                  <a:extLst>
                    <a:ext uri="{9D8B030D-6E8A-4147-A177-3AD203B41FA5}">
                      <a16:colId xmlns:a16="http://schemas.microsoft.com/office/drawing/2014/main" val="3637679512"/>
                    </a:ext>
                  </a:extLst>
                </a:gridCol>
                <a:gridCol w="903128">
                  <a:extLst>
                    <a:ext uri="{9D8B030D-6E8A-4147-A177-3AD203B41FA5}">
                      <a16:colId xmlns:a16="http://schemas.microsoft.com/office/drawing/2014/main" val="820085199"/>
                    </a:ext>
                  </a:extLst>
                </a:gridCol>
              </a:tblGrid>
              <a:tr h="29296">
                <a:tc>
                  <a:txBody>
                    <a:bodyPr/>
                    <a:lstStyle/>
                    <a:p>
                      <a:pPr marL="0" marR="0">
                        <a:lnSpc>
                          <a:spcPct val="107000"/>
                        </a:lnSpc>
                        <a:spcBef>
                          <a:spcPts val="0"/>
                        </a:spcBef>
                        <a:spcAft>
                          <a:spcPts val="800"/>
                        </a:spcAft>
                      </a:pPr>
                      <a:r>
                        <a:rPr lang="en-US" sz="1200" b="1" dirty="0">
                          <a:effectLst/>
                          <a:latin typeface="Avenir Medium"/>
                          <a:ea typeface="Times New Roman" panose="02020603050405020304" pitchFamily="18" charset="0"/>
                        </a:rPr>
                        <a:t>Datasets</a:t>
                      </a:r>
                      <a:endParaRPr lang="en-GB" sz="1200" dirty="0">
                        <a:effectLst/>
                        <a:latin typeface="Avenir Medium"/>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1">
                          <a:effectLst/>
                          <a:latin typeface="Avenir Medium"/>
                          <a:ea typeface="Times New Roman" panose="02020603050405020304" pitchFamily="18" charset="0"/>
                        </a:rPr>
                        <a:t>Seasons</a:t>
                      </a:r>
                      <a:endParaRPr lang="en-GB" sz="1200">
                        <a:effectLst/>
                        <a:latin typeface="Avenir Medium"/>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1">
                          <a:effectLst/>
                          <a:latin typeface="Avenir Medium"/>
                          <a:ea typeface="Times New Roman" panose="02020603050405020304" pitchFamily="18" charset="0"/>
                        </a:rPr>
                        <a:t>MAE (mm)</a:t>
                      </a:r>
                      <a:endParaRPr lang="en-GB" sz="1200">
                        <a:effectLst/>
                        <a:latin typeface="Avenir Medium"/>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1" dirty="0">
                          <a:effectLst/>
                          <a:latin typeface="Avenir Medium"/>
                          <a:ea typeface="Times New Roman" panose="02020603050405020304" pitchFamily="18" charset="0"/>
                        </a:rPr>
                        <a:t>MAPE [%]</a:t>
                      </a:r>
                      <a:endParaRPr lang="en-GB" sz="1200" dirty="0">
                        <a:effectLst/>
                        <a:latin typeface="Avenir Medium"/>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1" dirty="0">
                          <a:effectLst/>
                          <a:latin typeface="Avenir Medium"/>
                          <a:ea typeface="Times New Roman" panose="02020603050405020304" pitchFamily="18" charset="0"/>
                        </a:rPr>
                        <a:t>BIAS (mm)</a:t>
                      </a:r>
                      <a:endParaRPr lang="en-GB" sz="1200" dirty="0">
                        <a:effectLst/>
                        <a:latin typeface="Avenir Medium"/>
                        <a:ea typeface="Calibri" panose="020F0502020204030204" pitchFamily="34" charset="0"/>
                      </a:endParaRPr>
                    </a:p>
                    <a:p>
                      <a:pPr marL="0" marR="0">
                        <a:lnSpc>
                          <a:spcPct val="107000"/>
                        </a:lnSpc>
                        <a:spcBef>
                          <a:spcPts val="0"/>
                        </a:spcBef>
                        <a:spcAft>
                          <a:spcPts val="800"/>
                        </a:spcAft>
                      </a:pPr>
                      <a:endParaRPr lang="en-GB" sz="1200" dirty="0">
                        <a:effectLst/>
                        <a:latin typeface="Avenir Medium"/>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1" dirty="0">
                          <a:effectLst/>
                          <a:latin typeface="Avenir Medium"/>
                          <a:ea typeface="Times New Roman" panose="02020603050405020304" pitchFamily="18" charset="0"/>
                        </a:rPr>
                        <a:t>RMSE (mm)</a:t>
                      </a:r>
                      <a:endParaRPr lang="en-GB" sz="1200" dirty="0">
                        <a:effectLst/>
                        <a:latin typeface="Avenir Medium"/>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2929944"/>
                  </a:ext>
                </a:extLst>
              </a:tr>
              <a:tr h="211130">
                <a:tc rowSpan="6">
                  <a:txBody>
                    <a:bodyPr/>
                    <a:lstStyle/>
                    <a:p>
                      <a:pPr marL="0" marR="0" algn="ctr">
                        <a:lnSpc>
                          <a:spcPct val="107000"/>
                        </a:lnSpc>
                        <a:spcBef>
                          <a:spcPts val="0"/>
                        </a:spcBef>
                        <a:spcAft>
                          <a:spcPts val="800"/>
                        </a:spcAft>
                      </a:pPr>
                      <a:r>
                        <a:rPr lang="en-US" sz="1200" b="1" dirty="0">
                          <a:effectLst/>
                          <a:latin typeface="Avenir Medium"/>
                          <a:ea typeface="Times New Roman" panose="02020603050405020304" pitchFamily="18" charset="0"/>
                        </a:rPr>
                        <a:t> </a:t>
                      </a:r>
                      <a:endParaRPr lang="en-GB" sz="1200" dirty="0">
                        <a:effectLst/>
                        <a:latin typeface="Avenir Medium"/>
                        <a:ea typeface="Calibri" panose="020F0502020204030204" pitchFamily="34" charset="0"/>
                      </a:endParaRPr>
                    </a:p>
                    <a:p>
                      <a:pPr marL="0" marR="0" algn="ctr">
                        <a:lnSpc>
                          <a:spcPct val="107000"/>
                        </a:lnSpc>
                        <a:spcBef>
                          <a:spcPts val="0"/>
                        </a:spcBef>
                        <a:spcAft>
                          <a:spcPts val="800"/>
                        </a:spcAft>
                      </a:pPr>
                      <a:r>
                        <a:rPr lang="en-US" sz="1200" b="1" dirty="0">
                          <a:effectLst/>
                          <a:latin typeface="Avenir Medium"/>
                          <a:ea typeface="Times New Roman" panose="02020603050405020304" pitchFamily="18" charset="0"/>
                        </a:rPr>
                        <a:t>CHIRPS</a:t>
                      </a:r>
                      <a:endParaRPr lang="en-GB" sz="1200" dirty="0">
                        <a:effectLst/>
                        <a:latin typeface="Avenir Medium"/>
                        <a:ea typeface="Calibri" panose="020F0502020204030204" pitchFamily="34" charset="0"/>
                      </a:endParaRPr>
                    </a:p>
                  </a:txBody>
                  <a:tcPr marL="38803" marR="38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Uncorrected Annual </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          69.66</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        20.48</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        -2.5</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           93.37</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919933"/>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Annual</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50.15</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14.88</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21.1</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56.90</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2166681"/>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DJF</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19.74</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27.09</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13.9</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23.01</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582504"/>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MAM</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27.12</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26.36</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15.3</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28.40</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935997"/>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JJA</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23.09</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25.71</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10.7</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34.41</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4441974"/>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SON</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17.30</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36.29</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-10.22</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20.92</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5222463"/>
                  </a:ext>
                </a:extLst>
              </a:tr>
              <a:tr h="176359">
                <a:tc rowSpan="6">
                  <a:txBody>
                    <a:bodyPr/>
                    <a:lstStyle/>
                    <a:p>
                      <a:pPr marL="0" marR="0" algn="ctr">
                        <a:lnSpc>
                          <a:spcPct val="107000"/>
                        </a:lnSpc>
                        <a:spcBef>
                          <a:spcPts val="0"/>
                        </a:spcBef>
                        <a:spcAft>
                          <a:spcPts val="800"/>
                        </a:spcAft>
                      </a:pPr>
                      <a:r>
                        <a:rPr lang="en-US" sz="1200" b="1" dirty="0">
                          <a:effectLst/>
                          <a:latin typeface="Avenir Medium"/>
                          <a:ea typeface="Times New Roman" panose="02020603050405020304" pitchFamily="18" charset="0"/>
                        </a:rPr>
                        <a:t>ERA5</a:t>
                      </a:r>
                      <a:endParaRPr lang="en-GB" sz="1200" dirty="0">
                        <a:effectLst/>
                        <a:latin typeface="Avenir Medium"/>
                        <a:ea typeface="Calibri" panose="020F0502020204030204" pitchFamily="34" charset="0"/>
                      </a:endParaRPr>
                    </a:p>
                    <a:p>
                      <a:pPr marL="0" marR="0" algn="ctr">
                        <a:lnSpc>
                          <a:spcPct val="107000"/>
                        </a:lnSpc>
                        <a:spcBef>
                          <a:spcPts val="0"/>
                        </a:spcBef>
                        <a:spcAft>
                          <a:spcPts val="800"/>
                        </a:spcAft>
                      </a:pPr>
                      <a:r>
                        <a:rPr lang="en-US" sz="1200" b="1" dirty="0">
                          <a:solidFill>
                            <a:srgbClr val="000000"/>
                          </a:solidFill>
                          <a:effectLst/>
                          <a:latin typeface="Avenir Medium"/>
                          <a:ea typeface="Times New Roman" panose="02020603050405020304" pitchFamily="18" charset="0"/>
                        </a:rPr>
                        <a:t> </a:t>
                      </a:r>
                      <a:endParaRPr lang="en-GB" sz="1200" dirty="0">
                        <a:effectLst/>
                        <a:latin typeface="Avenir Medium"/>
                        <a:ea typeface="Calibri" panose="020F0502020204030204" pitchFamily="34" charset="0"/>
                      </a:endParaRPr>
                    </a:p>
                  </a:txBody>
                  <a:tcPr marL="38803" marR="38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Uncorrected Annual </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716.65</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64.82</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716.65</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763.82</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082712"/>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Annual</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53.67</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15.43</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27.73</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61.57</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9527528"/>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DJF</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36.65</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35.38</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32.58</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41.42</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6363125"/>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MAM</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20.50</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15.74</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14.49</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23.27</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7911530"/>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JJA</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25.62</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33.20</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-14.30</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40.27</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129734"/>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SON</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17.38</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33.07</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-5.03</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22.11</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1318228"/>
                  </a:ext>
                </a:extLst>
              </a:tr>
              <a:tr h="176359">
                <a:tc rowSpan="6">
                  <a:txBody>
                    <a:bodyPr/>
                    <a:lstStyle/>
                    <a:p>
                      <a:pPr marL="0" marR="0" algn="ctr">
                        <a:lnSpc>
                          <a:spcPct val="107000"/>
                        </a:lnSpc>
                        <a:spcBef>
                          <a:spcPts val="0"/>
                        </a:spcBef>
                        <a:spcAft>
                          <a:spcPts val="800"/>
                        </a:spcAft>
                      </a:pPr>
                      <a:r>
                        <a:rPr lang="en-US" sz="1200" b="1" dirty="0">
                          <a:solidFill>
                            <a:srgbClr val="000000"/>
                          </a:solidFill>
                          <a:effectLst/>
                          <a:latin typeface="Avenir Medium"/>
                          <a:ea typeface="Times New Roman" panose="02020603050405020304" pitchFamily="18" charset="0"/>
                        </a:rPr>
                        <a:t>Aphrodite</a:t>
                      </a:r>
                      <a:endParaRPr lang="en-GB" sz="1200" dirty="0">
                        <a:effectLst/>
                        <a:latin typeface="Avenir Medium"/>
                        <a:ea typeface="Calibri" panose="020F0502020204030204" pitchFamily="34" charset="0"/>
                      </a:endParaRPr>
                    </a:p>
                  </a:txBody>
                  <a:tcPr marL="38803" marR="38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Uncorrected Annual </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111.3574</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30.69</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36.07</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118.41</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52966"/>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Annual</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68.44</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19.05</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28.19</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75.29</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061409"/>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DJF</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30.1</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31.31</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26.89</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34.94</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0144190"/>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MAM</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36.44</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30.84</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12.52</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40.05</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3995229"/>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JJA</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36.1</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39.88</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-4.97</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42.11</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0557074"/>
                  </a:ext>
                </a:extLst>
              </a:tr>
              <a:tr h="181758">
                <a:tc vMerge="1">
                  <a:txBody>
                    <a:bodyPr/>
                    <a:lstStyle/>
                    <a:p>
                      <a:endParaRPr lang="en-GB"/>
                    </a:p>
                  </a:txBody>
                  <a:tcPr/>
                </a:tc>
                <a:tc>
                  <a:txBody>
                    <a:bodyPr/>
                    <a:lstStyle/>
                    <a:p>
                      <a:pPr marL="0" marR="0">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SON</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15.87</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26.17</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-6.24</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18.33</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0928183"/>
                  </a:ext>
                </a:extLst>
              </a:tr>
              <a:tr h="176359">
                <a:tc rowSpan="6">
                  <a:txBody>
                    <a:bodyPr/>
                    <a:lstStyle/>
                    <a:p>
                      <a:pPr marL="0" marR="0" algn="ctr">
                        <a:lnSpc>
                          <a:spcPct val="107000"/>
                        </a:lnSpc>
                        <a:spcBef>
                          <a:spcPts val="0"/>
                        </a:spcBef>
                        <a:spcAft>
                          <a:spcPts val="800"/>
                        </a:spcAft>
                      </a:pPr>
                      <a:r>
                        <a:rPr lang="en-US" sz="1200" b="1" dirty="0">
                          <a:solidFill>
                            <a:srgbClr val="000000"/>
                          </a:solidFill>
                          <a:effectLst/>
                          <a:latin typeface="Avenir Medium"/>
                          <a:ea typeface="Times New Roman" panose="02020603050405020304" pitchFamily="18" charset="0"/>
                        </a:rPr>
                        <a:t>PERSIANN-CDR</a:t>
                      </a:r>
                      <a:endParaRPr lang="en-GB" sz="1200" dirty="0">
                        <a:effectLst/>
                        <a:latin typeface="Avenir Medium"/>
                        <a:ea typeface="Calibri" panose="020F0502020204030204" pitchFamily="34" charset="0"/>
                      </a:endParaRPr>
                    </a:p>
                  </a:txBody>
                  <a:tcPr marL="38803" marR="38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150" b="1" dirty="0">
                          <a:solidFill>
                            <a:srgbClr val="000000"/>
                          </a:solidFill>
                          <a:effectLst/>
                          <a:latin typeface="Times New Roman" panose="02020603050405020304" pitchFamily="18" charset="0"/>
                          <a:ea typeface="Times New Roman" panose="02020603050405020304" pitchFamily="18" charset="0"/>
                        </a:rPr>
                        <a:t>Uncorrected Annual </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solidFill>
                            <a:srgbClr val="000000"/>
                          </a:solidFill>
                          <a:effectLst/>
                          <a:latin typeface="Times New Roman" panose="02020603050405020304" pitchFamily="18" charset="0"/>
                          <a:ea typeface="Times New Roman" panose="02020603050405020304" pitchFamily="18" charset="0"/>
                        </a:rPr>
                        <a:t>198.48</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solidFill>
                            <a:srgbClr val="000000"/>
                          </a:solidFill>
                          <a:effectLst/>
                          <a:latin typeface="Times New Roman" panose="02020603050405020304" pitchFamily="18" charset="0"/>
                          <a:ea typeface="Times New Roman" panose="02020603050405020304" pitchFamily="18" charset="0"/>
                        </a:rPr>
                        <a:t>36.19</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solidFill>
                            <a:srgbClr val="000000"/>
                          </a:solidFill>
                          <a:effectLst/>
                          <a:latin typeface="Times New Roman" panose="02020603050405020304" pitchFamily="18" charset="0"/>
                          <a:ea typeface="Times New Roman" panose="02020603050405020304" pitchFamily="18" charset="0"/>
                        </a:rPr>
                        <a:t>171.61</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251.85</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5125046"/>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Annual</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155.61</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28.93</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155.69</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195.45</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968518"/>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DJF</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70.43</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45.82</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70.45</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81.20</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6188587"/>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MAM</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48.45</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29.36</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31.77</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56.34</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7677355"/>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solidFill>
                            <a:srgbClr val="000000"/>
                          </a:solidFill>
                          <a:effectLst/>
                          <a:latin typeface="Times New Roman" panose="02020603050405020304" pitchFamily="18" charset="0"/>
                          <a:ea typeface="Times New Roman" panose="02020603050405020304" pitchFamily="18" charset="0"/>
                        </a:rPr>
                        <a:t>JJA</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39.38</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33.71</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28.12</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37.71</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6177546"/>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a:solidFill>
                            <a:srgbClr val="000000"/>
                          </a:solidFill>
                          <a:effectLst/>
                          <a:latin typeface="Times New Roman" panose="02020603050405020304" pitchFamily="18" charset="0"/>
                          <a:ea typeface="Times New Roman" panose="02020603050405020304" pitchFamily="18" charset="0"/>
                        </a:rPr>
                        <a:t>SON</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29.58</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33.84</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22.31</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37.29</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4282283"/>
                  </a:ext>
                </a:extLst>
              </a:tr>
              <a:tr h="176359">
                <a:tc rowSpan="6">
                  <a:txBody>
                    <a:bodyPr/>
                    <a:lstStyle/>
                    <a:p>
                      <a:pPr marL="0" marR="0" algn="ctr">
                        <a:lnSpc>
                          <a:spcPct val="107000"/>
                        </a:lnSpc>
                        <a:spcBef>
                          <a:spcPts val="0"/>
                        </a:spcBef>
                        <a:spcAft>
                          <a:spcPts val="800"/>
                        </a:spcAft>
                      </a:pPr>
                      <a:r>
                        <a:rPr lang="en-US" sz="1200" b="1" dirty="0">
                          <a:effectLst/>
                          <a:latin typeface="Avenir Medium"/>
                          <a:ea typeface="Times New Roman" panose="02020603050405020304" pitchFamily="18" charset="0"/>
                        </a:rPr>
                        <a:t>Observed</a:t>
                      </a:r>
                      <a:endParaRPr lang="en-GB" sz="1200" dirty="0">
                        <a:effectLst/>
                        <a:latin typeface="Avenir Medium"/>
                        <a:ea typeface="Calibri" panose="020F0502020204030204" pitchFamily="34" charset="0"/>
                      </a:endParaRPr>
                    </a:p>
                    <a:p>
                      <a:pPr marL="0" marR="0" algn="ctr">
                        <a:lnSpc>
                          <a:spcPct val="107000"/>
                        </a:lnSpc>
                        <a:spcBef>
                          <a:spcPts val="0"/>
                        </a:spcBef>
                        <a:spcAft>
                          <a:spcPts val="800"/>
                        </a:spcAft>
                      </a:pPr>
                      <a:r>
                        <a:rPr lang="en-US" sz="1200" b="1" dirty="0">
                          <a:effectLst/>
                          <a:latin typeface="Avenir Medium"/>
                          <a:ea typeface="Times New Roman" panose="02020603050405020304" pitchFamily="18" charset="0"/>
                        </a:rPr>
                        <a:t>Rain gauge</a:t>
                      </a:r>
                      <a:endParaRPr lang="en-GB" sz="1200" dirty="0">
                        <a:effectLst/>
                        <a:latin typeface="Avenir Medium"/>
                        <a:ea typeface="Calibri" panose="020F0502020204030204" pitchFamily="34" charset="0"/>
                      </a:endParaRPr>
                    </a:p>
                  </a:txBody>
                  <a:tcPr marL="38803" marR="38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07000"/>
                        </a:lnSpc>
                        <a:spcBef>
                          <a:spcPts val="0"/>
                        </a:spcBef>
                        <a:spcAft>
                          <a:spcPts val="800"/>
                        </a:spcAft>
                      </a:pPr>
                      <a:r>
                        <a:rPr lang="en-US" sz="1150" b="1" dirty="0">
                          <a:effectLst/>
                          <a:latin typeface="Times New Roman" panose="02020603050405020304" pitchFamily="18" charset="0"/>
                          <a:ea typeface="Times New Roman" panose="02020603050405020304" pitchFamily="18" charset="0"/>
                        </a:rPr>
                        <a:t>Mean (mm)</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4031948"/>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Annual</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368.86</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34294576"/>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a:effectLst/>
                          <a:latin typeface="Times New Roman" panose="02020603050405020304" pitchFamily="18" charset="0"/>
                          <a:ea typeface="Times New Roman" panose="02020603050405020304" pitchFamily="18" charset="0"/>
                        </a:rPr>
                        <a:t>DJF</a:t>
                      </a:r>
                      <a:endParaRPr lang="en-GB" sz="115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86.64</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8475919"/>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MAM</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131.58</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20273501"/>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JJA</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96.87</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10536077"/>
                  </a:ext>
                </a:extLst>
              </a:tr>
              <a:tr h="176359">
                <a:tc vMerge="1">
                  <a:txBody>
                    <a:bodyPr/>
                    <a:lstStyle/>
                    <a:p>
                      <a:endParaRPr lang="en-GB"/>
                    </a:p>
                  </a:txBody>
                  <a:tcPr/>
                </a:tc>
                <a:tc>
                  <a:txBody>
                    <a:bodyPr/>
                    <a:lstStyle/>
                    <a:p>
                      <a:pPr marL="0" marR="0">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SON</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07000"/>
                        </a:lnSpc>
                        <a:spcBef>
                          <a:spcPts val="0"/>
                        </a:spcBef>
                        <a:spcAft>
                          <a:spcPts val="800"/>
                        </a:spcAft>
                      </a:pPr>
                      <a:r>
                        <a:rPr lang="en-US" sz="1150" dirty="0">
                          <a:effectLst/>
                          <a:latin typeface="Times New Roman" panose="02020603050405020304" pitchFamily="18" charset="0"/>
                          <a:ea typeface="Times New Roman" panose="02020603050405020304" pitchFamily="18" charset="0"/>
                        </a:rPr>
                        <a:t>53.85</a:t>
                      </a:r>
                      <a:endParaRPr lang="en-GB" sz="1150" dirty="0">
                        <a:effectLst/>
                        <a:latin typeface="Calibri" panose="020F0502020204030204" pitchFamily="34" charset="0"/>
                        <a:ea typeface="Calibri" panose="020F0502020204030204" pitchFamily="34" charset="0"/>
                      </a:endParaRPr>
                    </a:p>
                  </a:txBody>
                  <a:tcPr marL="38803" marR="38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40201757"/>
                  </a:ext>
                </a:extLst>
              </a:tr>
            </a:tbl>
          </a:graphicData>
        </a:graphic>
      </p:graphicFrame>
    </p:spTree>
    <p:extLst>
      <p:ext uri="{BB962C8B-B14F-4D97-AF65-F5344CB8AC3E}">
        <p14:creationId xmlns:p14="http://schemas.microsoft.com/office/powerpoint/2010/main" val="484868135"/>
      </p:ext>
    </p:extLst>
  </p:cSld>
  <p:clrMapOvr>
    <a:masterClrMapping/>
  </p:clrMapOvr>
</p:sld>
</file>

<file path=ppt/theme/theme1.xml><?xml version="1.0" encoding="utf-8"?>
<a:theme xmlns:a="http://schemas.openxmlformats.org/drawingml/2006/main" name="Unib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5" id="{731450EA-B124-944E-9467-A06D7AAF35B9}" vid="{3BDBD8C2-1645-C349-B813-DC1F401EDAB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8086</TotalTime>
  <Words>1462</Words>
  <Application>Microsoft Office PowerPoint</Application>
  <PresentationFormat>Widescreen</PresentationFormat>
  <Paragraphs>529</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Avenir Book</vt:lpstr>
      <vt:lpstr>Avenir Medium</vt:lpstr>
      <vt:lpstr>Calibri</vt:lpstr>
      <vt:lpstr>Cambria Math</vt:lpstr>
      <vt:lpstr>Times New Roman</vt:lpstr>
      <vt:lpstr>Wingdings</vt:lpstr>
      <vt:lpstr>Unibs</vt:lpstr>
      <vt:lpstr>Characterization of Interannual and Seasonal Variability of Hydro- Climatic Trends in the Upper Indus Basin</vt:lpstr>
      <vt:lpstr>Upper Indus Basin</vt:lpstr>
      <vt:lpstr>Study Area</vt:lpstr>
      <vt:lpstr>Research Objectives</vt:lpstr>
      <vt:lpstr>Type of Gridded Datasets</vt:lpstr>
      <vt:lpstr>Methods 1) Anomaly Method: The Interpolation Scheme: From Rain-gauge Network to Regular Grid </vt:lpstr>
      <vt:lpstr>Meteorological Data</vt:lpstr>
      <vt:lpstr>Results: Climatologies, anomalies and precipitation records based on CHIRPS grids</vt:lpstr>
      <vt:lpstr>Results: Evaluation Criteria for 5 raingauge stations</vt:lpstr>
      <vt:lpstr>Methods: Exploratory Data Analysis of Streamflow Upper Indus Basin </vt:lpstr>
      <vt:lpstr>Precipitation EDA </vt:lpstr>
      <vt:lpstr>Precipitation EDA </vt:lpstr>
      <vt:lpstr>Precipitation EDA </vt:lpstr>
      <vt:lpstr>Dataset (Streamflow stations)</vt:lpstr>
      <vt:lpstr>Variability and trends of Runoff in the Upper Indus Basin. Running spectral trends, Mann-Kendall and Pettitt-test analysis</vt:lpstr>
      <vt:lpstr>Conclusions (1)</vt:lpstr>
      <vt:lpstr>Conclusions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usman</cp:lastModifiedBy>
  <cp:revision>195</cp:revision>
  <dcterms:created xsi:type="dcterms:W3CDTF">2017-06-05T12:30:37Z</dcterms:created>
  <dcterms:modified xsi:type="dcterms:W3CDTF">2020-05-05T14:36:24Z</dcterms:modified>
</cp:coreProperties>
</file>