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9" r:id="rId2"/>
    <p:sldId id="364" r:id="rId3"/>
    <p:sldId id="375" r:id="rId4"/>
    <p:sldId id="368" r:id="rId5"/>
    <p:sldId id="374" r:id="rId6"/>
    <p:sldId id="3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F6A"/>
    <a:srgbClr val="455C89"/>
    <a:srgbClr val="008000"/>
    <a:srgbClr val="B3BBCB"/>
    <a:srgbClr val="ABA1B5"/>
    <a:srgbClr val="DAD7DE"/>
    <a:srgbClr val="9CA7BD"/>
    <a:srgbClr val="99A5BC"/>
    <a:srgbClr val="687A9E"/>
    <a:srgbClr val="718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86706" autoAdjust="0"/>
  </p:normalViewPr>
  <p:slideViewPr>
    <p:cSldViewPr snapToGrid="0">
      <p:cViewPr varScale="1">
        <p:scale>
          <a:sx n="99" d="100"/>
          <a:sy n="99" d="100"/>
        </p:scale>
        <p:origin x="130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F3FD9-815A-42D2-AB61-B0F84FB15C43}" type="datetimeFigureOut">
              <a:rPr lang="en-GB" smtClean="0"/>
              <a:pPr/>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DE42A-F5CE-4066-9960-A2A9B618C78E}" type="slidenum">
              <a:rPr lang="en-GB" smtClean="0"/>
              <a:pPr/>
              <a:t>‹#›</a:t>
            </a:fld>
            <a:endParaRPr lang="en-GB"/>
          </a:p>
        </p:txBody>
      </p:sp>
    </p:spTree>
    <p:extLst>
      <p:ext uri="{BB962C8B-B14F-4D97-AF65-F5344CB8AC3E}">
        <p14:creationId xmlns:p14="http://schemas.microsoft.com/office/powerpoint/2010/main" val="294009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GB" sz="1200" dirty="0">
              <a:solidFill>
                <a:srgbClr val="002060"/>
              </a:solidFill>
            </a:endParaRPr>
          </a:p>
        </p:txBody>
      </p:sp>
      <p:sp>
        <p:nvSpPr>
          <p:cNvPr id="4" name="Slide Number Placeholder 3"/>
          <p:cNvSpPr>
            <a:spLocks noGrp="1"/>
          </p:cNvSpPr>
          <p:nvPr>
            <p:ph type="sldNum" sz="quarter" idx="10"/>
          </p:nvPr>
        </p:nvSpPr>
        <p:spPr/>
        <p:txBody>
          <a:bodyPr/>
          <a:lstStyle/>
          <a:p>
            <a:fld id="{AA2DE42A-F5CE-4066-9960-A2A9B618C78E}" type="slidenum">
              <a:rPr lang="en-GB" smtClean="0"/>
              <a:pPr/>
              <a:t>2</a:t>
            </a:fld>
            <a:endParaRPr lang="en-GB"/>
          </a:p>
        </p:txBody>
      </p:sp>
    </p:spTree>
    <p:extLst>
      <p:ext uri="{BB962C8B-B14F-4D97-AF65-F5344CB8AC3E}">
        <p14:creationId xmlns:p14="http://schemas.microsoft.com/office/powerpoint/2010/main" val="263833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GB" sz="1200" dirty="0">
              <a:solidFill>
                <a:srgbClr val="002060"/>
              </a:solidFill>
            </a:endParaRPr>
          </a:p>
        </p:txBody>
      </p:sp>
      <p:sp>
        <p:nvSpPr>
          <p:cNvPr id="4" name="Slide Number Placeholder 3"/>
          <p:cNvSpPr>
            <a:spLocks noGrp="1"/>
          </p:cNvSpPr>
          <p:nvPr>
            <p:ph type="sldNum" sz="quarter" idx="10"/>
          </p:nvPr>
        </p:nvSpPr>
        <p:spPr/>
        <p:txBody>
          <a:bodyPr/>
          <a:lstStyle/>
          <a:p>
            <a:fld id="{AA2DE42A-F5CE-4066-9960-A2A9B618C78E}" type="slidenum">
              <a:rPr lang="en-GB" smtClean="0"/>
              <a:pPr/>
              <a:t>3</a:t>
            </a:fld>
            <a:endParaRPr lang="en-GB"/>
          </a:p>
        </p:txBody>
      </p:sp>
    </p:spTree>
    <p:extLst>
      <p:ext uri="{BB962C8B-B14F-4D97-AF65-F5344CB8AC3E}">
        <p14:creationId xmlns:p14="http://schemas.microsoft.com/office/powerpoint/2010/main" val="195835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DE42A-F5CE-4066-9960-A2A9B618C78E}" type="slidenum">
              <a:rPr lang="en-GB" smtClean="0"/>
              <a:pPr/>
              <a:t>4</a:t>
            </a:fld>
            <a:endParaRPr lang="en-GB"/>
          </a:p>
        </p:txBody>
      </p:sp>
    </p:spTree>
    <p:extLst>
      <p:ext uri="{BB962C8B-B14F-4D97-AF65-F5344CB8AC3E}">
        <p14:creationId xmlns:p14="http://schemas.microsoft.com/office/powerpoint/2010/main" val="122597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DE42A-F5CE-4066-9960-A2A9B618C78E}" type="slidenum">
              <a:rPr lang="en-GB" smtClean="0"/>
              <a:pPr/>
              <a:t>5</a:t>
            </a:fld>
            <a:endParaRPr lang="en-GB"/>
          </a:p>
        </p:txBody>
      </p:sp>
    </p:spTree>
    <p:extLst>
      <p:ext uri="{BB962C8B-B14F-4D97-AF65-F5344CB8AC3E}">
        <p14:creationId xmlns:p14="http://schemas.microsoft.com/office/powerpoint/2010/main" val="145474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FD97AF0-8E31-4D00-8A15-E2FFD171558E}" type="datetimeFigureOut">
              <a:rPr lang="en-GB" smtClean="0"/>
              <a:pPr/>
              <a:t>04/05/2020</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0525834-EB6F-4C2F-B34B-DFFE27D85EB0}" type="slidenum">
              <a:rPr lang="en-GB" smtClean="0"/>
              <a:pPr/>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7840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225813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133686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104884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25834-EB6F-4C2F-B34B-DFFE27D85EB0}" type="slidenum">
              <a:rPr lang="en-GB" smtClean="0"/>
              <a:pPr/>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0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381291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363633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328794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6004148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9607136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D97AF0-8E31-4D00-8A15-E2FFD171558E}" type="datetimeFigureOut">
              <a:rPr lang="en-GB" smtClean="0"/>
              <a:pPr/>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25834-EB6F-4C2F-B34B-DFFE27D85EB0}" type="slidenum">
              <a:rPr lang="en-GB" smtClean="0"/>
              <a:pPr/>
              <a:t>‹#›</a:t>
            </a:fld>
            <a:endParaRPr lang="en-GB"/>
          </a:p>
        </p:txBody>
      </p:sp>
    </p:spTree>
    <p:extLst>
      <p:ext uri="{BB962C8B-B14F-4D97-AF65-F5344CB8AC3E}">
        <p14:creationId xmlns:p14="http://schemas.microsoft.com/office/powerpoint/2010/main" val="110781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2060"/>
            </a:gs>
            <a:gs pos="25000">
              <a:srgbClr val="ABA1B5"/>
            </a:gs>
            <a:gs pos="79000">
              <a:schemeClr val="accent1">
                <a:lumMod val="45000"/>
                <a:lumOff val="55000"/>
              </a:schemeClr>
            </a:gs>
            <a:gs pos="72000">
              <a:schemeClr val="accent1">
                <a:lumMod val="45000"/>
                <a:lumOff val="55000"/>
              </a:schemeClr>
            </a:gs>
            <a:gs pos="72000">
              <a:schemeClr val="accent1">
                <a:lumMod val="30000"/>
                <a:lumOff val="70000"/>
              </a:schemeClr>
            </a:gs>
          </a:gsLst>
          <a:path path="rect">
            <a:fillToRect l="100000" t="100000"/>
          </a:path>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FD97AF0-8E31-4D00-8A15-E2FFD171558E}" type="datetimeFigureOut">
              <a:rPr lang="en-GB" smtClean="0"/>
              <a:pPr/>
              <a:t>04/05/2020</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0525834-EB6F-4C2F-B34B-DFFE27D85EB0}" type="slidenum">
              <a:rPr lang="en-GB" smtClean="0"/>
              <a:pPr/>
              <a:t>‹#›</a:t>
            </a:fld>
            <a:endParaRPr lang="en-GB"/>
          </a:p>
        </p:txBody>
      </p:sp>
    </p:spTree>
    <p:extLst>
      <p:ext uri="{BB962C8B-B14F-4D97-AF65-F5344CB8AC3E}">
        <p14:creationId xmlns:p14="http://schemas.microsoft.com/office/powerpoint/2010/main" val="1331326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225" y="142928"/>
            <a:ext cx="9991260" cy="1066925"/>
          </a:xfrm>
          <a:prstGeom prst="rect">
            <a:avLst/>
          </a:prstGeom>
          <a:ln cmpd="dbl">
            <a:noFill/>
          </a:ln>
        </p:spPr>
      </p:sp>
      <p:pic>
        <p:nvPicPr>
          <p:cNvPr id="16" name="Picture 15">
            <a:extLst>
              <a:ext uri="{FF2B5EF4-FFF2-40B4-BE49-F238E27FC236}">
                <a16:creationId xmlns:a16="http://schemas.microsoft.com/office/drawing/2014/main" id="{1FC27C62-BE9B-4716-9C48-3B084EC432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44"/>
          <a:stretch/>
        </p:blipFill>
        <p:spPr>
          <a:xfrm>
            <a:off x="9728200" y="483686"/>
            <a:ext cx="2045142" cy="645530"/>
          </a:xfrm>
          <a:prstGeom prst="rect">
            <a:avLst/>
          </a:prstGeom>
        </p:spPr>
      </p:pic>
      <p:sp>
        <p:nvSpPr>
          <p:cNvPr id="19" name="Rectangle 18"/>
          <p:cNvSpPr/>
          <p:nvPr/>
        </p:nvSpPr>
        <p:spPr>
          <a:xfrm>
            <a:off x="-265214" y="3656620"/>
            <a:ext cx="11557823" cy="461665"/>
          </a:xfrm>
          <a:prstGeom prst="rect">
            <a:avLst/>
          </a:prstGeom>
        </p:spPr>
        <p:txBody>
          <a:bodyPr wrap="square">
            <a:spAutoFit/>
          </a:bodyPr>
          <a:lstStyle/>
          <a:p>
            <a:pPr lvl="2"/>
            <a:r>
              <a:rPr lang="en-US" sz="2400" b="1" dirty="0">
                <a:solidFill>
                  <a:srgbClr val="002060"/>
                </a:solidFill>
              </a:rPr>
              <a:t>Cristina Saceanu</a:t>
            </a:r>
            <a:r>
              <a:rPr lang="en-US" sz="2400" b="1" baseline="30000" dirty="0">
                <a:solidFill>
                  <a:srgbClr val="002060"/>
                </a:solidFill>
              </a:rPr>
              <a:t>1</a:t>
            </a:r>
            <a:r>
              <a:rPr lang="en-US" sz="2400" dirty="0">
                <a:solidFill>
                  <a:srgbClr val="002060"/>
                </a:solidFill>
              </a:rPr>
              <a:t>, Adriana Paluszny</a:t>
            </a:r>
            <a:r>
              <a:rPr lang="en-US" sz="2400" baseline="30000" dirty="0">
                <a:solidFill>
                  <a:srgbClr val="002060"/>
                </a:solidFill>
              </a:rPr>
              <a:t>1</a:t>
            </a:r>
            <a:r>
              <a:rPr lang="en-US" sz="2400" dirty="0">
                <a:solidFill>
                  <a:srgbClr val="002060"/>
                </a:solidFill>
              </a:rPr>
              <a:t>, Robert Zimmerman</a:t>
            </a:r>
            <a:r>
              <a:rPr lang="en-US" sz="2400" baseline="30000" dirty="0">
                <a:solidFill>
                  <a:srgbClr val="002060"/>
                </a:solidFill>
              </a:rPr>
              <a:t>1</a:t>
            </a:r>
            <a:r>
              <a:rPr lang="en-US" sz="2400" dirty="0">
                <a:solidFill>
                  <a:srgbClr val="002060"/>
                </a:solidFill>
              </a:rPr>
              <a:t> &amp; Diego Mas Ivars</a:t>
            </a:r>
            <a:r>
              <a:rPr lang="en-US" sz="2400" baseline="30000" dirty="0">
                <a:solidFill>
                  <a:srgbClr val="002060"/>
                </a:solidFill>
              </a:rPr>
              <a:t>2</a:t>
            </a:r>
            <a:r>
              <a:rPr lang="en-US" sz="2400" dirty="0">
                <a:solidFill>
                  <a:srgbClr val="002060"/>
                </a:solidFill>
              </a:rPr>
              <a:t> </a:t>
            </a:r>
          </a:p>
        </p:txBody>
      </p:sp>
      <p:pic>
        <p:nvPicPr>
          <p:cNvPr id="8" name="Picture 7">
            <a:extLst>
              <a:ext uri="{FF2B5EF4-FFF2-40B4-BE49-F238E27FC236}">
                <a16:creationId xmlns:a16="http://schemas.microsoft.com/office/drawing/2014/main" id="{52D9ED46-9C76-46CC-B71A-4FC441A45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24" t="7887" r="7157" b="8294"/>
          <a:stretch/>
        </p:blipFill>
        <p:spPr>
          <a:xfrm>
            <a:off x="374096" y="273572"/>
            <a:ext cx="1058138" cy="1065758"/>
          </a:xfrm>
          <a:prstGeom prst="rect">
            <a:avLst/>
          </a:prstGeom>
        </p:spPr>
      </p:pic>
      <p:sp>
        <p:nvSpPr>
          <p:cNvPr id="10" name="Rectangle 9"/>
          <p:cNvSpPr/>
          <p:nvPr/>
        </p:nvSpPr>
        <p:spPr>
          <a:xfrm>
            <a:off x="-265214" y="5103172"/>
            <a:ext cx="5058212" cy="830997"/>
          </a:xfrm>
          <a:prstGeom prst="rect">
            <a:avLst/>
          </a:prstGeom>
        </p:spPr>
        <p:txBody>
          <a:bodyPr wrap="square">
            <a:spAutoFit/>
          </a:bodyPr>
          <a:lstStyle/>
          <a:p>
            <a:pPr lvl="2"/>
            <a:r>
              <a:rPr lang="en-US" sz="2400" dirty="0">
                <a:solidFill>
                  <a:srgbClr val="002060"/>
                </a:solidFill>
              </a:rPr>
              <a:t>EGU General Assembly 2020</a:t>
            </a:r>
          </a:p>
          <a:p>
            <a:pPr lvl="2"/>
            <a:r>
              <a:rPr lang="en-US" sz="2400" dirty="0">
                <a:solidFill>
                  <a:srgbClr val="002060"/>
                </a:solidFill>
              </a:rPr>
              <a:t>4</a:t>
            </a:r>
            <a:r>
              <a:rPr lang="en-US" sz="2400" baseline="30000" dirty="0">
                <a:solidFill>
                  <a:srgbClr val="002060"/>
                </a:solidFill>
              </a:rPr>
              <a:t>th</a:t>
            </a:r>
            <a:r>
              <a:rPr lang="en-US" sz="2400" dirty="0">
                <a:solidFill>
                  <a:srgbClr val="002060"/>
                </a:solidFill>
              </a:rPr>
              <a:t> May 2020</a:t>
            </a:r>
          </a:p>
        </p:txBody>
      </p:sp>
      <p:sp>
        <p:nvSpPr>
          <p:cNvPr id="5" name="Rectangle 4">
            <a:extLst>
              <a:ext uri="{FF2B5EF4-FFF2-40B4-BE49-F238E27FC236}">
                <a16:creationId xmlns:a16="http://schemas.microsoft.com/office/drawing/2014/main" id="{4D2BE30E-6224-4A0A-B733-4E30C06EBE59}"/>
              </a:ext>
            </a:extLst>
          </p:cNvPr>
          <p:cNvSpPr/>
          <p:nvPr/>
        </p:nvSpPr>
        <p:spPr>
          <a:xfrm>
            <a:off x="634177" y="1951672"/>
            <a:ext cx="11557823" cy="1323439"/>
          </a:xfrm>
          <a:prstGeom prst="rect">
            <a:avLst/>
          </a:prstGeom>
        </p:spPr>
        <p:txBody>
          <a:bodyPr wrap="square">
            <a:spAutoFit/>
          </a:bodyPr>
          <a:lstStyle/>
          <a:p>
            <a:r>
              <a:rPr lang="en-GB" sz="4000" b="1" dirty="0">
                <a:solidFill>
                  <a:srgbClr val="002060"/>
                </a:solidFill>
              </a:rPr>
              <a:t>Impact of deposition borehole geometry on mechanical spalling in nuclear waste repositories</a:t>
            </a:r>
          </a:p>
        </p:txBody>
      </p:sp>
      <p:sp>
        <p:nvSpPr>
          <p:cNvPr id="9" name="Rectangle 8">
            <a:extLst>
              <a:ext uri="{FF2B5EF4-FFF2-40B4-BE49-F238E27FC236}">
                <a16:creationId xmlns:a16="http://schemas.microsoft.com/office/drawing/2014/main" id="{06EBEA2A-8341-44F8-8547-9EB002E4E2FE}"/>
              </a:ext>
            </a:extLst>
          </p:cNvPr>
          <p:cNvSpPr/>
          <p:nvPr/>
        </p:nvSpPr>
        <p:spPr>
          <a:xfrm>
            <a:off x="-26835" y="4118285"/>
            <a:ext cx="10777606" cy="784830"/>
          </a:xfrm>
          <a:prstGeom prst="rect">
            <a:avLst/>
          </a:prstGeom>
        </p:spPr>
        <p:txBody>
          <a:bodyPr wrap="square">
            <a:spAutoFit/>
          </a:bodyPr>
          <a:lstStyle/>
          <a:p>
            <a:pPr lvl="2"/>
            <a:r>
              <a:rPr lang="en-US" sz="1500" i="1" baseline="30000" dirty="0">
                <a:solidFill>
                  <a:srgbClr val="002060"/>
                </a:solidFill>
              </a:rPr>
              <a:t>1</a:t>
            </a:r>
            <a:r>
              <a:rPr lang="en-US" sz="1500" i="1" dirty="0"/>
              <a:t> </a:t>
            </a:r>
            <a:r>
              <a:rPr lang="en-US" sz="1500" i="1" dirty="0">
                <a:solidFill>
                  <a:srgbClr val="002060"/>
                </a:solidFill>
              </a:rPr>
              <a:t>Department of Earth Science and Engineering, Imperial College, London, UK </a:t>
            </a:r>
          </a:p>
          <a:p>
            <a:pPr lvl="2"/>
            <a:r>
              <a:rPr lang="en-US" sz="1500" i="1" baseline="30000" dirty="0">
                <a:solidFill>
                  <a:srgbClr val="002060"/>
                </a:solidFill>
              </a:rPr>
              <a:t>2</a:t>
            </a:r>
            <a:r>
              <a:rPr lang="en-US" sz="1500" i="1" dirty="0">
                <a:solidFill>
                  <a:srgbClr val="002060"/>
                </a:solidFill>
              </a:rPr>
              <a:t> Swedish Nuclear Fuel and Waste Management Company (SKB), </a:t>
            </a:r>
            <a:r>
              <a:rPr lang="en-US" sz="1500" i="1" dirty="0" err="1">
                <a:solidFill>
                  <a:srgbClr val="002060"/>
                </a:solidFill>
              </a:rPr>
              <a:t>Solna</a:t>
            </a:r>
            <a:r>
              <a:rPr lang="en-US" sz="1500" i="1" dirty="0">
                <a:solidFill>
                  <a:srgbClr val="002060"/>
                </a:solidFill>
              </a:rPr>
              <a:t>, Sweden; Division of Soil and Rock Mechanics, Royal Institute of Technology (KTH), Stockholm</a:t>
            </a:r>
          </a:p>
        </p:txBody>
      </p:sp>
    </p:spTree>
    <p:extLst>
      <p:ext uri="{BB962C8B-B14F-4D97-AF65-F5344CB8AC3E}">
        <p14:creationId xmlns:p14="http://schemas.microsoft.com/office/powerpoint/2010/main" val="281051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225" y="142928"/>
            <a:ext cx="9991260" cy="1066925"/>
          </a:xfrm>
          <a:prstGeom prst="rect">
            <a:avLst/>
          </a:prstGeom>
          <a:ln cmpd="dbl">
            <a:noFill/>
          </a:ln>
        </p:spPr>
      </p:sp>
      <p:grpSp>
        <p:nvGrpSpPr>
          <p:cNvPr id="9" name="Group 8"/>
          <p:cNvGrpSpPr/>
          <p:nvPr/>
        </p:nvGrpSpPr>
        <p:grpSpPr>
          <a:xfrm>
            <a:off x="0" y="-1"/>
            <a:ext cx="12192000" cy="914401"/>
            <a:chOff x="0" y="5541"/>
            <a:chExt cx="12192000" cy="660400"/>
          </a:xfrm>
          <a:gradFill flip="none" rotWithShape="1">
            <a:gsLst>
              <a:gs pos="0">
                <a:srgbClr val="112F6A"/>
              </a:gs>
              <a:gs pos="73000">
                <a:srgbClr val="9CA7BD"/>
              </a:gs>
            </a:gsLst>
            <a:lin ang="0" scaled="1"/>
            <a:tileRect/>
          </a:gradFill>
        </p:grpSpPr>
        <p:sp>
          <p:nvSpPr>
            <p:cNvPr id="10" name="Rectangle 9">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233661" y="59117"/>
            <a:ext cx="11726110" cy="775732"/>
            <a:chOff x="0" y="5541"/>
            <a:chExt cx="12192000" cy="660400"/>
          </a:xfrm>
          <a:solidFill>
            <a:schemeClr val="bg1"/>
          </a:solidFill>
        </p:grpSpPr>
        <p:sp>
          <p:nvSpPr>
            <p:cNvPr id="7" name="Rectangle 6">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10541808" y="180200"/>
            <a:ext cx="1306286" cy="553998"/>
          </a:xfrm>
          <a:prstGeom prst="rect">
            <a:avLst/>
          </a:prstGeom>
        </p:spPr>
        <p:txBody>
          <a:bodyPr wrap="square">
            <a:spAutoFit/>
          </a:bodyPr>
          <a:lstStyle/>
          <a:p>
            <a:pPr lvl="2"/>
            <a:r>
              <a:rPr lang="en-US" sz="3000" b="1" dirty="0">
                <a:solidFill>
                  <a:srgbClr val="002060"/>
                </a:solidFill>
              </a:rPr>
              <a:t>1</a:t>
            </a:r>
          </a:p>
        </p:txBody>
      </p:sp>
      <p:sp>
        <p:nvSpPr>
          <p:cNvPr id="13" name="Rectangle 12"/>
          <p:cNvSpPr/>
          <p:nvPr/>
        </p:nvSpPr>
        <p:spPr>
          <a:xfrm>
            <a:off x="2864580" y="131512"/>
            <a:ext cx="7677227" cy="630942"/>
          </a:xfrm>
          <a:prstGeom prst="rect">
            <a:avLst/>
          </a:prstGeom>
        </p:spPr>
        <p:txBody>
          <a:bodyPr wrap="square">
            <a:spAutoFit/>
          </a:bodyPr>
          <a:lstStyle/>
          <a:p>
            <a:pPr lvl="2" algn="ctr"/>
            <a:r>
              <a:rPr lang="en-US" sz="3500" b="1" dirty="0">
                <a:solidFill>
                  <a:srgbClr val="002060"/>
                </a:solidFill>
              </a:rPr>
              <a:t>Spalling &amp; Nuclear Waste Disposal</a:t>
            </a:r>
          </a:p>
        </p:txBody>
      </p:sp>
      <p:pic>
        <p:nvPicPr>
          <p:cNvPr id="15" name="Picture 14">
            <a:extLst>
              <a:ext uri="{FF2B5EF4-FFF2-40B4-BE49-F238E27FC236}">
                <a16:creationId xmlns:a16="http://schemas.microsoft.com/office/drawing/2014/main" id="{FF1CC46B-EFE5-45D1-B21C-C79E8B292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44"/>
          <a:stretch/>
        </p:blipFill>
        <p:spPr>
          <a:xfrm>
            <a:off x="914621" y="328921"/>
            <a:ext cx="1632968" cy="515431"/>
          </a:xfrm>
          <a:prstGeom prst="rect">
            <a:avLst/>
          </a:prstGeom>
        </p:spPr>
      </p:pic>
      <p:pic>
        <p:nvPicPr>
          <p:cNvPr id="16" name="Picture 15">
            <a:extLst>
              <a:ext uri="{FF2B5EF4-FFF2-40B4-BE49-F238E27FC236}">
                <a16:creationId xmlns:a16="http://schemas.microsoft.com/office/drawing/2014/main" id="{282CD2B8-787A-41D6-8F12-DB8DD17405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60" t="15730" r="16709" b="13622"/>
          <a:stretch/>
        </p:blipFill>
        <p:spPr>
          <a:xfrm>
            <a:off x="244629" y="109269"/>
            <a:ext cx="692727" cy="717262"/>
          </a:xfrm>
          <a:prstGeom prst="rect">
            <a:avLst/>
          </a:prstGeom>
        </p:spPr>
      </p:pic>
      <p:pic>
        <p:nvPicPr>
          <p:cNvPr id="22" name="Picture 21">
            <a:extLst>
              <a:ext uri="{FF2B5EF4-FFF2-40B4-BE49-F238E27FC236}">
                <a16:creationId xmlns:a16="http://schemas.microsoft.com/office/drawing/2014/main" id="{1C5A7312-D230-4152-B7C0-05B757318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29" y="2828480"/>
            <a:ext cx="7524750" cy="3492496"/>
          </a:xfrm>
          <a:prstGeom prst="rect">
            <a:avLst/>
          </a:prstGeom>
        </p:spPr>
      </p:pic>
      <p:sp>
        <p:nvSpPr>
          <p:cNvPr id="23" name="Rectangle 22"/>
          <p:cNvSpPr/>
          <p:nvPr/>
        </p:nvSpPr>
        <p:spPr>
          <a:xfrm>
            <a:off x="458392" y="6199909"/>
            <a:ext cx="7665329" cy="323165"/>
          </a:xfrm>
          <a:prstGeom prst="rect">
            <a:avLst/>
          </a:prstGeom>
        </p:spPr>
        <p:txBody>
          <a:bodyPr wrap="square">
            <a:spAutoFit/>
          </a:bodyPr>
          <a:lstStyle/>
          <a:p>
            <a:r>
              <a:rPr lang="en-GB" sz="1500" dirty="0">
                <a:solidFill>
                  <a:srgbClr val="002060"/>
                </a:solidFill>
              </a:rPr>
              <a:t>Schematic representation of a deep nuclear waste repository (SKB-TR-10-12 (2010))</a:t>
            </a:r>
          </a:p>
        </p:txBody>
      </p:sp>
      <p:pic>
        <p:nvPicPr>
          <p:cNvPr id="17" name="Picture 16">
            <a:extLst>
              <a:ext uri="{FF2B5EF4-FFF2-40B4-BE49-F238E27FC236}">
                <a16:creationId xmlns:a16="http://schemas.microsoft.com/office/drawing/2014/main" id="{93759F81-418B-4B27-9E59-6F33584E3C7A}"/>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7637759" y="3183916"/>
            <a:ext cx="4108248" cy="2895884"/>
          </a:xfrm>
          <a:prstGeom prst="rect">
            <a:avLst/>
          </a:prstGeom>
          <a:ln>
            <a:no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0A7DFC41-8163-457D-BC56-CE4940D8FCA6}"/>
              </a:ext>
            </a:extLst>
          </p:cNvPr>
          <p:cNvSpPr/>
          <p:nvPr/>
        </p:nvSpPr>
        <p:spPr>
          <a:xfrm>
            <a:off x="9612467" y="5715641"/>
            <a:ext cx="2310697" cy="323165"/>
          </a:xfrm>
          <a:prstGeom prst="rect">
            <a:avLst/>
          </a:prstGeom>
        </p:spPr>
        <p:txBody>
          <a:bodyPr wrap="none">
            <a:spAutoFit/>
          </a:bodyPr>
          <a:lstStyle/>
          <a:p>
            <a:r>
              <a:rPr lang="en-GB" sz="1500" dirty="0">
                <a:solidFill>
                  <a:srgbClr val="002060"/>
                </a:solidFill>
              </a:rPr>
              <a:t>Modified from Read (2004)</a:t>
            </a:r>
          </a:p>
        </p:txBody>
      </p:sp>
      <p:sp>
        <p:nvSpPr>
          <p:cNvPr id="2" name="Rectangle 1">
            <a:extLst>
              <a:ext uri="{FF2B5EF4-FFF2-40B4-BE49-F238E27FC236}">
                <a16:creationId xmlns:a16="http://schemas.microsoft.com/office/drawing/2014/main" id="{1DB40DF9-49CF-4546-9BB5-851E02CF273D}"/>
              </a:ext>
            </a:extLst>
          </p:cNvPr>
          <p:cNvSpPr/>
          <p:nvPr/>
        </p:nvSpPr>
        <p:spPr>
          <a:xfrm>
            <a:off x="590992" y="1013795"/>
            <a:ext cx="10911197" cy="1631216"/>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dirty="0">
                <a:solidFill>
                  <a:srgbClr val="002060"/>
                </a:solidFill>
              </a:rPr>
              <a:t>Spalling is a common type of rock failure that occurs at the boundaries of deep excavations, and it is usually defined as tensile failure that occurs when the tangential stress at the borehole boundary exceeds the tensile strength of the rock (Martin, 2005).</a:t>
            </a:r>
          </a:p>
          <a:p>
            <a:pPr marL="285750" indent="-285750" algn="just">
              <a:spcAft>
                <a:spcPts val="1200"/>
              </a:spcAft>
              <a:buFont typeface="Arial" panose="020B0604020202020204" pitchFamily="34" charset="0"/>
              <a:buChar char="•"/>
            </a:pPr>
            <a:r>
              <a:rPr lang="en-US" dirty="0">
                <a:solidFill>
                  <a:srgbClr val="002060"/>
                </a:solidFill>
              </a:rPr>
              <a:t>Spalling is expected to occur around the deposition boreholes in deep mined nuclear waste repositories (Martin, 2005).</a:t>
            </a:r>
            <a:endParaRPr lang="en-GB" dirty="0">
              <a:solidFill>
                <a:srgbClr val="002060"/>
              </a:solidFill>
            </a:endParaRPr>
          </a:p>
        </p:txBody>
      </p:sp>
    </p:spTree>
    <p:extLst>
      <p:ext uri="{BB962C8B-B14F-4D97-AF65-F5344CB8AC3E}">
        <p14:creationId xmlns:p14="http://schemas.microsoft.com/office/powerpoint/2010/main" val="391732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225" y="142928"/>
            <a:ext cx="9991260" cy="1066925"/>
          </a:xfrm>
          <a:prstGeom prst="rect">
            <a:avLst/>
          </a:prstGeom>
          <a:ln cmpd="dbl">
            <a:noFill/>
          </a:ln>
        </p:spPr>
      </p:sp>
      <p:grpSp>
        <p:nvGrpSpPr>
          <p:cNvPr id="9" name="Group 8"/>
          <p:cNvGrpSpPr/>
          <p:nvPr/>
        </p:nvGrpSpPr>
        <p:grpSpPr>
          <a:xfrm>
            <a:off x="0" y="-1"/>
            <a:ext cx="12192000" cy="914401"/>
            <a:chOff x="0" y="5541"/>
            <a:chExt cx="12192000" cy="660400"/>
          </a:xfrm>
          <a:gradFill flip="none" rotWithShape="1">
            <a:gsLst>
              <a:gs pos="0">
                <a:srgbClr val="112F6A"/>
              </a:gs>
              <a:gs pos="73000">
                <a:srgbClr val="9CA7BD"/>
              </a:gs>
            </a:gsLst>
            <a:lin ang="0" scaled="1"/>
            <a:tileRect/>
          </a:gradFill>
        </p:grpSpPr>
        <p:sp>
          <p:nvSpPr>
            <p:cNvPr id="10" name="Rectangle 9">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233661" y="59117"/>
            <a:ext cx="11726110" cy="775732"/>
            <a:chOff x="0" y="5541"/>
            <a:chExt cx="12192000" cy="660400"/>
          </a:xfrm>
          <a:solidFill>
            <a:schemeClr val="bg1"/>
          </a:solidFill>
        </p:grpSpPr>
        <p:sp>
          <p:nvSpPr>
            <p:cNvPr id="7" name="Rectangle 6">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10541808" y="180200"/>
            <a:ext cx="1306286" cy="553998"/>
          </a:xfrm>
          <a:prstGeom prst="rect">
            <a:avLst/>
          </a:prstGeom>
        </p:spPr>
        <p:txBody>
          <a:bodyPr wrap="square">
            <a:spAutoFit/>
          </a:bodyPr>
          <a:lstStyle/>
          <a:p>
            <a:pPr lvl="2"/>
            <a:r>
              <a:rPr lang="en-US" sz="3000" b="1" dirty="0">
                <a:solidFill>
                  <a:srgbClr val="002060"/>
                </a:solidFill>
              </a:rPr>
              <a:t>2</a:t>
            </a:r>
          </a:p>
        </p:txBody>
      </p:sp>
      <p:sp>
        <p:nvSpPr>
          <p:cNvPr id="13" name="Rectangle 12"/>
          <p:cNvSpPr/>
          <p:nvPr/>
        </p:nvSpPr>
        <p:spPr>
          <a:xfrm>
            <a:off x="2027182" y="157793"/>
            <a:ext cx="7677227" cy="630942"/>
          </a:xfrm>
          <a:prstGeom prst="rect">
            <a:avLst/>
          </a:prstGeom>
        </p:spPr>
        <p:txBody>
          <a:bodyPr wrap="square">
            <a:spAutoFit/>
          </a:bodyPr>
          <a:lstStyle/>
          <a:p>
            <a:pPr lvl="2" algn="ctr"/>
            <a:r>
              <a:rPr lang="en-US" sz="3500" b="1" dirty="0">
                <a:solidFill>
                  <a:srgbClr val="002060"/>
                </a:solidFill>
              </a:rPr>
              <a:t>Modelling Approach</a:t>
            </a:r>
          </a:p>
        </p:txBody>
      </p:sp>
      <p:pic>
        <p:nvPicPr>
          <p:cNvPr id="15" name="Picture 14">
            <a:extLst>
              <a:ext uri="{FF2B5EF4-FFF2-40B4-BE49-F238E27FC236}">
                <a16:creationId xmlns:a16="http://schemas.microsoft.com/office/drawing/2014/main" id="{FF1CC46B-EFE5-45D1-B21C-C79E8B292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44"/>
          <a:stretch/>
        </p:blipFill>
        <p:spPr>
          <a:xfrm>
            <a:off x="914621" y="328921"/>
            <a:ext cx="1632968" cy="515431"/>
          </a:xfrm>
          <a:prstGeom prst="rect">
            <a:avLst/>
          </a:prstGeom>
        </p:spPr>
      </p:pic>
      <p:pic>
        <p:nvPicPr>
          <p:cNvPr id="16" name="Picture 15">
            <a:extLst>
              <a:ext uri="{FF2B5EF4-FFF2-40B4-BE49-F238E27FC236}">
                <a16:creationId xmlns:a16="http://schemas.microsoft.com/office/drawing/2014/main" id="{282CD2B8-787A-41D6-8F12-DB8DD17405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60" t="15730" r="16709" b="13622"/>
          <a:stretch/>
        </p:blipFill>
        <p:spPr>
          <a:xfrm>
            <a:off x="244629" y="109269"/>
            <a:ext cx="692727" cy="717262"/>
          </a:xfrm>
          <a:prstGeom prst="rect">
            <a:avLst/>
          </a:prstGeom>
        </p:spPr>
      </p:pic>
      <p:sp>
        <p:nvSpPr>
          <p:cNvPr id="18" name="Rectangle 17">
            <a:extLst>
              <a:ext uri="{FF2B5EF4-FFF2-40B4-BE49-F238E27FC236}">
                <a16:creationId xmlns:a16="http://schemas.microsoft.com/office/drawing/2014/main" id="{B89AD423-B9AB-44B9-81AF-AD4B3DD0E704}"/>
              </a:ext>
            </a:extLst>
          </p:cNvPr>
          <p:cNvSpPr/>
          <p:nvPr/>
        </p:nvSpPr>
        <p:spPr>
          <a:xfrm>
            <a:off x="391145" y="1916281"/>
            <a:ext cx="11345271" cy="1677230"/>
          </a:xfrm>
          <a:prstGeom prst="rect">
            <a:avLst/>
          </a:prstGeom>
        </p:spPr>
        <p:txBody>
          <a:bodyPr wrap="square">
            <a:noAutofit/>
          </a:bodyPr>
          <a:lstStyle>
            <a:defPPr>
              <a:defRPr lang="de-DE"/>
            </a:defPPr>
            <a:lvl1pPr algn="l" rtl="0" fontAlgn="base">
              <a:spcBef>
                <a:spcPct val="0"/>
              </a:spcBef>
              <a:spcAft>
                <a:spcPct val="0"/>
              </a:spcAft>
              <a:defRPr sz="2400" kern="1200">
                <a:solidFill>
                  <a:srgbClr val="000304"/>
                </a:solidFill>
                <a:latin typeface="Times"/>
                <a:ea typeface="SimSun" pitchFamily="2" charset="-122"/>
                <a:cs typeface="Arial" pitchFamily="34" charset="0"/>
              </a:defRPr>
            </a:lvl1pPr>
            <a:lvl2pPr marL="457200" algn="l" rtl="0" fontAlgn="base">
              <a:spcBef>
                <a:spcPct val="0"/>
              </a:spcBef>
              <a:spcAft>
                <a:spcPct val="0"/>
              </a:spcAft>
              <a:defRPr sz="2400" kern="1200">
                <a:solidFill>
                  <a:srgbClr val="000304"/>
                </a:solidFill>
                <a:latin typeface="Times"/>
                <a:ea typeface="SimSun" pitchFamily="2" charset="-122"/>
                <a:cs typeface="Arial" pitchFamily="34" charset="0"/>
              </a:defRPr>
            </a:lvl2pPr>
            <a:lvl3pPr marL="914400" algn="l" rtl="0" fontAlgn="base">
              <a:spcBef>
                <a:spcPct val="0"/>
              </a:spcBef>
              <a:spcAft>
                <a:spcPct val="0"/>
              </a:spcAft>
              <a:defRPr sz="2400" kern="1200">
                <a:solidFill>
                  <a:srgbClr val="000304"/>
                </a:solidFill>
                <a:latin typeface="Times"/>
                <a:ea typeface="SimSun" pitchFamily="2" charset="-122"/>
                <a:cs typeface="Arial" pitchFamily="34" charset="0"/>
              </a:defRPr>
            </a:lvl3pPr>
            <a:lvl4pPr marL="1371600" algn="l" rtl="0" fontAlgn="base">
              <a:spcBef>
                <a:spcPct val="0"/>
              </a:spcBef>
              <a:spcAft>
                <a:spcPct val="0"/>
              </a:spcAft>
              <a:defRPr sz="2400" kern="1200">
                <a:solidFill>
                  <a:srgbClr val="000304"/>
                </a:solidFill>
                <a:latin typeface="Times"/>
                <a:ea typeface="SimSun" pitchFamily="2" charset="-122"/>
                <a:cs typeface="Arial" pitchFamily="34" charset="0"/>
              </a:defRPr>
            </a:lvl4pPr>
            <a:lvl5pPr marL="1828800" algn="l" rtl="0" fontAlgn="base">
              <a:spcBef>
                <a:spcPct val="0"/>
              </a:spcBef>
              <a:spcAft>
                <a:spcPct val="0"/>
              </a:spcAft>
              <a:defRPr sz="2400" kern="1200">
                <a:solidFill>
                  <a:srgbClr val="000304"/>
                </a:solidFill>
                <a:latin typeface="Times"/>
                <a:ea typeface="SimSun" pitchFamily="2" charset="-122"/>
                <a:cs typeface="Arial" pitchFamily="34" charset="0"/>
              </a:defRPr>
            </a:lvl5pPr>
            <a:lvl6pPr marL="2286000" algn="l" defTabSz="914400" rtl="0" eaLnBrk="1" latinLnBrk="0" hangingPunct="1">
              <a:defRPr sz="2400" kern="1200">
                <a:solidFill>
                  <a:srgbClr val="000304"/>
                </a:solidFill>
                <a:latin typeface="Times"/>
                <a:ea typeface="SimSun" pitchFamily="2" charset="-122"/>
                <a:cs typeface="Arial" pitchFamily="34" charset="0"/>
              </a:defRPr>
            </a:lvl6pPr>
            <a:lvl7pPr marL="2743200" algn="l" defTabSz="914400" rtl="0" eaLnBrk="1" latinLnBrk="0" hangingPunct="1">
              <a:defRPr sz="2400" kern="1200">
                <a:solidFill>
                  <a:srgbClr val="000304"/>
                </a:solidFill>
                <a:latin typeface="Times"/>
                <a:ea typeface="SimSun" pitchFamily="2" charset="-122"/>
                <a:cs typeface="Arial" pitchFamily="34" charset="0"/>
              </a:defRPr>
            </a:lvl7pPr>
            <a:lvl8pPr marL="3200400" algn="l" defTabSz="914400" rtl="0" eaLnBrk="1" latinLnBrk="0" hangingPunct="1">
              <a:defRPr sz="2400" kern="1200">
                <a:solidFill>
                  <a:srgbClr val="000304"/>
                </a:solidFill>
                <a:latin typeface="Times"/>
                <a:ea typeface="SimSun" pitchFamily="2" charset="-122"/>
                <a:cs typeface="Arial" pitchFamily="34" charset="0"/>
              </a:defRPr>
            </a:lvl8pPr>
            <a:lvl9pPr marL="3657600" algn="l" defTabSz="914400" rtl="0" eaLnBrk="1" latinLnBrk="0" hangingPunct="1">
              <a:defRPr sz="2400" kern="1200">
                <a:solidFill>
                  <a:srgbClr val="000304"/>
                </a:solidFill>
                <a:latin typeface="Times"/>
                <a:ea typeface="SimSun" pitchFamily="2" charset="-122"/>
                <a:cs typeface="Arial" pitchFamily="34" charset="0"/>
              </a:defRPr>
            </a:lvl9pPr>
          </a:lstStyle>
          <a:p>
            <a:pPr marL="457200" indent="-457200" algn="just">
              <a:buFont typeface="Arial" panose="020B0604020202020204" pitchFamily="34" charset="0"/>
              <a:buChar char="•"/>
            </a:pPr>
            <a:r>
              <a:rPr lang="en-GB" sz="1800" dirty="0">
                <a:solidFill>
                  <a:srgbClr val="002060"/>
                </a:solidFill>
                <a:latin typeface="+mn-lt"/>
                <a:ea typeface="+mn-ea"/>
                <a:cs typeface="+mn-cs"/>
              </a:rPr>
              <a:t>A </a:t>
            </a:r>
            <a:r>
              <a:rPr lang="en-GB" sz="1800" b="1" dirty="0">
                <a:solidFill>
                  <a:srgbClr val="002060"/>
                </a:solidFill>
                <a:latin typeface="+mn-lt"/>
                <a:ea typeface="+mn-ea"/>
                <a:cs typeface="+mn-cs"/>
              </a:rPr>
              <a:t>damage mechanics </a:t>
            </a:r>
            <a:r>
              <a:rPr lang="en-GB" sz="1800" dirty="0">
                <a:solidFill>
                  <a:srgbClr val="002060"/>
                </a:solidFill>
                <a:latin typeface="+mn-lt"/>
                <a:ea typeface="+mn-ea"/>
                <a:cs typeface="+mn-cs"/>
              </a:rPr>
              <a:t>approach is used to describe the </a:t>
            </a:r>
            <a:r>
              <a:rPr lang="en-GB" sz="1800" b="1" dirty="0">
                <a:solidFill>
                  <a:srgbClr val="002060"/>
                </a:solidFill>
                <a:latin typeface="+mn-lt"/>
                <a:ea typeface="+mn-ea"/>
                <a:cs typeface="+mn-cs"/>
              </a:rPr>
              <a:t>fracture initiation </a:t>
            </a:r>
            <a:r>
              <a:rPr lang="en-GB" sz="1800" dirty="0">
                <a:solidFill>
                  <a:srgbClr val="002060"/>
                </a:solidFill>
                <a:latin typeface="+mn-lt"/>
                <a:ea typeface="+mn-ea"/>
                <a:cs typeface="+mn-cs"/>
              </a:rPr>
              <a:t>process (</a:t>
            </a:r>
            <a:r>
              <a:rPr lang="en-GB" sz="1800" dirty="0" err="1">
                <a:solidFill>
                  <a:srgbClr val="002060"/>
                </a:solidFill>
                <a:latin typeface="+mn-lt"/>
                <a:ea typeface="+mn-ea"/>
                <a:cs typeface="+mn-cs"/>
              </a:rPr>
              <a:t>Mazars</a:t>
            </a:r>
            <a:r>
              <a:rPr lang="en-GB" sz="1800" dirty="0">
                <a:solidFill>
                  <a:srgbClr val="002060"/>
                </a:solidFill>
                <a:latin typeface="+mn-lt"/>
                <a:ea typeface="+mn-ea"/>
                <a:cs typeface="+mn-cs"/>
              </a:rPr>
              <a:t> et al., 2015).</a:t>
            </a:r>
          </a:p>
          <a:p>
            <a:pPr marL="457200" indent="-457200" algn="just">
              <a:buFont typeface="Arial" panose="020B0604020202020204" pitchFamily="34" charset="0"/>
              <a:buChar char="•"/>
            </a:pPr>
            <a:endParaRPr lang="en-GB" sz="1800" dirty="0">
              <a:solidFill>
                <a:srgbClr val="002060"/>
              </a:solidFill>
              <a:latin typeface="+mn-lt"/>
              <a:ea typeface="+mn-ea"/>
              <a:cs typeface="+mn-cs"/>
            </a:endParaRPr>
          </a:p>
          <a:p>
            <a:pPr marL="457200" indent="-457200" algn="just">
              <a:buFont typeface="Arial" panose="020B0604020202020204" pitchFamily="34" charset="0"/>
              <a:buChar char="•"/>
            </a:pPr>
            <a:r>
              <a:rPr lang="en-GB" sz="1800" dirty="0">
                <a:solidFill>
                  <a:srgbClr val="002060"/>
                </a:solidFill>
                <a:latin typeface="+mn-lt"/>
                <a:ea typeface="+mn-ea"/>
                <a:cs typeface="+mn-cs"/>
              </a:rPr>
              <a:t>Fracture growth is determined by </a:t>
            </a:r>
            <a:r>
              <a:rPr lang="en-GB" sz="1800" b="1" dirty="0">
                <a:solidFill>
                  <a:srgbClr val="002060"/>
                </a:solidFill>
                <a:latin typeface="+mn-lt"/>
                <a:ea typeface="+mn-ea"/>
                <a:cs typeface="+mn-cs"/>
              </a:rPr>
              <a:t>stress intensity factors (SIFs)</a:t>
            </a:r>
            <a:r>
              <a:rPr lang="en-GB" sz="1800" dirty="0">
                <a:solidFill>
                  <a:srgbClr val="002060"/>
                </a:solidFill>
                <a:latin typeface="+mn-lt"/>
                <a:ea typeface="+mn-ea"/>
                <a:cs typeface="+mn-cs"/>
              </a:rPr>
              <a:t>, that are calculated at the fracture tips. These control the stress magnitude at the tips and determine whether or not the crack will extend at the specified tip (Thomas et al., 2020).</a:t>
            </a:r>
          </a:p>
          <a:p>
            <a:pPr marL="457200" indent="-457200">
              <a:buFont typeface="Arial" panose="020B0604020202020204" pitchFamily="34" charset="0"/>
              <a:buChar char="•"/>
            </a:pPr>
            <a:endParaRPr lang="en-GB" sz="2000" dirty="0">
              <a:solidFill>
                <a:srgbClr val="00293C"/>
              </a:solidFill>
              <a:latin typeface="Avenir Black"/>
            </a:endParaRPr>
          </a:p>
        </p:txBody>
      </p:sp>
      <p:sp>
        <p:nvSpPr>
          <p:cNvPr id="20" name="Rectangle 19">
            <a:extLst>
              <a:ext uri="{FF2B5EF4-FFF2-40B4-BE49-F238E27FC236}">
                <a16:creationId xmlns:a16="http://schemas.microsoft.com/office/drawing/2014/main" id="{FB6EAF78-1437-4255-A475-D48312F13C94}"/>
              </a:ext>
            </a:extLst>
          </p:cNvPr>
          <p:cNvSpPr/>
          <p:nvPr/>
        </p:nvSpPr>
        <p:spPr>
          <a:xfrm>
            <a:off x="391145" y="3511270"/>
            <a:ext cx="11197672" cy="954107"/>
          </a:xfrm>
          <a:prstGeom prst="rect">
            <a:avLst/>
          </a:prstGeom>
        </p:spPr>
        <p:txBody>
          <a:bodyPr wrap="square">
            <a:spAutoFit/>
          </a:bodyPr>
          <a:lstStyle>
            <a:defPPr>
              <a:defRPr lang="de-DE"/>
            </a:defPPr>
            <a:lvl1pPr algn="l" rtl="0" fontAlgn="base">
              <a:spcBef>
                <a:spcPct val="0"/>
              </a:spcBef>
              <a:spcAft>
                <a:spcPct val="0"/>
              </a:spcAft>
              <a:defRPr sz="2400" kern="1200">
                <a:solidFill>
                  <a:srgbClr val="000304"/>
                </a:solidFill>
                <a:latin typeface="Times"/>
                <a:ea typeface="SimSun" pitchFamily="2" charset="-122"/>
                <a:cs typeface="Arial" pitchFamily="34" charset="0"/>
              </a:defRPr>
            </a:lvl1pPr>
            <a:lvl2pPr marL="457200" algn="l" rtl="0" fontAlgn="base">
              <a:spcBef>
                <a:spcPct val="0"/>
              </a:spcBef>
              <a:spcAft>
                <a:spcPct val="0"/>
              </a:spcAft>
              <a:defRPr sz="2400" kern="1200">
                <a:solidFill>
                  <a:srgbClr val="000304"/>
                </a:solidFill>
                <a:latin typeface="Times"/>
                <a:ea typeface="SimSun" pitchFamily="2" charset="-122"/>
                <a:cs typeface="Arial" pitchFamily="34" charset="0"/>
              </a:defRPr>
            </a:lvl2pPr>
            <a:lvl3pPr marL="914400" algn="l" rtl="0" fontAlgn="base">
              <a:spcBef>
                <a:spcPct val="0"/>
              </a:spcBef>
              <a:spcAft>
                <a:spcPct val="0"/>
              </a:spcAft>
              <a:defRPr sz="2400" kern="1200">
                <a:solidFill>
                  <a:srgbClr val="000304"/>
                </a:solidFill>
                <a:latin typeface="Times"/>
                <a:ea typeface="SimSun" pitchFamily="2" charset="-122"/>
                <a:cs typeface="Arial" pitchFamily="34" charset="0"/>
              </a:defRPr>
            </a:lvl3pPr>
            <a:lvl4pPr marL="1371600" algn="l" rtl="0" fontAlgn="base">
              <a:spcBef>
                <a:spcPct val="0"/>
              </a:spcBef>
              <a:spcAft>
                <a:spcPct val="0"/>
              </a:spcAft>
              <a:defRPr sz="2400" kern="1200">
                <a:solidFill>
                  <a:srgbClr val="000304"/>
                </a:solidFill>
                <a:latin typeface="Times"/>
                <a:ea typeface="SimSun" pitchFamily="2" charset="-122"/>
                <a:cs typeface="Arial" pitchFamily="34" charset="0"/>
              </a:defRPr>
            </a:lvl4pPr>
            <a:lvl5pPr marL="1828800" algn="l" rtl="0" fontAlgn="base">
              <a:spcBef>
                <a:spcPct val="0"/>
              </a:spcBef>
              <a:spcAft>
                <a:spcPct val="0"/>
              </a:spcAft>
              <a:defRPr sz="2400" kern="1200">
                <a:solidFill>
                  <a:srgbClr val="000304"/>
                </a:solidFill>
                <a:latin typeface="Times"/>
                <a:ea typeface="SimSun" pitchFamily="2" charset="-122"/>
                <a:cs typeface="Arial" pitchFamily="34" charset="0"/>
              </a:defRPr>
            </a:lvl5pPr>
            <a:lvl6pPr marL="2286000" algn="l" defTabSz="914400" rtl="0" eaLnBrk="1" latinLnBrk="0" hangingPunct="1">
              <a:defRPr sz="2400" kern="1200">
                <a:solidFill>
                  <a:srgbClr val="000304"/>
                </a:solidFill>
                <a:latin typeface="Times"/>
                <a:ea typeface="SimSun" pitchFamily="2" charset="-122"/>
                <a:cs typeface="Arial" pitchFamily="34" charset="0"/>
              </a:defRPr>
            </a:lvl6pPr>
            <a:lvl7pPr marL="2743200" algn="l" defTabSz="914400" rtl="0" eaLnBrk="1" latinLnBrk="0" hangingPunct="1">
              <a:defRPr sz="2400" kern="1200">
                <a:solidFill>
                  <a:srgbClr val="000304"/>
                </a:solidFill>
                <a:latin typeface="Times"/>
                <a:ea typeface="SimSun" pitchFamily="2" charset="-122"/>
                <a:cs typeface="Arial" pitchFamily="34" charset="0"/>
              </a:defRPr>
            </a:lvl7pPr>
            <a:lvl8pPr marL="3200400" algn="l" defTabSz="914400" rtl="0" eaLnBrk="1" latinLnBrk="0" hangingPunct="1">
              <a:defRPr sz="2400" kern="1200">
                <a:solidFill>
                  <a:srgbClr val="000304"/>
                </a:solidFill>
                <a:latin typeface="Times"/>
                <a:ea typeface="SimSun" pitchFamily="2" charset="-122"/>
                <a:cs typeface="Arial" pitchFamily="34" charset="0"/>
              </a:defRPr>
            </a:lvl8pPr>
            <a:lvl9pPr marL="3657600" algn="l" defTabSz="914400" rtl="0" eaLnBrk="1" latinLnBrk="0" hangingPunct="1">
              <a:defRPr sz="2400" kern="1200">
                <a:solidFill>
                  <a:srgbClr val="000304"/>
                </a:solidFill>
                <a:latin typeface="Times"/>
                <a:ea typeface="SimSun" pitchFamily="2" charset="-122"/>
                <a:cs typeface="Arial" pitchFamily="34" charset="0"/>
              </a:defRPr>
            </a:lvl9pPr>
          </a:lstStyle>
          <a:p>
            <a:pPr marL="457200" indent="-457200" algn="just">
              <a:buFont typeface="Arial" panose="020B0604020202020204" pitchFamily="34" charset="0"/>
              <a:buChar char="•"/>
            </a:pPr>
            <a:r>
              <a:rPr lang="en-GB" sz="1800" b="1" dirty="0">
                <a:solidFill>
                  <a:srgbClr val="002060"/>
                </a:solidFill>
                <a:latin typeface="+mn-lt"/>
                <a:ea typeface="+mn-ea"/>
                <a:cs typeface="+mn-cs"/>
              </a:rPr>
              <a:t>Failure, length, and angle criteria</a:t>
            </a:r>
            <a:r>
              <a:rPr lang="en-GB" sz="1800" dirty="0">
                <a:solidFill>
                  <a:srgbClr val="002060"/>
                </a:solidFill>
                <a:latin typeface="+mn-lt"/>
                <a:ea typeface="+mn-ea"/>
                <a:cs typeface="+mn-cs"/>
              </a:rPr>
              <a:t> are evaluated to determine which fracture tips will extend, by how much, and in what </a:t>
            </a:r>
            <a:r>
              <a:rPr lang="en-GB" sz="1800" dirty="0">
                <a:solidFill>
                  <a:srgbClr val="002060"/>
                </a:solidFill>
                <a:latin typeface="Corbel"/>
                <a:ea typeface="+mn-ea"/>
                <a:cs typeface="Corbel"/>
              </a:rPr>
              <a:t>direction (</a:t>
            </a:r>
            <a:r>
              <a:rPr lang="en-GB" sz="1800" dirty="0">
                <a:solidFill>
                  <a:srgbClr val="002060"/>
                </a:solidFill>
                <a:latin typeface="Corbel"/>
                <a:cs typeface="Corbel"/>
              </a:rPr>
              <a:t>Thomas et al., 2020</a:t>
            </a:r>
            <a:r>
              <a:rPr lang="en-GB" sz="1800" dirty="0">
                <a:solidFill>
                  <a:srgbClr val="002060"/>
                </a:solidFill>
                <a:latin typeface="Corbel"/>
                <a:ea typeface="+mn-ea"/>
                <a:cs typeface="Corbel"/>
              </a:rPr>
              <a:t>).</a:t>
            </a:r>
          </a:p>
          <a:p>
            <a:pPr marL="457200" indent="-457200">
              <a:buFont typeface="Arial" panose="020B0604020202020204" pitchFamily="34" charset="0"/>
              <a:buChar char="•"/>
            </a:pPr>
            <a:endParaRPr lang="en-GB" sz="2000" dirty="0">
              <a:solidFill>
                <a:srgbClr val="00293C"/>
              </a:solidFill>
              <a:latin typeface="Avenir Black"/>
            </a:endParaRPr>
          </a:p>
        </p:txBody>
      </p:sp>
      <p:sp>
        <p:nvSpPr>
          <p:cNvPr id="24" name="Rectangle 23">
            <a:extLst>
              <a:ext uri="{FF2B5EF4-FFF2-40B4-BE49-F238E27FC236}">
                <a16:creationId xmlns:a16="http://schemas.microsoft.com/office/drawing/2014/main" id="{F813A779-5D64-405D-8AF6-B5BF6001A2FC}"/>
              </a:ext>
            </a:extLst>
          </p:cNvPr>
          <p:cNvSpPr/>
          <p:nvPr/>
        </p:nvSpPr>
        <p:spPr>
          <a:xfrm>
            <a:off x="391145" y="1119924"/>
            <a:ext cx="11345271" cy="954107"/>
          </a:xfrm>
          <a:prstGeom prst="rect">
            <a:avLst/>
          </a:prstGeom>
        </p:spPr>
        <p:txBody>
          <a:bodyPr wrap="square">
            <a:spAutoFit/>
          </a:bodyPr>
          <a:lstStyle>
            <a:defPPr>
              <a:defRPr lang="de-DE"/>
            </a:defPPr>
            <a:lvl1pPr algn="l" rtl="0" fontAlgn="base">
              <a:spcBef>
                <a:spcPct val="0"/>
              </a:spcBef>
              <a:spcAft>
                <a:spcPct val="0"/>
              </a:spcAft>
              <a:defRPr sz="2400" kern="1200">
                <a:solidFill>
                  <a:srgbClr val="000304"/>
                </a:solidFill>
                <a:latin typeface="Times"/>
                <a:ea typeface="SimSun" pitchFamily="2" charset="-122"/>
                <a:cs typeface="Arial" pitchFamily="34" charset="0"/>
              </a:defRPr>
            </a:lvl1pPr>
            <a:lvl2pPr marL="457200" algn="l" rtl="0" fontAlgn="base">
              <a:spcBef>
                <a:spcPct val="0"/>
              </a:spcBef>
              <a:spcAft>
                <a:spcPct val="0"/>
              </a:spcAft>
              <a:defRPr sz="2400" kern="1200">
                <a:solidFill>
                  <a:srgbClr val="000304"/>
                </a:solidFill>
                <a:latin typeface="Times"/>
                <a:ea typeface="SimSun" pitchFamily="2" charset="-122"/>
                <a:cs typeface="Arial" pitchFamily="34" charset="0"/>
              </a:defRPr>
            </a:lvl2pPr>
            <a:lvl3pPr marL="914400" algn="l" rtl="0" fontAlgn="base">
              <a:spcBef>
                <a:spcPct val="0"/>
              </a:spcBef>
              <a:spcAft>
                <a:spcPct val="0"/>
              </a:spcAft>
              <a:defRPr sz="2400" kern="1200">
                <a:solidFill>
                  <a:srgbClr val="000304"/>
                </a:solidFill>
                <a:latin typeface="Times"/>
                <a:ea typeface="SimSun" pitchFamily="2" charset="-122"/>
                <a:cs typeface="Arial" pitchFamily="34" charset="0"/>
              </a:defRPr>
            </a:lvl3pPr>
            <a:lvl4pPr marL="1371600" algn="l" rtl="0" fontAlgn="base">
              <a:spcBef>
                <a:spcPct val="0"/>
              </a:spcBef>
              <a:spcAft>
                <a:spcPct val="0"/>
              </a:spcAft>
              <a:defRPr sz="2400" kern="1200">
                <a:solidFill>
                  <a:srgbClr val="000304"/>
                </a:solidFill>
                <a:latin typeface="Times"/>
                <a:ea typeface="SimSun" pitchFamily="2" charset="-122"/>
                <a:cs typeface="Arial" pitchFamily="34" charset="0"/>
              </a:defRPr>
            </a:lvl4pPr>
            <a:lvl5pPr marL="1828800" algn="l" rtl="0" fontAlgn="base">
              <a:spcBef>
                <a:spcPct val="0"/>
              </a:spcBef>
              <a:spcAft>
                <a:spcPct val="0"/>
              </a:spcAft>
              <a:defRPr sz="2400" kern="1200">
                <a:solidFill>
                  <a:srgbClr val="000304"/>
                </a:solidFill>
                <a:latin typeface="Times"/>
                <a:ea typeface="SimSun" pitchFamily="2" charset="-122"/>
                <a:cs typeface="Arial" pitchFamily="34" charset="0"/>
              </a:defRPr>
            </a:lvl5pPr>
            <a:lvl6pPr marL="2286000" algn="l" defTabSz="914400" rtl="0" eaLnBrk="1" latinLnBrk="0" hangingPunct="1">
              <a:defRPr sz="2400" kern="1200">
                <a:solidFill>
                  <a:srgbClr val="000304"/>
                </a:solidFill>
                <a:latin typeface="Times"/>
                <a:ea typeface="SimSun" pitchFamily="2" charset="-122"/>
                <a:cs typeface="Arial" pitchFamily="34" charset="0"/>
              </a:defRPr>
            </a:lvl6pPr>
            <a:lvl7pPr marL="2743200" algn="l" defTabSz="914400" rtl="0" eaLnBrk="1" latinLnBrk="0" hangingPunct="1">
              <a:defRPr sz="2400" kern="1200">
                <a:solidFill>
                  <a:srgbClr val="000304"/>
                </a:solidFill>
                <a:latin typeface="Times"/>
                <a:ea typeface="SimSun" pitchFamily="2" charset="-122"/>
                <a:cs typeface="Arial" pitchFamily="34" charset="0"/>
              </a:defRPr>
            </a:lvl7pPr>
            <a:lvl8pPr marL="3200400" algn="l" defTabSz="914400" rtl="0" eaLnBrk="1" latinLnBrk="0" hangingPunct="1">
              <a:defRPr sz="2400" kern="1200">
                <a:solidFill>
                  <a:srgbClr val="000304"/>
                </a:solidFill>
                <a:latin typeface="Times"/>
                <a:ea typeface="SimSun" pitchFamily="2" charset="-122"/>
                <a:cs typeface="Arial" pitchFamily="34" charset="0"/>
              </a:defRPr>
            </a:lvl8pPr>
            <a:lvl9pPr marL="3657600" algn="l" defTabSz="914400" rtl="0" eaLnBrk="1" latinLnBrk="0" hangingPunct="1">
              <a:defRPr sz="2400" kern="1200">
                <a:solidFill>
                  <a:srgbClr val="000304"/>
                </a:solidFill>
                <a:latin typeface="Times"/>
                <a:ea typeface="SimSun" pitchFamily="2" charset="-122"/>
                <a:cs typeface="Arial" pitchFamily="34" charset="0"/>
              </a:defRPr>
            </a:lvl9pPr>
          </a:lstStyle>
          <a:p>
            <a:pPr marL="457200" indent="-457200" algn="just">
              <a:buFont typeface="Arial" panose="020B0604020202020204" pitchFamily="34" charset="0"/>
              <a:buChar char="•"/>
            </a:pPr>
            <a:r>
              <a:rPr lang="en-GB" sz="1800" dirty="0">
                <a:solidFill>
                  <a:srgbClr val="002060"/>
                </a:solidFill>
                <a:latin typeface="+mn-lt"/>
                <a:ea typeface="+mn-ea"/>
                <a:cs typeface="+mn-cs"/>
              </a:rPr>
              <a:t>The simulations are conducted using a </a:t>
            </a:r>
            <a:r>
              <a:rPr lang="en-GB" sz="1800" b="1" dirty="0">
                <a:solidFill>
                  <a:srgbClr val="002060"/>
                </a:solidFill>
                <a:latin typeface="+mn-lt"/>
                <a:ea typeface="+mn-ea"/>
                <a:cs typeface="+mn-cs"/>
              </a:rPr>
              <a:t>finite element-based fracture growth simulator</a:t>
            </a:r>
            <a:r>
              <a:rPr lang="en-GB" sz="1800" dirty="0">
                <a:solidFill>
                  <a:srgbClr val="002060"/>
                </a:solidFill>
                <a:latin typeface="+mn-lt"/>
                <a:ea typeface="+mn-ea"/>
                <a:cs typeface="+mn-cs"/>
              </a:rPr>
              <a:t> that computes deformation in the system based on the mechanical properties of the rock </a:t>
            </a:r>
            <a:r>
              <a:rPr lang="en-GB" sz="1800" dirty="0">
                <a:solidFill>
                  <a:srgbClr val="002060"/>
                </a:solidFill>
                <a:latin typeface="Corbel"/>
                <a:ea typeface="+mn-ea"/>
                <a:cs typeface="Corbel"/>
              </a:rPr>
              <a:t>(</a:t>
            </a:r>
            <a:r>
              <a:rPr lang="en-US" sz="1800" dirty="0" err="1">
                <a:solidFill>
                  <a:srgbClr val="112F6A"/>
                </a:solidFill>
                <a:latin typeface="Corbel"/>
                <a:ea typeface="Times New Roman" panose="02020603050405020304" pitchFamily="18" charset="0"/>
                <a:cs typeface="Corbel"/>
              </a:rPr>
              <a:t>Paluszny</a:t>
            </a:r>
            <a:r>
              <a:rPr lang="en-US" sz="1800" dirty="0">
                <a:solidFill>
                  <a:srgbClr val="112F6A"/>
                </a:solidFill>
                <a:latin typeface="Corbel"/>
                <a:ea typeface="Times New Roman" panose="02020603050405020304" pitchFamily="18" charset="0"/>
                <a:cs typeface="Corbel"/>
              </a:rPr>
              <a:t> and </a:t>
            </a:r>
            <a:r>
              <a:rPr lang="en-US" sz="1800" dirty="0" err="1">
                <a:solidFill>
                  <a:srgbClr val="112F6A"/>
                </a:solidFill>
                <a:latin typeface="Corbel"/>
                <a:ea typeface="Times New Roman" panose="02020603050405020304" pitchFamily="18" charset="0"/>
                <a:cs typeface="Corbel"/>
              </a:rPr>
              <a:t>Matthäi</a:t>
            </a:r>
            <a:r>
              <a:rPr lang="en-US" sz="1800" dirty="0">
                <a:solidFill>
                  <a:srgbClr val="112F6A"/>
                </a:solidFill>
                <a:latin typeface="Corbel"/>
                <a:ea typeface="Times New Roman" panose="02020603050405020304" pitchFamily="18" charset="0"/>
                <a:cs typeface="Corbel"/>
              </a:rPr>
              <a:t>, 2009</a:t>
            </a:r>
            <a:r>
              <a:rPr lang="en-GB" sz="1800" dirty="0">
                <a:solidFill>
                  <a:srgbClr val="112F6A"/>
                </a:solidFill>
                <a:latin typeface="Corbel"/>
                <a:ea typeface="Times New Roman" panose="02020603050405020304" pitchFamily="18" charset="0"/>
                <a:cs typeface="Corbel"/>
              </a:rPr>
              <a:t>).</a:t>
            </a:r>
            <a:endParaRPr lang="en-GB" sz="1800" dirty="0">
              <a:solidFill>
                <a:srgbClr val="002060"/>
              </a:solidFill>
              <a:latin typeface="Corbel"/>
              <a:ea typeface="+mn-ea"/>
              <a:cs typeface="Corbel"/>
            </a:endParaRPr>
          </a:p>
          <a:p>
            <a:pPr marL="457200" indent="-457200">
              <a:buFont typeface="Arial" panose="020B0604020202020204" pitchFamily="34" charset="0"/>
              <a:buChar char="•"/>
            </a:pPr>
            <a:endParaRPr lang="en-GB" sz="2000" dirty="0">
              <a:solidFill>
                <a:srgbClr val="00293C"/>
              </a:solidFill>
              <a:latin typeface="Avenir Black"/>
            </a:endParaRPr>
          </a:p>
        </p:txBody>
      </p:sp>
      <p:pic>
        <p:nvPicPr>
          <p:cNvPr id="32" name="Picture 31">
            <a:extLst>
              <a:ext uri="{FF2B5EF4-FFF2-40B4-BE49-F238E27FC236}">
                <a16:creationId xmlns:a16="http://schemas.microsoft.com/office/drawing/2014/main" id="{89C53DE8-30A2-49DB-B453-14A407F23EC9}"/>
              </a:ext>
            </a:extLst>
          </p:cNvPr>
          <p:cNvPicPr/>
          <p:nvPr/>
        </p:nvPicPr>
        <p:blipFill>
          <a:blip r:embed="rId5">
            <a:extLst>
              <a:ext uri="{28A0092B-C50C-407E-A947-70E740481C1C}">
                <a14:useLocalDpi xmlns:a14="http://schemas.microsoft.com/office/drawing/2010/main" val="0"/>
              </a:ext>
            </a:extLst>
          </a:blip>
          <a:stretch>
            <a:fillRect/>
          </a:stretch>
        </p:blipFill>
        <p:spPr>
          <a:xfrm rot="16200000">
            <a:off x="4402664" y="3753944"/>
            <a:ext cx="2495256" cy="3008438"/>
          </a:xfrm>
          <a:prstGeom prst="rect">
            <a:avLst/>
          </a:prstGeom>
        </p:spPr>
      </p:pic>
      <p:cxnSp>
        <p:nvCxnSpPr>
          <p:cNvPr id="33" name="Straight Arrow Connector 32">
            <a:extLst>
              <a:ext uri="{FF2B5EF4-FFF2-40B4-BE49-F238E27FC236}">
                <a16:creationId xmlns:a16="http://schemas.microsoft.com/office/drawing/2014/main" id="{04F190FC-5631-40AD-9C6F-0D330B2CFF01}"/>
              </a:ext>
            </a:extLst>
          </p:cNvPr>
          <p:cNvCxnSpPr>
            <a:cxnSpLocks/>
          </p:cNvCxnSpPr>
          <p:nvPr/>
        </p:nvCxnSpPr>
        <p:spPr bwMode="auto">
          <a:xfrm flipH="1" flipV="1">
            <a:off x="6829608" y="5013469"/>
            <a:ext cx="1167672" cy="244693"/>
          </a:xfrm>
          <a:prstGeom prst="straightConnector1">
            <a:avLst/>
          </a:prstGeom>
          <a:solidFill>
            <a:srgbClr val="FFF7EF"/>
          </a:solidFill>
          <a:ln w="9525" cap="flat" cmpd="sng" algn="ctr">
            <a:solidFill>
              <a:srgbClr val="112F6A"/>
            </a:solidFill>
            <a:prstDash val="solid"/>
            <a:round/>
            <a:headEnd type="none" w="med" len="med"/>
            <a:tailEnd type="triangle"/>
          </a:ln>
          <a:effectLst/>
        </p:spPr>
      </p:cxnSp>
      <p:sp>
        <p:nvSpPr>
          <p:cNvPr id="34" name="Rectangle 33">
            <a:extLst>
              <a:ext uri="{FF2B5EF4-FFF2-40B4-BE49-F238E27FC236}">
                <a16:creationId xmlns:a16="http://schemas.microsoft.com/office/drawing/2014/main" id="{D95EA6E9-D953-44C7-BB82-5DFA825D6E3F}"/>
              </a:ext>
            </a:extLst>
          </p:cNvPr>
          <p:cNvSpPr/>
          <p:nvPr/>
        </p:nvSpPr>
        <p:spPr>
          <a:xfrm>
            <a:off x="1786383" y="4383914"/>
            <a:ext cx="3552912" cy="369332"/>
          </a:xfrm>
          <a:prstGeom prst="rect">
            <a:avLst/>
          </a:prstGeom>
        </p:spPr>
        <p:txBody>
          <a:bodyPr wrap="square">
            <a:spAutoFit/>
          </a:bodyPr>
          <a:lstStyle/>
          <a:p>
            <a:r>
              <a:rPr lang="en-GB" dirty="0">
                <a:solidFill>
                  <a:srgbClr val="002060"/>
                </a:solidFill>
              </a:rPr>
              <a:t>Initial fracture surface </a:t>
            </a:r>
          </a:p>
        </p:txBody>
      </p:sp>
      <p:sp>
        <p:nvSpPr>
          <p:cNvPr id="35" name="Rectangle 34">
            <a:extLst>
              <a:ext uri="{FF2B5EF4-FFF2-40B4-BE49-F238E27FC236}">
                <a16:creationId xmlns:a16="http://schemas.microsoft.com/office/drawing/2014/main" id="{F49576C3-6A8D-41D3-B13A-E36703D10DAE}"/>
              </a:ext>
            </a:extLst>
          </p:cNvPr>
          <p:cNvSpPr/>
          <p:nvPr/>
        </p:nvSpPr>
        <p:spPr>
          <a:xfrm>
            <a:off x="7997280" y="4991252"/>
            <a:ext cx="3197597" cy="646331"/>
          </a:xfrm>
          <a:prstGeom prst="rect">
            <a:avLst/>
          </a:prstGeom>
        </p:spPr>
        <p:txBody>
          <a:bodyPr wrap="square">
            <a:spAutoFit/>
          </a:bodyPr>
          <a:lstStyle/>
          <a:p>
            <a:r>
              <a:rPr lang="en-GB" dirty="0">
                <a:solidFill>
                  <a:srgbClr val="002060"/>
                </a:solidFill>
              </a:rPr>
              <a:t>Propagation vectors at </a:t>
            </a:r>
          </a:p>
          <a:p>
            <a:r>
              <a:rPr lang="en-GB" dirty="0">
                <a:solidFill>
                  <a:srgbClr val="002060"/>
                </a:solidFill>
              </a:rPr>
              <a:t>different growth steps</a:t>
            </a:r>
          </a:p>
        </p:txBody>
      </p:sp>
      <p:cxnSp>
        <p:nvCxnSpPr>
          <p:cNvPr id="36" name="Straight Arrow Connector 35">
            <a:extLst>
              <a:ext uri="{FF2B5EF4-FFF2-40B4-BE49-F238E27FC236}">
                <a16:creationId xmlns:a16="http://schemas.microsoft.com/office/drawing/2014/main" id="{6D14F466-57E3-4339-931F-891DA8EA7628}"/>
              </a:ext>
            </a:extLst>
          </p:cNvPr>
          <p:cNvCxnSpPr>
            <a:cxnSpLocks/>
          </p:cNvCxnSpPr>
          <p:nvPr/>
        </p:nvCxnSpPr>
        <p:spPr bwMode="auto">
          <a:xfrm>
            <a:off x="3303303" y="4732357"/>
            <a:ext cx="1706847" cy="169211"/>
          </a:xfrm>
          <a:prstGeom prst="straightConnector1">
            <a:avLst/>
          </a:prstGeom>
          <a:solidFill>
            <a:srgbClr val="FFF7EF"/>
          </a:solidFill>
          <a:ln w="9525" cap="flat" cmpd="sng" algn="ctr">
            <a:solidFill>
              <a:srgbClr val="112F6A"/>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225B0A5C-9AC2-428D-A92C-6EADB7489218}"/>
              </a:ext>
            </a:extLst>
          </p:cNvPr>
          <p:cNvCxnSpPr>
            <a:cxnSpLocks/>
          </p:cNvCxnSpPr>
          <p:nvPr/>
        </p:nvCxnSpPr>
        <p:spPr bwMode="auto">
          <a:xfrm flipH="1" flipV="1">
            <a:off x="7001058" y="4704124"/>
            <a:ext cx="996222" cy="554038"/>
          </a:xfrm>
          <a:prstGeom prst="straightConnector1">
            <a:avLst/>
          </a:prstGeom>
          <a:solidFill>
            <a:srgbClr val="FFF7EF"/>
          </a:solidFill>
          <a:ln w="9525" cap="flat" cmpd="sng" algn="ctr">
            <a:solidFill>
              <a:srgbClr val="112F6A"/>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83FDB3AC-938E-4065-BD08-4A136D4B83C1}"/>
              </a:ext>
            </a:extLst>
          </p:cNvPr>
          <p:cNvCxnSpPr>
            <a:cxnSpLocks/>
          </p:cNvCxnSpPr>
          <p:nvPr/>
        </p:nvCxnSpPr>
        <p:spPr bwMode="auto">
          <a:xfrm flipH="1" flipV="1">
            <a:off x="6492516" y="5149019"/>
            <a:ext cx="1504764" cy="109143"/>
          </a:xfrm>
          <a:prstGeom prst="straightConnector1">
            <a:avLst/>
          </a:prstGeom>
          <a:solidFill>
            <a:srgbClr val="FFF7EF"/>
          </a:solidFill>
          <a:ln w="9525" cap="flat" cmpd="sng" algn="ctr">
            <a:solidFill>
              <a:srgbClr val="112F6A"/>
            </a:solidFill>
            <a:prstDash val="solid"/>
            <a:round/>
            <a:headEnd type="none" w="med" len="med"/>
            <a:tailEnd type="triangle"/>
          </a:ln>
          <a:effectLst/>
        </p:spPr>
      </p:cxnSp>
    </p:spTree>
    <p:extLst>
      <p:ext uri="{BB962C8B-B14F-4D97-AF65-F5344CB8AC3E}">
        <p14:creationId xmlns:p14="http://schemas.microsoft.com/office/powerpoint/2010/main" val="300765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225" y="142928"/>
            <a:ext cx="9991260" cy="1066925"/>
          </a:xfrm>
          <a:prstGeom prst="rect">
            <a:avLst/>
          </a:prstGeom>
          <a:ln cmpd="dbl">
            <a:noFill/>
          </a:ln>
        </p:spPr>
      </p:sp>
      <p:grpSp>
        <p:nvGrpSpPr>
          <p:cNvPr id="9" name="Group 8"/>
          <p:cNvGrpSpPr/>
          <p:nvPr/>
        </p:nvGrpSpPr>
        <p:grpSpPr>
          <a:xfrm>
            <a:off x="0" y="-1"/>
            <a:ext cx="12192000" cy="914401"/>
            <a:chOff x="0" y="5541"/>
            <a:chExt cx="12192000" cy="660400"/>
          </a:xfrm>
          <a:gradFill flip="none" rotWithShape="1">
            <a:gsLst>
              <a:gs pos="0">
                <a:srgbClr val="112F6A"/>
              </a:gs>
              <a:gs pos="73000">
                <a:srgbClr val="9CA7BD"/>
              </a:gs>
            </a:gsLst>
            <a:lin ang="0" scaled="1"/>
            <a:tileRect/>
          </a:gradFill>
        </p:grpSpPr>
        <p:sp>
          <p:nvSpPr>
            <p:cNvPr id="10" name="Rectangle 9">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233661" y="59117"/>
            <a:ext cx="11726110" cy="775732"/>
            <a:chOff x="0" y="5541"/>
            <a:chExt cx="12192000" cy="660400"/>
          </a:xfrm>
          <a:solidFill>
            <a:schemeClr val="bg1"/>
          </a:solidFill>
        </p:grpSpPr>
        <p:sp>
          <p:nvSpPr>
            <p:cNvPr id="7" name="Rectangle 6">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10287000" y="180200"/>
            <a:ext cx="1561094" cy="553998"/>
          </a:xfrm>
          <a:prstGeom prst="rect">
            <a:avLst/>
          </a:prstGeom>
        </p:spPr>
        <p:txBody>
          <a:bodyPr wrap="square">
            <a:spAutoFit/>
          </a:bodyPr>
          <a:lstStyle/>
          <a:p>
            <a:pPr lvl="2"/>
            <a:r>
              <a:rPr lang="en-US" sz="3000" b="1" dirty="0">
                <a:solidFill>
                  <a:srgbClr val="002060"/>
                </a:solidFill>
              </a:rPr>
              <a:t>3</a:t>
            </a:r>
          </a:p>
        </p:txBody>
      </p:sp>
      <p:sp>
        <p:nvSpPr>
          <p:cNvPr id="25" name="Rectangle 24">
            <a:extLst>
              <a:ext uri="{FF2B5EF4-FFF2-40B4-BE49-F238E27FC236}">
                <a16:creationId xmlns:a16="http://schemas.microsoft.com/office/drawing/2014/main" id="{01D0E913-769C-4383-9CCD-C8D10FA21BFB}"/>
              </a:ext>
            </a:extLst>
          </p:cNvPr>
          <p:cNvSpPr/>
          <p:nvPr/>
        </p:nvSpPr>
        <p:spPr>
          <a:xfrm>
            <a:off x="2547589" y="155701"/>
            <a:ext cx="7305538" cy="630942"/>
          </a:xfrm>
          <a:prstGeom prst="rect">
            <a:avLst/>
          </a:prstGeom>
        </p:spPr>
        <p:txBody>
          <a:bodyPr wrap="square">
            <a:spAutoFit/>
          </a:bodyPr>
          <a:lstStyle/>
          <a:p>
            <a:pPr lvl="2" algn="ctr"/>
            <a:r>
              <a:rPr lang="en-US" sz="3500" b="1" dirty="0">
                <a:solidFill>
                  <a:srgbClr val="002060"/>
                </a:solidFill>
              </a:rPr>
              <a:t>Experimental Setup</a:t>
            </a:r>
          </a:p>
        </p:txBody>
      </p:sp>
      <p:pic>
        <p:nvPicPr>
          <p:cNvPr id="16" name="Picture 15">
            <a:extLst>
              <a:ext uri="{FF2B5EF4-FFF2-40B4-BE49-F238E27FC236}">
                <a16:creationId xmlns:a16="http://schemas.microsoft.com/office/drawing/2014/main" id="{1FC27C62-BE9B-4716-9C48-3B084EC43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44"/>
          <a:stretch/>
        </p:blipFill>
        <p:spPr>
          <a:xfrm>
            <a:off x="914621" y="328921"/>
            <a:ext cx="1632968" cy="515431"/>
          </a:xfrm>
          <a:prstGeom prst="rect">
            <a:avLst/>
          </a:prstGeom>
        </p:spPr>
      </p:pic>
      <p:pic>
        <p:nvPicPr>
          <p:cNvPr id="17" name="Picture 16">
            <a:extLst>
              <a:ext uri="{FF2B5EF4-FFF2-40B4-BE49-F238E27FC236}">
                <a16:creationId xmlns:a16="http://schemas.microsoft.com/office/drawing/2014/main" id="{52D9ED46-9C76-46CC-B71A-4FC441A45A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60" t="15730" r="16709" b="13622"/>
          <a:stretch/>
        </p:blipFill>
        <p:spPr>
          <a:xfrm>
            <a:off x="244629" y="109269"/>
            <a:ext cx="692727" cy="717262"/>
          </a:xfrm>
          <a:prstGeom prst="rect">
            <a:avLst/>
          </a:prstGeom>
        </p:spPr>
      </p:pic>
      <p:sp>
        <p:nvSpPr>
          <p:cNvPr id="24" name="Rectangle 23"/>
          <p:cNvSpPr/>
          <p:nvPr/>
        </p:nvSpPr>
        <p:spPr>
          <a:xfrm>
            <a:off x="7152483" y="1453858"/>
            <a:ext cx="2686050" cy="646331"/>
          </a:xfrm>
          <a:prstGeom prst="rect">
            <a:avLst/>
          </a:prstGeom>
        </p:spPr>
        <p:txBody>
          <a:bodyPr wrap="square">
            <a:spAutoFit/>
          </a:bodyPr>
          <a:lstStyle/>
          <a:p>
            <a:pPr lvl="1">
              <a:buClr>
                <a:srgbClr val="112F6A"/>
              </a:buClr>
            </a:pPr>
            <a:r>
              <a:rPr lang="en-GB" dirty="0">
                <a:solidFill>
                  <a:srgbClr val="002060"/>
                </a:solidFill>
              </a:rPr>
              <a:t>Cone shaped</a:t>
            </a:r>
          </a:p>
          <a:p>
            <a:pPr lvl="1">
              <a:buClr>
                <a:srgbClr val="112F6A"/>
              </a:buClr>
            </a:pPr>
            <a:r>
              <a:rPr lang="en-GB" dirty="0">
                <a:solidFill>
                  <a:srgbClr val="002060"/>
                </a:solidFill>
              </a:rPr>
              <a:t>borehole</a:t>
            </a:r>
          </a:p>
        </p:txBody>
      </p:sp>
      <p:sp>
        <p:nvSpPr>
          <p:cNvPr id="26" name="Rectangle 25"/>
          <p:cNvSpPr/>
          <p:nvPr/>
        </p:nvSpPr>
        <p:spPr>
          <a:xfrm>
            <a:off x="9474839" y="1429920"/>
            <a:ext cx="2686050" cy="646331"/>
          </a:xfrm>
          <a:prstGeom prst="rect">
            <a:avLst/>
          </a:prstGeom>
        </p:spPr>
        <p:txBody>
          <a:bodyPr wrap="square">
            <a:spAutoFit/>
          </a:bodyPr>
          <a:lstStyle/>
          <a:p>
            <a:pPr lvl="1">
              <a:buClr>
                <a:srgbClr val="112F6A"/>
              </a:buClr>
            </a:pPr>
            <a:r>
              <a:rPr lang="en-GB" dirty="0">
                <a:solidFill>
                  <a:srgbClr val="002060"/>
                </a:solidFill>
              </a:rPr>
              <a:t>Wedge shaped</a:t>
            </a:r>
          </a:p>
          <a:p>
            <a:pPr lvl="1">
              <a:buClr>
                <a:srgbClr val="112F6A"/>
              </a:buClr>
            </a:pPr>
            <a:r>
              <a:rPr lang="en-GB" dirty="0">
                <a:solidFill>
                  <a:srgbClr val="002060"/>
                </a:solidFill>
              </a:rPr>
              <a:t>borehole</a:t>
            </a:r>
          </a:p>
        </p:txBody>
      </p:sp>
      <p:pic>
        <p:nvPicPr>
          <p:cNvPr id="18" name="Picture 17">
            <a:extLst>
              <a:ext uri="{FF2B5EF4-FFF2-40B4-BE49-F238E27FC236}">
                <a16:creationId xmlns:a16="http://schemas.microsoft.com/office/drawing/2014/main" id="{B2F05943-97C2-4A11-9379-BCEBBFDED114}"/>
              </a:ext>
            </a:extLst>
          </p:cNvPr>
          <p:cNvPicPr/>
          <p:nvPr/>
        </p:nvPicPr>
        <p:blipFill rotWithShape="1">
          <a:blip r:embed="rId5" cstate="print">
            <a:extLst>
              <a:ext uri="{28A0092B-C50C-407E-A947-70E740481C1C}">
                <a14:useLocalDpi xmlns:a14="http://schemas.microsoft.com/office/drawing/2010/main" val="0"/>
              </a:ext>
            </a:extLst>
          </a:blip>
          <a:srcRect l="4004" t="27256" b="44841"/>
          <a:stretch/>
        </p:blipFill>
        <p:spPr>
          <a:xfrm>
            <a:off x="333826" y="4262207"/>
            <a:ext cx="3751647" cy="2202289"/>
          </a:xfrm>
          <a:prstGeom prst="rect">
            <a:avLst/>
          </a:prstGeom>
        </p:spPr>
      </p:pic>
      <p:pic>
        <p:nvPicPr>
          <p:cNvPr id="4" name="Picture 3" descr="A close up of a logo&#10;&#10;Description automatically generated">
            <a:extLst>
              <a:ext uri="{FF2B5EF4-FFF2-40B4-BE49-F238E27FC236}">
                <a16:creationId xmlns:a16="http://schemas.microsoft.com/office/drawing/2014/main" id="{048B2C70-763A-44A8-BA59-33E727F798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3239" y="2097135"/>
            <a:ext cx="6713020" cy="4474120"/>
          </a:xfrm>
          <a:prstGeom prst="rect">
            <a:avLst/>
          </a:prstGeom>
        </p:spPr>
      </p:pic>
      <p:sp>
        <p:nvSpPr>
          <p:cNvPr id="20" name="Rectangle 19">
            <a:extLst>
              <a:ext uri="{FF2B5EF4-FFF2-40B4-BE49-F238E27FC236}">
                <a16:creationId xmlns:a16="http://schemas.microsoft.com/office/drawing/2014/main" id="{D334B676-6788-4613-A288-44CF01FC4C8F}"/>
              </a:ext>
            </a:extLst>
          </p:cNvPr>
          <p:cNvSpPr/>
          <p:nvPr/>
        </p:nvSpPr>
        <p:spPr>
          <a:xfrm>
            <a:off x="-123670" y="955196"/>
            <a:ext cx="5163188" cy="400110"/>
          </a:xfrm>
          <a:prstGeom prst="rect">
            <a:avLst/>
          </a:prstGeom>
        </p:spPr>
        <p:txBody>
          <a:bodyPr wrap="square">
            <a:spAutoFit/>
          </a:bodyPr>
          <a:lstStyle/>
          <a:p>
            <a:pPr lvl="1">
              <a:buClr>
                <a:srgbClr val="112F6A"/>
              </a:buClr>
            </a:pPr>
            <a:r>
              <a:rPr lang="en-GB" sz="2000" dirty="0">
                <a:solidFill>
                  <a:srgbClr val="002060"/>
                </a:solidFill>
              </a:rPr>
              <a:t>Model Properties (</a:t>
            </a:r>
            <a:r>
              <a:rPr lang="en-US" sz="2000" dirty="0">
                <a:solidFill>
                  <a:srgbClr val="002060"/>
                </a:solidFill>
              </a:rPr>
              <a:t>SKB TR-08-05 (2007</a:t>
            </a:r>
            <a:r>
              <a:rPr lang="en-GB" sz="2000" dirty="0">
                <a:solidFill>
                  <a:srgbClr val="002060"/>
                </a:solidFill>
              </a:rPr>
              <a:t>))</a:t>
            </a:r>
          </a:p>
        </p:txBody>
      </p:sp>
      <p:sp>
        <p:nvSpPr>
          <p:cNvPr id="21" name="Rectangle 20">
            <a:extLst>
              <a:ext uri="{FF2B5EF4-FFF2-40B4-BE49-F238E27FC236}">
                <a16:creationId xmlns:a16="http://schemas.microsoft.com/office/drawing/2014/main" id="{4B2D25C9-879E-41AB-8759-56290881B0FA}"/>
              </a:ext>
            </a:extLst>
          </p:cNvPr>
          <p:cNvSpPr/>
          <p:nvPr/>
        </p:nvSpPr>
        <p:spPr>
          <a:xfrm>
            <a:off x="4928545" y="1453427"/>
            <a:ext cx="2686050" cy="646331"/>
          </a:xfrm>
          <a:prstGeom prst="rect">
            <a:avLst/>
          </a:prstGeom>
        </p:spPr>
        <p:txBody>
          <a:bodyPr wrap="square">
            <a:spAutoFit/>
          </a:bodyPr>
          <a:lstStyle/>
          <a:p>
            <a:pPr lvl="1">
              <a:buClr>
                <a:srgbClr val="112F6A"/>
              </a:buClr>
            </a:pPr>
            <a:r>
              <a:rPr lang="en-GB" dirty="0">
                <a:solidFill>
                  <a:srgbClr val="002060"/>
                </a:solidFill>
              </a:rPr>
              <a:t>Circular </a:t>
            </a:r>
          </a:p>
          <a:p>
            <a:pPr lvl="1">
              <a:buClr>
                <a:srgbClr val="112F6A"/>
              </a:buClr>
            </a:pPr>
            <a:r>
              <a:rPr lang="en-GB" dirty="0">
                <a:solidFill>
                  <a:srgbClr val="002060"/>
                </a:solidFill>
              </a:rPr>
              <a:t>borehole</a:t>
            </a:r>
          </a:p>
        </p:txBody>
      </p:sp>
      <p:sp>
        <p:nvSpPr>
          <p:cNvPr id="22" name="Rectangle 21">
            <a:extLst>
              <a:ext uri="{FF2B5EF4-FFF2-40B4-BE49-F238E27FC236}">
                <a16:creationId xmlns:a16="http://schemas.microsoft.com/office/drawing/2014/main" id="{E60E4FF7-E545-4AB4-984E-EEB1502F81D0}"/>
              </a:ext>
            </a:extLst>
          </p:cNvPr>
          <p:cNvSpPr/>
          <p:nvPr/>
        </p:nvSpPr>
        <p:spPr>
          <a:xfrm>
            <a:off x="6362186" y="993536"/>
            <a:ext cx="4806646" cy="400110"/>
          </a:xfrm>
          <a:prstGeom prst="rect">
            <a:avLst/>
          </a:prstGeom>
        </p:spPr>
        <p:txBody>
          <a:bodyPr wrap="square">
            <a:spAutoFit/>
          </a:bodyPr>
          <a:lstStyle/>
          <a:p>
            <a:pPr lvl="1">
              <a:buClr>
                <a:srgbClr val="112F6A"/>
              </a:buClr>
            </a:pPr>
            <a:r>
              <a:rPr lang="en-GB" sz="2000" dirty="0">
                <a:solidFill>
                  <a:srgbClr val="002060"/>
                </a:solidFill>
              </a:rPr>
              <a:t>Borehole configurations</a:t>
            </a:r>
          </a:p>
        </p:txBody>
      </p:sp>
      <p:sp>
        <p:nvSpPr>
          <p:cNvPr id="23" name="Rectangle 22">
            <a:extLst>
              <a:ext uri="{FF2B5EF4-FFF2-40B4-BE49-F238E27FC236}">
                <a16:creationId xmlns:a16="http://schemas.microsoft.com/office/drawing/2014/main" id="{BC291095-156B-4618-98FD-A493513ECC30}"/>
              </a:ext>
            </a:extLst>
          </p:cNvPr>
          <p:cNvSpPr/>
          <p:nvPr/>
        </p:nvSpPr>
        <p:spPr>
          <a:xfrm>
            <a:off x="-123670" y="3857141"/>
            <a:ext cx="3912470" cy="400110"/>
          </a:xfrm>
          <a:prstGeom prst="rect">
            <a:avLst/>
          </a:prstGeom>
        </p:spPr>
        <p:txBody>
          <a:bodyPr wrap="square">
            <a:spAutoFit/>
          </a:bodyPr>
          <a:lstStyle/>
          <a:p>
            <a:pPr lvl="1">
              <a:buClr>
                <a:srgbClr val="112F6A"/>
              </a:buClr>
            </a:pPr>
            <a:r>
              <a:rPr lang="en-GB" sz="2000" dirty="0">
                <a:solidFill>
                  <a:srgbClr val="002060"/>
                </a:solidFill>
              </a:rPr>
              <a:t>Boundary Conditions</a:t>
            </a:r>
          </a:p>
        </p:txBody>
      </p:sp>
      <p:graphicFrame>
        <p:nvGraphicFramePr>
          <p:cNvPr id="13" name="Table 12">
            <a:extLst>
              <a:ext uri="{FF2B5EF4-FFF2-40B4-BE49-F238E27FC236}">
                <a16:creationId xmlns:a16="http://schemas.microsoft.com/office/drawing/2014/main" id="{67063387-8123-4B0D-9584-0C522A8C32C8}"/>
              </a:ext>
            </a:extLst>
          </p:cNvPr>
          <p:cNvGraphicFramePr>
            <a:graphicFrameLocks noGrp="1"/>
          </p:cNvGraphicFramePr>
          <p:nvPr>
            <p:extLst>
              <p:ext uri="{D42A27DB-BD31-4B8C-83A1-F6EECF244321}">
                <p14:modId xmlns:p14="http://schemas.microsoft.com/office/powerpoint/2010/main" val="2171244309"/>
              </p:ext>
            </p:extLst>
          </p:nvPr>
        </p:nvGraphicFramePr>
        <p:xfrm>
          <a:off x="371047" y="1479704"/>
          <a:ext cx="3525389" cy="2407537"/>
        </p:xfrm>
        <a:graphic>
          <a:graphicData uri="http://schemas.openxmlformats.org/drawingml/2006/table">
            <a:tbl>
              <a:tblPr>
                <a:tableStyleId>{5C22544A-7EE6-4342-B048-85BDC9FD1C3A}</a:tableStyleId>
              </a:tblPr>
              <a:tblGrid>
                <a:gridCol w="2193915">
                  <a:extLst>
                    <a:ext uri="{9D8B030D-6E8A-4147-A177-3AD203B41FA5}">
                      <a16:colId xmlns:a16="http://schemas.microsoft.com/office/drawing/2014/main" val="1705393080"/>
                    </a:ext>
                  </a:extLst>
                </a:gridCol>
                <a:gridCol w="1331474">
                  <a:extLst>
                    <a:ext uri="{9D8B030D-6E8A-4147-A177-3AD203B41FA5}">
                      <a16:colId xmlns:a16="http://schemas.microsoft.com/office/drawing/2014/main" val="3837960944"/>
                    </a:ext>
                  </a:extLst>
                </a:gridCol>
              </a:tblGrid>
              <a:tr h="200628">
                <a:tc>
                  <a:txBody>
                    <a:bodyPr/>
                    <a:lstStyle/>
                    <a:p>
                      <a:pPr algn="ctr">
                        <a:spcAft>
                          <a:spcPts val="0"/>
                        </a:spcAft>
                      </a:pPr>
                      <a:r>
                        <a:rPr lang="en-US" sz="1300" kern="1200" dirty="0">
                          <a:solidFill>
                            <a:srgbClr val="C00000"/>
                          </a:solidFill>
                          <a:latin typeface="+mn-lt"/>
                          <a:ea typeface="+mn-ea"/>
                          <a:cs typeface="+mn-cs"/>
                        </a:rPr>
                        <a:t>Rock properties</a:t>
                      </a:r>
                      <a:endParaRPr lang="en-GB" sz="1300" kern="1200" dirty="0">
                        <a:solidFill>
                          <a:srgbClr val="C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C00000"/>
                          </a:solidFill>
                          <a:latin typeface="+mn-lt"/>
                          <a:ea typeface="+mn-ea"/>
                          <a:cs typeface="+mn-cs"/>
                        </a:rPr>
                        <a:t>Value used</a:t>
                      </a:r>
                      <a:endParaRPr lang="en-GB" sz="1300" kern="1200" dirty="0">
                        <a:solidFill>
                          <a:srgbClr val="C0000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9651072"/>
                  </a:ext>
                </a:extLst>
              </a:tr>
              <a:tr h="200628">
                <a:tc>
                  <a:txBody>
                    <a:bodyPr/>
                    <a:lstStyle/>
                    <a:p>
                      <a:pPr algn="ctr">
                        <a:spcAft>
                          <a:spcPts val="0"/>
                        </a:spcAft>
                      </a:pPr>
                      <a:r>
                        <a:rPr lang="en-US" sz="1300" kern="1200" dirty="0">
                          <a:solidFill>
                            <a:srgbClr val="002060"/>
                          </a:solidFill>
                          <a:latin typeface="+mn-lt"/>
                          <a:ea typeface="+mn-ea"/>
                          <a:cs typeface="+mn-cs"/>
                        </a:rPr>
                        <a:t>Density</a:t>
                      </a:r>
                      <a:endParaRPr lang="en-GB" sz="1300"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a:solidFill>
                            <a:srgbClr val="002060"/>
                          </a:solidFill>
                          <a:latin typeface="+mn-lt"/>
                          <a:ea typeface="+mn-ea"/>
                          <a:cs typeface="+mn-cs"/>
                        </a:rPr>
                        <a:t>2.73 g/cm3</a:t>
                      </a:r>
                      <a:endParaRPr lang="en-GB" sz="1300" kern="120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0368524"/>
                  </a:ext>
                </a:extLst>
              </a:tr>
              <a:tr h="200628">
                <a:tc>
                  <a:txBody>
                    <a:bodyPr/>
                    <a:lstStyle/>
                    <a:p>
                      <a:pPr algn="ctr">
                        <a:spcAft>
                          <a:spcPts val="0"/>
                        </a:spcAft>
                      </a:pPr>
                      <a:r>
                        <a:rPr lang="en-US" sz="1300" kern="1200" dirty="0">
                          <a:solidFill>
                            <a:srgbClr val="002060"/>
                          </a:solidFill>
                          <a:latin typeface="+mn-lt"/>
                          <a:ea typeface="+mn-ea"/>
                          <a:cs typeface="+mn-cs"/>
                        </a:rPr>
                        <a:t>Young’s Modulus</a:t>
                      </a:r>
                      <a:endParaRPr lang="en-GB" sz="1300"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a:solidFill>
                            <a:srgbClr val="002060"/>
                          </a:solidFill>
                          <a:latin typeface="+mn-lt"/>
                          <a:ea typeface="+mn-ea"/>
                          <a:cs typeface="+mn-cs"/>
                        </a:rPr>
                        <a:t>76 GPa</a:t>
                      </a:r>
                      <a:endParaRPr lang="en-GB" sz="1300" kern="120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879611"/>
                  </a:ext>
                </a:extLst>
              </a:tr>
              <a:tr h="200628">
                <a:tc>
                  <a:txBody>
                    <a:bodyPr/>
                    <a:lstStyle/>
                    <a:p>
                      <a:pPr algn="ctr">
                        <a:spcAft>
                          <a:spcPts val="0"/>
                        </a:spcAft>
                      </a:pPr>
                      <a:r>
                        <a:rPr lang="en-US" sz="1300" kern="1200" dirty="0">
                          <a:solidFill>
                            <a:srgbClr val="002060"/>
                          </a:solidFill>
                          <a:latin typeface="+mn-lt"/>
                          <a:ea typeface="+mn-ea"/>
                          <a:cs typeface="+mn-cs"/>
                        </a:rPr>
                        <a:t>Poisson’s Ratio</a:t>
                      </a:r>
                      <a:endParaRPr lang="en-GB" sz="1300"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a:solidFill>
                            <a:srgbClr val="002060"/>
                          </a:solidFill>
                          <a:latin typeface="+mn-lt"/>
                          <a:ea typeface="+mn-ea"/>
                          <a:cs typeface="+mn-cs"/>
                        </a:rPr>
                        <a:t>0.23</a:t>
                      </a:r>
                      <a:endParaRPr lang="en-GB" sz="1300" kern="120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1005157"/>
                  </a:ext>
                </a:extLst>
              </a:tr>
              <a:tr h="401257">
                <a:tc>
                  <a:txBody>
                    <a:bodyPr/>
                    <a:lstStyle/>
                    <a:p>
                      <a:pPr algn="ctr">
                        <a:spcAft>
                          <a:spcPts val="0"/>
                        </a:spcAft>
                      </a:pPr>
                      <a:r>
                        <a:rPr lang="en-US" sz="1300" kern="1200" dirty="0">
                          <a:solidFill>
                            <a:srgbClr val="002060"/>
                          </a:solidFill>
                          <a:latin typeface="+mn-lt"/>
                          <a:ea typeface="+mn-ea"/>
                          <a:cs typeface="+mn-cs"/>
                        </a:rPr>
                        <a:t>Uniaxial Compressive Strength</a:t>
                      </a:r>
                      <a:endParaRPr lang="en-GB" sz="1300"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a:solidFill>
                            <a:srgbClr val="002060"/>
                          </a:solidFill>
                          <a:latin typeface="+mn-lt"/>
                          <a:ea typeface="+mn-ea"/>
                          <a:cs typeface="+mn-cs"/>
                        </a:rPr>
                        <a:t>226 MPa</a:t>
                      </a:r>
                      <a:endParaRPr lang="en-GB" sz="1300" kern="120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6558854"/>
                  </a:ext>
                </a:extLst>
              </a:tr>
              <a:tr h="200628">
                <a:tc>
                  <a:txBody>
                    <a:bodyPr/>
                    <a:lstStyle/>
                    <a:p>
                      <a:pPr algn="ctr">
                        <a:spcAft>
                          <a:spcPts val="0"/>
                        </a:spcAft>
                      </a:pPr>
                      <a:r>
                        <a:rPr lang="en-US" sz="1300" kern="1200" dirty="0">
                          <a:solidFill>
                            <a:srgbClr val="002060"/>
                          </a:solidFill>
                          <a:latin typeface="+mn-lt"/>
                          <a:ea typeface="+mn-ea"/>
                          <a:cs typeface="+mn-cs"/>
                        </a:rPr>
                        <a:t>Tensile Strength</a:t>
                      </a:r>
                      <a:endParaRPr lang="en-GB" sz="1300"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002060"/>
                          </a:solidFill>
                          <a:latin typeface="+mn-lt"/>
                          <a:ea typeface="+mn-ea"/>
                          <a:cs typeface="+mn-cs"/>
                        </a:rPr>
                        <a:t>13 MPa</a:t>
                      </a:r>
                      <a:endParaRPr lang="en-GB" sz="1300" kern="1200" dirty="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3466500"/>
                  </a:ext>
                </a:extLst>
              </a:tr>
              <a:tr h="200628">
                <a:tc>
                  <a:txBody>
                    <a:bodyPr/>
                    <a:lstStyle/>
                    <a:p>
                      <a:pPr algn="ctr">
                        <a:spcAft>
                          <a:spcPts val="0"/>
                        </a:spcAft>
                      </a:pPr>
                      <a:r>
                        <a:rPr lang="en-US" sz="1300" kern="1200" dirty="0">
                          <a:solidFill>
                            <a:srgbClr val="002060"/>
                          </a:solidFill>
                          <a:latin typeface="+mn-lt"/>
                          <a:ea typeface="+mn-ea"/>
                          <a:cs typeface="+mn-cs"/>
                        </a:rPr>
                        <a:t>K</a:t>
                      </a:r>
                      <a:r>
                        <a:rPr lang="en-US" sz="1300" kern="1200" baseline="-25000" dirty="0">
                          <a:solidFill>
                            <a:srgbClr val="002060"/>
                          </a:solidFill>
                          <a:latin typeface="+mn-lt"/>
                          <a:ea typeface="+mn-ea"/>
                          <a:cs typeface="+mn-cs"/>
                        </a:rPr>
                        <a:t>IC</a:t>
                      </a:r>
                      <a:endParaRPr lang="en-GB" sz="1300" kern="1200" baseline="-250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002060"/>
                          </a:solidFill>
                          <a:latin typeface="+mn-lt"/>
                          <a:ea typeface="+mn-ea"/>
                          <a:cs typeface="+mn-cs"/>
                        </a:rPr>
                        <a:t>3.8 MPa/m</a:t>
                      </a:r>
                      <a:r>
                        <a:rPr lang="en-US" sz="1300" kern="1200" baseline="30000" dirty="0">
                          <a:solidFill>
                            <a:srgbClr val="002060"/>
                          </a:solidFill>
                          <a:latin typeface="+mn-lt"/>
                          <a:ea typeface="+mn-ea"/>
                          <a:cs typeface="+mn-cs"/>
                        </a:rPr>
                        <a:t>1/2</a:t>
                      </a:r>
                      <a:endParaRPr lang="en-GB" sz="1300" kern="1200" baseline="30000" dirty="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87680893"/>
                  </a:ext>
                </a:extLst>
              </a:tr>
              <a:tr h="200628">
                <a:tc>
                  <a:txBody>
                    <a:bodyPr/>
                    <a:lstStyle/>
                    <a:p>
                      <a:pPr algn="ctr">
                        <a:spcAft>
                          <a:spcPts val="0"/>
                        </a:spcAft>
                      </a:pPr>
                      <a:r>
                        <a:rPr lang="en-US" sz="1300" kern="1200" dirty="0">
                          <a:solidFill>
                            <a:srgbClr val="C00000"/>
                          </a:solidFill>
                          <a:latin typeface="+mn-lt"/>
                          <a:ea typeface="+mn-ea"/>
                          <a:cs typeface="+mn-cs"/>
                        </a:rPr>
                        <a:t>Borehole properties</a:t>
                      </a:r>
                      <a:endParaRPr lang="en-GB" sz="1300" kern="1200" dirty="0">
                        <a:solidFill>
                          <a:srgbClr val="C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FF0000"/>
                          </a:solidFill>
                          <a:latin typeface="+mn-lt"/>
                          <a:ea typeface="+mn-ea"/>
                          <a:cs typeface="+mn-cs"/>
                        </a:rPr>
                        <a:t> </a:t>
                      </a:r>
                      <a:endParaRPr lang="en-GB" sz="1300" kern="1200" dirty="0">
                        <a:solidFill>
                          <a:srgbClr val="FF000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7206436"/>
                  </a:ext>
                </a:extLst>
              </a:tr>
              <a:tr h="200628">
                <a:tc>
                  <a:txBody>
                    <a:bodyPr/>
                    <a:lstStyle/>
                    <a:p>
                      <a:pPr algn="ctr">
                        <a:spcAft>
                          <a:spcPts val="0"/>
                        </a:spcAft>
                      </a:pPr>
                      <a:r>
                        <a:rPr lang="en-US" sz="1300" kern="1200" dirty="0">
                          <a:solidFill>
                            <a:srgbClr val="002060"/>
                          </a:solidFill>
                          <a:latin typeface="+mn-lt"/>
                          <a:ea typeface="+mn-ea"/>
                          <a:cs typeface="+mn-cs"/>
                        </a:rPr>
                        <a:t>Young’s Modulus</a:t>
                      </a:r>
                      <a:endParaRPr lang="en-GB" sz="1300"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002060"/>
                          </a:solidFill>
                          <a:latin typeface="+mn-lt"/>
                          <a:ea typeface="+mn-ea"/>
                          <a:cs typeface="+mn-cs"/>
                        </a:rPr>
                        <a:t>10 Pa</a:t>
                      </a:r>
                      <a:endParaRPr lang="en-GB" sz="1300" kern="1200" dirty="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8152323"/>
                  </a:ext>
                </a:extLst>
              </a:tr>
              <a:tr h="200628">
                <a:tc>
                  <a:txBody>
                    <a:bodyPr/>
                    <a:lstStyle/>
                    <a:p>
                      <a:pPr algn="ctr">
                        <a:spcAft>
                          <a:spcPts val="0"/>
                        </a:spcAft>
                      </a:pPr>
                      <a:r>
                        <a:rPr lang="en-US" sz="1300" kern="1200">
                          <a:solidFill>
                            <a:srgbClr val="002060"/>
                          </a:solidFill>
                          <a:latin typeface="+mn-lt"/>
                          <a:ea typeface="+mn-ea"/>
                          <a:cs typeface="+mn-cs"/>
                        </a:rPr>
                        <a:t>Poisson’s Ratio</a:t>
                      </a:r>
                      <a:endParaRPr lang="en-GB" sz="1300" kern="120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002060"/>
                          </a:solidFill>
                          <a:latin typeface="+mn-lt"/>
                          <a:ea typeface="+mn-ea"/>
                          <a:cs typeface="+mn-cs"/>
                        </a:rPr>
                        <a:t>0</a:t>
                      </a:r>
                      <a:endParaRPr lang="en-GB" sz="1300" kern="1200" dirty="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3615509"/>
                  </a:ext>
                </a:extLst>
              </a:tr>
              <a:tr h="200628">
                <a:tc>
                  <a:txBody>
                    <a:bodyPr/>
                    <a:lstStyle/>
                    <a:p>
                      <a:pPr algn="ctr">
                        <a:spcAft>
                          <a:spcPts val="0"/>
                        </a:spcAft>
                      </a:pPr>
                      <a:r>
                        <a:rPr lang="en-US" sz="1300" kern="1200" dirty="0">
                          <a:solidFill>
                            <a:srgbClr val="002060"/>
                          </a:solidFill>
                          <a:latin typeface="+mn-lt"/>
                          <a:ea typeface="+mn-ea"/>
                          <a:cs typeface="+mn-cs"/>
                        </a:rPr>
                        <a:t>K</a:t>
                      </a:r>
                      <a:r>
                        <a:rPr lang="en-US" sz="1300" kern="1200" baseline="-25000" dirty="0">
                          <a:solidFill>
                            <a:srgbClr val="002060"/>
                          </a:solidFill>
                          <a:latin typeface="+mn-lt"/>
                          <a:ea typeface="+mn-ea"/>
                          <a:cs typeface="+mn-cs"/>
                        </a:rPr>
                        <a:t>IC</a:t>
                      </a:r>
                      <a:endParaRPr lang="en-GB" sz="1300" kern="1200" baseline="-250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300" kern="1200" dirty="0">
                          <a:solidFill>
                            <a:srgbClr val="002060"/>
                          </a:solidFill>
                          <a:latin typeface="+mn-lt"/>
                          <a:ea typeface="+mn-ea"/>
                          <a:cs typeface="+mn-cs"/>
                        </a:rPr>
                        <a:t>10</a:t>
                      </a:r>
                      <a:r>
                        <a:rPr lang="en-US" sz="1300" kern="1200" baseline="30000" dirty="0">
                          <a:solidFill>
                            <a:srgbClr val="002060"/>
                          </a:solidFill>
                          <a:latin typeface="+mn-lt"/>
                          <a:ea typeface="+mn-ea"/>
                          <a:cs typeface="+mn-cs"/>
                        </a:rPr>
                        <a:t>10</a:t>
                      </a:r>
                      <a:r>
                        <a:rPr lang="en-US" sz="1300" kern="1200" dirty="0">
                          <a:solidFill>
                            <a:srgbClr val="002060"/>
                          </a:solidFill>
                          <a:latin typeface="+mn-lt"/>
                          <a:ea typeface="+mn-ea"/>
                          <a:cs typeface="+mn-cs"/>
                        </a:rPr>
                        <a:t> MPa/m</a:t>
                      </a:r>
                      <a:r>
                        <a:rPr lang="en-US" sz="1300" kern="1200" baseline="30000" dirty="0">
                          <a:solidFill>
                            <a:srgbClr val="002060"/>
                          </a:solidFill>
                          <a:latin typeface="+mn-lt"/>
                          <a:ea typeface="+mn-ea"/>
                          <a:cs typeface="+mn-cs"/>
                        </a:rPr>
                        <a:t>1/2</a:t>
                      </a:r>
                      <a:endParaRPr lang="en-GB" sz="1300" kern="1200" baseline="30000" dirty="0">
                        <a:solidFill>
                          <a:srgbClr val="002060"/>
                        </a:solidFill>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25159"/>
                  </a:ext>
                </a:extLst>
              </a:tr>
            </a:tbl>
          </a:graphicData>
        </a:graphic>
      </p:graphicFrame>
    </p:spTree>
    <p:extLst>
      <p:ext uri="{BB962C8B-B14F-4D97-AF65-F5344CB8AC3E}">
        <p14:creationId xmlns:p14="http://schemas.microsoft.com/office/powerpoint/2010/main" val="36263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225" y="142928"/>
            <a:ext cx="9991260" cy="1066925"/>
          </a:xfrm>
          <a:prstGeom prst="rect">
            <a:avLst/>
          </a:prstGeom>
          <a:ln cmpd="dbl">
            <a:noFill/>
          </a:ln>
        </p:spPr>
      </p:sp>
      <p:grpSp>
        <p:nvGrpSpPr>
          <p:cNvPr id="9" name="Group 8"/>
          <p:cNvGrpSpPr/>
          <p:nvPr/>
        </p:nvGrpSpPr>
        <p:grpSpPr>
          <a:xfrm>
            <a:off x="0" y="-1"/>
            <a:ext cx="12192000" cy="914401"/>
            <a:chOff x="0" y="5541"/>
            <a:chExt cx="12192000" cy="660400"/>
          </a:xfrm>
          <a:gradFill flip="none" rotWithShape="1">
            <a:gsLst>
              <a:gs pos="0">
                <a:srgbClr val="112F6A"/>
              </a:gs>
              <a:gs pos="73000">
                <a:srgbClr val="9CA7BD"/>
              </a:gs>
            </a:gsLst>
            <a:lin ang="0" scaled="1"/>
            <a:tileRect/>
          </a:gradFill>
        </p:grpSpPr>
        <p:sp>
          <p:nvSpPr>
            <p:cNvPr id="10" name="Rectangle 9">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233661" y="59117"/>
            <a:ext cx="11726110" cy="775732"/>
            <a:chOff x="0" y="5541"/>
            <a:chExt cx="12192000" cy="660400"/>
          </a:xfrm>
          <a:solidFill>
            <a:schemeClr val="bg1"/>
          </a:solidFill>
        </p:grpSpPr>
        <p:sp>
          <p:nvSpPr>
            <p:cNvPr id="7" name="Rectangle 6">
              <a:extLst>
                <a:ext uri="{FF2B5EF4-FFF2-40B4-BE49-F238E27FC236}">
                  <a16:creationId xmlns:a16="http://schemas.microsoft.com/office/drawing/2014/main" id="{66574883-8AB9-471B-8FE1-C8FE37AE27CA}"/>
                </a:ext>
              </a:extLst>
            </p:cNvPr>
            <p:cNvSpPr/>
            <p:nvPr/>
          </p:nvSpPr>
          <p:spPr>
            <a:xfrm>
              <a:off x="0" y="5541"/>
              <a:ext cx="12192000" cy="66040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3661" y="48237"/>
              <a:ext cx="11726110" cy="56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10287000" y="180200"/>
            <a:ext cx="1561094" cy="553998"/>
          </a:xfrm>
          <a:prstGeom prst="rect">
            <a:avLst/>
          </a:prstGeom>
        </p:spPr>
        <p:txBody>
          <a:bodyPr wrap="square">
            <a:spAutoFit/>
          </a:bodyPr>
          <a:lstStyle/>
          <a:p>
            <a:pPr lvl="2"/>
            <a:r>
              <a:rPr lang="en-US" sz="3000" b="1" dirty="0">
                <a:solidFill>
                  <a:srgbClr val="002060"/>
                </a:solidFill>
              </a:rPr>
              <a:t>4</a:t>
            </a:r>
          </a:p>
        </p:txBody>
      </p:sp>
      <p:sp>
        <p:nvSpPr>
          <p:cNvPr id="25" name="Rectangle 24">
            <a:extLst>
              <a:ext uri="{FF2B5EF4-FFF2-40B4-BE49-F238E27FC236}">
                <a16:creationId xmlns:a16="http://schemas.microsoft.com/office/drawing/2014/main" id="{01D0E913-769C-4383-9CCD-C8D10FA21BFB}"/>
              </a:ext>
            </a:extLst>
          </p:cNvPr>
          <p:cNvSpPr/>
          <p:nvPr/>
        </p:nvSpPr>
        <p:spPr>
          <a:xfrm>
            <a:off x="2547589" y="155701"/>
            <a:ext cx="7305538" cy="630942"/>
          </a:xfrm>
          <a:prstGeom prst="rect">
            <a:avLst/>
          </a:prstGeom>
        </p:spPr>
        <p:txBody>
          <a:bodyPr wrap="square">
            <a:spAutoFit/>
          </a:bodyPr>
          <a:lstStyle/>
          <a:p>
            <a:pPr lvl="2" algn="ctr"/>
            <a:r>
              <a:rPr lang="en-US" sz="3500" b="1" dirty="0">
                <a:solidFill>
                  <a:srgbClr val="002060"/>
                </a:solidFill>
              </a:rPr>
              <a:t>Results</a:t>
            </a:r>
          </a:p>
        </p:txBody>
      </p:sp>
      <p:pic>
        <p:nvPicPr>
          <p:cNvPr id="16" name="Picture 15">
            <a:extLst>
              <a:ext uri="{FF2B5EF4-FFF2-40B4-BE49-F238E27FC236}">
                <a16:creationId xmlns:a16="http://schemas.microsoft.com/office/drawing/2014/main" id="{1FC27C62-BE9B-4716-9C48-3B084EC43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44"/>
          <a:stretch/>
        </p:blipFill>
        <p:spPr>
          <a:xfrm>
            <a:off x="914621" y="328921"/>
            <a:ext cx="1632968" cy="515431"/>
          </a:xfrm>
          <a:prstGeom prst="rect">
            <a:avLst/>
          </a:prstGeom>
        </p:spPr>
      </p:pic>
      <p:pic>
        <p:nvPicPr>
          <p:cNvPr id="17" name="Picture 16">
            <a:extLst>
              <a:ext uri="{FF2B5EF4-FFF2-40B4-BE49-F238E27FC236}">
                <a16:creationId xmlns:a16="http://schemas.microsoft.com/office/drawing/2014/main" id="{52D9ED46-9C76-46CC-B71A-4FC441A45A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60" t="15730" r="16709" b="13622"/>
          <a:stretch/>
        </p:blipFill>
        <p:spPr>
          <a:xfrm>
            <a:off x="244629" y="109269"/>
            <a:ext cx="692727" cy="717262"/>
          </a:xfrm>
          <a:prstGeom prst="rect">
            <a:avLst/>
          </a:prstGeom>
        </p:spPr>
      </p:pic>
      <p:pic>
        <p:nvPicPr>
          <p:cNvPr id="2057" name="Picture 9" descr="https://trello-attachments.s3.amazonaws.com/5dd550d02da052642a87c2f8/592x669/033822761ed49d647466c630f7867651/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7300" y="1921595"/>
            <a:ext cx="2024864" cy="256245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7636"/>
          <a:stretch/>
        </p:blipFill>
        <p:spPr bwMode="auto">
          <a:xfrm>
            <a:off x="3039739" y="1919188"/>
            <a:ext cx="2024864" cy="256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666174" y="1057414"/>
            <a:ext cx="2686050" cy="707886"/>
          </a:xfrm>
          <a:prstGeom prst="rect">
            <a:avLst/>
          </a:prstGeom>
        </p:spPr>
        <p:txBody>
          <a:bodyPr wrap="square">
            <a:spAutoFit/>
          </a:bodyPr>
          <a:lstStyle/>
          <a:p>
            <a:pPr lvl="1">
              <a:buClr>
                <a:srgbClr val="112F6A"/>
              </a:buClr>
            </a:pPr>
            <a:r>
              <a:rPr lang="en-GB" sz="2000" dirty="0">
                <a:solidFill>
                  <a:srgbClr val="002060"/>
                </a:solidFill>
              </a:rPr>
              <a:t>Cone-shaped</a:t>
            </a:r>
          </a:p>
          <a:p>
            <a:pPr lvl="1">
              <a:buClr>
                <a:srgbClr val="112F6A"/>
              </a:buClr>
            </a:pPr>
            <a:r>
              <a:rPr lang="en-GB" sz="2000" dirty="0">
                <a:solidFill>
                  <a:srgbClr val="002060"/>
                </a:solidFill>
              </a:rPr>
              <a:t>borehole</a:t>
            </a:r>
          </a:p>
        </p:txBody>
      </p:sp>
      <p:sp>
        <p:nvSpPr>
          <p:cNvPr id="26" name="Rectangle 25"/>
          <p:cNvSpPr/>
          <p:nvPr/>
        </p:nvSpPr>
        <p:spPr>
          <a:xfrm>
            <a:off x="5352224" y="1057414"/>
            <a:ext cx="2686050" cy="707886"/>
          </a:xfrm>
          <a:prstGeom prst="rect">
            <a:avLst/>
          </a:prstGeom>
        </p:spPr>
        <p:txBody>
          <a:bodyPr wrap="square">
            <a:spAutoFit/>
          </a:bodyPr>
          <a:lstStyle/>
          <a:p>
            <a:pPr lvl="1">
              <a:buClr>
                <a:srgbClr val="112F6A"/>
              </a:buClr>
            </a:pPr>
            <a:r>
              <a:rPr lang="en-GB" sz="2000" dirty="0">
                <a:solidFill>
                  <a:srgbClr val="002060"/>
                </a:solidFill>
              </a:rPr>
              <a:t>Wedge-shaped</a:t>
            </a:r>
          </a:p>
          <a:p>
            <a:pPr lvl="1">
              <a:buClr>
                <a:srgbClr val="112F6A"/>
              </a:buClr>
            </a:pPr>
            <a:r>
              <a:rPr lang="en-GB" sz="2000" dirty="0">
                <a:solidFill>
                  <a:srgbClr val="002060"/>
                </a:solidFill>
              </a:rPr>
              <a:t>borehole</a:t>
            </a:r>
          </a:p>
        </p:txBody>
      </p:sp>
      <p:sp>
        <p:nvSpPr>
          <p:cNvPr id="19" name="Rectangle 18">
            <a:extLst>
              <a:ext uri="{FF2B5EF4-FFF2-40B4-BE49-F238E27FC236}">
                <a16:creationId xmlns:a16="http://schemas.microsoft.com/office/drawing/2014/main" id="{AB241834-BE7A-4B97-B335-959FC464D044}"/>
              </a:ext>
            </a:extLst>
          </p:cNvPr>
          <p:cNvSpPr/>
          <p:nvPr/>
        </p:nvSpPr>
        <p:spPr>
          <a:xfrm>
            <a:off x="458393" y="1087613"/>
            <a:ext cx="2686050" cy="707886"/>
          </a:xfrm>
          <a:prstGeom prst="rect">
            <a:avLst/>
          </a:prstGeom>
        </p:spPr>
        <p:txBody>
          <a:bodyPr wrap="square">
            <a:spAutoFit/>
          </a:bodyPr>
          <a:lstStyle/>
          <a:p>
            <a:pPr lvl="1">
              <a:buClr>
                <a:srgbClr val="112F6A"/>
              </a:buClr>
            </a:pPr>
            <a:r>
              <a:rPr lang="en-GB" sz="2000" dirty="0">
                <a:solidFill>
                  <a:srgbClr val="002060"/>
                </a:solidFill>
              </a:rPr>
              <a:t>Circular </a:t>
            </a:r>
          </a:p>
          <a:p>
            <a:pPr lvl="1">
              <a:buClr>
                <a:srgbClr val="112F6A"/>
              </a:buClr>
            </a:pPr>
            <a:r>
              <a:rPr lang="en-GB" sz="2000" dirty="0">
                <a:solidFill>
                  <a:srgbClr val="002060"/>
                </a:solidFill>
              </a:rPr>
              <a:t>borehole</a:t>
            </a:r>
          </a:p>
        </p:txBody>
      </p:sp>
      <p:pic>
        <p:nvPicPr>
          <p:cNvPr id="4" name="Picture 3">
            <a:extLst>
              <a:ext uri="{FF2B5EF4-FFF2-40B4-BE49-F238E27FC236}">
                <a16:creationId xmlns:a16="http://schemas.microsoft.com/office/drawing/2014/main" id="{0A655091-F88A-4981-B1C7-DD070587432B}"/>
              </a:ext>
            </a:extLst>
          </p:cNvPr>
          <p:cNvPicPr>
            <a:picLocks noChangeAspect="1"/>
          </p:cNvPicPr>
          <p:nvPr/>
        </p:nvPicPr>
        <p:blipFill>
          <a:blip r:embed="rId7"/>
          <a:stretch>
            <a:fillRect/>
          </a:stretch>
        </p:blipFill>
        <p:spPr>
          <a:xfrm>
            <a:off x="747270" y="1919189"/>
            <a:ext cx="1859772" cy="2564861"/>
          </a:xfrm>
          <a:prstGeom prst="rect">
            <a:avLst/>
          </a:prstGeom>
        </p:spPr>
      </p:pic>
      <p:graphicFrame>
        <p:nvGraphicFramePr>
          <p:cNvPr id="2" name="Table 1">
            <a:extLst>
              <a:ext uri="{FF2B5EF4-FFF2-40B4-BE49-F238E27FC236}">
                <a16:creationId xmlns:a16="http://schemas.microsoft.com/office/drawing/2014/main" id="{696A223B-CA4B-432D-A437-AC2349E7AB83}"/>
              </a:ext>
            </a:extLst>
          </p:cNvPr>
          <p:cNvGraphicFramePr>
            <a:graphicFrameLocks noGrp="1"/>
          </p:cNvGraphicFramePr>
          <p:nvPr>
            <p:extLst>
              <p:ext uri="{D42A27DB-BD31-4B8C-83A1-F6EECF244321}">
                <p14:modId xmlns:p14="http://schemas.microsoft.com/office/powerpoint/2010/main" val="3796636510"/>
              </p:ext>
            </p:extLst>
          </p:nvPr>
        </p:nvGraphicFramePr>
        <p:xfrm>
          <a:off x="7603575" y="1973374"/>
          <a:ext cx="4244519" cy="2474717"/>
        </p:xfrm>
        <a:graphic>
          <a:graphicData uri="http://schemas.openxmlformats.org/drawingml/2006/table">
            <a:tbl>
              <a:tblPr>
                <a:tableStyleId>{5C22544A-7EE6-4342-B048-85BDC9FD1C3A}</a:tableStyleId>
              </a:tblPr>
              <a:tblGrid>
                <a:gridCol w="1067145">
                  <a:extLst>
                    <a:ext uri="{9D8B030D-6E8A-4147-A177-3AD203B41FA5}">
                      <a16:colId xmlns:a16="http://schemas.microsoft.com/office/drawing/2014/main" val="1280260794"/>
                    </a:ext>
                  </a:extLst>
                </a:gridCol>
                <a:gridCol w="979504">
                  <a:extLst>
                    <a:ext uri="{9D8B030D-6E8A-4147-A177-3AD203B41FA5}">
                      <a16:colId xmlns:a16="http://schemas.microsoft.com/office/drawing/2014/main" val="4239268829"/>
                    </a:ext>
                  </a:extLst>
                </a:gridCol>
                <a:gridCol w="979504">
                  <a:extLst>
                    <a:ext uri="{9D8B030D-6E8A-4147-A177-3AD203B41FA5}">
                      <a16:colId xmlns:a16="http://schemas.microsoft.com/office/drawing/2014/main" val="4232025994"/>
                    </a:ext>
                  </a:extLst>
                </a:gridCol>
                <a:gridCol w="1218366">
                  <a:extLst>
                    <a:ext uri="{9D8B030D-6E8A-4147-A177-3AD203B41FA5}">
                      <a16:colId xmlns:a16="http://schemas.microsoft.com/office/drawing/2014/main" val="2548846226"/>
                    </a:ext>
                  </a:extLst>
                </a:gridCol>
              </a:tblGrid>
              <a:tr h="965629">
                <a:tc>
                  <a:txBody>
                    <a:bodyPr/>
                    <a:lstStyle/>
                    <a:p>
                      <a:pPr algn="ctr">
                        <a:spcAft>
                          <a:spcPts val="0"/>
                        </a:spcAft>
                      </a:pPr>
                      <a:r>
                        <a:rPr lang="en-GB" sz="1300" kern="1200" dirty="0">
                          <a:solidFill>
                            <a:srgbClr val="C00000"/>
                          </a:solidFill>
                          <a:latin typeface="+mn-lt"/>
                          <a:ea typeface="+mn-ea"/>
                          <a:cs typeface="+mn-cs"/>
                        </a:rPr>
                        <a:t>Borehole configuration</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200" dirty="0">
                          <a:solidFill>
                            <a:srgbClr val="C00000"/>
                          </a:solidFill>
                          <a:latin typeface="+mn-lt"/>
                          <a:ea typeface="+mn-ea"/>
                          <a:cs typeface="+mn-cs"/>
                        </a:rPr>
                        <a:t>Maximum Spalling Depth</a:t>
                      </a:r>
                      <a:endParaRPr lang="en-GB" sz="1300" kern="1200" dirty="0">
                        <a:solidFill>
                          <a:srgbClr val="C00000"/>
                        </a:solidFill>
                        <a:latin typeface="+mn-lt"/>
                        <a:ea typeface="+mn-ea"/>
                        <a:cs typeface="+mn-cs"/>
                      </a:endParaRPr>
                    </a:p>
                    <a:p>
                      <a:pPr algn="ctr">
                        <a:spcAft>
                          <a:spcPts val="0"/>
                        </a:spcAft>
                      </a:pPr>
                      <a:r>
                        <a:rPr lang="en-US" sz="1300" kern="1200" dirty="0">
                          <a:solidFill>
                            <a:srgbClr val="C00000"/>
                          </a:solidFill>
                          <a:latin typeface="+mn-lt"/>
                          <a:ea typeface="+mn-ea"/>
                          <a:cs typeface="+mn-cs"/>
                        </a:rPr>
                        <a:t>(m)</a:t>
                      </a:r>
                      <a:endParaRPr lang="en-GB" sz="1300" kern="1200" dirty="0">
                        <a:solidFill>
                          <a:srgbClr val="C00000"/>
                        </a:solidFill>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200" dirty="0">
                          <a:solidFill>
                            <a:srgbClr val="C00000"/>
                          </a:solidFill>
                          <a:latin typeface="+mn-lt"/>
                          <a:ea typeface="+mn-ea"/>
                          <a:cs typeface="+mn-cs"/>
                        </a:rPr>
                        <a:t>Spalling Width</a:t>
                      </a:r>
                      <a:endParaRPr lang="en-GB" sz="1300" kern="1200" dirty="0">
                        <a:solidFill>
                          <a:srgbClr val="C00000"/>
                        </a:solidFill>
                        <a:latin typeface="+mn-lt"/>
                        <a:ea typeface="+mn-ea"/>
                        <a:cs typeface="+mn-cs"/>
                      </a:endParaRPr>
                    </a:p>
                    <a:p>
                      <a:pPr algn="ctr">
                        <a:spcAft>
                          <a:spcPts val="0"/>
                        </a:spcAft>
                      </a:pPr>
                      <a:r>
                        <a:rPr lang="en-US" sz="1300" kern="1200" dirty="0">
                          <a:solidFill>
                            <a:srgbClr val="C00000"/>
                          </a:solidFill>
                          <a:latin typeface="+mn-lt"/>
                          <a:ea typeface="+mn-ea"/>
                          <a:cs typeface="+mn-cs"/>
                        </a:rPr>
                        <a:t>(°)</a:t>
                      </a:r>
                      <a:endParaRPr lang="en-GB" sz="1300" kern="1200" dirty="0">
                        <a:solidFill>
                          <a:srgbClr val="C00000"/>
                        </a:solidFill>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200" dirty="0">
                          <a:solidFill>
                            <a:srgbClr val="C00000"/>
                          </a:solidFill>
                          <a:latin typeface="+mn-lt"/>
                          <a:ea typeface="+mn-ea"/>
                          <a:cs typeface="+mn-cs"/>
                        </a:rPr>
                        <a:t>Total Fracture Surface Area</a:t>
                      </a:r>
                      <a:endParaRPr lang="en-GB" sz="1300" kern="1200" dirty="0">
                        <a:solidFill>
                          <a:srgbClr val="C00000"/>
                        </a:solidFill>
                        <a:latin typeface="+mn-lt"/>
                        <a:ea typeface="+mn-ea"/>
                        <a:cs typeface="+mn-cs"/>
                      </a:endParaRPr>
                    </a:p>
                    <a:p>
                      <a:pPr algn="ctr">
                        <a:spcAft>
                          <a:spcPts val="0"/>
                        </a:spcAft>
                      </a:pPr>
                      <a:r>
                        <a:rPr lang="en-US" sz="1300" kern="1200" dirty="0">
                          <a:solidFill>
                            <a:srgbClr val="C00000"/>
                          </a:solidFill>
                          <a:latin typeface="+mn-lt"/>
                          <a:ea typeface="+mn-ea"/>
                          <a:cs typeface="+mn-cs"/>
                        </a:rPr>
                        <a:t>(m</a:t>
                      </a:r>
                      <a:r>
                        <a:rPr lang="en-US" sz="1300" kern="1200" baseline="30000" dirty="0">
                          <a:solidFill>
                            <a:srgbClr val="C00000"/>
                          </a:solidFill>
                          <a:latin typeface="+mn-lt"/>
                          <a:ea typeface="+mn-ea"/>
                          <a:cs typeface="+mn-cs"/>
                        </a:rPr>
                        <a:t>2</a:t>
                      </a:r>
                      <a:r>
                        <a:rPr lang="en-US" sz="1300" kern="1200" dirty="0">
                          <a:solidFill>
                            <a:srgbClr val="C00000"/>
                          </a:solidFill>
                          <a:latin typeface="+mn-lt"/>
                          <a:ea typeface="+mn-ea"/>
                          <a:cs typeface="+mn-cs"/>
                        </a:rPr>
                        <a:t>)</a:t>
                      </a:r>
                      <a:endParaRPr lang="en-GB" sz="1300" kern="1200" dirty="0">
                        <a:solidFill>
                          <a:srgbClr val="C00000"/>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6339372"/>
                  </a:ext>
                </a:extLst>
              </a:tr>
              <a:tr h="421707">
                <a:tc>
                  <a:txBody>
                    <a:bodyPr/>
                    <a:lstStyle/>
                    <a:p>
                      <a:pPr algn="ctr">
                        <a:spcAft>
                          <a:spcPts val="0"/>
                        </a:spcAft>
                      </a:pPr>
                      <a:r>
                        <a:rPr lang="en-GB" sz="1300" b="1" kern="1200" dirty="0">
                          <a:solidFill>
                            <a:srgbClr val="112F6A"/>
                          </a:solidFill>
                          <a:latin typeface="+mn-lt"/>
                          <a:ea typeface="+mn-ea"/>
                          <a:cs typeface="+mn-cs"/>
                        </a:rPr>
                        <a:t>circular</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GB" sz="1300" kern="1200" dirty="0">
                          <a:solidFill>
                            <a:srgbClr val="002060"/>
                          </a:solidFill>
                          <a:latin typeface="+mn-lt"/>
                          <a:ea typeface="+mn-ea"/>
                          <a:cs typeface="+mn-cs"/>
                        </a:rPr>
                        <a:t>0.44</a:t>
                      </a:r>
                    </a:p>
                  </a:txBody>
                  <a:tcPr marL="68580" marR="68580" marT="0" marB="0" anchor="ctr"/>
                </a:tc>
                <a:tc>
                  <a:txBody>
                    <a:bodyPr/>
                    <a:lstStyle/>
                    <a:p>
                      <a:pPr algn="ctr">
                        <a:spcAft>
                          <a:spcPts val="0"/>
                        </a:spcAft>
                      </a:pPr>
                      <a:r>
                        <a:rPr lang="en-GB" sz="1300" kern="1200" dirty="0">
                          <a:solidFill>
                            <a:srgbClr val="002060"/>
                          </a:solidFill>
                          <a:latin typeface="+mn-lt"/>
                          <a:ea typeface="+mn-ea"/>
                          <a:cs typeface="+mn-cs"/>
                        </a:rPr>
                        <a:t>63 / 52</a:t>
                      </a:r>
                    </a:p>
                  </a:txBody>
                  <a:tcPr marL="68580" marR="68580" marT="0" marB="0" anchor="ctr"/>
                </a:tc>
                <a:tc>
                  <a:txBody>
                    <a:bodyPr/>
                    <a:lstStyle/>
                    <a:p>
                      <a:pPr algn="ctr">
                        <a:spcAft>
                          <a:spcPts val="0"/>
                        </a:spcAft>
                      </a:pPr>
                      <a:r>
                        <a:rPr lang="en-GB" sz="1300" kern="1200">
                          <a:solidFill>
                            <a:srgbClr val="002060"/>
                          </a:solidFill>
                          <a:latin typeface="+mn-lt"/>
                          <a:ea typeface="+mn-ea"/>
                          <a:cs typeface="+mn-cs"/>
                        </a:rPr>
                        <a:t>2.0</a:t>
                      </a: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2328005"/>
                  </a:ext>
                </a:extLst>
              </a:tr>
              <a:tr h="455404">
                <a:tc>
                  <a:txBody>
                    <a:bodyPr/>
                    <a:lstStyle/>
                    <a:p>
                      <a:pPr algn="ctr">
                        <a:spcAft>
                          <a:spcPts val="0"/>
                        </a:spcAft>
                      </a:pPr>
                      <a:r>
                        <a:rPr lang="en-GB" sz="1300" b="1" kern="1200" dirty="0">
                          <a:solidFill>
                            <a:srgbClr val="112F6A"/>
                          </a:solidFill>
                          <a:latin typeface="+mn-lt"/>
                          <a:ea typeface="+mn-ea"/>
                          <a:cs typeface="+mn-cs"/>
                        </a:rPr>
                        <a:t>cone</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GB" sz="1300" kern="1200" dirty="0">
                          <a:solidFill>
                            <a:srgbClr val="002060"/>
                          </a:solidFill>
                          <a:latin typeface="+mn-lt"/>
                          <a:ea typeface="+mn-ea"/>
                          <a:cs typeface="+mn-cs"/>
                        </a:rPr>
                        <a:t>0.47</a:t>
                      </a:r>
                    </a:p>
                  </a:txBody>
                  <a:tcPr marL="68580" marR="68580" marT="0" marB="0" anchor="ctr"/>
                </a:tc>
                <a:tc>
                  <a:txBody>
                    <a:bodyPr/>
                    <a:lstStyle/>
                    <a:p>
                      <a:pPr algn="ctr">
                        <a:spcAft>
                          <a:spcPts val="0"/>
                        </a:spcAft>
                      </a:pPr>
                      <a:r>
                        <a:rPr lang="en-GB" sz="1300" kern="1200" dirty="0">
                          <a:solidFill>
                            <a:srgbClr val="002060"/>
                          </a:solidFill>
                          <a:latin typeface="+mn-lt"/>
                          <a:ea typeface="+mn-ea"/>
                          <a:cs typeface="+mn-cs"/>
                        </a:rPr>
                        <a:t>60 / 62</a:t>
                      </a:r>
                    </a:p>
                  </a:txBody>
                  <a:tcPr marL="68580" marR="68580" marT="0" marB="0" anchor="ctr"/>
                </a:tc>
                <a:tc>
                  <a:txBody>
                    <a:bodyPr/>
                    <a:lstStyle/>
                    <a:p>
                      <a:pPr algn="ctr">
                        <a:spcAft>
                          <a:spcPts val="0"/>
                        </a:spcAft>
                      </a:pPr>
                      <a:r>
                        <a:rPr lang="en-GB" sz="1300" kern="1200" dirty="0">
                          <a:solidFill>
                            <a:srgbClr val="002060"/>
                          </a:solidFill>
                          <a:latin typeface="+mn-lt"/>
                          <a:ea typeface="+mn-ea"/>
                          <a:cs typeface="+mn-cs"/>
                        </a:rPr>
                        <a:t>2.23</a:t>
                      </a: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254639"/>
                  </a:ext>
                </a:extLst>
              </a:tr>
              <a:tr h="631977">
                <a:tc>
                  <a:txBody>
                    <a:bodyPr/>
                    <a:lstStyle/>
                    <a:p>
                      <a:pPr algn="ctr">
                        <a:spcAft>
                          <a:spcPts val="0"/>
                        </a:spcAft>
                      </a:pPr>
                      <a:r>
                        <a:rPr lang="en-GB" sz="1300" b="1" kern="1200" dirty="0">
                          <a:solidFill>
                            <a:srgbClr val="112F6A"/>
                          </a:solidFill>
                          <a:latin typeface="+mn-lt"/>
                          <a:ea typeface="+mn-ea"/>
                          <a:cs typeface="+mn-cs"/>
                        </a:rPr>
                        <a:t>wedge</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de-DE" sz="1300" kern="1200" dirty="0">
                          <a:solidFill>
                            <a:srgbClr val="002060"/>
                          </a:solidFill>
                          <a:latin typeface="+mn-lt"/>
                          <a:ea typeface="+mn-ea"/>
                          <a:cs typeface="+mn-cs"/>
                        </a:rPr>
                        <a:t>0.49</a:t>
                      </a:r>
                      <a:endParaRPr lang="en-GB" sz="1300" kern="1200" dirty="0">
                        <a:solidFill>
                          <a:srgbClr val="002060"/>
                        </a:solidFill>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de-DE" sz="1300" kern="1200" dirty="0">
                          <a:solidFill>
                            <a:srgbClr val="002060"/>
                          </a:solidFill>
                          <a:latin typeface="+mn-lt"/>
                          <a:ea typeface="+mn-ea"/>
                          <a:cs typeface="+mn-cs"/>
                        </a:rPr>
                        <a:t>90 / 47</a:t>
                      </a:r>
                      <a:endParaRPr lang="en-GB" sz="1300" kern="1200" dirty="0">
                        <a:solidFill>
                          <a:srgbClr val="002060"/>
                        </a:solidFill>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de-DE" sz="1300" kern="1200" dirty="0">
                          <a:solidFill>
                            <a:srgbClr val="002060"/>
                          </a:solidFill>
                          <a:latin typeface="+mn-lt"/>
                          <a:ea typeface="+mn-ea"/>
                          <a:cs typeface="+mn-cs"/>
                        </a:rPr>
                        <a:t>2.46</a:t>
                      </a:r>
                      <a:endParaRPr lang="en-GB" sz="1300" kern="1200" dirty="0">
                        <a:solidFill>
                          <a:srgbClr val="002060"/>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415505"/>
                  </a:ext>
                </a:extLst>
              </a:tr>
            </a:tbl>
          </a:graphicData>
        </a:graphic>
      </p:graphicFrame>
      <p:pic>
        <p:nvPicPr>
          <p:cNvPr id="13" name="Picture 12" descr="A picture containing red, white, black, light&#10;&#10;Description automatically generated">
            <a:extLst>
              <a:ext uri="{FF2B5EF4-FFF2-40B4-BE49-F238E27FC236}">
                <a16:creationId xmlns:a16="http://schemas.microsoft.com/office/drawing/2014/main" id="{CD8AA45C-43E2-4F29-A80A-C20A818F37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322" r="72423" b="28147"/>
          <a:stretch/>
        </p:blipFill>
        <p:spPr>
          <a:xfrm rot="5400000">
            <a:off x="747270" y="4819650"/>
            <a:ext cx="1708252" cy="1421045"/>
          </a:xfrm>
          <a:prstGeom prst="rect">
            <a:avLst/>
          </a:prstGeom>
        </p:spPr>
      </p:pic>
      <p:pic>
        <p:nvPicPr>
          <p:cNvPr id="22" name="Picture 21" descr="A picture containing red, white, black, light&#10;&#10;Description automatically generated">
            <a:extLst>
              <a:ext uri="{FF2B5EF4-FFF2-40B4-BE49-F238E27FC236}">
                <a16:creationId xmlns:a16="http://schemas.microsoft.com/office/drawing/2014/main" id="{AB3B6649-A6D0-4CD6-A237-9321C2270E3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400" r="33834" b="17040"/>
          <a:stretch/>
        </p:blipFill>
        <p:spPr>
          <a:xfrm rot="5400000">
            <a:off x="2944427" y="4637937"/>
            <a:ext cx="2215488" cy="1915949"/>
          </a:xfrm>
          <a:prstGeom prst="rect">
            <a:avLst/>
          </a:prstGeom>
        </p:spPr>
      </p:pic>
      <p:pic>
        <p:nvPicPr>
          <p:cNvPr id="23" name="Picture 22" descr="A picture containing red, white, black, light&#10;&#10;Description automatically generated">
            <a:extLst>
              <a:ext uri="{FF2B5EF4-FFF2-40B4-BE49-F238E27FC236}">
                <a16:creationId xmlns:a16="http://schemas.microsoft.com/office/drawing/2014/main" id="{1009DF6F-D15B-4FBC-A9EF-EED59CACE9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133" t="13453"/>
          <a:stretch/>
        </p:blipFill>
        <p:spPr>
          <a:xfrm rot="5400000">
            <a:off x="5426570" y="4530777"/>
            <a:ext cx="1850098" cy="1998790"/>
          </a:xfrm>
          <a:prstGeom prst="rect">
            <a:avLst/>
          </a:prstGeom>
        </p:spPr>
      </p:pic>
      <p:sp>
        <p:nvSpPr>
          <p:cNvPr id="27" name="Rectangle 26">
            <a:extLst>
              <a:ext uri="{FF2B5EF4-FFF2-40B4-BE49-F238E27FC236}">
                <a16:creationId xmlns:a16="http://schemas.microsoft.com/office/drawing/2014/main" id="{E4565CD6-F129-4DED-ABF2-B12561D61956}"/>
              </a:ext>
            </a:extLst>
          </p:cNvPr>
          <p:cNvSpPr/>
          <p:nvPr/>
        </p:nvSpPr>
        <p:spPr>
          <a:xfrm rot="16200000">
            <a:off x="-850267" y="3111682"/>
            <a:ext cx="2686050" cy="400110"/>
          </a:xfrm>
          <a:prstGeom prst="rect">
            <a:avLst/>
          </a:prstGeom>
        </p:spPr>
        <p:txBody>
          <a:bodyPr wrap="square">
            <a:spAutoFit/>
          </a:bodyPr>
          <a:lstStyle/>
          <a:p>
            <a:pPr lvl="1">
              <a:buClr>
                <a:srgbClr val="112F6A"/>
              </a:buClr>
            </a:pPr>
            <a:r>
              <a:rPr lang="en-GB" sz="2000" dirty="0">
                <a:solidFill>
                  <a:srgbClr val="002060"/>
                </a:solidFill>
              </a:rPr>
              <a:t>Perspective view</a:t>
            </a:r>
          </a:p>
        </p:txBody>
      </p:sp>
      <p:sp>
        <p:nvSpPr>
          <p:cNvPr id="28" name="Rectangle 27">
            <a:extLst>
              <a:ext uri="{FF2B5EF4-FFF2-40B4-BE49-F238E27FC236}">
                <a16:creationId xmlns:a16="http://schemas.microsoft.com/office/drawing/2014/main" id="{894CEF2D-AB34-4499-A7B5-1B2BEEDCAA0B}"/>
              </a:ext>
            </a:extLst>
          </p:cNvPr>
          <p:cNvSpPr/>
          <p:nvPr/>
        </p:nvSpPr>
        <p:spPr>
          <a:xfrm rot="16200000">
            <a:off x="-850267" y="4919307"/>
            <a:ext cx="2686050" cy="400110"/>
          </a:xfrm>
          <a:prstGeom prst="rect">
            <a:avLst/>
          </a:prstGeom>
        </p:spPr>
        <p:txBody>
          <a:bodyPr wrap="square">
            <a:spAutoFit/>
          </a:bodyPr>
          <a:lstStyle/>
          <a:p>
            <a:pPr lvl="1">
              <a:buClr>
                <a:srgbClr val="112F6A"/>
              </a:buClr>
            </a:pPr>
            <a:r>
              <a:rPr lang="en-GB" sz="2000" dirty="0">
                <a:solidFill>
                  <a:srgbClr val="002060"/>
                </a:solidFill>
              </a:rPr>
              <a:t>Top view</a:t>
            </a:r>
          </a:p>
        </p:txBody>
      </p:sp>
    </p:spTree>
    <p:extLst>
      <p:ext uri="{BB962C8B-B14F-4D97-AF65-F5344CB8AC3E}">
        <p14:creationId xmlns:p14="http://schemas.microsoft.com/office/powerpoint/2010/main" val="178446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225" y="142928"/>
            <a:ext cx="9991260" cy="1066925"/>
          </a:xfrm>
          <a:prstGeom prst="rect">
            <a:avLst/>
          </a:prstGeom>
          <a:ln cmpd="dbl">
            <a:noFill/>
          </a:ln>
        </p:spPr>
      </p:sp>
      <p:pic>
        <p:nvPicPr>
          <p:cNvPr id="5" name="Picture 4">
            <a:extLst>
              <a:ext uri="{FF2B5EF4-FFF2-40B4-BE49-F238E27FC236}">
                <a16:creationId xmlns:a16="http://schemas.microsoft.com/office/drawing/2014/main" id="{1FC27C62-BE9B-4716-9C48-3B084EC432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44"/>
          <a:stretch/>
        </p:blipFill>
        <p:spPr>
          <a:xfrm>
            <a:off x="9728200" y="483686"/>
            <a:ext cx="2045142" cy="645530"/>
          </a:xfrm>
          <a:prstGeom prst="rect">
            <a:avLst/>
          </a:prstGeom>
        </p:spPr>
      </p:pic>
      <p:pic>
        <p:nvPicPr>
          <p:cNvPr id="6" name="Picture 5">
            <a:extLst>
              <a:ext uri="{FF2B5EF4-FFF2-40B4-BE49-F238E27FC236}">
                <a16:creationId xmlns:a16="http://schemas.microsoft.com/office/drawing/2014/main" id="{52D9ED46-9C76-46CC-B71A-4FC441A45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24" t="7887" r="7157" b="8294"/>
          <a:stretch/>
        </p:blipFill>
        <p:spPr>
          <a:xfrm>
            <a:off x="374096" y="273572"/>
            <a:ext cx="1058138" cy="1065758"/>
          </a:xfrm>
          <a:prstGeom prst="rect">
            <a:avLst/>
          </a:prstGeom>
        </p:spPr>
      </p:pic>
      <p:sp>
        <p:nvSpPr>
          <p:cNvPr id="2" name="Rectangle 1"/>
          <p:cNvSpPr/>
          <p:nvPr/>
        </p:nvSpPr>
        <p:spPr>
          <a:xfrm>
            <a:off x="-191860" y="1546933"/>
            <a:ext cx="2963635" cy="400110"/>
          </a:xfrm>
          <a:prstGeom prst="rect">
            <a:avLst/>
          </a:prstGeom>
        </p:spPr>
        <p:txBody>
          <a:bodyPr wrap="square">
            <a:spAutoFit/>
          </a:bodyPr>
          <a:lstStyle/>
          <a:p>
            <a:pPr algn="ctr"/>
            <a:r>
              <a:rPr lang="en-GB" sz="2000" b="1" dirty="0">
                <a:solidFill>
                  <a:srgbClr val="112F6A"/>
                </a:solidFill>
              </a:rPr>
              <a:t>References</a:t>
            </a:r>
            <a:endParaRPr lang="en-GB" sz="2000" dirty="0">
              <a:solidFill>
                <a:srgbClr val="112F6A"/>
              </a:solidFill>
            </a:endParaRPr>
          </a:p>
        </p:txBody>
      </p:sp>
      <p:sp>
        <p:nvSpPr>
          <p:cNvPr id="4" name="Rectangle 3">
            <a:extLst>
              <a:ext uri="{FF2B5EF4-FFF2-40B4-BE49-F238E27FC236}">
                <a16:creationId xmlns:a16="http://schemas.microsoft.com/office/drawing/2014/main" id="{39898861-177B-42F8-859B-92868E5A951D}"/>
              </a:ext>
            </a:extLst>
          </p:cNvPr>
          <p:cNvSpPr/>
          <p:nvPr/>
        </p:nvSpPr>
        <p:spPr>
          <a:xfrm>
            <a:off x="588836" y="2028207"/>
            <a:ext cx="11012611" cy="553998"/>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1. Martin, D. (2005). Preliminary assessment of potential underground stability (wedge and spalling) at </a:t>
            </a:r>
            <a:r>
              <a:rPr lang="en-US" sz="1500" dirty="0" err="1">
                <a:solidFill>
                  <a:srgbClr val="112F6A"/>
                </a:solidFill>
                <a:latin typeface="Corbel"/>
                <a:ea typeface="Times New Roman" panose="02020603050405020304" pitchFamily="18" charset="0"/>
                <a:cs typeface="Corbel"/>
              </a:rPr>
              <a:t>Forsmark</a:t>
            </a:r>
            <a:r>
              <a:rPr lang="en-US" sz="1500" dirty="0">
                <a:solidFill>
                  <a:srgbClr val="112F6A"/>
                </a:solidFill>
                <a:latin typeface="Corbel"/>
                <a:ea typeface="Times New Roman" panose="02020603050405020304" pitchFamily="18" charset="0"/>
                <a:cs typeface="Corbel"/>
              </a:rPr>
              <a:t>, </a:t>
            </a:r>
            <a:r>
              <a:rPr lang="en-US" sz="1500" dirty="0" err="1">
                <a:solidFill>
                  <a:srgbClr val="112F6A"/>
                </a:solidFill>
                <a:latin typeface="Corbel"/>
                <a:ea typeface="Times New Roman" panose="02020603050405020304" pitchFamily="18" charset="0"/>
                <a:cs typeface="Corbel"/>
              </a:rPr>
              <a:t>Simpevarp</a:t>
            </a:r>
            <a:r>
              <a:rPr lang="en-US" sz="1500" dirty="0">
                <a:solidFill>
                  <a:srgbClr val="112F6A"/>
                </a:solidFill>
                <a:latin typeface="Corbel"/>
                <a:ea typeface="Times New Roman" panose="02020603050405020304" pitchFamily="18" charset="0"/>
                <a:cs typeface="Corbel"/>
              </a:rPr>
              <a:t> and </a:t>
            </a:r>
            <a:r>
              <a:rPr lang="en-US" sz="1500" dirty="0" err="1">
                <a:solidFill>
                  <a:srgbClr val="112F6A"/>
                </a:solidFill>
                <a:latin typeface="Corbel"/>
                <a:ea typeface="Times New Roman" panose="02020603050405020304" pitchFamily="18" charset="0"/>
                <a:cs typeface="Corbel"/>
              </a:rPr>
              <a:t>Laxemar</a:t>
            </a:r>
            <a:r>
              <a:rPr lang="en-US" sz="1500" dirty="0">
                <a:solidFill>
                  <a:srgbClr val="112F6A"/>
                </a:solidFill>
                <a:latin typeface="Corbel"/>
                <a:ea typeface="Times New Roman" panose="02020603050405020304" pitchFamily="18" charset="0"/>
                <a:cs typeface="Corbel"/>
              </a:rPr>
              <a:t> sites. Technical report R-05-71, </a:t>
            </a:r>
            <a:r>
              <a:rPr lang="en-US" sz="1500" dirty="0" err="1">
                <a:solidFill>
                  <a:srgbClr val="112F6A"/>
                </a:solidFill>
                <a:latin typeface="Corbel"/>
                <a:ea typeface="Times New Roman" panose="02020603050405020304" pitchFamily="18" charset="0"/>
                <a:cs typeface="Corbel"/>
              </a:rPr>
              <a:t>Svensk</a:t>
            </a:r>
            <a:r>
              <a:rPr lang="en-US" sz="1500" dirty="0">
                <a:solidFill>
                  <a:srgbClr val="112F6A"/>
                </a:solidFill>
                <a:latin typeface="Corbel"/>
                <a:ea typeface="Times New Roman" panose="02020603050405020304" pitchFamily="18" charset="0"/>
                <a:cs typeface="Corbel"/>
              </a:rPr>
              <a:t> </a:t>
            </a:r>
            <a:r>
              <a:rPr lang="en-US" sz="1500" dirty="0" err="1">
                <a:solidFill>
                  <a:srgbClr val="112F6A"/>
                </a:solidFill>
                <a:latin typeface="Corbel"/>
                <a:ea typeface="Times New Roman" panose="02020603050405020304" pitchFamily="18" charset="0"/>
                <a:cs typeface="Corbel"/>
              </a:rPr>
              <a:t>Karnbranslehantering</a:t>
            </a:r>
            <a:r>
              <a:rPr lang="en-US" sz="1500" dirty="0">
                <a:solidFill>
                  <a:srgbClr val="112F6A"/>
                </a:solidFill>
                <a:latin typeface="Corbel"/>
                <a:ea typeface="Times New Roman" panose="02020603050405020304" pitchFamily="18" charset="0"/>
                <a:cs typeface="Corbel"/>
              </a:rPr>
              <a:t> AB.</a:t>
            </a:r>
            <a:endParaRPr lang="en-GB" sz="1500" dirty="0">
              <a:solidFill>
                <a:srgbClr val="112F6A"/>
              </a:solidFill>
              <a:effectLst/>
              <a:latin typeface="Corbel"/>
              <a:ea typeface="Times New Roman" panose="02020603050405020304" pitchFamily="18" charset="0"/>
              <a:cs typeface="Corbel"/>
            </a:endParaRPr>
          </a:p>
        </p:txBody>
      </p:sp>
      <p:sp>
        <p:nvSpPr>
          <p:cNvPr id="7" name="Rectangle 6">
            <a:extLst>
              <a:ext uri="{FF2B5EF4-FFF2-40B4-BE49-F238E27FC236}">
                <a16:creationId xmlns:a16="http://schemas.microsoft.com/office/drawing/2014/main" id="{D52055BD-C6D5-4286-8A7E-9FBB679EF805}"/>
              </a:ext>
            </a:extLst>
          </p:cNvPr>
          <p:cNvSpPr/>
          <p:nvPr/>
        </p:nvSpPr>
        <p:spPr>
          <a:xfrm>
            <a:off x="588832" y="4800191"/>
            <a:ext cx="11012611" cy="553998"/>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6. Thomas, R.N., </a:t>
            </a:r>
            <a:r>
              <a:rPr lang="en-US" sz="1500" dirty="0" err="1">
                <a:solidFill>
                  <a:srgbClr val="112F6A"/>
                </a:solidFill>
                <a:latin typeface="Corbel"/>
                <a:ea typeface="Times New Roman" panose="02020603050405020304" pitchFamily="18" charset="0"/>
                <a:cs typeface="Corbel"/>
              </a:rPr>
              <a:t>Paluszny</a:t>
            </a:r>
            <a:r>
              <a:rPr lang="en-US" sz="1500" dirty="0">
                <a:solidFill>
                  <a:srgbClr val="112F6A"/>
                </a:solidFill>
                <a:latin typeface="Corbel"/>
                <a:ea typeface="Times New Roman" panose="02020603050405020304" pitchFamily="18" charset="0"/>
                <a:cs typeface="Corbel"/>
              </a:rPr>
              <a:t>, A., and Zimmerman, R.W. (2020). Growth of three-dimensional fractures, arrays, and networks in brittle rocks under tension and compression. </a:t>
            </a:r>
            <a:r>
              <a:rPr lang="en-US" sz="1500" i="1" dirty="0">
                <a:solidFill>
                  <a:srgbClr val="112F6A"/>
                </a:solidFill>
                <a:latin typeface="Corbel"/>
                <a:ea typeface="Times New Roman" panose="02020603050405020304" pitchFamily="18" charset="0"/>
                <a:cs typeface="Corbel"/>
              </a:rPr>
              <a:t>Computers and Geotechnics</a:t>
            </a:r>
            <a:r>
              <a:rPr lang="en-US" sz="1500" dirty="0">
                <a:solidFill>
                  <a:srgbClr val="112F6A"/>
                </a:solidFill>
                <a:latin typeface="Corbel"/>
                <a:ea typeface="Times New Roman" panose="02020603050405020304" pitchFamily="18" charset="0"/>
                <a:cs typeface="Corbel"/>
              </a:rPr>
              <a:t>, 121, 103447.</a:t>
            </a:r>
            <a:endParaRPr lang="en-GB" sz="1500" dirty="0">
              <a:solidFill>
                <a:srgbClr val="112F6A"/>
              </a:solidFill>
              <a:effectLst/>
              <a:latin typeface="Corbel"/>
              <a:ea typeface="Times New Roman" panose="02020603050405020304" pitchFamily="18" charset="0"/>
              <a:cs typeface="Corbel"/>
            </a:endParaRPr>
          </a:p>
        </p:txBody>
      </p:sp>
      <p:sp>
        <p:nvSpPr>
          <p:cNvPr id="8" name="Rectangle 7">
            <a:extLst>
              <a:ext uri="{FF2B5EF4-FFF2-40B4-BE49-F238E27FC236}">
                <a16:creationId xmlns:a16="http://schemas.microsoft.com/office/drawing/2014/main" id="{D60BB091-8E53-4161-8F2C-89EE60F6652C}"/>
              </a:ext>
            </a:extLst>
          </p:cNvPr>
          <p:cNvSpPr/>
          <p:nvPr/>
        </p:nvSpPr>
        <p:spPr>
          <a:xfrm>
            <a:off x="588833" y="5411222"/>
            <a:ext cx="11012611" cy="553998"/>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7. SKB TR-08-05 (2007). Site description of </a:t>
            </a:r>
            <a:r>
              <a:rPr lang="en-US" sz="1500" dirty="0" err="1">
                <a:solidFill>
                  <a:srgbClr val="112F6A"/>
                </a:solidFill>
                <a:latin typeface="Corbel"/>
                <a:ea typeface="Times New Roman" panose="02020603050405020304" pitchFamily="18" charset="0"/>
                <a:cs typeface="Corbel"/>
              </a:rPr>
              <a:t>Forsmark</a:t>
            </a:r>
            <a:r>
              <a:rPr lang="en-US" sz="1500" dirty="0">
                <a:solidFill>
                  <a:srgbClr val="112F6A"/>
                </a:solidFill>
                <a:latin typeface="Corbel"/>
                <a:ea typeface="Times New Roman" panose="02020603050405020304" pitchFamily="18" charset="0"/>
                <a:cs typeface="Corbel"/>
              </a:rPr>
              <a:t> at completion of the site investigation phase. SDM-Site </a:t>
            </a:r>
            <a:r>
              <a:rPr lang="en-US" sz="1500" dirty="0" err="1">
                <a:solidFill>
                  <a:srgbClr val="112F6A"/>
                </a:solidFill>
                <a:latin typeface="Corbel"/>
                <a:ea typeface="Times New Roman" panose="02020603050405020304" pitchFamily="18" charset="0"/>
                <a:cs typeface="Corbel"/>
              </a:rPr>
              <a:t>Forsmark</a:t>
            </a:r>
            <a:r>
              <a:rPr lang="en-US" sz="1500" dirty="0">
                <a:solidFill>
                  <a:srgbClr val="112F6A"/>
                </a:solidFill>
                <a:latin typeface="Corbel"/>
                <a:ea typeface="Times New Roman" panose="02020603050405020304" pitchFamily="18" charset="0"/>
                <a:cs typeface="Corbel"/>
              </a:rPr>
              <a:t>. Technical report TR-08-05, </a:t>
            </a:r>
            <a:r>
              <a:rPr lang="en-US" sz="1500" dirty="0" err="1">
                <a:solidFill>
                  <a:srgbClr val="112F6A"/>
                </a:solidFill>
                <a:latin typeface="Corbel"/>
                <a:ea typeface="Times New Roman" panose="02020603050405020304" pitchFamily="18" charset="0"/>
                <a:cs typeface="Corbel"/>
              </a:rPr>
              <a:t>Svensk</a:t>
            </a:r>
            <a:r>
              <a:rPr lang="en-US" sz="1500" dirty="0">
                <a:solidFill>
                  <a:srgbClr val="112F6A"/>
                </a:solidFill>
                <a:latin typeface="Corbel"/>
                <a:ea typeface="Times New Roman" panose="02020603050405020304" pitchFamily="18" charset="0"/>
                <a:cs typeface="Corbel"/>
              </a:rPr>
              <a:t> </a:t>
            </a:r>
            <a:r>
              <a:rPr lang="en-US" sz="1500" dirty="0" err="1">
                <a:solidFill>
                  <a:srgbClr val="112F6A"/>
                </a:solidFill>
                <a:latin typeface="Corbel"/>
                <a:ea typeface="Times New Roman" panose="02020603050405020304" pitchFamily="18" charset="0"/>
                <a:cs typeface="Corbel"/>
              </a:rPr>
              <a:t>Karnbranslehantering</a:t>
            </a:r>
            <a:r>
              <a:rPr lang="en-US" sz="1500" dirty="0">
                <a:solidFill>
                  <a:srgbClr val="112F6A"/>
                </a:solidFill>
                <a:latin typeface="Corbel"/>
                <a:ea typeface="Times New Roman" panose="02020603050405020304" pitchFamily="18" charset="0"/>
                <a:cs typeface="Corbel"/>
              </a:rPr>
              <a:t> AB.</a:t>
            </a:r>
            <a:endParaRPr lang="en-GB" sz="1500" dirty="0">
              <a:solidFill>
                <a:srgbClr val="112F6A"/>
              </a:solidFill>
              <a:effectLst/>
              <a:latin typeface="Corbel"/>
              <a:ea typeface="Times New Roman" panose="02020603050405020304" pitchFamily="18" charset="0"/>
              <a:cs typeface="Corbel"/>
            </a:endParaRPr>
          </a:p>
        </p:txBody>
      </p:sp>
      <p:sp>
        <p:nvSpPr>
          <p:cNvPr id="9" name="Rectangle 8">
            <a:extLst>
              <a:ext uri="{FF2B5EF4-FFF2-40B4-BE49-F238E27FC236}">
                <a16:creationId xmlns:a16="http://schemas.microsoft.com/office/drawing/2014/main" id="{A71D313C-FBB2-481C-B8A3-D9E0CA8B06A0}"/>
              </a:ext>
            </a:extLst>
          </p:cNvPr>
          <p:cNvSpPr/>
          <p:nvPr/>
        </p:nvSpPr>
        <p:spPr>
          <a:xfrm>
            <a:off x="588834" y="2979339"/>
            <a:ext cx="11012611" cy="553998"/>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3. Read, R. (2004). Twenty years of excavation response studies at AECL’s Underground Research Laboratory. </a:t>
            </a:r>
            <a:r>
              <a:rPr lang="en-US" sz="1500" i="1" dirty="0">
                <a:solidFill>
                  <a:srgbClr val="112F6A"/>
                </a:solidFill>
                <a:latin typeface="Corbel"/>
                <a:ea typeface="Times New Roman" panose="02020603050405020304" pitchFamily="18" charset="0"/>
                <a:cs typeface="Corbel"/>
              </a:rPr>
              <a:t>International Journal of Rock Mechanics and Mining Sciences</a:t>
            </a:r>
            <a:r>
              <a:rPr lang="en-US" sz="1500" dirty="0">
                <a:solidFill>
                  <a:srgbClr val="112F6A"/>
                </a:solidFill>
                <a:latin typeface="Corbel"/>
                <a:ea typeface="Times New Roman" panose="02020603050405020304" pitchFamily="18" charset="0"/>
                <a:cs typeface="Corbel"/>
              </a:rPr>
              <a:t>, 41(8), 1251-1275.</a:t>
            </a:r>
            <a:endParaRPr lang="en-GB" sz="1500" dirty="0">
              <a:solidFill>
                <a:srgbClr val="112F6A"/>
              </a:solidFill>
              <a:effectLst/>
              <a:latin typeface="Corbel"/>
              <a:ea typeface="Times New Roman" panose="02020603050405020304" pitchFamily="18" charset="0"/>
              <a:cs typeface="Corbel"/>
            </a:endParaRPr>
          </a:p>
        </p:txBody>
      </p:sp>
      <p:sp>
        <p:nvSpPr>
          <p:cNvPr id="10" name="Rectangle 9">
            <a:extLst>
              <a:ext uri="{FF2B5EF4-FFF2-40B4-BE49-F238E27FC236}">
                <a16:creationId xmlns:a16="http://schemas.microsoft.com/office/drawing/2014/main" id="{329007E4-C263-441F-BA58-CC116CF44F8D}"/>
              </a:ext>
            </a:extLst>
          </p:cNvPr>
          <p:cNvSpPr/>
          <p:nvPr/>
        </p:nvSpPr>
        <p:spPr>
          <a:xfrm>
            <a:off x="588835" y="2599141"/>
            <a:ext cx="11012611" cy="323165"/>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2. SKB TR-10-12 (2010). Design and production of the KBS-3 repository. Technical </a:t>
            </a:r>
            <a:r>
              <a:rPr lang="en-US" sz="1500">
                <a:solidFill>
                  <a:srgbClr val="112F6A"/>
                </a:solidFill>
                <a:latin typeface="Corbel"/>
                <a:ea typeface="Times New Roman" panose="02020603050405020304" pitchFamily="18" charset="0"/>
                <a:cs typeface="Corbel"/>
              </a:rPr>
              <a:t>report TR-10-12, </a:t>
            </a:r>
            <a:r>
              <a:rPr lang="en-US" sz="1500" dirty="0" err="1">
                <a:solidFill>
                  <a:srgbClr val="112F6A"/>
                </a:solidFill>
                <a:latin typeface="Corbel"/>
                <a:ea typeface="Times New Roman" panose="02020603050405020304" pitchFamily="18" charset="0"/>
                <a:cs typeface="Corbel"/>
              </a:rPr>
              <a:t>Svensk</a:t>
            </a:r>
            <a:r>
              <a:rPr lang="en-US" sz="1500" dirty="0">
                <a:solidFill>
                  <a:srgbClr val="112F6A"/>
                </a:solidFill>
                <a:latin typeface="Corbel"/>
                <a:ea typeface="Times New Roman" panose="02020603050405020304" pitchFamily="18" charset="0"/>
                <a:cs typeface="Corbel"/>
              </a:rPr>
              <a:t> </a:t>
            </a:r>
            <a:r>
              <a:rPr lang="en-US" sz="1500" dirty="0" err="1">
                <a:solidFill>
                  <a:srgbClr val="112F6A"/>
                </a:solidFill>
                <a:latin typeface="Corbel"/>
                <a:ea typeface="Times New Roman" panose="02020603050405020304" pitchFamily="18" charset="0"/>
                <a:cs typeface="Corbel"/>
              </a:rPr>
              <a:t>Karnbranslehantering</a:t>
            </a:r>
            <a:r>
              <a:rPr lang="en-US" sz="1500" dirty="0">
                <a:solidFill>
                  <a:srgbClr val="112F6A"/>
                </a:solidFill>
                <a:latin typeface="Corbel"/>
                <a:ea typeface="Times New Roman" panose="02020603050405020304" pitchFamily="18" charset="0"/>
                <a:cs typeface="Corbel"/>
              </a:rPr>
              <a:t> AB</a:t>
            </a:r>
            <a:r>
              <a:rPr lang="en-US" sz="1500" dirty="0">
                <a:solidFill>
                  <a:srgbClr val="112F6A"/>
                </a:solidFill>
                <a:latin typeface="Times New Roman" panose="02020603050405020304" pitchFamily="18" charset="0"/>
                <a:ea typeface="Times New Roman" panose="02020603050405020304" pitchFamily="18" charset="0"/>
              </a:rPr>
              <a:t>.</a:t>
            </a:r>
            <a:endParaRPr lang="en-GB" sz="1500" dirty="0">
              <a:solidFill>
                <a:srgbClr val="112F6A"/>
              </a:solidFill>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3762BE51-D925-41EA-BB3E-52CAED79E737}"/>
              </a:ext>
            </a:extLst>
          </p:cNvPr>
          <p:cNvSpPr/>
          <p:nvPr/>
        </p:nvSpPr>
        <p:spPr>
          <a:xfrm>
            <a:off x="588832" y="4189160"/>
            <a:ext cx="11012610" cy="553998"/>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5. Mazars, J., Hamon, F. and Grange, S. (2015). A new 3D damage model for concrete under monotonic, cyclic and dynamic loadings. </a:t>
            </a:r>
            <a:r>
              <a:rPr lang="en-US" sz="1500" i="1" dirty="0">
                <a:solidFill>
                  <a:srgbClr val="112F6A"/>
                </a:solidFill>
                <a:latin typeface="Corbel"/>
                <a:ea typeface="Times New Roman" panose="02020603050405020304" pitchFamily="18" charset="0"/>
                <a:cs typeface="Corbel"/>
              </a:rPr>
              <a:t>Materials and Structures</a:t>
            </a:r>
            <a:r>
              <a:rPr lang="en-US" sz="1500" dirty="0">
                <a:solidFill>
                  <a:srgbClr val="112F6A"/>
                </a:solidFill>
                <a:latin typeface="Corbel"/>
                <a:ea typeface="Times New Roman" panose="02020603050405020304" pitchFamily="18" charset="0"/>
                <a:cs typeface="Corbel"/>
              </a:rPr>
              <a:t>, 48(11), 3779-3793.</a:t>
            </a:r>
            <a:endParaRPr lang="en-GB" sz="1500" dirty="0">
              <a:solidFill>
                <a:srgbClr val="112F6A"/>
              </a:solidFill>
              <a:effectLst/>
              <a:latin typeface="Corbel"/>
              <a:ea typeface="Times New Roman" panose="02020603050405020304" pitchFamily="18" charset="0"/>
              <a:cs typeface="Corbel"/>
            </a:endParaRPr>
          </a:p>
        </p:txBody>
      </p:sp>
      <p:sp>
        <p:nvSpPr>
          <p:cNvPr id="12" name="Rectangle 11">
            <a:extLst>
              <a:ext uri="{FF2B5EF4-FFF2-40B4-BE49-F238E27FC236}">
                <a16:creationId xmlns:a16="http://schemas.microsoft.com/office/drawing/2014/main" id="{014D3BAD-17FE-412B-B3F7-8C2574528537}"/>
              </a:ext>
            </a:extLst>
          </p:cNvPr>
          <p:cNvSpPr/>
          <p:nvPr/>
        </p:nvSpPr>
        <p:spPr>
          <a:xfrm>
            <a:off x="544690" y="3553998"/>
            <a:ext cx="11012611" cy="553998"/>
          </a:xfrm>
          <a:prstGeom prst="rect">
            <a:avLst/>
          </a:prstGeom>
        </p:spPr>
        <p:txBody>
          <a:bodyPr wrap="square">
            <a:spAutoFit/>
          </a:bodyPr>
          <a:lstStyle/>
          <a:p>
            <a:pPr lvl="0" algn="just">
              <a:spcAft>
                <a:spcPts val="0"/>
              </a:spcAft>
              <a:buSzPts val="1100"/>
            </a:pPr>
            <a:r>
              <a:rPr lang="en-US" sz="1500" dirty="0">
                <a:solidFill>
                  <a:srgbClr val="112F6A"/>
                </a:solidFill>
                <a:latin typeface="Corbel"/>
                <a:ea typeface="Times New Roman" panose="02020603050405020304" pitchFamily="18" charset="0"/>
                <a:cs typeface="Corbel"/>
              </a:rPr>
              <a:t>4. </a:t>
            </a:r>
            <a:r>
              <a:rPr lang="en-US" sz="1500" dirty="0" err="1">
                <a:solidFill>
                  <a:srgbClr val="112F6A"/>
                </a:solidFill>
                <a:latin typeface="Corbel"/>
                <a:ea typeface="Times New Roman" panose="02020603050405020304" pitchFamily="18" charset="0"/>
                <a:cs typeface="Corbel"/>
              </a:rPr>
              <a:t>Paluszny</a:t>
            </a:r>
            <a:r>
              <a:rPr lang="en-US" sz="1500" dirty="0">
                <a:solidFill>
                  <a:srgbClr val="112F6A"/>
                </a:solidFill>
                <a:latin typeface="Corbel"/>
                <a:ea typeface="Times New Roman" panose="02020603050405020304" pitchFamily="18" charset="0"/>
                <a:cs typeface="Corbel"/>
              </a:rPr>
              <a:t>, A. and </a:t>
            </a:r>
            <a:r>
              <a:rPr lang="en-US" sz="1500" dirty="0" err="1">
                <a:solidFill>
                  <a:srgbClr val="112F6A"/>
                </a:solidFill>
                <a:latin typeface="Corbel"/>
                <a:ea typeface="Times New Roman" panose="02020603050405020304" pitchFamily="18" charset="0"/>
                <a:cs typeface="Corbel"/>
              </a:rPr>
              <a:t>Matthäi</a:t>
            </a:r>
            <a:r>
              <a:rPr lang="en-US" sz="1500" dirty="0">
                <a:solidFill>
                  <a:srgbClr val="112F6A"/>
                </a:solidFill>
                <a:latin typeface="Corbel"/>
                <a:ea typeface="Times New Roman" panose="02020603050405020304" pitchFamily="18" charset="0"/>
                <a:cs typeface="Corbel"/>
              </a:rPr>
              <a:t>, S. (2009). </a:t>
            </a:r>
            <a:r>
              <a:rPr lang="en-GB" sz="1500" dirty="0">
                <a:solidFill>
                  <a:srgbClr val="112F6A"/>
                </a:solidFill>
                <a:latin typeface="Corbel"/>
                <a:ea typeface="Times New Roman" panose="02020603050405020304" pitchFamily="18" charset="0"/>
                <a:cs typeface="Corbel"/>
              </a:rPr>
              <a:t>Numerical </a:t>
            </a:r>
            <a:r>
              <a:rPr lang="en-GB" sz="1500" dirty="0" err="1">
                <a:solidFill>
                  <a:srgbClr val="112F6A"/>
                </a:solidFill>
                <a:latin typeface="Corbel"/>
                <a:ea typeface="Times New Roman" panose="02020603050405020304" pitchFamily="18" charset="0"/>
                <a:cs typeface="Corbel"/>
              </a:rPr>
              <a:t>modeling</a:t>
            </a:r>
            <a:r>
              <a:rPr lang="en-GB" sz="1500" dirty="0">
                <a:solidFill>
                  <a:srgbClr val="112F6A"/>
                </a:solidFill>
                <a:latin typeface="Corbel"/>
                <a:ea typeface="Times New Roman" panose="02020603050405020304" pitchFamily="18" charset="0"/>
                <a:cs typeface="Corbel"/>
              </a:rPr>
              <a:t> of discrete multi-crack growth applied to pattern formation in geological brittle media</a:t>
            </a:r>
            <a:r>
              <a:rPr lang="en-US" sz="1500" dirty="0">
                <a:solidFill>
                  <a:srgbClr val="112F6A"/>
                </a:solidFill>
                <a:latin typeface="Corbel"/>
                <a:ea typeface="Times New Roman" panose="02020603050405020304" pitchFamily="18" charset="0"/>
                <a:cs typeface="Corbel"/>
              </a:rPr>
              <a:t>. </a:t>
            </a:r>
            <a:r>
              <a:rPr lang="en-US" sz="1500" i="1" dirty="0">
                <a:solidFill>
                  <a:srgbClr val="112F6A"/>
                </a:solidFill>
                <a:latin typeface="Corbel"/>
                <a:ea typeface="Times New Roman" panose="02020603050405020304" pitchFamily="18" charset="0"/>
                <a:cs typeface="Corbel"/>
              </a:rPr>
              <a:t>International Journal of Solids and Structures</a:t>
            </a:r>
            <a:r>
              <a:rPr lang="en-US" sz="1500" dirty="0">
                <a:solidFill>
                  <a:srgbClr val="112F6A"/>
                </a:solidFill>
                <a:latin typeface="Corbel"/>
                <a:ea typeface="Times New Roman" panose="02020603050405020304" pitchFamily="18" charset="0"/>
                <a:cs typeface="Corbel"/>
              </a:rPr>
              <a:t>, 46(18-19), 3383-3397</a:t>
            </a:r>
            <a:r>
              <a:rPr lang="en-US" sz="1500" dirty="0">
                <a:solidFill>
                  <a:srgbClr val="112F6A"/>
                </a:solidFill>
                <a:latin typeface="Times New Roman" panose="02020603050405020304" pitchFamily="18" charset="0"/>
                <a:ea typeface="Times New Roman" panose="02020603050405020304" pitchFamily="18" charset="0"/>
              </a:rPr>
              <a:t>.</a:t>
            </a:r>
            <a:endParaRPr lang="en-GB" sz="1500" dirty="0">
              <a:solidFill>
                <a:srgbClr val="112F6A"/>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4968343"/>
      </p:ext>
    </p:extLst>
  </p:cSld>
  <p:clrMapOvr>
    <a:masterClrMapping/>
  </p:clrMapOvr>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13973</TotalTime>
  <Words>680</Words>
  <Application>Microsoft Office PowerPoint</Application>
  <PresentationFormat>Widescreen</PresentationFormat>
  <Paragraphs>96</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Black</vt:lpstr>
      <vt:lpstr>Calibri</vt:lpstr>
      <vt:lpstr>Corbel</vt:lpstr>
      <vt:lpstr>Times New Roman</vt:lpstr>
      <vt:lpstr>Basis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Saceanu, Maria</dc:creator>
  <cp:lastModifiedBy>Saceanu, Maria</cp:lastModifiedBy>
  <cp:revision>245</cp:revision>
  <dcterms:created xsi:type="dcterms:W3CDTF">2020-04-30T15:39:58Z</dcterms:created>
  <dcterms:modified xsi:type="dcterms:W3CDTF">2020-05-04T08:59:33Z</dcterms:modified>
</cp:coreProperties>
</file>