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356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04" autoAdjust="0"/>
  </p:normalViewPr>
  <p:slideViewPr>
    <p:cSldViewPr snapToGrid="0">
      <p:cViewPr varScale="1">
        <p:scale>
          <a:sx n="62" d="100"/>
          <a:sy n="62" d="100"/>
        </p:scale>
        <p:origin x="10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80C4E-E0C7-4EA7-982F-530549775A3E}" type="datetimeFigureOut">
              <a:rPr lang="ru-RU" smtClean="0"/>
              <a:t>02.05.2020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B798D-85CB-41C0-9C50-07E4B8684D9C}" type="slidenum">
              <a:rPr lang="ru-RU" smtClean="0"/>
              <a:t>‹#›</a:t>
            </a:fld>
            <a:endParaRPr lang="ru-RU"/>
          </a:p>
        </p:txBody>
      </p:sp>
    </p:spTree>
    <p:extLst>
      <p:ext uri="{BB962C8B-B14F-4D97-AF65-F5344CB8AC3E}">
        <p14:creationId xmlns:p14="http://schemas.microsoft.com/office/powerpoint/2010/main" val="1763014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4FB798D-85CB-41C0-9C50-07E4B8684D9C}" type="slidenum">
              <a:rPr lang="ru-RU" smtClean="0"/>
              <a:t>2</a:t>
            </a:fld>
            <a:endParaRPr lang="ru-RU"/>
          </a:p>
        </p:txBody>
      </p:sp>
    </p:spTree>
    <p:extLst>
      <p:ext uri="{BB962C8B-B14F-4D97-AF65-F5344CB8AC3E}">
        <p14:creationId xmlns:p14="http://schemas.microsoft.com/office/powerpoint/2010/main" val="88106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The North Atlantic Oscillation is a leading pattern of weather and climate variability over the Northern Hemisphere (Hurrell and </a:t>
            </a:r>
            <a:r>
              <a:rPr lang="en-US" dirty="0" err="1">
                <a:latin typeface="Times New Roman" panose="02020603050405020304" pitchFamily="18" charset="0"/>
                <a:cs typeface="Times New Roman" panose="02020603050405020304" pitchFamily="18" charset="0"/>
              </a:rPr>
              <a:t>Deser</a:t>
            </a:r>
            <a:r>
              <a:rPr lang="en-US" dirty="0">
                <a:latin typeface="Times New Roman" panose="02020603050405020304" pitchFamily="18" charset="0"/>
                <a:cs typeface="Times New Roman" panose="02020603050405020304" pitchFamily="18" charset="0"/>
              </a:rPr>
              <a:t>, 2010).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It is characterized by NAOI and it calculated as the difference of pressure between the Azores high and the Icelandic 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ARMOR-3D - </a:t>
            </a:r>
            <a:r>
              <a:rPr lang="ru-RU" sz="1200" kern="1200" dirty="0">
                <a:solidFill>
                  <a:schemeClr val="tx1"/>
                </a:solidFill>
                <a:effectLst/>
                <a:latin typeface="Times New Roman" panose="02020603050405020304" pitchFamily="18" charset="0"/>
                <a:ea typeface="+mn-ea"/>
                <a:cs typeface="Times New Roman" panose="02020603050405020304" pitchFamily="18" charset="0"/>
              </a:rPr>
              <a:t>http://marine.copernicus.eu/</a:t>
            </a:r>
            <a:endParaRPr lang="en-US"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ORAS5 -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https://www.ecmwf.int/en/research/climate-reanalysis/ocean-reanalysis</a:t>
            </a:r>
            <a:endParaRPr lang="en-US"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SODA3.4.2, SODA3.12.2 -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http://www.soda.umd.edu/ </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5"/>
          </p:nvPr>
        </p:nvSpPr>
        <p:spPr/>
        <p:txBody>
          <a:bodyPr/>
          <a:lstStyle/>
          <a:p>
            <a:fld id="{04FB798D-85CB-41C0-9C50-07E4B8684D9C}" type="slidenum">
              <a:rPr lang="ru-RU" smtClean="0"/>
              <a:t>3</a:t>
            </a:fld>
            <a:endParaRPr lang="ru-RU"/>
          </a:p>
        </p:txBody>
      </p:sp>
    </p:spTree>
    <p:extLst>
      <p:ext uri="{BB962C8B-B14F-4D97-AF65-F5344CB8AC3E}">
        <p14:creationId xmlns:p14="http://schemas.microsoft.com/office/powerpoint/2010/main" val="268747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4FB798D-85CB-41C0-9C50-07E4B8684D9C}" type="slidenum">
              <a:rPr lang="ru-RU" smtClean="0"/>
              <a:t>4</a:t>
            </a:fld>
            <a:endParaRPr lang="ru-RU"/>
          </a:p>
        </p:txBody>
      </p:sp>
    </p:spTree>
    <p:extLst>
      <p:ext uri="{BB962C8B-B14F-4D97-AF65-F5344CB8AC3E}">
        <p14:creationId xmlns:p14="http://schemas.microsoft.com/office/powerpoint/2010/main" val="334171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4FB798D-85CB-41C0-9C50-07E4B8684D9C}" type="slidenum">
              <a:rPr lang="ru-RU" smtClean="0"/>
              <a:t>5</a:t>
            </a:fld>
            <a:endParaRPr lang="ru-RU"/>
          </a:p>
        </p:txBody>
      </p:sp>
    </p:spTree>
    <p:extLst>
      <p:ext uri="{BB962C8B-B14F-4D97-AF65-F5344CB8AC3E}">
        <p14:creationId xmlns:p14="http://schemas.microsoft.com/office/powerpoint/2010/main" val="221022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HF – heat flux</a:t>
            </a:r>
            <a:endParaRPr lang="ru-RU" dirty="0"/>
          </a:p>
        </p:txBody>
      </p:sp>
      <p:sp>
        <p:nvSpPr>
          <p:cNvPr id="4" name="Номер слайда 3"/>
          <p:cNvSpPr>
            <a:spLocks noGrp="1"/>
          </p:cNvSpPr>
          <p:nvPr>
            <p:ph type="sldNum" sz="quarter" idx="5"/>
          </p:nvPr>
        </p:nvSpPr>
        <p:spPr/>
        <p:txBody>
          <a:bodyPr/>
          <a:lstStyle/>
          <a:p>
            <a:fld id="{04FB798D-85CB-41C0-9C50-07E4B8684D9C}" type="slidenum">
              <a:rPr lang="ru-RU" smtClean="0"/>
              <a:t>7</a:t>
            </a:fld>
            <a:endParaRPr lang="ru-RU"/>
          </a:p>
        </p:txBody>
      </p:sp>
    </p:spTree>
    <p:extLst>
      <p:ext uri="{BB962C8B-B14F-4D97-AF65-F5344CB8AC3E}">
        <p14:creationId xmlns:p14="http://schemas.microsoft.com/office/powerpoint/2010/main" val="234817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4FB798D-85CB-41C0-9C50-07E4B8684D9C}" type="slidenum">
              <a:rPr lang="ru-RU" smtClean="0"/>
              <a:t>8</a:t>
            </a:fld>
            <a:endParaRPr lang="ru-RU"/>
          </a:p>
        </p:txBody>
      </p:sp>
    </p:spTree>
    <p:extLst>
      <p:ext uri="{BB962C8B-B14F-4D97-AF65-F5344CB8AC3E}">
        <p14:creationId xmlns:p14="http://schemas.microsoft.com/office/powerpoint/2010/main" val="88695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63AF48-54A2-48E8-BA89-A10FEEDADE9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07FBC45-6873-4BC4-A79A-9F2A7FC3AD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D5FD8AC-8DC2-4A6C-A7CF-AF583A6F7E75}"/>
              </a:ext>
            </a:extLst>
          </p:cNvPr>
          <p:cNvSpPr>
            <a:spLocks noGrp="1"/>
          </p:cNvSpPr>
          <p:nvPr>
            <p:ph type="dt" sz="half" idx="10"/>
          </p:nvPr>
        </p:nvSpPr>
        <p:spPr/>
        <p:txBody>
          <a:bodyPr/>
          <a:lstStyle/>
          <a:p>
            <a:fld id="{6AF5334F-67C8-4053-8B6B-4AAD8D7A8316}" type="datetimeFigureOut">
              <a:rPr lang="ru-RU" smtClean="0"/>
              <a:t>02.05.2020</a:t>
            </a:fld>
            <a:endParaRPr lang="ru-RU"/>
          </a:p>
        </p:txBody>
      </p:sp>
      <p:sp>
        <p:nvSpPr>
          <p:cNvPr id="5" name="Нижний колонтитул 4">
            <a:extLst>
              <a:ext uri="{FF2B5EF4-FFF2-40B4-BE49-F238E27FC236}">
                <a16:creationId xmlns:a16="http://schemas.microsoft.com/office/drawing/2014/main" id="{76350A01-8A19-4A02-A536-84DD7EE733A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41DA33C-39E2-4D8E-865C-1B481E6FB340}"/>
              </a:ext>
            </a:extLst>
          </p:cNvPr>
          <p:cNvSpPr>
            <a:spLocks noGrp="1"/>
          </p:cNvSpPr>
          <p:nvPr>
            <p:ph type="sldNum" sz="quarter" idx="12"/>
          </p:nvPr>
        </p:nvSpPr>
        <p:spPr/>
        <p:txBody>
          <a:bodyPr/>
          <a:lstStyle/>
          <a:p>
            <a:fld id="{FC541BB7-80B4-4C5A-B2F9-86A4CDF7A604}" type="slidenum">
              <a:rPr lang="ru-RU" smtClean="0"/>
              <a:t>‹#›</a:t>
            </a:fld>
            <a:endParaRPr lang="ru-RU"/>
          </a:p>
        </p:txBody>
      </p:sp>
    </p:spTree>
    <p:extLst>
      <p:ext uri="{BB962C8B-B14F-4D97-AF65-F5344CB8AC3E}">
        <p14:creationId xmlns:p14="http://schemas.microsoft.com/office/powerpoint/2010/main" val="34619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FB108E-F9A7-484E-925C-18246846D74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CBCC1C9-A49C-49BB-B3DA-E7C68045945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44B3CEE-372F-49A8-9040-D41710FB53F8}"/>
              </a:ext>
            </a:extLst>
          </p:cNvPr>
          <p:cNvSpPr>
            <a:spLocks noGrp="1"/>
          </p:cNvSpPr>
          <p:nvPr>
            <p:ph type="dt" sz="half" idx="10"/>
          </p:nvPr>
        </p:nvSpPr>
        <p:spPr/>
        <p:txBody>
          <a:bodyPr/>
          <a:lstStyle/>
          <a:p>
            <a:fld id="{6AF5334F-67C8-4053-8B6B-4AAD8D7A8316}" type="datetimeFigureOut">
              <a:rPr lang="ru-RU" smtClean="0"/>
              <a:t>02.05.2020</a:t>
            </a:fld>
            <a:endParaRPr lang="ru-RU"/>
          </a:p>
        </p:txBody>
      </p:sp>
      <p:sp>
        <p:nvSpPr>
          <p:cNvPr id="5" name="Нижний колонтитул 4">
            <a:extLst>
              <a:ext uri="{FF2B5EF4-FFF2-40B4-BE49-F238E27FC236}">
                <a16:creationId xmlns:a16="http://schemas.microsoft.com/office/drawing/2014/main" id="{35497988-2444-43AB-8723-4CAE2A0292E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64DF9A1-E543-4926-A839-821793D092F9}"/>
              </a:ext>
            </a:extLst>
          </p:cNvPr>
          <p:cNvSpPr>
            <a:spLocks noGrp="1"/>
          </p:cNvSpPr>
          <p:nvPr>
            <p:ph type="sldNum" sz="quarter" idx="12"/>
          </p:nvPr>
        </p:nvSpPr>
        <p:spPr/>
        <p:txBody>
          <a:bodyPr/>
          <a:lstStyle/>
          <a:p>
            <a:fld id="{FC541BB7-80B4-4C5A-B2F9-86A4CDF7A604}" type="slidenum">
              <a:rPr lang="ru-RU" smtClean="0"/>
              <a:t>‹#›</a:t>
            </a:fld>
            <a:endParaRPr lang="ru-RU"/>
          </a:p>
        </p:txBody>
      </p:sp>
    </p:spTree>
    <p:extLst>
      <p:ext uri="{BB962C8B-B14F-4D97-AF65-F5344CB8AC3E}">
        <p14:creationId xmlns:p14="http://schemas.microsoft.com/office/powerpoint/2010/main" val="114062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D58C286-3C68-4DED-B458-1B37258DCCF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D585E90-76D9-4D1D-B045-486F96D84C6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249BB40-2B14-4624-9055-497B0C233BF8}"/>
              </a:ext>
            </a:extLst>
          </p:cNvPr>
          <p:cNvSpPr>
            <a:spLocks noGrp="1"/>
          </p:cNvSpPr>
          <p:nvPr>
            <p:ph type="dt" sz="half" idx="10"/>
          </p:nvPr>
        </p:nvSpPr>
        <p:spPr/>
        <p:txBody>
          <a:bodyPr/>
          <a:lstStyle/>
          <a:p>
            <a:fld id="{6AF5334F-67C8-4053-8B6B-4AAD8D7A8316}" type="datetimeFigureOut">
              <a:rPr lang="ru-RU" smtClean="0"/>
              <a:t>02.05.2020</a:t>
            </a:fld>
            <a:endParaRPr lang="ru-RU"/>
          </a:p>
        </p:txBody>
      </p:sp>
      <p:sp>
        <p:nvSpPr>
          <p:cNvPr id="5" name="Нижний колонтитул 4">
            <a:extLst>
              <a:ext uri="{FF2B5EF4-FFF2-40B4-BE49-F238E27FC236}">
                <a16:creationId xmlns:a16="http://schemas.microsoft.com/office/drawing/2014/main" id="{4B62D2B7-1AFE-41BA-AD28-0945D2FE70A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BCBC755-97AC-4757-B1B0-07EEEF220C2A}"/>
              </a:ext>
            </a:extLst>
          </p:cNvPr>
          <p:cNvSpPr>
            <a:spLocks noGrp="1"/>
          </p:cNvSpPr>
          <p:nvPr>
            <p:ph type="sldNum" sz="quarter" idx="12"/>
          </p:nvPr>
        </p:nvSpPr>
        <p:spPr/>
        <p:txBody>
          <a:bodyPr/>
          <a:lstStyle/>
          <a:p>
            <a:fld id="{FC541BB7-80B4-4C5A-B2F9-86A4CDF7A604}" type="slidenum">
              <a:rPr lang="ru-RU" smtClean="0"/>
              <a:t>‹#›</a:t>
            </a:fld>
            <a:endParaRPr lang="ru-RU"/>
          </a:p>
        </p:txBody>
      </p:sp>
    </p:spTree>
    <p:extLst>
      <p:ext uri="{BB962C8B-B14F-4D97-AF65-F5344CB8AC3E}">
        <p14:creationId xmlns:p14="http://schemas.microsoft.com/office/powerpoint/2010/main" val="105627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43ED42-CD42-4F9D-A67E-A2BA9F13149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CCC5B23-96A1-4A59-82FC-0E0A70E5680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EFF7FEB-0E57-44BE-A7FD-E5C2F1F0C216}"/>
              </a:ext>
            </a:extLst>
          </p:cNvPr>
          <p:cNvSpPr>
            <a:spLocks noGrp="1"/>
          </p:cNvSpPr>
          <p:nvPr>
            <p:ph type="dt" sz="half" idx="10"/>
          </p:nvPr>
        </p:nvSpPr>
        <p:spPr/>
        <p:txBody>
          <a:bodyPr/>
          <a:lstStyle/>
          <a:p>
            <a:fld id="{6AF5334F-67C8-4053-8B6B-4AAD8D7A8316}" type="datetimeFigureOut">
              <a:rPr lang="ru-RU" smtClean="0"/>
              <a:t>02.05.2020</a:t>
            </a:fld>
            <a:endParaRPr lang="ru-RU"/>
          </a:p>
        </p:txBody>
      </p:sp>
      <p:sp>
        <p:nvSpPr>
          <p:cNvPr id="5" name="Нижний колонтитул 4">
            <a:extLst>
              <a:ext uri="{FF2B5EF4-FFF2-40B4-BE49-F238E27FC236}">
                <a16:creationId xmlns:a16="http://schemas.microsoft.com/office/drawing/2014/main" id="{90A03BF7-69C4-45B9-9E05-4E157AE9DE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27E79B0-7018-4216-8F8A-9887226D7EB8}"/>
              </a:ext>
            </a:extLst>
          </p:cNvPr>
          <p:cNvSpPr>
            <a:spLocks noGrp="1"/>
          </p:cNvSpPr>
          <p:nvPr>
            <p:ph type="sldNum" sz="quarter" idx="12"/>
          </p:nvPr>
        </p:nvSpPr>
        <p:spPr/>
        <p:txBody>
          <a:bodyPr/>
          <a:lstStyle/>
          <a:p>
            <a:fld id="{FC541BB7-80B4-4C5A-B2F9-86A4CDF7A604}" type="slidenum">
              <a:rPr lang="ru-RU" smtClean="0"/>
              <a:t>‹#›</a:t>
            </a:fld>
            <a:endParaRPr lang="ru-RU"/>
          </a:p>
        </p:txBody>
      </p:sp>
    </p:spTree>
    <p:extLst>
      <p:ext uri="{BB962C8B-B14F-4D97-AF65-F5344CB8AC3E}">
        <p14:creationId xmlns:p14="http://schemas.microsoft.com/office/powerpoint/2010/main" val="355421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A5B4B5-FD95-4DC2-AF4F-A7384F3985C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E33A5D9-6ACD-40D8-82C3-72EF189480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A7A438B-89E1-4691-B46E-C544D7009166}"/>
              </a:ext>
            </a:extLst>
          </p:cNvPr>
          <p:cNvSpPr>
            <a:spLocks noGrp="1"/>
          </p:cNvSpPr>
          <p:nvPr>
            <p:ph type="dt" sz="half" idx="10"/>
          </p:nvPr>
        </p:nvSpPr>
        <p:spPr/>
        <p:txBody>
          <a:bodyPr/>
          <a:lstStyle/>
          <a:p>
            <a:fld id="{6AF5334F-67C8-4053-8B6B-4AAD8D7A8316}" type="datetimeFigureOut">
              <a:rPr lang="ru-RU" smtClean="0"/>
              <a:t>02.05.2020</a:t>
            </a:fld>
            <a:endParaRPr lang="ru-RU"/>
          </a:p>
        </p:txBody>
      </p:sp>
      <p:sp>
        <p:nvSpPr>
          <p:cNvPr id="5" name="Нижний колонтитул 4">
            <a:extLst>
              <a:ext uri="{FF2B5EF4-FFF2-40B4-BE49-F238E27FC236}">
                <a16:creationId xmlns:a16="http://schemas.microsoft.com/office/drawing/2014/main" id="{48929F43-D770-415A-A42B-AAAE5693CA1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E1DA322-2E53-4144-98A9-01623EA62841}"/>
              </a:ext>
            </a:extLst>
          </p:cNvPr>
          <p:cNvSpPr>
            <a:spLocks noGrp="1"/>
          </p:cNvSpPr>
          <p:nvPr>
            <p:ph type="sldNum" sz="quarter" idx="12"/>
          </p:nvPr>
        </p:nvSpPr>
        <p:spPr/>
        <p:txBody>
          <a:bodyPr/>
          <a:lstStyle/>
          <a:p>
            <a:fld id="{FC541BB7-80B4-4C5A-B2F9-86A4CDF7A604}" type="slidenum">
              <a:rPr lang="ru-RU" smtClean="0"/>
              <a:t>‹#›</a:t>
            </a:fld>
            <a:endParaRPr lang="ru-RU"/>
          </a:p>
        </p:txBody>
      </p:sp>
    </p:spTree>
    <p:extLst>
      <p:ext uri="{BB962C8B-B14F-4D97-AF65-F5344CB8AC3E}">
        <p14:creationId xmlns:p14="http://schemas.microsoft.com/office/powerpoint/2010/main" val="87056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215E38-70DE-4760-AC39-CCFBD9D0BB8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639ACE5-55FF-4E88-924B-FED015E68BD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8964466-6DC5-42D8-A05F-857824DB367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378706F-0148-40AB-9695-67A47B2A828E}"/>
              </a:ext>
            </a:extLst>
          </p:cNvPr>
          <p:cNvSpPr>
            <a:spLocks noGrp="1"/>
          </p:cNvSpPr>
          <p:nvPr>
            <p:ph type="dt" sz="half" idx="10"/>
          </p:nvPr>
        </p:nvSpPr>
        <p:spPr/>
        <p:txBody>
          <a:bodyPr/>
          <a:lstStyle/>
          <a:p>
            <a:fld id="{6AF5334F-67C8-4053-8B6B-4AAD8D7A8316}" type="datetimeFigureOut">
              <a:rPr lang="ru-RU" smtClean="0"/>
              <a:t>02.05.2020</a:t>
            </a:fld>
            <a:endParaRPr lang="ru-RU"/>
          </a:p>
        </p:txBody>
      </p:sp>
      <p:sp>
        <p:nvSpPr>
          <p:cNvPr id="6" name="Нижний колонтитул 5">
            <a:extLst>
              <a:ext uri="{FF2B5EF4-FFF2-40B4-BE49-F238E27FC236}">
                <a16:creationId xmlns:a16="http://schemas.microsoft.com/office/drawing/2014/main" id="{109A63CB-4A58-4076-A67E-F8208693E23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7D6C3FE-E708-41DD-A94A-56055D5C1419}"/>
              </a:ext>
            </a:extLst>
          </p:cNvPr>
          <p:cNvSpPr>
            <a:spLocks noGrp="1"/>
          </p:cNvSpPr>
          <p:nvPr>
            <p:ph type="sldNum" sz="quarter" idx="12"/>
          </p:nvPr>
        </p:nvSpPr>
        <p:spPr/>
        <p:txBody>
          <a:bodyPr/>
          <a:lstStyle/>
          <a:p>
            <a:fld id="{FC541BB7-80B4-4C5A-B2F9-86A4CDF7A604}" type="slidenum">
              <a:rPr lang="ru-RU" smtClean="0"/>
              <a:t>‹#›</a:t>
            </a:fld>
            <a:endParaRPr lang="ru-RU"/>
          </a:p>
        </p:txBody>
      </p:sp>
    </p:spTree>
    <p:extLst>
      <p:ext uri="{BB962C8B-B14F-4D97-AF65-F5344CB8AC3E}">
        <p14:creationId xmlns:p14="http://schemas.microsoft.com/office/powerpoint/2010/main" val="4081799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D40754-7497-4F54-888E-E85D2BE15F3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DEE5BC3-E8E5-4570-9E28-BB2901C871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728A9C0-37EF-4E29-8995-9CD750B1CD5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6458E72-1893-4863-B34A-7367F0F7CF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60D3E17-EA8E-457F-BFB3-0F788E9A8E5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8AD965C-5FC1-471B-9E6B-452577709840}"/>
              </a:ext>
            </a:extLst>
          </p:cNvPr>
          <p:cNvSpPr>
            <a:spLocks noGrp="1"/>
          </p:cNvSpPr>
          <p:nvPr>
            <p:ph type="dt" sz="half" idx="10"/>
          </p:nvPr>
        </p:nvSpPr>
        <p:spPr/>
        <p:txBody>
          <a:bodyPr/>
          <a:lstStyle/>
          <a:p>
            <a:fld id="{6AF5334F-67C8-4053-8B6B-4AAD8D7A8316}" type="datetimeFigureOut">
              <a:rPr lang="ru-RU" smtClean="0"/>
              <a:t>02.05.2020</a:t>
            </a:fld>
            <a:endParaRPr lang="ru-RU"/>
          </a:p>
        </p:txBody>
      </p:sp>
      <p:sp>
        <p:nvSpPr>
          <p:cNvPr id="8" name="Нижний колонтитул 7">
            <a:extLst>
              <a:ext uri="{FF2B5EF4-FFF2-40B4-BE49-F238E27FC236}">
                <a16:creationId xmlns:a16="http://schemas.microsoft.com/office/drawing/2014/main" id="{6B70D996-6A82-4899-8B37-61714987F18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E135096-E2BA-4085-BC3C-3429DE49309F}"/>
              </a:ext>
            </a:extLst>
          </p:cNvPr>
          <p:cNvSpPr>
            <a:spLocks noGrp="1"/>
          </p:cNvSpPr>
          <p:nvPr>
            <p:ph type="sldNum" sz="quarter" idx="12"/>
          </p:nvPr>
        </p:nvSpPr>
        <p:spPr/>
        <p:txBody>
          <a:bodyPr/>
          <a:lstStyle/>
          <a:p>
            <a:fld id="{FC541BB7-80B4-4C5A-B2F9-86A4CDF7A604}" type="slidenum">
              <a:rPr lang="ru-RU" smtClean="0"/>
              <a:t>‹#›</a:t>
            </a:fld>
            <a:endParaRPr lang="ru-RU"/>
          </a:p>
        </p:txBody>
      </p:sp>
    </p:spTree>
    <p:extLst>
      <p:ext uri="{BB962C8B-B14F-4D97-AF65-F5344CB8AC3E}">
        <p14:creationId xmlns:p14="http://schemas.microsoft.com/office/powerpoint/2010/main" val="1726194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B3E78D-C8C2-40D6-9B19-0C2A213AB78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924909B-748C-4E1B-9D36-D0F1F30BB0D7}"/>
              </a:ext>
            </a:extLst>
          </p:cNvPr>
          <p:cNvSpPr>
            <a:spLocks noGrp="1"/>
          </p:cNvSpPr>
          <p:nvPr>
            <p:ph type="dt" sz="half" idx="10"/>
          </p:nvPr>
        </p:nvSpPr>
        <p:spPr/>
        <p:txBody>
          <a:bodyPr/>
          <a:lstStyle/>
          <a:p>
            <a:fld id="{6AF5334F-67C8-4053-8B6B-4AAD8D7A8316}" type="datetimeFigureOut">
              <a:rPr lang="ru-RU" smtClean="0"/>
              <a:t>02.05.2020</a:t>
            </a:fld>
            <a:endParaRPr lang="ru-RU"/>
          </a:p>
        </p:txBody>
      </p:sp>
      <p:sp>
        <p:nvSpPr>
          <p:cNvPr id="4" name="Нижний колонтитул 3">
            <a:extLst>
              <a:ext uri="{FF2B5EF4-FFF2-40B4-BE49-F238E27FC236}">
                <a16:creationId xmlns:a16="http://schemas.microsoft.com/office/drawing/2014/main" id="{7FAB20B3-FD14-435E-98CA-06DC59276A2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55444D3-9D67-40FD-9990-AA2DAEF4928F}"/>
              </a:ext>
            </a:extLst>
          </p:cNvPr>
          <p:cNvSpPr>
            <a:spLocks noGrp="1"/>
          </p:cNvSpPr>
          <p:nvPr>
            <p:ph type="sldNum" sz="quarter" idx="12"/>
          </p:nvPr>
        </p:nvSpPr>
        <p:spPr/>
        <p:txBody>
          <a:bodyPr/>
          <a:lstStyle/>
          <a:p>
            <a:fld id="{FC541BB7-80B4-4C5A-B2F9-86A4CDF7A604}" type="slidenum">
              <a:rPr lang="ru-RU" smtClean="0"/>
              <a:t>‹#›</a:t>
            </a:fld>
            <a:endParaRPr lang="ru-RU"/>
          </a:p>
        </p:txBody>
      </p:sp>
    </p:spTree>
    <p:extLst>
      <p:ext uri="{BB962C8B-B14F-4D97-AF65-F5344CB8AC3E}">
        <p14:creationId xmlns:p14="http://schemas.microsoft.com/office/powerpoint/2010/main" val="372410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3035529-1D51-4AB7-B600-EB891F661108}"/>
              </a:ext>
            </a:extLst>
          </p:cNvPr>
          <p:cNvSpPr>
            <a:spLocks noGrp="1"/>
          </p:cNvSpPr>
          <p:nvPr>
            <p:ph type="dt" sz="half" idx="10"/>
          </p:nvPr>
        </p:nvSpPr>
        <p:spPr/>
        <p:txBody>
          <a:bodyPr/>
          <a:lstStyle/>
          <a:p>
            <a:fld id="{6AF5334F-67C8-4053-8B6B-4AAD8D7A8316}" type="datetimeFigureOut">
              <a:rPr lang="ru-RU" smtClean="0"/>
              <a:t>02.05.2020</a:t>
            </a:fld>
            <a:endParaRPr lang="ru-RU"/>
          </a:p>
        </p:txBody>
      </p:sp>
      <p:sp>
        <p:nvSpPr>
          <p:cNvPr id="3" name="Нижний колонтитул 2">
            <a:extLst>
              <a:ext uri="{FF2B5EF4-FFF2-40B4-BE49-F238E27FC236}">
                <a16:creationId xmlns:a16="http://schemas.microsoft.com/office/drawing/2014/main" id="{2C46D6F2-B940-4146-8798-1568EDEFDA7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29BF18E-E0A9-4381-ADF2-2C5F4B357FCD}"/>
              </a:ext>
            </a:extLst>
          </p:cNvPr>
          <p:cNvSpPr>
            <a:spLocks noGrp="1"/>
          </p:cNvSpPr>
          <p:nvPr>
            <p:ph type="sldNum" sz="quarter" idx="12"/>
          </p:nvPr>
        </p:nvSpPr>
        <p:spPr/>
        <p:txBody>
          <a:bodyPr/>
          <a:lstStyle/>
          <a:p>
            <a:fld id="{FC541BB7-80B4-4C5A-B2F9-86A4CDF7A604}" type="slidenum">
              <a:rPr lang="ru-RU" smtClean="0"/>
              <a:t>‹#›</a:t>
            </a:fld>
            <a:endParaRPr lang="ru-RU"/>
          </a:p>
        </p:txBody>
      </p:sp>
    </p:spTree>
    <p:extLst>
      <p:ext uri="{BB962C8B-B14F-4D97-AF65-F5344CB8AC3E}">
        <p14:creationId xmlns:p14="http://schemas.microsoft.com/office/powerpoint/2010/main" val="22703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C16B6C-B5EA-40F5-B78E-419014D0F64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9E09BC1-DE89-4D3C-B435-A135A76DED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42E9958-9609-4659-9C5E-C14547A0A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A04CBF5-8769-4E20-98C3-955C90DC90D8}"/>
              </a:ext>
            </a:extLst>
          </p:cNvPr>
          <p:cNvSpPr>
            <a:spLocks noGrp="1"/>
          </p:cNvSpPr>
          <p:nvPr>
            <p:ph type="dt" sz="half" idx="10"/>
          </p:nvPr>
        </p:nvSpPr>
        <p:spPr/>
        <p:txBody>
          <a:bodyPr/>
          <a:lstStyle/>
          <a:p>
            <a:fld id="{6AF5334F-67C8-4053-8B6B-4AAD8D7A8316}" type="datetimeFigureOut">
              <a:rPr lang="ru-RU" smtClean="0"/>
              <a:t>02.05.2020</a:t>
            </a:fld>
            <a:endParaRPr lang="ru-RU"/>
          </a:p>
        </p:txBody>
      </p:sp>
      <p:sp>
        <p:nvSpPr>
          <p:cNvPr id="6" name="Нижний колонтитул 5">
            <a:extLst>
              <a:ext uri="{FF2B5EF4-FFF2-40B4-BE49-F238E27FC236}">
                <a16:creationId xmlns:a16="http://schemas.microsoft.com/office/drawing/2014/main" id="{C51745B5-79C3-4686-8C9F-E1F9F7B5DAA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EA2C8F1-193F-403C-8255-D3CF91606235}"/>
              </a:ext>
            </a:extLst>
          </p:cNvPr>
          <p:cNvSpPr>
            <a:spLocks noGrp="1"/>
          </p:cNvSpPr>
          <p:nvPr>
            <p:ph type="sldNum" sz="quarter" idx="12"/>
          </p:nvPr>
        </p:nvSpPr>
        <p:spPr/>
        <p:txBody>
          <a:bodyPr/>
          <a:lstStyle/>
          <a:p>
            <a:fld id="{FC541BB7-80B4-4C5A-B2F9-86A4CDF7A604}" type="slidenum">
              <a:rPr lang="ru-RU" smtClean="0"/>
              <a:t>‹#›</a:t>
            </a:fld>
            <a:endParaRPr lang="ru-RU"/>
          </a:p>
        </p:txBody>
      </p:sp>
    </p:spTree>
    <p:extLst>
      <p:ext uri="{BB962C8B-B14F-4D97-AF65-F5344CB8AC3E}">
        <p14:creationId xmlns:p14="http://schemas.microsoft.com/office/powerpoint/2010/main" val="307199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DECAD4-3B29-462D-B3D4-E058ABAC183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E232218-E575-414D-B790-F61C885DE8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637A6C5-8A7D-41B3-9227-D7CBFD3B9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4339B81-DFAE-4582-BBC0-F57BFA982A3C}"/>
              </a:ext>
            </a:extLst>
          </p:cNvPr>
          <p:cNvSpPr>
            <a:spLocks noGrp="1"/>
          </p:cNvSpPr>
          <p:nvPr>
            <p:ph type="dt" sz="half" idx="10"/>
          </p:nvPr>
        </p:nvSpPr>
        <p:spPr/>
        <p:txBody>
          <a:bodyPr/>
          <a:lstStyle/>
          <a:p>
            <a:fld id="{6AF5334F-67C8-4053-8B6B-4AAD8D7A8316}" type="datetimeFigureOut">
              <a:rPr lang="ru-RU" smtClean="0"/>
              <a:t>02.05.2020</a:t>
            </a:fld>
            <a:endParaRPr lang="ru-RU"/>
          </a:p>
        </p:txBody>
      </p:sp>
      <p:sp>
        <p:nvSpPr>
          <p:cNvPr id="6" name="Нижний колонтитул 5">
            <a:extLst>
              <a:ext uri="{FF2B5EF4-FFF2-40B4-BE49-F238E27FC236}">
                <a16:creationId xmlns:a16="http://schemas.microsoft.com/office/drawing/2014/main" id="{12CCCE5F-D2F8-4B7A-B7F7-F691AF2735D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187D0C2-6BF2-4344-B3CE-88B01A7B47A2}"/>
              </a:ext>
            </a:extLst>
          </p:cNvPr>
          <p:cNvSpPr>
            <a:spLocks noGrp="1"/>
          </p:cNvSpPr>
          <p:nvPr>
            <p:ph type="sldNum" sz="quarter" idx="12"/>
          </p:nvPr>
        </p:nvSpPr>
        <p:spPr/>
        <p:txBody>
          <a:bodyPr/>
          <a:lstStyle/>
          <a:p>
            <a:fld id="{FC541BB7-80B4-4C5A-B2F9-86A4CDF7A604}" type="slidenum">
              <a:rPr lang="ru-RU" smtClean="0"/>
              <a:t>‹#›</a:t>
            </a:fld>
            <a:endParaRPr lang="ru-RU"/>
          </a:p>
        </p:txBody>
      </p:sp>
    </p:spTree>
    <p:extLst>
      <p:ext uri="{BB962C8B-B14F-4D97-AF65-F5344CB8AC3E}">
        <p14:creationId xmlns:p14="http://schemas.microsoft.com/office/powerpoint/2010/main" val="1119644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DED0A-4CA6-4596-A5C6-58D5A1BCA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FF9D6F8-F54A-4907-BE26-F07DE4B304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88591A9-7ADB-42F0-85F4-C99C4F7D26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5334F-67C8-4053-8B6B-4AAD8D7A8316}" type="datetimeFigureOut">
              <a:rPr lang="ru-RU" smtClean="0"/>
              <a:t>02.05.2020</a:t>
            </a:fld>
            <a:endParaRPr lang="ru-RU"/>
          </a:p>
        </p:txBody>
      </p:sp>
      <p:sp>
        <p:nvSpPr>
          <p:cNvPr id="5" name="Нижний колонтитул 4">
            <a:extLst>
              <a:ext uri="{FF2B5EF4-FFF2-40B4-BE49-F238E27FC236}">
                <a16:creationId xmlns:a16="http://schemas.microsoft.com/office/drawing/2014/main" id="{CCB409D8-8C44-4EB1-9843-16B2DBA2A6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5B90721-463C-4CEB-8FD9-0801F612DE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41BB7-80B4-4C5A-B2F9-86A4CDF7A604}" type="slidenum">
              <a:rPr lang="ru-RU" smtClean="0"/>
              <a:t>‹#›</a:t>
            </a:fld>
            <a:endParaRPr lang="ru-RU"/>
          </a:p>
        </p:txBody>
      </p:sp>
    </p:spTree>
    <p:extLst>
      <p:ext uri="{BB962C8B-B14F-4D97-AF65-F5344CB8AC3E}">
        <p14:creationId xmlns:p14="http://schemas.microsoft.com/office/powerpoint/2010/main" val="1510090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cpc.ncep.noaa.gov/" TargetMode="External"/><Relationship Id="rId4" Type="http://schemas.openxmlformats.org/officeDocument/2006/relationships/hyperlink" Target="http://oaflux.whoi.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71CCFD-0967-4927-BD01-0D9F5A4563DF}"/>
              </a:ext>
            </a:extLst>
          </p:cNvPr>
          <p:cNvSpPr>
            <a:spLocks noGrp="1"/>
          </p:cNvSpPr>
          <p:nvPr>
            <p:ph type="ctrTitle"/>
          </p:nvPr>
        </p:nvSpPr>
        <p:spPr>
          <a:xfrm>
            <a:off x="239149" y="468762"/>
            <a:ext cx="9242475" cy="2276976"/>
          </a:xfrm>
        </p:spPr>
        <p:txBody>
          <a:bodyPr>
            <a:noAutofit/>
          </a:bodyPr>
          <a:lstStyle/>
          <a:p>
            <a:pPr algn="l"/>
            <a:r>
              <a:rPr lang="en-US" sz="4000" b="1" dirty="0">
                <a:latin typeface="Aharoni" panose="02010803020104030203" pitchFamily="2" charset="-79"/>
                <a:cs typeface="Aharoni" panose="02010803020104030203" pitchFamily="2" charset="-79"/>
              </a:rPr>
              <a:t>Variations of oceanic and atmospheric heat fluxes in </a:t>
            </a:r>
            <a:br>
              <a:rPr lang="ru-RU" sz="4000" b="1" dirty="0">
                <a:latin typeface="Aharoni" panose="02010803020104030203" pitchFamily="2" charset="-79"/>
                <a:cs typeface="Aharoni" panose="02010803020104030203" pitchFamily="2" charset="-79"/>
              </a:rPr>
            </a:br>
            <a:r>
              <a:rPr lang="en-US" sz="4000" b="1" dirty="0">
                <a:latin typeface="Aharoni" panose="02010803020104030203" pitchFamily="2" charset="-79"/>
                <a:cs typeface="Aharoni" panose="02010803020104030203" pitchFamily="2" charset="-79"/>
              </a:rPr>
              <a:t>the North Atlantic and their link to the North Atlantic Oscillation Index</a:t>
            </a:r>
            <a:endParaRPr lang="ru-RU" sz="4000" dirty="0">
              <a:cs typeface="Aharoni" panose="02010803020104030203" pitchFamily="2" charset="-79"/>
            </a:endParaRPr>
          </a:p>
        </p:txBody>
      </p:sp>
      <p:sp>
        <p:nvSpPr>
          <p:cNvPr id="3" name="Подзаголовок 2">
            <a:extLst>
              <a:ext uri="{FF2B5EF4-FFF2-40B4-BE49-F238E27FC236}">
                <a16:creationId xmlns:a16="http://schemas.microsoft.com/office/drawing/2014/main" id="{5E4EEF20-5041-4DCE-ACF5-69210CC88525}"/>
              </a:ext>
            </a:extLst>
          </p:cNvPr>
          <p:cNvSpPr>
            <a:spLocks noGrp="1"/>
          </p:cNvSpPr>
          <p:nvPr>
            <p:ph type="subTitle" idx="1"/>
          </p:nvPr>
        </p:nvSpPr>
        <p:spPr>
          <a:xfrm>
            <a:off x="4512085" y="4639204"/>
            <a:ext cx="7413356" cy="1655762"/>
          </a:xfrm>
        </p:spPr>
        <p:txBody>
          <a:bodyPr>
            <a:normAutofit fontScale="92500"/>
          </a:bodyPr>
          <a:lstStyle/>
          <a:p>
            <a:pPr algn="l"/>
            <a:r>
              <a:rPr lang="en-US" dirty="0" err="1">
                <a:latin typeface="Times New Roman" panose="02020603050405020304" pitchFamily="18" charset="0"/>
                <a:cs typeface="Times New Roman" panose="02020603050405020304" pitchFamily="18" charset="0"/>
              </a:rPr>
              <a:t>Iakovleva</a:t>
            </a:r>
            <a:r>
              <a:rPr lang="en-US" dirty="0">
                <a:latin typeface="Times New Roman" panose="02020603050405020304" pitchFamily="18" charset="0"/>
                <a:cs typeface="Times New Roman" panose="02020603050405020304" pitchFamily="18" charset="0"/>
              </a:rPr>
              <a:t> Diana</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Bashmachnikov</a:t>
            </a:r>
            <a:r>
              <a:rPr lang="en-US" dirty="0">
                <a:latin typeface="Times New Roman" panose="02020603050405020304" pitchFamily="18" charset="0"/>
                <a:cs typeface="Times New Roman" panose="02020603050405020304" pitchFamily="18" charset="0"/>
              </a:rPr>
              <a:t> Igor</a:t>
            </a:r>
            <a:r>
              <a:rPr lang="en-US" baseline="30000" dirty="0">
                <a:latin typeface="Times New Roman" panose="02020603050405020304" pitchFamily="18" charset="0"/>
                <a:cs typeface="Times New Roman" panose="02020603050405020304" pitchFamily="18" charset="0"/>
              </a:rPr>
              <a:t>1,2</a:t>
            </a:r>
            <a:endParaRPr lang="ru-RU" dirty="0">
              <a:latin typeface="Times New Roman" panose="02020603050405020304" pitchFamily="18" charset="0"/>
              <a:cs typeface="Times New Roman" panose="02020603050405020304" pitchFamily="18" charset="0"/>
            </a:endParaRPr>
          </a:p>
          <a:p>
            <a:pPr algn="l"/>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Saint Petersburg State University, Saint Petersburg, Russian Federation</a:t>
            </a:r>
            <a:endParaRPr lang="ru-RU" sz="2000" dirty="0">
              <a:latin typeface="Times New Roman" panose="02020603050405020304" pitchFamily="18" charset="0"/>
              <a:cs typeface="Times New Roman" panose="02020603050405020304" pitchFamily="18" charset="0"/>
            </a:endParaRPr>
          </a:p>
          <a:p>
            <a:pPr algn="l"/>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Nansen International Environmental and Remote Sensing Centre, </a:t>
            </a:r>
          </a:p>
          <a:p>
            <a:pPr algn="l"/>
            <a:r>
              <a:rPr lang="en-US" sz="2000" dirty="0">
                <a:latin typeface="Times New Roman" panose="02020603050405020304" pitchFamily="18" charset="0"/>
                <a:cs typeface="Times New Roman" panose="02020603050405020304" pitchFamily="18" charset="0"/>
              </a:rPr>
              <a:t>Saint Petersburg, Russian Federation</a:t>
            </a:r>
            <a:endParaRPr lang="ru-RU" sz="2000" dirty="0">
              <a:latin typeface="Times New Roman" panose="02020603050405020304" pitchFamily="18" charset="0"/>
              <a:cs typeface="Times New Roman" panose="02020603050405020304" pitchFamily="18" charset="0"/>
            </a:endParaRPr>
          </a:p>
          <a:p>
            <a:endParaRPr lang="ru-RU" dirty="0"/>
          </a:p>
        </p:txBody>
      </p:sp>
      <p:pic>
        <p:nvPicPr>
          <p:cNvPr id="5" name="Рисунок 4">
            <a:extLst>
              <a:ext uri="{FF2B5EF4-FFF2-40B4-BE49-F238E27FC236}">
                <a16:creationId xmlns:a16="http://schemas.microsoft.com/office/drawing/2014/main" id="{7BFAD90C-B97B-4D79-BB72-F87EEB9262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1624" y="136430"/>
            <a:ext cx="856320" cy="1069947"/>
          </a:xfrm>
          <a:prstGeom prst="rect">
            <a:avLst/>
          </a:prstGeom>
        </p:spPr>
      </p:pic>
      <p:pic>
        <p:nvPicPr>
          <p:cNvPr id="7" name="Рисунок 6">
            <a:extLst>
              <a:ext uri="{FF2B5EF4-FFF2-40B4-BE49-F238E27FC236}">
                <a16:creationId xmlns:a16="http://schemas.microsoft.com/office/drawing/2014/main" id="{C687CF09-6976-42C3-A47D-16A3929CB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0" y="136430"/>
            <a:ext cx="1257441" cy="1077598"/>
          </a:xfrm>
          <a:prstGeom prst="rect">
            <a:avLst/>
          </a:prstGeom>
        </p:spPr>
      </p:pic>
    </p:spTree>
    <p:extLst>
      <p:ext uri="{BB962C8B-B14F-4D97-AF65-F5344CB8AC3E}">
        <p14:creationId xmlns:p14="http://schemas.microsoft.com/office/powerpoint/2010/main" val="3115329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A83A4F-C139-4E31-9899-1D0176F516CB}"/>
              </a:ext>
            </a:extLst>
          </p:cNvPr>
          <p:cNvSpPr>
            <a:spLocks noGrp="1"/>
          </p:cNvSpPr>
          <p:nvPr>
            <p:ph type="title"/>
          </p:nvPr>
        </p:nvSpPr>
        <p:spPr>
          <a:xfrm>
            <a:off x="571128" y="221673"/>
            <a:ext cx="2119745" cy="1325563"/>
          </a:xfrm>
        </p:spPr>
        <p:txBody>
          <a:bodyPr>
            <a:normAutofit fontScale="90000"/>
          </a:bodyPr>
          <a:lstStyle/>
          <a:p>
            <a:r>
              <a:rPr lang="en-US" sz="4000" dirty="0">
                <a:latin typeface="Aharoni" panose="02010803020104030203" pitchFamily="2" charset="-79"/>
                <a:cs typeface="Aharoni" panose="02010803020104030203" pitchFamily="2" charset="-79"/>
              </a:rPr>
              <a:t>The study region</a:t>
            </a:r>
            <a:endParaRPr lang="ru-RU" sz="4000" dirty="0">
              <a:cs typeface="Aharoni" panose="02010803020104030203" pitchFamily="2" charset="-79"/>
            </a:endParaRPr>
          </a:p>
        </p:txBody>
      </p:sp>
      <p:pic>
        <p:nvPicPr>
          <p:cNvPr id="5" name="Рисунок 4">
            <a:extLst>
              <a:ext uri="{FF2B5EF4-FFF2-40B4-BE49-F238E27FC236}">
                <a16:creationId xmlns:a16="http://schemas.microsoft.com/office/drawing/2014/main" id="{C8693C1B-AE0E-4027-A98B-0D495C1D1655}"/>
              </a:ext>
            </a:extLst>
          </p:cNvPr>
          <p:cNvPicPr>
            <a:picLocks noChangeAspect="1"/>
          </p:cNvPicPr>
          <p:nvPr/>
        </p:nvPicPr>
        <p:blipFill rotWithShape="1">
          <a:blip r:embed="rId3">
            <a:extLst>
              <a:ext uri="{28A0092B-C50C-407E-A947-70E740481C1C}">
                <a14:useLocalDpi xmlns:a14="http://schemas.microsoft.com/office/drawing/2010/main" val="0"/>
              </a:ext>
            </a:extLst>
          </a:blip>
          <a:srcRect l="10615" t="3163"/>
          <a:stretch/>
        </p:blipFill>
        <p:spPr>
          <a:xfrm>
            <a:off x="2566182" y="0"/>
            <a:ext cx="9625818" cy="4977542"/>
          </a:xfrm>
          <a:prstGeom prst="rect">
            <a:avLst/>
          </a:prstGeom>
        </p:spPr>
      </p:pic>
      <p:sp>
        <p:nvSpPr>
          <p:cNvPr id="6" name="TextBox 5">
            <a:extLst>
              <a:ext uri="{FF2B5EF4-FFF2-40B4-BE49-F238E27FC236}">
                <a16:creationId xmlns:a16="http://schemas.microsoft.com/office/drawing/2014/main" id="{1A571AD8-5382-4469-A1D6-BD4855B4A05E}"/>
              </a:ext>
            </a:extLst>
          </p:cNvPr>
          <p:cNvSpPr txBox="1"/>
          <p:nvPr/>
        </p:nvSpPr>
        <p:spPr>
          <a:xfrm>
            <a:off x="182879" y="4965895"/>
            <a:ext cx="4209011" cy="147732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Map of regions and sections: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the central part of the Labrador Sea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the peripheral part of the Labrador Sea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the central part of the Irminger Sea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the peripheral part of the Irminger Sea </a:t>
            </a:r>
          </a:p>
        </p:txBody>
      </p:sp>
      <p:sp>
        <p:nvSpPr>
          <p:cNvPr id="7" name="TextBox 6">
            <a:extLst>
              <a:ext uri="{FF2B5EF4-FFF2-40B4-BE49-F238E27FC236}">
                <a16:creationId xmlns:a16="http://schemas.microsoft.com/office/drawing/2014/main" id="{248B1446-0B5B-439F-BF31-56922DFF9AEF}"/>
              </a:ext>
            </a:extLst>
          </p:cNvPr>
          <p:cNvSpPr txBox="1"/>
          <p:nvPr/>
        </p:nvSpPr>
        <p:spPr>
          <a:xfrm>
            <a:off x="4664079" y="5229402"/>
            <a:ext cx="4417255" cy="1477328"/>
          </a:xfrm>
          <a:prstGeom prst="rect">
            <a:avLst/>
          </a:prstGeom>
          <a:noFill/>
        </p:spPr>
        <p:txBody>
          <a:bodyPr wrap="square" rtlCol="0">
            <a:spAutoFit/>
          </a:bodyPr>
          <a:lstStyle/>
          <a:p>
            <a:pPr marL="342900" indent="-342900">
              <a:buFont typeface="+mj-lt"/>
              <a:buAutoNum type="arabicPeriod" startAt="5"/>
            </a:pPr>
            <a:r>
              <a:rPr lang="en-US" dirty="0">
                <a:latin typeface="Times New Roman" panose="02020603050405020304" pitchFamily="18" charset="0"/>
                <a:cs typeface="Times New Roman" panose="02020603050405020304" pitchFamily="18" charset="0"/>
              </a:rPr>
              <a:t>the Norwegian Sea </a:t>
            </a:r>
          </a:p>
          <a:p>
            <a:pPr marL="342900" indent="-342900">
              <a:buFont typeface="+mj-lt"/>
              <a:buAutoNum type="arabicPeriod" startAt="5"/>
            </a:pPr>
            <a:r>
              <a:rPr lang="en-US" dirty="0">
                <a:latin typeface="Times New Roman" panose="02020603050405020304" pitchFamily="18" charset="0"/>
                <a:cs typeface="Times New Roman" panose="02020603050405020304" pitchFamily="18" charset="0"/>
              </a:rPr>
              <a:t>the Nordic Seas </a:t>
            </a:r>
          </a:p>
          <a:p>
            <a:pPr marL="342900" indent="-342900">
              <a:buFont typeface="+mj-lt"/>
              <a:buAutoNum type="arabicPeriod" startAt="5"/>
            </a:pPr>
            <a:r>
              <a:rPr lang="en-US" dirty="0">
                <a:solidFill>
                  <a:srgbClr val="FD356E"/>
                </a:solidFill>
                <a:latin typeface="Times New Roman" panose="02020603050405020304" pitchFamily="18" charset="0"/>
                <a:cs typeface="Times New Roman" panose="02020603050405020304" pitchFamily="18" charset="0"/>
              </a:rPr>
              <a:t>section 44° W (55-60° N) </a:t>
            </a:r>
          </a:p>
          <a:p>
            <a:pPr marL="342900" indent="-342900">
              <a:buFont typeface="+mj-lt"/>
              <a:buAutoNum type="arabicPeriod" startAt="5"/>
            </a:pPr>
            <a:r>
              <a:rPr lang="en-US" dirty="0">
                <a:solidFill>
                  <a:srgbClr val="FD356E"/>
                </a:solidFill>
                <a:latin typeface="Times New Roman" panose="02020603050405020304" pitchFamily="18" charset="0"/>
                <a:cs typeface="Times New Roman" panose="02020603050405020304" pitchFamily="18" charset="0"/>
              </a:rPr>
              <a:t>section 58.5° N (44-32° W) </a:t>
            </a:r>
          </a:p>
          <a:p>
            <a:pPr marL="342900" indent="-342900">
              <a:buFont typeface="+mj-lt"/>
              <a:buAutoNum type="arabicPeriod" startAt="5"/>
            </a:pPr>
            <a:r>
              <a:rPr lang="en-US" dirty="0">
                <a:solidFill>
                  <a:srgbClr val="FD356E"/>
                </a:solidFill>
                <a:latin typeface="Times New Roman" panose="02020603050405020304" pitchFamily="18" charset="0"/>
                <a:cs typeface="Times New Roman" panose="02020603050405020304" pitchFamily="18" charset="0"/>
              </a:rPr>
              <a:t>section 65.5° N (5° W - 12° E) </a:t>
            </a:r>
            <a:endParaRPr lang="ru-RU" dirty="0">
              <a:solidFill>
                <a:srgbClr val="FD356E"/>
              </a:solidFill>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BEF5F6A9-0C96-407C-881C-3A9A78B061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857" y="6352448"/>
            <a:ext cx="1227411" cy="429442"/>
          </a:xfrm>
          <a:prstGeom prst="rect">
            <a:avLst/>
          </a:prstGeom>
        </p:spPr>
      </p:pic>
    </p:spTree>
    <p:extLst>
      <p:ext uri="{BB962C8B-B14F-4D97-AF65-F5344CB8AC3E}">
        <p14:creationId xmlns:p14="http://schemas.microsoft.com/office/powerpoint/2010/main" val="3007559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4723FB-CBC3-433C-851F-CCD8241B08D6}"/>
              </a:ext>
            </a:extLst>
          </p:cNvPr>
          <p:cNvSpPr>
            <a:spLocks noGrp="1"/>
          </p:cNvSpPr>
          <p:nvPr>
            <p:ph type="title"/>
          </p:nvPr>
        </p:nvSpPr>
        <p:spPr>
          <a:xfrm>
            <a:off x="0" y="0"/>
            <a:ext cx="2495843" cy="1325563"/>
          </a:xfrm>
        </p:spPr>
        <p:txBody>
          <a:bodyPr>
            <a:normAutofit/>
          </a:bodyPr>
          <a:lstStyle/>
          <a:p>
            <a:r>
              <a:rPr lang="en-US" sz="4000" dirty="0">
                <a:latin typeface="Aharoni" panose="02010803020104030203" pitchFamily="2" charset="-79"/>
                <a:cs typeface="Aharoni" panose="02010803020104030203" pitchFamily="2" charset="-79"/>
              </a:rPr>
              <a:t>Datasets</a:t>
            </a:r>
            <a:endParaRPr lang="ru-RU" sz="4000" dirty="0">
              <a:cs typeface="Aharoni" panose="02010803020104030203" pitchFamily="2" charset="-79"/>
            </a:endParaRPr>
          </a:p>
        </p:txBody>
      </p:sp>
      <p:graphicFrame>
        <p:nvGraphicFramePr>
          <p:cNvPr id="6" name="Таблица 5">
            <a:extLst>
              <a:ext uri="{FF2B5EF4-FFF2-40B4-BE49-F238E27FC236}">
                <a16:creationId xmlns:a16="http://schemas.microsoft.com/office/drawing/2014/main" id="{854486A5-FACC-4471-9DE4-6D46619FACE3}"/>
              </a:ext>
            </a:extLst>
          </p:cNvPr>
          <p:cNvGraphicFramePr>
            <a:graphicFrameLocks noGrp="1"/>
          </p:cNvGraphicFramePr>
          <p:nvPr>
            <p:extLst>
              <p:ext uri="{D42A27DB-BD31-4B8C-83A1-F6EECF244321}">
                <p14:modId xmlns:p14="http://schemas.microsoft.com/office/powerpoint/2010/main" val="4138056516"/>
              </p:ext>
            </p:extLst>
          </p:nvPr>
        </p:nvGraphicFramePr>
        <p:xfrm>
          <a:off x="104442" y="1357626"/>
          <a:ext cx="4752000" cy="3455998"/>
        </p:xfrm>
        <a:graphic>
          <a:graphicData uri="http://schemas.openxmlformats.org/drawingml/2006/table">
            <a:tbl>
              <a:tblPr firstRow="1" bandRow="1">
                <a:tableStyleId>{5C22544A-7EE6-4342-B048-85BDC9FD1C3A}</a:tableStyleId>
              </a:tblPr>
              <a:tblGrid>
                <a:gridCol w="1584000">
                  <a:extLst>
                    <a:ext uri="{9D8B030D-6E8A-4147-A177-3AD203B41FA5}">
                      <a16:colId xmlns:a16="http://schemas.microsoft.com/office/drawing/2014/main" val="20000"/>
                    </a:ext>
                  </a:extLst>
                </a:gridCol>
                <a:gridCol w="1752960">
                  <a:extLst>
                    <a:ext uri="{9D8B030D-6E8A-4147-A177-3AD203B41FA5}">
                      <a16:colId xmlns:a16="http://schemas.microsoft.com/office/drawing/2014/main" val="20001"/>
                    </a:ext>
                  </a:extLst>
                </a:gridCol>
                <a:gridCol w="1415040">
                  <a:extLst>
                    <a:ext uri="{9D8B030D-6E8A-4147-A177-3AD203B41FA5}">
                      <a16:colId xmlns:a16="http://schemas.microsoft.com/office/drawing/2014/main" val="20002"/>
                    </a:ext>
                  </a:extLst>
                </a:gridCol>
              </a:tblGrid>
              <a:tr h="706916">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Dataset</a:t>
                      </a:r>
                      <a:endParaRPr lang="ru-RU" sz="1800"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Spatial resolution</a:t>
                      </a:r>
                      <a:endParaRPr lang="ru-RU" sz="1800"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Temporal resolution</a:t>
                      </a:r>
                      <a:endParaRPr lang="ru-RU" sz="1800"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92726">
                <a:tc>
                  <a:txBody>
                    <a:bodyPr/>
                    <a:lstStyle/>
                    <a:p>
                      <a:r>
                        <a:rPr lang="en-US" sz="1800" b="1" dirty="0">
                          <a:solidFill>
                            <a:schemeClr val="tx1"/>
                          </a:solidFill>
                          <a:latin typeface="Times New Roman" panose="02020603050405020304" pitchFamily="18" charset="0"/>
                          <a:cs typeface="Times New Roman" panose="02020603050405020304" pitchFamily="18" charset="0"/>
                        </a:rPr>
                        <a:t>ARMOR-3D</a:t>
                      </a:r>
                      <a:endParaRPr lang="ru-RU" sz="1800" b="1"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solidFill>
                            <a:prstClr val="black"/>
                          </a:solidFill>
                          <a:latin typeface="Times New Roman" panose="02020603050405020304" pitchFamily="18" charset="0"/>
                          <a:cs typeface="Times New Roman" panose="02020603050405020304" pitchFamily="18" charset="0"/>
                        </a:rPr>
                        <a:t>0.25×0.25°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month</a:t>
                      </a:r>
                      <a:endParaRPr lang="ru-RU" sz="1800"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2726">
                <a:tc>
                  <a:txBody>
                    <a:bodyPr/>
                    <a:lstStyle/>
                    <a:p>
                      <a:r>
                        <a:rPr lang="en-US" sz="1800" b="1" dirty="0">
                          <a:solidFill>
                            <a:schemeClr val="tx1"/>
                          </a:solidFill>
                          <a:latin typeface="Times New Roman" panose="02020603050405020304" pitchFamily="18" charset="0"/>
                          <a:cs typeface="Times New Roman" panose="02020603050405020304" pitchFamily="18" charset="0"/>
                        </a:rPr>
                        <a:t>ORAS5</a:t>
                      </a:r>
                      <a:endParaRPr lang="ru-RU" sz="1800" b="1"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solidFill>
                            <a:prstClr val="black"/>
                          </a:solidFill>
                          <a:latin typeface="Times New Roman" panose="02020603050405020304" pitchFamily="18" charset="0"/>
                          <a:cs typeface="Times New Roman" panose="02020603050405020304" pitchFamily="18" charset="0"/>
                        </a:rPr>
                        <a:t>1×1°</a:t>
                      </a:r>
                      <a:endParaRPr lang="ru-RU" sz="1800" b="1" dirty="0">
                        <a:solidFill>
                          <a:prstClr val="black"/>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month</a:t>
                      </a:r>
                      <a:endParaRPr lang="ru-RU" sz="1800"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2726">
                <a:tc>
                  <a:txBody>
                    <a:bodyPr/>
                    <a:lstStyle/>
                    <a:p>
                      <a:r>
                        <a:rPr lang="en-US" sz="1800" b="1" dirty="0">
                          <a:solidFill>
                            <a:schemeClr val="tx1"/>
                          </a:solidFill>
                          <a:latin typeface="Times New Roman" panose="02020603050405020304" pitchFamily="18" charset="0"/>
                          <a:cs typeface="Times New Roman" panose="02020603050405020304" pitchFamily="18" charset="0"/>
                        </a:rPr>
                        <a:t>SODA3.4.2</a:t>
                      </a:r>
                      <a:endParaRPr lang="ru-RU" sz="1800" b="1"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solidFill>
                            <a:prstClr val="black"/>
                          </a:solidFill>
                          <a:latin typeface="Times New Roman" panose="02020603050405020304" pitchFamily="18" charset="0"/>
                          <a:cs typeface="Times New Roman" panose="02020603050405020304" pitchFamily="18" charset="0"/>
                        </a:rPr>
                        <a:t>0.5×0.5°</a:t>
                      </a:r>
                      <a:endParaRPr lang="ru-RU" sz="1800" b="1" dirty="0">
                        <a:solidFill>
                          <a:prstClr val="black"/>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month</a:t>
                      </a:r>
                      <a:endParaRPr lang="ru-RU" sz="1800"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92726">
                <a:tc>
                  <a:txBody>
                    <a:bodyPr/>
                    <a:lstStyle/>
                    <a:p>
                      <a:r>
                        <a:rPr lang="en-US" sz="1800" b="1" dirty="0">
                          <a:solidFill>
                            <a:schemeClr val="tx1"/>
                          </a:solidFill>
                          <a:latin typeface="Times New Roman" panose="02020603050405020304" pitchFamily="18" charset="0"/>
                          <a:cs typeface="Times New Roman" panose="02020603050405020304" pitchFamily="18" charset="0"/>
                        </a:rPr>
                        <a:t>SODA3.12.2</a:t>
                      </a:r>
                      <a:endParaRPr lang="ru-RU" sz="1800" b="1"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solidFill>
                            <a:prstClr val="black"/>
                          </a:solidFill>
                          <a:latin typeface="Times New Roman" panose="02020603050405020304" pitchFamily="18" charset="0"/>
                          <a:cs typeface="Times New Roman" panose="02020603050405020304" pitchFamily="18" charset="0"/>
                        </a:rPr>
                        <a:t>0.5×0.5°</a:t>
                      </a:r>
                      <a:endParaRPr lang="ru-RU" sz="1800" b="1" dirty="0">
                        <a:solidFill>
                          <a:prstClr val="black"/>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month</a:t>
                      </a:r>
                      <a:endParaRPr lang="ru-RU" sz="1800"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92726">
                <a:tc>
                  <a:txBody>
                    <a:bodyPr/>
                    <a:lstStyle/>
                    <a:p>
                      <a:endParaRPr lang="ru-RU" sz="1800" b="1" dirty="0">
                        <a:solidFill>
                          <a:schemeClr val="tx1"/>
                        </a:solidFill>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800" dirty="0">
                        <a:solidFill>
                          <a:prstClr val="black"/>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800"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92726">
                <a:tc>
                  <a:txBody>
                    <a:bodyPr/>
                    <a:lstStyle/>
                    <a:p>
                      <a:r>
                        <a:rPr lang="en-US" sz="1800" b="1" dirty="0" err="1">
                          <a:latin typeface="Times New Roman" panose="02020603050405020304" pitchFamily="18" charset="0"/>
                          <a:cs typeface="Times New Roman" panose="02020603050405020304" pitchFamily="18" charset="0"/>
                        </a:rPr>
                        <a:t>OAFlux</a:t>
                      </a:r>
                      <a:endParaRPr lang="en-US" sz="1800" b="1" dirty="0">
                        <a:latin typeface="Times New Roman" panose="02020603050405020304" pitchFamily="18" charset="0"/>
                        <a:cs typeface="Times New Roman" panose="02020603050405020304"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solidFill>
                            <a:prstClr val="black"/>
                          </a:solidFill>
                          <a:latin typeface="Times New Roman" panose="02020603050405020304" pitchFamily="18" charset="0"/>
                          <a:cs typeface="Times New Roman" panose="02020603050405020304" pitchFamily="18" charset="0"/>
                        </a:rPr>
                        <a:t>1×1°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month</a:t>
                      </a:r>
                      <a:endParaRPr lang="ru-RU" sz="1800"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92726">
                <a:tc>
                  <a:txBody>
                    <a:bodyPr/>
                    <a:lstStyle/>
                    <a:p>
                      <a:r>
                        <a:rPr lang="en-US" sz="1800" b="1" dirty="0">
                          <a:latin typeface="Times New Roman" panose="02020603050405020304" pitchFamily="18" charset="0"/>
                          <a:cs typeface="Times New Roman" panose="02020603050405020304" pitchFamily="18" charset="0"/>
                        </a:rPr>
                        <a:t>NAOI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prstClr val="black"/>
                          </a:solidFill>
                          <a:latin typeface="Times New Roman" panose="02020603050405020304" pitchFamily="18" charset="0"/>
                          <a:cs typeface="Times New Roman" panose="02020603050405020304" pitchFamily="18" charset="0"/>
                        </a:rPr>
                        <a:t>-</a:t>
                      </a:r>
                      <a:endParaRPr lang="ru-RU" sz="1800" dirty="0">
                        <a:solidFill>
                          <a:prstClr val="black"/>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month</a:t>
                      </a:r>
                      <a:endParaRPr lang="ru-RU" sz="1800" dirty="0">
                        <a:solidFill>
                          <a:schemeClr val="tx1"/>
                        </a:solidFill>
                        <a:latin typeface="Times New Roman" panose="02020603050405020304" pitchFamily="18" charset="0"/>
                        <a:cs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0252531"/>
                  </a:ext>
                </a:extLst>
              </a:tr>
            </a:tbl>
          </a:graphicData>
        </a:graphic>
      </p:graphicFrame>
      <p:sp>
        <p:nvSpPr>
          <p:cNvPr id="7" name="TextBox 6">
            <a:extLst>
              <a:ext uri="{FF2B5EF4-FFF2-40B4-BE49-F238E27FC236}">
                <a16:creationId xmlns:a16="http://schemas.microsoft.com/office/drawing/2014/main" id="{6985A408-FF81-4A49-9625-60835008A59B}"/>
              </a:ext>
            </a:extLst>
          </p:cNvPr>
          <p:cNvSpPr txBox="1"/>
          <p:nvPr/>
        </p:nvSpPr>
        <p:spPr>
          <a:xfrm>
            <a:off x="5378548" y="308838"/>
            <a:ext cx="4403188" cy="707886"/>
          </a:xfrm>
          <a:prstGeom prst="rect">
            <a:avLst/>
          </a:prstGeom>
          <a:noFill/>
        </p:spPr>
        <p:txBody>
          <a:bodyPr wrap="square" rtlCol="0">
            <a:spAutoFit/>
          </a:bodyPr>
          <a:lstStyle/>
          <a:p>
            <a:r>
              <a:rPr lang="en-US" sz="4000" dirty="0">
                <a:latin typeface="Aharoni" panose="02010803020104030203" pitchFamily="2" charset="-79"/>
                <a:cs typeface="Aharoni" panose="02010803020104030203" pitchFamily="2" charset="-79"/>
              </a:rPr>
              <a:t>Methods </a:t>
            </a:r>
            <a:endParaRPr lang="ru-RU" sz="4000" dirty="0">
              <a:cs typeface="Aharoni" panose="02010803020104030203" pitchFamily="2" charset="-79"/>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2998D87-9B52-486F-B6B5-08098CC2E03C}"/>
                  </a:ext>
                </a:extLst>
              </p:cNvPr>
              <p:cNvSpPr txBox="1"/>
              <p:nvPr/>
            </p:nvSpPr>
            <p:spPr>
              <a:xfrm>
                <a:off x="5345723" y="1343561"/>
                <a:ext cx="6260123" cy="2585323"/>
              </a:xfrm>
              <a:prstGeom prst="rect">
                <a:avLst/>
              </a:prstGeom>
              <a:noFill/>
            </p:spPr>
            <p:txBody>
              <a:bodyPr wrap="square" rtlCol="0">
                <a:spAutoFit/>
              </a:bodyPr>
              <a:lstStyle/>
              <a:p>
                <a:pPr indent="457200" algn="just"/>
                <a:r>
                  <a:rPr lang="en-US" dirty="0">
                    <a:latin typeface="Times New Roman" panose="02020603050405020304" pitchFamily="18" charset="0"/>
                    <a:cs typeface="Times New Roman" panose="02020603050405020304" pitchFamily="18" charset="0"/>
                  </a:rPr>
                  <a:t>Integral oceanic heat fluxes of the upper 500-m layer are calculated as:</a:t>
                </a:r>
                <a:endParaRPr lang="ru-RU"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𝑄</m:t>
                      </m:r>
                      <m:r>
                        <a:rPr lang="en-US" i="1">
                          <a:latin typeface="Cambria Math" panose="02040503050406030204" pitchFamily="18" charset="0"/>
                        </a:rPr>
                        <m:t>=</m:t>
                      </m:r>
                      <m:r>
                        <a:rPr lang="ru-RU" i="1">
                          <a:latin typeface="Cambria Math" panose="02040503050406030204" pitchFamily="18" charset="0"/>
                        </a:rPr>
                        <m:t>𝜌</m:t>
                      </m:r>
                      <m:r>
                        <a:rPr lang="en-US" i="1">
                          <a:latin typeface="Cambria Math" panose="02040503050406030204" pitchFamily="18" charset="0"/>
                        </a:rPr>
                        <m:t>𝐶𝑝</m:t>
                      </m:r>
                      <m:d>
                        <m:dPr>
                          <m:ctrlPr>
                            <a:rPr lang="ru-RU" i="1">
                              <a:latin typeface="Cambria Math" panose="02040503050406030204" pitchFamily="18" charset="0"/>
                            </a:rPr>
                          </m:ctrlPr>
                        </m:dPr>
                        <m:e>
                          <m:r>
                            <a:rPr lang="ru-RU" i="1">
                              <a:latin typeface="Cambria Math" panose="02040503050406030204" pitchFamily="18" charset="0"/>
                            </a:rPr>
                            <m:t>𝑇</m:t>
                          </m:r>
                          <m:r>
                            <a:rPr lang="en-US" i="1">
                              <a:latin typeface="Cambria Math" panose="02040503050406030204" pitchFamily="18" charset="0"/>
                            </a:rPr>
                            <m:t>−</m:t>
                          </m:r>
                          <m:r>
                            <a:rPr lang="ru-RU" i="1">
                              <a:latin typeface="Cambria Math" panose="02040503050406030204" pitchFamily="18" charset="0"/>
                            </a:rPr>
                            <m:t>𝑇𝑟𝑒𝑓</m:t>
                          </m:r>
                        </m:e>
                      </m:d>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𝑑𝑦</m:t>
                      </m:r>
                      <m:r>
                        <a:rPr lang="en-US" i="1">
                          <a:latin typeface="Cambria Math" panose="02040503050406030204" pitchFamily="18" charset="0"/>
                        </a:rPr>
                        <m:t>(</m:t>
                      </m:r>
                      <m:r>
                        <a:rPr lang="en-US" i="1">
                          <a:latin typeface="Cambria Math" panose="02040503050406030204" pitchFamily="18" charset="0"/>
                        </a:rPr>
                        <m:t>𝑑𝑥</m:t>
                      </m:r>
                      <m:r>
                        <a:rPr lang="en-US" i="1">
                          <a:latin typeface="Cambria Math" panose="02040503050406030204" pitchFamily="18" charset="0"/>
                        </a:rPr>
                        <m:t>)</m:t>
                      </m:r>
                      <m:r>
                        <a:rPr lang="ru-RU" i="1">
                          <a:latin typeface="Cambria Math" panose="02040503050406030204" pitchFamily="18" charset="0"/>
                        </a:rPr>
                        <m:t>𝑑𝑧</m:t>
                      </m:r>
                    </m:oMath>
                  </m:oMathPara>
                </a14:m>
                <a:endParaRPr lang="ru-RU"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where </a:t>
                </a:r>
                <a:r>
                  <a:rPr lang="ru-RU" i="1" dirty="0">
                    <a:latin typeface="Times New Roman" panose="02020603050405020304" pitchFamily="18" charset="0"/>
                    <a:cs typeface="Times New Roman" panose="02020603050405020304" pitchFamily="18" charset="0"/>
                  </a:rPr>
                  <a:t>ρ</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water density (1027 kg m</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Cp</a:t>
                </a:r>
                <a:r>
                  <a:rPr lang="en-US" dirty="0">
                    <a:latin typeface="Times New Roman" panose="02020603050405020304" pitchFamily="18" charset="0"/>
                    <a:cs typeface="Times New Roman" panose="02020603050405020304" pitchFamily="18" charset="0"/>
                  </a:rPr>
                  <a:t> is the specific heat capacity of seawater (3900 J kg</a:t>
                </a:r>
                <a:r>
                  <a:rPr lang="en-US" baseline="30000"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°C</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is the water temperature (°C); </a:t>
                </a:r>
                <a:r>
                  <a:rPr lang="en-US" i="1" dirty="0" err="1">
                    <a:latin typeface="Times New Roman" panose="02020603050405020304" pitchFamily="18" charset="0"/>
                    <a:cs typeface="Times New Roman" panose="02020603050405020304" pitchFamily="18" charset="0"/>
                  </a:rPr>
                  <a:t>dz</a:t>
                </a:r>
                <a:r>
                  <a:rPr lang="en-US" dirty="0">
                    <a:latin typeface="Times New Roman" panose="02020603050405020304" pitchFamily="18" charset="0"/>
                    <a:cs typeface="Times New Roman" panose="02020603050405020304" pitchFamily="18" charset="0"/>
                  </a:rPr>
                  <a:t> is the layer thickness (m); </a:t>
                </a:r>
                <a:r>
                  <a:rPr lang="en-US" i="1" dirty="0">
                    <a:latin typeface="Times New Roman" panose="02020603050405020304" pitchFamily="18" charset="0"/>
                    <a:cs typeface="Times New Roman" panose="02020603050405020304" pitchFamily="18" charset="0"/>
                  </a:rPr>
                  <a:t>U(V) </a:t>
                </a:r>
                <a:r>
                  <a:rPr lang="en-US" dirty="0">
                    <a:latin typeface="Times New Roman" panose="02020603050405020304" pitchFamily="18" charset="0"/>
                    <a:cs typeface="Times New Roman" panose="02020603050405020304" pitchFamily="18" charset="0"/>
                  </a:rPr>
                  <a:t>is the zonal (meridional) current velocity on meridian (parallel) (m s</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dy</a:t>
                </a:r>
                <a:r>
                  <a:rPr lang="en-US" i="1" dirty="0">
                    <a:latin typeface="Times New Roman" panose="02020603050405020304" pitchFamily="18" charset="0"/>
                    <a:cs typeface="Times New Roman" panose="02020603050405020304" pitchFamily="18" charset="0"/>
                  </a:rPr>
                  <a:t>(dx)</a:t>
                </a:r>
                <a:r>
                  <a:rPr lang="en-US" dirty="0">
                    <a:latin typeface="Times New Roman" panose="02020603050405020304" pitchFamily="18" charset="0"/>
                    <a:cs typeface="Times New Roman" panose="02020603050405020304" pitchFamily="18" charset="0"/>
                  </a:rPr>
                  <a:t> is the distance between point on meridian (parallel) (m); </a:t>
                </a:r>
                <a:r>
                  <a:rPr lang="en-US" i="1" dirty="0" err="1">
                    <a:latin typeface="Times New Roman" panose="02020603050405020304" pitchFamily="18" charset="0"/>
                    <a:cs typeface="Times New Roman" panose="02020603050405020304" pitchFamily="18" charset="0"/>
                  </a:rPr>
                  <a:t>Tref</a:t>
                </a:r>
                <a:r>
                  <a:rPr lang="en-US" dirty="0">
                    <a:latin typeface="Times New Roman" panose="02020603050405020304" pitchFamily="18" charset="0"/>
                    <a:cs typeface="Times New Roman" panose="02020603050405020304" pitchFamily="18" charset="0"/>
                  </a:rPr>
                  <a:t> is the reference temperature (-1.8°C).</a:t>
                </a:r>
                <a:endParaRPr lang="ru-RU"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xmlns:a14="http://schemas.microsoft.com/office/drawing/2010/main" xmlns="" id="{B2998D87-9B52-486F-B6B5-08098CC2E03C}"/>
                  </a:ext>
                </a:extLst>
              </p:cNvPr>
              <p:cNvSpPr txBox="1">
                <a:spLocks noRot="1" noChangeAspect="1" noMove="1" noResize="1" noEditPoints="1" noAdjustHandles="1" noChangeArrowheads="1" noChangeShapeType="1" noTextEdit="1"/>
              </p:cNvSpPr>
              <p:nvPr/>
            </p:nvSpPr>
            <p:spPr>
              <a:xfrm>
                <a:off x="5345723" y="1343561"/>
                <a:ext cx="6260123" cy="2585323"/>
              </a:xfrm>
              <a:prstGeom prst="rect">
                <a:avLst/>
              </a:prstGeom>
              <a:blipFill rotWithShape="0">
                <a:blip r:embed="rId3"/>
                <a:stretch>
                  <a:fillRect l="-876" t="-1176" r="-779" b="-2588"/>
                </a:stretch>
              </a:blipFill>
            </p:spPr>
            <p:txBody>
              <a:bodyPr/>
              <a:lstStyle/>
              <a:p>
                <a:r>
                  <a:rPr lang="ru-RU">
                    <a:noFill/>
                  </a:rPr>
                  <a:t> </a:t>
                </a:r>
              </a:p>
            </p:txBody>
          </p:sp>
        </mc:Fallback>
      </mc:AlternateContent>
      <p:sp>
        <p:nvSpPr>
          <p:cNvPr id="9" name="TextBox 8">
            <a:extLst>
              <a:ext uri="{FF2B5EF4-FFF2-40B4-BE49-F238E27FC236}">
                <a16:creationId xmlns:a16="http://schemas.microsoft.com/office/drawing/2014/main" id="{5E663132-CAE0-4F43-A584-59A6D07139DD}"/>
              </a:ext>
            </a:extLst>
          </p:cNvPr>
          <p:cNvSpPr txBox="1"/>
          <p:nvPr/>
        </p:nvSpPr>
        <p:spPr>
          <a:xfrm>
            <a:off x="5378548" y="4469189"/>
            <a:ext cx="6227299" cy="1754326"/>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Oceanic heat fluxes: </a:t>
            </a:r>
            <a:r>
              <a:rPr lang="en-US" b="1" dirty="0">
                <a:latin typeface="Times New Roman" panose="02020603050405020304" pitchFamily="18" charset="0"/>
                <a:cs typeface="Times New Roman" panose="02020603050405020304" pitchFamily="18" charset="0"/>
              </a:rPr>
              <a:t>ARMOR-3D, ORAS5, SODA3.4.2 </a:t>
            </a:r>
            <a:r>
              <a:rPr lang="en-US" dirty="0">
                <a:latin typeface="Times New Roman" panose="02020603050405020304" pitchFamily="18" charset="0"/>
                <a:cs typeface="Times New Roman" panose="02020603050405020304" pitchFamily="18" charset="0"/>
              </a:rPr>
              <a:t>and</a:t>
            </a:r>
            <a:r>
              <a:rPr lang="en-US" b="1" dirty="0">
                <a:latin typeface="Times New Roman" panose="02020603050405020304" pitchFamily="18" charset="0"/>
                <a:cs typeface="Times New Roman" panose="02020603050405020304" pitchFamily="18" charset="0"/>
              </a:rPr>
              <a:t> SODA3.12.2</a:t>
            </a: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Latent and sensible heat fluxes: </a:t>
            </a:r>
            <a:r>
              <a:rPr lang="en-US" b="1" dirty="0" err="1">
                <a:latin typeface="Times New Roman" panose="02020603050405020304" pitchFamily="18" charset="0"/>
                <a:cs typeface="Times New Roman" panose="02020603050405020304" pitchFamily="18" charset="0"/>
              </a:rPr>
              <a:t>OAFlux</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4"/>
              </a:rPr>
              <a:t>http://oaflux.whoi.edu/</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North Atlantic Oscillation Index (NAOI): NOAA climate indices (</a:t>
            </a:r>
            <a:r>
              <a:rPr lang="en-US" dirty="0">
                <a:latin typeface="Times New Roman" panose="02020603050405020304" pitchFamily="18" charset="0"/>
                <a:cs typeface="Times New Roman" panose="02020603050405020304" pitchFamily="18" charset="0"/>
                <a:hlinkClick r:id="rId5"/>
              </a:rPr>
              <a:t>http://www.cpc.ncep.noaa.gov/</a:t>
            </a:r>
            <a:r>
              <a:rPr lang="en-US" dirty="0">
                <a:latin typeface="Times New Roman" panose="02020603050405020304" pitchFamily="18" charset="0"/>
                <a:cs typeface="Times New Roman" panose="02020603050405020304" pitchFamily="18" charset="0"/>
              </a:rPr>
              <a:t>).</a:t>
            </a:r>
          </a:p>
        </p:txBody>
      </p:sp>
      <p:pic>
        <p:nvPicPr>
          <p:cNvPr id="10" name="Рисунок 9">
            <a:extLst>
              <a:ext uri="{FF2B5EF4-FFF2-40B4-BE49-F238E27FC236}">
                <a16:creationId xmlns:a16="http://schemas.microsoft.com/office/drawing/2014/main" id="{14E136F0-F136-4F3E-ABC7-D128D5EEE5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149" y="6186672"/>
            <a:ext cx="1227411" cy="429442"/>
          </a:xfrm>
          <a:prstGeom prst="rect">
            <a:avLst/>
          </a:prstGeom>
        </p:spPr>
      </p:pic>
    </p:spTree>
    <p:extLst>
      <p:ext uri="{BB962C8B-B14F-4D97-AF65-F5344CB8AC3E}">
        <p14:creationId xmlns:p14="http://schemas.microsoft.com/office/powerpoint/2010/main" val="355253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137371-E516-4A0D-88B5-21788D526963}"/>
              </a:ext>
            </a:extLst>
          </p:cNvPr>
          <p:cNvSpPr>
            <a:spLocks noGrp="1"/>
          </p:cNvSpPr>
          <p:nvPr>
            <p:ph type="title"/>
          </p:nvPr>
        </p:nvSpPr>
        <p:spPr>
          <a:xfrm>
            <a:off x="0" y="0"/>
            <a:ext cx="5136417" cy="1325563"/>
          </a:xfrm>
        </p:spPr>
        <p:txBody>
          <a:bodyPr>
            <a:normAutofit/>
          </a:bodyPr>
          <a:lstStyle/>
          <a:p>
            <a:r>
              <a:rPr lang="en-US" sz="4000" dirty="0">
                <a:latin typeface="Aharoni" panose="02010803020104030203" pitchFamily="2" charset="-79"/>
                <a:cs typeface="Aharoni" panose="02010803020104030203" pitchFamily="2" charset="-79"/>
              </a:rPr>
              <a:t>Advective heat flux</a:t>
            </a:r>
            <a:endParaRPr lang="ru-RU" sz="4000" dirty="0">
              <a:cs typeface="Aharoni" panose="02010803020104030203" pitchFamily="2" charset="-79"/>
            </a:endParaRPr>
          </a:p>
        </p:txBody>
      </p:sp>
      <p:pic>
        <p:nvPicPr>
          <p:cNvPr id="4" name="Рисунок 3">
            <a:extLst>
              <a:ext uri="{FF2B5EF4-FFF2-40B4-BE49-F238E27FC236}">
                <a16:creationId xmlns:a16="http://schemas.microsoft.com/office/drawing/2014/main" id="{5C2578F7-83FA-481D-986F-C065B6C4986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156" y="1110322"/>
            <a:ext cx="6070844" cy="5747678"/>
          </a:xfrm>
          <a:prstGeom prst="rect">
            <a:avLst/>
          </a:prstGeom>
        </p:spPr>
      </p:pic>
      <p:sp>
        <p:nvSpPr>
          <p:cNvPr id="5" name="TextBox 4">
            <a:extLst>
              <a:ext uri="{FF2B5EF4-FFF2-40B4-BE49-F238E27FC236}">
                <a16:creationId xmlns:a16="http://schemas.microsoft.com/office/drawing/2014/main" id="{0E0C193C-C75D-47AB-9A4B-B71180657394}"/>
              </a:ext>
            </a:extLst>
          </p:cNvPr>
          <p:cNvSpPr txBox="1"/>
          <p:nvPr/>
        </p:nvSpPr>
        <p:spPr>
          <a:xfrm>
            <a:off x="6203394" y="2805432"/>
            <a:ext cx="4586068" cy="1569660"/>
          </a:xfrm>
          <a:prstGeom prst="rect">
            <a:avLst/>
          </a:prstGeom>
          <a:noFill/>
        </p:spPr>
        <p:txBody>
          <a:bodyPr wrap="square" rtlCol="0">
            <a:spAutoFit/>
          </a:bodyPr>
          <a:lstStyle/>
          <a:p>
            <a:pPr indent="457200" algn="just"/>
            <a:r>
              <a:rPr lang="en-US" sz="1600" dirty="0">
                <a:latin typeface="Times New Roman" panose="02020603050405020304" pitchFamily="18" charset="0"/>
                <a:cs typeface="Times New Roman" panose="02020603050405020304" pitchFamily="18" charset="0"/>
              </a:rPr>
              <a:t>Interannual variability of the annual mean heat fluxes from ARMOR-3D, ORAS5, SODA3.4.2, SODA3.12.2 and Taylor diagrams:</a:t>
            </a:r>
          </a:p>
          <a:p>
            <a:pPr marL="342900" indent="-342900">
              <a:buFont typeface="+mj-lt"/>
              <a:buAutoNum type="alphaLcParenR"/>
            </a:pPr>
            <a:r>
              <a:rPr lang="en-US" sz="1600" dirty="0">
                <a:latin typeface="Times New Roman" panose="02020603050405020304" pitchFamily="18" charset="0"/>
                <a:cs typeface="Times New Roman" panose="02020603050405020304" pitchFamily="18" charset="0"/>
              </a:rPr>
              <a:t>across 44° W</a:t>
            </a:r>
          </a:p>
          <a:p>
            <a:pPr marL="342900" indent="-342900">
              <a:buFont typeface="+mj-lt"/>
              <a:buAutoNum type="alphaLcParenR"/>
            </a:pPr>
            <a:r>
              <a:rPr lang="en-US" sz="1600" dirty="0">
                <a:latin typeface="Times New Roman" panose="02020603050405020304" pitchFamily="18" charset="0"/>
                <a:cs typeface="Times New Roman" panose="02020603050405020304" pitchFamily="18" charset="0"/>
              </a:rPr>
              <a:t>across 58.5 °N </a:t>
            </a:r>
          </a:p>
          <a:p>
            <a:pPr marL="342900" indent="-342900">
              <a:buFont typeface="+mj-lt"/>
              <a:buAutoNum type="alphaLcParenR"/>
            </a:pPr>
            <a:r>
              <a:rPr lang="en-US" sz="1600" dirty="0">
                <a:latin typeface="Times New Roman" panose="02020603050405020304" pitchFamily="18" charset="0"/>
                <a:cs typeface="Times New Roman" panose="02020603050405020304" pitchFamily="18" charset="0"/>
              </a:rPr>
              <a:t>across 65.5 °N  </a:t>
            </a:r>
            <a:endParaRPr lang="ru-RU" sz="1600" dirty="0">
              <a:latin typeface="Times New Roman" panose="02020603050405020304" pitchFamily="18"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B91B9D64-63EC-48C9-93C3-7DD7CAEC0CD9}"/>
              </a:ext>
            </a:extLst>
          </p:cNvPr>
          <p:cNvGraphicFramePr>
            <a:graphicFrameLocks noGrp="1"/>
          </p:cNvGraphicFramePr>
          <p:nvPr>
            <p:extLst>
              <p:ext uri="{D42A27DB-BD31-4B8C-83A1-F6EECF244321}">
                <p14:modId xmlns:p14="http://schemas.microsoft.com/office/powerpoint/2010/main" val="937602384"/>
              </p:ext>
            </p:extLst>
          </p:nvPr>
        </p:nvGraphicFramePr>
        <p:xfrm>
          <a:off x="6233700" y="931664"/>
          <a:ext cx="5940000" cy="1490853"/>
        </p:xfrm>
        <a:graphic>
          <a:graphicData uri="http://schemas.openxmlformats.org/drawingml/2006/table">
            <a:tbl>
              <a:tblPr firstRow="1" firstCol="1" bandRow="1">
                <a:tableStyleId>{5C22544A-7EE6-4342-B048-85BDC9FD1C3A}</a:tableStyleId>
              </a:tblPr>
              <a:tblGrid>
                <a:gridCol w="769587">
                  <a:extLst>
                    <a:ext uri="{9D8B030D-6E8A-4147-A177-3AD203B41FA5}">
                      <a16:colId xmlns:a16="http://schemas.microsoft.com/office/drawing/2014/main" val="385310892"/>
                    </a:ext>
                  </a:extLst>
                </a:gridCol>
                <a:gridCol w="863329">
                  <a:extLst>
                    <a:ext uri="{9D8B030D-6E8A-4147-A177-3AD203B41FA5}">
                      <a16:colId xmlns:a16="http://schemas.microsoft.com/office/drawing/2014/main" val="89157725"/>
                    </a:ext>
                  </a:extLst>
                </a:gridCol>
                <a:gridCol w="1029602">
                  <a:extLst>
                    <a:ext uri="{9D8B030D-6E8A-4147-A177-3AD203B41FA5}">
                      <a16:colId xmlns:a16="http://schemas.microsoft.com/office/drawing/2014/main" val="3520940597"/>
                    </a:ext>
                  </a:extLst>
                </a:gridCol>
                <a:gridCol w="1021505">
                  <a:extLst>
                    <a:ext uri="{9D8B030D-6E8A-4147-A177-3AD203B41FA5}">
                      <a16:colId xmlns:a16="http://schemas.microsoft.com/office/drawing/2014/main" val="138555977"/>
                    </a:ext>
                  </a:extLst>
                </a:gridCol>
                <a:gridCol w="1041009">
                  <a:extLst>
                    <a:ext uri="{9D8B030D-6E8A-4147-A177-3AD203B41FA5}">
                      <a16:colId xmlns:a16="http://schemas.microsoft.com/office/drawing/2014/main" val="1482771090"/>
                    </a:ext>
                  </a:extLst>
                </a:gridCol>
                <a:gridCol w="1214968">
                  <a:extLst>
                    <a:ext uri="{9D8B030D-6E8A-4147-A177-3AD203B41FA5}">
                      <a16:colId xmlns:a16="http://schemas.microsoft.com/office/drawing/2014/main" val="2344492934"/>
                    </a:ext>
                  </a:extLst>
                </a:gridCol>
              </a:tblGrid>
              <a:tr h="125730">
                <a:tc gridSpan="2">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ARMOR</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ORAS5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SODA3.4.2</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SODA3.12.2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3989118"/>
                  </a:ext>
                </a:extLst>
              </a:tr>
              <a:tr h="0">
                <a:tc rowSpan="2">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44˚ </a:t>
                      </a:r>
                      <a:r>
                        <a:rPr lang="en-US" sz="1400" dirty="0">
                          <a:solidFill>
                            <a:schemeClr val="tx1"/>
                          </a:solidFill>
                          <a:effectLst/>
                          <a:latin typeface="Times New Roman" panose="02020603050405020304" pitchFamily="18" charset="0"/>
                          <a:cs typeface="Times New Roman" panose="02020603050405020304" pitchFamily="18" charset="0"/>
                        </a:rPr>
                        <a:t>W</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Heat flux</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326 (26)</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246 (42)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344 (93)</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170 (37)</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8633600"/>
                  </a:ext>
                </a:extLst>
              </a:tr>
              <a:tr h="0">
                <a:tc vMerge="1">
                  <a:txBody>
                    <a:bodyPr/>
                    <a:lstStyle/>
                    <a:p>
                      <a:endParaRPr lang="ru-RU"/>
                    </a:p>
                  </a:txBody>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Transport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12.52</a:t>
                      </a:r>
                      <a:r>
                        <a:rPr lang="en-US" sz="1400" dirty="0">
                          <a:solidFill>
                            <a:schemeClr val="tx1"/>
                          </a:solidFill>
                          <a:effectLst/>
                          <a:latin typeface="Times New Roman" panose="02020603050405020304" pitchFamily="18" charset="0"/>
                          <a:cs typeface="Times New Roman" panose="02020603050405020304" pitchFamily="18" charset="0"/>
                        </a:rPr>
                        <a:t> (0.</a:t>
                      </a:r>
                      <a:r>
                        <a:rPr lang="ru-RU" sz="1400" dirty="0">
                          <a:solidFill>
                            <a:schemeClr val="tx1"/>
                          </a:solidFill>
                          <a:effectLst/>
                          <a:latin typeface="Times New Roman" panose="02020603050405020304" pitchFamily="18" charset="0"/>
                          <a:cs typeface="Times New Roman" panose="02020603050405020304" pitchFamily="18" charset="0"/>
                        </a:rPr>
                        <a:t>85</a:t>
                      </a:r>
                      <a:r>
                        <a:rPr lang="en-US" sz="1400" dirty="0">
                          <a:solidFill>
                            <a:schemeClr val="tx1"/>
                          </a:solidFill>
                          <a:effectLst/>
                          <a:latin typeface="Times New Roman" panose="02020603050405020304" pitchFamily="18" charset="0"/>
                          <a:cs typeface="Times New Roman" panose="02020603050405020304" pitchFamily="18" charset="0"/>
                        </a:rPr>
                        <a:t>)</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400">
                          <a:solidFill>
                            <a:schemeClr val="tx1"/>
                          </a:solidFill>
                          <a:effectLst/>
                          <a:latin typeface="Times New Roman" panose="02020603050405020304" pitchFamily="18" charset="0"/>
                          <a:cs typeface="Times New Roman" panose="02020603050405020304" pitchFamily="18" charset="0"/>
                        </a:rPr>
                        <a:t>10.54</a:t>
                      </a:r>
                      <a:r>
                        <a:rPr lang="en-US" sz="1400">
                          <a:solidFill>
                            <a:schemeClr val="tx1"/>
                          </a:solidFill>
                          <a:effectLst/>
                          <a:latin typeface="Times New Roman" panose="02020603050405020304" pitchFamily="18" charset="0"/>
                          <a:cs typeface="Times New Roman" panose="02020603050405020304" pitchFamily="18" charset="0"/>
                        </a:rPr>
                        <a:t> (</a:t>
                      </a:r>
                      <a:r>
                        <a:rPr lang="ru-RU" sz="1400">
                          <a:solidFill>
                            <a:schemeClr val="tx1"/>
                          </a:solidFill>
                          <a:effectLst/>
                          <a:latin typeface="Times New Roman" panose="02020603050405020304" pitchFamily="18" charset="0"/>
                          <a:cs typeface="Times New Roman" panose="02020603050405020304" pitchFamily="18" charset="0"/>
                        </a:rPr>
                        <a:t>1.83)</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5.96</a:t>
                      </a:r>
                      <a:r>
                        <a:rPr lang="en-US" sz="1400" dirty="0">
                          <a:solidFill>
                            <a:schemeClr val="tx1"/>
                          </a:solidFill>
                          <a:effectLst/>
                          <a:latin typeface="Times New Roman" panose="02020603050405020304" pitchFamily="18" charset="0"/>
                          <a:cs typeface="Times New Roman" panose="02020603050405020304" pitchFamily="18" charset="0"/>
                        </a:rPr>
                        <a:t> (</a:t>
                      </a:r>
                      <a:r>
                        <a:rPr lang="ru-RU" sz="1400" dirty="0">
                          <a:solidFill>
                            <a:schemeClr val="tx1"/>
                          </a:solidFill>
                          <a:effectLst/>
                          <a:latin typeface="Times New Roman" panose="02020603050405020304" pitchFamily="18" charset="0"/>
                          <a:cs typeface="Times New Roman" panose="02020603050405020304" pitchFamily="18" charset="0"/>
                        </a:rPr>
                        <a:t>1.60</a:t>
                      </a:r>
                      <a:r>
                        <a:rPr lang="en-US" sz="1400" dirty="0">
                          <a:solidFill>
                            <a:schemeClr val="tx1"/>
                          </a:solidFill>
                          <a:effectLst/>
                          <a:latin typeface="Times New Roman" panose="02020603050405020304" pitchFamily="18" charset="0"/>
                          <a:cs typeface="Times New Roman" panose="02020603050405020304" pitchFamily="18" charset="0"/>
                        </a:rPr>
                        <a:t>)</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5.93</a:t>
                      </a:r>
                      <a:r>
                        <a:rPr lang="en-US" sz="1400" dirty="0">
                          <a:solidFill>
                            <a:schemeClr val="tx1"/>
                          </a:solidFill>
                          <a:effectLst/>
                          <a:latin typeface="Times New Roman" panose="02020603050405020304" pitchFamily="18" charset="0"/>
                          <a:cs typeface="Times New Roman" panose="02020603050405020304" pitchFamily="18" charset="0"/>
                        </a:rPr>
                        <a:t> (</a:t>
                      </a:r>
                      <a:r>
                        <a:rPr lang="ru-RU" sz="1400" dirty="0">
                          <a:solidFill>
                            <a:schemeClr val="tx1"/>
                          </a:solidFill>
                          <a:effectLst/>
                          <a:latin typeface="Times New Roman" panose="02020603050405020304" pitchFamily="18" charset="0"/>
                          <a:cs typeface="Times New Roman" panose="02020603050405020304" pitchFamily="18" charset="0"/>
                        </a:rPr>
                        <a:t>1.45</a:t>
                      </a:r>
                      <a:r>
                        <a:rPr lang="en-US" sz="1400" dirty="0">
                          <a:solidFill>
                            <a:schemeClr val="tx1"/>
                          </a:solidFill>
                          <a:effectLst/>
                          <a:latin typeface="Times New Roman" panose="02020603050405020304" pitchFamily="18" charset="0"/>
                          <a:cs typeface="Times New Roman" panose="02020603050405020304" pitchFamily="18" charset="0"/>
                        </a:rPr>
                        <a:t>)</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000435"/>
                  </a:ext>
                </a:extLst>
              </a:tr>
              <a:tr h="0">
                <a:tc rowSpan="2">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58.5</a:t>
                      </a:r>
                      <a:r>
                        <a:rPr lang="ru-RU" sz="1400" dirty="0">
                          <a:solidFill>
                            <a:schemeClr val="tx1"/>
                          </a:solidFill>
                          <a:effectLst/>
                          <a:latin typeface="Times New Roman" panose="02020603050405020304" pitchFamily="18" charset="0"/>
                          <a:cs typeface="Times New Roman" panose="02020603050405020304" pitchFamily="18" charset="0"/>
                        </a:rPr>
                        <a:t>˚ </a:t>
                      </a:r>
                      <a:r>
                        <a:rPr lang="en-US" sz="1400" dirty="0">
                          <a:solidFill>
                            <a:schemeClr val="tx1"/>
                          </a:solidFill>
                          <a:effectLst/>
                          <a:latin typeface="Times New Roman" panose="02020603050405020304" pitchFamily="18" charset="0"/>
                          <a:cs typeface="Times New Roman" panose="02020603050405020304" pitchFamily="18" charset="0"/>
                        </a:rPr>
                        <a:t>N</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Heat flux</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170 (34)</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122 (26)</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133 (36)</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130 (35)</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5366036"/>
                  </a:ext>
                </a:extLst>
              </a:tr>
              <a:tr h="0">
                <a:tc vMerge="1">
                  <a:txBody>
                    <a:bodyPr/>
                    <a:lstStyle/>
                    <a:p>
                      <a:endParaRPr lang="ru-RU"/>
                    </a:p>
                  </a:txBody>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Transport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5.56</a:t>
                      </a:r>
                      <a:r>
                        <a:rPr lang="en-US" sz="1400" dirty="0">
                          <a:solidFill>
                            <a:schemeClr val="tx1"/>
                          </a:solidFill>
                          <a:effectLst/>
                          <a:latin typeface="Times New Roman" panose="02020603050405020304" pitchFamily="18" charset="0"/>
                          <a:cs typeface="Times New Roman" panose="02020603050405020304" pitchFamily="18" charset="0"/>
                        </a:rPr>
                        <a:t> (</a:t>
                      </a:r>
                      <a:r>
                        <a:rPr lang="ru-RU" sz="1400" dirty="0">
                          <a:solidFill>
                            <a:schemeClr val="tx1"/>
                          </a:solidFill>
                          <a:effectLst/>
                          <a:latin typeface="Times New Roman" panose="02020603050405020304" pitchFamily="18" charset="0"/>
                          <a:cs typeface="Times New Roman" panose="02020603050405020304" pitchFamily="18" charset="0"/>
                        </a:rPr>
                        <a:t>1.01</a:t>
                      </a:r>
                      <a:r>
                        <a:rPr lang="en-US" sz="1400" dirty="0">
                          <a:solidFill>
                            <a:schemeClr val="tx1"/>
                          </a:solidFill>
                          <a:effectLst/>
                          <a:latin typeface="Times New Roman" panose="02020603050405020304" pitchFamily="18" charset="0"/>
                          <a:cs typeface="Times New Roman" panose="02020603050405020304" pitchFamily="18" charset="0"/>
                        </a:rPr>
                        <a:t>)</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3.96</a:t>
                      </a:r>
                      <a:r>
                        <a:rPr lang="en-US" sz="1400" dirty="0">
                          <a:solidFill>
                            <a:schemeClr val="tx1"/>
                          </a:solidFill>
                          <a:effectLst/>
                          <a:latin typeface="Times New Roman" panose="02020603050405020304" pitchFamily="18" charset="0"/>
                          <a:cs typeface="Times New Roman" panose="02020603050405020304" pitchFamily="18" charset="0"/>
                        </a:rPr>
                        <a:t> (0.</a:t>
                      </a:r>
                      <a:r>
                        <a:rPr lang="ru-RU" sz="1400" dirty="0">
                          <a:solidFill>
                            <a:schemeClr val="tx1"/>
                          </a:solidFill>
                          <a:effectLst/>
                          <a:latin typeface="Times New Roman" panose="02020603050405020304" pitchFamily="18" charset="0"/>
                          <a:cs typeface="Times New Roman" panose="02020603050405020304" pitchFamily="18" charset="0"/>
                        </a:rPr>
                        <a:t>85</a:t>
                      </a:r>
                      <a:r>
                        <a:rPr lang="en-US" sz="1400" dirty="0">
                          <a:solidFill>
                            <a:schemeClr val="tx1"/>
                          </a:solidFill>
                          <a:effectLst/>
                          <a:latin typeface="Times New Roman" panose="02020603050405020304" pitchFamily="18" charset="0"/>
                          <a:cs typeface="Times New Roman" panose="02020603050405020304" pitchFamily="18" charset="0"/>
                        </a:rPr>
                        <a:t>)</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400">
                          <a:solidFill>
                            <a:schemeClr val="tx1"/>
                          </a:solidFill>
                          <a:effectLst/>
                          <a:latin typeface="Times New Roman" panose="02020603050405020304" pitchFamily="18" charset="0"/>
                          <a:cs typeface="Times New Roman" panose="02020603050405020304" pitchFamily="18" charset="0"/>
                        </a:rPr>
                        <a:t>4.69</a:t>
                      </a:r>
                      <a:r>
                        <a:rPr lang="en-US" sz="1400">
                          <a:solidFill>
                            <a:schemeClr val="tx1"/>
                          </a:solidFill>
                          <a:effectLst/>
                          <a:latin typeface="Times New Roman" panose="02020603050405020304" pitchFamily="18" charset="0"/>
                          <a:cs typeface="Times New Roman" panose="02020603050405020304" pitchFamily="18" charset="0"/>
                        </a:rPr>
                        <a:t> (</a:t>
                      </a:r>
                      <a:r>
                        <a:rPr lang="ru-RU" sz="1400">
                          <a:solidFill>
                            <a:schemeClr val="tx1"/>
                          </a:solidFill>
                          <a:effectLst/>
                          <a:latin typeface="Times New Roman" panose="02020603050405020304" pitchFamily="18" charset="0"/>
                          <a:cs typeface="Times New Roman" panose="02020603050405020304" pitchFamily="18" charset="0"/>
                        </a:rPr>
                        <a:t>1.00</a:t>
                      </a:r>
                      <a:r>
                        <a:rPr lang="en-US" sz="1400">
                          <a:solidFill>
                            <a:schemeClr val="tx1"/>
                          </a:solidFill>
                          <a:effectLst/>
                          <a:latin typeface="Times New Roman" panose="02020603050405020304" pitchFamily="18" charset="0"/>
                          <a:cs typeface="Times New Roman" panose="02020603050405020304" pitchFamily="18" charset="0"/>
                        </a:rPr>
                        <a:t>)</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4.55</a:t>
                      </a:r>
                      <a:r>
                        <a:rPr lang="en-US" sz="1400" dirty="0">
                          <a:solidFill>
                            <a:schemeClr val="tx1"/>
                          </a:solidFill>
                          <a:effectLst/>
                          <a:latin typeface="Times New Roman" panose="02020603050405020304" pitchFamily="18" charset="0"/>
                          <a:cs typeface="Times New Roman" panose="02020603050405020304" pitchFamily="18" charset="0"/>
                        </a:rPr>
                        <a:t> (0.</a:t>
                      </a:r>
                      <a:r>
                        <a:rPr lang="ru-RU" sz="1400" dirty="0">
                          <a:solidFill>
                            <a:schemeClr val="tx1"/>
                          </a:solidFill>
                          <a:effectLst/>
                          <a:latin typeface="Times New Roman" panose="02020603050405020304" pitchFamily="18" charset="0"/>
                          <a:cs typeface="Times New Roman" panose="02020603050405020304" pitchFamily="18" charset="0"/>
                        </a:rPr>
                        <a:t>99</a:t>
                      </a:r>
                      <a:r>
                        <a:rPr lang="en-US" sz="1400" dirty="0">
                          <a:solidFill>
                            <a:schemeClr val="tx1"/>
                          </a:solidFill>
                          <a:effectLst/>
                          <a:latin typeface="Times New Roman" panose="02020603050405020304" pitchFamily="18" charset="0"/>
                          <a:cs typeface="Times New Roman" panose="02020603050405020304" pitchFamily="18" charset="0"/>
                        </a:rPr>
                        <a:t>)</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0406012"/>
                  </a:ext>
                </a:extLst>
              </a:tr>
              <a:tr h="0">
                <a:tc rowSpan="2">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65</a:t>
                      </a:r>
                      <a:r>
                        <a:rPr lang="en-US" sz="1400" dirty="0">
                          <a:solidFill>
                            <a:schemeClr val="tx1"/>
                          </a:solidFill>
                          <a:effectLst/>
                          <a:latin typeface="Times New Roman" panose="02020603050405020304" pitchFamily="18" charset="0"/>
                          <a:cs typeface="Times New Roman" panose="02020603050405020304" pitchFamily="18" charset="0"/>
                        </a:rPr>
                        <a:t>.5</a:t>
                      </a:r>
                      <a:r>
                        <a:rPr lang="ru-RU" sz="1400" dirty="0">
                          <a:solidFill>
                            <a:schemeClr val="tx1"/>
                          </a:solidFill>
                          <a:effectLst/>
                          <a:latin typeface="Times New Roman" panose="02020603050405020304" pitchFamily="18" charset="0"/>
                          <a:cs typeface="Times New Roman" panose="02020603050405020304" pitchFamily="18" charset="0"/>
                        </a:rPr>
                        <a:t>˚ N</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Heat flux</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332 (42)</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194 (29)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256 (19)</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255 (18)</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7657427"/>
                  </a:ext>
                </a:extLst>
              </a:tr>
              <a:tr h="0">
                <a:tc vMerge="1">
                  <a:txBody>
                    <a:bodyPr/>
                    <a:lstStyle/>
                    <a:p>
                      <a:endParaRPr lang="ru-RU"/>
                    </a:p>
                  </a:txBody>
                  <a:tcPr/>
                </a:tc>
                <a:tc>
                  <a:txBody>
                    <a:bodyPr/>
                    <a:lstStyle/>
                    <a:p>
                      <a:pPr algn="ctr">
                        <a:lnSpc>
                          <a:spcPct val="107000"/>
                        </a:lnSpc>
                        <a:spcAft>
                          <a:spcPts val="0"/>
                        </a:spcAft>
                      </a:pPr>
                      <a:r>
                        <a:rPr lang="en-US" sz="1400">
                          <a:solidFill>
                            <a:schemeClr val="tx1"/>
                          </a:solidFill>
                          <a:effectLst/>
                          <a:latin typeface="Times New Roman" panose="02020603050405020304" pitchFamily="18" charset="0"/>
                          <a:cs typeface="Times New Roman" panose="02020603050405020304" pitchFamily="18" charset="0"/>
                        </a:rPr>
                        <a:t>Transport </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400">
                          <a:solidFill>
                            <a:schemeClr val="tx1"/>
                          </a:solidFill>
                          <a:effectLst/>
                          <a:latin typeface="Times New Roman" panose="02020603050405020304" pitchFamily="18" charset="0"/>
                          <a:cs typeface="Times New Roman" panose="02020603050405020304" pitchFamily="18" charset="0"/>
                        </a:rPr>
                        <a:t>10.16</a:t>
                      </a:r>
                      <a:r>
                        <a:rPr lang="en-US" sz="1400">
                          <a:solidFill>
                            <a:schemeClr val="tx1"/>
                          </a:solidFill>
                          <a:effectLst/>
                          <a:latin typeface="Times New Roman" panose="02020603050405020304" pitchFamily="18" charset="0"/>
                          <a:cs typeface="Times New Roman" panose="02020603050405020304" pitchFamily="18" charset="0"/>
                        </a:rPr>
                        <a:t> (</a:t>
                      </a:r>
                      <a:r>
                        <a:rPr lang="ru-RU" sz="1400">
                          <a:solidFill>
                            <a:schemeClr val="tx1"/>
                          </a:solidFill>
                          <a:effectLst/>
                          <a:latin typeface="Times New Roman" panose="02020603050405020304" pitchFamily="18" charset="0"/>
                          <a:cs typeface="Times New Roman" panose="02020603050405020304" pitchFamily="18" charset="0"/>
                        </a:rPr>
                        <a:t>1.09</a:t>
                      </a:r>
                      <a:r>
                        <a:rPr lang="en-US" sz="1400">
                          <a:solidFill>
                            <a:schemeClr val="tx1"/>
                          </a:solidFill>
                          <a:effectLst/>
                          <a:latin typeface="Times New Roman" panose="02020603050405020304" pitchFamily="18" charset="0"/>
                          <a:cs typeface="Times New Roman" panose="02020603050405020304" pitchFamily="18" charset="0"/>
                        </a:rPr>
                        <a:t>)</a:t>
                      </a:r>
                      <a:endParaRPr lang="ru-RU"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5.94</a:t>
                      </a:r>
                      <a:r>
                        <a:rPr lang="en-US" sz="1400" dirty="0">
                          <a:solidFill>
                            <a:schemeClr val="tx1"/>
                          </a:solidFill>
                          <a:effectLst/>
                          <a:latin typeface="Times New Roman" panose="02020603050405020304" pitchFamily="18" charset="0"/>
                          <a:cs typeface="Times New Roman" panose="02020603050405020304" pitchFamily="18" charset="0"/>
                        </a:rPr>
                        <a:t> (0</a:t>
                      </a:r>
                      <a:r>
                        <a:rPr lang="ru-RU" sz="1400" dirty="0">
                          <a:solidFill>
                            <a:schemeClr val="tx1"/>
                          </a:solidFill>
                          <a:effectLst/>
                          <a:latin typeface="Times New Roman" panose="02020603050405020304" pitchFamily="18" charset="0"/>
                          <a:cs typeface="Times New Roman" panose="02020603050405020304" pitchFamily="18" charset="0"/>
                        </a:rPr>
                        <a:t>.90</a:t>
                      </a:r>
                      <a:r>
                        <a:rPr lang="en-US" sz="1400" dirty="0">
                          <a:solidFill>
                            <a:schemeClr val="tx1"/>
                          </a:solidFill>
                          <a:effectLst/>
                          <a:latin typeface="Times New Roman" panose="02020603050405020304" pitchFamily="18" charset="0"/>
                          <a:cs typeface="Times New Roman" panose="02020603050405020304" pitchFamily="18" charset="0"/>
                        </a:rPr>
                        <a:t>)</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8.01</a:t>
                      </a:r>
                      <a:r>
                        <a:rPr lang="en-US" sz="1400" dirty="0">
                          <a:solidFill>
                            <a:schemeClr val="tx1"/>
                          </a:solidFill>
                          <a:effectLst/>
                          <a:latin typeface="Times New Roman" panose="02020603050405020304" pitchFamily="18" charset="0"/>
                          <a:cs typeface="Times New Roman" panose="02020603050405020304" pitchFamily="18" charset="0"/>
                        </a:rPr>
                        <a:t> (0.</a:t>
                      </a:r>
                      <a:r>
                        <a:rPr lang="ru-RU" sz="1400" dirty="0">
                          <a:solidFill>
                            <a:schemeClr val="tx1"/>
                          </a:solidFill>
                          <a:effectLst/>
                          <a:latin typeface="Times New Roman" panose="02020603050405020304" pitchFamily="18" charset="0"/>
                          <a:cs typeface="Times New Roman" panose="02020603050405020304" pitchFamily="18" charset="0"/>
                        </a:rPr>
                        <a:t>71</a:t>
                      </a:r>
                      <a:r>
                        <a:rPr lang="en-US" sz="1400" dirty="0">
                          <a:solidFill>
                            <a:schemeClr val="tx1"/>
                          </a:solidFill>
                          <a:effectLst/>
                          <a:latin typeface="Times New Roman" panose="02020603050405020304" pitchFamily="18" charset="0"/>
                          <a:cs typeface="Times New Roman" panose="02020603050405020304" pitchFamily="18" charset="0"/>
                        </a:rPr>
                        <a:t>)</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ru-RU" sz="1400" dirty="0">
                          <a:solidFill>
                            <a:schemeClr val="tx1"/>
                          </a:solidFill>
                          <a:effectLst/>
                          <a:latin typeface="Times New Roman" panose="02020603050405020304" pitchFamily="18" charset="0"/>
                          <a:cs typeface="Times New Roman" panose="02020603050405020304" pitchFamily="18" charset="0"/>
                        </a:rPr>
                        <a:t>7.95</a:t>
                      </a:r>
                      <a:r>
                        <a:rPr lang="en-US" sz="1400" dirty="0">
                          <a:solidFill>
                            <a:schemeClr val="tx1"/>
                          </a:solidFill>
                          <a:effectLst/>
                          <a:latin typeface="Times New Roman" panose="02020603050405020304" pitchFamily="18" charset="0"/>
                          <a:cs typeface="Times New Roman" panose="02020603050405020304" pitchFamily="18" charset="0"/>
                        </a:rPr>
                        <a:t> (0.</a:t>
                      </a:r>
                      <a:r>
                        <a:rPr lang="ru-RU" sz="1400" dirty="0">
                          <a:solidFill>
                            <a:schemeClr val="tx1"/>
                          </a:solidFill>
                          <a:effectLst/>
                          <a:latin typeface="Times New Roman" panose="02020603050405020304" pitchFamily="18" charset="0"/>
                          <a:cs typeface="Times New Roman" panose="02020603050405020304" pitchFamily="18" charset="0"/>
                        </a:rPr>
                        <a:t>74</a:t>
                      </a:r>
                      <a:r>
                        <a:rPr lang="en-US" sz="1400" dirty="0">
                          <a:solidFill>
                            <a:schemeClr val="tx1"/>
                          </a:solidFill>
                          <a:effectLst/>
                          <a:latin typeface="Times New Roman" panose="02020603050405020304" pitchFamily="18" charset="0"/>
                          <a:cs typeface="Times New Roman" panose="02020603050405020304" pitchFamily="18" charset="0"/>
                        </a:rPr>
                        <a:t>)</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895916"/>
                  </a:ext>
                </a:extLst>
              </a:tr>
            </a:tbl>
          </a:graphicData>
        </a:graphic>
      </p:graphicFrame>
      <p:sp>
        <p:nvSpPr>
          <p:cNvPr id="7" name="TextBox 6">
            <a:extLst>
              <a:ext uri="{FF2B5EF4-FFF2-40B4-BE49-F238E27FC236}">
                <a16:creationId xmlns:a16="http://schemas.microsoft.com/office/drawing/2014/main" id="{05102221-A992-41BB-AA46-1F1F5BED669A}"/>
              </a:ext>
            </a:extLst>
          </p:cNvPr>
          <p:cNvSpPr txBox="1"/>
          <p:nvPr/>
        </p:nvSpPr>
        <p:spPr>
          <a:xfrm>
            <a:off x="6233700" y="100667"/>
            <a:ext cx="5933144" cy="830997"/>
          </a:xfrm>
          <a:prstGeom prst="rect">
            <a:avLst/>
          </a:prstGeom>
          <a:noFill/>
        </p:spPr>
        <p:txBody>
          <a:bodyPr wrap="square" rtlCol="0">
            <a:spAutoFit/>
          </a:bodyPr>
          <a:lstStyle/>
          <a:p>
            <a:pPr indent="457200" algn="just"/>
            <a:r>
              <a:rPr lang="en-US" sz="1600" dirty="0">
                <a:latin typeface="Times New Roman" panose="02020603050405020304" pitchFamily="18" charset="0"/>
                <a:cs typeface="Times New Roman" panose="02020603050405020304" pitchFamily="18" charset="0"/>
              </a:rPr>
              <a:t>The mean annual heat fluxes (TW) and water transport (</a:t>
            </a:r>
            <a:r>
              <a:rPr lang="en-US" sz="1600" dirty="0" err="1">
                <a:latin typeface="Times New Roman" panose="02020603050405020304" pitchFamily="18" charset="0"/>
                <a:cs typeface="Times New Roman" panose="02020603050405020304" pitchFamily="18" charset="0"/>
              </a:rPr>
              <a:t>Sv</a:t>
            </a:r>
            <a:r>
              <a:rPr lang="en-US" sz="1600" dirty="0">
                <a:latin typeface="Times New Roman" panose="02020603050405020304" pitchFamily="18" charset="0"/>
                <a:cs typeface="Times New Roman" panose="02020603050405020304" pitchFamily="18" charset="0"/>
              </a:rPr>
              <a:t>) across 44˚ W, 58.5˚ N, 65.5˚ N, integrated over the upper 500-m layer. The standard deviations are indicated in brackets. </a:t>
            </a:r>
            <a:endParaRPr lang="ru-RU" sz="1600"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7C80F0A7-7AF2-4D9A-ADD6-526070617997}"/>
              </a:ext>
            </a:extLst>
          </p:cNvPr>
          <p:cNvPicPr>
            <a:picLocks noChangeAspect="1"/>
          </p:cNvPicPr>
          <p:nvPr/>
        </p:nvPicPr>
        <p:blipFill rotWithShape="1">
          <a:blip r:embed="rId4">
            <a:extLst>
              <a:ext uri="{28A0092B-C50C-407E-A947-70E740481C1C}">
                <a14:useLocalDpi xmlns:a14="http://schemas.microsoft.com/office/drawing/2010/main" val="0"/>
              </a:ext>
            </a:extLst>
          </a:blip>
          <a:srcRect l="6807" t="5822" r="2500"/>
          <a:stretch/>
        </p:blipFill>
        <p:spPr>
          <a:xfrm>
            <a:off x="6233700" y="4373891"/>
            <a:ext cx="5011799" cy="2484109"/>
          </a:xfrm>
          <a:prstGeom prst="rect">
            <a:avLst/>
          </a:prstGeom>
        </p:spPr>
      </p:pic>
      <p:pic>
        <p:nvPicPr>
          <p:cNvPr id="10" name="Рисунок 9">
            <a:extLst>
              <a:ext uri="{FF2B5EF4-FFF2-40B4-BE49-F238E27FC236}">
                <a16:creationId xmlns:a16="http://schemas.microsoft.com/office/drawing/2014/main" id="{02DDF7C9-49B7-4906-8AB6-4999C0EC25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6857" y="6352448"/>
            <a:ext cx="1227411" cy="429442"/>
          </a:xfrm>
          <a:prstGeom prst="rect">
            <a:avLst/>
          </a:prstGeom>
        </p:spPr>
      </p:pic>
    </p:spTree>
    <p:extLst>
      <p:ext uri="{BB962C8B-B14F-4D97-AF65-F5344CB8AC3E}">
        <p14:creationId xmlns:p14="http://schemas.microsoft.com/office/powerpoint/2010/main" val="283888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0B2453-79A6-4EA3-B44B-0766909721BE}"/>
              </a:ext>
            </a:extLst>
          </p:cNvPr>
          <p:cNvSpPr>
            <a:spLocks noGrp="1"/>
          </p:cNvSpPr>
          <p:nvPr>
            <p:ph type="title"/>
          </p:nvPr>
        </p:nvSpPr>
        <p:spPr>
          <a:xfrm>
            <a:off x="0" y="0"/>
            <a:ext cx="10515600" cy="1325563"/>
          </a:xfrm>
        </p:spPr>
        <p:txBody>
          <a:bodyPr>
            <a:normAutofit/>
          </a:bodyPr>
          <a:lstStyle/>
          <a:p>
            <a:r>
              <a:rPr lang="en-US" sz="4000" dirty="0">
                <a:latin typeface="Aharoni" panose="02010803020104030203" pitchFamily="2" charset="-79"/>
                <a:cs typeface="Aharoni" panose="02010803020104030203" pitchFamily="2" charset="-79"/>
              </a:rPr>
              <a:t>Anomalies of the sea-surface current velocity</a:t>
            </a:r>
            <a:endParaRPr lang="ru-RU" sz="4000" dirty="0">
              <a:cs typeface="Aharoni" panose="02010803020104030203" pitchFamily="2" charset="-79"/>
            </a:endParaRPr>
          </a:p>
        </p:txBody>
      </p:sp>
      <p:pic>
        <p:nvPicPr>
          <p:cNvPr id="5" name="Объект 4">
            <a:extLst>
              <a:ext uri="{FF2B5EF4-FFF2-40B4-BE49-F238E27FC236}">
                <a16:creationId xmlns:a16="http://schemas.microsoft.com/office/drawing/2014/main" id="{07A3D814-02D7-4FCD-BB5B-8A714DE48D3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 y="1325563"/>
            <a:ext cx="8575784" cy="5076282"/>
          </a:xfrm>
        </p:spPr>
      </p:pic>
      <p:sp>
        <p:nvSpPr>
          <p:cNvPr id="6" name="TextBox 5">
            <a:extLst>
              <a:ext uri="{FF2B5EF4-FFF2-40B4-BE49-F238E27FC236}">
                <a16:creationId xmlns:a16="http://schemas.microsoft.com/office/drawing/2014/main" id="{15526C81-CA10-44B0-AF6E-0ECCEDD824F3}"/>
              </a:ext>
            </a:extLst>
          </p:cNvPr>
          <p:cNvSpPr txBox="1"/>
          <p:nvPr/>
        </p:nvSpPr>
        <p:spPr>
          <a:xfrm>
            <a:off x="8621504" y="934858"/>
            <a:ext cx="3265696" cy="5570756"/>
          </a:xfrm>
          <a:prstGeom prst="rect">
            <a:avLst/>
          </a:prstGeom>
          <a:noFill/>
        </p:spPr>
        <p:txBody>
          <a:bodyPr wrap="square" rtlCol="0">
            <a:spAutoFit/>
          </a:bodyPr>
          <a:lstStyle/>
          <a:p>
            <a:pPr indent="457200" algn="just"/>
            <a:r>
              <a:rPr lang="en-US" dirty="0">
                <a:latin typeface="Times New Roman" panose="02020603050405020304" pitchFamily="18" charset="0"/>
                <a:cs typeface="Times New Roman" panose="02020603050405020304" pitchFamily="18" charset="0"/>
              </a:rPr>
              <a:t>Spatial distributions of the winter mean (January-March) anomalies of the sea-surface current velocity (m s</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  years with high values NAOI (NAOI&gt;0.9) </a:t>
            </a:r>
          </a:p>
          <a:p>
            <a:pPr indent="360363" algn="just"/>
            <a:r>
              <a:rPr lang="en-US" dirty="0">
                <a:latin typeface="Times New Roman" panose="02020603050405020304" pitchFamily="18" charset="0"/>
                <a:cs typeface="Times New Roman" panose="02020603050405020304" pitchFamily="18" charset="0"/>
              </a:rPr>
              <a:t>minus </a:t>
            </a:r>
          </a:p>
          <a:p>
            <a:pPr algn="just"/>
            <a:r>
              <a:rPr lang="en-US" dirty="0">
                <a:latin typeface="Times New Roman" panose="02020603050405020304" pitchFamily="18" charset="0"/>
                <a:cs typeface="Times New Roman" panose="02020603050405020304" pitchFamily="18" charset="0"/>
              </a:rPr>
              <a:t>  years with low values NAOI (NAOI&lt;-0.1). </a:t>
            </a:r>
          </a:p>
          <a:p>
            <a:pPr algn="just"/>
            <a:endParaRPr lang="en-US" dirty="0">
              <a:latin typeface="Times New Roman" panose="02020603050405020304" pitchFamily="18" charset="0"/>
              <a:cs typeface="Times New Roman" panose="02020603050405020304" pitchFamily="18" charset="0"/>
            </a:endParaRPr>
          </a:p>
          <a:p>
            <a:pPr marL="342900" indent="-342900" algn="just">
              <a:buFont typeface="+mj-lt"/>
              <a:buAutoNum type="alphaLcParenR"/>
            </a:pPr>
            <a:r>
              <a:rPr lang="en-US" dirty="0">
                <a:latin typeface="Times New Roman" panose="02020603050405020304" pitchFamily="18" charset="0"/>
                <a:cs typeface="Times New Roman" panose="02020603050405020304" pitchFamily="18" charset="0"/>
              </a:rPr>
              <a:t>ARMOR</a:t>
            </a:r>
          </a:p>
          <a:p>
            <a:pPr marL="342900" indent="-342900" algn="just">
              <a:buFont typeface="+mj-lt"/>
              <a:buAutoNum type="alphaLcParenR"/>
            </a:pPr>
            <a:r>
              <a:rPr lang="en-US" dirty="0">
                <a:latin typeface="Times New Roman" panose="02020603050405020304" pitchFamily="18" charset="0"/>
                <a:cs typeface="Times New Roman" panose="02020603050405020304" pitchFamily="18" charset="0"/>
              </a:rPr>
              <a:t>ORAS5</a:t>
            </a:r>
          </a:p>
          <a:p>
            <a:pPr marL="342900" indent="-342900" algn="just">
              <a:buFont typeface="+mj-lt"/>
              <a:buAutoNum type="alphaLcParenR"/>
            </a:pPr>
            <a:r>
              <a:rPr lang="en-US" dirty="0">
                <a:latin typeface="Times New Roman" panose="02020603050405020304" pitchFamily="18" charset="0"/>
                <a:cs typeface="Times New Roman" panose="02020603050405020304" pitchFamily="18" charset="0"/>
              </a:rPr>
              <a:t>SODA3.4.2</a:t>
            </a:r>
          </a:p>
          <a:p>
            <a:pPr marL="342900" indent="-342900" algn="just">
              <a:buFont typeface="+mj-lt"/>
              <a:buAutoNum type="alphaLcParenR"/>
            </a:pPr>
            <a:r>
              <a:rPr lang="en-US" dirty="0">
                <a:latin typeface="Times New Roman" panose="02020603050405020304" pitchFamily="18" charset="0"/>
                <a:cs typeface="Times New Roman" panose="02020603050405020304" pitchFamily="18" charset="0"/>
              </a:rPr>
              <a:t>SODA3.12.2. </a:t>
            </a:r>
          </a:p>
          <a:p>
            <a:pPr algn="just"/>
            <a:endParaRPr lang="en-US" dirty="0">
              <a:latin typeface="Times New Roman" panose="02020603050405020304" pitchFamily="18" charset="0"/>
              <a:cs typeface="Times New Roman" panose="02020603050405020304" pitchFamily="18" charset="0"/>
            </a:endParaRPr>
          </a:p>
          <a:p>
            <a:pPr indent="457200" algn="just"/>
            <a:r>
              <a:rPr lang="en-US" dirty="0">
                <a:latin typeface="Times New Roman" panose="02020603050405020304" pitchFamily="18" charset="0"/>
                <a:cs typeface="Times New Roman" panose="02020603050405020304" pitchFamily="18" charset="0"/>
              </a:rPr>
              <a:t>The gray shading marks the regions with the velocity </a:t>
            </a:r>
          </a:p>
          <a:p>
            <a:pPr algn="just"/>
            <a:r>
              <a:rPr lang="en-US" dirty="0">
                <a:latin typeface="Times New Roman" panose="02020603050405020304" pitchFamily="18" charset="0"/>
                <a:cs typeface="Times New Roman" panose="02020603050405020304" pitchFamily="18" charset="0"/>
              </a:rPr>
              <a:t>≤ 0.05 m s</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p>
          <a:p>
            <a:pPr indent="457200" algn="just"/>
            <a:r>
              <a:rPr lang="en-US" sz="1600" dirty="0">
                <a:latin typeface="Times New Roman" panose="02020603050405020304" pitchFamily="18" charset="0"/>
                <a:cs typeface="Times New Roman" panose="02020603050405020304" pitchFamily="18" charset="0"/>
              </a:rPr>
              <a:t>The black line is the 300 m isobath.</a:t>
            </a:r>
            <a:endParaRPr lang="ru-RU" sz="1600" dirty="0"/>
          </a:p>
        </p:txBody>
      </p:sp>
      <p:pic>
        <p:nvPicPr>
          <p:cNvPr id="8" name="Рисунок 7">
            <a:extLst>
              <a:ext uri="{FF2B5EF4-FFF2-40B4-BE49-F238E27FC236}">
                <a16:creationId xmlns:a16="http://schemas.microsoft.com/office/drawing/2014/main" id="{7945B085-0C78-48D9-9AEE-692F45CCB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857" y="6352448"/>
            <a:ext cx="1227411" cy="429442"/>
          </a:xfrm>
          <a:prstGeom prst="rect">
            <a:avLst/>
          </a:prstGeom>
        </p:spPr>
      </p:pic>
    </p:spTree>
    <p:extLst>
      <p:ext uri="{BB962C8B-B14F-4D97-AF65-F5344CB8AC3E}">
        <p14:creationId xmlns:p14="http://schemas.microsoft.com/office/powerpoint/2010/main" val="3129843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8AC4D6-D66B-43EF-AC5E-D4D8B359248E}"/>
              </a:ext>
            </a:extLst>
          </p:cNvPr>
          <p:cNvSpPr>
            <a:spLocks noGrp="1"/>
          </p:cNvSpPr>
          <p:nvPr>
            <p:ph type="title"/>
          </p:nvPr>
        </p:nvSpPr>
        <p:spPr>
          <a:xfrm>
            <a:off x="0" y="0"/>
            <a:ext cx="10515600" cy="1325563"/>
          </a:xfrm>
        </p:spPr>
        <p:txBody>
          <a:bodyPr>
            <a:normAutofit/>
          </a:bodyPr>
          <a:lstStyle/>
          <a:p>
            <a:r>
              <a:rPr lang="en-US" sz="4000" dirty="0">
                <a:latin typeface="Aharoni" panose="02010803020104030203" pitchFamily="2" charset="-79"/>
                <a:cs typeface="Aharoni" panose="02010803020104030203" pitchFamily="2" charset="-79"/>
              </a:rPr>
              <a:t>Heat fluxes to the atmosphere</a:t>
            </a:r>
            <a:endParaRPr lang="ru-RU" sz="4000" dirty="0"/>
          </a:p>
        </p:txBody>
      </p:sp>
      <p:pic>
        <p:nvPicPr>
          <p:cNvPr id="5" name="Рисунок 4">
            <a:extLst>
              <a:ext uri="{FF2B5EF4-FFF2-40B4-BE49-F238E27FC236}">
                <a16:creationId xmlns:a16="http://schemas.microsoft.com/office/drawing/2014/main" id="{28F3DB97-57A9-4244-A54D-1E99DF12A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8208"/>
            <a:ext cx="12192000" cy="5399824"/>
          </a:xfrm>
          <a:prstGeom prst="rect">
            <a:avLst/>
          </a:prstGeom>
        </p:spPr>
      </p:pic>
      <p:sp>
        <p:nvSpPr>
          <p:cNvPr id="6" name="TextBox 5">
            <a:extLst>
              <a:ext uri="{FF2B5EF4-FFF2-40B4-BE49-F238E27FC236}">
                <a16:creationId xmlns:a16="http://schemas.microsoft.com/office/drawing/2014/main" id="{1CCE976B-EBBA-466B-818B-1550843A1F27}"/>
              </a:ext>
            </a:extLst>
          </p:cNvPr>
          <p:cNvSpPr txBox="1"/>
          <p:nvPr/>
        </p:nvSpPr>
        <p:spPr>
          <a:xfrm>
            <a:off x="8092440" y="1713566"/>
            <a:ext cx="3368040" cy="923330"/>
          </a:xfrm>
          <a:prstGeom prst="rect">
            <a:avLst/>
          </a:prstGeom>
          <a:noFill/>
        </p:spPr>
        <p:txBody>
          <a:bodyPr wrap="square" rtlCol="0">
            <a:spAutoFit/>
          </a:bodyPr>
          <a:lstStyle/>
          <a:p>
            <a:pPr indent="457200" algn="just"/>
            <a:r>
              <a:rPr lang="en-US" dirty="0">
                <a:latin typeface="Times New Roman" panose="02020603050405020304" pitchFamily="18" charset="0"/>
                <a:cs typeface="Times New Roman" panose="02020603050405020304" pitchFamily="18" charset="0"/>
              </a:rPr>
              <a:t>The annual mean heat fluxes from the ocean to the atmosphere (</a:t>
            </a:r>
            <a:r>
              <a:rPr lang="en-US" dirty="0" err="1">
                <a:latin typeface="Times New Roman" panose="02020603050405020304" pitchFamily="18" charset="0"/>
                <a:cs typeface="Times New Roman" panose="02020603050405020304" pitchFamily="18" charset="0"/>
              </a:rPr>
              <a:t>latent+sensible</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5DE0FC29-2462-4081-9FFC-8C3F17C3FB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857" y="6352448"/>
            <a:ext cx="1227411" cy="429442"/>
          </a:xfrm>
          <a:prstGeom prst="rect">
            <a:avLst/>
          </a:prstGeom>
        </p:spPr>
      </p:pic>
    </p:spTree>
    <p:extLst>
      <p:ext uri="{BB962C8B-B14F-4D97-AF65-F5344CB8AC3E}">
        <p14:creationId xmlns:p14="http://schemas.microsoft.com/office/powerpoint/2010/main" val="4172867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5EC45D-49E0-41AC-B7F4-5C4D8F622700}"/>
              </a:ext>
            </a:extLst>
          </p:cNvPr>
          <p:cNvSpPr>
            <a:spLocks noGrp="1"/>
          </p:cNvSpPr>
          <p:nvPr>
            <p:ph type="title"/>
          </p:nvPr>
        </p:nvSpPr>
        <p:spPr>
          <a:xfrm>
            <a:off x="0" y="0"/>
            <a:ext cx="10515600" cy="1325563"/>
          </a:xfrm>
        </p:spPr>
        <p:txBody>
          <a:bodyPr>
            <a:normAutofit/>
          </a:bodyPr>
          <a:lstStyle/>
          <a:p>
            <a:r>
              <a:rPr lang="en-US" sz="4000" dirty="0">
                <a:latin typeface="Aharoni" panose="02010803020104030203" pitchFamily="2" charset="-79"/>
                <a:cs typeface="Aharoni" panose="02010803020104030203" pitchFamily="2" charset="-79"/>
              </a:rPr>
              <a:t>Heat fluxes to the atmosphere</a:t>
            </a:r>
            <a:endParaRPr lang="ru-RU" sz="4000" dirty="0"/>
          </a:p>
        </p:txBody>
      </p:sp>
      <p:pic>
        <p:nvPicPr>
          <p:cNvPr id="4" name="Рисунок 3">
            <a:extLst>
              <a:ext uri="{FF2B5EF4-FFF2-40B4-BE49-F238E27FC236}">
                <a16:creationId xmlns:a16="http://schemas.microsoft.com/office/drawing/2014/main" id="{365A58EC-1C11-4EE4-A7B7-E9DE05D7900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15343" y="914400"/>
            <a:ext cx="7117080" cy="5836920"/>
          </a:xfrm>
          <a:prstGeom prst="rect">
            <a:avLst/>
          </a:prstGeom>
        </p:spPr>
      </p:pic>
      <p:pic>
        <p:nvPicPr>
          <p:cNvPr id="7" name="Рисунок 6">
            <a:extLst>
              <a:ext uri="{FF2B5EF4-FFF2-40B4-BE49-F238E27FC236}">
                <a16:creationId xmlns:a16="http://schemas.microsoft.com/office/drawing/2014/main" id="{CE4AC51E-58E3-4C29-9C41-C2C9107A9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857" y="6352448"/>
            <a:ext cx="1227411" cy="429442"/>
          </a:xfrm>
          <a:prstGeom prst="rect">
            <a:avLst/>
          </a:prstGeom>
        </p:spPr>
      </p:pic>
      <p:sp>
        <p:nvSpPr>
          <p:cNvPr id="6" name="Прямоугольник 5"/>
          <p:cNvSpPr/>
          <p:nvPr/>
        </p:nvSpPr>
        <p:spPr>
          <a:xfrm>
            <a:off x="8898775" y="1760331"/>
            <a:ext cx="185980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high NAOI (&gt;0.9)</a:t>
            </a:r>
            <a:endParaRPr lang="ru-RU" dirty="0"/>
          </a:p>
        </p:txBody>
      </p:sp>
      <p:sp>
        <p:nvSpPr>
          <p:cNvPr id="8" name="Прямоугольник 7"/>
          <p:cNvSpPr/>
          <p:nvPr/>
        </p:nvSpPr>
        <p:spPr>
          <a:xfrm>
            <a:off x="8898775" y="3484443"/>
            <a:ext cx="193033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low NAOI (&lt;-0.1)</a:t>
            </a:r>
            <a:endParaRPr lang="ru-RU" dirty="0"/>
          </a:p>
        </p:txBody>
      </p:sp>
      <p:sp>
        <p:nvSpPr>
          <p:cNvPr id="9" name="Прямоугольник 8"/>
          <p:cNvSpPr/>
          <p:nvPr/>
        </p:nvSpPr>
        <p:spPr>
          <a:xfrm>
            <a:off x="1988133" y="883140"/>
            <a:ext cx="752129"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latent</a:t>
            </a:r>
            <a:endParaRPr lang="ru-RU" sz="2000" dirty="0"/>
          </a:p>
        </p:txBody>
      </p:sp>
      <p:sp>
        <p:nvSpPr>
          <p:cNvPr id="10" name="Прямоугольник 9"/>
          <p:cNvSpPr/>
          <p:nvPr/>
        </p:nvSpPr>
        <p:spPr>
          <a:xfrm>
            <a:off x="5505665" y="863601"/>
            <a:ext cx="1008609"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sensible</a:t>
            </a:r>
            <a:endParaRPr lang="ru-RU" sz="2000" dirty="0"/>
          </a:p>
        </p:txBody>
      </p:sp>
      <p:sp>
        <p:nvSpPr>
          <p:cNvPr id="11" name="Прямоугольник 10"/>
          <p:cNvSpPr/>
          <p:nvPr/>
        </p:nvSpPr>
        <p:spPr>
          <a:xfrm>
            <a:off x="2014244" y="4580065"/>
            <a:ext cx="2090637"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latent HF anomaly</a:t>
            </a:r>
            <a:endParaRPr lang="ru-RU" sz="2000" dirty="0"/>
          </a:p>
        </p:txBody>
      </p:sp>
      <p:sp>
        <p:nvSpPr>
          <p:cNvPr id="13" name="Прямоугольник 12"/>
          <p:cNvSpPr/>
          <p:nvPr/>
        </p:nvSpPr>
        <p:spPr>
          <a:xfrm>
            <a:off x="5519733" y="4574064"/>
            <a:ext cx="2347117"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sensible HF anomaly</a:t>
            </a:r>
            <a:endParaRPr lang="ru-RU" sz="2000" dirty="0"/>
          </a:p>
        </p:txBody>
      </p:sp>
      <p:sp>
        <p:nvSpPr>
          <p:cNvPr id="14" name="Прямоугольник 13"/>
          <p:cNvSpPr/>
          <p:nvPr/>
        </p:nvSpPr>
        <p:spPr>
          <a:xfrm>
            <a:off x="8831042" y="5341250"/>
            <a:ext cx="244169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high NAOI – low NAOI</a:t>
            </a:r>
            <a:endParaRPr lang="ru-RU" dirty="0"/>
          </a:p>
        </p:txBody>
      </p:sp>
      <p:sp>
        <p:nvSpPr>
          <p:cNvPr id="12" name="Прямоугольник 11"/>
          <p:cNvSpPr/>
          <p:nvPr/>
        </p:nvSpPr>
        <p:spPr>
          <a:xfrm>
            <a:off x="1988134" y="2724427"/>
            <a:ext cx="752129"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latent</a:t>
            </a:r>
            <a:endParaRPr lang="ru-RU" dirty="0"/>
          </a:p>
        </p:txBody>
      </p:sp>
      <p:sp>
        <p:nvSpPr>
          <p:cNvPr id="15" name="Прямоугольник 14"/>
          <p:cNvSpPr/>
          <p:nvPr/>
        </p:nvSpPr>
        <p:spPr>
          <a:xfrm>
            <a:off x="5507287" y="2733241"/>
            <a:ext cx="1008609"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sensible</a:t>
            </a:r>
            <a:endParaRPr lang="ru-RU" sz="2000" dirty="0"/>
          </a:p>
        </p:txBody>
      </p:sp>
    </p:spTree>
    <p:extLst>
      <p:ext uri="{BB962C8B-B14F-4D97-AF65-F5344CB8AC3E}">
        <p14:creationId xmlns:p14="http://schemas.microsoft.com/office/powerpoint/2010/main" val="130836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1F048A-D390-413E-8982-723103322A6B}"/>
              </a:ext>
            </a:extLst>
          </p:cNvPr>
          <p:cNvSpPr>
            <a:spLocks noGrp="1"/>
          </p:cNvSpPr>
          <p:nvPr>
            <p:ph type="title"/>
          </p:nvPr>
        </p:nvSpPr>
        <p:spPr>
          <a:xfrm>
            <a:off x="0" y="18255"/>
            <a:ext cx="10515600" cy="1325563"/>
          </a:xfrm>
        </p:spPr>
        <p:txBody>
          <a:bodyPr>
            <a:normAutofit/>
          </a:bodyPr>
          <a:lstStyle/>
          <a:p>
            <a:r>
              <a:rPr lang="en-US" sz="4000" dirty="0">
                <a:latin typeface="Aharoni" panose="02010803020104030203" pitchFamily="2" charset="-79"/>
                <a:cs typeface="Aharoni" panose="02010803020104030203" pitchFamily="2" charset="-79"/>
              </a:rPr>
              <a:t>Conclusions </a:t>
            </a:r>
            <a:endParaRPr lang="ru-RU" sz="4000" dirty="0">
              <a:cs typeface="Aharoni" panose="02010803020104030203" pitchFamily="2" charset="-79"/>
            </a:endParaRPr>
          </a:p>
        </p:txBody>
      </p:sp>
      <p:sp>
        <p:nvSpPr>
          <p:cNvPr id="3" name="Объект 2">
            <a:extLst>
              <a:ext uri="{FF2B5EF4-FFF2-40B4-BE49-F238E27FC236}">
                <a16:creationId xmlns:a16="http://schemas.microsoft.com/office/drawing/2014/main" id="{D0418237-47ED-4AA7-BFF6-2D76A396FB01}"/>
              </a:ext>
            </a:extLst>
          </p:cNvPr>
          <p:cNvSpPr>
            <a:spLocks noGrp="1"/>
          </p:cNvSpPr>
          <p:nvPr>
            <p:ph idx="1"/>
          </p:nvPr>
        </p:nvSpPr>
        <p:spPr>
          <a:xfrm>
            <a:off x="838200" y="1253330"/>
            <a:ext cx="10515600" cy="5421789"/>
          </a:xfrm>
        </p:spPr>
        <p:txBody>
          <a:bodyPr>
            <a:normAutofit/>
          </a:bodyPr>
          <a:lstStyle/>
          <a:p>
            <a:pPr algn="just"/>
            <a:r>
              <a:rPr lang="en-US" dirty="0">
                <a:latin typeface="Times New Roman" panose="02020603050405020304" pitchFamily="18" charset="0"/>
                <a:cs typeface="Times New Roman" panose="02020603050405020304" pitchFamily="18" charset="0"/>
              </a:rPr>
              <a:t>During the years with high winter NAOI,</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strengthening of atmospheric circulation leads to intensification of the Labrador, the Norwegian, the West Spitsbergen and the slope East Greenland Currents, but to weakening of the West Greenland and the Irminger Currents.</a:t>
            </a:r>
            <a:endParaRPr lang="ru-RU"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When the upper ocean heat release (sensible and latent) over the Labrador and Irminger seas increases, over the Norwegian Sea it decreases.</a:t>
            </a:r>
            <a:endParaRPr lang="ru-RU"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During the positive NAO phase, the observed decrease of the heat content in the upper Labrador and Irminger seas is linked to both, a higher oceanic heat release and a lower intensity of advection of warm water from the south. In the Norwegian Sea, the opposite sign of both fluxes leads to a simultaneous warming of the upper ocean.</a:t>
            </a:r>
          </a:p>
          <a:p>
            <a:pPr algn="just"/>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3910FF7C-67A9-4328-B55F-94AAE17A1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857" y="6352448"/>
            <a:ext cx="1227411" cy="429442"/>
          </a:xfrm>
          <a:prstGeom prst="rect">
            <a:avLst/>
          </a:prstGeom>
        </p:spPr>
      </p:pic>
    </p:spTree>
    <p:extLst>
      <p:ext uri="{BB962C8B-B14F-4D97-AF65-F5344CB8AC3E}">
        <p14:creationId xmlns:p14="http://schemas.microsoft.com/office/powerpoint/2010/main" val="26801335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883</Words>
  <Application>Microsoft Office PowerPoint</Application>
  <PresentationFormat>Широкоэкранный</PresentationFormat>
  <Paragraphs>130</Paragraphs>
  <Slides>8</Slides>
  <Notes>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vt:i4>
      </vt:variant>
    </vt:vector>
  </HeadingPairs>
  <TitlesOfParts>
    <vt:vector size="15" baseType="lpstr">
      <vt:lpstr>Aharoni</vt:lpstr>
      <vt:lpstr>Arial</vt:lpstr>
      <vt:lpstr>Calibri</vt:lpstr>
      <vt:lpstr>Calibri Light</vt:lpstr>
      <vt:lpstr>Cambria Math</vt:lpstr>
      <vt:lpstr>Times New Roman</vt:lpstr>
      <vt:lpstr>Тема Office</vt:lpstr>
      <vt:lpstr>Variations of oceanic and atmospheric heat fluxes in  the North Atlantic and their link to the North Atlantic Oscillation Index</vt:lpstr>
      <vt:lpstr>The study region</vt:lpstr>
      <vt:lpstr>Datasets</vt:lpstr>
      <vt:lpstr>Advective heat flux</vt:lpstr>
      <vt:lpstr>Anomalies of the sea-surface current velocity</vt:lpstr>
      <vt:lpstr>Heat fluxes to the atmosphere</vt:lpstr>
      <vt:lpstr>Heat fluxes to the atmosphere</vt:lpstr>
      <vt:lpstr>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Variations of oceanic and atmospheric heat fluxes in the North Atlantic and their link to the North Atlantic Oscillation Index</dc:title>
  <dc:creator>Диана</dc:creator>
  <cp:lastModifiedBy>Диана</cp:lastModifiedBy>
  <cp:revision>32</cp:revision>
  <dcterms:created xsi:type="dcterms:W3CDTF">2020-04-29T12:40:25Z</dcterms:created>
  <dcterms:modified xsi:type="dcterms:W3CDTF">2020-05-02T19:06:33Z</dcterms:modified>
</cp:coreProperties>
</file>