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65" r:id="rId3"/>
    <p:sldId id="269" r:id="rId4"/>
    <p:sldId id="274" r:id="rId5"/>
    <p:sldId id="275" r:id="rId6"/>
    <p:sldId id="271" r:id="rId7"/>
    <p:sldId id="272" r:id="rId8"/>
    <p:sldId id="279" r:id="rId9"/>
    <p:sldId id="290" r:id="rId10"/>
    <p:sldId id="286" r:id="rId11"/>
    <p:sldId id="289" r:id="rId12"/>
    <p:sldId id="276" r:id="rId13"/>
    <p:sldId id="257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 Harcourt" initials="WH" lastIdx="1" clrIdx="0">
    <p:extLst>
      <p:ext uri="{19B8F6BF-5375-455C-9EA6-DF929625EA0E}">
        <p15:presenceInfo xmlns:p15="http://schemas.microsoft.com/office/powerpoint/2012/main" userId="c1ab609925b0fe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1398" autoAdjust="0"/>
  </p:normalViewPr>
  <p:slideViewPr>
    <p:cSldViewPr snapToGrid="0">
      <p:cViewPr varScale="1">
        <p:scale>
          <a:sx n="87" d="100"/>
          <a:sy n="87" d="100"/>
        </p:scale>
        <p:origin x="13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2BB85-9868-494D-A84E-B4D059047B92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07F2-5AF2-41B2-A2D8-55415C7F9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6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416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reflectivity data must be calibrated based in order to predict quantities such as Radar Cross Section (RCS).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radar model is the simulated radar received power predicted by the theoretical radar range equation.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adjusted the parameters in the radar range equation using measurements of known RCS: trihedral radar reflectors, 20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dBsm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Atmospheric attenuation models (ITU) and hardware characterisations have been used to adjust the model to line up with the measurements.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78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en-GB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Key points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value of interest for extended terrain such as a glacier is the Normalised Radar Cross Section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GB" sz="12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p>
                        <m:r>
                          <a:rPr lang="en-GB" sz="12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have corrected for the size of the beam footprint using:</a:t>
                </a:r>
              </a:p>
              <a:p>
                <a:pPr marL="1143000" lvl="2" indent="-228600">
                  <a:buFont typeface="+mj-lt"/>
                  <a:buAutoNum type="arabicPeriod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measured radar </a:t>
                </a:r>
                <a:r>
                  <a:rPr lang="en-GB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beamwidth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in azimuth and elevation</a:t>
                </a:r>
              </a:p>
              <a:p>
                <a:pPr marL="1143000" lvl="2" indent="-228600">
                  <a:buFont typeface="+mj-lt"/>
                  <a:buAutoNum type="arabicPeriod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local angle of incidence calculated from the DEM generated previously.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find values that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GB" sz="12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p>
                        <m:r>
                          <a:rPr lang="en-GB" sz="12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glacial ice at 94 GHz has a range of values between -22</a:t>
                </a: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-10.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Differences between the valley side and the glacier suggest that these surfaces have different scattering properties at 94 GHz.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en-GB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Key points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value of interest for extended terrain such as a glacier is the Normalised Radar Cross Section (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^</a:t>
                </a:r>
                <a:r>
                  <a:rPr lang="en-GB" sz="1200" b="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0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have corrected for the size of the beam footprint using:</a:t>
                </a:r>
              </a:p>
              <a:p>
                <a:pPr marL="1143000" lvl="2" indent="-228600">
                  <a:buFont typeface="+mj-lt"/>
                  <a:buAutoNum type="arabicPeriod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measured radar </a:t>
                </a:r>
                <a:r>
                  <a:rPr lang="en-GB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beamwidth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in azimuth and elevation</a:t>
                </a:r>
              </a:p>
              <a:p>
                <a:pPr marL="1143000" lvl="2" indent="-228600">
                  <a:buFont typeface="+mj-lt"/>
                  <a:buAutoNum type="arabicPeriod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local angle of incidence calculated from the DEM generated previously.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find values that the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𝜎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^</a:t>
                </a:r>
                <a:r>
                  <a:rPr lang="en-GB" sz="1200" b="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0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glacial ice at 94 GHz has a range of values between -22</a:t>
                </a: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-10.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Differences between the valley side and the glacier suggest that these surfaces have different scattering properties at 94 GHz.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49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70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This trip was primarily funded through the SAGES small grant scheme (SSGS), for which we are extremely grateful.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Additional funds were acquired from Mr Harcourt’s PhD studentship, which includes EPSRC.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We would like to thank the people of the </a:t>
            </a:r>
            <a:r>
              <a:rPr lang="en-GB" dirty="0" err="1"/>
              <a:t>Eisgrotte</a:t>
            </a:r>
            <a:r>
              <a:rPr lang="en-GB" dirty="0"/>
              <a:t> Café at Rhône Glacier for accommodating us during the fieldwork.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And thanks to all members of the team for their help and support: Dr Matteo Spagnolo, Dr David Macfarlane, Dr Duncan Robertson, Prof. Brice Rea, Mr William Harcourt and Dr Peter Speirs.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4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Urgent need for high resolution measurements of glaciers.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 ground-based sensors are impeded by poor weather conditions (frequencies &gt; 300 GHz) or low angular resolution (frequencies &lt; 30 GHz).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Millimetre wave region (30-300 GHz) offers a unique trade off: high angular resolution with lower atmospheric attenuation in poor weather conditions.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 from: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Macfarlane, D.G.,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Odbert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H.M.,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Stinton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Robertson, D.A., James, M.R., Pinkerton, H. (2014). AVTIS observations of lava dome growth at Soufriere Hills Volcano, Montserrat: 2004-2011,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Geological Society, London, Memoirs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229-240.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55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AVTIS2 can acquire reflectivity maps and DEMs at high resolution.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acquires measurements at high azimuth and range resolution, obtaining high angular resolution.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 range of system is ~6 km.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powered by 2 car batteries and is positioning on a tripod.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 positioning is determined through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dGPS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763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deployed AVTIS2 at Rhône Glacier in the Swiss Alps in September 2019.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 1: Determine the reflectivity of glacial ice at 94 GHz.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 2: Assess the performance of AVTIS2 in generating DEMs of glacier surfaces.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3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AVTIS2 mechanically scans from left to right (azimuth), bottom to top (elevation).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measures backscatter along each line of sight to generate reflectivity maps.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7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deployed AVTIS2 at the glacier snout and imaged the field of view visible to AVTIS2.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plots shows a ‘left to right’ (azimuth) scan.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 areas indicate terrain.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extract these ‘echoes’ and generate point clouds and then DEMs; these are also used to generate reflectivity maps.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847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AVTIS2 scans across in elevation and azimuth it measures backscatter at each range bin, leading to a 3D data cube of backscattered power.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Terrain backscatter appears as ‘echoes’ along a range profile.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echoes represent the size of the beam footprint on the ground.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generate point clouds by finding the range to maximum power along each range profile.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967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point clouds generated previously can be used to generate Digital Elevation Models (DEMs).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presented here is the first ever DEM of a glacier generated using millimetre wave radar.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 D represents a DEM of the glacier covered by tarpaulin, where the ice thickness is larger and the blocks the radar line of sight behind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valley sides, ice front, icebergs and glacier trunk are all visible.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demonstrates the capability of millimetre wave radar to generate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79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slide, raw radar reflectivity is plotted by finding the maximum power at each range bin across each elevation angle. We focus on the glacier snout.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plot can be thought of as a ‘SAR-style’ image.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 further from the radar ((0,0) position) backscatter less due to the larger beam footprint and low incidence angle.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 facing surfaces, such as the ice front, is highly reflective and appear as bright regions in the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27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0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96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99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3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3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8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8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4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8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D180F-AA0A-4F6A-9998-64B62E6CC5B9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openxmlformats.org/officeDocument/2006/relationships/image" Target="../media/image28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26.tiff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m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tif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8.tif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F32F5E45-BF80-4F3B-93E9-FE4B83229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/>
          <a:stretch/>
        </p:blipFill>
        <p:spPr>
          <a:xfrm>
            <a:off x="-112295" y="0"/>
            <a:ext cx="9256295" cy="5715000"/>
          </a:xfrm>
          <a:prstGeom prst="rect">
            <a:avLst/>
          </a:prstGeom>
          <a:solidFill>
            <a:schemeClr val="bg1"/>
          </a:solidFill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68A880-F75E-49A6-BD5F-E04B9A588E99}"/>
              </a:ext>
            </a:extLst>
          </p:cNvPr>
          <p:cNvSpPr/>
          <p:nvPr/>
        </p:nvSpPr>
        <p:spPr>
          <a:xfrm>
            <a:off x="-105528" y="5135451"/>
            <a:ext cx="9256295" cy="579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FEA0F16-F423-4050-A71B-22277E88A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9" y="5168720"/>
            <a:ext cx="2013536" cy="50417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DEF3B60-5863-4287-9D5C-B23B66185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01" y="5174034"/>
            <a:ext cx="1653623" cy="51541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908528A-574A-4C84-81BD-034B4F4E9A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0372" r="7378" b="20847"/>
          <a:stretch/>
        </p:blipFill>
        <p:spPr>
          <a:xfrm>
            <a:off x="2611105" y="5131015"/>
            <a:ext cx="2013536" cy="612115"/>
          </a:xfrm>
          <a:prstGeom prst="rect">
            <a:avLst/>
          </a:prstGeom>
        </p:spPr>
      </p:pic>
      <p:pic>
        <p:nvPicPr>
          <p:cNvPr id="16" name="Picture 15" descr="A picture containing food, drawing, plate&#10;&#10;Description automatically generated">
            <a:extLst>
              <a:ext uri="{FF2B5EF4-FFF2-40B4-BE49-F238E27FC236}">
                <a16:creationId xmlns:a16="http://schemas.microsoft.com/office/drawing/2014/main" id="{4A9FFAF6-82A8-449C-892C-6DFFA2DA6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15" y="5183560"/>
            <a:ext cx="1695450" cy="4602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B5FDF7E-1FD0-4ED6-94FD-B4F55223F148}"/>
              </a:ext>
            </a:extLst>
          </p:cNvPr>
          <p:cNvSpPr/>
          <p:nvPr/>
        </p:nvSpPr>
        <p:spPr>
          <a:xfrm>
            <a:off x="-119062" y="949"/>
            <a:ext cx="9269829" cy="160391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67F28-AACC-45E5-A106-5A84543DDAA1}"/>
              </a:ext>
            </a:extLst>
          </p:cNvPr>
          <p:cNvSpPr txBox="1"/>
          <p:nvPr/>
        </p:nvSpPr>
        <p:spPr>
          <a:xfrm>
            <a:off x="926931" y="160963"/>
            <a:ext cx="71913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Observing the Cryosphere with millimetre wave radar: The case study of Rhône Glacier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CB7872-AE1E-4714-9817-EEA0B2AC0E17}"/>
              </a:ext>
            </a:extLst>
          </p:cNvPr>
          <p:cNvSpPr txBox="1"/>
          <p:nvPr/>
        </p:nvSpPr>
        <p:spPr>
          <a:xfrm>
            <a:off x="926931" y="1190690"/>
            <a:ext cx="7290138" cy="276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Gill Sans MT" panose="020B0502020104020203" pitchFamily="34" charset="0"/>
              </a:rPr>
              <a:t>William D. Harcourt</a:t>
            </a:r>
            <a:r>
              <a:rPr lang="en-GB" sz="1200" dirty="0">
                <a:solidFill>
                  <a:srgbClr val="002060"/>
                </a:solidFill>
                <a:latin typeface="Gill Sans MT" panose="020B0502020104020203" pitchFamily="34" charset="0"/>
              </a:rPr>
              <a:t>, David G. Macfarlane, Duncan A. Robertson, Brice R. Rea, Matteo Spagnolo</a:t>
            </a:r>
          </a:p>
        </p:txBody>
      </p:sp>
    </p:spTree>
    <p:extLst>
      <p:ext uri="{BB962C8B-B14F-4D97-AF65-F5344CB8AC3E}">
        <p14:creationId xmlns:p14="http://schemas.microsoft.com/office/powerpoint/2010/main" val="2557143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Calibrating Radar Received Power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7A5D1686-7A25-465A-AEC8-EBE022331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/>
          <a:stretch/>
        </p:blipFill>
        <p:spPr>
          <a:xfrm>
            <a:off x="504949" y="3152275"/>
            <a:ext cx="3161443" cy="1915801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2DECCEA-2748-48D4-80D6-F6BB9E189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5444" r="6176"/>
          <a:stretch/>
        </p:blipFill>
        <p:spPr>
          <a:xfrm>
            <a:off x="4442052" y="1918991"/>
            <a:ext cx="4041424" cy="320567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2227693-775F-4D16-996E-7065826A9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889616"/>
              </p:ext>
            </p:extLst>
          </p:nvPr>
        </p:nvGraphicFramePr>
        <p:xfrm>
          <a:off x="333544" y="879044"/>
          <a:ext cx="355760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5778">
                  <a:extLst>
                    <a:ext uri="{9D8B030D-6E8A-4147-A177-3AD203B41FA5}">
                      <a16:colId xmlns:a16="http://schemas.microsoft.com/office/drawing/2014/main" val="2268577965"/>
                    </a:ext>
                  </a:extLst>
                </a:gridCol>
                <a:gridCol w="1141823">
                  <a:extLst>
                    <a:ext uri="{9D8B030D-6E8A-4147-A177-3AD203B41FA5}">
                      <a16:colId xmlns:a16="http://schemas.microsoft.com/office/drawing/2014/main" val="2774829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Atmospheric Attenuation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 dB/km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25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Corner Cube RCS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20 </a:t>
                      </a:r>
                      <a:r>
                        <a:rPr lang="en-GB" sz="1500" dirty="0" err="1"/>
                        <a:t>dBsm</a:t>
                      </a:r>
                      <a:endParaRPr lang="en-GB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17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Transmit Power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16.35 dBm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5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Antenna Gain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51.2 </a:t>
                      </a:r>
                      <a:r>
                        <a:rPr lang="en-GB" sz="1500" dirty="0" err="1"/>
                        <a:t>dBi</a:t>
                      </a:r>
                      <a:endParaRPr lang="en-GB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19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Wavelength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3.18 mm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701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361FB735-249B-42E5-8FBF-4410C700DEDF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47370-A555-42A8-A63D-A833CE020535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542011-5FC2-481A-A08A-5B63BB2CB924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F52C0D-2146-4E66-92F4-A65FE75C3757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A86D45-F57C-4BB5-8837-2661C41DC4FA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BBB0D-5ED2-4C69-B743-BCD8637266E2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A11D7D-6045-446E-A50E-AEF872749D2F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C025E0-9DBD-4ED1-AF46-C2D750F5D622}"/>
                  </a:ext>
                </a:extLst>
              </p:cNvPr>
              <p:cNvSpPr txBox="1"/>
              <p:nvPr/>
            </p:nvSpPr>
            <p:spPr>
              <a:xfrm>
                <a:off x="4441302" y="805870"/>
                <a:ext cx="4182236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</a:rPr>
                  <a:t>Key Point</a:t>
                </a:r>
                <a:endParaRPr lang="en-GB" sz="1500" dirty="0">
                  <a:solidFill>
                    <a:srgbClr val="002060"/>
                  </a:solidFill>
                </a:endParaRPr>
              </a:p>
              <a:p>
                <a:pPr algn="just"/>
                <a:r>
                  <a:rPr lang="en-GB" sz="1500" dirty="0">
                    <a:solidFill>
                      <a:srgbClr val="002060"/>
                    </a:solidFill>
                  </a:rPr>
                  <a:t>The radar range equation is used to calibrate radar received power and the Normalised Radar Cross Section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5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5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5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500" dirty="0">
                    <a:solidFill>
                      <a:srgbClr val="002060"/>
                    </a:solidFill>
                  </a:rPr>
                  <a:t>) is derived from this.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C025E0-9DBD-4ED1-AF46-C2D750F5D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302" y="805870"/>
                <a:ext cx="4182236" cy="1000274"/>
              </a:xfrm>
              <a:prstGeom prst="rect">
                <a:avLst/>
              </a:prstGeom>
              <a:blipFill>
                <a:blip r:embed="rId7"/>
                <a:stretch>
                  <a:fillRect l="-583" t="-1220" r="-583" b="-6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5F49E03F-F95D-4F65-B862-9BE4F60CE041}"/>
              </a:ext>
            </a:extLst>
          </p:cNvPr>
          <p:cNvSpPr/>
          <p:nvPr/>
        </p:nvSpPr>
        <p:spPr>
          <a:xfrm>
            <a:off x="4441300" y="788272"/>
            <a:ext cx="4182237" cy="1038253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18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2A0CBE-54F3-497A-9F27-2B9B6282A9A7}"/>
                  </a:ext>
                </a:extLst>
              </p:cNvPr>
              <p:cNvSpPr txBox="1"/>
              <p:nvPr/>
            </p:nvSpPr>
            <p:spPr>
              <a:xfrm>
                <a:off x="0" y="65006"/>
                <a:ext cx="9144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Normalised Radar Cross Section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6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2A0CBE-54F3-497A-9F27-2B9B6282A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006"/>
                <a:ext cx="9144000" cy="492443"/>
              </a:xfrm>
              <a:prstGeom prst="rect">
                <a:avLst/>
              </a:prstGeom>
              <a:blipFill>
                <a:blip r:embed="rId3"/>
                <a:stretch>
                  <a:fillRect t="-12500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33B9BE0F-D3D3-4BDB-B72B-4E31A50C4156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761ED4-5132-4016-8DB5-FDC5B7BAC5BB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A79FAF-7458-476E-819D-1054F99962C5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9A1AE6-91C1-4DFC-BB11-CD560EB56DE4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26113ED-7739-437B-A403-D52EC9F262B9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8DDA3D-19E3-40E8-A4BB-ABA107468EA3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9CABDC-0322-48DC-80F8-4C93BA7AE8C5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A86634-A709-4E57-A787-58EC60B698D1}"/>
              </a:ext>
            </a:extLst>
          </p:cNvPr>
          <p:cNvSpPr txBox="1"/>
          <p:nvPr/>
        </p:nvSpPr>
        <p:spPr>
          <a:xfrm>
            <a:off x="83898" y="718191"/>
            <a:ext cx="27848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u="sng" dirty="0">
                <a:solidFill>
                  <a:srgbClr val="002060"/>
                </a:solidFill>
              </a:rPr>
              <a:t>Correct for Beam Footprint Area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5A5B68D-35FF-42A7-AD67-D392C0D63BD5}"/>
                  </a:ext>
                </a:extLst>
              </p:cNvPr>
              <p:cNvSpPr txBox="1"/>
              <p:nvPr/>
            </p:nvSpPr>
            <p:spPr>
              <a:xfrm>
                <a:off x="3118095" y="718191"/>
                <a:ext cx="3024203" cy="296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GB" sz="13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3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GB" sz="13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300" b="1" u="sng" dirty="0">
                    <a:solidFill>
                      <a:srgbClr val="002060"/>
                    </a:solidFill>
                  </a:rPr>
                  <a:t> Map</a:t>
                </a: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5A5B68D-35FF-42A7-AD67-D392C0D63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095" y="718191"/>
                <a:ext cx="3024203" cy="296941"/>
              </a:xfrm>
              <a:prstGeom prst="rect">
                <a:avLst/>
              </a:prstGeom>
              <a:blipFill>
                <a:blip r:embed="rId6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F316950-2469-4DB2-85E0-9D181BAAF114}"/>
                  </a:ext>
                </a:extLst>
              </p:cNvPr>
              <p:cNvSpPr txBox="1"/>
              <p:nvPr/>
            </p:nvSpPr>
            <p:spPr>
              <a:xfrm>
                <a:off x="6671405" y="2755076"/>
                <a:ext cx="2177031" cy="296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u="sng" dirty="0">
                    <a:solidFill>
                      <a:srgbClr val="002060"/>
                    </a:solidFill>
                  </a:rPr>
                  <a:t>Range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3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GB" sz="13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300" b="1" u="sng" dirty="0">
                    <a:solidFill>
                      <a:srgbClr val="002060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F316950-2469-4DB2-85E0-9D181BAAF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405" y="2755076"/>
                <a:ext cx="2177031" cy="296941"/>
              </a:xfrm>
              <a:prstGeom prst="rect">
                <a:avLst/>
              </a:prstGeom>
              <a:blipFill>
                <a:blip r:embed="rId7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1" name="Picture 130" descr="A picture containing looking&#10;&#10;Description automatically generated">
            <a:extLst>
              <a:ext uri="{FF2B5EF4-FFF2-40B4-BE49-F238E27FC236}">
                <a16:creationId xmlns:a16="http://schemas.microsoft.com/office/drawing/2014/main" id="{D0AFB73D-B373-403C-ACFB-E476AA82B1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7" y="3101474"/>
            <a:ext cx="2159999" cy="2159999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541A2E02-573A-4906-B070-181AC0E9B2EE}"/>
              </a:ext>
            </a:extLst>
          </p:cNvPr>
          <p:cNvSpPr txBox="1"/>
          <p:nvPr/>
        </p:nvSpPr>
        <p:spPr>
          <a:xfrm>
            <a:off x="64083" y="2762944"/>
            <a:ext cx="27848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u="sng" dirty="0">
                <a:solidFill>
                  <a:srgbClr val="002060"/>
                </a:solidFill>
              </a:rPr>
              <a:t>Sentinel-2 Image from Fieldwork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2104CB9-E90F-4CFE-9DE2-27C57B1002FA}"/>
                  </a:ext>
                </a:extLst>
              </p:cNvPr>
              <p:cNvSpPr txBox="1"/>
              <p:nvPr/>
            </p:nvSpPr>
            <p:spPr>
              <a:xfrm>
                <a:off x="6137256" y="772896"/>
                <a:ext cx="2956658" cy="1892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solidFill>
                      <a:srgbClr val="002060"/>
                    </a:solidFill>
                  </a:rPr>
                  <a:t>Key Points</a:t>
                </a:r>
                <a:endParaRPr lang="en-GB" sz="1300" dirty="0">
                  <a:solidFill>
                    <a:srgbClr val="002060"/>
                  </a:solidFill>
                </a:endParaRPr>
              </a:p>
              <a:p>
                <a:pPr marL="285750" indent="-108000">
                  <a:buFont typeface="Arial" panose="020B0604020202020204" pitchFamily="34" charset="0"/>
                  <a:buChar char="•"/>
                </a:pPr>
                <a:r>
                  <a:rPr lang="en-GB" sz="1300" b="0" dirty="0">
                    <a:solidFill>
                      <a:srgbClr val="002060"/>
                    </a:solidFill>
                  </a:rPr>
                  <a:t>94 GHz glacial ice backscatter:</a:t>
                </a:r>
              </a:p>
              <a:p>
                <a:pPr marL="742950" lvl="1" indent="-108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300" b="0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−22 </m:t>
                    </m:r>
                    <m:r>
                      <a:rPr lang="en-GB" sz="1300" b="0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𝑑𝐵</m:t>
                    </m:r>
                    <m:r>
                      <a:rPr lang="en-GB" sz="1300" b="0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1300" b="0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300" b="0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300" b="0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300" b="0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&lt;−10 </m:t>
                    </m:r>
                    <m:r>
                      <a:rPr lang="en-GB" sz="1300" b="0" i="1" u="sng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endParaRPr lang="en-GB" sz="1300" i="1" u="sng" dirty="0">
                  <a:solidFill>
                    <a:srgbClr val="002060"/>
                  </a:solidFill>
                </a:endParaRPr>
              </a:p>
              <a:p>
                <a:pPr marL="285750" indent="-108000">
                  <a:buFont typeface="Arial" panose="020B0604020202020204" pitchFamily="34" charset="0"/>
                  <a:buChar char="•"/>
                </a:pPr>
                <a:r>
                  <a:rPr lang="en-GB" sz="1300" dirty="0">
                    <a:solidFill>
                      <a:srgbClr val="002060"/>
                    </a:solidFill>
                  </a:rPr>
                  <a:t>Differences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3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3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300" dirty="0">
                    <a:solidFill>
                      <a:srgbClr val="002060"/>
                    </a:solidFill>
                  </a:rPr>
                  <a:t> may be attributed to differences in debris cover.</a:t>
                </a:r>
              </a:p>
              <a:p>
                <a:pPr marL="285750" indent="-108000">
                  <a:buFont typeface="Arial" panose="020B0604020202020204" pitchFamily="34" charset="0"/>
                  <a:buChar char="•"/>
                </a:pPr>
                <a:r>
                  <a:rPr lang="en-GB" sz="1300" dirty="0">
                    <a:solidFill>
                      <a:srgbClr val="002060"/>
                    </a:solidFill>
                  </a:rPr>
                  <a:t>Values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3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3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300" dirty="0">
                    <a:solidFill>
                      <a:srgbClr val="002060"/>
                    </a:solidFill>
                  </a:rPr>
                  <a:t> at 94 GHz differ between rock and glacial ice.</a:t>
                </a:r>
              </a:p>
              <a:p>
                <a:pPr marL="742950" lvl="1" indent="-108000">
                  <a:buFont typeface="Arial" panose="020B0604020202020204" pitchFamily="34" charset="0"/>
                  <a:buChar char="•"/>
                </a:pPr>
                <a:r>
                  <a:rPr lang="en-GB" sz="1300" dirty="0">
                    <a:solidFill>
                      <a:srgbClr val="002060"/>
                    </a:solidFill>
                  </a:rPr>
                  <a:t>New potential for terrain classification.</a:t>
                </a: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2104CB9-E90F-4CFE-9DE2-27C57B100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256" y="772896"/>
                <a:ext cx="2956658" cy="1892826"/>
              </a:xfrm>
              <a:prstGeom prst="rect">
                <a:avLst/>
              </a:prstGeom>
              <a:blipFill>
                <a:blip r:embed="rId9"/>
                <a:stretch>
                  <a:fillRect t="-323" b="-19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>
            <a:extLst>
              <a:ext uri="{FF2B5EF4-FFF2-40B4-BE49-F238E27FC236}">
                <a16:creationId xmlns:a16="http://schemas.microsoft.com/office/drawing/2014/main" id="{96D51AAC-6905-4708-B1D2-61AB3DDE42EF}"/>
              </a:ext>
            </a:extLst>
          </p:cNvPr>
          <p:cNvSpPr/>
          <p:nvPr/>
        </p:nvSpPr>
        <p:spPr>
          <a:xfrm>
            <a:off x="6288460" y="762244"/>
            <a:ext cx="2693261" cy="1903477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3" name="Picture 142" descr="A close up of a map&#10;&#10;Description automatically generated">
            <a:extLst>
              <a:ext uri="{FF2B5EF4-FFF2-40B4-BE49-F238E27FC236}">
                <a16:creationId xmlns:a16="http://schemas.microsoft.com/office/drawing/2014/main" id="{D0687440-FEA4-438E-AC70-333A2CF699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4119" r="12135" b="5038"/>
          <a:stretch/>
        </p:blipFill>
        <p:spPr>
          <a:xfrm>
            <a:off x="2751435" y="1127996"/>
            <a:ext cx="3507028" cy="4054294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DB0F0567-6B76-4892-B958-A7C48D643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047" y="1058844"/>
            <a:ext cx="2526199" cy="164867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4B5995-776C-4E1B-95B0-6BB6580092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4169" r="5729"/>
          <a:stretch/>
        </p:blipFill>
        <p:spPr>
          <a:xfrm>
            <a:off x="6342156" y="3069827"/>
            <a:ext cx="2628924" cy="20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7194FE-2AFA-4F6C-8742-EB665AA69A29}"/>
              </a:ext>
            </a:extLst>
          </p:cNvPr>
          <p:cNvGrpSpPr/>
          <p:nvPr/>
        </p:nvGrpSpPr>
        <p:grpSpPr>
          <a:xfrm>
            <a:off x="3749133" y="1874257"/>
            <a:ext cx="1557814" cy="1557814"/>
            <a:chOff x="3793093" y="1563429"/>
            <a:chExt cx="1557814" cy="1557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C36CFBF-DB26-440D-9204-CD7A786732A4}"/>
                </a:ext>
              </a:extLst>
            </p:cNvPr>
            <p:cNvSpPr/>
            <p:nvPr/>
          </p:nvSpPr>
          <p:spPr>
            <a:xfrm>
              <a:off x="3793093" y="1563429"/>
              <a:ext cx="1557814" cy="155781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2A0CBE-54F3-497A-9F27-2B9B6282A9A7}"/>
                </a:ext>
              </a:extLst>
            </p:cNvPr>
            <p:cNvSpPr txBox="1"/>
            <p:nvPr/>
          </p:nvSpPr>
          <p:spPr>
            <a:xfrm>
              <a:off x="3848100" y="2069220"/>
              <a:ext cx="1447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dirty="0">
                  <a:latin typeface="Gill Sans MT" panose="020B0502020104020203" pitchFamily="34" charset="0"/>
                </a:rPr>
                <a:t>Summary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159B2B43-7200-4DEB-A92B-0841FF83A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862FC0-6A0A-4AC1-A488-97806718388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B6E90-B683-4254-8DD9-9F29158A7207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4B6DF3AE-CD55-4D4B-9EC5-761D0854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57726D-00C9-4975-81F1-1DCC5E89C923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C1C3B-CB9F-4EBD-9B5D-4F22551C7E6E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2BCF8-BC6E-4A1F-BCBC-1AFA86D00889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3B44C1-6264-4252-B2CC-0A45693ACFFC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F9EF3-2992-41E6-9F2D-3F99AA2BAA76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0742B8-7998-481D-98B6-77ED55D9F7E5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BD0EDD-392A-49C1-AD77-850725046A22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190B49B-ACE1-4C4C-B3A6-F076A1A3248E}"/>
              </a:ext>
            </a:extLst>
          </p:cNvPr>
          <p:cNvSpPr/>
          <p:nvPr/>
        </p:nvSpPr>
        <p:spPr>
          <a:xfrm>
            <a:off x="422543" y="276142"/>
            <a:ext cx="2973384" cy="229748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400B2-21BF-4728-87D2-556500C0689B}"/>
              </a:ext>
            </a:extLst>
          </p:cNvPr>
          <p:cNvSpPr txBox="1"/>
          <p:nvPr/>
        </p:nvSpPr>
        <p:spPr>
          <a:xfrm>
            <a:off x="646571" y="347667"/>
            <a:ext cx="2561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C00000"/>
                </a:solidFill>
              </a:rPr>
              <a:t>First ever DEM generated using millimetre wave radar</a:t>
            </a:r>
          </a:p>
          <a:p>
            <a:pPr algn="ctr"/>
            <a:r>
              <a:rPr lang="en-GB" sz="1200" dirty="0">
                <a:solidFill>
                  <a:srgbClr val="C00000"/>
                </a:solidFill>
              </a:rPr>
              <a:t>The AVTIS2 94 GHz radar has proven its capability to generate DEMs of glacier surfaces.</a:t>
            </a:r>
          </a:p>
        </p:txBody>
      </p:sp>
      <p:pic>
        <p:nvPicPr>
          <p:cNvPr id="34" name="Picture 33" descr="A drawing of a hill&#10;&#10;Description automatically generated">
            <a:extLst>
              <a:ext uri="{FF2B5EF4-FFF2-40B4-BE49-F238E27FC236}">
                <a16:creationId xmlns:a16="http://schemas.microsoft.com/office/drawing/2014/main" id="{FDF3078D-909A-4506-B471-EC907159E1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5856" r="5143" b="12086"/>
          <a:stretch/>
        </p:blipFill>
        <p:spPr>
          <a:xfrm>
            <a:off x="797022" y="1373952"/>
            <a:ext cx="2304177" cy="111286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0BEECFF-5345-435A-B781-14FC0BF04F52}"/>
              </a:ext>
            </a:extLst>
          </p:cNvPr>
          <p:cNvSpPr/>
          <p:nvPr/>
        </p:nvSpPr>
        <p:spPr>
          <a:xfrm>
            <a:off x="422543" y="2833988"/>
            <a:ext cx="2973384" cy="229748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0CA52F-F5EA-4D4E-B03C-DD2D81856342}"/>
                  </a:ext>
                </a:extLst>
              </p:cNvPr>
              <p:cNvSpPr txBox="1"/>
              <p:nvPr/>
            </p:nvSpPr>
            <p:spPr>
              <a:xfrm>
                <a:off x="435383" y="2965639"/>
                <a:ext cx="2973384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2060"/>
                    </a:solidFill>
                  </a:rPr>
                  <a:t>Quantified the Normalised Radar Cross Section of glacial ice at 94 GHz</a:t>
                </a:r>
                <a:endParaRPr lang="en-GB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GB" sz="1200" b="0" dirty="0">
                    <a:solidFill>
                      <a:srgbClr val="002060"/>
                    </a:solidFill>
                  </a:rPr>
                  <a:t>Our measurements </a:t>
                </a:r>
                <a:r>
                  <a:rPr lang="en-GB" sz="1200" dirty="0">
                    <a:solidFill>
                      <a:srgbClr val="002060"/>
                    </a:solidFill>
                  </a:rPr>
                  <a:t>show</a:t>
                </a:r>
                <a:r>
                  <a:rPr lang="en-GB" sz="1200" b="0" dirty="0">
                    <a:solidFill>
                      <a:srgbClr val="002060"/>
                    </a:solidFill>
                  </a:rPr>
                  <a:t> a range of values between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−21 </m:t>
                    </m:r>
                    <m:r>
                      <a:rPr lang="en-GB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𝑑𝐵</m:t>
                    </m:r>
                    <m:r>
                      <a:rPr lang="en-GB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1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&lt;−10 </m:t>
                    </m:r>
                    <m:r>
                      <a:rPr lang="en-GB" sz="1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endParaRPr lang="en-GB" sz="1200" b="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0CA52F-F5EA-4D4E-B03C-DD2D81856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83" y="2965639"/>
                <a:ext cx="2973384" cy="892552"/>
              </a:xfrm>
              <a:prstGeom prst="rect">
                <a:avLst/>
              </a:prstGeom>
              <a:blipFill>
                <a:blip r:embed="rId6"/>
                <a:stretch>
                  <a:fillRect t="-680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 descr="A close up of a map&#10;&#10;Description automatically generated">
            <a:extLst>
              <a:ext uri="{FF2B5EF4-FFF2-40B4-BE49-F238E27FC236}">
                <a16:creationId xmlns:a16="http://schemas.microsoft.com/office/drawing/2014/main" id="{2207E0AE-6BFE-4DB5-957F-7565929EA0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5" t="6015" r="13791" b="26302"/>
          <a:stretch/>
        </p:blipFill>
        <p:spPr>
          <a:xfrm>
            <a:off x="1401204" y="3955006"/>
            <a:ext cx="1016061" cy="100577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6437FE7-7291-4C69-BB54-FD0A7FFBF39D}"/>
              </a:ext>
            </a:extLst>
          </p:cNvPr>
          <p:cNvSpPr/>
          <p:nvPr/>
        </p:nvSpPr>
        <p:spPr>
          <a:xfrm>
            <a:off x="5783208" y="273578"/>
            <a:ext cx="2973384" cy="229748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645E8E-0048-4A51-A8A1-E62603861CA3}"/>
                  </a:ext>
                </a:extLst>
              </p:cNvPr>
              <p:cNvSpPr txBox="1"/>
              <p:nvPr/>
            </p:nvSpPr>
            <p:spPr>
              <a:xfrm>
                <a:off x="5853270" y="347667"/>
                <a:ext cx="283326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Radiometric normalisation calculated using the DEM generated from AVTIS2 measurements</a:t>
                </a:r>
              </a:p>
              <a:p>
                <a:pPr algn="ctr"/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</a:rPr>
                  <a:t>We calculated the local incidence angle (</a:t>
                </a:r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</a:rPr>
                  <a:t>) using slope calculations across the DEM.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645E8E-0048-4A51-A8A1-E6260386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70" y="347667"/>
                <a:ext cx="2833260" cy="1107996"/>
              </a:xfrm>
              <a:prstGeom prst="rect">
                <a:avLst/>
              </a:prstGeom>
              <a:blipFill>
                <a:blip r:embed="rId8"/>
                <a:stretch>
                  <a:fillRect l="-645" t="-1099" r="-1505" b="-32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1E7F6AD4-6DB1-4889-A11D-91E9F3C52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492" y="1432335"/>
            <a:ext cx="1530102" cy="998593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6466416-599D-4CCF-B0A1-7C8FCB234BD0}"/>
              </a:ext>
            </a:extLst>
          </p:cNvPr>
          <p:cNvSpPr/>
          <p:nvPr/>
        </p:nvSpPr>
        <p:spPr>
          <a:xfrm>
            <a:off x="5783208" y="2831861"/>
            <a:ext cx="2973384" cy="229748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31B29-9872-469D-A149-D37E2BBE8728}"/>
                  </a:ext>
                </a:extLst>
              </p:cNvPr>
              <p:cNvSpPr txBox="1"/>
              <p:nvPr/>
            </p:nvSpPr>
            <p:spPr>
              <a:xfrm>
                <a:off x="5924621" y="3121604"/>
                <a:ext cx="2690557" cy="1666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Values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GB" sz="1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 for glacial ice at 94 GHz are larger than bare surfaces, but lower than snow.</a:t>
                </a:r>
              </a:p>
              <a:p>
                <a:pPr algn="ctr"/>
                <a:r>
                  <a:rPr lang="en-GB" sz="1200" dirty="0">
                    <a:solidFill>
                      <a:schemeClr val="accent2">
                        <a:lumMod val="50000"/>
                      </a:schemeClr>
                    </a:solidFill>
                  </a:rPr>
                  <a:t>Other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1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2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200" dirty="0">
                    <a:solidFill>
                      <a:schemeClr val="accent2">
                        <a:lumMod val="50000"/>
                      </a:schemeClr>
                    </a:solidFill>
                  </a:rPr>
                  <a:t>values at 94 GHz:</a:t>
                </a:r>
              </a:p>
              <a:p>
                <a:pPr marL="385200" indent="-171450" algn="ctr">
                  <a:buFont typeface="Wingdings" panose="05000000000000000000" pitchFamily="2" charset="2"/>
                  <a:buChar char="§"/>
                </a:pPr>
                <a:r>
                  <a:rPr lang="en-GB" sz="1200" dirty="0">
                    <a:solidFill>
                      <a:schemeClr val="accent2">
                        <a:lumMod val="50000"/>
                      </a:schemeClr>
                    </a:solidFill>
                  </a:rPr>
                  <a:t>Volcanic terrain: -16 dB</a:t>
                </a:r>
                <a:endParaRPr lang="en-GB" sz="1200" b="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 marL="385200" indent="-171450" algn="ctr">
                  <a:buFont typeface="Wingdings" panose="05000000000000000000" pitchFamily="2" charset="2"/>
                  <a:buChar char="§"/>
                </a:pPr>
                <a:r>
                  <a:rPr lang="en-GB" sz="1200" dirty="0">
                    <a:solidFill>
                      <a:schemeClr val="accent2">
                        <a:lumMod val="50000"/>
                      </a:schemeClr>
                    </a:solidFill>
                  </a:rPr>
                  <a:t>Bare surfaces: -20 dB</a:t>
                </a:r>
                <a:endParaRPr lang="en-GB" sz="1200" b="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 marL="385200" indent="-171450" algn="ctr">
                  <a:buFont typeface="Wingdings" panose="05000000000000000000" pitchFamily="2" charset="2"/>
                  <a:buChar char="§"/>
                </a:pPr>
                <a:r>
                  <a:rPr lang="en-GB" sz="1200" dirty="0">
                    <a:solidFill>
                      <a:schemeClr val="accent2">
                        <a:lumMod val="50000"/>
                      </a:schemeClr>
                    </a:solidFill>
                  </a:rPr>
                  <a:t>Wet Snow: -9 dB</a:t>
                </a:r>
              </a:p>
              <a:p>
                <a:pPr marL="385200" indent="-171450" algn="ctr">
                  <a:buFont typeface="Wingdings" panose="05000000000000000000" pitchFamily="2" charset="2"/>
                  <a:buChar char="§"/>
                </a:pPr>
                <a:r>
                  <a:rPr lang="en-GB" sz="1200" b="0" dirty="0">
                    <a:solidFill>
                      <a:schemeClr val="accent2">
                        <a:lumMod val="50000"/>
                      </a:schemeClr>
                    </a:solidFill>
                  </a:rPr>
                  <a:t>Refrozen Snow: -7 dB</a:t>
                </a:r>
                <a:endParaRPr lang="en-GB" sz="12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31B29-9872-469D-A149-D37E2BBE8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621" y="3121604"/>
                <a:ext cx="2690557" cy="1666803"/>
              </a:xfrm>
              <a:prstGeom prst="rect">
                <a:avLst/>
              </a:prstGeom>
              <a:blipFill>
                <a:blip r:embed="rId10"/>
                <a:stretch>
                  <a:fillRect l="-454" t="-366" r="-1587" b="-21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049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61F9F-AF6C-49B8-9D8B-B41962A5E2E4}"/>
              </a:ext>
            </a:extLst>
          </p:cNvPr>
          <p:cNvSpPr txBox="1"/>
          <p:nvPr/>
        </p:nvSpPr>
        <p:spPr>
          <a:xfrm>
            <a:off x="0" y="7508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Acknowledgements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A090ED-086A-4B9F-9177-3C34CC4ACC0A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standing on the side of a mountain road&#10;&#10;Description automatically generated">
            <a:extLst>
              <a:ext uri="{FF2B5EF4-FFF2-40B4-BE49-F238E27FC236}">
                <a16:creationId xmlns:a16="http://schemas.microsoft.com/office/drawing/2014/main" id="{A83F8D25-F4F7-46EC-9DAE-6567E468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14" y="818953"/>
            <a:ext cx="4013690" cy="3010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04F74-CF28-490B-85E9-E5DB0E1B37FC}"/>
              </a:ext>
            </a:extLst>
          </p:cNvPr>
          <p:cNvSpPr txBox="1"/>
          <p:nvPr/>
        </p:nvSpPr>
        <p:spPr>
          <a:xfrm>
            <a:off x="4039602" y="4078724"/>
            <a:ext cx="2292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rgbClr val="002060"/>
                </a:solidFill>
              </a:rPr>
              <a:t>Thank you for your interest!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2AEF67-3B47-4B68-BFD9-7AB688079A7E}"/>
              </a:ext>
            </a:extLst>
          </p:cNvPr>
          <p:cNvSpPr/>
          <p:nvPr/>
        </p:nvSpPr>
        <p:spPr>
          <a:xfrm>
            <a:off x="4085781" y="4078724"/>
            <a:ext cx="2181788" cy="147731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matteo spagnolo aberdeen">
            <a:extLst>
              <a:ext uri="{FF2B5EF4-FFF2-40B4-BE49-F238E27FC236}">
                <a16:creationId xmlns:a16="http://schemas.microsoft.com/office/drawing/2014/main" id="{317F99F5-F26F-4122-A109-C102E4F11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23840" r="13108"/>
          <a:stretch/>
        </p:blipFill>
        <p:spPr bwMode="auto">
          <a:xfrm>
            <a:off x="6071616" y="1757066"/>
            <a:ext cx="374904" cy="4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0AAB5F-A9F6-45F9-9DAB-0B389B9D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2" y="2289614"/>
            <a:ext cx="3565060" cy="89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B53DBEF-5B06-43ED-A601-8BC11BC9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6" y="879278"/>
            <a:ext cx="3470176" cy="11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46294-21B3-43B0-9B3D-FB93BCC9C2A9}"/>
              </a:ext>
            </a:extLst>
          </p:cNvPr>
          <p:cNvSpPr txBox="1"/>
          <p:nvPr/>
        </p:nvSpPr>
        <p:spPr>
          <a:xfrm>
            <a:off x="6646717" y="3929851"/>
            <a:ext cx="21817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i="1" dirty="0">
                <a:solidFill>
                  <a:srgbClr val="002060"/>
                </a:solidFill>
              </a:rPr>
              <a:t>From left to right:</a:t>
            </a:r>
          </a:p>
          <a:p>
            <a:r>
              <a:rPr lang="en-GB" sz="1500" dirty="0">
                <a:solidFill>
                  <a:srgbClr val="002060"/>
                </a:solidFill>
              </a:rPr>
              <a:t>Dr Matteo </a:t>
            </a:r>
            <a:r>
              <a:rPr lang="en-GB" sz="1500" dirty="0" err="1">
                <a:solidFill>
                  <a:srgbClr val="002060"/>
                </a:solidFill>
              </a:rPr>
              <a:t>Spagnolo</a:t>
            </a:r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dirty="0">
                <a:solidFill>
                  <a:srgbClr val="002060"/>
                </a:solidFill>
              </a:rPr>
              <a:t>Dr David G. Macfarlane</a:t>
            </a:r>
          </a:p>
          <a:p>
            <a:r>
              <a:rPr lang="en-GB" sz="1500" dirty="0">
                <a:solidFill>
                  <a:srgbClr val="002060"/>
                </a:solidFill>
              </a:rPr>
              <a:t>Dr Duncan A. Robertson</a:t>
            </a:r>
          </a:p>
          <a:p>
            <a:r>
              <a:rPr lang="en-GB" sz="1500" dirty="0">
                <a:solidFill>
                  <a:srgbClr val="002060"/>
                </a:solidFill>
              </a:rPr>
              <a:t>Prof. Brice R. Rea</a:t>
            </a:r>
          </a:p>
          <a:p>
            <a:r>
              <a:rPr lang="en-GB" sz="1500" dirty="0">
                <a:solidFill>
                  <a:srgbClr val="002060"/>
                </a:solidFill>
              </a:rPr>
              <a:t>Mr William Harcourt</a:t>
            </a:r>
          </a:p>
          <a:p>
            <a:r>
              <a:rPr lang="en-GB" sz="1500" dirty="0">
                <a:solidFill>
                  <a:srgbClr val="002060"/>
                </a:solidFill>
              </a:rPr>
              <a:t>Dr Peter Speirs</a:t>
            </a:r>
          </a:p>
        </p:txBody>
      </p:sp>
      <p:pic>
        <p:nvPicPr>
          <p:cNvPr id="10" name="Picture 9" descr="A sign above a store&#10;&#10;Description automatically generated">
            <a:extLst>
              <a:ext uri="{FF2B5EF4-FFF2-40B4-BE49-F238E27FC236}">
                <a16:creationId xmlns:a16="http://schemas.microsoft.com/office/drawing/2014/main" id="{F0A3A1CA-1ED5-4E00-B796-E5698E7AD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99" y="3446280"/>
            <a:ext cx="2689025" cy="20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3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The Case for Millimetre Wave Radar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159B2B43-7200-4DEB-A92B-0841FF83A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862FC0-6A0A-4AC1-A488-97806718388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B6E90-B683-4254-8DD9-9F29158A7207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4B6DF3AE-CD55-4D4B-9EC5-761D0854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19DB09-438D-4FC5-9838-2CC173E10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2306" r="13295" b="10929"/>
          <a:stretch/>
        </p:blipFill>
        <p:spPr>
          <a:xfrm>
            <a:off x="1240973" y="803739"/>
            <a:ext cx="4677655" cy="3377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2BC476-4EA6-45ED-B2A7-477B661D96B6}"/>
              </a:ext>
            </a:extLst>
          </p:cNvPr>
          <p:cNvSpPr txBox="1"/>
          <p:nvPr/>
        </p:nvSpPr>
        <p:spPr>
          <a:xfrm>
            <a:off x="-4424" y="5165245"/>
            <a:ext cx="1659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From </a:t>
            </a:r>
            <a:r>
              <a:rPr lang="en-GB" sz="1000" dirty="0" err="1">
                <a:solidFill>
                  <a:srgbClr val="002060"/>
                </a:solidFill>
              </a:rPr>
              <a:t>Wadge</a:t>
            </a:r>
            <a:r>
              <a:rPr lang="en-GB" sz="1000" dirty="0">
                <a:solidFill>
                  <a:srgbClr val="002060"/>
                </a:solidFill>
              </a:rPr>
              <a:t> </a:t>
            </a:r>
            <a:r>
              <a:rPr lang="en-GB" sz="1000" i="1" dirty="0">
                <a:solidFill>
                  <a:srgbClr val="002060"/>
                </a:solidFill>
              </a:rPr>
              <a:t>et al. </a:t>
            </a:r>
            <a:r>
              <a:rPr lang="en-GB" sz="1000" dirty="0">
                <a:solidFill>
                  <a:srgbClr val="002060"/>
                </a:solidFill>
              </a:rPr>
              <a:t>(2014)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200FD-1DC7-440A-B69B-1D273E54BFE2}"/>
              </a:ext>
            </a:extLst>
          </p:cNvPr>
          <p:cNvSpPr txBox="1"/>
          <p:nvPr/>
        </p:nvSpPr>
        <p:spPr>
          <a:xfrm rot="16200000">
            <a:off x="-1274053" y="2327354"/>
            <a:ext cx="3074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Attenuation (dB/km)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83F724-E7DA-4AF1-B950-D3E26156C1A0}"/>
              </a:ext>
            </a:extLst>
          </p:cNvPr>
          <p:cNvSpPr/>
          <p:nvPr/>
        </p:nvSpPr>
        <p:spPr>
          <a:xfrm flipV="1">
            <a:off x="1026996" y="4034038"/>
            <a:ext cx="4915665" cy="516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564A6-8CB4-477A-B390-8591912C6566}"/>
              </a:ext>
            </a:extLst>
          </p:cNvPr>
          <p:cNvSpPr txBox="1"/>
          <p:nvPr/>
        </p:nvSpPr>
        <p:spPr>
          <a:xfrm>
            <a:off x="1240973" y="4237350"/>
            <a:ext cx="467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Frequency (GHz)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C5CA94-98C4-4026-960B-1BD55AD90DB4}"/>
              </a:ext>
            </a:extLst>
          </p:cNvPr>
          <p:cNvSpPr txBox="1"/>
          <p:nvPr/>
        </p:nvSpPr>
        <p:spPr>
          <a:xfrm>
            <a:off x="2711140" y="4001300"/>
            <a:ext cx="7840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1,000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2C73CF-EBEF-4B7A-B1D3-33672D0E5E35}"/>
              </a:ext>
            </a:extLst>
          </p:cNvPr>
          <p:cNvSpPr txBox="1"/>
          <p:nvPr/>
        </p:nvSpPr>
        <p:spPr>
          <a:xfrm>
            <a:off x="1923038" y="4001300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5876DF-BEA6-4262-AC87-F9B585FBE783}"/>
              </a:ext>
            </a:extLst>
          </p:cNvPr>
          <p:cNvSpPr txBox="1"/>
          <p:nvPr/>
        </p:nvSpPr>
        <p:spPr>
          <a:xfrm>
            <a:off x="3591771" y="3993325"/>
            <a:ext cx="8893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10,000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79CE96-A61A-480D-A84C-D8B1C9D0A811}"/>
              </a:ext>
            </a:extLst>
          </p:cNvPr>
          <p:cNvSpPr txBox="1"/>
          <p:nvPr/>
        </p:nvSpPr>
        <p:spPr>
          <a:xfrm>
            <a:off x="4527814" y="4001300"/>
            <a:ext cx="86950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100,000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DBD118-0816-477C-B1CA-0F4DC5D37703}"/>
              </a:ext>
            </a:extLst>
          </p:cNvPr>
          <p:cNvSpPr txBox="1"/>
          <p:nvPr/>
        </p:nvSpPr>
        <p:spPr>
          <a:xfrm>
            <a:off x="5248080" y="4007765"/>
            <a:ext cx="12508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1,000,000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010182-F3C3-47BA-94A8-30627770B586}"/>
              </a:ext>
            </a:extLst>
          </p:cNvPr>
          <p:cNvSpPr/>
          <p:nvPr/>
        </p:nvSpPr>
        <p:spPr>
          <a:xfrm flipH="1">
            <a:off x="888145" y="821947"/>
            <a:ext cx="393647" cy="3263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E401C0-F44C-4460-8535-1AB6798544DB}"/>
              </a:ext>
            </a:extLst>
          </p:cNvPr>
          <p:cNvSpPr/>
          <p:nvPr/>
        </p:nvSpPr>
        <p:spPr>
          <a:xfrm>
            <a:off x="1622611" y="898399"/>
            <a:ext cx="1052897" cy="31206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AFE563F-9D3E-4B7E-B3BA-B9CE4FF0F881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6E7C03-F542-435D-92A6-476663FD8314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637AD57-B67D-47A8-9ECF-A05F9B123044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83AC75-8D86-40E6-865C-AA626BA08DCF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B5FB79-3170-4413-B308-0F5400BD7D34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F903396-C708-406B-8BE2-E967ADCFBFDF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47872C-654C-4B38-8207-42BC44655665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5C7031-63FE-466B-90E2-201881A07315}"/>
              </a:ext>
            </a:extLst>
          </p:cNvPr>
          <p:cNvGrpSpPr/>
          <p:nvPr/>
        </p:nvGrpSpPr>
        <p:grpSpPr>
          <a:xfrm>
            <a:off x="3485583" y="4920275"/>
            <a:ext cx="1949533" cy="292388"/>
            <a:chOff x="1159370" y="4581658"/>
            <a:chExt cx="1949533" cy="292388"/>
          </a:xfrm>
        </p:grpSpPr>
        <p:pic>
          <p:nvPicPr>
            <p:cNvPr id="77" name="Picture 7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E6DFF0A-937C-448A-AD7F-E1512479F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5" t="52008" r="8641" b="46186"/>
            <a:stretch/>
          </p:blipFill>
          <p:spPr>
            <a:xfrm>
              <a:off x="1159370" y="4683135"/>
              <a:ext cx="445660" cy="1167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DF2905-7E65-4179-9E81-5DB42DF6BA19}"/>
                </a:ext>
              </a:extLst>
            </p:cNvPr>
            <p:cNvSpPr txBox="1"/>
            <p:nvPr/>
          </p:nvSpPr>
          <p:spPr>
            <a:xfrm>
              <a:off x="1555172" y="4581658"/>
              <a:ext cx="15537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dirty="0"/>
                <a:t>US STD Atmosphere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6660D1-7870-48F3-9070-99DF0ACA3F15}"/>
              </a:ext>
            </a:extLst>
          </p:cNvPr>
          <p:cNvGrpSpPr/>
          <p:nvPr/>
        </p:nvGrpSpPr>
        <p:grpSpPr>
          <a:xfrm>
            <a:off x="885041" y="4883657"/>
            <a:ext cx="2350364" cy="292388"/>
            <a:chOff x="1158061" y="4898658"/>
            <a:chExt cx="2350364" cy="292388"/>
          </a:xfrm>
        </p:grpSpPr>
        <p:pic>
          <p:nvPicPr>
            <p:cNvPr id="79" name="Picture 7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6A8C966-8A44-44B1-96E6-07FAEA597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5" t="56382" r="7868" b="42151"/>
            <a:stretch/>
          </p:blipFill>
          <p:spPr>
            <a:xfrm>
              <a:off x="1158061" y="5005128"/>
              <a:ext cx="522468" cy="9473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CBB25D-51DE-458D-B798-48A135A5DDE9}"/>
                </a:ext>
              </a:extLst>
            </p:cNvPr>
            <p:cNvSpPr txBox="1"/>
            <p:nvPr/>
          </p:nvSpPr>
          <p:spPr>
            <a:xfrm>
              <a:off x="1542352" y="4898658"/>
              <a:ext cx="196607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dirty="0"/>
                <a:t>US STD Atmosphere + Fog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643B2D-0F65-4C64-891F-C5F9316EDEF1}"/>
              </a:ext>
            </a:extLst>
          </p:cNvPr>
          <p:cNvGrpSpPr/>
          <p:nvPr/>
        </p:nvGrpSpPr>
        <p:grpSpPr>
          <a:xfrm>
            <a:off x="3483796" y="4637525"/>
            <a:ext cx="2547843" cy="292388"/>
            <a:chOff x="3615680" y="4610017"/>
            <a:chExt cx="2547843" cy="292388"/>
          </a:xfrm>
        </p:grpSpPr>
        <p:pic>
          <p:nvPicPr>
            <p:cNvPr id="75" name="Picture 7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12A784D-D720-426B-8370-58D282BED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5" t="47236" r="7868" b="50998"/>
            <a:stretch/>
          </p:blipFill>
          <p:spPr>
            <a:xfrm>
              <a:off x="3615680" y="4699155"/>
              <a:ext cx="522468" cy="114113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0FD5109-BC5D-4B97-BD5F-B5F5088C260E}"/>
                </a:ext>
              </a:extLst>
            </p:cNvPr>
            <p:cNvSpPr txBox="1"/>
            <p:nvPr/>
          </p:nvSpPr>
          <p:spPr>
            <a:xfrm>
              <a:off x="4007502" y="4610017"/>
              <a:ext cx="21560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dirty="0"/>
                <a:t>US STD Atmosphere + x2 H</a:t>
              </a:r>
              <a:r>
                <a:rPr lang="en-GB" sz="1300" b="1" baseline="-25000" dirty="0"/>
                <a:t>2</a:t>
              </a:r>
              <a:r>
                <a:rPr lang="en-GB" sz="1300" b="1" dirty="0"/>
                <a:t>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1DA277-E43E-4AC4-8404-B9F9B56320D6}"/>
              </a:ext>
            </a:extLst>
          </p:cNvPr>
          <p:cNvGrpSpPr/>
          <p:nvPr/>
        </p:nvGrpSpPr>
        <p:grpSpPr>
          <a:xfrm>
            <a:off x="892272" y="4608882"/>
            <a:ext cx="2414692" cy="292388"/>
            <a:chOff x="3615385" y="4889584"/>
            <a:chExt cx="2414692" cy="292388"/>
          </a:xfrm>
        </p:grpSpPr>
        <p:pic>
          <p:nvPicPr>
            <p:cNvPr id="20" name="Picture 1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A2D989F-35EE-4016-8505-3B583183F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75" t="43199" r="8191" b="55034"/>
            <a:stretch/>
          </p:blipFill>
          <p:spPr>
            <a:xfrm>
              <a:off x="3615385" y="5004511"/>
              <a:ext cx="490341" cy="114113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EA6C66A-BA2E-4159-87D7-4199D378C3AF}"/>
                </a:ext>
              </a:extLst>
            </p:cNvPr>
            <p:cNvSpPr txBox="1"/>
            <p:nvPr/>
          </p:nvSpPr>
          <p:spPr>
            <a:xfrm>
              <a:off x="3994864" y="4889584"/>
              <a:ext cx="20352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dirty="0"/>
                <a:t>US STD Atmosphere + Rain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4850-EB3E-43C1-887A-C53C50ECF61D}"/>
              </a:ext>
            </a:extLst>
          </p:cNvPr>
          <p:cNvSpPr txBox="1"/>
          <p:nvPr/>
        </p:nvSpPr>
        <p:spPr>
          <a:xfrm>
            <a:off x="781607" y="3852025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0.01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40587A-D164-405C-95F0-6B9BB92EA6FA}"/>
              </a:ext>
            </a:extLst>
          </p:cNvPr>
          <p:cNvSpPr txBox="1"/>
          <p:nvPr/>
        </p:nvSpPr>
        <p:spPr>
          <a:xfrm>
            <a:off x="825135" y="3512540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0.1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42AE50-BA7C-4630-9A35-524F963E86C2}"/>
              </a:ext>
            </a:extLst>
          </p:cNvPr>
          <p:cNvSpPr txBox="1"/>
          <p:nvPr/>
        </p:nvSpPr>
        <p:spPr>
          <a:xfrm>
            <a:off x="892272" y="3176517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768C4-8812-4857-8F80-7B963558E11E}"/>
              </a:ext>
            </a:extLst>
          </p:cNvPr>
          <p:cNvSpPr txBox="1"/>
          <p:nvPr/>
        </p:nvSpPr>
        <p:spPr>
          <a:xfrm>
            <a:off x="850623" y="2840302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3717FC-910A-44A5-9B65-8532CA2B92BA}"/>
              </a:ext>
            </a:extLst>
          </p:cNvPr>
          <p:cNvSpPr txBox="1"/>
          <p:nvPr/>
        </p:nvSpPr>
        <p:spPr>
          <a:xfrm>
            <a:off x="815593" y="2484129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21D902-E2E2-4813-A547-95168CE95F4C}"/>
              </a:ext>
            </a:extLst>
          </p:cNvPr>
          <p:cNvSpPr txBox="1"/>
          <p:nvPr/>
        </p:nvSpPr>
        <p:spPr>
          <a:xfrm>
            <a:off x="603593" y="2121055"/>
            <a:ext cx="8357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1,000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5F3295-C469-442B-B7A6-6CBF1E9DD2BC}"/>
              </a:ext>
            </a:extLst>
          </p:cNvPr>
          <p:cNvSpPr txBox="1"/>
          <p:nvPr/>
        </p:nvSpPr>
        <p:spPr>
          <a:xfrm>
            <a:off x="445722" y="1772566"/>
            <a:ext cx="10119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100,000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A65C0E-9C90-4710-9ADF-EE902BAACD1C}"/>
              </a:ext>
            </a:extLst>
          </p:cNvPr>
          <p:cNvSpPr txBox="1"/>
          <p:nvPr/>
        </p:nvSpPr>
        <p:spPr>
          <a:xfrm>
            <a:off x="288211" y="1421104"/>
            <a:ext cx="11926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1,000,000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F67E88-BD86-4C8A-80D4-66837628C0D7}"/>
              </a:ext>
            </a:extLst>
          </p:cNvPr>
          <p:cNvSpPr txBox="1"/>
          <p:nvPr/>
        </p:nvSpPr>
        <p:spPr>
          <a:xfrm>
            <a:off x="142866" y="770604"/>
            <a:ext cx="12990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100,000,000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E6763C-FF95-46EB-9E0E-F864BBC75915}"/>
              </a:ext>
            </a:extLst>
          </p:cNvPr>
          <p:cNvSpPr txBox="1"/>
          <p:nvPr/>
        </p:nvSpPr>
        <p:spPr>
          <a:xfrm>
            <a:off x="58160" y="1074401"/>
            <a:ext cx="15537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10,000,000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A5D0B8-C43C-49DF-A31B-E6AAD3431DFF}"/>
              </a:ext>
            </a:extLst>
          </p:cNvPr>
          <p:cNvSpPr txBox="1"/>
          <p:nvPr/>
        </p:nvSpPr>
        <p:spPr>
          <a:xfrm>
            <a:off x="1045825" y="3995472"/>
            <a:ext cx="531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/>
              <a:t>10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F195560-49D3-412C-93D5-C5A77395480D}"/>
              </a:ext>
            </a:extLst>
          </p:cNvPr>
          <p:cNvSpPr/>
          <p:nvPr/>
        </p:nvSpPr>
        <p:spPr>
          <a:xfrm>
            <a:off x="2675509" y="898399"/>
            <a:ext cx="3208056" cy="31206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458D54C-50FD-407C-AE81-9F1B66F70B6F}"/>
              </a:ext>
            </a:extLst>
          </p:cNvPr>
          <p:cNvSpPr/>
          <p:nvPr/>
        </p:nvSpPr>
        <p:spPr>
          <a:xfrm>
            <a:off x="1285919" y="899816"/>
            <a:ext cx="333078" cy="311923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D59AF16-9A7B-4FA2-BBD1-8D525A977987}"/>
              </a:ext>
            </a:extLst>
          </p:cNvPr>
          <p:cNvSpPr txBox="1"/>
          <p:nvPr/>
        </p:nvSpPr>
        <p:spPr>
          <a:xfrm>
            <a:off x="6239987" y="978803"/>
            <a:ext cx="2904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Key Points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Lower attenuation at lower frequencies, but lower angular resolution.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High attenuation at high frequencies i.e. optical surveying region.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Millimetre wave region of electromagnetic spectrum:</a:t>
            </a:r>
          </a:p>
          <a:p>
            <a:pPr marL="742950" lvl="1" indent="-180000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002060"/>
                </a:solidFill>
              </a:rPr>
              <a:t>30-300 GHz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Millimetre waves offer a compromise </a:t>
            </a:r>
          </a:p>
          <a:p>
            <a:pPr marL="742950" lvl="1" indent="-180000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002060"/>
                </a:solidFill>
              </a:rPr>
              <a:t>Imaging at high angular resolution and through atmospheric obscurants.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Largest attenuation with increasing rain rate.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18AB3FF-D09B-4022-9BEE-546FAD7B6355}"/>
              </a:ext>
            </a:extLst>
          </p:cNvPr>
          <p:cNvSpPr/>
          <p:nvPr/>
        </p:nvSpPr>
        <p:spPr>
          <a:xfrm>
            <a:off x="6329671" y="964625"/>
            <a:ext cx="2714783" cy="3833822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The AVTIS2 Radar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erson sitting on a rock&#10;&#10;Description automatically generated">
            <a:extLst>
              <a:ext uri="{FF2B5EF4-FFF2-40B4-BE49-F238E27FC236}">
                <a16:creationId xmlns:a16="http://schemas.microsoft.com/office/drawing/2014/main" id="{194B576E-3D1A-41DE-ACF7-A1256F111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17044" r="20062" b="11434"/>
          <a:stretch/>
        </p:blipFill>
        <p:spPr>
          <a:xfrm>
            <a:off x="4051097" y="968878"/>
            <a:ext cx="4661699" cy="38282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4673504-E4C8-43B4-BB4D-4CE5494CB72D}"/>
              </a:ext>
            </a:extLst>
          </p:cNvPr>
          <p:cNvSpPr/>
          <p:nvPr/>
        </p:nvSpPr>
        <p:spPr>
          <a:xfrm>
            <a:off x="5873027" y="1161361"/>
            <a:ext cx="391789" cy="2455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A0CD2E-A818-4410-BA69-6C8D65EF077E}"/>
              </a:ext>
            </a:extLst>
          </p:cNvPr>
          <p:cNvSpPr txBox="1"/>
          <p:nvPr/>
        </p:nvSpPr>
        <p:spPr>
          <a:xfrm>
            <a:off x="5814397" y="1119045"/>
            <a:ext cx="509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GPS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631EE1-A3F6-4361-B45B-6A6170DB98B5}"/>
              </a:ext>
            </a:extLst>
          </p:cNvPr>
          <p:cNvSpPr/>
          <p:nvPr/>
        </p:nvSpPr>
        <p:spPr>
          <a:xfrm>
            <a:off x="7438842" y="2424019"/>
            <a:ext cx="1142418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EA87E0-855F-4C96-9075-AAA19A1D353B}"/>
              </a:ext>
            </a:extLst>
          </p:cNvPr>
          <p:cNvSpPr txBox="1"/>
          <p:nvPr/>
        </p:nvSpPr>
        <p:spPr>
          <a:xfrm>
            <a:off x="7344978" y="2424802"/>
            <a:ext cx="1329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Power Supply Unit and Control Box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1B631E-315B-435E-955D-309F96FBE7FF}"/>
              </a:ext>
            </a:extLst>
          </p:cNvPr>
          <p:cNvSpPr/>
          <p:nvPr/>
        </p:nvSpPr>
        <p:spPr>
          <a:xfrm>
            <a:off x="5590221" y="4240506"/>
            <a:ext cx="923700" cy="511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A51A79-EB43-4007-8F34-8D9DAC0E7CE8}"/>
              </a:ext>
            </a:extLst>
          </p:cNvPr>
          <p:cNvSpPr/>
          <p:nvPr/>
        </p:nvSpPr>
        <p:spPr>
          <a:xfrm>
            <a:off x="6268454" y="2650986"/>
            <a:ext cx="596683" cy="2455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9D856-B6D3-4ECD-8CA3-EA8F963268EA}"/>
              </a:ext>
            </a:extLst>
          </p:cNvPr>
          <p:cNvSpPr txBox="1"/>
          <p:nvPr/>
        </p:nvSpPr>
        <p:spPr>
          <a:xfrm>
            <a:off x="5387481" y="4222320"/>
            <a:ext cx="132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x2 12V Car Batteries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2647E1-99A8-4708-B8C9-142336E07343}"/>
              </a:ext>
            </a:extLst>
          </p:cNvPr>
          <p:cNvSpPr txBox="1"/>
          <p:nvPr/>
        </p:nvSpPr>
        <p:spPr>
          <a:xfrm>
            <a:off x="6156731" y="2619879"/>
            <a:ext cx="798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Gimbal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713A66-894C-4178-9BCC-C92CEA2E4995}"/>
              </a:ext>
            </a:extLst>
          </p:cNvPr>
          <p:cNvSpPr/>
          <p:nvPr/>
        </p:nvSpPr>
        <p:spPr>
          <a:xfrm>
            <a:off x="4137245" y="2230603"/>
            <a:ext cx="826671" cy="4976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50B90A-F059-4ADB-89C9-FD1BCDEC380C}"/>
              </a:ext>
            </a:extLst>
          </p:cNvPr>
          <p:cNvSpPr/>
          <p:nvPr/>
        </p:nvSpPr>
        <p:spPr>
          <a:xfrm>
            <a:off x="4106696" y="3114355"/>
            <a:ext cx="857221" cy="4699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84A9E7-D1BD-417B-A3F3-8AA972671344}"/>
              </a:ext>
            </a:extLst>
          </p:cNvPr>
          <p:cNvSpPr/>
          <p:nvPr/>
        </p:nvSpPr>
        <p:spPr>
          <a:xfrm>
            <a:off x="4239585" y="1406926"/>
            <a:ext cx="1099773" cy="2730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6B3AEB-C8FF-42B7-9B83-5210D84897A3}"/>
              </a:ext>
            </a:extLst>
          </p:cNvPr>
          <p:cNvSpPr txBox="1"/>
          <p:nvPr/>
        </p:nvSpPr>
        <p:spPr>
          <a:xfrm>
            <a:off x="4106696" y="1372238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AVTIS2 Head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6B302-1D2B-46AB-949D-C3714224631E}"/>
              </a:ext>
            </a:extLst>
          </p:cNvPr>
          <p:cNvSpPr txBox="1"/>
          <p:nvPr/>
        </p:nvSpPr>
        <p:spPr>
          <a:xfrm>
            <a:off x="4002999" y="2205022"/>
            <a:ext cx="109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Cassegrain Antenna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E6D7-6B3D-4B71-ADD6-A9994C58C086}"/>
              </a:ext>
            </a:extLst>
          </p:cNvPr>
          <p:cNvSpPr txBox="1"/>
          <p:nvPr/>
        </p:nvSpPr>
        <p:spPr>
          <a:xfrm>
            <a:off x="4079378" y="3061054"/>
            <a:ext cx="91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Surveyors Tripod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10F825C-D3BD-438E-A79C-9F1095C45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127429"/>
              </p:ext>
            </p:extLst>
          </p:nvPr>
        </p:nvGraphicFramePr>
        <p:xfrm>
          <a:off x="276160" y="1010920"/>
          <a:ext cx="3557601" cy="3693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5778">
                  <a:extLst>
                    <a:ext uri="{9D8B030D-6E8A-4147-A177-3AD203B41FA5}">
                      <a16:colId xmlns:a16="http://schemas.microsoft.com/office/drawing/2014/main" val="2268577965"/>
                    </a:ext>
                  </a:extLst>
                </a:gridCol>
                <a:gridCol w="1141823">
                  <a:extLst>
                    <a:ext uri="{9D8B030D-6E8A-4147-A177-3AD203B41FA5}">
                      <a16:colId xmlns:a16="http://schemas.microsoft.com/office/drawing/2014/main" val="2774829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Frequency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94 GHz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25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Wavelength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3.18 mm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140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Two-way Radar </a:t>
                      </a:r>
                      <a:r>
                        <a:rPr lang="en-GB" sz="1500" b="1" dirty="0" err="1"/>
                        <a:t>Beamwidth</a:t>
                      </a:r>
                      <a:endParaRPr lang="en-GB" sz="15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~0.5°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17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Radar Azimuth Resolution (per km)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6.1 m</a:t>
                      </a:r>
                    </a:p>
                    <a:p>
                      <a:pPr algn="ctr"/>
                      <a:endParaRPr lang="en-GB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5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Range Resolution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0.75 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19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Max Range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~6 km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37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b="1" dirty="0"/>
                        <a:t>Image acquisition time (20°x 5°, 0.1° </a:t>
                      </a:r>
                      <a:r>
                        <a:rPr lang="en-GB" sz="1500" b="1" dirty="0" err="1"/>
                        <a:t>inc.</a:t>
                      </a:r>
                      <a:r>
                        <a:rPr lang="en-GB" sz="1500" b="1" dirty="0"/>
                        <a:t>):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50 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44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Weight: Radar Head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40 kg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029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2 Car Batteries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46 kg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231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7828D31-26CD-4FDF-909B-A78D1E6E249D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96D16-D9F2-4B9C-9F7D-E702ED00D832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B83645-8CC9-4B6C-B9B1-C494E6167BA0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C16FC9-F31F-4864-B8C0-2A3A805B38C5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954074-07A5-4A19-9ACC-6EB461933137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CD9C58-4C0C-46E3-87FB-8E9A8C6D7D60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0346E8-9EE7-4B9F-8755-9F65B838ACA6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5418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Fieldtrip to Rhône Glacier, September 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 up of a rock&#10;&#10;Description automatically generated">
            <a:extLst>
              <a:ext uri="{FF2B5EF4-FFF2-40B4-BE49-F238E27FC236}">
                <a16:creationId xmlns:a16="http://schemas.microsoft.com/office/drawing/2014/main" id="{51FDA480-DFAB-459C-8F5B-7F8D6FB0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" y="748370"/>
            <a:ext cx="5854409" cy="4390063"/>
          </a:xfrm>
          <a:prstGeom prst="rect">
            <a:avLst/>
          </a:prstGeom>
        </p:spPr>
      </p:pic>
      <p:pic>
        <p:nvPicPr>
          <p:cNvPr id="21" name="Picture 20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79175418-1065-4712-B7F9-42E117A77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22" y="2597156"/>
            <a:ext cx="1771402" cy="2361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F1569F-15C5-4B8C-8B8F-F2B8D80EE670}"/>
              </a:ext>
            </a:extLst>
          </p:cNvPr>
          <p:cNvCxnSpPr>
            <a:cxnSpLocks/>
          </p:cNvCxnSpPr>
          <p:nvPr/>
        </p:nvCxnSpPr>
        <p:spPr>
          <a:xfrm flipV="1">
            <a:off x="3723588" y="2587730"/>
            <a:ext cx="3004766" cy="2135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15F1A1-4F17-429C-8900-863E44942BF4}"/>
              </a:ext>
            </a:extLst>
          </p:cNvPr>
          <p:cNvCxnSpPr>
            <a:cxnSpLocks/>
          </p:cNvCxnSpPr>
          <p:nvPr/>
        </p:nvCxnSpPr>
        <p:spPr>
          <a:xfrm>
            <a:off x="3723588" y="4722829"/>
            <a:ext cx="3017634" cy="243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5A72030-8B4E-4E0C-B69C-BB2CA74CC213}"/>
              </a:ext>
            </a:extLst>
          </p:cNvPr>
          <p:cNvSpPr txBox="1"/>
          <p:nvPr/>
        </p:nvSpPr>
        <p:spPr>
          <a:xfrm>
            <a:off x="-11913" y="5156052"/>
            <a:ext cx="2665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</a:rPr>
              <a:t>Sentinel-2 image: 4</a:t>
            </a:r>
            <a:r>
              <a:rPr lang="en-GB" sz="1000" b="1" baseline="30000" dirty="0">
                <a:solidFill>
                  <a:srgbClr val="002060"/>
                </a:solidFill>
              </a:rPr>
              <a:t>th</a:t>
            </a:r>
            <a:r>
              <a:rPr lang="en-GB" sz="1000" b="1" dirty="0">
                <a:solidFill>
                  <a:srgbClr val="002060"/>
                </a:solidFill>
              </a:rPr>
              <a:t> September 2019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95D60E-6F29-4514-BF9A-B726D6DB2D83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C522D2-E3B9-48E3-864B-ADB428260F7E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ED913D-82DF-4A21-A6AF-D0CFEAE91CBB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3DA039-E86B-4F10-8673-0398CB191AE0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8830AD-BA66-40EC-A4C9-B2BB609C6FFC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439727-4DCD-4E64-BA0D-2C21A1CF4E07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099923-2DF2-4EFE-BBCE-DF7928372CC4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3D5371-0BEF-4BB8-A0B4-17A669BBC9BE}"/>
              </a:ext>
            </a:extLst>
          </p:cNvPr>
          <p:cNvSpPr txBox="1"/>
          <p:nvPr/>
        </p:nvSpPr>
        <p:spPr>
          <a:xfrm>
            <a:off x="6169443" y="962921"/>
            <a:ext cx="2904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Aims</a:t>
            </a:r>
          </a:p>
          <a:p>
            <a:pPr marL="448650" indent="-342900">
              <a:buFont typeface="+mj-lt"/>
              <a:buAutoNum type="arabicParenR"/>
            </a:pPr>
            <a:r>
              <a:rPr lang="en-GB" sz="1400" dirty="0">
                <a:solidFill>
                  <a:srgbClr val="002060"/>
                </a:solidFill>
              </a:rPr>
              <a:t>Analyse reflectivity of glacial ice at 94 GHz</a:t>
            </a:r>
          </a:p>
          <a:p>
            <a:pPr marL="448650" indent="-342900">
              <a:buFont typeface="+mj-lt"/>
              <a:buAutoNum type="arabicParenR"/>
            </a:pPr>
            <a:r>
              <a:rPr lang="en-GB" sz="1400" dirty="0">
                <a:solidFill>
                  <a:srgbClr val="002060"/>
                </a:solidFill>
              </a:rPr>
              <a:t>Test the ability of millimetre wave radar to generate DEMs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C9CA31-B8AD-48D0-8E93-7F5094D3F1DD}"/>
              </a:ext>
            </a:extLst>
          </p:cNvPr>
          <p:cNvSpPr/>
          <p:nvPr/>
        </p:nvSpPr>
        <p:spPr>
          <a:xfrm>
            <a:off x="6260124" y="964625"/>
            <a:ext cx="2696410" cy="1214506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07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AVTIS2 Scanning Pattern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VI_004x32_Trim">
            <a:hlinkClick r:id="" action="ppaction://media"/>
            <a:extLst>
              <a:ext uri="{FF2B5EF4-FFF2-40B4-BE49-F238E27FC236}">
                <a16:creationId xmlns:a16="http://schemas.microsoft.com/office/drawing/2014/main" id="{573DDFEB-C712-49DD-B7D9-F6056FD75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126" y="737065"/>
            <a:ext cx="7832436" cy="4405745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8E17E5E1-8358-427C-A563-2DD77FF5EF99}"/>
              </a:ext>
            </a:extLst>
          </p:cNvPr>
          <p:cNvSpPr/>
          <p:nvPr/>
        </p:nvSpPr>
        <p:spPr>
          <a:xfrm>
            <a:off x="925005" y="4496622"/>
            <a:ext cx="2029968" cy="145551"/>
          </a:xfrm>
          <a:prstGeom prst="left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BE40C8D4-3F90-4A2D-8062-D70FE749568E}"/>
              </a:ext>
            </a:extLst>
          </p:cNvPr>
          <p:cNvSpPr/>
          <p:nvPr/>
        </p:nvSpPr>
        <p:spPr>
          <a:xfrm>
            <a:off x="1078992" y="1353312"/>
            <a:ext cx="163795" cy="2331720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DA6F1-B6B4-4D4B-B902-57C5EA765E80}"/>
              </a:ext>
            </a:extLst>
          </p:cNvPr>
          <p:cNvSpPr txBox="1"/>
          <p:nvPr/>
        </p:nvSpPr>
        <p:spPr>
          <a:xfrm rot="16200000">
            <a:off x="-268243" y="2334507"/>
            <a:ext cx="23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59A524-2872-449C-99A5-86CF11343B68}"/>
              </a:ext>
            </a:extLst>
          </p:cNvPr>
          <p:cNvSpPr txBox="1"/>
          <p:nvPr/>
        </p:nvSpPr>
        <p:spPr>
          <a:xfrm>
            <a:off x="925004" y="4580280"/>
            <a:ext cx="202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Azimuth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55BFA4-E945-4230-900D-13C5F5D3687F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C134F3-F8BF-4BEB-9F9A-9DAD67BBF097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656727-8052-4391-9CE5-C3C768BFE2D0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979315-DF8D-4F0D-8B0C-6912E97D05B7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E4FD6-076A-4DA3-9EF8-93BB4210A785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5414B6-67F8-4EE2-AFD6-580259FF9C38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2068C8-50F4-4BE3-A258-E23C0DD69F1D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D9D44-C397-4DD7-A47A-883663E9C8E4}"/>
              </a:ext>
            </a:extLst>
          </p:cNvPr>
          <p:cNvSpPr txBox="1"/>
          <p:nvPr/>
        </p:nvSpPr>
        <p:spPr>
          <a:xfrm>
            <a:off x="538872" y="706935"/>
            <a:ext cx="86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4917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_Scanning_Video">
            <a:hlinkClick r:id="" action="ppaction://media"/>
            <a:extLst>
              <a:ext uri="{FF2B5EF4-FFF2-40B4-BE49-F238E27FC236}">
                <a16:creationId xmlns:a16="http://schemas.microsoft.com/office/drawing/2014/main" id="{ED6B7DBF-8249-473E-BF2C-453C95D51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516" t="747" r="9960" b="4866"/>
          <a:stretch/>
        </p:blipFill>
        <p:spPr>
          <a:xfrm>
            <a:off x="3483166" y="629087"/>
            <a:ext cx="5465207" cy="4577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AVTIS2 Elevation Scanning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bird&#10;&#10;Description automatically generated">
            <a:extLst>
              <a:ext uri="{FF2B5EF4-FFF2-40B4-BE49-F238E27FC236}">
                <a16:creationId xmlns:a16="http://schemas.microsoft.com/office/drawing/2014/main" id="{815C4B3F-CB08-4D78-857C-2AA8150D8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762584"/>
            <a:ext cx="3048651" cy="457220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029E026-1BAB-4DC9-9E8F-721FB25A175C}"/>
              </a:ext>
            </a:extLst>
          </p:cNvPr>
          <p:cNvSpPr/>
          <p:nvPr/>
        </p:nvSpPr>
        <p:spPr>
          <a:xfrm>
            <a:off x="2143698" y="5033330"/>
            <a:ext cx="55491" cy="56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E417E9-3756-4831-AFEF-28743A33B169}"/>
              </a:ext>
            </a:extLst>
          </p:cNvPr>
          <p:cNvSpPr/>
          <p:nvPr/>
        </p:nvSpPr>
        <p:spPr>
          <a:xfrm>
            <a:off x="2210765" y="4991582"/>
            <a:ext cx="431157" cy="12573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AC8184-ED45-4030-B274-DAE1B6034E52}"/>
              </a:ext>
            </a:extLst>
          </p:cNvPr>
          <p:cNvSpPr txBox="1"/>
          <p:nvPr/>
        </p:nvSpPr>
        <p:spPr>
          <a:xfrm>
            <a:off x="2143698" y="4930964"/>
            <a:ext cx="945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C00000"/>
                </a:solidFill>
              </a:rPr>
              <a:t>AVTIS2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B8FBFB-B0B9-41C5-A675-E1A9D3AA1477}"/>
              </a:ext>
            </a:extLst>
          </p:cNvPr>
          <p:cNvSpPr/>
          <p:nvPr/>
        </p:nvSpPr>
        <p:spPr>
          <a:xfrm>
            <a:off x="6945169" y="3220543"/>
            <a:ext cx="55491" cy="565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58BA72-6563-497F-83FA-447F25FD86D2}"/>
              </a:ext>
            </a:extLst>
          </p:cNvPr>
          <p:cNvSpPr/>
          <p:nvPr/>
        </p:nvSpPr>
        <p:spPr>
          <a:xfrm>
            <a:off x="6911035" y="3260160"/>
            <a:ext cx="431157" cy="12573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AF2EE6-AC03-426D-9254-47E5DC935669}"/>
              </a:ext>
            </a:extLst>
          </p:cNvPr>
          <p:cNvSpPr txBox="1"/>
          <p:nvPr/>
        </p:nvSpPr>
        <p:spPr>
          <a:xfrm>
            <a:off x="6935219" y="3175865"/>
            <a:ext cx="771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C00000"/>
                </a:solidFill>
              </a:rPr>
              <a:t>AVTIS2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0E8CF03-2B4D-44B0-A3F4-3C712EA99DF7}"/>
              </a:ext>
            </a:extLst>
          </p:cNvPr>
          <p:cNvSpPr/>
          <p:nvPr/>
        </p:nvSpPr>
        <p:spPr>
          <a:xfrm>
            <a:off x="6989862" y="2915409"/>
            <a:ext cx="55491" cy="565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7E8839-CF76-422E-9BF4-F040FBB37CD6}"/>
              </a:ext>
            </a:extLst>
          </p:cNvPr>
          <p:cNvSpPr/>
          <p:nvPr/>
        </p:nvSpPr>
        <p:spPr>
          <a:xfrm>
            <a:off x="2265566" y="4356958"/>
            <a:ext cx="55491" cy="565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5926FF-8A3E-47B4-8328-5F9774D37F0D}"/>
              </a:ext>
            </a:extLst>
          </p:cNvPr>
          <p:cNvSpPr/>
          <p:nvPr/>
        </p:nvSpPr>
        <p:spPr>
          <a:xfrm>
            <a:off x="6759842" y="2531547"/>
            <a:ext cx="55491" cy="565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DC5271B-01B1-419D-B40F-199A75DB92E2}"/>
              </a:ext>
            </a:extLst>
          </p:cNvPr>
          <p:cNvSpPr/>
          <p:nvPr/>
        </p:nvSpPr>
        <p:spPr>
          <a:xfrm>
            <a:off x="1954059" y="3765241"/>
            <a:ext cx="55491" cy="565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3CA61AE-357C-4D81-B27D-494627845E58}"/>
              </a:ext>
            </a:extLst>
          </p:cNvPr>
          <p:cNvSpPr/>
          <p:nvPr/>
        </p:nvSpPr>
        <p:spPr>
          <a:xfrm>
            <a:off x="6661059" y="2250397"/>
            <a:ext cx="55491" cy="565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4AFE683-7B70-4433-AD8D-8B8FE3556589}"/>
              </a:ext>
            </a:extLst>
          </p:cNvPr>
          <p:cNvSpPr/>
          <p:nvPr/>
        </p:nvSpPr>
        <p:spPr>
          <a:xfrm>
            <a:off x="1875130" y="3260661"/>
            <a:ext cx="55491" cy="565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390E111-C475-4B63-991A-9A77BC5278A4}"/>
              </a:ext>
            </a:extLst>
          </p:cNvPr>
          <p:cNvSpPr/>
          <p:nvPr/>
        </p:nvSpPr>
        <p:spPr>
          <a:xfrm>
            <a:off x="1420604" y="1103631"/>
            <a:ext cx="55491" cy="565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99BA7E-2F48-4CC9-8E8C-ABD811E510BB}"/>
              </a:ext>
            </a:extLst>
          </p:cNvPr>
          <p:cNvSpPr/>
          <p:nvPr/>
        </p:nvSpPr>
        <p:spPr>
          <a:xfrm>
            <a:off x="6215769" y="952256"/>
            <a:ext cx="55491" cy="565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B173BA-FC28-40A9-A6C2-30FC63F77CD3}"/>
              </a:ext>
            </a:extLst>
          </p:cNvPr>
          <p:cNvSpPr txBox="1"/>
          <p:nvPr/>
        </p:nvSpPr>
        <p:spPr>
          <a:xfrm>
            <a:off x="2248460" y="4252855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E122AE-6314-4BDF-BFF8-65EEEFC6B799}"/>
              </a:ext>
            </a:extLst>
          </p:cNvPr>
          <p:cNvSpPr txBox="1"/>
          <p:nvPr/>
        </p:nvSpPr>
        <p:spPr>
          <a:xfrm>
            <a:off x="1952132" y="3670394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95D69E-7071-4AA0-B318-3B58DB91D140}"/>
              </a:ext>
            </a:extLst>
          </p:cNvPr>
          <p:cNvSpPr txBox="1"/>
          <p:nvPr/>
        </p:nvSpPr>
        <p:spPr>
          <a:xfrm>
            <a:off x="1866045" y="3170924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D8FF21-D20C-446B-B447-4D101C010239}"/>
              </a:ext>
            </a:extLst>
          </p:cNvPr>
          <p:cNvSpPr txBox="1"/>
          <p:nvPr/>
        </p:nvSpPr>
        <p:spPr>
          <a:xfrm>
            <a:off x="6019885" y="937839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8AC370-DD1D-4FE4-A60D-87AC5D8F19C9}"/>
              </a:ext>
            </a:extLst>
          </p:cNvPr>
          <p:cNvSpPr txBox="1"/>
          <p:nvPr/>
        </p:nvSpPr>
        <p:spPr>
          <a:xfrm>
            <a:off x="6586523" y="2427342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6D078E-8E23-4E2A-8913-740D1004BBFF}"/>
              </a:ext>
            </a:extLst>
          </p:cNvPr>
          <p:cNvSpPr txBox="1"/>
          <p:nvPr/>
        </p:nvSpPr>
        <p:spPr>
          <a:xfrm>
            <a:off x="6481729" y="2150862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72FCBF-44B1-45FE-B357-82E64AD9DA2D}"/>
              </a:ext>
            </a:extLst>
          </p:cNvPr>
          <p:cNvSpPr txBox="1"/>
          <p:nvPr/>
        </p:nvSpPr>
        <p:spPr>
          <a:xfrm>
            <a:off x="6816604" y="2821276"/>
            <a:ext cx="382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7A30B-AC5E-4DD3-80DD-3BEA5A053F86}"/>
              </a:ext>
            </a:extLst>
          </p:cNvPr>
          <p:cNvSpPr/>
          <p:nvPr/>
        </p:nvSpPr>
        <p:spPr>
          <a:xfrm>
            <a:off x="1492989" y="1057282"/>
            <a:ext cx="122757" cy="1492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FA0FA0-D089-48DE-9B8B-4D9F3A13B083}"/>
              </a:ext>
            </a:extLst>
          </p:cNvPr>
          <p:cNvSpPr txBox="1"/>
          <p:nvPr/>
        </p:nvSpPr>
        <p:spPr>
          <a:xfrm>
            <a:off x="1438829" y="1008784"/>
            <a:ext cx="168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431977-495C-4D69-8AAB-D7E2F5F7AD1D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84A6C3-35EE-4FE8-AEC1-40653FCA3FFB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240D7F-5AC0-4A60-9F56-A1B6ECF05870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57C79F-BDC7-450A-A882-195A4EA2992D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38472-E86B-4CD4-A068-1007D8CF2E15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B8C0E-25A0-427C-9244-DCB375B1E6B4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4E596-8878-4BA8-AF5F-CE8965FB965B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7F411-4799-4B09-8985-553D3C07C51D}"/>
              </a:ext>
            </a:extLst>
          </p:cNvPr>
          <p:cNvSpPr txBox="1"/>
          <p:nvPr/>
        </p:nvSpPr>
        <p:spPr>
          <a:xfrm>
            <a:off x="4165735" y="888612"/>
            <a:ext cx="86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0939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Point Cloud Generation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84E5F2-CFF4-4A7E-9F62-62E02CBCDA40}"/>
              </a:ext>
            </a:extLst>
          </p:cNvPr>
          <p:cNvSpPr/>
          <p:nvPr/>
        </p:nvSpPr>
        <p:spPr>
          <a:xfrm>
            <a:off x="2262461" y="4887400"/>
            <a:ext cx="45719" cy="485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AE6DF2-667E-4D61-A3E6-B76F5DCAD85C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065AAE-49C5-481A-8C75-E3210B0EA23B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1CF40A-65F9-46AE-BCC7-60C1CFE75D39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F1F81-35F4-4F09-8AB6-2FA798BD8CCE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9289D7-EB90-4FBB-AF78-D22B28CC8C9D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FFB1C1-F209-4080-851F-577A7EA99A5D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B579E2-D796-4C50-82C6-FB6B531AE8E8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7F3CD9-DC93-42CE-8BDC-2053158484BE}"/>
              </a:ext>
            </a:extLst>
          </p:cNvPr>
          <p:cNvSpPr txBox="1"/>
          <p:nvPr/>
        </p:nvSpPr>
        <p:spPr>
          <a:xfrm>
            <a:off x="334563" y="3377127"/>
            <a:ext cx="40266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</a:rPr>
              <a:t>Key Points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</a:rPr>
              <a:t>Data presented in this presentation focusses on the glacier snout (bottom right).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</a:rPr>
              <a:t>AVTIS2 measures backscatter at each range bin along every Line of Sight (LOS) in azimuth and elevation.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</a:rPr>
              <a:t>‘Echoes’ within each range profile represent backscatter from terrain (top left).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</a:rPr>
              <a:t>Point clouds are generated by extracting the range to maximum power along each range profile (top right).</a:t>
            </a:r>
          </a:p>
        </p:txBody>
      </p:sp>
      <p:pic>
        <p:nvPicPr>
          <p:cNvPr id="93" name="Picture 92" descr="A close up of a map&#10;&#10;Description automatically generated">
            <a:extLst>
              <a:ext uri="{FF2B5EF4-FFF2-40B4-BE49-F238E27FC236}">
                <a16:creationId xmlns:a16="http://schemas.microsoft.com/office/drawing/2014/main" id="{5B2DA972-812D-4342-8DF6-8370421C7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6253" r="5481" b="5549"/>
          <a:stretch/>
        </p:blipFill>
        <p:spPr>
          <a:xfrm>
            <a:off x="4541225" y="745767"/>
            <a:ext cx="4472235" cy="2691998"/>
          </a:xfrm>
          <a:prstGeom prst="rect">
            <a:avLst/>
          </a:prstGeom>
        </p:spPr>
      </p:pic>
      <p:pic>
        <p:nvPicPr>
          <p:cNvPr id="95" name="Picture 9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36A8A710-0C26-460B-B830-8A1DB0A80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2" b="148"/>
          <a:stretch/>
        </p:blipFill>
        <p:spPr>
          <a:xfrm>
            <a:off x="5307144" y="3530125"/>
            <a:ext cx="3160815" cy="157716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25CBBDA8-33C6-44A4-87F7-6FC09A9B1589}"/>
              </a:ext>
            </a:extLst>
          </p:cNvPr>
          <p:cNvSpPr txBox="1"/>
          <p:nvPr/>
        </p:nvSpPr>
        <p:spPr>
          <a:xfrm>
            <a:off x="1336829" y="690657"/>
            <a:ext cx="16684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u="sng" dirty="0">
                <a:solidFill>
                  <a:srgbClr val="002060"/>
                </a:solidFill>
              </a:rPr>
              <a:t>Range to Max Power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DA6819-4279-4FA6-930E-80544C37042C}"/>
              </a:ext>
            </a:extLst>
          </p:cNvPr>
          <p:cNvSpPr txBox="1"/>
          <p:nvPr/>
        </p:nvSpPr>
        <p:spPr>
          <a:xfrm>
            <a:off x="6081714" y="684942"/>
            <a:ext cx="16684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u="sng" dirty="0">
                <a:solidFill>
                  <a:srgbClr val="002060"/>
                </a:solidFill>
              </a:rPr>
              <a:t>Point Clouds</a:t>
            </a: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8E7B2569-F754-4356-AC15-EC1EB08D901B}"/>
              </a:ext>
            </a:extLst>
          </p:cNvPr>
          <p:cNvSpPr/>
          <p:nvPr/>
        </p:nvSpPr>
        <p:spPr>
          <a:xfrm>
            <a:off x="4065965" y="2049738"/>
            <a:ext cx="311750" cy="15906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B28E637-0A17-4B80-930E-498C22AEDF9A}"/>
              </a:ext>
            </a:extLst>
          </p:cNvPr>
          <p:cNvSpPr/>
          <p:nvPr/>
        </p:nvSpPr>
        <p:spPr>
          <a:xfrm>
            <a:off x="6031639" y="4091706"/>
            <a:ext cx="2408163" cy="70609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4A7739E-55CB-4889-8B03-E52873BE9490}"/>
              </a:ext>
            </a:extLst>
          </p:cNvPr>
          <p:cNvSpPr/>
          <p:nvPr/>
        </p:nvSpPr>
        <p:spPr>
          <a:xfrm>
            <a:off x="414682" y="3368765"/>
            <a:ext cx="4026689" cy="1804175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E287A0B-2E88-42BA-B699-E759E52403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12968" r="5119" b="11331"/>
          <a:stretch/>
        </p:blipFill>
        <p:spPr>
          <a:xfrm>
            <a:off x="279848" y="1025470"/>
            <a:ext cx="3611297" cy="208649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AB7A7D7-2605-4D38-AABD-17F1B9F8F806}"/>
              </a:ext>
            </a:extLst>
          </p:cNvPr>
          <p:cNvSpPr txBox="1"/>
          <p:nvPr/>
        </p:nvSpPr>
        <p:spPr>
          <a:xfrm>
            <a:off x="2142708" y="2552775"/>
            <a:ext cx="870880" cy="241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</a:rPr>
              <a:t>Noise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5EF191-CE92-493B-9A00-9E6CA0AB6CBF}"/>
              </a:ext>
            </a:extLst>
          </p:cNvPr>
          <p:cNvSpPr txBox="1"/>
          <p:nvPr/>
        </p:nvSpPr>
        <p:spPr>
          <a:xfrm>
            <a:off x="1924621" y="1124866"/>
            <a:ext cx="1487939" cy="241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</a:rPr>
              <a:t>Terrain Backscatter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DE2B711-EF9B-4899-A5B1-DF9E59E319D5}"/>
              </a:ext>
            </a:extLst>
          </p:cNvPr>
          <p:cNvSpPr txBox="1"/>
          <p:nvPr/>
        </p:nvSpPr>
        <p:spPr>
          <a:xfrm>
            <a:off x="591960" y="1701095"/>
            <a:ext cx="870880" cy="241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</a:rPr>
              <a:t>AVTIS2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481BF73-C419-4FEF-8A59-89835CC98E8D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826477" y="1942799"/>
            <a:ext cx="200923" cy="55948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A2D8C2F-6A75-46C9-A003-BEC88F6061A9}"/>
              </a:ext>
            </a:extLst>
          </p:cNvPr>
          <p:cNvCxnSpPr>
            <a:cxnSpLocks/>
          </p:cNvCxnSpPr>
          <p:nvPr/>
        </p:nvCxnSpPr>
        <p:spPr>
          <a:xfrm flipH="1" flipV="1">
            <a:off x="1842622" y="2416152"/>
            <a:ext cx="505286" cy="24445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36DBC6-AF52-4E55-A8F1-2A79D2AE057F}"/>
              </a:ext>
            </a:extLst>
          </p:cNvPr>
          <p:cNvCxnSpPr>
            <a:cxnSpLocks/>
          </p:cNvCxnSpPr>
          <p:nvPr/>
        </p:nvCxnSpPr>
        <p:spPr>
          <a:xfrm flipV="1">
            <a:off x="2758925" y="2343969"/>
            <a:ext cx="732241" cy="31663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6655FE7-1DFD-423C-AE42-690A114DAFD0}"/>
              </a:ext>
            </a:extLst>
          </p:cNvPr>
          <p:cNvCxnSpPr>
            <a:cxnSpLocks/>
          </p:cNvCxnSpPr>
          <p:nvPr/>
        </p:nvCxnSpPr>
        <p:spPr>
          <a:xfrm>
            <a:off x="2756051" y="1347850"/>
            <a:ext cx="102690" cy="46982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410B71-AB59-462B-AB25-E227E894DB15}"/>
              </a:ext>
            </a:extLst>
          </p:cNvPr>
          <p:cNvCxnSpPr>
            <a:cxnSpLocks/>
          </p:cNvCxnSpPr>
          <p:nvPr/>
        </p:nvCxnSpPr>
        <p:spPr>
          <a:xfrm flipH="1">
            <a:off x="2142708" y="1347850"/>
            <a:ext cx="613344" cy="36014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6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60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DEM Generation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84BA62-8A77-48DF-9736-F5F325377B54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B1E255-4AF6-4953-BD06-D9CE39594B14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B6B2BB-03C4-4F2B-B6E7-91F3CFFA2D22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0D830B-9EC5-4C4A-8DC1-A6FD61AA99C6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CE164A-AE92-4D1B-A030-BF83F5F165FB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9148DD-B6B1-425C-BF98-5DB733D8104A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32513E-7736-4302-9B1C-0D054F26868B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pic>
        <p:nvPicPr>
          <p:cNvPr id="3" name="Picture 2" descr="A drawing of a hill&#10;&#10;Description automatically generated">
            <a:extLst>
              <a:ext uri="{FF2B5EF4-FFF2-40B4-BE49-F238E27FC236}">
                <a16:creationId xmlns:a16="http://schemas.microsoft.com/office/drawing/2014/main" id="{D05F3E31-05E1-4887-B25A-03CF26F36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15065" r="5524" b="12306"/>
          <a:stretch/>
        </p:blipFill>
        <p:spPr>
          <a:xfrm>
            <a:off x="3605349" y="2486606"/>
            <a:ext cx="5390768" cy="2652445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4" name="Picture 3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CE1E21D1-9F1B-47BB-83EF-AE55ED76C6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2" b="148"/>
          <a:stretch/>
        </p:blipFill>
        <p:spPr>
          <a:xfrm>
            <a:off x="202552" y="820437"/>
            <a:ext cx="3591634" cy="1792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C67923-F4F3-41E7-9254-C4FAE415FD58}"/>
              </a:ext>
            </a:extLst>
          </p:cNvPr>
          <p:cNvSpPr/>
          <p:nvPr/>
        </p:nvSpPr>
        <p:spPr>
          <a:xfrm>
            <a:off x="992777" y="1515292"/>
            <a:ext cx="2801409" cy="78700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6FE3E-065A-40C8-9E95-E4B722C48C9A}"/>
              </a:ext>
            </a:extLst>
          </p:cNvPr>
          <p:cNvSpPr txBox="1"/>
          <p:nvPr/>
        </p:nvSpPr>
        <p:spPr>
          <a:xfrm>
            <a:off x="1550126" y="1817940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C88AA-4617-418F-805E-B786F3289D35}"/>
              </a:ext>
            </a:extLst>
          </p:cNvPr>
          <p:cNvSpPr txBox="1"/>
          <p:nvPr/>
        </p:nvSpPr>
        <p:spPr>
          <a:xfrm>
            <a:off x="2734961" y="1688928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E2C7B-A293-4F6C-A5B0-96439A39948A}"/>
              </a:ext>
            </a:extLst>
          </p:cNvPr>
          <p:cNvSpPr txBox="1"/>
          <p:nvPr/>
        </p:nvSpPr>
        <p:spPr>
          <a:xfrm>
            <a:off x="1269195" y="1583727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59E6A-58AD-4DCA-AEC3-2EB8F8B4070B}"/>
              </a:ext>
            </a:extLst>
          </p:cNvPr>
          <p:cNvSpPr txBox="1"/>
          <p:nvPr/>
        </p:nvSpPr>
        <p:spPr>
          <a:xfrm>
            <a:off x="3189240" y="1474584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38FA5-25B1-42F7-8C78-330FE492C1AB}"/>
              </a:ext>
            </a:extLst>
          </p:cNvPr>
          <p:cNvSpPr txBox="1"/>
          <p:nvPr/>
        </p:nvSpPr>
        <p:spPr>
          <a:xfrm>
            <a:off x="1171304" y="2027527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4E728D-D5D4-4FB3-9B60-71F662B007A9}"/>
              </a:ext>
            </a:extLst>
          </p:cNvPr>
          <p:cNvSpPr txBox="1"/>
          <p:nvPr/>
        </p:nvSpPr>
        <p:spPr>
          <a:xfrm>
            <a:off x="5129350" y="4253215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BDF880-D171-4604-A7B2-CBE1F42D8AF5}"/>
              </a:ext>
            </a:extLst>
          </p:cNvPr>
          <p:cNvSpPr txBox="1"/>
          <p:nvPr/>
        </p:nvSpPr>
        <p:spPr>
          <a:xfrm>
            <a:off x="4631535" y="3375046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54B90-8CB5-4F86-8CF8-F9438850A5DE}"/>
              </a:ext>
            </a:extLst>
          </p:cNvPr>
          <p:cNvSpPr txBox="1"/>
          <p:nvPr/>
        </p:nvSpPr>
        <p:spPr>
          <a:xfrm>
            <a:off x="5303596" y="3932402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AC2652-1C08-4E1E-B103-5CA33813B43A}"/>
              </a:ext>
            </a:extLst>
          </p:cNvPr>
          <p:cNvSpPr txBox="1"/>
          <p:nvPr/>
        </p:nvSpPr>
        <p:spPr>
          <a:xfrm>
            <a:off x="6573514" y="3581395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45D5C-4DFE-4EBD-AD48-FB6C4234CD62}"/>
              </a:ext>
            </a:extLst>
          </p:cNvPr>
          <p:cNvSpPr txBox="1"/>
          <p:nvPr/>
        </p:nvSpPr>
        <p:spPr>
          <a:xfrm>
            <a:off x="7266301" y="3032718"/>
            <a:ext cx="195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/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9BCC3F-2138-48F4-BC52-83F460359039}"/>
              </a:ext>
            </a:extLst>
          </p:cNvPr>
          <p:cNvSpPr txBox="1"/>
          <p:nvPr/>
        </p:nvSpPr>
        <p:spPr>
          <a:xfrm>
            <a:off x="4093319" y="714158"/>
            <a:ext cx="478716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Key Points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2060"/>
                </a:solidFill>
              </a:rPr>
              <a:t>The point clouds are used to generate DEMs 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2060"/>
                </a:solidFill>
              </a:rPr>
              <a:t>We have generated the first ever DEM of a glacier using millimetre wave radar (bottom right).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2060"/>
                </a:solidFill>
              </a:rPr>
              <a:t>Key features can be identified in both an image of Rhône Glacier (top left) and the DEM (bottom right).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2060"/>
                </a:solidFill>
              </a:rPr>
              <a:t>Gaps show regions where no points are acquired due to (1) occlusions and (2) low power returns from sky or water.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C78BCB-D8F2-418B-ACA6-ED5BCE29ABD2}"/>
              </a:ext>
            </a:extLst>
          </p:cNvPr>
          <p:cNvSpPr/>
          <p:nvPr/>
        </p:nvSpPr>
        <p:spPr>
          <a:xfrm>
            <a:off x="4214946" y="725446"/>
            <a:ext cx="4665539" cy="1745269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6DAE8F-6114-4A1B-B8C7-5CE352C34A7E}"/>
              </a:ext>
            </a:extLst>
          </p:cNvPr>
          <p:cNvSpPr/>
          <p:nvPr/>
        </p:nvSpPr>
        <p:spPr>
          <a:xfrm>
            <a:off x="440183" y="2944373"/>
            <a:ext cx="2751804" cy="201028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05EE5B-23D2-4F69-8462-CCF155B9A596}"/>
              </a:ext>
            </a:extLst>
          </p:cNvPr>
          <p:cNvSpPr txBox="1"/>
          <p:nvPr/>
        </p:nvSpPr>
        <p:spPr>
          <a:xfrm>
            <a:off x="454027" y="2916869"/>
            <a:ext cx="2737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Annotations</a:t>
            </a:r>
          </a:p>
          <a:p>
            <a:r>
              <a:rPr lang="en-GB" b="1" dirty="0">
                <a:solidFill>
                  <a:srgbClr val="002060"/>
                </a:solidFill>
              </a:rPr>
              <a:t>A:</a:t>
            </a:r>
            <a:r>
              <a:rPr lang="en-GB" dirty="0">
                <a:solidFill>
                  <a:srgbClr val="002060"/>
                </a:solidFill>
              </a:rPr>
              <a:t> Proglacial icebergs</a:t>
            </a:r>
          </a:p>
          <a:p>
            <a:r>
              <a:rPr lang="en-GB" b="1" dirty="0">
                <a:solidFill>
                  <a:srgbClr val="002060"/>
                </a:solidFill>
              </a:rPr>
              <a:t>B: </a:t>
            </a:r>
            <a:r>
              <a:rPr lang="en-GB" dirty="0">
                <a:solidFill>
                  <a:srgbClr val="002060"/>
                </a:solidFill>
              </a:rPr>
              <a:t>Valley side</a:t>
            </a:r>
          </a:p>
          <a:p>
            <a:r>
              <a:rPr lang="en-GB" b="1" dirty="0">
                <a:solidFill>
                  <a:srgbClr val="002060"/>
                </a:solidFill>
              </a:rPr>
              <a:t>C: </a:t>
            </a:r>
            <a:r>
              <a:rPr lang="en-GB" dirty="0">
                <a:solidFill>
                  <a:srgbClr val="002060"/>
                </a:solidFill>
              </a:rPr>
              <a:t>Glacier terminus</a:t>
            </a:r>
          </a:p>
          <a:p>
            <a:r>
              <a:rPr lang="en-GB" b="1" dirty="0">
                <a:solidFill>
                  <a:srgbClr val="002060"/>
                </a:solidFill>
              </a:rPr>
              <a:t>D: </a:t>
            </a:r>
            <a:r>
              <a:rPr lang="en-GB" dirty="0">
                <a:solidFill>
                  <a:srgbClr val="002060"/>
                </a:solidFill>
              </a:rPr>
              <a:t>Tarpaulin draped over glacier ‘</a:t>
            </a:r>
            <a:r>
              <a:rPr lang="en-GB" dirty="0" err="1">
                <a:solidFill>
                  <a:srgbClr val="002060"/>
                </a:solidFill>
              </a:rPr>
              <a:t>Eisgrotte</a:t>
            </a:r>
            <a:r>
              <a:rPr lang="en-GB" dirty="0">
                <a:solidFill>
                  <a:srgbClr val="002060"/>
                </a:solidFill>
              </a:rPr>
              <a:t>’</a:t>
            </a:r>
          </a:p>
          <a:p>
            <a:r>
              <a:rPr lang="en-GB" b="1" dirty="0">
                <a:solidFill>
                  <a:srgbClr val="002060"/>
                </a:solidFill>
              </a:rPr>
              <a:t>E: </a:t>
            </a:r>
            <a:r>
              <a:rPr lang="en-GB" dirty="0">
                <a:solidFill>
                  <a:srgbClr val="002060"/>
                </a:solidFill>
              </a:rPr>
              <a:t>Lateral margin of glacier</a:t>
            </a:r>
          </a:p>
        </p:txBody>
      </p:sp>
    </p:spTree>
    <p:extLst>
      <p:ext uri="{BB962C8B-B14F-4D97-AF65-F5344CB8AC3E}">
        <p14:creationId xmlns:p14="http://schemas.microsoft.com/office/powerpoint/2010/main" val="98533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2A0CBE-54F3-497A-9F27-2B9B6282A9A7}"/>
              </a:ext>
            </a:extLst>
          </p:cNvPr>
          <p:cNvSpPr txBox="1"/>
          <p:nvPr/>
        </p:nvSpPr>
        <p:spPr>
          <a:xfrm>
            <a:off x="0" y="6500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Gill Sans MT" panose="020B0502020104020203" pitchFamily="34" charset="0"/>
              </a:rPr>
              <a:t>Raw Radar Received Power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BB30BB-BB54-4F8E-9BC0-4B11BD6ED6D2}"/>
              </a:ext>
            </a:extLst>
          </p:cNvPr>
          <p:cNvCxnSpPr>
            <a:cxnSpLocks/>
          </p:cNvCxnSpPr>
          <p:nvPr/>
        </p:nvCxnSpPr>
        <p:spPr>
          <a:xfrm>
            <a:off x="0" y="653406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D7C247D-3E0B-4147-B769-A75339E76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532420" y="5217126"/>
            <a:ext cx="195934" cy="1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D2C12C-4AF5-4F9C-AAAF-5A9B2E715D65}"/>
              </a:ext>
            </a:extLst>
          </p:cNvPr>
          <p:cNvSpPr txBox="1"/>
          <p:nvPr/>
        </p:nvSpPr>
        <p:spPr>
          <a:xfrm>
            <a:off x="6671405" y="5180188"/>
            <a:ext cx="95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@</a:t>
            </a:r>
            <a:r>
              <a:rPr lang="en-GB" sz="900" dirty="0" err="1">
                <a:solidFill>
                  <a:srgbClr val="002060"/>
                </a:solidFill>
              </a:rPr>
              <a:t>will_harcourt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E743C-BC9F-4CF3-89B6-C940A60E1884}"/>
              </a:ext>
            </a:extLst>
          </p:cNvPr>
          <p:cNvSpPr txBox="1"/>
          <p:nvPr/>
        </p:nvSpPr>
        <p:spPr>
          <a:xfrm>
            <a:off x="7693967" y="5172940"/>
            <a:ext cx="1553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www.williamharcourt.co.uk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14F60F8F-2391-4ED7-BA36-E1D30050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16" y="5217126"/>
            <a:ext cx="170404" cy="1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9D78A40B-43E4-44A5-AC94-6CE5290F89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2"/>
          <a:stretch/>
        </p:blipFill>
        <p:spPr>
          <a:xfrm>
            <a:off x="5131187" y="3225066"/>
            <a:ext cx="3509438" cy="175108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62AF265-B5E8-4D07-91A0-275A39B2E523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A8318A-42C1-47D4-879A-A65552461478}"/>
              </a:ext>
            </a:extLst>
          </p:cNvPr>
          <p:cNvSpPr txBox="1"/>
          <p:nvPr/>
        </p:nvSpPr>
        <p:spPr>
          <a:xfrm>
            <a:off x="1971055" y="5392618"/>
            <a:ext cx="1011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AVTIS2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55E7D5-CE0E-4B02-BC0E-026179D75A3E}"/>
              </a:ext>
            </a:extLst>
          </p:cNvPr>
          <p:cNvSpPr txBox="1"/>
          <p:nvPr/>
        </p:nvSpPr>
        <p:spPr>
          <a:xfrm>
            <a:off x="2954973" y="5391835"/>
            <a:ext cx="1872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Rhône Glacier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7BBA5F-B994-400A-B152-7658390A4D3E}"/>
              </a:ext>
            </a:extLst>
          </p:cNvPr>
          <p:cNvSpPr txBox="1"/>
          <p:nvPr/>
        </p:nvSpPr>
        <p:spPr>
          <a:xfrm>
            <a:off x="134074" y="5391835"/>
            <a:ext cx="187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mm-wave Radar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B70D92-5DC7-47AF-B587-E4549A9B3BC1}"/>
              </a:ext>
            </a:extLst>
          </p:cNvPr>
          <p:cNvSpPr txBox="1"/>
          <p:nvPr/>
        </p:nvSpPr>
        <p:spPr>
          <a:xfrm>
            <a:off x="4801598" y="5392618"/>
            <a:ext cx="123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3D Surfaces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D88A5B-8D8A-4653-9B4D-FDDED4B61B7B}"/>
              </a:ext>
            </a:extLst>
          </p:cNvPr>
          <p:cNvSpPr txBox="1"/>
          <p:nvPr/>
        </p:nvSpPr>
        <p:spPr>
          <a:xfrm>
            <a:off x="6100193" y="5391381"/>
            <a:ext cx="15395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Reflectivity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5156E0-21AC-4995-A221-9D762468A21C}"/>
              </a:ext>
            </a:extLst>
          </p:cNvPr>
          <p:cNvSpPr txBox="1"/>
          <p:nvPr/>
        </p:nvSpPr>
        <p:spPr>
          <a:xfrm>
            <a:off x="7583574" y="5392618"/>
            <a:ext cx="13296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pic>
        <p:nvPicPr>
          <p:cNvPr id="49" name="Picture 4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43F3C70-C40E-44D4-A624-9819EA49D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4676" r="5611" b="6555"/>
          <a:stretch/>
        </p:blipFill>
        <p:spPr>
          <a:xfrm>
            <a:off x="263169" y="725038"/>
            <a:ext cx="4382076" cy="465736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C95036-78DD-42B5-B30D-D395ED765464}"/>
              </a:ext>
            </a:extLst>
          </p:cNvPr>
          <p:cNvSpPr/>
          <p:nvPr/>
        </p:nvSpPr>
        <p:spPr>
          <a:xfrm>
            <a:off x="5776546" y="3877409"/>
            <a:ext cx="2831122" cy="78251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2B72FD-00B2-4B2D-8012-587FDD325D2C}"/>
              </a:ext>
            </a:extLst>
          </p:cNvPr>
          <p:cNvSpPr txBox="1"/>
          <p:nvPr/>
        </p:nvSpPr>
        <p:spPr>
          <a:xfrm>
            <a:off x="4655051" y="823379"/>
            <a:ext cx="418223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Key Points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Plot (left) shows maximum received power at each range bin at each elevation angle.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Glacier surface features become visible:</a:t>
            </a:r>
          </a:p>
          <a:p>
            <a:pPr marL="742950" lvl="1" indent="-180000" algn="just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002060"/>
                </a:solidFill>
              </a:rPr>
              <a:t>Crevasses</a:t>
            </a:r>
          </a:p>
          <a:p>
            <a:pPr marL="742950" lvl="1" indent="-180000" algn="just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002060"/>
                </a:solidFill>
              </a:rPr>
              <a:t>Icebergs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Glacier terminus delineated by contrast between water and ice backscatter.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Bottom right area covered by tarpaulin:</a:t>
            </a:r>
          </a:p>
          <a:p>
            <a:pPr marL="742950" lvl="1" indent="-18000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Raises ice thickness creating ‘blind’ spots.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FAD7356-E3AB-491A-9143-B96575F55D39}"/>
              </a:ext>
            </a:extLst>
          </p:cNvPr>
          <p:cNvSpPr/>
          <p:nvPr/>
        </p:nvSpPr>
        <p:spPr>
          <a:xfrm>
            <a:off x="4776241" y="823379"/>
            <a:ext cx="4114814" cy="2277546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71FEBF2-AE7B-42B9-890C-CB160105F362}"/>
              </a:ext>
            </a:extLst>
          </p:cNvPr>
          <p:cNvSpPr/>
          <p:nvPr/>
        </p:nvSpPr>
        <p:spPr>
          <a:xfrm rot="18221016">
            <a:off x="2337319" y="944381"/>
            <a:ext cx="304842" cy="173643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F9E19-0218-4D74-9F14-10431BE9426B}"/>
              </a:ext>
            </a:extLst>
          </p:cNvPr>
          <p:cNvSpPr txBox="1"/>
          <p:nvPr/>
        </p:nvSpPr>
        <p:spPr>
          <a:xfrm>
            <a:off x="2550336" y="907333"/>
            <a:ext cx="9583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chemeClr val="bg1"/>
                </a:solidFill>
              </a:rPr>
              <a:t>Ice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E9DF1-8601-4063-9F2B-EAA5ABC18284}"/>
              </a:ext>
            </a:extLst>
          </p:cNvPr>
          <p:cNvSpPr txBox="1"/>
          <p:nvPr/>
        </p:nvSpPr>
        <p:spPr>
          <a:xfrm rot="413143">
            <a:off x="2954973" y="2356404"/>
            <a:ext cx="9583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chemeClr val="bg1"/>
                </a:solidFill>
              </a:rPr>
              <a:t>Occlusion</a:t>
            </a:r>
          </a:p>
        </p:txBody>
      </p:sp>
    </p:spTree>
    <p:extLst>
      <p:ext uri="{BB962C8B-B14F-4D97-AF65-F5344CB8AC3E}">
        <p14:creationId xmlns:p14="http://schemas.microsoft.com/office/powerpoint/2010/main" val="250662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29829</TotalTime>
  <Words>1919</Words>
  <Application>Microsoft Office PowerPoint</Application>
  <PresentationFormat>On-screen Show (16:10)</PresentationFormat>
  <Paragraphs>329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the Cryosphere with Millimetre wave radar: The case study of Rhone Glacier</dc:title>
  <dc:creator>William Harcourt</dc:creator>
  <cp:lastModifiedBy>Will Harcourt</cp:lastModifiedBy>
  <cp:revision>406</cp:revision>
  <dcterms:created xsi:type="dcterms:W3CDTF">2019-11-01T09:23:06Z</dcterms:created>
  <dcterms:modified xsi:type="dcterms:W3CDTF">2020-05-03T20:43:33Z</dcterms:modified>
</cp:coreProperties>
</file>