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3" r:id="rId3"/>
    <p:sldId id="259" r:id="rId4"/>
    <p:sldId id="262" r:id="rId5"/>
    <p:sldId id="260" r:id="rId6"/>
    <p:sldId id="291" r:id="rId7"/>
    <p:sldId id="276" r:id="rId8"/>
    <p:sldId id="261" r:id="rId9"/>
    <p:sldId id="269" r:id="rId10"/>
    <p:sldId id="268" r:id="rId11"/>
    <p:sldId id="266" r:id="rId12"/>
    <p:sldId id="264" r:id="rId13"/>
    <p:sldId id="270" r:id="rId14"/>
    <p:sldId id="275" r:id="rId15"/>
    <p:sldId id="265" r:id="rId16"/>
    <p:sldId id="316" r:id="rId17"/>
    <p:sldId id="411" r:id="rId18"/>
    <p:sldId id="409" r:id="rId19"/>
    <p:sldId id="330" r:id="rId20"/>
    <p:sldId id="412" r:id="rId21"/>
    <p:sldId id="298" r:id="rId22"/>
    <p:sldId id="413" r:id="rId23"/>
    <p:sldId id="293" r:id="rId24"/>
    <p:sldId id="272" r:id="rId25"/>
  </p:sldIdLst>
  <p:sldSz cx="12192000" cy="6858000"/>
  <p:notesSz cx="6819900" cy="99187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age%20M1\mod&#232;le_resultats2%20(R&#233;cup&#233;r&#233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53495452603052"/>
          <c:y val="0.13364265836783343"/>
          <c:w val="0.74700101422868026"/>
          <c:h val="0.74154840980073022"/>
        </c:manualLayout>
      </c:layout>
      <c:lineChart>
        <c:grouping val="standard"/>
        <c:varyColors val="0"/>
        <c:ser>
          <c:idx val="3"/>
          <c:order val="0"/>
          <c:tx>
            <c:strRef>
              <c:f>comparaison!$F$2</c:f>
              <c:strCache>
                <c:ptCount val="1"/>
                <c:pt idx="0">
                  <c:v>global continent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28575">
                <a:solidFill>
                  <a:schemeClr val="accent4"/>
                </a:solidFill>
              </a:ln>
              <a:effectLst/>
            </c:spPr>
          </c:marker>
          <c:cat>
            <c:numRef>
              <c:f>comparaison!$E$3:$E$6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9.5</c:v>
                </c:pt>
                <c:pt idx="3">
                  <c:v>21</c:v>
                </c:pt>
              </c:numCache>
            </c:numRef>
          </c:cat>
          <c:val>
            <c:numRef>
              <c:f>comparaison!$F$3:$F$6</c:f>
              <c:numCache>
                <c:formatCode>General</c:formatCode>
                <c:ptCount val="4"/>
                <c:pt idx="0">
                  <c:v>406.94799999999998</c:v>
                </c:pt>
                <c:pt idx="1">
                  <c:v>410.315</c:v>
                </c:pt>
                <c:pt idx="2">
                  <c:v>415.30799999999999</c:v>
                </c:pt>
                <c:pt idx="3">
                  <c:v>229.14599999999999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06-4B33-B53C-4ED60FEF4CC5}"/>
            </c:ext>
          </c:extLst>
        </c:ser>
        <c:ser>
          <c:idx val="0"/>
          <c:order val="1"/>
          <c:tx>
            <c:strRef>
              <c:f>comparaison!$G$2</c:f>
              <c:strCache>
                <c:ptCount val="1"/>
                <c:pt idx="0">
                  <c:v>global ocean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706-4B33-B53C-4ED60FEF4CC5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E706-4B33-B53C-4ED60FEF4CC5}"/>
              </c:ext>
            </c:extLst>
          </c:dPt>
          <c:cat>
            <c:numRef>
              <c:f>comparaison!$E$3:$E$6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9.5</c:v>
                </c:pt>
                <c:pt idx="3">
                  <c:v>21</c:v>
                </c:pt>
              </c:numCache>
            </c:numRef>
          </c:cat>
          <c:val>
            <c:numRef>
              <c:f>comparaison!$G$3:$G$6</c:f>
              <c:numCache>
                <c:formatCode>General</c:formatCode>
                <c:ptCount val="4"/>
                <c:pt idx="0">
                  <c:v>128.65600000000001</c:v>
                </c:pt>
                <c:pt idx="1">
                  <c:v>130.53</c:v>
                </c:pt>
                <c:pt idx="2">
                  <c:v>131.309</c:v>
                </c:pt>
                <c:pt idx="3">
                  <c:v>110.38800000000001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06-4B33-B53C-4ED60FEF4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806832"/>
        <c:axId val="388807224"/>
        <c:extLst/>
      </c:lineChart>
      <c:catAx>
        <c:axId val="388806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 dirty="0"/>
                  <a:t>Age (ka)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8807224"/>
        <c:crosses val="autoZero"/>
        <c:auto val="1"/>
        <c:lblAlgn val="ctr"/>
        <c:lblOffset val="100"/>
        <c:noMultiLvlLbl val="0"/>
      </c:catAx>
      <c:valAx>
        <c:axId val="388807224"/>
        <c:scaling>
          <c:orientation val="minMax"/>
          <c:max val="45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 dirty="0"/>
                  <a:t>GPP O</a:t>
                </a:r>
                <a:r>
                  <a:rPr lang="fr-FR" sz="1800" baseline="-25000" dirty="0"/>
                  <a:t>2</a:t>
                </a:r>
                <a:r>
                  <a:rPr lang="fr-FR" sz="1800" dirty="0"/>
                  <a:t> (GT/</a:t>
                </a:r>
                <a:r>
                  <a:rPr lang="fr-FR" sz="1800" dirty="0" err="1"/>
                  <a:t>year</a:t>
                </a:r>
                <a:r>
                  <a:rPr lang="fr-FR" sz="1800" dirty="0"/>
                  <a:t>)</a:t>
                </a:r>
              </a:p>
            </c:rich>
          </c:tx>
          <c:layout>
            <c:manualLayout>
              <c:xMode val="edge"/>
              <c:yMode val="edge"/>
              <c:x val="2.2334862725545315E-2"/>
              <c:y val="0.197714394363888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8806832"/>
        <c:crosses val="autoZero"/>
        <c:crossBetween val="between"/>
        <c:majorUnit val="50"/>
        <c:minorUnit val="1.0000000000000002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102666525911541"/>
          <c:y val="0.21466527499485738"/>
          <c:w val="0.18933704899184434"/>
          <c:h val="0.69912993602098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C7FE4-7C06-4EDA-B372-BA33C81DA310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670D7-B3AB-4FC3-8C10-0A27AD154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593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0FC8F-8618-4048-9E75-5E93CA757CBE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B8EE0-2FBC-4525-B9DE-F5723B1DA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49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C3720-18A9-46AD-885F-8F783523F78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264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C3720-18A9-46AD-885F-8F783523F784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7472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C3720-18A9-46AD-885F-8F783523F784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734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8743-9449-4EDC-A7D9-A9E01B5180C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4CFE-EB59-48BB-A402-BB502C47B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27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8743-9449-4EDC-A7D9-A9E01B5180C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4CFE-EB59-48BB-A402-BB502C47B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61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8743-9449-4EDC-A7D9-A9E01B5180C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4CFE-EB59-48BB-A402-BB502C47B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11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8743-9449-4EDC-A7D9-A9E01B5180C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4CFE-EB59-48BB-A402-BB502C47B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61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8743-9449-4EDC-A7D9-A9E01B5180C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4CFE-EB59-48BB-A402-BB502C47B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9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8743-9449-4EDC-A7D9-A9E01B5180C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4CFE-EB59-48BB-A402-BB502C47B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6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8743-9449-4EDC-A7D9-A9E01B5180C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4CFE-EB59-48BB-A402-BB502C47B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84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8743-9449-4EDC-A7D9-A9E01B5180C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4CFE-EB59-48BB-A402-BB502C47B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57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8743-9449-4EDC-A7D9-A9E01B5180C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4CFE-EB59-48BB-A402-BB502C47B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52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8743-9449-4EDC-A7D9-A9E01B5180C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4CFE-EB59-48BB-A402-BB502C47B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75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8743-9449-4EDC-A7D9-A9E01B5180C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4CFE-EB59-48BB-A402-BB502C47B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60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28743-9449-4EDC-A7D9-A9E01B5180C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14CFE-EB59-48BB-A402-BB502C47B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6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82219" y="1052283"/>
            <a:ext cx="8859081" cy="1865641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Triple isotopic composition of oxygen in water and dioxygen during deglaciations recorded in the EPICA Dome C ice core to link climate, biosphere productivity and water cycle</a:t>
            </a:r>
            <a:endParaRPr lang="fr-F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53644" y="3676757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GB" b="1" i="1" dirty="0"/>
              <a:t>Definitions</a:t>
            </a:r>
          </a:p>
          <a:p>
            <a:r>
              <a:rPr lang="en-GB" b="1" i="1" dirty="0"/>
              <a:t>Controlled biology experiments </a:t>
            </a:r>
          </a:p>
          <a:p>
            <a:r>
              <a:rPr lang="en-GB" b="1" i="1" dirty="0"/>
              <a:t>Ice core </a:t>
            </a:r>
            <a:r>
              <a:rPr lang="en-GB" b="1" i="1" dirty="0">
                <a:latin typeface="Symbol" panose="05050102010706020507" pitchFamily="18" charset="2"/>
              </a:rPr>
              <a:t>D</a:t>
            </a:r>
            <a:r>
              <a:rPr lang="en-GB" b="1" i="1" baseline="30000" dirty="0"/>
              <a:t>17</a:t>
            </a:r>
            <a:r>
              <a:rPr lang="en-GB" b="1" i="1" dirty="0"/>
              <a:t>O of O</a:t>
            </a:r>
            <a:r>
              <a:rPr lang="en-GB" b="1" i="1" baseline="-25000" dirty="0"/>
              <a:t>2</a:t>
            </a:r>
            <a:r>
              <a:rPr lang="en-GB" b="1" i="1" dirty="0"/>
              <a:t> measurements and past productivity</a:t>
            </a:r>
          </a:p>
          <a:p>
            <a:r>
              <a:rPr lang="en-GB" b="1" i="1" dirty="0"/>
              <a:t>Ice core </a:t>
            </a:r>
            <a:r>
              <a:rPr lang="en-GB" b="1" i="1" baseline="30000" dirty="0"/>
              <a:t>17</a:t>
            </a:r>
            <a:r>
              <a:rPr lang="en-GB" b="1" i="1" dirty="0"/>
              <a:t>O-excess measurements and climate of source evaporative regions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1232" y="6131856"/>
            <a:ext cx="120295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err="1">
                <a:latin typeface="Arial Unicode MS" panose="020B0604020202020204" pitchFamily="34" charset="-128"/>
              </a:rPr>
              <a:t>Amaëlle</a:t>
            </a:r>
            <a:r>
              <a:rPr lang="fr-FR" altLang="fr-FR" sz="1600" dirty="0">
                <a:latin typeface="Arial Unicode MS" panose="020B0604020202020204" pitchFamily="34" charset="-128"/>
              </a:rPr>
              <a:t> Landais, Ji </a:t>
            </a:r>
            <a:r>
              <a:rPr lang="fr-FR" altLang="fr-FR" sz="1600" dirty="0" err="1">
                <a:latin typeface="Arial Unicode MS" panose="020B0604020202020204" pitchFamily="34" charset="-128"/>
              </a:rPr>
              <a:t>Woong</a:t>
            </a:r>
            <a:r>
              <a:rPr lang="fr-FR" altLang="fr-FR" sz="1600" dirty="0">
                <a:latin typeface="Arial Unicode MS" panose="020B0604020202020204" pitchFamily="34" charset="-128"/>
              </a:rPr>
              <a:t> Yang, Nicolas Pasquier, Antoine </a:t>
            </a:r>
            <a:r>
              <a:rPr lang="fr-FR" altLang="fr-FR" sz="1600" dirty="0" err="1">
                <a:latin typeface="Arial Unicode MS" panose="020B0604020202020204" pitchFamily="34" charset="-128"/>
              </a:rPr>
              <a:t>Grisart</a:t>
            </a:r>
            <a:r>
              <a:rPr lang="fr-FR" altLang="fr-FR" sz="1600" dirty="0">
                <a:latin typeface="Arial Unicode MS" panose="020B0604020202020204" pitchFamily="34" charset="-128"/>
              </a:rPr>
              <a:t>, Margaux Brandon, Thomas </a:t>
            </a:r>
            <a:r>
              <a:rPr lang="fr-FR" altLang="fr-FR" sz="1600" dirty="0" err="1">
                <a:latin typeface="Arial Unicode MS" panose="020B0604020202020204" pitchFamily="34" charset="-128"/>
              </a:rPr>
              <a:t>Extier</a:t>
            </a:r>
            <a:r>
              <a:rPr lang="fr-FR" altLang="fr-FR" sz="1600" dirty="0">
                <a:latin typeface="Arial Unicode MS" panose="020B0604020202020204" pitchFamily="34" charset="-128"/>
              </a:rPr>
              <a:t>, Frédéric Prié, Bénédicte </a:t>
            </a:r>
            <a:r>
              <a:rPr lang="fr-FR" altLang="fr-FR" sz="1600" dirty="0" err="1">
                <a:latin typeface="Arial Unicode MS" panose="020B0604020202020204" pitchFamily="34" charset="-128"/>
              </a:rPr>
              <a:t>Minster</a:t>
            </a:r>
            <a:r>
              <a:rPr lang="fr-FR" altLang="fr-FR" sz="1600" dirty="0">
                <a:latin typeface="Arial Unicode MS" panose="020B0604020202020204" pitchFamily="34" charset="-128"/>
              </a:rPr>
              <a:t>, Clément </a:t>
            </a:r>
            <a:r>
              <a:rPr lang="fr-FR" altLang="fr-FR" sz="1600" dirty="0" err="1">
                <a:latin typeface="Arial Unicode MS" panose="020B0604020202020204" pitchFamily="34" charset="-128"/>
              </a:rPr>
              <a:t>Piel</a:t>
            </a:r>
            <a:r>
              <a:rPr lang="fr-FR" altLang="fr-FR" sz="1600" dirty="0">
                <a:latin typeface="Arial Unicode MS" panose="020B0604020202020204" pitchFamily="34" charset="-128"/>
              </a:rPr>
              <a:t>, Joanna Sauze, Alex </a:t>
            </a:r>
            <a:r>
              <a:rPr lang="fr-FR" altLang="fr-FR" sz="1600" dirty="0" err="1">
                <a:latin typeface="Arial Unicode MS" panose="020B0604020202020204" pitchFamily="34" charset="-128"/>
              </a:rPr>
              <a:t>Milcu</a:t>
            </a:r>
            <a:r>
              <a:rPr lang="fr-FR" altLang="fr-FR" sz="1600" dirty="0">
                <a:latin typeface="Arial Unicode MS" panose="020B0604020202020204" pitchFamily="34" charset="-128"/>
              </a:rPr>
              <a:t>, </a:t>
            </a:r>
            <a:r>
              <a:rPr lang="fr-FR" altLang="fr-FR" sz="1600" dirty="0" err="1">
                <a:latin typeface="Arial Unicode MS" panose="020B0604020202020204" pitchFamily="34" charset="-128"/>
              </a:rPr>
              <a:t>Barabara</a:t>
            </a:r>
            <a:r>
              <a:rPr lang="fr-FR" altLang="fr-FR" sz="1600" dirty="0">
                <a:latin typeface="Arial Unicode MS" panose="020B0604020202020204" pitchFamily="34" charset="-128"/>
              </a:rPr>
              <a:t> </a:t>
            </a:r>
            <a:r>
              <a:rPr lang="fr-FR" altLang="fr-FR" sz="1600" dirty="0" err="1">
                <a:latin typeface="Arial Unicode MS" panose="020B0604020202020204" pitchFamily="34" charset="-128"/>
              </a:rPr>
              <a:t>Stenni</a:t>
            </a:r>
            <a:r>
              <a:rPr lang="fr-FR" altLang="fr-FR" sz="1600" dirty="0">
                <a:latin typeface="Arial Unicode MS" panose="020B0604020202020204" pitchFamily="34" charset="-128"/>
              </a:rPr>
              <a:t>, Thomas </a:t>
            </a:r>
            <a:r>
              <a:rPr lang="fr-FR" altLang="fr-FR" sz="1600" dirty="0" err="1">
                <a:latin typeface="Arial Unicode MS" panose="020B0604020202020204" pitchFamily="34" charset="-128"/>
              </a:rPr>
              <a:t>Blunier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187"/>
            <a:ext cx="988622" cy="12077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03"/>
          <a:stretch/>
        </p:blipFill>
        <p:spPr>
          <a:xfrm>
            <a:off x="103538" y="1336877"/>
            <a:ext cx="979988" cy="6947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79"/>
          <a:stretch/>
        </p:blipFill>
        <p:spPr>
          <a:xfrm>
            <a:off x="11044669" y="255039"/>
            <a:ext cx="842531" cy="576417"/>
          </a:xfrm>
          <a:prstGeom prst="rect">
            <a:avLst/>
          </a:prstGeom>
        </p:spPr>
      </p:pic>
      <p:sp>
        <p:nvSpPr>
          <p:cNvPr id="9" name="AutoShape 4" descr="Résultat de recherche d'images pour &quot;ANR logo&quot;"/>
          <p:cNvSpPr>
            <a:spLocks noChangeAspect="1" noChangeArrowheads="1"/>
          </p:cNvSpPr>
          <p:nvPr/>
        </p:nvSpPr>
        <p:spPr bwMode="auto">
          <a:xfrm>
            <a:off x="155575" y="-1219200"/>
            <a:ext cx="4572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722" y="1008751"/>
            <a:ext cx="950703" cy="570422"/>
          </a:xfrm>
          <a:prstGeom prst="rect">
            <a:avLst/>
          </a:prstGeom>
        </p:spPr>
      </p:pic>
      <p:sp>
        <p:nvSpPr>
          <p:cNvPr id="11" name="AutoShape 6" descr="Résultat de recherche d'images pour &quot;GEOPS logo&quot;"/>
          <p:cNvSpPr>
            <a:spLocks noChangeAspect="1" noChangeArrowheads="1"/>
          </p:cNvSpPr>
          <p:nvPr/>
        </p:nvSpPr>
        <p:spPr bwMode="auto">
          <a:xfrm>
            <a:off x="155575" y="-433388"/>
            <a:ext cx="6953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0" descr="Résultat de recherche d'images pour &quot;GEOPS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8" y="2158001"/>
            <a:ext cx="942722" cy="942722"/>
          </a:xfrm>
          <a:prstGeom prst="rect">
            <a:avLst/>
          </a:prstGeom>
        </p:spPr>
      </p:pic>
      <p:sp>
        <p:nvSpPr>
          <p:cNvPr id="15" name="AutoShape 12" descr="Résultat de recherche d'images pour &quot;Niels bohr institute log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2" y="3359806"/>
            <a:ext cx="1478352" cy="736219"/>
          </a:xfrm>
          <a:prstGeom prst="rect">
            <a:avLst/>
          </a:prstGeom>
        </p:spPr>
      </p:pic>
      <p:sp>
        <p:nvSpPr>
          <p:cNvPr id="18" name="AutoShape 14" descr="Résultat de recherche d'images pour &quot;cea logo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2" t="3925" r="23434" b="52377"/>
          <a:stretch/>
        </p:blipFill>
        <p:spPr>
          <a:xfrm>
            <a:off x="10934514" y="1903098"/>
            <a:ext cx="1176254" cy="974321"/>
          </a:xfrm>
          <a:prstGeom prst="rect">
            <a:avLst/>
          </a:prstGeom>
        </p:spPr>
      </p:pic>
      <p:sp>
        <p:nvSpPr>
          <p:cNvPr id="20" name="AutoShape 16" descr="Résultat de recherche d'images pour &quot;université paris saclay logo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093" y="2936645"/>
            <a:ext cx="1045328" cy="104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10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57600" y="129396"/>
            <a:ext cx="409663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i="1" dirty="0"/>
              <a:t>Ice core measurements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256319" y="1571309"/>
            <a:ext cx="11920586" cy="4810935"/>
            <a:chOff x="353683" y="1676128"/>
            <a:chExt cx="11920586" cy="481093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683" y="1676128"/>
              <a:ext cx="11920586" cy="4810935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 rot="16200000">
              <a:off x="-331347" y="2749436"/>
              <a:ext cx="1730323" cy="360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Symbol" panose="05050102010706020507" pitchFamily="18" charset="2"/>
                </a:rPr>
                <a:t>D</a:t>
              </a:r>
              <a:r>
                <a:rPr lang="fr-FR" baseline="30000" dirty="0"/>
                <a:t>17</a:t>
              </a:r>
              <a:r>
                <a:rPr lang="fr-FR" dirty="0"/>
                <a:t>O of O</a:t>
              </a:r>
              <a:r>
                <a:rPr lang="fr-FR" baseline="-25000" dirty="0"/>
                <a:t>2</a:t>
              </a:r>
              <a:r>
                <a:rPr lang="fr-FR" dirty="0"/>
                <a:t> (ppm)</a:t>
              </a:r>
            </a:p>
          </p:txBody>
        </p:sp>
      </p:grpSp>
      <p:sp>
        <p:nvSpPr>
          <p:cNvPr id="6" name="ZoneTexte 5"/>
          <p:cNvSpPr txBox="1"/>
          <p:nvPr/>
        </p:nvSpPr>
        <p:spPr>
          <a:xfrm rot="16200000">
            <a:off x="11436729" y="2744901"/>
            <a:ext cx="11412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CO</a:t>
            </a:r>
            <a:r>
              <a:rPr lang="fr-FR" baseline="-25000" dirty="0">
                <a:solidFill>
                  <a:srgbClr val="7030A0"/>
                </a:solidFill>
              </a:rPr>
              <a:t>2 </a:t>
            </a:r>
            <a:r>
              <a:rPr lang="fr-FR" dirty="0">
                <a:solidFill>
                  <a:srgbClr val="7030A0"/>
                </a:solidFill>
              </a:rPr>
              <a:t>(ppm)</a:t>
            </a:r>
          </a:p>
        </p:txBody>
      </p:sp>
      <p:sp>
        <p:nvSpPr>
          <p:cNvPr id="3" name="Rectangle 2"/>
          <p:cNvSpPr/>
          <p:nvPr/>
        </p:nvSpPr>
        <p:spPr>
          <a:xfrm>
            <a:off x="2449902" y="1233577"/>
            <a:ext cx="767751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-9070" y="4580883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(‰)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09572BD-28BA-41DC-833E-94B33368E889}"/>
              </a:ext>
            </a:extLst>
          </p:cNvPr>
          <p:cNvSpPr txBox="1"/>
          <p:nvPr/>
        </p:nvSpPr>
        <p:spPr>
          <a:xfrm>
            <a:off x="9489115" y="6555596"/>
            <a:ext cx="2573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Brandon et al., Nat Com, in </a:t>
            </a:r>
            <a:r>
              <a:rPr lang="fr-FR" sz="1400" i="1" dirty="0" err="1"/>
              <a:t>press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50086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8" y="1753766"/>
            <a:ext cx="11835091" cy="47764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55102" y="1558697"/>
            <a:ext cx="1026543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657600" y="129396"/>
            <a:ext cx="409663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i="1" dirty="0"/>
              <a:t>Ice core measurements</a:t>
            </a:r>
          </a:p>
        </p:txBody>
      </p:sp>
      <p:sp>
        <p:nvSpPr>
          <p:cNvPr id="5" name="ZoneTexte 4"/>
          <p:cNvSpPr txBox="1"/>
          <p:nvPr/>
        </p:nvSpPr>
        <p:spPr>
          <a:xfrm rot="16200000">
            <a:off x="-351166" y="2852953"/>
            <a:ext cx="1730323" cy="3602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D</a:t>
            </a:r>
            <a:r>
              <a:rPr lang="fr-FR" baseline="30000" dirty="0"/>
              <a:t>17</a:t>
            </a:r>
            <a:r>
              <a:rPr lang="fr-FR" dirty="0"/>
              <a:t>O of O</a:t>
            </a:r>
            <a:r>
              <a:rPr lang="fr-FR" baseline="-25000" dirty="0"/>
              <a:t>2</a:t>
            </a:r>
            <a:r>
              <a:rPr lang="fr-FR" dirty="0"/>
              <a:t> (ppm)</a:t>
            </a:r>
          </a:p>
        </p:txBody>
      </p:sp>
      <p:sp>
        <p:nvSpPr>
          <p:cNvPr id="6" name="ZoneTexte 5"/>
          <p:cNvSpPr txBox="1"/>
          <p:nvPr/>
        </p:nvSpPr>
        <p:spPr>
          <a:xfrm rot="16200000">
            <a:off x="11436729" y="2744901"/>
            <a:ext cx="11412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CO</a:t>
            </a:r>
            <a:r>
              <a:rPr lang="fr-FR" baseline="-25000" dirty="0">
                <a:solidFill>
                  <a:srgbClr val="7030A0"/>
                </a:solidFill>
              </a:rPr>
              <a:t>2 </a:t>
            </a:r>
            <a:r>
              <a:rPr lang="fr-FR" dirty="0">
                <a:solidFill>
                  <a:srgbClr val="7030A0"/>
                </a:solidFill>
              </a:rPr>
              <a:t>(ppm)</a:t>
            </a:r>
          </a:p>
        </p:txBody>
      </p:sp>
      <p:sp>
        <p:nvSpPr>
          <p:cNvPr id="7" name="ZoneTexte 6"/>
          <p:cNvSpPr txBox="1"/>
          <p:nvPr/>
        </p:nvSpPr>
        <p:spPr>
          <a:xfrm rot="16200000">
            <a:off x="8529" y="4753175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(‰)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489115" y="6555596"/>
            <a:ext cx="2573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Brandon et al., Nat Com, in </a:t>
            </a:r>
            <a:r>
              <a:rPr lang="fr-FR" sz="1400" i="1" dirty="0" err="1"/>
              <a:t>press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80525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57600" y="129396"/>
            <a:ext cx="409663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i="1" dirty="0"/>
              <a:t>Ice core measurements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079937" y="977276"/>
            <a:ext cx="9251960" cy="5225117"/>
            <a:chOff x="625285" y="1175683"/>
            <a:chExt cx="9484873" cy="551446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285" y="1175683"/>
              <a:ext cx="9484873" cy="5514461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5055079" y="5969479"/>
              <a:ext cx="1197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CO</a:t>
              </a:r>
              <a:r>
                <a:rPr lang="fr-FR" baseline="-25000" dirty="0"/>
                <a:t>2</a:t>
              </a:r>
              <a:r>
                <a:rPr lang="fr-FR" dirty="0"/>
                <a:t> (ppm)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 rot="16200000">
              <a:off x="51758" y="3424686"/>
              <a:ext cx="182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Symbol" panose="05050102010706020507" pitchFamily="18" charset="2"/>
                </a:rPr>
                <a:t>D</a:t>
              </a:r>
              <a:r>
                <a:rPr lang="fr-FR" baseline="30000" dirty="0"/>
                <a:t>17</a:t>
              </a:r>
              <a:r>
                <a:rPr lang="fr-FR" dirty="0"/>
                <a:t>O of O</a:t>
              </a:r>
              <a:r>
                <a:rPr lang="fr-FR" baseline="-25000" dirty="0"/>
                <a:t>2</a:t>
              </a:r>
              <a:r>
                <a:rPr lang="fr-FR" dirty="0"/>
                <a:t> (ppm)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00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657600" y="129396"/>
            <a:ext cx="409663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i="1" dirty="0"/>
              <a:t>Ice core measurements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879895" y="899400"/>
            <a:ext cx="9140548" cy="5164970"/>
            <a:chOff x="690880" y="1201324"/>
            <a:chExt cx="9458959" cy="549939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0880" y="1201324"/>
              <a:ext cx="9458959" cy="5499394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 rot="16200000">
              <a:off x="51758" y="3424686"/>
              <a:ext cx="182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Symbol" panose="05050102010706020507" pitchFamily="18" charset="2"/>
                </a:rPr>
                <a:t>D</a:t>
              </a:r>
              <a:r>
                <a:rPr lang="fr-FR" baseline="30000" dirty="0"/>
                <a:t>17</a:t>
              </a:r>
              <a:r>
                <a:rPr lang="fr-FR" dirty="0"/>
                <a:t>O of O</a:t>
              </a:r>
              <a:r>
                <a:rPr lang="fr-FR" baseline="-25000" dirty="0"/>
                <a:t>2</a:t>
              </a:r>
              <a:r>
                <a:rPr lang="fr-FR" dirty="0"/>
                <a:t> (ppm)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718648" y="6038490"/>
              <a:ext cx="1197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CO</a:t>
              </a:r>
              <a:r>
                <a:rPr lang="fr-FR" baseline="-25000" dirty="0"/>
                <a:t>2</a:t>
              </a:r>
              <a:r>
                <a:rPr lang="fr-FR" dirty="0"/>
                <a:t> (ppm)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664234" y="6154709"/>
            <a:ext cx="10880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D</a:t>
            </a:r>
            <a:r>
              <a:rPr lang="fr-FR" baseline="30000" dirty="0"/>
              <a:t>17</a:t>
            </a:r>
            <a:r>
              <a:rPr lang="fr-FR" dirty="0"/>
              <a:t>O of O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significantly</a:t>
            </a:r>
            <a:r>
              <a:rPr lang="fr-FR" dirty="0"/>
              <a:t>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</a:t>
            </a:r>
            <a:r>
              <a:rPr lang="fr-FR" dirty="0" err="1"/>
              <a:t>beginning</a:t>
            </a:r>
            <a:r>
              <a:rPr lang="fr-FR" dirty="0"/>
              <a:t> of marine </a:t>
            </a:r>
            <a:r>
              <a:rPr lang="fr-FR" dirty="0" err="1"/>
              <a:t>isotopic</a:t>
            </a:r>
            <a:r>
              <a:rPr lang="fr-FR" dirty="0"/>
              <a:t> stage 11 </a:t>
            </a:r>
            <a:r>
              <a:rPr lang="fr-FR" dirty="0" err="1"/>
              <a:t>than</a:t>
            </a:r>
            <a:r>
              <a:rPr lang="fr-FR" dirty="0"/>
              <a:t> over the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interglacials</a:t>
            </a:r>
            <a:r>
              <a:rPr lang="fr-FR" baseline="-25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8561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00665" y="125826"/>
            <a:ext cx="10446588" cy="10473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395732"/>
              </p:ext>
            </p:extLst>
          </p:nvPr>
        </p:nvGraphicFramePr>
        <p:xfrm>
          <a:off x="5287993" y="2512245"/>
          <a:ext cx="7577302" cy="2976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5" y="1354347"/>
            <a:ext cx="4945812" cy="550365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615797" y="5759078"/>
            <a:ext cx="6055743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GPP O</a:t>
            </a:r>
            <a:r>
              <a:rPr lang="fr-FR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</a:rPr>
              <a:t>during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LGM = 65% GPP O</a:t>
            </a:r>
            <a:r>
              <a:rPr lang="fr-FR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</a:rPr>
              <a:t>during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</a:rPr>
              <a:t>pre-industrial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</a:rPr>
              <a:t>both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for model output and reconstruction 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</a:rPr>
              <a:t>from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fr-FR" baseline="30000" dirty="0">
                <a:solidFill>
                  <a:schemeClr val="accent5">
                    <a:lumMod val="75000"/>
                  </a:schemeClr>
                </a:solidFill>
              </a:rPr>
              <a:t>17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O of O</a:t>
            </a:r>
            <a:r>
              <a:rPr lang="fr-FR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32242" y="1296518"/>
            <a:ext cx="38622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IPSL </a:t>
            </a:r>
            <a:r>
              <a:rPr lang="fr-FR" b="1" u="sng" dirty="0" err="1"/>
              <a:t>general</a:t>
            </a:r>
            <a:r>
              <a:rPr lang="fr-FR" b="1" u="sng" dirty="0"/>
              <a:t> circulation </a:t>
            </a:r>
            <a:r>
              <a:rPr lang="fr-FR" b="1" u="sng" dirty="0" err="1"/>
              <a:t>coupled</a:t>
            </a:r>
            <a:r>
              <a:rPr lang="fr-FR" b="1" u="sng" dirty="0"/>
              <a:t> model</a:t>
            </a:r>
          </a:p>
          <a:p>
            <a:r>
              <a:rPr lang="fr-FR" dirty="0" err="1"/>
              <a:t>Vegetation</a:t>
            </a:r>
            <a:r>
              <a:rPr lang="fr-FR" dirty="0"/>
              <a:t> module -&gt; ORCHIDEE</a:t>
            </a:r>
          </a:p>
          <a:p>
            <a:r>
              <a:rPr lang="fr-FR" dirty="0"/>
              <a:t>Marine </a:t>
            </a:r>
            <a:r>
              <a:rPr lang="fr-FR" dirty="0" err="1"/>
              <a:t>biosphere</a:t>
            </a:r>
            <a:r>
              <a:rPr lang="fr-FR" dirty="0"/>
              <a:t> module -&gt; PISCES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84345" y="125826"/>
            <a:ext cx="9579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/>
              <a:t>Quantification of past global productivity (GPP) from </a:t>
            </a:r>
            <a:r>
              <a:rPr lang="en-GB" sz="2800" b="1" i="1" dirty="0">
                <a:latin typeface="Symbol" panose="05050102010706020507" pitchFamily="18" charset="2"/>
              </a:rPr>
              <a:t>D</a:t>
            </a:r>
            <a:r>
              <a:rPr lang="en-GB" sz="2800" b="1" i="1" baseline="30000" dirty="0"/>
              <a:t>17</a:t>
            </a:r>
            <a:r>
              <a:rPr lang="en-GB" sz="2800" b="1" i="1" dirty="0"/>
              <a:t>O of O</a:t>
            </a:r>
            <a:r>
              <a:rPr lang="en-GB" sz="2800" b="1" i="1" baseline="-25000" dirty="0"/>
              <a:t>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170654" y="567732"/>
            <a:ext cx="4956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 err="1"/>
              <a:t>Example</a:t>
            </a:r>
            <a:r>
              <a:rPr lang="fr-FR" sz="2800" b="1" i="1" dirty="0"/>
              <a:t> of the last </a:t>
            </a:r>
            <a:r>
              <a:rPr lang="fr-FR" sz="2800" b="1" i="1" dirty="0" err="1"/>
              <a:t>deglaciation</a:t>
            </a:r>
            <a:endParaRPr lang="fr-FR" sz="2800" b="1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2094866" y="1368956"/>
            <a:ext cx="63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Data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70654" y="2078966"/>
            <a:ext cx="8515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GPP O</a:t>
            </a:r>
            <a:r>
              <a:rPr lang="fr-FR" baseline="-25000" dirty="0"/>
              <a:t>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70654" y="3421811"/>
            <a:ext cx="1165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D</a:t>
            </a:r>
            <a:r>
              <a:rPr lang="fr-FR" baseline="30000" dirty="0"/>
              <a:t>17</a:t>
            </a:r>
            <a:r>
              <a:rPr lang="fr-FR" dirty="0"/>
              <a:t>O of O</a:t>
            </a:r>
            <a:r>
              <a:rPr lang="fr-FR" baseline="-25000" dirty="0"/>
              <a:t>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95291" y="5201728"/>
            <a:ext cx="5368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CO</a:t>
            </a:r>
            <a:r>
              <a:rPr lang="fr-FR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1829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09" y="731639"/>
            <a:ext cx="8553034" cy="612635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3288" y="77638"/>
            <a:ext cx="735746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i="1" dirty="0"/>
              <a:t>An </a:t>
            </a:r>
            <a:r>
              <a:rPr lang="fr-FR" sz="2800" b="1" i="1" dirty="0" err="1"/>
              <a:t>exceptionnal</a:t>
            </a:r>
            <a:r>
              <a:rPr lang="fr-FR" sz="2800" b="1" i="1" dirty="0"/>
              <a:t> </a:t>
            </a:r>
            <a:r>
              <a:rPr lang="fr-FR" sz="2800" b="1" i="1" dirty="0" err="1"/>
              <a:t>productivity</a:t>
            </a:r>
            <a:r>
              <a:rPr lang="fr-FR" sz="2800" b="1" i="1" dirty="0"/>
              <a:t> over </a:t>
            </a:r>
            <a:r>
              <a:rPr lang="fr-FR" sz="2800" b="1" i="1" dirty="0" err="1"/>
              <a:t>Termination</a:t>
            </a:r>
            <a:r>
              <a:rPr lang="fr-FR" sz="2800" b="1" i="1" dirty="0"/>
              <a:t> V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001993" y="2216989"/>
            <a:ext cx="8515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GPP O</a:t>
            </a:r>
            <a:r>
              <a:rPr lang="fr-FR" baseline="-25000" dirty="0"/>
              <a:t>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900165" y="3425487"/>
            <a:ext cx="120097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fr-FR" baseline="30000" dirty="0">
                <a:solidFill>
                  <a:schemeClr val="accent6">
                    <a:lumMod val="75000"/>
                  </a:schemeClr>
                </a:solidFill>
              </a:rPr>
              <a:t>17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O of O</a:t>
            </a:r>
            <a:r>
              <a:rPr lang="fr-FR" baseline="-25000" dirty="0">
                <a:solidFill>
                  <a:schemeClr val="accent6">
                    <a:lumMod val="75000"/>
                  </a:schemeClr>
                </a:solidFill>
              </a:rPr>
              <a:t>2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278649" y="3240821"/>
            <a:ext cx="572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CO</a:t>
            </a:r>
            <a:r>
              <a:rPr lang="fr-FR" baseline="-25000" dirty="0"/>
              <a:t>2 </a:t>
            </a: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2467155" y="2631057"/>
            <a:ext cx="6512943" cy="862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A5BA8E7A-186F-436C-8082-FD3C8DB23060}"/>
              </a:ext>
            </a:extLst>
          </p:cNvPr>
          <p:cNvSpPr txBox="1"/>
          <p:nvPr/>
        </p:nvSpPr>
        <p:spPr>
          <a:xfrm>
            <a:off x="8980098" y="6411030"/>
            <a:ext cx="289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Brandon et al., </a:t>
            </a:r>
            <a:r>
              <a:rPr lang="fr-FR" dirty="0" err="1"/>
              <a:t>ongoing</a:t>
            </a:r>
            <a:r>
              <a:rPr lang="fr-FR" dirty="0"/>
              <a:t> </a:t>
            </a:r>
            <a:r>
              <a:rPr lang="fr-FR" dirty="0" err="1"/>
              <a:t>work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2748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77D7A2B0-5DC6-4798-A1C7-0776FF31C7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7" b="16211"/>
          <a:stretch/>
        </p:blipFill>
        <p:spPr>
          <a:xfrm>
            <a:off x="714787" y="1853515"/>
            <a:ext cx="11069609" cy="5004485"/>
          </a:xfrm>
          <a:prstGeom prst="rect">
            <a:avLst/>
          </a:prstGeom>
        </p:spPr>
      </p:pic>
      <p:sp>
        <p:nvSpPr>
          <p:cNvPr id="32" name="제목 1">
            <a:extLst>
              <a:ext uri="{FF2B5EF4-FFF2-40B4-BE49-F238E27FC236}">
                <a16:creationId xmlns:a16="http://schemas.microsoft.com/office/drawing/2014/main" id="{6D5539A4-E6A7-4287-98E5-7F6862093AE4}"/>
              </a:ext>
            </a:extLst>
          </p:cNvPr>
          <p:cNvSpPr txBox="1">
            <a:spLocks/>
          </p:cNvSpPr>
          <p:nvPr/>
        </p:nvSpPr>
        <p:spPr>
          <a:xfrm>
            <a:off x="1752600" y="154326"/>
            <a:ext cx="8420100" cy="6330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ko-KR" sz="36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fr-FR" altLang="ko-KR" sz="3600" baseline="30000" dirty="0">
                <a:latin typeface="+mn-lt"/>
              </a:rPr>
              <a:t>17</a:t>
            </a:r>
            <a:r>
              <a:rPr lang="fr-FR" altLang="ko-KR" sz="3600" dirty="0">
                <a:latin typeface="+mn-lt"/>
              </a:rPr>
              <a:t>O of O</a:t>
            </a:r>
            <a:r>
              <a:rPr lang="fr-FR" altLang="ko-KR" sz="3600" baseline="-25000" dirty="0">
                <a:latin typeface="+mn-lt"/>
              </a:rPr>
              <a:t>2</a:t>
            </a:r>
            <a:r>
              <a:rPr lang="fr-FR" altLang="ko-KR" sz="3600" dirty="0">
                <a:latin typeface="+mn-lt"/>
              </a:rPr>
              <a:t> over the last 800 ka</a:t>
            </a:r>
            <a:endParaRPr lang="ko-KR" altLang="en-US" sz="3600" dirty="0">
              <a:latin typeface="+mn-lt"/>
            </a:endParaRPr>
          </a:p>
        </p:txBody>
      </p:sp>
      <p:pic>
        <p:nvPicPr>
          <p:cNvPr id="4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5E280F54-7D39-448F-A334-EA86EFC031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9" t="10806" r="20389" b="74377"/>
          <a:stretch/>
        </p:blipFill>
        <p:spPr>
          <a:xfrm>
            <a:off x="1594023" y="5034631"/>
            <a:ext cx="5511113" cy="946040"/>
          </a:xfrm>
          <a:prstGeom prst="rect">
            <a:avLst/>
          </a:prstGeom>
        </p:spPr>
      </p:pic>
      <p:sp>
        <p:nvSpPr>
          <p:cNvPr id="2" name="Flèche : bas 1">
            <a:extLst>
              <a:ext uri="{FF2B5EF4-FFF2-40B4-BE49-F238E27FC236}">
                <a16:creationId xmlns:a16="http://schemas.microsoft.com/office/drawing/2014/main" id="{A3C03752-5B69-4743-BE37-12B21CEE0567}"/>
              </a:ext>
            </a:extLst>
          </p:cNvPr>
          <p:cNvSpPr/>
          <p:nvPr/>
        </p:nvSpPr>
        <p:spPr>
          <a:xfrm rot="10800000">
            <a:off x="7105135" y="2016900"/>
            <a:ext cx="444843" cy="568411"/>
          </a:xfrm>
          <a:prstGeom prst="downArrow">
            <a:avLst/>
          </a:prstGeom>
          <a:solidFill>
            <a:srgbClr val="FC7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643BE1-AD13-49E3-BFB5-2F8D1722D24A}"/>
              </a:ext>
            </a:extLst>
          </p:cNvPr>
          <p:cNvSpPr txBox="1"/>
          <p:nvPr/>
        </p:nvSpPr>
        <p:spPr>
          <a:xfrm>
            <a:off x="7733191" y="1754314"/>
            <a:ext cx="219758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 err="1">
                <a:solidFill>
                  <a:srgbClr val="FF0000"/>
                </a:solidFill>
              </a:rPr>
              <a:t>Higher</a:t>
            </a:r>
            <a:r>
              <a:rPr lang="fr-FR" sz="1600" i="1" dirty="0"/>
              <a:t> CO</a:t>
            </a:r>
            <a:r>
              <a:rPr lang="fr-FR" sz="1600" i="1" baseline="-25000" dirty="0"/>
              <a:t>2</a:t>
            </a:r>
          </a:p>
          <a:p>
            <a:r>
              <a:rPr lang="fr-FR" sz="1600" i="1" dirty="0">
                <a:sym typeface="Wingdings" panose="05000000000000000000" pitchFamily="2" charset="2"/>
              </a:rPr>
              <a:t> More </a:t>
            </a:r>
            <a:r>
              <a:rPr lang="fr-FR" sz="1600" i="1" dirty="0" err="1">
                <a:sym typeface="Wingdings" panose="05000000000000000000" pitchFamily="2" charset="2"/>
              </a:rPr>
              <a:t>strato</a:t>
            </a:r>
            <a:r>
              <a:rPr lang="fr-FR" sz="1600" i="1" dirty="0">
                <a:sym typeface="Wingdings" panose="05000000000000000000" pitchFamily="2" charset="2"/>
              </a:rPr>
              <a:t> O</a:t>
            </a:r>
            <a:r>
              <a:rPr lang="fr-FR" sz="1600" i="1" baseline="-25000" dirty="0">
                <a:sym typeface="Wingdings" panose="05000000000000000000" pitchFamily="2" charset="2"/>
              </a:rPr>
              <a:t>2</a:t>
            </a:r>
            <a:r>
              <a:rPr lang="fr-FR" sz="1600" i="1" dirty="0">
                <a:sym typeface="Wingdings" panose="05000000000000000000" pitchFamily="2" charset="2"/>
              </a:rPr>
              <a:t> prod.</a:t>
            </a:r>
            <a:endParaRPr lang="fr-FR" sz="1600" i="1" dirty="0"/>
          </a:p>
          <a:p>
            <a:r>
              <a:rPr lang="fr-FR" sz="1600" i="1" dirty="0">
                <a:sym typeface="Wingdings" panose="05000000000000000000" pitchFamily="2" charset="2"/>
              </a:rPr>
              <a:t> </a:t>
            </a:r>
            <a:r>
              <a:rPr lang="fr-FR" sz="1600" b="1" i="1" dirty="0" err="1">
                <a:solidFill>
                  <a:srgbClr val="0000FF"/>
                </a:solidFill>
                <a:sym typeface="Wingdings" panose="05000000000000000000" pitchFamily="2" charset="2"/>
              </a:rPr>
              <a:t>Lower</a:t>
            </a:r>
            <a:r>
              <a:rPr lang="fr-FR" sz="1600" i="1" dirty="0">
                <a:sym typeface="Wingdings" panose="05000000000000000000" pitchFamily="2" charset="2"/>
              </a:rPr>
              <a:t> </a:t>
            </a:r>
            <a:r>
              <a:rPr lang="el-GR" sz="16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Δ</a:t>
            </a:r>
            <a:r>
              <a:rPr lang="fr-FR" sz="1600" i="1" baseline="30000" dirty="0">
                <a:sym typeface="Wingdings" panose="05000000000000000000" pitchFamily="2" charset="2"/>
              </a:rPr>
              <a:t>17</a:t>
            </a:r>
            <a:r>
              <a:rPr lang="fr-FR" sz="1600" i="1" dirty="0">
                <a:sym typeface="Wingdings" panose="05000000000000000000" pitchFamily="2" charset="2"/>
              </a:rPr>
              <a:t>O</a:t>
            </a:r>
            <a:endParaRPr lang="fr-FR" sz="1600" i="1" dirty="0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4CEC827F-934D-48E8-9CD4-07699B96D87D}"/>
              </a:ext>
            </a:extLst>
          </p:cNvPr>
          <p:cNvSpPr/>
          <p:nvPr/>
        </p:nvSpPr>
        <p:spPr>
          <a:xfrm>
            <a:off x="7105136" y="5223445"/>
            <a:ext cx="444843" cy="568411"/>
          </a:xfrm>
          <a:prstGeom prst="downArrow">
            <a:avLst/>
          </a:prstGeom>
          <a:solidFill>
            <a:srgbClr val="FC7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5C5433-EC0D-49C8-9512-D161EF650EC3}"/>
              </a:ext>
            </a:extLst>
          </p:cNvPr>
          <p:cNvSpPr txBox="1"/>
          <p:nvPr/>
        </p:nvSpPr>
        <p:spPr>
          <a:xfrm>
            <a:off x="7669707" y="5092151"/>
            <a:ext cx="208903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 err="1">
                <a:solidFill>
                  <a:srgbClr val="0000FF"/>
                </a:solidFill>
              </a:rPr>
              <a:t>Lower</a:t>
            </a:r>
            <a:r>
              <a:rPr lang="fr-FR" sz="1600" i="1" dirty="0"/>
              <a:t> CO2</a:t>
            </a:r>
          </a:p>
          <a:p>
            <a:r>
              <a:rPr lang="fr-FR" sz="1600" i="1" dirty="0">
                <a:sym typeface="Wingdings" panose="05000000000000000000" pitchFamily="2" charset="2"/>
              </a:rPr>
              <a:t> </a:t>
            </a:r>
            <a:r>
              <a:rPr lang="fr-FR" sz="1600" i="1" dirty="0" err="1">
                <a:sym typeface="Wingdings" panose="05000000000000000000" pitchFamily="2" charset="2"/>
              </a:rPr>
              <a:t>Less</a:t>
            </a:r>
            <a:r>
              <a:rPr lang="fr-FR" sz="1600" i="1" dirty="0">
                <a:sym typeface="Wingdings" panose="05000000000000000000" pitchFamily="2" charset="2"/>
              </a:rPr>
              <a:t> </a:t>
            </a:r>
            <a:r>
              <a:rPr lang="fr-FR" sz="1600" i="1" dirty="0" err="1">
                <a:sym typeface="Wingdings" panose="05000000000000000000" pitchFamily="2" charset="2"/>
              </a:rPr>
              <a:t>strato</a:t>
            </a:r>
            <a:r>
              <a:rPr lang="fr-FR" sz="1600" i="1" dirty="0">
                <a:sym typeface="Wingdings" panose="05000000000000000000" pitchFamily="2" charset="2"/>
              </a:rPr>
              <a:t> O2 prod.</a:t>
            </a:r>
            <a:endParaRPr lang="fr-FR" sz="1600" i="1" dirty="0"/>
          </a:p>
          <a:p>
            <a:r>
              <a:rPr lang="fr-FR" sz="1600" i="1" dirty="0">
                <a:sym typeface="Wingdings" panose="05000000000000000000" pitchFamily="2" charset="2"/>
              </a:rPr>
              <a:t> </a:t>
            </a:r>
            <a:r>
              <a:rPr lang="fr-FR" sz="1600" b="1" i="1" dirty="0" err="1">
                <a:solidFill>
                  <a:srgbClr val="FF0000"/>
                </a:solidFill>
                <a:sym typeface="Wingdings" panose="05000000000000000000" pitchFamily="2" charset="2"/>
              </a:rPr>
              <a:t>Higher</a:t>
            </a:r>
            <a:r>
              <a:rPr lang="fr-FR" sz="1600" i="1" dirty="0">
                <a:sym typeface="Wingdings" panose="05000000000000000000" pitchFamily="2" charset="2"/>
              </a:rPr>
              <a:t> </a:t>
            </a:r>
            <a:r>
              <a:rPr lang="el-GR" sz="16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Δ</a:t>
            </a:r>
            <a:r>
              <a:rPr lang="fr-FR" sz="1600" i="1" baseline="30000" dirty="0">
                <a:sym typeface="Wingdings" panose="05000000000000000000" pitchFamily="2" charset="2"/>
              </a:rPr>
              <a:t>17</a:t>
            </a:r>
            <a:r>
              <a:rPr lang="fr-FR" sz="1600" i="1" dirty="0">
                <a:sym typeface="Wingdings" panose="05000000000000000000" pitchFamily="2" charset="2"/>
              </a:rPr>
              <a:t>O</a:t>
            </a:r>
            <a:endParaRPr lang="fr-FR" sz="1600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3A08900-62F4-4323-BFC1-A5286419D2CC}"/>
              </a:ext>
            </a:extLst>
          </p:cNvPr>
          <p:cNvSpPr txBox="1"/>
          <p:nvPr/>
        </p:nvSpPr>
        <p:spPr>
          <a:xfrm>
            <a:off x="7702343" y="6488668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Yang, Brandon et al., in </a:t>
            </a:r>
            <a:r>
              <a:rPr lang="fr-FR" dirty="0" err="1"/>
              <a:t>prep</a:t>
            </a:r>
            <a:r>
              <a:rPr lang="fr-FR" dirty="0"/>
              <a:t> – </a:t>
            </a:r>
            <a:r>
              <a:rPr lang="fr-FR" dirty="0" err="1"/>
              <a:t>preliminary</a:t>
            </a:r>
            <a:r>
              <a:rPr lang="fr-FR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705902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77D7A2B0-5DC6-4798-A1C7-0776FF31C7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7" b="16211"/>
          <a:stretch/>
        </p:blipFill>
        <p:spPr>
          <a:xfrm>
            <a:off x="702087" y="1853513"/>
            <a:ext cx="11069609" cy="5004485"/>
          </a:xfrm>
          <a:prstGeom prst="rect">
            <a:avLst/>
          </a:prstGeom>
        </p:spPr>
      </p:pic>
      <p:sp>
        <p:nvSpPr>
          <p:cNvPr id="32" name="제목 1">
            <a:extLst>
              <a:ext uri="{FF2B5EF4-FFF2-40B4-BE49-F238E27FC236}">
                <a16:creationId xmlns:a16="http://schemas.microsoft.com/office/drawing/2014/main" id="{6D5539A4-E6A7-4287-98E5-7F6862093AE4}"/>
              </a:ext>
            </a:extLst>
          </p:cNvPr>
          <p:cNvSpPr txBox="1">
            <a:spLocks/>
          </p:cNvSpPr>
          <p:nvPr/>
        </p:nvSpPr>
        <p:spPr>
          <a:xfrm>
            <a:off x="1485900" y="114300"/>
            <a:ext cx="8083384" cy="5187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ko-KR" sz="2800" dirty="0" err="1">
                <a:latin typeface="+mn-lt"/>
              </a:rPr>
              <a:t>Decoupling</a:t>
            </a:r>
            <a:r>
              <a:rPr lang="fr-FR" altLang="ko-KR" sz="2800" dirty="0">
                <a:latin typeface="+mn-lt"/>
              </a:rPr>
              <a:t> </a:t>
            </a:r>
            <a:r>
              <a:rPr lang="fr-FR" altLang="ko-KR" sz="2800" dirty="0" err="1">
                <a:latin typeface="+mn-lt"/>
              </a:rPr>
              <a:t>between</a:t>
            </a:r>
            <a:r>
              <a:rPr lang="fr-FR" altLang="ko-KR" sz="2800" dirty="0">
                <a:latin typeface="+mn-lt"/>
              </a:rPr>
              <a:t> </a:t>
            </a:r>
            <a:r>
              <a:rPr lang="el-GR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fr-FR" altLang="ko-KR" sz="2800" baseline="30000" dirty="0">
                <a:latin typeface="+mn-lt"/>
              </a:rPr>
              <a:t>17</a:t>
            </a:r>
            <a:r>
              <a:rPr lang="fr-FR" altLang="ko-KR" sz="2800" dirty="0">
                <a:latin typeface="+mn-lt"/>
              </a:rPr>
              <a:t>O of O</a:t>
            </a:r>
            <a:r>
              <a:rPr lang="fr-FR" altLang="ko-KR" sz="2800" baseline="-25000" dirty="0">
                <a:latin typeface="+mn-lt"/>
              </a:rPr>
              <a:t>2</a:t>
            </a:r>
            <a:r>
              <a:rPr lang="fr-FR" altLang="ko-KR" sz="2800" dirty="0">
                <a:latin typeface="+mn-lt"/>
              </a:rPr>
              <a:t> and CO</a:t>
            </a:r>
            <a:r>
              <a:rPr lang="fr-FR" altLang="ko-KR" sz="2800" baseline="-25000" dirty="0">
                <a:latin typeface="+mn-lt"/>
              </a:rPr>
              <a:t>2</a:t>
            </a:r>
            <a:endParaRPr lang="ko-KR" altLang="en-US" sz="2800" dirty="0">
              <a:latin typeface="+mn-lt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1B2C95C-F96A-4A3A-B2D6-2420799CFBA4}"/>
              </a:ext>
            </a:extLst>
          </p:cNvPr>
          <p:cNvSpPr txBox="1">
            <a:spLocks/>
          </p:cNvSpPr>
          <p:nvPr/>
        </p:nvSpPr>
        <p:spPr>
          <a:xfrm>
            <a:off x="510148" y="724232"/>
            <a:ext cx="11261548" cy="2485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Δ</a:t>
            </a:r>
            <a:r>
              <a:rPr lang="fr-FR" sz="1800" i="1" baseline="30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17</a:t>
            </a: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O-CO</a:t>
            </a:r>
            <a:r>
              <a:rPr lang="fr-FR" sz="1800" i="1" baseline="-25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decoupling</a:t>
            </a: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is</a:t>
            </a: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observed</a:t>
            </a: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 </a:t>
            </a:r>
            <a:r>
              <a:rPr lang="fr-FR" sz="1800" i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each</a:t>
            </a: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Ice</a:t>
            </a: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Age (R</a:t>
            </a:r>
            <a:r>
              <a:rPr lang="fr-FR" sz="1800" i="1" baseline="30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= 0.01) + MIS 11 </a:t>
            </a:r>
            <a:r>
              <a:rPr lang="fr-FR" sz="1800" i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interglacial</a:t>
            </a: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 </a:t>
            </a:r>
            <a:r>
              <a:rPr lang="fr-FR" sz="1800" i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decoupling</a:t>
            </a: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occurs</a:t>
            </a: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when</a:t>
            </a: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biosphere</a:t>
            </a: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productivity</a:t>
            </a: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is</a:t>
            </a: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either</a:t>
            </a: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anomalously</a:t>
            </a: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large or </a:t>
            </a:r>
            <a:r>
              <a:rPr lang="fr-FR" sz="1800" i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small</a:t>
            </a: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fr-FR" sz="1800" i="1" dirty="0" err="1">
                <a:sym typeface="Wingdings" panose="05000000000000000000" pitchFamily="2" charset="2"/>
              </a:rPr>
              <a:t>Examples</a:t>
            </a:r>
            <a:r>
              <a:rPr lang="fr-FR" sz="1800" i="1" dirty="0">
                <a:sym typeface="Wingdings" panose="05000000000000000000" pitchFamily="2" charset="2"/>
              </a:rPr>
              <a:t>: Strong </a:t>
            </a:r>
            <a:r>
              <a:rPr lang="fr-FR" sz="1800" i="1" dirty="0" err="1">
                <a:sym typeface="Wingdings" panose="05000000000000000000" pitchFamily="2" charset="2"/>
              </a:rPr>
              <a:t>biosphere</a:t>
            </a:r>
            <a:r>
              <a:rPr lang="fr-FR" sz="1800" i="1" dirty="0"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sym typeface="Wingdings" panose="05000000000000000000" pitchFamily="2" charset="2"/>
              </a:rPr>
              <a:t>productivity</a:t>
            </a:r>
            <a:r>
              <a:rPr lang="fr-FR" sz="1800" i="1" dirty="0">
                <a:sym typeface="Wingdings" panose="05000000000000000000" pitchFamily="2" charset="2"/>
              </a:rPr>
              <a:t>  MIS 11 / Weak </a:t>
            </a:r>
            <a:r>
              <a:rPr lang="fr-FR" sz="1800" i="1" dirty="0" err="1">
                <a:sym typeface="Wingdings" panose="05000000000000000000" pitchFamily="2" charset="2"/>
              </a:rPr>
              <a:t>biosphere</a:t>
            </a:r>
            <a:r>
              <a:rPr lang="fr-FR" sz="1800" i="1" dirty="0"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sym typeface="Wingdings" panose="05000000000000000000" pitchFamily="2" charset="2"/>
              </a:rPr>
              <a:t>productivity</a:t>
            </a:r>
            <a:r>
              <a:rPr lang="fr-FR" sz="1800" i="1" dirty="0">
                <a:sym typeface="Wingdings" panose="05000000000000000000" pitchFamily="2" charset="2"/>
              </a:rPr>
              <a:t>  MIS 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838D19-83F8-4D26-9CCB-0A98A47867E7}"/>
              </a:ext>
            </a:extLst>
          </p:cNvPr>
          <p:cNvSpPr/>
          <p:nvPr/>
        </p:nvSpPr>
        <p:spPr>
          <a:xfrm>
            <a:off x="6240162" y="1966913"/>
            <a:ext cx="531341" cy="4081462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60AF9-DFCB-4C44-9260-A77CAC01510F}"/>
              </a:ext>
            </a:extLst>
          </p:cNvPr>
          <p:cNvSpPr/>
          <p:nvPr/>
        </p:nvSpPr>
        <p:spPr>
          <a:xfrm>
            <a:off x="8859795" y="1966914"/>
            <a:ext cx="677475" cy="4081462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12B074-96B9-42AE-832B-CA05B927F538}"/>
              </a:ext>
            </a:extLst>
          </p:cNvPr>
          <p:cNvSpPr/>
          <p:nvPr/>
        </p:nvSpPr>
        <p:spPr>
          <a:xfrm>
            <a:off x="3133461" y="1966913"/>
            <a:ext cx="531341" cy="4081462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11D987AB-5648-40D5-B30D-3B9ECC0B9B62}"/>
              </a:ext>
            </a:extLst>
          </p:cNvPr>
          <p:cNvSpPr/>
          <p:nvPr/>
        </p:nvSpPr>
        <p:spPr>
          <a:xfrm>
            <a:off x="9124441" y="5268758"/>
            <a:ext cx="444843" cy="568411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BF95F2A-CD65-429F-8EBE-4C769C6D2D7B}"/>
              </a:ext>
            </a:extLst>
          </p:cNvPr>
          <p:cNvSpPr txBox="1"/>
          <p:nvPr/>
        </p:nvSpPr>
        <p:spPr>
          <a:xfrm>
            <a:off x="6651003" y="5267684"/>
            <a:ext cx="229742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 err="1">
                <a:solidFill>
                  <a:srgbClr val="0000FF"/>
                </a:solidFill>
              </a:rPr>
              <a:t>Higher</a:t>
            </a:r>
            <a:r>
              <a:rPr lang="fr-FR" sz="1600" i="1" dirty="0"/>
              <a:t> </a:t>
            </a:r>
            <a:r>
              <a:rPr lang="el-GR" sz="16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Δ</a:t>
            </a:r>
            <a:r>
              <a:rPr lang="fr-FR" sz="1600" i="1" baseline="30000" dirty="0">
                <a:sym typeface="Wingdings" panose="05000000000000000000" pitchFamily="2" charset="2"/>
              </a:rPr>
              <a:t>17</a:t>
            </a:r>
            <a:r>
              <a:rPr lang="fr-FR" sz="1600" i="1" dirty="0">
                <a:sym typeface="Wingdings" panose="05000000000000000000" pitchFamily="2" charset="2"/>
              </a:rPr>
              <a:t>O (w.r.t. CO</a:t>
            </a:r>
            <a:r>
              <a:rPr lang="fr-FR" sz="1600" i="1" baseline="-25000" dirty="0">
                <a:sym typeface="Wingdings" panose="05000000000000000000" pitchFamily="2" charset="2"/>
              </a:rPr>
              <a:t>2</a:t>
            </a:r>
            <a:r>
              <a:rPr lang="fr-FR" sz="1600" i="1" dirty="0">
                <a:sym typeface="Wingdings" panose="05000000000000000000" pitchFamily="2" charset="2"/>
              </a:rPr>
              <a:t>)</a:t>
            </a:r>
          </a:p>
          <a:p>
            <a:r>
              <a:rPr lang="fr-FR" sz="1600" i="1" dirty="0">
                <a:sym typeface="Wingdings" panose="05000000000000000000" pitchFamily="2" charset="2"/>
              </a:rPr>
              <a:t> </a:t>
            </a:r>
            <a:r>
              <a:rPr lang="fr-FR" sz="1600" b="1" i="1" dirty="0" err="1">
                <a:solidFill>
                  <a:srgbClr val="FF0000"/>
                </a:solidFill>
                <a:sym typeface="Wingdings" panose="05000000000000000000" pitchFamily="2" charset="2"/>
              </a:rPr>
              <a:t>Stronger</a:t>
            </a:r>
            <a:r>
              <a:rPr lang="fr-FR" sz="1600" i="1" dirty="0">
                <a:sym typeface="Wingdings" panose="05000000000000000000" pitchFamily="2" charset="2"/>
              </a:rPr>
              <a:t> </a:t>
            </a: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bio. O</a:t>
            </a:r>
            <a:r>
              <a:rPr lang="fr-FR" sz="1600" i="1" baseline="-25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prod.</a:t>
            </a:r>
            <a:endParaRPr lang="fr-FR" sz="1600" i="1" dirty="0"/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49CB4D78-A77C-47EF-98FA-F4815FF7508B}"/>
              </a:ext>
            </a:extLst>
          </p:cNvPr>
          <p:cNvSpPr/>
          <p:nvPr/>
        </p:nvSpPr>
        <p:spPr>
          <a:xfrm rot="10800000">
            <a:off x="9168795" y="2214985"/>
            <a:ext cx="444843" cy="568411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EA544EB-A8C7-4AAD-97A2-20CB39896CE7}"/>
              </a:ext>
            </a:extLst>
          </p:cNvPr>
          <p:cNvSpPr txBox="1"/>
          <p:nvPr/>
        </p:nvSpPr>
        <p:spPr>
          <a:xfrm>
            <a:off x="9703971" y="2084078"/>
            <a:ext cx="221163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 err="1">
                <a:solidFill>
                  <a:srgbClr val="0000FF"/>
                </a:solidFill>
              </a:rPr>
              <a:t>Lower</a:t>
            </a:r>
            <a:r>
              <a:rPr lang="fr-FR" sz="1600" i="1" dirty="0"/>
              <a:t> </a:t>
            </a:r>
            <a:r>
              <a:rPr lang="el-GR" sz="16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Δ</a:t>
            </a:r>
            <a:r>
              <a:rPr lang="fr-FR" sz="1600" i="1" baseline="30000" dirty="0">
                <a:sym typeface="Wingdings" panose="05000000000000000000" pitchFamily="2" charset="2"/>
              </a:rPr>
              <a:t>17</a:t>
            </a:r>
            <a:r>
              <a:rPr lang="fr-FR" sz="1600" i="1" dirty="0">
                <a:sym typeface="Wingdings" panose="05000000000000000000" pitchFamily="2" charset="2"/>
              </a:rPr>
              <a:t>O (w.r.t. CO</a:t>
            </a:r>
            <a:r>
              <a:rPr lang="fr-FR" sz="1600" i="1" baseline="-25000" dirty="0">
                <a:sym typeface="Wingdings" panose="05000000000000000000" pitchFamily="2" charset="2"/>
              </a:rPr>
              <a:t>2</a:t>
            </a:r>
            <a:r>
              <a:rPr lang="fr-FR" sz="1600" i="1" dirty="0">
                <a:sym typeface="Wingdings" panose="05000000000000000000" pitchFamily="2" charset="2"/>
              </a:rPr>
              <a:t>)</a:t>
            </a:r>
          </a:p>
          <a:p>
            <a:r>
              <a:rPr lang="fr-FR" sz="1600" i="1" dirty="0">
                <a:sym typeface="Wingdings" panose="05000000000000000000" pitchFamily="2" charset="2"/>
              </a:rPr>
              <a:t> </a:t>
            </a:r>
            <a:r>
              <a:rPr lang="fr-FR" sz="1600" b="1" i="1" dirty="0" err="1">
                <a:solidFill>
                  <a:srgbClr val="FF0000"/>
                </a:solidFill>
                <a:sym typeface="Wingdings" panose="05000000000000000000" pitchFamily="2" charset="2"/>
              </a:rPr>
              <a:t>Weaker</a:t>
            </a:r>
            <a:r>
              <a:rPr lang="fr-FR" sz="1600" i="1" dirty="0">
                <a:sym typeface="Wingdings" panose="05000000000000000000" pitchFamily="2" charset="2"/>
              </a:rPr>
              <a:t> </a:t>
            </a: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bio. O</a:t>
            </a:r>
            <a:r>
              <a:rPr lang="fr-FR" sz="1600" i="1" baseline="-25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 </a:t>
            </a: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prod.</a:t>
            </a:r>
            <a:endParaRPr lang="fr-FR" sz="1600" i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03D2A7D-6824-4F5D-9138-95A1BD3E2FDD}"/>
              </a:ext>
            </a:extLst>
          </p:cNvPr>
          <p:cNvSpPr txBox="1"/>
          <p:nvPr/>
        </p:nvSpPr>
        <p:spPr>
          <a:xfrm>
            <a:off x="7600166" y="6409848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Yang, Brandon et al., in </a:t>
            </a:r>
            <a:r>
              <a:rPr lang="fr-FR" dirty="0" err="1"/>
              <a:t>prep</a:t>
            </a:r>
            <a:r>
              <a:rPr lang="fr-FR" dirty="0"/>
              <a:t> – </a:t>
            </a:r>
            <a:r>
              <a:rPr lang="fr-FR" dirty="0" err="1"/>
              <a:t>preliminary</a:t>
            </a:r>
            <a:r>
              <a:rPr lang="fr-FR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104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E790D1B-40CB-42E9-894E-271094B23F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r="9112" b="30090"/>
          <a:stretch/>
        </p:blipFill>
        <p:spPr>
          <a:xfrm>
            <a:off x="105094" y="2228986"/>
            <a:ext cx="11981811" cy="4405184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7CBAC1B4-695C-42C0-82F6-5B248FE59D34}"/>
              </a:ext>
            </a:extLst>
          </p:cNvPr>
          <p:cNvSpPr txBox="1">
            <a:spLocks/>
          </p:cNvSpPr>
          <p:nvPr/>
        </p:nvSpPr>
        <p:spPr>
          <a:xfrm>
            <a:off x="315282" y="83341"/>
            <a:ext cx="11981812" cy="564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ko-KR" sz="3600" dirty="0">
                <a:latin typeface="+mn-lt"/>
              </a:rPr>
              <a:t>Global </a:t>
            </a:r>
            <a:r>
              <a:rPr lang="fr-FR" altLang="ko-KR" sz="3600" dirty="0" err="1">
                <a:latin typeface="+mn-lt"/>
              </a:rPr>
              <a:t>biological</a:t>
            </a:r>
            <a:r>
              <a:rPr lang="fr-FR" altLang="ko-KR" sz="3600" dirty="0">
                <a:latin typeface="+mn-lt"/>
              </a:rPr>
              <a:t> O</a:t>
            </a:r>
            <a:r>
              <a:rPr lang="fr-FR" altLang="ko-KR" sz="3600" baseline="-25000" dirty="0">
                <a:latin typeface="+mn-lt"/>
              </a:rPr>
              <a:t>2</a:t>
            </a:r>
            <a:r>
              <a:rPr lang="fr-FR" altLang="ko-KR" sz="3600" dirty="0">
                <a:latin typeface="+mn-lt"/>
              </a:rPr>
              <a:t> </a:t>
            </a:r>
            <a:r>
              <a:rPr lang="fr-FR" altLang="ko-KR" sz="3600" dirty="0" err="1">
                <a:latin typeface="+mn-lt"/>
              </a:rPr>
              <a:t>productivity</a:t>
            </a:r>
            <a:r>
              <a:rPr lang="fr-FR" altLang="ko-KR" sz="3600" dirty="0">
                <a:latin typeface="+mn-lt"/>
              </a:rPr>
              <a:t> </a:t>
            </a:r>
            <a:r>
              <a:rPr lang="fr-FR" altLang="ko-KR" sz="3600" dirty="0" err="1">
                <a:latin typeface="+mn-lt"/>
              </a:rPr>
              <a:t>pre</a:t>
            </a:r>
            <a:r>
              <a:rPr lang="fr-FR" altLang="ko-KR" sz="3600" dirty="0">
                <a:latin typeface="+mn-lt"/>
              </a:rPr>
              <a:t>- </a:t>
            </a:r>
            <a:r>
              <a:rPr lang="fr-FR" altLang="ko-KR" sz="3600" i="1" dirty="0">
                <a:latin typeface="+mn-lt"/>
              </a:rPr>
              <a:t>vs.</a:t>
            </a:r>
            <a:r>
              <a:rPr lang="fr-FR" altLang="ko-KR" sz="3600" dirty="0">
                <a:latin typeface="+mn-lt"/>
              </a:rPr>
              <a:t> post-MBE </a:t>
            </a:r>
            <a:endParaRPr lang="ko-KR" altLang="en-US" sz="3600" dirty="0">
              <a:latin typeface="+mn-lt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3D3322A5-78CE-4B0D-B237-6D14431FFA56}"/>
              </a:ext>
            </a:extLst>
          </p:cNvPr>
          <p:cNvSpPr txBox="1">
            <a:spLocks/>
          </p:cNvSpPr>
          <p:nvPr/>
        </p:nvSpPr>
        <p:spPr>
          <a:xfrm>
            <a:off x="465225" y="878184"/>
            <a:ext cx="11261548" cy="2485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Δ</a:t>
            </a:r>
            <a:r>
              <a:rPr lang="fr-FR" sz="1800" i="1" baseline="30000" dirty="0">
                <a:sym typeface="Wingdings" panose="05000000000000000000" pitchFamily="2" charset="2"/>
              </a:rPr>
              <a:t>17</a:t>
            </a:r>
            <a:r>
              <a:rPr lang="fr-FR" sz="1800" i="1" dirty="0">
                <a:sym typeface="Wingdings" panose="05000000000000000000" pitchFamily="2" charset="2"/>
              </a:rPr>
              <a:t>O-based global </a:t>
            </a:r>
            <a:r>
              <a:rPr lang="fr-FR" sz="1800" i="1" dirty="0" err="1">
                <a:sym typeface="Wingdings" panose="05000000000000000000" pitchFamily="2" charset="2"/>
              </a:rPr>
              <a:t>productivity</a:t>
            </a:r>
            <a:r>
              <a:rPr lang="fr-FR" sz="1800" i="1" dirty="0"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sym typeface="Wingdings" panose="05000000000000000000" pitchFamily="2" charset="2"/>
              </a:rPr>
              <a:t>during</a:t>
            </a:r>
            <a:r>
              <a:rPr lang="fr-FR" sz="1800" i="1" dirty="0">
                <a:sym typeface="Wingdings" panose="05000000000000000000" pitchFamily="2" charset="2"/>
              </a:rPr>
              <a:t> post-MBE </a:t>
            </a:r>
            <a:r>
              <a:rPr lang="fr-FR" sz="1800" i="1" dirty="0" err="1">
                <a:sym typeface="Wingdings" panose="05000000000000000000" pitchFamily="2" charset="2"/>
              </a:rPr>
              <a:t>interglacials</a:t>
            </a:r>
            <a:r>
              <a:rPr lang="fr-FR" sz="1800" i="1" dirty="0">
                <a:sym typeface="Wingdings" panose="05000000000000000000" pitchFamily="2" charset="2"/>
              </a:rPr>
              <a:t> are 7~10% </a:t>
            </a:r>
            <a:r>
              <a:rPr lang="fr-FR" sz="1800" i="1" dirty="0" err="1">
                <a:sym typeface="Wingdings" panose="05000000000000000000" pitchFamily="2" charset="2"/>
              </a:rPr>
              <a:t>higher</a:t>
            </a:r>
            <a:r>
              <a:rPr lang="fr-FR" sz="1800" i="1" dirty="0"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sym typeface="Wingdings" panose="05000000000000000000" pitchFamily="2" charset="2"/>
              </a:rPr>
              <a:t>than</a:t>
            </a:r>
            <a:r>
              <a:rPr lang="fr-FR" sz="1800" i="1" dirty="0"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sym typeface="Wingdings" panose="05000000000000000000" pitchFamily="2" charset="2"/>
              </a:rPr>
              <a:t>pre</a:t>
            </a:r>
            <a:r>
              <a:rPr lang="fr-FR" sz="1800" i="1" dirty="0">
                <a:sym typeface="Wingdings" panose="05000000000000000000" pitchFamily="2" charset="2"/>
              </a:rPr>
              <a:t>-MBE </a:t>
            </a:r>
            <a:r>
              <a:rPr lang="fr-FR" sz="1800" i="1" dirty="0" err="1">
                <a:sym typeface="Wingdings" panose="05000000000000000000" pitchFamily="2" charset="2"/>
              </a:rPr>
              <a:t>ones</a:t>
            </a:r>
            <a:r>
              <a:rPr lang="fr-FR" sz="1800" i="1" dirty="0"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fr-FR" sz="1800" i="1" dirty="0">
                <a:sym typeface="Wingdings" panose="05000000000000000000" pitchFamily="2" charset="2"/>
              </a:rPr>
              <a:t>NH high latitude land </a:t>
            </a:r>
            <a:r>
              <a:rPr lang="fr-FR" sz="1800" i="1" dirty="0" err="1">
                <a:sym typeface="Wingdings" panose="05000000000000000000" pitchFamily="2" charset="2"/>
              </a:rPr>
              <a:t>productivity</a:t>
            </a:r>
            <a:r>
              <a:rPr lang="fr-FR" sz="1800" i="1" dirty="0"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sym typeface="Wingdings" panose="05000000000000000000" pitchFamily="2" charset="2"/>
              </a:rPr>
              <a:t>might</a:t>
            </a:r>
            <a:r>
              <a:rPr lang="fr-FR" sz="1800" i="1" dirty="0">
                <a:sym typeface="Wingdings" panose="05000000000000000000" pitchFamily="2" charset="2"/>
              </a:rPr>
              <a:t> have been </a:t>
            </a:r>
            <a:r>
              <a:rPr lang="fr-FR" sz="1800" i="1" dirty="0" err="1">
                <a:sym typeface="Wingdings" panose="05000000000000000000" pitchFamily="2" charset="2"/>
              </a:rPr>
              <a:t>reduced</a:t>
            </a:r>
            <a:r>
              <a:rPr lang="fr-FR" sz="1800" i="1" dirty="0"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sym typeface="Wingdings" panose="05000000000000000000" pitchFamily="2" charset="2"/>
              </a:rPr>
              <a:t>during</a:t>
            </a:r>
            <a:r>
              <a:rPr lang="fr-FR" sz="1800" i="1" dirty="0"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sym typeface="Wingdings" panose="05000000000000000000" pitchFamily="2" charset="2"/>
              </a:rPr>
              <a:t>pre</a:t>
            </a:r>
            <a:r>
              <a:rPr lang="fr-FR" sz="1800" i="1" dirty="0">
                <a:sym typeface="Wingdings" panose="05000000000000000000" pitchFamily="2" charset="2"/>
              </a:rPr>
              <a:t>-MBE </a:t>
            </a:r>
            <a:r>
              <a:rPr lang="fr-FR" sz="1800" i="1" dirty="0" err="1">
                <a:sym typeface="Wingdings" panose="05000000000000000000" pitchFamily="2" charset="2"/>
              </a:rPr>
              <a:t>interglacials</a:t>
            </a:r>
            <a:r>
              <a:rPr lang="fr-FR" sz="1800" i="1" dirty="0">
                <a:sym typeface="Wingdings" panose="05000000000000000000" pitchFamily="2" charset="2"/>
              </a:rPr>
              <a:t>, </a:t>
            </a:r>
            <a:r>
              <a:rPr lang="fr-FR" sz="1800" i="1" dirty="0" err="1">
                <a:sym typeface="Wingdings" panose="05000000000000000000" pitchFamily="2" charset="2"/>
              </a:rPr>
              <a:t>probably</a:t>
            </a:r>
            <a:r>
              <a:rPr lang="fr-FR" sz="1800" i="1" dirty="0">
                <a:sym typeface="Wingdings" panose="05000000000000000000" pitchFamily="2" charset="2"/>
              </a:rPr>
              <a:t> due to:</a:t>
            </a:r>
          </a:p>
          <a:p>
            <a:pPr lvl="1" algn="just"/>
            <a:r>
              <a:rPr lang="fr-FR" sz="1800" i="1" dirty="0" err="1">
                <a:sym typeface="Wingdings" panose="05000000000000000000" pitchFamily="2" charset="2"/>
              </a:rPr>
              <a:t>Less</a:t>
            </a:r>
            <a:r>
              <a:rPr lang="fr-FR" sz="1800" i="1" dirty="0"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sym typeface="Wingdings" panose="05000000000000000000" pitchFamily="2" charset="2"/>
              </a:rPr>
              <a:t>perennial</a:t>
            </a:r>
            <a:r>
              <a:rPr lang="fr-FR" sz="1800" i="1" dirty="0"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sym typeface="Wingdings" panose="05000000000000000000" pitchFamily="2" charset="2"/>
              </a:rPr>
              <a:t>Arctic</a:t>
            </a:r>
            <a:r>
              <a:rPr lang="fr-FR" sz="1800" i="1" dirty="0"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sym typeface="Wingdings" panose="05000000000000000000" pitchFamily="2" charset="2"/>
              </a:rPr>
              <a:t>sea</a:t>
            </a:r>
            <a:r>
              <a:rPr lang="fr-FR" sz="1800" i="1" dirty="0"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sym typeface="Wingdings" panose="05000000000000000000" pitchFamily="2" charset="2"/>
              </a:rPr>
              <a:t>ice</a:t>
            </a:r>
            <a:r>
              <a:rPr lang="fr-FR" sz="1800" i="1" dirty="0">
                <a:sym typeface="Wingdings" panose="05000000000000000000" pitchFamily="2" charset="2"/>
              </a:rPr>
              <a:t> </a:t>
            </a:r>
          </a:p>
          <a:p>
            <a:pPr lvl="1" algn="just"/>
            <a:r>
              <a:rPr lang="fr-FR" sz="1800" i="1" dirty="0" err="1">
                <a:sym typeface="Wingdings" panose="05000000000000000000" pitchFamily="2" charset="2"/>
              </a:rPr>
              <a:t>Larger</a:t>
            </a:r>
            <a:r>
              <a:rPr lang="fr-FR" sz="1800" i="1" dirty="0">
                <a:sym typeface="Wingdings" panose="05000000000000000000" pitchFamily="2" charset="2"/>
              </a:rPr>
              <a:t> NH </a:t>
            </a:r>
            <a:r>
              <a:rPr lang="fr-FR" sz="1800" i="1" dirty="0" err="1">
                <a:sym typeface="Wingdings" panose="05000000000000000000" pitchFamily="2" charset="2"/>
              </a:rPr>
              <a:t>ice</a:t>
            </a:r>
            <a:r>
              <a:rPr lang="fr-FR" sz="1800" i="1" dirty="0"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sym typeface="Wingdings" panose="05000000000000000000" pitchFamily="2" charset="2"/>
              </a:rPr>
              <a:t>sheet</a:t>
            </a:r>
            <a:r>
              <a:rPr lang="fr-FR" sz="1800" i="1" dirty="0">
                <a:sym typeface="Wingdings" panose="05000000000000000000" pitchFamily="2" charset="2"/>
              </a:rPr>
              <a:t> volume (</a:t>
            </a:r>
            <a:r>
              <a:rPr lang="fr-FR" sz="1800" i="1" dirty="0" err="1">
                <a:sym typeface="Wingdings" panose="05000000000000000000" pitchFamily="2" charset="2"/>
              </a:rPr>
              <a:t>extent</a:t>
            </a:r>
            <a:r>
              <a:rPr lang="fr-FR" sz="1800" i="1" dirty="0">
                <a:sym typeface="Wingdings" panose="05000000000000000000" pitchFamily="2" charset="2"/>
              </a:rPr>
              <a:t> + altitude)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25B9978C-A521-40A2-A90F-524C724CCDF5}"/>
              </a:ext>
            </a:extLst>
          </p:cNvPr>
          <p:cNvCxnSpPr>
            <a:cxnSpLocks/>
          </p:cNvCxnSpPr>
          <p:nvPr/>
        </p:nvCxnSpPr>
        <p:spPr>
          <a:xfrm>
            <a:off x="6629249" y="2565870"/>
            <a:ext cx="0" cy="32734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2">
            <a:extLst>
              <a:ext uri="{FF2B5EF4-FFF2-40B4-BE49-F238E27FC236}">
                <a16:creationId xmlns:a16="http://schemas.microsoft.com/office/drawing/2014/main" id="{C204B645-AB54-4D2D-9656-CF2167BAB6F9}"/>
              </a:ext>
            </a:extLst>
          </p:cNvPr>
          <p:cNvSpPr txBox="1"/>
          <p:nvPr/>
        </p:nvSpPr>
        <p:spPr>
          <a:xfrm>
            <a:off x="6629249" y="2549828"/>
            <a:ext cx="2051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/>
              <a:t>Mid-</a:t>
            </a:r>
            <a:r>
              <a:rPr lang="en-US" altLang="ko-KR" sz="1400" i="1" dirty="0" err="1"/>
              <a:t>Brunhes</a:t>
            </a:r>
            <a:r>
              <a:rPr lang="en-US" altLang="ko-KR" sz="1400" i="1" dirty="0"/>
              <a:t> Event (MBE)</a:t>
            </a:r>
            <a:endParaRPr lang="ko-KR" altLang="en-US" sz="1400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17821F-D1D3-4126-A1CE-6721EFFA4546}"/>
              </a:ext>
            </a:extLst>
          </p:cNvPr>
          <p:cNvSpPr txBox="1"/>
          <p:nvPr/>
        </p:nvSpPr>
        <p:spPr>
          <a:xfrm>
            <a:off x="7702343" y="6488668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Yang, Brandon et al., in </a:t>
            </a:r>
            <a:r>
              <a:rPr lang="fr-FR" dirty="0" err="1"/>
              <a:t>prep</a:t>
            </a:r>
            <a:r>
              <a:rPr lang="fr-FR" dirty="0"/>
              <a:t> – </a:t>
            </a:r>
            <a:r>
              <a:rPr lang="fr-FR" dirty="0" err="1"/>
              <a:t>preliminary</a:t>
            </a:r>
            <a:r>
              <a:rPr lang="fr-FR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1295949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9296BCBD-A045-4A4E-8769-C6D9CD134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25360"/>
              </p:ext>
            </p:extLst>
          </p:nvPr>
        </p:nvGraphicFramePr>
        <p:xfrm>
          <a:off x="7328318" y="1338896"/>
          <a:ext cx="2997859" cy="50902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2472">
                  <a:extLst>
                    <a:ext uri="{9D8B030D-6E8A-4147-A177-3AD203B41FA5}">
                      <a16:colId xmlns:a16="http://schemas.microsoft.com/office/drawing/2014/main" val="3632586964"/>
                    </a:ext>
                  </a:extLst>
                </a:gridCol>
                <a:gridCol w="1455387">
                  <a:extLst>
                    <a:ext uri="{9D8B030D-6E8A-4147-A177-3AD203B41FA5}">
                      <a16:colId xmlns:a16="http://schemas.microsoft.com/office/drawing/2014/main" val="1767994739"/>
                    </a:ext>
                  </a:extLst>
                </a:gridCol>
              </a:tblGrid>
              <a:tr h="416035"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fr-FR" sz="2000" b="1" baseline="-25000" dirty="0">
                          <a:solidFill>
                            <a:schemeClr val="tx1"/>
                          </a:solidFill>
                        </a:rPr>
                        <a:t>bio,t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/F</a:t>
                      </a:r>
                      <a:r>
                        <a:rPr lang="fr-FR" sz="2000" b="1" baseline="-25000" dirty="0">
                          <a:solidFill>
                            <a:schemeClr val="tx1"/>
                          </a:solidFill>
                        </a:rPr>
                        <a:t>bio,PST</a:t>
                      </a:r>
                      <a:endParaRPr lang="fr-FR" sz="18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2358691"/>
                  </a:ext>
                </a:extLst>
              </a:tr>
              <a:tr h="337545">
                <a:tc>
                  <a:txBody>
                    <a:bodyPr/>
                    <a:lstStyle/>
                    <a:p>
                      <a:r>
                        <a:rPr lang="fr-FR" sz="1600" dirty="0"/>
                        <a:t>MIS1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0.94±0.06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7621943"/>
                  </a:ext>
                </a:extLst>
              </a:tr>
              <a:tr h="337545">
                <a:tc>
                  <a:txBody>
                    <a:bodyPr/>
                    <a:lstStyle/>
                    <a:p>
                      <a:r>
                        <a:rPr lang="fr-FR" sz="1600" dirty="0"/>
                        <a:t>MIS5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1.00±0.08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6072343"/>
                  </a:ext>
                </a:extLst>
              </a:tr>
              <a:tr h="337545">
                <a:tc>
                  <a:txBody>
                    <a:bodyPr/>
                    <a:lstStyle/>
                    <a:p>
                      <a:r>
                        <a:rPr lang="fr-FR" sz="1600" dirty="0"/>
                        <a:t>MIS7a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0.84±0.03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889710"/>
                  </a:ext>
                </a:extLst>
              </a:tr>
              <a:tr h="337545">
                <a:tc>
                  <a:txBody>
                    <a:bodyPr/>
                    <a:lstStyle/>
                    <a:p>
                      <a:r>
                        <a:rPr lang="fr-FR" sz="1600" dirty="0"/>
                        <a:t>MIS7c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1.01±0.09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742761"/>
                  </a:ext>
                </a:extLst>
              </a:tr>
              <a:tr h="337545">
                <a:tc>
                  <a:txBody>
                    <a:bodyPr/>
                    <a:lstStyle/>
                    <a:p>
                      <a:r>
                        <a:rPr lang="fr-FR" sz="1600" dirty="0"/>
                        <a:t>MIS9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0.95±0.08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130575"/>
                  </a:ext>
                </a:extLst>
              </a:tr>
              <a:tr h="337545">
                <a:tc>
                  <a:txBody>
                    <a:bodyPr/>
                    <a:lstStyle/>
                    <a:p>
                      <a:r>
                        <a:rPr lang="fr-FR" sz="1600" dirty="0"/>
                        <a:t>MIS11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1.08±0.08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5167377"/>
                  </a:ext>
                </a:extLst>
              </a:tr>
              <a:tr h="51441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Post-MBE </a:t>
                      </a:r>
                      <a:r>
                        <a:rPr lang="fr-FR" sz="1600" dirty="0" err="1"/>
                        <a:t>mean</a:t>
                      </a:r>
                      <a:endParaRPr lang="fr-FR" sz="1600" dirty="0"/>
                    </a:p>
                    <a:p>
                      <a:pPr algn="ctr"/>
                      <a:r>
                        <a:rPr lang="fr-FR" sz="1400" dirty="0"/>
                        <a:t>(</a:t>
                      </a:r>
                      <a:r>
                        <a:rPr lang="fr-FR" sz="1400" dirty="0" err="1"/>
                        <a:t>except</a:t>
                      </a:r>
                      <a:r>
                        <a:rPr lang="fr-FR" sz="1400" dirty="0"/>
                        <a:t> MIS7a)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0.96±0.09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(0.99±0.07)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92383"/>
                  </a:ext>
                </a:extLst>
              </a:tr>
              <a:tr h="337545">
                <a:tc>
                  <a:txBody>
                    <a:bodyPr/>
                    <a:lstStyle/>
                    <a:p>
                      <a:r>
                        <a:rPr lang="fr-FR" sz="1600" dirty="0"/>
                        <a:t>MIS13a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0.86±0.03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2450967"/>
                  </a:ext>
                </a:extLst>
              </a:tr>
              <a:tr h="337545">
                <a:tc>
                  <a:txBody>
                    <a:bodyPr/>
                    <a:lstStyle/>
                    <a:p>
                      <a:r>
                        <a:rPr lang="fr-FR" sz="1600" dirty="0"/>
                        <a:t>MIS15a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0.88±0.03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2732463"/>
                  </a:ext>
                </a:extLst>
              </a:tr>
              <a:tr h="337545">
                <a:tc>
                  <a:txBody>
                    <a:bodyPr/>
                    <a:lstStyle/>
                    <a:p>
                      <a:r>
                        <a:rPr lang="fr-FR" sz="1600" dirty="0"/>
                        <a:t>MIS15e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0.93±0.05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5341549"/>
                  </a:ext>
                </a:extLst>
              </a:tr>
              <a:tr h="337545">
                <a:tc>
                  <a:txBody>
                    <a:bodyPr/>
                    <a:lstStyle/>
                    <a:p>
                      <a:r>
                        <a:rPr lang="fr-FR" sz="1600" dirty="0"/>
                        <a:t>MIS17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0.88±0.04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847243"/>
                  </a:ext>
                </a:extLst>
              </a:tr>
              <a:tr h="337545">
                <a:tc>
                  <a:txBody>
                    <a:bodyPr/>
                    <a:lstStyle/>
                    <a:p>
                      <a:r>
                        <a:rPr lang="fr-FR" sz="1600" dirty="0"/>
                        <a:t>MIS19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0.90±0.02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724166"/>
                  </a:ext>
                </a:extLst>
              </a:tr>
              <a:tr h="4125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Pre-MBE </a:t>
                      </a:r>
                      <a:r>
                        <a:rPr lang="fr-FR" sz="1600" dirty="0" err="1"/>
                        <a:t>mean</a:t>
                      </a:r>
                      <a:endParaRPr lang="fr-FR" sz="1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0.89±0.04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429316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849DE750-6748-4679-80D9-402FB00B5E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10766" r="38629" b="5225"/>
          <a:stretch/>
        </p:blipFill>
        <p:spPr>
          <a:xfrm>
            <a:off x="597244" y="604874"/>
            <a:ext cx="5498756" cy="62531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DBD0BA7-5455-43FD-BDFE-7055715CAEFC}"/>
              </a:ext>
            </a:extLst>
          </p:cNvPr>
          <p:cNvSpPr txBox="1"/>
          <p:nvPr/>
        </p:nvSpPr>
        <p:spPr>
          <a:xfrm>
            <a:off x="6295978" y="633046"/>
            <a:ext cx="506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>
                <a:solidFill>
                  <a:srgbClr val="0000FF"/>
                </a:solidFill>
              </a:rPr>
              <a:t>Student’s</a:t>
            </a:r>
            <a:r>
              <a:rPr lang="fr-FR" i="1" dirty="0">
                <a:solidFill>
                  <a:srgbClr val="0000FF"/>
                </a:solidFill>
              </a:rPr>
              <a:t> </a:t>
            </a:r>
            <a:r>
              <a:rPr lang="fr-FR" i="1" dirty="0" err="1">
                <a:solidFill>
                  <a:srgbClr val="0000FF"/>
                </a:solidFill>
              </a:rPr>
              <a:t>t-test</a:t>
            </a:r>
            <a:r>
              <a:rPr lang="fr-FR" i="1" dirty="0">
                <a:solidFill>
                  <a:srgbClr val="0000FF"/>
                </a:solidFill>
              </a:rPr>
              <a:t> </a:t>
            </a:r>
            <a:r>
              <a:rPr lang="fr-FR" i="1" dirty="0" err="1">
                <a:solidFill>
                  <a:srgbClr val="0000FF"/>
                </a:solidFill>
              </a:rPr>
              <a:t>rejects</a:t>
            </a:r>
            <a:r>
              <a:rPr lang="fr-FR" i="1" dirty="0">
                <a:solidFill>
                  <a:srgbClr val="0000FF"/>
                </a:solidFill>
              </a:rPr>
              <a:t> the </a:t>
            </a:r>
            <a:r>
              <a:rPr lang="fr-FR" i="1" dirty="0" err="1">
                <a:solidFill>
                  <a:srgbClr val="0000FF"/>
                </a:solidFill>
              </a:rPr>
              <a:t>null</a:t>
            </a:r>
            <a:r>
              <a:rPr lang="fr-FR" i="1" dirty="0">
                <a:solidFill>
                  <a:srgbClr val="0000FF"/>
                </a:solidFill>
              </a:rPr>
              <a:t> </a:t>
            </a:r>
            <a:r>
              <a:rPr lang="fr-FR" i="1" dirty="0" err="1">
                <a:solidFill>
                  <a:srgbClr val="0000FF"/>
                </a:solidFill>
              </a:rPr>
              <a:t>hypothesis</a:t>
            </a:r>
            <a:r>
              <a:rPr lang="fr-FR" i="1" dirty="0">
                <a:solidFill>
                  <a:srgbClr val="0000FF"/>
                </a:solidFill>
              </a:rPr>
              <a:t> at 95%.</a:t>
            </a:r>
          </a:p>
          <a:p>
            <a:r>
              <a:rPr lang="fr-FR" i="1" dirty="0">
                <a:solidFill>
                  <a:srgbClr val="0000FF"/>
                </a:solidFill>
                <a:sym typeface="Wingdings" panose="05000000000000000000" pitchFamily="2" charset="2"/>
              </a:rPr>
              <a:t> Post-MBE </a:t>
            </a:r>
            <a:r>
              <a:rPr lang="fr-FR" i="1" dirty="0" err="1">
                <a:solidFill>
                  <a:srgbClr val="0000FF"/>
                </a:solidFill>
                <a:sym typeface="Wingdings" panose="05000000000000000000" pitchFamily="2" charset="2"/>
              </a:rPr>
              <a:t>interglacials</a:t>
            </a:r>
            <a:r>
              <a:rPr lang="fr-FR" i="1" dirty="0">
                <a:solidFill>
                  <a:srgbClr val="0000FF"/>
                </a:solidFill>
                <a:sym typeface="Wingdings" panose="05000000000000000000" pitchFamily="2" charset="2"/>
              </a:rPr>
              <a:t> have </a:t>
            </a:r>
            <a:r>
              <a:rPr lang="fr-FR" i="1" dirty="0" err="1">
                <a:solidFill>
                  <a:srgbClr val="0000FF"/>
                </a:solidFill>
                <a:sym typeface="Wingdings" panose="05000000000000000000" pitchFamily="2" charset="2"/>
              </a:rPr>
              <a:t>stronger</a:t>
            </a:r>
            <a:r>
              <a:rPr lang="fr-FR" i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fr-FR" i="1" dirty="0" err="1">
                <a:solidFill>
                  <a:srgbClr val="0000FF"/>
                </a:solidFill>
                <a:sym typeface="Wingdings" panose="05000000000000000000" pitchFamily="2" charset="2"/>
              </a:rPr>
              <a:t>productivity</a:t>
            </a:r>
            <a:r>
              <a:rPr lang="fr-FR" i="1" dirty="0">
                <a:solidFill>
                  <a:srgbClr val="0000FF"/>
                </a:solidFill>
                <a:sym typeface="Wingdings" panose="05000000000000000000" pitchFamily="2" charset="2"/>
              </a:rPr>
              <a:t>.</a:t>
            </a:r>
            <a:endParaRPr lang="fr-FR" i="1" dirty="0">
              <a:solidFill>
                <a:srgbClr val="0000FF"/>
              </a:solidFill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769F6AAE-1904-4EB4-8988-663383E5D1C8}"/>
              </a:ext>
            </a:extLst>
          </p:cNvPr>
          <p:cNvSpPr txBox="1">
            <a:spLocks/>
          </p:cNvSpPr>
          <p:nvPr/>
        </p:nvSpPr>
        <p:spPr>
          <a:xfrm>
            <a:off x="315282" y="83341"/>
            <a:ext cx="11981812" cy="564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ko-KR" sz="3600" dirty="0">
                <a:latin typeface="+mn-lt"/>
              </a:rPr>
              <a:t>Global </a:t>
            </a:r>
            <a:r>
              <a:rPr lang="fr-FR" altLang="ko-KR" sz="3600" dirty="0" err="1">
                <a:latin typeface="+mn-lt"/>
              </a:rPr>
              <a:t>biological</a:t>
            </a:r>
            <a:r>
              <a:rPr lang="fr-FR" altLang="ko-KR" sz="3600" dirty="0">
                <a:latin typeface="+mn-lt"/>
              </a:rPr>
              <a:t> O</a:t>
            </a:r>
            <a:r>
              <a:rPr lang="fr-FR" altLang="ko-KR" sz="3600" baseline="-25000" dirty="0">
                <a:latin typeface="+mn-lt"/>
              </a:rPr>
              <a:t>2</a:t>
            </a:r>
            <a:r>
              <a:rPr lang="fr-FR" altLang="ko-KR" sz="3600" dirty="0">
                <a:latin typeface="+mn-lt"/>
              </a:rPr>
              <a:t> </a:t>
            </a:r>
            <a:r>
              <a:rPr lang="fr-FR" altLang="ko-KR" sz="3600" dirty="0" err="1">
                <a:latin typeface="+mn-lt"/>
              </a:rPr>
              <a:t>productivity</a:t>
            </a:r>
            <a:r>
              <a:rPr lang="fr-FR" altLang="ko-KR" sz="3600" dirty="0">
                <a:latin typeface="+mn-lt"/>
              </a:rPr>
              <a:t> </a:t>
            </a:r>
            <a:r>
              <a:rPr lang="fr-FR" altLang="ko-KR" sz="3600" dirty="0" err="1">
                <a:latin typeface="+mn-lt"/>
              </a:rPr>
              <a:t>pre</a:t>
            </a:r>
            <a:r>
              <a:rPr lang="fr-FR" altLang="ko-KR" sz="3600" dirty="0">
                <a:latin typeface="+mn-lt"/>
              </a:rPr>
              <a:t>- </a:t>
            </a:r>
            <a:r>
              <a:rPr lang="fr-FR" altLang="ko-KR" sz="3600" i="1" dirty="0">
                <a:latin typeface="+mn-lt"/>
              </a:rPr>
              <a:t>vs.</a:t>
            </a:r>
            <a:r>
              <a:rPr lang="fr-FR" altLang="ko-KR" sz="3600" dirty="0">
                <a:latin typeface="+mn-lt"/>
              </a:rPr>
              <a:t> post-MBE </a:t>
            </a:r>
            <a:endParaRPr lang="ko-KR" altLang="en-US" sz="3600" dirty="0"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69FEE3-BF9B-40B3-8EA6-427162A6F276}"/>
              </a:ext>
            </a:extLst>
          </p:cNvPr>
          <p:cNvSpPr txBox="1"/>
          <p:nvPr/>
        </p:nvSpPr>
        <p:spPr>
          <a:xfrm>
            <a:off x="7702343" y="6488668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Yang, Brandon et al., in </a:t>
            </a:r>
            <a:r>
              <a:rPr lang="fr-FR" dirty="0" err="1"/>
              <a:t>prep</a:t>
            </a:r>
            <a:r>
              <a:rPr lang="fr-FR" dirty="0"/>
              <a:t> – </a:t>
            </a:r>
            <a:r>
              <a:rPr lang="fr-FR" dirty="0" err="1"/>
              <a:t>preliminary</a:t>
            </a:r>
            <a:r>
              <a:rPr lang="fr-FR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174787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31" y="1511300"/>
            <a:ext cx="5533969" cy="3112857"/>
          </a:xfrm>
          <a:prstGeom prst="rect">
            <a:avLst/>
          </a:prstGeom>
        </p:spPr>
      </p:pic>
      <p:sp>
        <p:nvSpPr>
          <p:cNvPr id="6" name="ZoneTexte 6"/>
          <p:cNvSpPr txBox="1"/>
          <p:nvPr/>
        </p:nvSpPr>
        <p:spPr>
          <a:xfrm>
            <a:off x="258429" y="5795564"/>
            <a:ext cx="8147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/>
              <a:t>In the </a:t>
            </a:r>
            <a:r>
              <a:rPr lang="fr-FR" sz="2400" dirty="0" err="1"/>
              <a:t>gas</a:t>
            </a:r>
            <a:r>
              <a:rPr lang="fr-FR" sz="2400" dirty="0"/>
              <a:t> phase: </a:t>
            </a:r>
            <a:r>
              <a:rPr lang="el-GR" sz="2400" dirty="0"/>
              <a:t>Δ</a:t>
            </a:r>
            <a:r>
              <a:rPr lang="fr-FR" sz="2400" baseline="30000" dirty="0"/>
              <a:t>17</a:t>
            </a:r>
            <a:r>
              <a:rPr lang="fr-FR" sz="2400" dirty="0"/>
              <a:t>O of O</a:t>
            </a:r>
            <a:r>
              <a:rPr lang="fr-FR" sz="2400" baseline="-25000" dirty="0"/>
              <a:t>2</a:t>
            </a:r>
            <a:r>
              <a:rPr lang="fr-FR" sz="2400" dirty="0"/>
              <a:t> = ln(</a:t>
            </a:r>
            <a:r>
              <a:rPr lang="el-GR" sz="2400" dirty="0"/>
              <a:t>δ</a:t>
            </a:r>
            <a:r>
              <a:rPr lang="fr-FR" sz="2400" baseline="30000" dirty="0"/>
              <a:t>17</a:t>
            </a:r>
            <a:r>
              <a:rPr lang="fr-FR" sz="2400" dirty="0"/>
              <a:t>O+1) – 0.516×ln(</a:t>
            </a:r>
            <a:r>
              <a:rPr lang="el-GR" sz="2400" dirty="0"/>
              <a:t>δ</a:t>
            </a:r>
            <a:r>
              <a:rPr lang="fr-FR" sz="2400" baseline="30000" dirty="0"/>
              <a:t>18</a:t>
            </a:r>
            <a:r>
              <a:rPr lang="fr-FR" sz="2400" dirty="0"/>
              <a:t>O+1)</a:t>
            </a:r>
          </a:p>
          <a:p>
            <a:pPr algn="just"/>
            <a:r>
              <a:rPr lang="fr-FR" sz="2400" dirty="0"/>
              <a:t>In the water phase: </a:t>
            </a:r>
            <a:r>
              <a:rPr lang="fr-FR" sz="2400" baseline="30000" dirty="0"/>
              <a:t>17</a:t>
            </a:r>
            <a:r>
              <a:rPr lang="fr-FR" sz="2400" dirty="0"/>
              <a:t>O-excess = ln(</a:t>
            </a:r>
            <a:r>
              <a:rPr lang="el-GR" sz="2400" dirty="0"/>
              <a:t>δ</a:t>
            </a:r>
            <a:r>
              <a:rPr lang="fr-FR" sz="2400" baseline="30000" dirty="0"/>
              <a:t>17</a:t>
            </a:r>
            <a:r>
              <a:rPr lang="fr-FR" sz="2400" dirty="0"/>
              <a:t>O+1) – 0.528×ln(</a:t>
            </a:r>
            <a:r>
              <a:rPr lang="el-GR" sz="2400" dirty="0"/>
              <a:t>δ</a:t>
            </a:r>
            <a:r>
              <a:rPr lang="fr-FR" sz="2400" baseline="30000" dirty="0"/>
              <a:t>18</a:t>
            </a:r>
            <a:r>
              <a:rPr lang="fr-FR" sz="2400" dirty="0"/>
              <a:t>O+1)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775724" y="231439"/>
            <a:ext cx="516507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latin typeface="Symbol" panose="05050102010706020507" pitchFamily="18" charset="2"/>
              </a:rPr>
              <a:t>D</a:t>
            </a:r>
            <a:r>
              <a:rPr lang="en-GB" sz="2400" b="1" i="1" baseline="30000" dirty="0"/>
              <a:t>17</a:t>
            </a:r>
            <a:r>
              <a:rPr lang="en-GB" sz="2400" b="1" i="1" dirty="0"/>
              <a:t>O of O</a:t>
            </a:r>
            <a:r>
              <a:rPr lang="en-GB" sz="2400" b="1" i="1" baseline="-25000" dirty="0"/>
              <a:t>2</a:t>
            </a:r>
            <a:r>
              <a:rPr lang="en-GB" sz="2400" b="1" i="1" dirty="0"/>
              <a:t> and </a:t>
            </a:r>
            <a:r>
              <a:rPr lang="en-GB" sz="2400" b="1" i="1" baseline="30000" dirty="0"/>
              <a:t>17</a:t>
            </a:r>
            <a:r>
              <a:rPr lang="en-GB" sz="2400" b="1" i="1" dirty="0"/>
              <a:t>O-excess definition</a:t>
            </a:r>
            <a:endParaRPr lang="fr-FR" sz="2400" dirty="0"/>
          </a:p>
        </p:txBody>
      </p:sp>
      <p:sp>
        <p:nvSpPr>
          <p:cNvPr id="9" name="Titre 1"/>
          <p:cNvSpPr>
            <a:spLocks noGrp="1"/>
          </p:cNvSpPr>
          <p:nvPr/>
        </p:nvSpPr>
        <p:spPr>
          <a:xfrm>
            <a:off x="7035800" y="1357509"/>
            <a:ext cx="4836829" cy="8309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/>
              <a:t>Δ</a:t>
            </a:r>
            <a:r>
              <a:rPr lang="fr-FR" sz="2400" baseline="30000" dirty="0"/>
              <a:t>17</a:t>
            </a:r>
            <a:r>
              <a:rPr lang="fr-FR" sz="2400" dirty="0"/>
              <a:t>O of O</a:t>
            </a:r>
            <a:r>
              <a:rPr lang="fr-FR" sz="2400" baseline="-25000" dirty="0"/>
              <a:t>2</a:t>
            </a:r>
            <a:r>
              <a:rPr lang="fr-FR" sz="2400" dirty="0"/>
              <a:t> </a:t>
            </a:r>
            <a:r>
              <a:rPr lang="fr-FR" sz="2400" dirty="0" err="1"/>
              <a:t>measured</a:t>
            </a:r>
            <a:r>
              <a:rPr lang="fr-FR" sz="2400" dirty="0"/>
              <a:t> in air </a:t>
            </a:r>
            <a:r>
              <a:rPr lang="fr-FR" sz="2400" dirty="0" err="1"/>
              <a:t>bubbles</a:t>
            </a:r>
            <a:r>
              <a:rPr lang="fr-FR" sz="2400" dirty="0"/>
              <a:t>, a proxy for </a:t>
            </a:r>
            <a:r>
              <a:rPr lang="fr-FR" sz="2400" dirty="0" err="1"/>
              <a:t>past</a:t>
            </a:r>
            <a:r>
              <a:rPr lang="fr-FR" sz="2400" dirty="0"/>
              <a:t> </a:t>
            </a:r>
            <a:r>
              <a:rPr lang="fr-FR" sz="2400" dirty="0" err="1"/>
              <a:t>biosphere</a:t>
            </a:r>
            <a:r>
              <a:rPr lang="fr-FR" sz="2400" dirty="0"/>
              <a:t> </a:t>
            </a:r>
            <a:r>
              <a:rPr lang="fr-FR" sz="2400" dirty="0" err="1"/>
              <a:t>productivity</a:t>
            </a:r>
            <a:r>
              <a:rPr lang="fr-FR" sz="2400" dirty="0"/>
              <a:t>.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1BFBD728-63EC-42FF-88C0-181A6D059C5D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080000" y="1773008"/>
            <a:ext cx="1955800" cy="6145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0F1B9D02-D983-45DD-A744-294756801734}"/>
              </a:ext>
            </a:extLst>
          </p:cNvPr>
          <p:cNvSpPr>
            <a:spLocks noGrp="1"/>
          </p:cNvSpPr>
          <p:nvPr/>
        </p:nvSpPr>
        <p:spPr>
          <a:xfrm>
            <a:off x="7124700" y="3346271"/>
            <a:ext cx="4836829" cy="8309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aseline="30000" dirty="0"/>
              <a:t>17</a:t>
            </a:r>
            <a:r>
              <a:rPr lang="fr-FR" sz="2400" dirty="0"/>
              <a:t>O-excess </a:t>
            </a:r>
            <a:r>
              <a:rPr lang="fr-FR" sz="2400" dirty="0" err="1"/>
              <a:t>measured</a:t>
            </a:r>
            <a:r>
              <a:rPr lang="fr-FR" sz="2400" dirty="0"/>
              <a:t> in </a:t>
            </a:r>
            <a:r>
              <a:rPr lang="fr-FR" sz="2400" dirty="0" err="1"/>
              <a:t>ice</a:t>
            </a:r>
            <a:r>
              <a:rPr lang="fr-FR" sz="2400" dirty="0"/>
              <a:t> phase, a proxy for </a:t>
            </a:r>
            <a:r>
              <a:rPr lang="fr-FR" sz="2400" dirty="0" err="1"/>
              <a:t>moisture</a:t>
            </a:r>
            <a:r>
              <a:rPr lang="fr-FR" sz="2400" dirty="0"/>
              <a:t> </a:t>
            </a:r>
            <a:r>
              <a:rPr lang="fr-FR" sz="2400" dirty="0" err="1"/>
              <a:t>trajectory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evaporation</a:t>
            </a:r>
            <a:r>
              <a:rPr lang="fr-FR" sz="2400" dirty="0"/>
              <a:t> to polar </a:t>
            </a:r>
            <a:r>
              <a:rPr lang="fr-FR" sz="2400" dirty="0" err="1"/>
              <a:t>precipitation</a:t>
            </a:r>
            <a:r>
              <a:rPr lang="fr-FR" sz="2400" dirty="0"/>
              <a:t> site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92A9294-A32D-49F7-96FF-9FE3E3FED900}"/>
              </a:ext>
            </a:extLst>
          </p:cNvPr>
          <p:cNvCxnSpPr>
            <a:cxnSpLocks/>
          </p:cNvCxnSpPr>
          <p:nvPr/>
        </p:nvCxnSpPr>
        <p:spPr>
          <a:xfrm flipH="1">
            <a:off x="5067301" y="3761769"/>
            <a:ext cx="1955800" cy="3392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672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243C17-EB58-4568-A6F7-F2C48345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288925"/>
            <a:ext cx="10515600" cy="536575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sz="3600" baseline="30000" dirty="0"/>
              <a:t>17</a:t>
            </a:r>
            <a:r>
              <a:rPr lang="fr-FR" sz="3600" dirty="0"/>
              <a:t>O-excess = tracer of </a:t>
            </a:r>
            <a:r>
              <a:rPr lang="fr-FR" sz="3600" dirty="0" err="1"/>
              <a:t>evaporation</a:t>
            </a:r>
            <a:r>
              <a:rPr lang="fr-FR" sz="3600" dirty="0"/>
              <a:t> + </a:t>
            </a:r>
            <a:r>
              <a:rPr lang="fr-FR" sz="3600" dirty="0" err="1"/>
              <a:t>moisture</a:t>
            </a:r>
            <a:r>
              <a:rPr lang="fr-FR" sz="3600" dirty="0"/>
              <a:t> </a:t>
            </a:r>
            <a:r>
              <a:rPr lang="fr-FR" sz="3600" dirty="0" err="1"/>
              <a:t>trajectory</a:t>
            </a:r>
            <a:endParaRPr lang="fr-FR" sz="3600" dirty="0"/>
          </a:p>
        </p:txBody>
      </p:sp>
      <p:grpSp>
        <p:nvGrpSpPr>
          <p:cNvPr id="4" name="Group 41">
            <a:extLst>
              <a:ext uri="{FF2B5EF4-FFF2-40B4-BE49-F238E27FC236}">
                <a16:creationId xmlns:a16="http://schemas.microsoft.com/office/drawing/2014/main" id="{6E21EC84-5DA8-4F7C-8083-25F409F52233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88278" y="1693801"/>
            <a:ext cx="7924800" cy="4986399"/>
            <a:chOff x="240" y="719"/>
            <a:chExt cx="5205" cy="3565"/>
          </a:xfrm>
        </p:grpSpPr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374F57D5-F906-4C87-A379-2018BC7BC8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4020"/>
              <a:ext cx="3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EEE44B02-B69C-4BE7-9261-66B9540709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1" y="799"/>
              <a:ext cx="0" cy="32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89B3F6DE-FFF2-43EA-879F-8E8D5DB0EC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1026"/>
              <a:ext cx="3062" cy="28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96AC4BC1-C5C8-4261-AC37-5DBE9A602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1842"/>
              <a:ext cx="134" cy="138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9AA1BF13-7F4A-49D5-A927-0D4EC5195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2" y="4030"/>
              <a:ext cx="3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dirty="0">
                  <a:latin typeface="Symbol" panose="05050102010706020507" pitchFamily="18" charset="2"/>
                </a:rPr>
                <a:t>d</a:t>
              </a:r>
              <a:r>
                <a:rPr lang="en-US" altLang="fr-FR" baseline="30000" dirty="0">
                  <a:latin typeface="Arial" panose="020B0604020202020204" pitchFamily="34" charset="0"/>
                </a:rPr>
                <a:t>18</a:t>
              </a:r>
              <a:r>
                <a:rPr lang="en-US" altLang="fr-FR" dirty="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9B80FCEB-CF52-4C72-8AD5-74E74C5705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3" y="1933"/>
              <a:ext cx="899" cy="837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6E2DF5DA-1506-428B-89B8-E9DA501D7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6" y="2750"/>
              <a:ext cx="557" cy="1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90B54241-9E2D-45E7-81F5-D934684F18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0" y="2896"/>
              <a:ext cx="370" cy="8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43B1DC11-8B16-4999-AD78-D8B2E6D784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7" y="2750"/>
              <a:ext cx="542" cy="10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B915C702-300A-42E3-8ED7-E27BF8C9C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7" y="1949"/>
              <a:ext cx="49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>
                  <a:latin typeface="Arial" panose="020B0604020202020204" pitchFamily="34" charset="0"/>
                </a:rPr>
                <a:t>Ocean</a:t>
              </a:r>
            </a:p>
          </p:txBody>
        </p:sp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18B4F127-AB26-42EE-BCB4-76DCDFF3B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931"/>
              <a:ext cx="90" cy="318"/>
            </a:xfrm>
            <a:prstGeom prst="upDownArrow">
              <a:avLst>
                <a:gd name="adj1" fmla="val 50000"/>
                <a:gd name="adj2" fmla="val 70667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" name="AutoShape 16">
              <a:extLst>
                <a:ext uri="{FF2B5EF4-FFF2-40B4-BE49-F238E27FC236}">
                  <a16:creationId xmlns:a16="http://schemas.microsoft.com/office/drawing/2014/main" id="{E5C3C81B-09B7-4AF0-8436-A87823154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" y="3071"/>
              <a:ext cx="91" cy="680"/>
            </a:xfrm>
            <a:prstGeom prst="upDownArrow">
              <a:avLst>
                <a:gd name="adj1" fmla="val 50000"/>
                <a:gd name="adj2" fmla="val 149451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3E6CF77F-2BDC-4B12-AD86-D332DC9B4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506882">
              <a:off x="2801" y="941"/>
              <a:ext cx="1636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>
                  <a:latin typeface="Arial" panose="020B0604020202020204" pitchFamily="34" charset="0"/>
                </a:rPr>
                <a:t>    MWL</a:t>
              </a:r>
            </a:p>
            <a:p>
              <a:pPr eaLnBrk="1" hangingPunct="1"/>
              <a:r>
                <a:rPr lang="en-US" altLang="fr-FR">
                  <a:latin typeface="Arial" panose="020B0604020202020204" pitchFamily="34" charset="0"/>
                </a:rPr>
                <a:t>	                       </a:t>
              </a:r>
            </a:p>
            <a:p>
              <a:pPr eaLnBrk="1" hangingPunct="1"/>
              <a:r>
                <a:rPr lang="en-US" altLang="fr-FR">
                  <a:latin typeface="Arial" panose="020B0604020202020204" pitchFamily="34" charset="0"/>
                </a:rPr>
                <a:t>   Equilibrium fractionation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756AC16F-DAF4-46AE-9810-767EB427E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1752"/>
              <a:ext cx="1610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>
                  <a:latin typeface="Arial" panose="020B0604020202020204" pitchFamily="34" charset="0"/>
                </a:rPr>
                <a:t>Equilibrium</a:t>
              </a:r>
            </a:p>
            <a:p>
              <a:pPr eaLnBrk="1" hangingPunct="1"/>
              <a:r>
                <a:rPr lang="en-US" altLang="fr-FR">
                  <a:latin typeface="Arial" panose="020B0604020202020204" pitchFamily="34" charset="0"/>
                </a:rPr>
                <a:t>Relative humidity = 100%</a:t>
              </a: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6F51738E-B51C-4463-90A3-5293EAC43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2296"/>
              <a:ext cx="1633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dirty="0">
                  <a:latin typeface="Arial" panose="020B0604020202020204" pitchFamily="34" charset="0"/>
                </a:rPr>
                <a:t>Diffusion</a:t>
              </a:r>
            </a:p>
            <a:p>
              <a:pPr eaLnBrk="1" hangingPunct="1"/>
              <a:r>
                <a:rPr lang="en-US" altLang="fr-FR" dirty="0">
                  <a:latin typeface="Arial" panose="020B0604020202020204" pitchFamily="34" charset="0"/>
                </a:rPr>
                <a:t>Relative humidity </a:t>
              </a:r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7EBB1C7F-58EE-4A58-A3D2-3F1BD3D52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523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 Box 21">
              <a:extLst>
                <a:ext uri="{FF2B5EF4-FFF2-40B4-BE49-F238E27FC236}">
                  <a16:creationId xmlns:a16="http://schemas.microsoft.com/office/drawing/2014/main" id="{376D83F9-E890-4807-A13F-945F08EA3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886"/>
              <a:ext cx="185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baseline="30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17</a:t>
              </a:r>
              <a:r>
                <a:rPr lang="en-US" altLang="fr-FR" dirty="0">
                  <a:solidFill>
                    <a:schemeClr val="accent2"/>
                  </a:solidFill>
                  <a:latin typeface="Arial" panose="020B0604020202020204" pitchFamily="34" charset="0"/>
                </a:rPr>
                <a:t>O-excess humid conditions</a:t>
              </a:r>
            </a:p>
          </p:txBody>
        </p:sp>
        <p:sp>
          <p:nvSpPr>
            <p:cNvPr id="22" name="Text Box 22">
              <a:extLst>
                <a:ext uri="{FF2B5EF4-FFF2-40B4-BE49-F238E27FC236}">
                  <a16:creationId xmlns:a16="http://schemas.microsoft.com/office/drawing/2014/main" id="{4EEFE99E-1B8A-4B77-8778-4DCC4AA86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3294"/>
              <a:ext cx="162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baseline="30000" dirty="0">
                  <a:solidFill>
                    <a:srgbClr val="FF3300"/>
                  </a:solidFill>
                  <a:latin typeface="Arial" panose="020B0604020202020204" pitchFamily="34" charset="0"/>
                </a:rPr>
                <a:t>17</a:t>
              </a:r>
              <a:r>
                <a:rPr lang="en-US" altLang="fr-FR" dirty="0">
                  <a:solidFill>
                    <a:srgbClr val="FF3300"/>
                  </a:solidFill>
                  <a:latin typeface="Arial" panose="020B0604020202020204" pitchFamily="34" charset="0"/>
                </a:rPr>
                <a:t>O-excess dry conditions</a:t>
              </a:r>
            </a:p>
          </p:txBody>
        </p:sp>
        <p:sp>
          <p:nvSpPr>
            <p:cNvPr id="23" name="Text Box 23">
              <a:extLst>
                <a:ext uri="{FF2B5EF4-FFF2-40B4-BE49-F238E27FC236}">
                  <a16:creationId xmlns:a16="http://schemas.microsoft.com/office/drawing/2014/main" id="{F8FDE7F2-8DEC-4D0A-8704-A58FE184BF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" y="719"/>
              <a:ext cx="3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dirty="0">
                  <a:latin typeface="Symbol" panose="05050102010706020507" pitchFamily="18" charset="2"/>
                </a:rPr>
                <a:t>d</a:t>
              </a:r>
              <a:r>
                <a:rPr lang="en-US" altLang="fr-FR" baseline="30000" dirty="0">
                  <a:latin typeface="Arial" panose="020B0604020202020204" pitchFamily="34" charset="0"/>
                </a:rPr>
                <a:t>17</a:t>
              </a:r>
              <a:r>
                <a:rPr lang="en-US" altLang="fr-FR" dirty="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24" name="AutoShape 24">
              <a:extLst>
                <a:ext uri="{FF2B5EF4-FFF2-40B4-BE49-F238E27FC236}">
                  <a16:creationId xmlns:a16="http://schemas.microsoft.com/office/drawing/2014/main" id="{ED21F32E-89E9-418A-B51A-D1D3D801C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2931"/>
              <a:ext cx="134" cy="140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25" name="AutoShape 25">
              <a:extLst>
                <a:ext uri="{FF2B5EF4-FFF2-40B4-BE49-F238E27FC236}">
                  <a16:creationId xmlns:a16="http://schemas.microsoft.com/office/drawing/2014/main" id="{C12C4A23-FA81-42FE-B94D-FC68692FE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" y="2799"/>
              <a:ext cx="137" cy="136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26" name="Text Box 26">
              <a:extLst>
                <a:ext uri="{FF2B5EF4-FFF2-40B4-BE49-F238E27FC236}">
                  <a16:creationId xmlns:a16="http://schemas.microsoft.com/office/drawing/2014/main" id="{AB5CDAB4-9DEE-4EE8-AB38-9255AAAB9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861"/>
              <a:ext cx="439" cy="2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>
                  <a:latin typeface="Arial" panose="020B0604020202020204" pitchFamily="34" charset="0"/>
                </a:rPr>
                <a:t>vapor</a:t>
              </a: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9D1E7046-3DC6-4194-9DC0-459D448FF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432"/>
              <a:ext cx="568" cy="25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/>
                <a:t>H</a:t>
              </a:r>
              <a:r>
                <a:rPr lang="en-US" altLang="fr-FR" baseline="-25000"/>
                <a:t>2</a:t>
              </a:r>
              <a:r>
                <a:rPr lang="en-US" altLang="fr-FR"/>
                <a:t>O</a:t>
              </a:r>
              <a:r>
                <a:rPr lang="en-US" altLang="fr-FR" baseline="-25000"/>
                <a:t>liq</a:t>
              </a:r>
            </a:p>
          </p:txBody>
        </p:sp>
        <p:sp>
          <p:nvSpPr>
            <p:cNvPr id="28" name="Text Box 28">
              <a:extLst>
                <a:ext uri="{FF2B5EF4-FFF2-40B4-BE49-F238E27FC236}">
                  <a16:creationId xmlns:a16="http://schemas.microsoft.com/office/drawing/2014/main" id="{CF5877C3-D7D6-4F5F-8FA0-C9E3D4523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2196"/>
              <a:ext cx="573" cy="25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>
                  <a:latin typeface="Arial" panose="020B0604020202020204" pitchFamily="34" charset="0"/>
                </a:rPr>
                <a:t>H</a:t>
              </a:r>
              <a:r>
                <a:rPr lang="en-US" altLang="fr-FR" baseline="-25000">
                  <a:latin typeface="Arial" panose="020B0604020202020204" pitchFamily="34" charset="0"/>
                </a:rPr>
                <a:t>2</a:t>
              </a:r>
              <a:r>
                <a:rPr lang="en-US" altLang="fr-FR">
                  <a:latin typeface="Arial" panose="020B0604020202020204" pitchFamily="34" charset="0"/>
                </a:rPr>
                <a:t>O</a:t>
              </a:r>
              <a:r>
                <a:rPr lang="en-US" altLang="fr-FR" baseline="-25000">
                  <a:latin typeface="Arial" panose="020B0604020202020204" pitchFamily="34" charset="0"/>
                </a:rPr>
                <a:t>vap</a:t>
              </a:r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2070FB87-7623-45D8-AA47-3EE8E1AD8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9" y="238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0DB3BF7E-6061-44A9-BF5B-096031FA36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5" y="238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8AA03DB3-3463-4DEA-AD1E-7976EDE65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3330"/>
              <a:ext cx="568" cy="25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/>
                <a:t>H</a:t>
              </a:r>
              <a:r>
                <a:rPr lang="en-US" altLang="fr-FR" baseline="-25000"/>
                <a:t>2</a:t>
              </a:r>
              <a:r>
                <a:rPr lang="en-US" altLang="fr-FR"/>
                <a:t>O</a:t>
              </a:r>
              <a:r>
                <a:rPr lang="en-US" altLang="fr-FR" baseline="-25000"/>
                <a:t>liq</a:t>
              </a: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538BF845-625C-4708-9692-28514CD1F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" y="2263"/>
              <a:ext cx="76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>
                  <a:latin typeface="Arial" panose="020B0604020202020204" pitchFamily="34" charset="0"/>
                </a:rPr>
                <a:t>Equilibrium</a:t>
              </a:r>
            </a:p>
          </p:txBody>
        </p:sp>
        <p:sp>
          <p:nvSpPr>
            <p:cNvPr id="33" name="Text Box 33">
              <a:extLst>
                <a:ext uri="{FF2B5EF4-FFF2-40B4-BE49-F238E27FC236}">
                  <a16:creationId xmlns:a16="http://schemas.microsoft.com/office/drawing/2014/main" id="{6E2F661D-BF48-4EE8-982B-2D5C2EDE5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1" y="3144"/>
              <a:ext cx="764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>
                  <a:latin typeface="Arial" panose="020B0604020202020204" pitchFamily="34" charset="0"/>
                </a:rPr>
                <a:t>Equilibrium</a:t>
              </a:r>
            </a:p>
            <a:p>
              <a:pPr eaLnBrk="1" hangingPunct="1"/>
              <a:r>
                <a:rPr lang="en-US" altLang="fr-FR">
                  <a:latin typeface="Arial" panose="020B0604020202020204" pitchFamily="34" charset="0"/>
                </a:rPr>
                <a:t>+ Diffusion</a:t>
              </a:r>
            </a:p>
          </p:txBody>
        </p:sp>
        <p:sp>
          <p:nvSpPr>
            <p:cNvPr id="34" name="Line 34">
              <a:extLst>
                <a:ext uri="{FF2B5EF4-FFF2-40B4-BE49-F238E27FC236}">
                  <a16:creationId xmlns:a16="http://schemas.microsoft.com/office/drawing/2014/main" id="{55C30200-D5CE-4544-A0C7-2597F481E9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3" y="315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35" name="Line 35">
              <a:extLst>
                <a:ext uri="{FF2B5EF4-FFF2-40B4-BE49-F238E27FC236}">
                  <a16:creationId xmlns:a16="http://schemas.microsoft.com/office/drawing/2014/main" id="{5870BF69-A3CA-4B18-9AFF-CF15B35016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" y="315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36" name="Text Box 36">
              <a:extLst>
                <a:ext uri="{FF2B5EF4-FFF2-40B4-BE49-F238E27FC236}">
                  <a16:creationId xmlns:a16="http://schemas.microsoft.com/office/drawing/2014/main" id="{CEEEDA6F-9A24-49DC-AC4F-733D0E55E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2" y="3077"/>
              <a:ext cx="5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>
                  <a:latin typeface="Arial" panose="020B0604020202020204" pitchFamily="34" charset="0"/>
                </a:rPr>
                <a:t>H</a:t>
              </a:r>
              <a:r>
                <a:rPr lang="en-US" altLang="fr-FR" baseline="-25000">
                  <a:latin typeface="Arial" panose="020B0604020202020204" pitchFamily="34" charset="0"/>
                </a:rPr>
                <a:t>2</a:t>
              </a:r>
              <a:r>
                <a:rPr lang="en-US" altLang="fr-FR">
                  <a:latin typeface="Arial" panose="020B0604020202020204" pitchFamily="34" charset="0"/>
                </a:rPr>
                <a:t>O</a:t>
              </a:r>
              <a:r>
                <a:rPr lang="en-US" altLang="fr-FR" baseline="-25000">
                  <a:latin typeface="Arial" panose="020B0604020202020204" pitchFamily="34" charset="0"/>
                </a:rPr>
                <a:t>vap</a:t>
              </a:r>
            </a:p>
          </p:txBody>
        </p:sp>
        <p:sp>
          <p:nvSpPr>
            <p:cNvPr id="37" name="Line 37">
              <a:extLst>
                <a:ext uri="{FF2B5EF4-FFF2-40B4-BE49-F238E27FC236}">
                  <a16:creationId xmlns:a16="http://schemas.microsoft.com/office/drawing/2014/main" id="{C7061632-671A-4670-B136-F371F74EB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7" y="330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0A522AF6-CC89-4929-8B8D-9E8115637B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8" y="3282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E697E198-F141-48F8-AB39-0347870841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3" y="2795"/>
              <a:ext cx="409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0" name="AutoShape 40">
              <a:extLst>
                <a:ext uri="{FF2B5EF4-FFF2-40B4-BE49-F238E27FC236}">
                  <a16:creationId xmlns:a16="http://schemas.microsoft.com/office/drawing/2014/main" id="{BC5E5426-0B1D-4E01-8461-B26C126C22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18737">
              <a:off x="4437" y="2849"/>
              <a:ext cx="106" cy="254"/>
            </a:xfrm>
            <a:prstGeom prst="curvedUpArrow">
              <a:avLst>
                <a:gd name="adj1" fmla="val 45083"/>
                <a:gd name="adj2" fmla="val 90166"/>
                <a:gd name="adj3" fmla="val 3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pic>
        <p:nvPicPr>
          <p:cNvPr id="41" name="Picture 4">
            <a:extLst>
              <a:ext uri="{FF2B5EF4-FFF2-40B4-BE49-F238E27FC236}">
                <a16:creationId xmlns:a16="http://schemas.microsoft.com/office/drawing/2014/main" id="{97B0A2C4-8314-4F5A-94ED-3F9D677F8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75" y="2226345"/>
            <a:ext cx="3827804" cy="313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5">
            <a:extLst>
              <a:ext uri="{FF2B5EF4-FFF2-40B4-BE49-F238E27FC236}">
                <a16:creationId xmlns:a16="http://schemas.microsoft.com/office/drawing/2014/main" id="{3571DC62-00BE-487B-95AE-FADD70BB1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166" y="6006141"/>
            <a:ext cx="269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i="1" u="sng" dirty="0" err="1">
                <a:latin typeface="Arial" panose="020B0604020202020204" pitchFamily="34" charset="0"/>
              </a:rPr>
              <a:t>Uemura</a:t>
            </a:r>
            <a:r>
              <a:rPr lang="fr-FR" altLang="fr-FR" sz="1400" i="1" u="sng" dirty="0">
                <a:latin typeface="Arial" panose="020B0604020202020204" pitchFamily="34" charset="0"/>
              </a:rPr>
              <a:t> et al., GRL, 2008, 2010</a:t>
            </a:r>
          </a:p>
        </p:txBody>
      </p:sp>
    </p:spTree>
    <p:extLst>
      <p:ext uri="{BB962C8B-B14F-4D97-AF65-F5344CB8AC3E}">
        <p14:creationId xmlns:p14="http://schemas.microsoft.com/office/powerpoint/2010/main" val="1539397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DF04F0C-2462-4DDE-B4F7-2E9D7A3FC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86" y="1485900"/>
            <a:ext cx="4748514" cy="400464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BB0DC56-FC0F-4934-B4C3-81DBF156F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051824"/>
            <a:ext cx="4839504" cy="5517251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DB26517F-A7AC-4F94-9865-554DD16500B4}"/>
              </a:ext>
            </a:extLst>
          </p:cNvPr>
          <p:cNvSpPr txBox="1">
            <a:spLocks/>
          </p:cNvSpPr>
          <p:nvPr/>
        </p:nvSpPr>
        <p:spPr>
          <a:xfrm>
            <a:off x="1041400" y="288925"/>
            <a:ext cx="10515600" cy="536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aseline="30000"/>
              <a:t>17</a:t>
            </a:r>
            <a:r>
              <a:rPr lang="fr-FR" sz="3600"/>
              <a:t>O-excess = tracer of evaporation + moisture trajectory</a:t>
            </a:r>
            <a:endParaRPr lang="fr-FR" sz="3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4554A8-F73A-4AEC-B713-D55D8DF50BCF}"/>
              </a:ext>
            </a:extLst>
          </p:cNvPr>
          <p:cNvSpPr txBox="1"/>
          <p:nvPr/>
        </p:nvSpPr>
        <p:spPr>
          <a:xfrm>
            <a:off x="215900" y="6384409"/>
            <a:ext cx="239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Touzeau et al., TC, 2016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BAB1B90-9A29-46AF-98EE-1B5212F7F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11" y="52081"/>
            <a:ext cx="5359333" cy="680591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13AB69E-4CF9-4A63-9366-43F383F6E0F2}"/>
              </a:ext>
            </a:extLst>
          </p:cNvPr>
          <p:cNvSpPr txBox="1"/>
          <p:nvPr/>
        </p:nvSpPr>
        <p:spPr>
          <a:xfrm>
            <a:off x="0" y="4582822"/>
            <a:ext cx="29968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NGRIP </a:t>
            </a:r>
            <a:r>
              <a:rPr lang="fr-FR" dirty="0" err="1"/>
              <a:t>comm</a:t>
            </a:r>
            <a:r>
              <a:rPr lang="fr-FR" dirty="0"/>
              <a:t>. </a:t>
            </a:r>
            <a:r>
              <a:rPr lang="fr-FR" dirty="0" err="1"/>
              <a:t>members</a:t>
            </a:r>
            <a:r>
              <a:rPr lang="fr-FR" dirty="0"/>
              <a:t>, 2004</a:t>
            </a:r>
          </a:p>
          <a:p>
            <a:r>
              <a:rPr lang="en-US" dirty="0" err="1"/>
              <a:t>Grootes</a:t>
            </a:r>
            <a:r>
              <a:rPr lang="en-US" dirty="0"/>
              <a:t> et al., 1993</a:t>
            </a:r>
            <a:endParaRPr lang="fr-FR" dirty="0"/>
          </a:p>
          <a:p>
            <a:r>
              <a:rPr lang="fr-FR" dirty="0"/>
              <a:t>EDML </a:t>
            </a:r>
            <a:r>
              <a:rPr lang="fr-FR" dirty="0" err="1"/>
              <a:t>comm</a:t>
            </a:r>
            <a:r>
              <a:rPr lang="fr-FR" dirty="0"/>
              <a:t>. </a:t>
            </a:r>
            <a:r>
              <a:rPr lang="fr-FR" dirty="0" err="1"/>
              <a:t>members</a:t>
            </a:r>
            <a:r>
              <a:rPr lang="fr-FR" dirty="0"/>
              <a:t>, 2006</a:t>
            </a:r>
          </a:p>
          <a:p>
            <a:r>
              <a:rPr lang="fr-FR" dirty="0" err="1"/>
              <a:t>Marcott</a:t>
            </a:r>
            <a:r>
              <a:rPr lang="fr-FR" dirty="0"/>
              <a:t> et al., 2014 </a:t>
            </a:r>
          </a:p>
          <a:p>
            <a:r>
              <a:rPr lang="fr-FR" dirty="0" err="1"/>
              <a:t>Jouzel</a:t>
            </a:r>
            <a:r>
              <a:rPr lang="fr-FR" dirty="0"/>
              <a:t> et al., 2005</a:t>
            </a:r>
          </a:p>
          <a:p>
            <a:r>
              <a:rPr lang="fr-FR" dirty="0"/>
              <a:t>Landais et al., 2018</a:t>
            </a:r>
          </a:p>
          <a:p>
            <a:r>
              <a:rPr lang="fr-FR" dirty="0"/>
              <a:t>Rhodes et al., 2015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8EB4E8E-3F5E-49A3-A889-8B7672086713}"/>
              </a:ext>
            </a:extLst>
          </p:cNvPr>
          <p:cNvSpPr txBox="1">
            <a:spLocks/>
          </p:cNvSpPr>
          <p:nvPr/>
        </p:nvSpPr>
        <p:spPr>
          <a:xfrm>
            <a:off x="656472" y="243853"/>
            <a:ext cx="4664828" cy="1026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aseline="30000" dirty="0"/>
              <a:t>17</a:t>
            </a:r>
            <a:r>
              <a:rPr lang="fr-FR" sz="3200" dirty="0"/>
              <a:t>O-excess application:</a:t>
            </a:r>
          </a:p>
          <a:p>
            <a:pPr algn="ctr"/>
            <a:r>
              <a:rPr lang="fr-FR" sz="3200" dirty="0" err="1"/>
              <a:t>Termination</a:t>
            </a:r>
            <a:r>
              <a:rPr lang="fr-FR" sz="3200" dirty="0"/>
              <a:t> 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636970-6562-49EC-ACA7-5C81400681EE}"/>
              </a:ext>
            </a:extLst>
          </p:cNvPr>
          <p:cNvSpPr txBox="1"/>
          <p:nvPr/>
        </p:nvSpPr>
        <p:spPr>
          <a:xfrm>
            <a:off x="221919" y="1955800"/>
            <a:ext cx="6356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 16.1 ka, a </a:t>
            </a:r>
            <a:r>
              <a:rPr lang="fr-FR" dirty="0" err="1"/>
              <a:t>millennial</a:t>
            </a:r>
            <a:r>
              <a:rPr lang="fr-FR" dirty="0"/>
              <a:t> </a:t>
            </a:r>
            <a:r>
              <a:rPr lang="fr-FR" dirty="0" err="1"/>
              <a:t>event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recorded</a:t>
            </a:r>
            <a:r>
              <a:rPr lang="fr-FR" dirty="0"/>
              <a:t> in CH</a:t>
            </a:r>
            <a:r>
              <a:rPr lang="fr-FR" baseline="-25000" dirty="0"/>
              <a:t>4</a:t>
            </a:r>
            <a:r>
              <a:rPr lang="fr-FR" dirty="0"/>
              <a:t>, d-</a:t>
            </a:r>
            <a:r>
              <a:rPr lang="fr-FR" dirty="0" err="1"/>
              <a:t>excess</a:t>
            </a:r>
            <a:r>
              <a:rPr lang="fr-FR" dirty="0"/>
              <a:t> and </a:t>
            </a:r>
            <a:r>
              <a:rPr lang="fr-FR" baseline="30000" dirty="0"/>
              <a:t>17</a:t>
            </a:r>
            <a:r>
              <a:rPr lang="fr-FR" dirty="0"/>
              <a:t>O-excess, </a:t>
            </a:r>
            <a:r>
              <a:rPr lang="fr-FR" dirty="0" err="1"/>
              <a:t>three</a:t>
            </a:r>
            <a:r>
              <a:rPr lang="fr-FR" dirty="0"/>
              <a:t> « </a:t>
            </a:r>
            <a:r>
              <a:rPr lang="fr-FR" dirty="0" err="1"/>
              <a:t>low</a:t>
            </a:r>
            <a:r>
              <a:rPr lang="fr-FR" dirty="0"/>
              <a:t> latitude » </a:t>
            </a:r>
            <a:r>
              <a:rPr lang="fr-FR" dirty="0" err="1"/>
              <a:t>tracers</a:t>
            </a:r>
            <a:endParaRPr lang="fr-FR" dirty="0"/>
          </a:p>
          <a:p>
            <a:r>
              <a:rPr lang="fr-FR" dirty="0"/>
              <a:t>At the </a:t>
            </a:r>
            <a:r>
              <a:rPr lang="fr-FR" dirty="0" err="1"/>
              <a:t>same</a:t>
            </a:r>
            <a:r>
              <a:rPr lang="fr-FR" dirty="0"/>
              <a:t> time, the </a:t>
            </a:r>
            <a:r>
              <a:rPr lang="fr-FR" dirty="0" err="1">
                <a:latin typeface="Symbol" panose="05050102010706020507" pitchFamily="18" charset="2"/>
              </a:rPr>
              <a:t>d</a:t>
            </a:r>
            <a:r>
              <a:rPr lang="fr-FR" dirty="0" err="1"/>
              <a:t>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Antarctic</a:t>
            </a:r>
            <a:r>
              <a:rPr lang="fr-FR" dirty="0"/>
              <a:t> </a:t>
            </a:r>
            <a:r>
              <a:rPr lang="fr-FR" dirty="0" err="1"/>
              <a:t>ice</a:t>
            </a:r>
            <a:r>
              <a:rPr lang="fr-FR" dirty="0"/>
              <a:t> </a:t>
            </a:r>
            <a:r>
              <a:rPr lang="fr-FR" dirty="0" err="1"/>
              <a:t>cores</a:t>
            </a:r>
            <a:r>
              <a:rPr lang="fr-FR" dirty="0"/>
              <a:t> are </a:t>
            </a:r>
            <a:r>
              <a:rPr lang="fr-FR" dirty="0" err="1"/>
              <a:t>increasing</a:t>
            </a:r>
            <a:r>
              <a:rPr lang="fr-FR" dirty="0"/>
              <a:t> and </a:t>
            </a:r>
            <a:r>
              <a:rPr lang="fr-FR" dirty="0">
                <a:latin typeface="Symbol" panose="05050102010706020507" pitchFamily="18" charset="2"/>
              </a:rPr>
              <a:t>d</a:t>
            </a:r>
            <a:r>
              <a:rPr lang="fr-FR" baseline="30000" dirty="0"/>
              <a:t>18</a:t>
            </a:r>
            <a:r>
              <a:rPr lang="fr-FR" dirty="0"/>
              <a:t>O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Greenland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uniformly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Decoupling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between</a:t>
            </a:r>
            <a:r>
              <a:rPr lang="fr-FR" dirty="0">
                <a:sym typeface="Wingdings" panose="05000000000000000000" pitchFamily="2" charset="2"/>
              </a:rPr>
              <a:t> high and </a:t>
            </a:r>
            <a:r>
              <a:rPr lang="fr-FR" dirty="0" err="1">
                <a:sym typeface="Wingdings" panose="05000000000000000000" pitchFamily="2" charset="2"/>
              </a:rPr>
              <a:t>low</a:t>
            </a:r>
            <a:r>
              <a:rPr lang="fr-FR" dirty="0">
                <a:sym typeface="Wingdings" panose="05000000000000000000" pitchFamily="2" charset="2"/>
              </a:rPr>
              <a:t> latitudes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6619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D1D710D-D998-4912-985F-90CA0D613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21" y="127381"/>
            <a:ext cx="5139901" cy="6593459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21209F13-C2E2-42BC-A61B-F5F275EBCA02}"/>
              </a:ext>
            </a:extLst>
          </p:cNvPr>
          <p:cNvSpPr txBox="1">
            <a:spLocks/>
          </p:cNvSpPr>
          <p:nvPr/>
        </p:nvSpPr>
        <p:spPr>
          <a:xfrm>
            <a:off x="656472" y="243853"/>
            <a:ext cx="4664828" cy="1026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aseline="30000" dirty="0"/>
              <a:t>17</a:t>
            </a:r>
            <a:r>
              <a:rPr lang="fr-FR" sz="3200" dirty="0"/>
              <a:t>O-excess application:</a:t>
            </a:r>
          </a:p>
          <a:p>
            <a:pPr algn="ctr"/>
            <a:r>
              <a:rPr lang="fr-FR" sz="3200" dirty="0" err="1"/>
              <a:t>Termination</a:t>
            </a:r>
            <a:r>
              <a:rPr lang="fr-FR" sz="3200" dirty="0"/>
              <a:t> 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663CA3-1DCB-480B-8AE5-524886B47289}"/>
              </a:ext>
            </a:extLst>
          </p:cNvPr>
          <p:cNvSpPr txBox="1"/>
          <p:nvPr/>
        </p:nvSpPr>
        <p:spPr>
          <a:xfrm>
            <a:off x="221918" y="4059602"/>
            <a:ext cx="403706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Landais et al., 2003</a:t>
            </a:r>
          </a:p>
          <a:p>
            <a:r>
              <a:rPr lang="fr-FR" sz="1600" i="1" dirty="0" err="1"/>
              <a:t>Suwa</a:t>
            </a:r>
            <a:r>
              <a:rPr lang="fr-FR" sz="1600" i="1" dirty="0"/>
              <a:t> et al., 2006</a:t>
            </a:r>
          </a:p>
          <a:p>
            <a:r>
              <a:rPr lang="fr-FR" sz="1600" i="1" dirty="0"/>
              <a:t>NEEM </a:t>
            </a:r>
            <a:r>
              <a:rPr lang="fr-FR" sz="1600" i="1" dirty="0" err="1"/>
              <a:t>comm</a:t>
            </a:r>
            <a:r>
              <a:rPr lang="fr-FR" sz="1600" i="1" dirty="0"/>
              <a:t>. </a:t>
            </a:r>
            <a:r>
              <a:rPr lang="fr-FR" sz="1600" i="1" dirty="0" err="1"/>
              <a:t>Members</a:t>
            </a:r>
            <a:r>
              <a:rPr lang="fr-FR" sz="1600" i="1" dirty="0"/>
              <a:t>, 2013</a:t>
            </a:r>
          </a:p>
          <a:p>
            <a:r>
              <a:rPr lang="fr-FR" sz="1600" i="1" dirty="0" err="1"/>
              <a:t>Jouzel</a:t>
            </a:r>
            <a:r>
              <a:rPr lang="fr-FR" sz="1600" i="1" dirty="0"/>
              <a:t> et al., 2007</a:t>
            </a:r>
          </a:p>
          <a:p>
            <a:r>
              <a:rPr lang="fr-FR" sz="1600" i="1" dirty="0" err="1"/>
              <a:t>Lourantou</a:t>
            </a:r>
            <a:r>
              <a:rPr lang="fr-FR" sz="1600" i="1" dirty="0"/>
              <a:t> et al., 2010</a:t>
            </a:r>
          </a:p>
          <a:p>
            <a:r>
              <a:rPr lang="fr-FR" sz="1600" i="1" dirty="0"/>
              <a:t>Bigler et al., 2010</a:t>
            </a:r>
          </a:p>
          <a:p>
            <a:r>
              <a:rPr lang="fr-FR" sz="1600" i="1" dirty="0"/>
              <a:t>Masson-Delmotte et al., 2010</a:t>
            </a:r>
          </a:p>
          <a:p>
            <a:r>
              <a:rPr lang="fr-FR" sz="1600" i="1" dirty="0" err="1"/>
              <a:t>Loulergue</a:t>
            </a:r>
            <a:r>
              <a:rPr lang="fr-FR" sz="1600" i="1" dirty="0"/>
              <a:t> et al., 2008</a:t>
            </a:r>
          </a:p>
          <a:p>
            <a:r>
              <a:rPr lang="fr-FR" sz="1600" i="1" dirty="0"/>
              <a:t>Landais et al., 2013</a:t>
            </a:r>
          </a:p>
          <a:p>
            <a:r>
              <a:rPr lang="fr-FR" sz="1600" i="1" dirty="0" err="1"/>
              <a:t>Grisart</a:t>
            </a:r>
            <a:r>
              <a:rPr lang="fr-FR" sz="1600" i="1" dirty="0"/>
              <a:t> et al., </a:t>
            </a:r>
            <a:r>
              <a:rPr lang="fr-FR" sz="1600" i="1" dirty="0" err="1"/>
              <a:t>ongoing</a:t>
            </a:r>
            <a:r>
              <a:rPr lang="fr-FR" sz="1600" i="1" dirty="0"/>
              <a:t> </a:t>
            </a:r>
            <a:r>
              <a:rPr lang="fr-FR" sz="1600" i="1" dirty="0" err="1"/>
              <a:t>work</a:t>
            </a:r>
            <a:r>
              <a:rPr lang="fr-FR" sz="1600" i="1" dirty="0"/>
              <a:t> – </a:t>
            </a:r>
            <a:r>
              <a:rPr lang="fr-FR" sz="1600" i="1" dirty="0" err="1"/>
              <a:t>preliminary</a:t>
            </a:r>
            <a:r>
              <a:rPr lang="fr-FR" sz="1600" i="1" dirty="0"/>
              <a:t> data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81B4BE5-A17C-4C27-8DFF-982447B3CCE5}"/>
              </a:ext>
            </a:extLst>
          </p:cNvPr>
          <p:cNvSpPr txBox="1"/>
          <p:nvPr/>
        </p:nvSpPr>
        <p:spPr>
          <a:xfrm>
            <a:off x="221919" y="1955800"/>
            <a:ext cx="6356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 134 ka, a </a:t>
            </a:r>
            <a:r>
              <a:rPr lang="fr-FR" dirty="0" err="1"/>
              <a:t>millennial</a:t>
            </a:r>
            <a:r>
              <a:rPr lang="fr-FR" dirty="0"/>
              <a:t> </a:t>
            </a:r>
            <a:r>
              <a:rPr lang="fr-FR" dirty="0" err="1"/>
              <a:t>event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recorded</a:t>
            </a:r>
            <a:r>
              <a:rPr lang="fr-FR" dirty="0"/>
              <a:t> in CH</a:t>
            </a:r>
            <a:r>
              <a:rPr lang="fr-FR" baseline="-25000" dirty="0"/>
              <a:t>4</a:t>
            </a:r>
            <a:r>
              <a:rPr lang="fr-FR" dirty="0"/>
              <a:t> and </a:t>
            </a:r>
            <a:r>
              <a:rPr lang="fr-FR" baseline="30000" dirty="0"/>
              <a:t>17</a:t>
            </a:r>
            <a:r>
              <a:rPr lang="fr-FR" dirty="0"/>
              <a:t>O-excess, </a:t>
            </a:r>
            <a:r>
              <a:rPr lang="fr-FR" dirty="0" err="1"/>
              <a:t>two</a:t>
            </a:r>
            <a:r>
              <a:rPr lang="fr-FR" dirty="0"/>
              <a:t> « </a:t>
            </a:r>
            <a:r>
              <a:rPr lang="fr-FR" dirty="0" err="1"/>
              <a:t>low</a:t>
            </a:r>
            <a:r>
              <a:rPr lang="fr-FR" dirty="0"/>
              <a:t> latitude » </a:t>
            </a:r>
            <a:r>
              <a:rPr lang="fr-FR" dirty="0" err="1"/>
              <a:t>tracers</a:t>
            </a:r>
            <a:endParaRPr lang="fr-FR" dirty="0"/>
          </a:p>
          <a:p>
            <a:r>
              <a:rPr lang="fr-FR" dirty="0"/>
              <a:t>At the </a:t>
            </a:r>
            <a:r>
              <a:rPr lang="fr-FR" dirty="0" err="1"/>
              <a:t>same</a:t>
            </a:r>
            <a:r>
              <a:rPr lang="fr-FR" dirty="0"/>
              <a:t> time, the </a:t>
            </a:r>
            <a:r>
              <a:rPr lang="fr-FR" dirty="0" err="1">
                <a:latin typeface="Symbol" panose="05050102010706020507" pitchFamily="18" charset="2"/>
              </a:rPr>
              <a:t>d</a:t>
            </a:r>
            <a:r>
              <a:rPr lang="fr-FR" dirty="0" err="1"/>
              <a:t>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EDC </a:t>
            </a:r>
            <a:r>
              <a:rPr lang="fr-FR" dirty="0" err="1"/>
              <a:t>ice</a:t>
            </a:r>
            <a:r>
              <a:rPr lang="fr-FR" dirty="0"/>
              <a:t> </a:t>
            </a:r>
            <a:r>
              <a:rPr lang="fr-FR" dirty="0" err="1"/>
              <a:t>core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steadily</a:t>
            </a:r>
            <a:r>
              <a:rPr lang="fr-FR" dirty="0"/>
              <a:t> </a:t>
            </a:r>
            <a:r>
              <a:rPr lang="fr-FR" dirty="0" err="1"/>
              <a:t>increasing</a:t>
            </a:r>
            <a:endParaRPr lang="fr-FR" dirty="0"/>
          </a:p>
          <a:p>
            <a:endParaRPr lang="fr-FR" dirty="0"/>
          </a:p>
          <a:p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Decoupling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between</a:t>
            </a:r>
            <a:r>
              <a:rPr lang="fr-FR" dirty="0">
                <a:sym typeface="Wingdings" panose="05000000000000000000" pitchFamily="2" charset="2"/>
              </a:rPr>
              <a:t> high and </a:t>
            </a:r>
            <a:r>
              <a:rPr lang="fr-FR" dirty="0" err="1">
                <a:sym typeface="Wingdings" panose="05000000000000000000" pitchFamily="2" charset="2"/>
              </a:rPr>
              <a:t>low</a:t>
            </a:r>
            <a:r>
              <a:rPr lang="fr-FR" dirty="0">
                <a:sym typeface="Wingdings" panose="05000000000000000000" pitchFamily="2" charset="2"/>
              </a:rPr>
              <a:t> latitudes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221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23426" y="146648"/>
            <a:ext cx="242245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3600" b="1" i="1" dirty="0"/>
              <a:t>Conclusions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7927" y="1235765"/>
            <a:ext cx="1119333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800" dirty="0"/>
              <a:t>Possible </a:t>
            </a:r>
            <a:r>
              <a:rPr lang="fr-FR" sz="2800" dirty="0" err="1"/>
              <a:t>improvement</a:t>
            </a:r>
            <a:r>
              <a:rPr lang="fr-FR" sz="2800" dirty="0"/>
              <a:t> of the </a:t>
            </a:r>
            <a:r>
              <a:rPr lang="fr-FR" sz="2800" dirty="0">
                <a:latin typeface="Symbol" panose="05050102010706020507" pitchFamily="18" charset="2"/>
              </a:rPr>
              <a:t>D</a:t>
            </a:r>
            <a:r>
              <a:rPr lang="fr-FR" sz="2800" baseline="30000" dirty="0"/>
              <a:t>17</a:t>
            </a:r>
            <a:r>
              <a:rPr lang="fr-FR" sz="2800" dirty="0"/>
              <a:t>O of O</a:t>
            </a:r>
            <a:r>
              <a:rPr lang="fr-FR" sz="2800" baseline="-25000" dirty="0"/>
              <a:t>2</a:t>
            </a:r>
            <a:r>
              <a:rPr lang="fr-FR" sz="2800" dirty="0"/>
              <a:t> quantitative </a:t>
            </a:r>
            <a:r>
              <a:rPr lang="fr-FR" sz="2800" dirty="0" err="1"/>
              <a:t>interpretation</a:t>
            </a:r>
            <a:r>
              <a:rPr lang="fr-FR" sz="2800" dirty="0"/>
              <a:t> </a:t>
            </a:r>
            <a:r>
              <a:rPr lang="fr-FR" sz="2800" dirty="0" err="1"/>
              <a:t>through</a:t>
            </a:r>
            <a:r>
              <a:rPr lang="fr-FR" sz="2800" dirty="0"/>
              <a:t> </a:t>
            </a:r>
            <a:r>
              <a:rPr lang="fr-FR" sz="2800" dirty="0" err="1"/>
              <a:t>biology</a:t>
            </a:r>
            <a:r>
              <a:rPr lang="fr-FR" sz="2800" dirty="0"/>
              <a:t> </a:t>
            </a:r>
            <a:r>
              <a:rPr lang="fr-FR" sz="2800" dirty="0" err="1"/>
              <a:t>experiments</a:t>
            </a:r>
            <a:endParaRPr lang="fr-FR" sz="2800" dirty="0"/>
          </a:p>
          <a:p>
            <a:endParaRPr lang="fr-FR" sz="2800" dirty="0"/>
          </a:p>
          <a:p>
            <a:pPr marL="285750" indent="-285750">
              <a:buFontTx/>
              <a:buChar char="-"/>
            </a:pPr>
            <a:r>
              <a:rPr lang="fr-FR" sz="2800" dirty="0" err="1"/>
              <a:t>Exceptionnal</a:t>
            </a:r>
            <a:r>
              <a:rPr lang="fr-FR" sz="2800" dirty="0"/>
              <a:t> </a:t>
            </a:r>
            <a:r>
              <a:rPr lang="fr-FR" sz="2800" dirty="0" err="1"/>
              <a:t>productivity</a:t>
            </a:r>
            <a:r>
              <a:rPr lang="fr-FR" sz="2800" dirty="0"/>
              <a:t> </a:t>
            </a:r>
            <a:r>
              <a:rPr lang="fr-FR" sz="2800" dirty="0" err="1"/>
              <a:t>during</a:t>
            </a:r>
            <a:r>
              <a:rPr lang="fr-FR" sz="2800" dirty="0"/>
              <a:t> </a:t>
            </a:r>
            <a:r>
              <a:rPr lang="fr-FR" sz="2800" dirty="0" err="1"/>
              <a:t>Termination</a:t>
            </a:r>
            <a:r>
              <a:rPr lang="fr-FR" sz="2800" dirty="0"/>
              <a:t> V: </a:t>
            </a:r>
          </a:p>
          <a:p>
            <a:pPr marL="742950" lvl="1" indent="-285750">
              <a:buFontTx/>
              <a:buChar char="-"/>
            </a:pPr>
            <a:r>
              <a:rPr lang="fr-FR" sz="2800" dirty="0"/>
              <a:t>+20% </a:t>
            </a:r>
            <a:r>
              <a:rPr lang="fr-FR" sz="2800" dirty="0" err="1"/>
              <a:t>compared</a:t>
            </a:r>
            <a:r>
              <a:rPr lang="fr-FR" sz="2800" dirty="0"/>
              <a:t> to the </a:t>
            </a:r>
            <a:r>
              <a:rPr lang="fr-FR" sz="2800" dirty="0" err="1"/>
              <a:t>pre-industrial</a:t>
            </a:r>
            <a:r>
              <a:rPr lang="fr-FR" sz="2800" dirty="0"/>
              <a:t> </a:t>
            </a:r>
          </a:p>
          <a:p>
            <a:pPr marL="742950" lvl="1" indent="-285750">
              <a:buFontTx/>
              <a:buChar char="-"/>
            </a:pPr>
            <a:r>
              <a:rPr lang="fr-FR" sz="2800" dirty="0" err="1"/>
              <a:t>probably</a:t>
            </a:r>
            <a:r>
              <a:rPr lang="fr-FR" sz="2800" dirty="0"/>
              <a:t> due to continental </a:t>
            </a:r>
            <a:r>
              <a:rPr lang="fr-FR" sz="2800" dirty="0" err="1"/>
              <a:t>productivity</a:t>
            </a:r>
            <a:endParaRPr lang="fr-FR" sz="2800" dirty="0"/>
          </a:p>
          <a:p>
            <a:pPr marL="285750" indent="-285750">
              <a:buFontTx/>
              <a:buChar char="-"/>
            </a:pPr>
            <a:endParaRPr lang="fr-FR" sz="2800" dirty="0"/>
          </a:p>
          <a:p>
            <a:pPr marL="285750" indent="-285750">
              <a:buFontTx/>
              <a:buChar char="-"/>
            </a:pPr>
            <a:r>
              <a:rPr lang="fr-FR" sz="2800" dirty="0">
                <a:latin typeface="Symbol" panose="05050102010706020507" pitchFamily="18" charset="2"/>
              </a:rPr>
              <a:t>D</a:t>
            </a:r>
            <a:r>
              <a:rPr lang="fr-FR" sz="2800" baseline="30000" dirty="0"/>
              <a:t>17</a:t>
            </a:r>
            <a:r>
              <a:rPr lang="fr-FR" sz="2800" dirty="0"/>
              <a:t>O of O</a:t>
            </a:r>
            <a:r>
              <a:rPr lang="fr-FR" sz="2800" baseline="-25000" dirty="0"/>
              <a:t>2</a:t>
            </a:r>
            <a:r>
              <a:rPr lang="fr-FR" sz="2800" dirty="0"/>
              <a:t> record over the last 800 ka </a:t>
            </a:r>
            <a:r>
              <a:rPr lang="fr-FR" sz="2800" dirty="0" err="1"/>
              <a:t>permits</a:t>
            </a:r>
            <a:r>
              <a:rPr lang="fr-FR" sz="2800" dirty="0"/>
              <a:t> to highlight </a:t>
            </a:r>
            <a:r>
              <a:rPr lang="fr-FR" sz="2800" dirty="0" err="1"/>
              <a:t>periods</a:t>
            </a:r>
            <a:r>
              <a:rPr lang="fr-FR" sz="2800" dirty="0"/>
              <a:t> </a:t>
            </a:r>
            <a:r>
              <a:rPr lang="fr-FR" sz="2800" dirty="0" err="1"/>
              <a:t>with</a:t>
            </a:r>
            <a:r>
              <a:rPr lang="fr-FR" sz="2800" dirty="0"/>
              <a:t> changes in </a:t>
            </a:r>
            <a:r>
              <a:rPr lang="fr-FR" sz="2800" dirty="0" err="1"/>
              <a:t>biopshere</a:t>
            </a:r>
            <a:r>
              <a:rPr lang="fr-FR" sz="2800" dirty="0"/>
              <a:t> </a:t>
            </a:r>
            <a:r>
              <a:rPr lang="fr-FR" sz="2800" dirty="0" err="1"/>
              <a:t>productivity</a:t>
            </a:r>
            <a:r>
              <a:rPr lang="fr-FR" sz="2800" dirty="0"/>
              <a:t> (</a:t>
            </a:r>
            <a:r>
              <a:rPr lang="fr-FR" sz="2800" dirty="0" err="1"/>
              <a:t>differences</a:t>
            </a:r>
            <a:r>
              <a:rPr lang="fr-FR" sz="2800" dirty="0"/>
              <a:t> </a:t>
            </a:r>
            <a:r>
              <a:rPr lang="fr-FR" sz="2800" dirty="0" err="1"/>
              <a:t>before</a:t>
            </a:r>
            <a:r>
              <a:rPr lang="fr-FR" sz="2800" dirty="0"/>
              <a:t> and </a:t>
            </a:r>
            <a:r>
              <a:rPr lang="fr-FR" sz="2800" dirty="0" err="1"/>
              <a:t>after</a:t>
            </a:r>
            <a:r>
              <a:rPr lang="fr-FR" sz="2800" dirty="0"/>
              <a:t> MBE)</a:t>
            </a:r>
          </a:p>
          <a:p>
            <a:endParaRPr lang="fr-FR" sz="2800" dirty="0"/>
          </a:p>
          <a:p>
            <a:pPr marL="285750" indent="-285750">
              <a:buFontTx/>
              <a:buChar char="-"/>
            </a:pPr>
            <a:r>
              <a:rPr lang="fr-FR" sz="2800" baseline="30000" dirty="0"/>
              <a:t>17</a:t>
            </a:r>
            <a:r>
              <a:rPr lang="fr-FR" sz="2800" dirty="0"/>
              <a:t>O-excess </a:t>
            </a:r>
            <a:r>
              <a:rPr lang="fr-FR" sz="2800" dirty="0" err="1"/>
              <a:t>permits</a:t>
            </a:r>
            <a:r>
              <a:rPr lang="fr-FR" sz="2800" dirty="0"/>
              <a:t> to </a:t>
            </a:r>
            <a:r>
              <a:rPr lang="fr-FR" sz="2800" dirty="0" err="1"/>
              <a:t>identify</a:t>
            </a:r>
            <a:r>
              <a:rPr lang="fr-FR" sz="2800" dirty="0"/>
              <a:t> </a:t>
            </a:r>
            <a:r>
              <a:rPr lang="fr-FR" sz="2800" dirty="0" err="1"/>
              <a:t>decoupling</a:t>
            </a:r>
            <a:r>
              <a:rPr lang="fr-FR" sz="2800" dirty="0"/>
              <a:t> </a:t>
            </a:r>
            <a:r>
              <a:rPr lang="fr-FR" sz="2800" dirty="0" err="1"/>
              <a:t>betweet</a:t>
            </a:r>
            <a:r>
              <a:rPr lang="fr-FR" sz="2800" dirty="0"/>
              <a:t> high and </a:t>
            </a:r>
            <a:r>
              <a:rPr lang="fr-FR" sz="2800" dirty="0" err="1"/>
              <a:t>low</a:t>
            </a:r>
            <a:r>
              <a:rPr lang="fr-FR" sz="2800" dirty="0"/>
              <a:t> latitude </a:t>
            </a:r>
            <a:r>
              <a:rPr lang="fr-FR" sz="2800" dirty="0" err="1"/>
              <a:t>climate</a:t>
            </a:r>
            <a:r>
              <a:rPr lang="fr-FR" sz="2800" dirty="0"/>
              <a:t> changes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860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cteur droit 48"/>
          <p:cNvCxnSpPr/>
          <p:nvPr/>
        </p:nvCxnSpPr>
        <p:spPr>
          <a:xfrm>
            <a:off x="175734" y="3243966"/>
            <a:ext cx="26809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175734" y="3243966"/>
            <a:ext cx="0" cy="578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ZoneTexte 110"/>
          <p:cNvSpPr txBox="1"/>
          <p:nvPr/>
        </p:nvSpPr>
        <p:spPr>
          <a:xfrm>
            <a:off x="10211152" y="575311"/>
            <a:ext cx="195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connected to a thermostat bath</a:t>
            </a:r>
            <a:endParaRPr lang="fr-FR" dirty="0"/>
          </a:p>
        </p:txBody>
      </p:sp>
      <p:sp>
        <p:nvSpPr>
          <p:cNvPr id="114" name="ZoneTexte 113"/>
          <p:cNvSpPr txBox="1"/>
          <p:nvPr/>
        </p:nvSpPr>
        <p:spPr>
          <a:xfrm>
            <a:off x="1566740" y="6433135"/>
            <a:ext cx="354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Gas</a:t>
            </a:r>
            <a:r>
              <a:rPr lang="fr-FR" dirty="0"/>
              <a:t> </a:t>
            </a:r>
            <a:r>
              <a:rPr lang="fr-FR" dirty="0" err="1"/>
              <a:t>sampling</a:t>
            </a:r>
            <a:r>
              <a:rPr lang="fr-FR" dirty="0"/>
              <a:t> system (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flasks</a:t>
            </a:r>
            <a:r>
              <a:rPr lang="fr-FR" dirty="0"/>
              <a:t>)</a:t>
            </a:r>
          </a:p>
        </p:txBody>
      </p:sp>
      <p:sp>
        <p:nvSpPr>
          <p:cNvPr id="117" name="ZoneTexte 116"/>
          <p:cNvSpPr txBox="1"/>
          <p:nvPr/>
        </p:nvSpPr>
        <p:spPr>
          <a:xfrm>
            <a:off x="16709" y="3813572"/>
            <a:ext cx="1746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err="1"/>
              <a:t>Connected</a:t>
            </a:r>
            <a:r>
              <a:rPr lang="fr-FR" sz="1600" dirty="0"/>
              <a:t> to a </a:t>
            </a:r>
            <a:r>
              <a:rPr lang="fr-FR" sz="1600" dirty="0" err="1"/>
              <a:t>Restek</a:t>
            </a:r>
            <a:r>
              <a:rPr lang="fr-FR" sz="1600" dirty="0"/>
              <a:t>® </a:t>
            </a:r>
            <a:r>
              <a:rPr lang="fr-FR" sz="1600" dirty="0" err="1"/>
              <a:t>tedlar</a:t>
            </a:r>
            <a:r>
              <a:rPr lang="fr-FR" sz="1600" dirty="0"/>
              <a:t> </a:t>
            </a:r>
            <a:r>
              <a:rPr lang="fr-FR" sz="1600" dirty="0" err="1"/>
              <a:t>gas</a:t>
            </a:r>
            <a:r>
              <a:rPr lang="fr-FR" sz="1600" dirty="0"/>
              <a:t> bag to </a:t>
            </a:r>
            <a:r>
              <a:rPr lang="fr-FR" sz="1600" dirty="0" err="1"/>
              <a:t>maintain</a:t>
            </a:r>
            <a:r>
              <a:rPr lang="fr-FR" sz="1600" dirty="0"/>
              <a:t> constant pressure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10746622" y="4827681"/>
            <a:ext cx="1314380" cy="1926008"/>
            <a:chOff x="10419348" y="4630399"/>
            <a:chExt cx="1314380" cy="1926008"/>
          </a:xfrm>
        </p:grpSpPr>
        <p:sp>
          <p:nvSpPr>
            <p:cNvPr id="143" name="Rectangle 142"/>
            <p:cNvSpPr/>
            <p:nvPr/>
          </p:nvSpPr>
          <p:spPr>
            <a:xfrm>
              <a:off x="10419348" y="4630399"/>
              <a:ext cx="1314380" cy="1926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0548094" y="5059895"/>
              <a:ext cx="335035" cy="14904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9" name="Image 1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73" t="35220" r="36394" b="35780"/>
            <a:stretch/>
          </p:blipFill>
          <p:spPr>
            <a:xfrm>
              <a:off x="10475904" y="5293466"/>
              <a:ext cx="406347" cy="426484"/>
            </a:xfrm>
            <a:prstGeom prst="rect">
              <a:avLst/>
            </a:prstGeom>
          </p:spPr>
        </p:pic>
        <p:grpSp>
          <p:nvGrpSpPr>
            <p:cNvPr id="121" name="Groupe 120"/>
            <p:cNvGrpSpPr/>
            <p:nvPr/>
          </p:nvGrpSpPr>
          <p:grpSpPr>
            <a:xfrm>
              <a:off x="10548095" y="5819871"/>
              <a:ext cx="288000" cy="288000"/>
              <a:chOff x="1494211" y="5027463"/>
              <a:chExt cx="288000" cy="288000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1494211" y="5027463"/>
                <a:ext cx="288000" cy="288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5" name="Triangle isocèle 124"/>
              <p:cNvSpPr/>
              <p:nvPr/>
            </p:nvSpPr>
            <p:spPr>
              <a:xfrm>
                <a:off x="1604535" y="5034299"/>
                <a:ext cx="67352" cy="9298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4" name="ZoneTexte 143"/>
            <p:cNvSpPr txBox="1"/>
            <p:nvPr/>
          </p:nvSpPr>
          <p:spPr>
            <a:xfrm>
              <a:off x="10419817" y="4669885"/>
              <a:ext cx="8901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u="sng" dirty="0"/>
                <a:t>Légende :</a:t>
              </a:r>
            </a:p>
          </p:txBody>
        </p:sp>
        <p:sp>
          <p:nvSpPr>
            <p:cNvPr id="145" name="ZoneTexte 144"/>
            <p:cNvSpPr txBox="1"/>
            <p:nvPr/>
          </p:nvSpPr>
          <p:spPr>
            <a:xfrm>
              <a:off x="10860375" y="4978049"/>
              <a:ext cx="6177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probe</a:t>
              </a:r>
            </a:p>
          </p:txBody>
        </p:sp>
        <p:sp>
          <p:nvSpPr>
            <p:cNvPr id="146" name="ZoneTexte 145"/>
            <p:cNvSpPr txBox="1"/>
            <p:nvPr/>
          </p:nvSpPr>
          <p:spPr>
            <a:xfrm>
              <a:off x="10860375" y="5343832"/>
              <a:ext cx="416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fan</a:t>
              </a:r>
            </a:p>
          </p:txBody>
        </p:sp>
        <p:sp>
          <p:nvSpPr>
            <p:cNvPr id="147" name="ZoneTexte 146"/>
            <p:cNvSpPr txBox="1"/>
            <p:nvPr/>
          </p:nvSpPr>
          <p:spPr>
            <a:xfrm>
              <a:off x="10860375" y="5802872"/>
              <a:ext cx="6110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/>
                <a:t>pump</a:t>
              </a:r>
              <a:endParaRPr lang="fr-FR" sz="1400" dirty="0"/>
            </a:p>
          </p:txBody>
        </p:sp>
        <p:grpSp>
          <p:nvGrpSpPr>
            <p:cNvPr id="148" name="Groupe 147"/>
            <p:cNvGrpSpPr/>
            <p:nvPr/>
          </p:nvGrpSpPr>
          <p:grpSpPr>
            <a:xfrm>
              <a:off x="10553115" y="6216037"/>
              <a:ext cx="288000" cy="288000"/>
              <a:chOff x="2458518" y="6178167"/>
              <a:chExt cx="288000" cy="288000"/>
            </a:xfrm>
          </p:grpSpPr>
          <p:sp>
            <p:nvSpPr>
              <p:cNvPr id="149" name="Ellipse 148"/>
              <p:cNvSpPr/>
              <p:nvPr/>
            </p:nvSpPr>
            <p:spPr>
              <a:xfrm>
                <a:off x="2458518" y="6178167"/>
                <a:ext cx="288000" cy="288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0" name="Connecteur droit 149"/>
              <p:cNvCxnSpPr>
                <a:endCxn id="149" idx="2"/>
              </p:cNvCxnSpPr>
              <p:nvPr/>
            </p:nvCxnSpPr>
            <p:spPr>
              <a:xfrm flipH="1">
                <a:off x="2458518" y="6312214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necteur droit 150"/>
              <p:cNvCxnSpPr>
                <a:endCxn id="149" idx="0"/>
              </p:cNvCxnSpPr>
              <p:nvPr/>
            </p:nvCxnSpPr>
            <p:spPr>
              <a:xfrm flipH="1" flipV="1">
                <a:off x="2602518" y="6178167"/>
                <a:ext cx="0" cy="1340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6" name="ZoneTexte 155"/>
            <p:cNvSpPr txBox="1"/>
            <p:nvPr/>
          </p:nvSpPr>
          <p:spPr>
            <a:xfrm>
              <a:off x="10860375" y="6165418"/>
              <a:ext cx="853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2/2 valve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837713" y="701016"/>
            <a:ext cx="9325462" cy="5984126"/>
            <a:chOff x="361463" y="320016"/>
            <a:chExt cx="9325462" cy="5984126"/>
          </a:xfrm>
        </p:grpSpPr>
        <p:sp>
          <p:nvSpPr>
            <p:cNvPr id="243" name="Rectangle à coins arrondis 242"/>
            <p:cNvSpPr/>
            <p:nvPr/>
          </p:nvSpPr>
          <p:spPr>
            <a:xfrm>
              <a:off x="2443304" y="5781869"/>
              <a:ext cx="6318333" cy="4571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8" name="Image 15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73" t="35220" r="36394" b="35780"/>
            <a:stretch/>
          </p:blipFill>
          <p:spPr>
            <a:xfrm>
              <a:off x="9067869" y="5307262"/>
              <a:ext cx="527587" cy="540000"/>
            </a:xfrm>
            <a:prstGeom prst="rect">
              <a:avLst/>
            </a:prstGeom>
          </p:spPr>
        </p:pic>
        <p:sp>
          <p:nvSpPr>
            <p:cNvPr id="27" name="Rectangle à coins arrondis 26"/>
            <p:cNvSpPr/>
            <p:nvPr/>
          </p:nvSpPr>
          <p:spPr>
            <a:xfrm>
              <a:off x="2379594" y="837580"/>
              <a:ext cx="6022910" cy="4924904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  <a:p>
              <a:pPr algn="ctr"/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71600" y="622117"/>
              <a:ext cx="8276253" cy="529105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2061275" y="5244670"/>
              <a:ext cx="7092061" cy="587829"/>
              <a:chOff x="1866122" y="4609322"/>
              <a:chExt cx="7231224" cy="587829"/>
            </a:xfrm>
          </p:grpSpPr>
          <p:cxnSp>
            <p:nvCxnSpPr>
              <p:cNvPr id="3" name="Connecteur droit 2"/>
              <p:cNvCxnSpPr/>
              <p:nvPr/>
            </p:nvCxnSpPr>
            <p:spPr>
              <a:xfrm>
                <a:off x="2267338" y="5197151"/>
                <a:ext cx="64287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>
                <a:off x="1866122" y="4609322"/>
                <a:ext cx="401216" cy="58782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 flipV="1">
                <a:off x="8696130" y="4609322"/>
                <a:ext cx="401216" cy="58782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à coins arrondis 24"/>
            <p:cNvSpPr/>
            <p:nvPr/>
          </p:nvSpPr>
          <p:spPr>
            <a:xfrm>
              <a:off x="8070909" y="1046385"/>
              <a:ext cx="1530225" cy="181013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9" name="Connecteur droit 28"/>
            <p:cNvCxnSpPr/>
            <p:nvPr/>
          </p:nvCxnSpPr>
          <p:spPr>
            <a:xfrm flipV="1">
              <a:off x="8761637" y="320697"/>
              <a:ext cx="0" cy="72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V="1">
              <a:off x="8918062" y="454760"/>
              <a:ext cx="0" cy="5916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V="1">
              <a:off x="8761637" y="320016"/>
              <a:ext cx="925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8912549" y="454760"/>
              <a:ext cx="7743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V="1">
              <a:off x="4189444" y="4262520"/>
              <a:ext cx="0" cy="1565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V="1">
              <a:off x="4189444" y="4256985"/>
              <a:ext cx="4478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flipV="1">
              <a:off x="1356820" y="1502092"/>
              <a:ext cx="4478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1661029" y="1296425"/>
              <a:ext cx="540000" cy="3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</a:rPr>
                <a:t>T</a:t>
              </a:r>
            </a:p>
          </p:txBody>
        </p:sp>
        <p:grpSp>
          <p:nvGrpSpPr>
            <p:cNvPr id="88" name="Groupe 87"/>
            <p:cNvGrpSpPr/>
            <p:nvPr/>
          </p:nvGrpSpPr>
          <p:grpSpPr>
            <a:xfrm>
              <a:off x="502708" y="5257555"/>
              <a:ext cx="1002311" cy="732181"/>
              <a:chOff x="491900" y="4843698"/>
              <a:chExt cx="1002311" cy="732181"/>
            </a:xfrm>
          </p:grpSpPr>
          <p:cxnSp>
            <p:nvCxnSpPr>
              <p:cNvPr id="54" name="Connecteur droit 53"/>
              <p:cNvCxnSpPr/>
              <p:nvPr/>
            </p:nvCxnSpPr>
            <p:spPr>
              <a:xfrm>
                <a:off x="496506" y="4843698"/>
                <a:ext cx="9977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flipV="1">
                <a:off x="491900" y="4850825"/>
                <a:ext cx="0" cy="7250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1" name="Image 8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73" t="35220" r="36394" b="35780"/>
            <a:stretch/>
          </p:blipFill>
          <p:spPr>
            <a:xfrm>
              <a:off x="1415475" y="672441"/>
              <a:ext cx="527587" cy="540000"/>
            </a:xfrm>
            <a:prstGeom prst="rect">
              <a:avLst/>
            </a:prstGeom>
          </p:spPr>
        </p:pic>
        <p:pic>
          <p:nvPicPr>
            <p:cNvPr id="82" name="Image 8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73" t="35220" r="36394" b="35780"/>
            <a:stretch/>
          </p:blipFill>
          <p:spPr>
            <a:xfrm flipH="1">
              <a:off x="9033857" y="2190665"/>
              <a:ext cx="527587" cy="540000"/>
            </a:xfrm>
            <a:prstGeom prst="rect">
              <a:avLst/>
            </a:prstGeom>
          </p:spPr>
        </p:pic>
        <p:grpSp>
          <p:nvGrpSpPr>
            <p:cNvPr id="89" name="Groupe 88"/>
            <p:cNvGrpSpPr/>
            <p:nvPr/>
          </p:nvGrpSpPr>
          <p:grpSpPr>
            <a:xfrm>
              <a:off x="888182" y="5465294"/>
              <a:ext cx="916511" cy="621818"/>
              <a:chOff x="865700" y="5113188"/>
              <a:chExt cx="916511" cy="621818"/>
            </a:xfrm>
          </p:grpSpPr>
          <p:cxnSp>
            <p:nvCxnSpPr>
              <p:cNvPr id="48" name="Connecteur droit 47"/>
              <p:cNvCxnSpPr/>
              <p:nvPr/>
            </p:nvCxnSpPr>
            <p:spPr>
              <a:xfrm flipH="1" flipV="1">
                <a:off x="868276" y="5243780"/>
                <a:ext cx="0" cy="4912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 flipV="1">
                <a:off x="865700" y="5236403"/>
                <a:ext cx="772511" cy="7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Ellipse 59"/>
              <p:cNvSpPr/>
              <p:nvPr/>
            </p:nvSpPr>
            <p:spPr>
              <a:xfrm>
                <a:off x="1494211" y="5113188"/>
                <a:ext cx="288000" cy="288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Triangle isocèle 82"/>
              <p:cNvSpPr/>
              <p:nvPr/>
            </p:nvSpPr>
            <p:spPr>
              <a:xfrm>
                <a:off x="1604535" y="5120024"/>
                <a:ext cx="67352" cy="9298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10" name="ZoneTexte 109"/>
            <p:cNvSpPr txBox="1"/>
            <p:nvPr/>
          </p:nvSpPr>
          <p:spPr>
            <a:xfrm>
              <a:off x="8125103" y="1152632"/>
              <a:ext cx="14854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dirty="0" err="1"/>
                <a:t>Heat</a:t>
              </a:r>
              <a:r>
                <a:rPr lang="fr-FR" sz="1600" i="1" dirty="0"/>
                <a:t> </a:t>
              </a:r>
              <a:r>
                <a:rPr lang="fr-FR" sz="1600" i="1" dirty="0" err="1"/>
                <a:t>exchanger</a:t>
              </a:r>
              <a:endParaRPr lang="fr-FR" sz="1600" i="1" dirty="0"/>
            </a:p>
          </p:txBody>
        </p:sp>
        <p:grpSp>
          <p:nvGrpSpPr>
            <p:cNvPr id="184" name="Groupe 183"/>
            <p:cNvGrpSpPr/>
            <p:nvPr/>
          </p:nvGrpSpPr>
          <p:grpSpPr>
            <a:xfrm>
              <a:off x="8272606" y="3061115"/>
              <a:ext cx="1301834" cy="2174029"/>
              <a:chOff x="8272606" y="2780525"/>
              <a:chExt cx="1301834" cy="2174029"/>
            </a:xfrm>
          </p:grpSpPr>
          <p:cxnSp>
            <p:nvCxnSpPr>
              <p:cNvPr id="86" name="Connecteur droit 85"/>
              <p:cNvCxnSpPr/>
              <p:nvPr/>
            </p:nvCxnSpPr>
            <p:spPr>
              <a:xfrm>
                <a:off x="8560606" y="4613062"/>
                <a:ext cx="19400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3" name="Groupe 182"/>
              <p:cNvGrpSpPr/>
              <p:nvPr/>
            </p:nvGrpSpPr>
            <p:grpSpPr>
              <a:xfrm>
                <a:off x="8272606" y="2780525"/>
                <a:ext cx="1301834" cy="2174029"/>
                <a:chOff x="8272606" y="2780525"/>
                <a:chExt cx="1301834" cy="2174029"/>
              </a:xfrm>
            </p:grpSpPr>
            <p:grpSp>
              <p:nvGrpSpPr>
                <p:cNvPr id="26" name="Groupe 25"/>
                <p:cNvGrpSpPr/>
                <p:nvPr/>
              </p:nvGrpSpPr>
              <p:grpSpPr>
                <a:xfrm>
                  <a:off x="8699751" y="2780525"/>
                  <a:ext cx="874689" cy="2174029"/>
                  <a:chOff x="8502574" y="2575252"/>
                  <a:chExt cx="874689" cy="217402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8518847" y="2827176"/>
                    <a:ext cx="335901" cy="1070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8502574" y="4346992"/>
                    <a:ext cx="335901" cy="1070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" name="Rectangle à coins arrondis 19"/>
                  <p:cNvSpPr/>
                  <p:nvPr/>
                </p:nvSpPr>
                <p:spPr>
                  <a:xfrm>
                    <a:off x="8686801" y="2575252"/>
                    <a:ext cx="690462" cy="2174029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90" name="Groupe 89"/>
                <p:cNvGrpSpPr/>
                <p:nvPr/>
              </p:nvGrpSpPr>
              <p:grpSpPr>
                <a:xfrm>
                  <a:off x="8272606" y="4469062"/>
                  <a:ext cx="288000" cy="288000"/>
                  <a:chOff x="1494211" y="4699698"/>
                  <a:chExt cx="288000" cy="288000"/>
                </a:xfrm>
              </p:grpSpPr>
              <p:sp>
                <p:nvSpPr>
                  <p:cNvPr id="93" name="Ellipse 92"/>
                  <p:cNvSpPr/>
                  <p:nvPr/>
                </p:nvSpPr>
                <p:spPr>
                  <a:xfrm>
                    <a:off x="1494211" y="4699698"/>
                    <a:ext cx="288000" cy="288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4" name="Triangle isocèle 93"/>
                  <p:cNvSpPr/>
                  <p:nvPr/>
                </p:nvSpPr>
                <p:spPr>
                  <a:xfrm>
                    <a:off x="1604535" y="4720776"/>
                    <a:ext cx="67352" cy="9298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</p:grpSp>
        <p:grpSp>
          <p:nvGrpSpPr>
            <p:cNvPr id="137" name="Groupe 136"/>
            <p:cNvGrpSpPr/>
            <p:nvPr/>
          </p:nvGrpSpPr>
          <p:grpSpPr>
            <a:xfrm>
              <a:off x="361463" y="5989736"/>
              <a:ext cx="288000" cy="288000"/>
              <a:chOff x="2458518" y="6292467"/>
              <a:chExt cx="288000" cy="288000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2458518" y="6292467"/>
                <a:ext cx="288000" cy="288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9" name="Connecteur droit 128"/>
              <p:cNvCxnSpPr>
                <a:endCxn id="127" idx="2"/>
              </p:cNvCxnSpPr>
              <p:nvPr/>
            </p:nvCxnSpPr>
            <p:spPr>
              <a:xfrm flipH="1">
                <a:off x="2458518" y="6426514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/>
              <p:cNvCxnSpPr>
                <a:endCxn id="127" idx="0"/>
              </p:cNvCxnSpPr>
              <p:nvPr/>
            </p:nvCxnSpPr>
            <p:spPr>
              <a:xfrm flipH="1" flipV="1">
                <a:off x="2602518" y="6292467"/>
                <a:ext cx="0" cy="1340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e 137"/>
            <p:cNvGrpSpPr/>
            <p:nvPr/>
          </p:nvGrpSpPr>
          <p:grpSpPr>
            <a:xfrm>
              <a:off x="744182" y="6016142"/>
              <a:ext cx="288000" cy="288000"/>
              <a:chOff x="2458518" y="6292467"/>
              <a:chExt cx="288000" cy="288000"/>
            </a:xfrm>
          </p:grpSpPr>
          <p:sp>
            <p:nvSpPr>
              <p:cNvPr id="139" name="Ellipse 138"/>
              <p:cNvSpPr/>
              <p:nvPr/>
            </p:nvSpPr>
            <p:spPr>
              <a:xfrm>
                <a:off x="2458518" y="6292467"/>
                <a:ext cx="288000" cy="288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0" name="Connecteur droit 139"/>
              <p:cNvCxnSpPr>
                <a:endCxn id="139" idx="2"/>
              </p:cNvCxnSpPr>
              <p:nvPr/>
            </p:nvCxnSpPr>
            <p:spPr>
              <a:xfrm flipH="1">
                <a:off x="2458518" y="6426514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cteur droit 140"/>
              <p:cNvCxnSpPr>
                <a:endCxn id="139" idx="0"/>
              </p:cNvCxnSpPr>
              <p:nvPr/>
            </p:nvCxnSpPr>
            <p:spPr>
              <a:xfrm flipH="1" flipV="1">
                <a:off x="2602518" y="6292467"/>
                <a:ext cx="0" cy="1340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9" name="Image 15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73" t="35220" r="36394" b="35780"/>
            <a:stretch/>
          </p:blipFill>
          <p:spPr>
            <a:xfrm flipH="1">
              <a:off x="1435993" y="4557681"/>
              <a:ext cx="527587" cy="540000"/>
            </a:xfrm>
            <a:prstGeom prst="rect">
              <a:avLst/>
            </a:prstGeom>
          </p:spPr>
        </p:pic>
        <p:cxnSp>
          <p:nvCxnSpPr>
            <p:cNvPr id="161" name="Connecteur droit 160"/>
            <p:cNvCxnSpPr/>
            <p:nvPr/>
          </p:nvCxnSpPr>
          <p:spPr>
            <a:xfrm flipV="1">
              <a:off x="1371600" y="1852537"/>
              <a:ext cx="5854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ZoneTexte 161"/>
            <p:cNvSpPr txBox="1"/>
            <p:nvPr/>
          </p:nvSpPr>
          <p:spPr>
            <a:xfrm>
              <a:off x="1660693" y="1686181"/>
              <a:ext cx="540000" cy="3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CO</a:t>
              </a:r>
              <a:r>
                <a:rPr lang="fr-FR" sz="1600" b="1" baseline="-25000" dirty="0"/>
                <a:t>2</a:t>
              </a:r>
            </a:p>
          </p:txBody>
        </p:sp>
        <p:cxnSp>
          <p:nvCxnSpPr>
            <p:cNvPr id="169" name="Connecteur droit 168"/>
            <p:cNvCxnSpPr/>
            <p:nvPr/>
          </p:nvCxnSpPr>
          <p:spPr>
            <a:xfrm flipV="1">
              <a:off x="1371600" y="2242905"/>
              <a:ext cx="5854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ZoneTexte 169"/>
            <p:cNvSpPr txBox="1"/>
            <p:nvPr/>
          </p:nvSpPr>
          <p:spPr>
            <a:xfrm>
              <a:off x="1660219" y="2075937"/>
              <a:ext cx="540000" cy="3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P</a:t>
              </a:r>
              <a:endParaRPr lang="fr-FR" sz="1600" b="1" baseline="-25000" dirty="0"/>
            </a:p>
          </p:txBody>
        </p:sp>
        <p:grpSp>
          <p:nvGrpSpPr>
            <p:cNvPr id="15" name="Groupe 14"/>
            <p:cNvGrpSpPr/>
            <p:nvPr/>
          </p:nvGrpSpPr>
          <p:grpSpPr>
            <a:xfrm>
              <a:off x="2613488" y="1587639"/>
              <a:ext cx="1585064" cy="3326943"/>
              <a:chOff x="2613488" y="1459449"/>
              <a:chExt cx="1585064" cy="3326943"/>
            </a:xfrm>
          </p:grpSpPr>
          <p:sp>
            <p:nvSpPr>
              <p:cNvPr id="2" name="Forme libre 1"/>
              <p:cNvSpPr/>
              <p:nvPr/>
            </p:nvSpPr>
            <p:spPr>
              <a:xfrm>
                <a:off x="2741689" y="3311535"/>
                <a:ext cx="694144" cy="1414791"/>
              </a:xfrm>
              <a:custGeom>
                <a:avLst/>
                <a:gdLst>
                  <a:gd name="connsiteX0" fmla="*/ 670703 w 694144"/>
                  <a:gd name="connsiteY0" fmla="*/ 1401288 h 1414791"/>
                  <a:gd name="connsiteX1" fmla="*/ 656112 w 694144"/>
                  <a:gd name="connsiteY1" fmla="*/ 350701 h 1414791"/>
                  <a:gd name="connsiteX2" fmla="*/ 208639 w 694144"/>
                  <a:gd name="connsiteY2" fmla="*/ 505 h 1414791"/>
                  <a:gd name="connsiteX3" fmla="*/ 14086 w 694144"/>
                  <a:gd name="connsiteY3" fmla="*/ 268016 h 1414791"/>
                  <a:gd name="connsiteX4" fmla="*/ 48133 w 694144"/>
                  <a:gd name="connsiteY4" fmla="*/ 54007 h 1414791"/>
                  <a:gd name="connsiteX5" fmla="*/ 310780 w 694144"/>
                  <a:gd name="connsiteY5" fmla="*/ 63735 h 1414791"/>
                  <a:gd name="connsiteX6" fmla="*/ 529652 w 694144"/>
                  <a:gd name="connsiteY6" fmla="*/ 219377 h 1414791"/>
                  <a:gd name="connsiteX7" fmla="*/ 646384 w 694144"/>
                  <a:gd name="connsiteY7" fmla="*/ 462569 h 1414791"/>
                  <a:gd name="connsiteX8" fmla="*/ 665839 w 694144"/>
                  <a:gd name="connsiteY8" fmla="*/ 914905 h 1414791"/>
                  <a:gd name="connsiteX9" fmla="*/ 670703 w 694144"/>
                  <a:gd name="connsiteY9" fmla="*/ 1401288 h 141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4144" h="1414791">
                    <a:moveTo>
                      <a:pt x="670703" y="1401288"/>
                    </a:moveTo>
                    <a:cubicBezTo>
                      <a:pt x="669082" y="1307254"/>
                      <a:pt x="733123" y="584165"/>
                      <a:pt x="656112" y="350701"/>
                    </a:cubicBezTo>
                    <a:cubicBezTo>
                      <a:pt x="579101" y="117237"/>
                      <a:pt x="315643" y="14286"/>
                      <a:pt x="208639" y="505"/>
                    </a:cubicBezTo>
                    <a:cubicBezTo>
                      <a:pt x="101635" y="-13276"/>
                      <a:pt x="40837" y="259099"/>
                      <a:pt x="14086" y="268016"/>
                    </a:cubicBezTo>
                    <a:cubicBezTo>
                      <a:pt x="-12665" y="276933"/>
                      <a:pt x="-1316" y="88054"/>
                      <a:pt x="48133" y="54007"/>
                    </a:cubicBezTo>
                    <a:cubicBezTo>
                      <a:pt x="97582" y="19960"/>
                      <a:pt x="230527" y="36173"/>
                      <a:pt x="310780" y="63735"/>
                    </a:cubicBezTo>
                    <a:cubicBezTo>
                      <a:pt x="391033" y="91297"/>
                      <a:pt x="473718" y="152905"/>
                      <a:pt x="529652" y="219377"/>
                    </a:cubicBezTo>
                    <a:cubicBezTo>
                      <a:pt x="585586" y="285849"/>
                      <a:pt x="623686" y="346648"/>
                      <a:pt x="646384" y="462569"/>
                    </a:cubicBezTo>
                    <a:cubicBezTo>
                      <a:pt x="669082" y="578490"/>
                      <a:pt x="669892" y="756830"/>
                      <a:pt x="665839" y="914905"/>
                    </a:cubicBezTo>
                    <a:cubicBezTo>
                      <a:pt x="661786" y="1072979"/>
                      <a:pt x="672324" y="1495322"/>
                      <a:pt x="670703" y="140128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" name="Forme libre 3"/>
              <p:cNvSpPr/>
              <p:nvPr/>
            </p:nvSpPr>
            <p:spPr>
              <a:xfrm>
                <a:off x="2613488" y="2601003"/>
                <a:ext cx="762393" cy="2169387"/>
              </a:xfrm>
              <a:custGeom>
                <a:avLst/>
                <a:gdLst>
                  <a:gd name="connsiteX0" fmla="*/ 762010 w 762393"/>
                  <a:gd name="connsiteY0" fmla="*/ 2126640 h 2169387"/>
                  <a:gd name="connsiteX1" fmla="*/ 689052 w 762393"/>
                  <a:gd name="connsiteY1" fmla="*/ 1387338 h 2169387"/>
                  <a:gd name="connsiteX2" fmla="*/ 689052 w 762393"/>
                  <a:gd name="connsiteY2" fmla="*/ 793951 h 2169387"/>
                  <a:gd name="connsiteX3" fmla="*/ 548001 w 762393"/>
                  <a:gd name="connsiteY3" fmla="*/ 220019 h 2169387"/>
                  <a:gd name="connsiteX4" fmla="*/ 265899 w 762393"/>
                  <a:gd name="connsiteY4" fmla="*/ 74104 h 2169387"/>
                  <a:gd name="connsiteX5" fmla="*/ 17844 w 762393"/>
                  <a:gd name="connsiteY5" fmla="*/ 244338 h 2169387"/>
                  <a:gd name="connsiteX6" fmla="*/ 47027 w 762393"/>
                  <a:gd name="connsiteY6" fmla="*/ 137334 h 2169387"/>
                  <a:gd name="connsiteX7" fmla="*/ 265899 w 762393"/>
                  <a:gd name="connsiteY7" fmla="*/ 1146 h 2169387"/>
                  <a:gd name="connsiteX8" fmla="*/ 479907 w 762393"/>
                  <a:gd name="connsiteY8" fmla="*/ 83832 h 2169387"/>
                  <a:gd name="connsiteX9" fmla="*/ 620958 w 762393"/>
                  <a:gd name="connsiteY9" fmla="*/ 283249 h 2169387"/>
                  <a:gd name="connsiteX10" fmla="*/ 630686 w 762393"/>
                  <a:gd name="connsiteY10" fmla="*/ 789087 h 2169387"/>
                  <a:gd name="connsiteX11" fmla="*/ 659869 w 762393"/>
                  <a:gd name="connsiteY11" fmla="*/ 1003095 h 2169387"/>
                  <a:gd name="connsiteX12" fmla="*/ 630686 w 762393"/>
                  <a:gd name="connsiteY12" fmla="*/ 1338700 h 2169387"/>
                  <a:gd name="connsiteX13" fmla="*/ 674461 w 762393"/>
                  <a:gd name="connsiteY13" fmla="*/ 1654849 h 2169387"/>
                  <a:gd name="connsiteX14" fmla="*/ 684188 w 762393"/>
                  <a:gd name="connsiteY14" fmla="*/ 1941815 h 2169387"/>
                  <a:gd name="connsiteX15" fmla="*/ 718235 w 762393"/>
                  <a:gd name="connsiteY15" fmla="*/ 2063410 h 2169387"/>
                  <a:gd name="connsiteX16" fmla="*/ 762010 w 762393"/>
                  <a:gd name="connsiteY16" fmla="*/ 2126640 h 216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393" h="2169387">
                    <a:moveTo>
                      <a:pt x="762010" y="2126640"/>
                    </a:moveTo>
                    <a:cubicBezTo>
                      <a:pt x="757146" y="2013961"/>
                      <a:pt x="701212" y="1609453"/>
                      <a:pt x="689052" y="1387338"/>
                    </a:cubicBezTo>
                    <a:cubicBezTo>
                      <a:pt x="676892" y="1165223"/>
                      <a:pt x="712561" y="988504"/>
                      <a:pt x="689052" y="793951"/>
                    </a:cubicBezTo>
                    <a:cubicBezTo>
                      <a:pt x="665543" y="599398"/>
                      <a:pt x="618527" y="339994"/>
                      <a:pt x="548001" y="220019"/>
                    </a:cubicBezTo>
                    <a:cubicBezTo>
                      <a:pt x="477475" y="100044"/>
                      <a:pt x="354258" y="70051"/>
                      <a:pt x="265899" y="74104"/>
                    </a:cubicBezTo>
                    <a:cubicBezTo>
                      <a:pt x="177539" y="78157"/>
                      <a:pt x="54322" y="233800"/>
                      <a:pt x="17844" y="244338"/>
                    </a:cubicBezTo>
                    <a:cubicBezTo>
                      <a:pt x="-18634" y="254876"/>
                      <a:pt x="5684" y="177866"/>
                      <a:pt x="47027" y="137334"/>
                    </a:cubicBezTo>
                    <a:cubicBezTo>
                      <a:pt x="88369" y="96802"/>
                      <a:pt x="193752" y="10063"/>
                      <a:pt x="265899" y="1146"/>
                    </a:cubicBezTo>
                    <a:cubicBezTo>
                      <a:pt x="338046" y="-7771"/>
                      <a:pt x="420731" y="36815"/>
                      <a:pt x="479907" y="83832"/>
                    </a:cubicBezTo>
                    <a:cubicBezTo>
                      <a:pt x="539083" y="130849"/>
                      <a:pt x="595828" y="165706"/>
                      <a:pt x="620958" y="283249"/>
                    </a:cubicBezTo>
                    <a:cubicBezTo>
                      <a:pt x="646088" y="400791"/>
                      <a:pt x="624201" y="669113"/>
                      <a:pt x="630686" y="789087"/>
                    </a:cubicBezTo>
                    <a:cubicBezTo>
                      <a:pt x="637171" y="909061"/>
                      <a:pt x="659869" y="911493"/>
                      <a:pt x="659869" y="1003095"/>
                    </a:cubicBezTo>
                    <a:cubicBezTo>
                      <a:pt x="659869" y="1094697"/>
                      <a:pt x="628254" y="1230074"/>
                      <a:pt x="630686" y="1338700"/>
                    </a:cubicBezTo>
                    <a:cubicBezTo>
                      <a:pt x="633118" y="1447326"/>
                      <a:pt x="665544" y="1554330"/>
                      <a:pt x="674461" y="1654849"/>
                    </a:cubicBezTo>
                    <a:cubicBezTo>
                      <a:pt x="683378" y="1755368"/>
                      <a:pt x="676892" y="1873722"/>
                      <a:pt x="684188" y="1941815"/>
                    </a:cubicBezTo>
                    <a:cubicBezTo>
                      <a:pt x="691484" y="2009908"/>
                      <a:pt x="712561" y="2029363"/>
                      <a:pt x="718235" y="2063410"/>
                    </a:cubicBezTo>
                    <a:cubicBezTo>
                      <a:pt x="723909" y="2097457"/>
                      <a:pt x="766874" y="2239319"/>
                      <a:pt x="762010" y="212664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" name="Forme libre 4"/>
              <p:cNvSpPr/>
              <p:nvPr/>
            </p:nvSpPr>
            <p:spPr>
              <a:xfrm>
                <a:off x="3440144" y="1906529"/>
                <a:ext cx="393215" cy="2859713"/>
              </a:xfrm>
              <a:custGeom>
                <a:avLst/>
                <a:gdLst>
                  <a:gd name="connsiteX0" fmla="*/ 22901 w 393215"/>
                  <a:gd name="connsiteY0" fmla="*/ 2821114 h 2859713"/>
                  <a:gd name="connsiteX1" fmla="*/ 139633 w 393215"/>
                  <a:gd name="connsiteY1" fmla="*/ 2130450 h 2859713"/>
                  <a:gd name="connsiteX2" fmla="*/ 90995 w 393215"/>
                  <a:gd name="connsiteY2" fmla="*/ 1250097 h 2859713"/>
                  <a:gd name="connsiteX3" fmla="*/ 105586 w 393215"/>
                  <a:gd name="connsiteY3" fmla="*/ 642118 h 2859713"/>
                  <a:gd name="connsiteX4" fmla="*/ 246637 w 393215"/>
                  <a:gd name="connsiteY4" fmla="*/ 184918 h 2859713"/>
                  <a:gd name="connsiteX5" fmla="*/ 392552 w 393215"/>
                  <a:gd name="connsiteY5" fmla="*/ 93 h 2859713"/>
                  <a:gd name="connsiteX6" fmla="*/ 295275 w 393215"/>
                  <a:gd name="connsiteY6" fmla="*/ 204374 h 2859713"/>
                  <a:gd name="connsiteX7" fmla="*/ 168816 w 393215"/>
                  <a:gd name="connsiteY7" fmla="*/ 588616 h 2859713"/>
                  <a:gd name="connsiteX8" fmla="*/ 52084 w 393215"/>
                  <a:gd name="connsiteY8" fmla="*/ 1109046 h 2859713"/>
                  <a:gd name="connsiteX9" fmla="*/ 56948 w 393215"/>
                  <a:gd name="connsiteY9" fmla="*/ 1668386 h 2859713"/>
                  <a:gd name="connsiteX10" fmla="*/ 95858 w 393215"/>
                  <a:gd name="connsiteY10" fmla="*/ 2023446 h 2859713"/>
                  <a:gd name="connsiteX11" fmla="*/ 76403 w 393215"/>
                  <a:gd name="connsiteY11" fmla="*/ 2329867 h 2859713"/>
                  <a:gd name="connsiteX12" fmla="*/ 8309 w 393215"/>
                  <a:gd name="connsiteY12" fmla="*/ 2723837 h 2859713"/>
                  <a:gd name="connsiteX13" fmla="*/ 22901 w 393215"/>
                  <a:gd name="connsiteY13" fmla="*/ 2821114 h 285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3215" h="2859713">
                    <a:moveTo>
                      <a:pt x="22901" y="2821114"/>
                    </a:moveTo>
                    <a:cubicBezTo>
                      <a:pt x="44788" y="2722216"/>
                      <a:pt x="128284" y="2392286"/>
                      <a:pt x="139633" y="2130450"/>
                    </a:cubicBezTo>
                    <a:cubicBezTo>
                      <a:pt x="150982" y="1868614"/>
                      <a:pt x="96669" y="1498152"/>
                      <a:pt x="90995" y="1250097"/>
                    </a:cubicBezTo>
                    <a:cubicBezTo>
                      <a:pt x="85321" y="1002042"/>
                      <a:pt x="79646" y="819648"/>
                      <a:pt x="105586" y="642118"/>
                    </a:cubicBezTo>
                    <a:cubicBezTo>
                      <a:pt x="131526" y="464588"/>
                      <a:pt x="198809" y="291922"/>
                      <a:pt x="246637" y="184918"/>
                    </a:cubicBezTo>
                    <a:cubicBezTo>
                      <a:pt x="294465" y="77914"/>
                      <a:pt x="384446" y="-3150"/>
                      <a:pt x="392552" y="93"/>
                    </a:cubicBezTo>
                    <a:cubicBezTo>
                      <a:pt x="400658" y="3336"/>
                      <a:pt x="332564" y="106287"/>
                      <a:pt x="295275" y="204374"/>
                    </a:cubicBezTo>
                    <a:cubicBezTo>
                      <a:pt x="257986" y="302461"/>
                      <a:pt x="209348" y="437837"/>
                      <a:pt x="168816" y="588616"/>
                    </a:cubicBezTo>
                    <a:cubicBezTo>
                      <a:pt x="128284" y="739395"/>
                      <a:pt x="70729" y="929084"/>
                      <a:pt x="52084" y="1109046"/>
                    </a:cubicBezTo>
                    <a:cubicBezTo>
                      <a:pt x="33439" y="1289008"/>
                      <a:pt x="49652" y="1515986"/>
                      <a:pt x="56948" y="1668386"/>
                    </a:cubicBezTo>
                    <a:cubicBezTo>
                      <a:pt x="64244" y="1820786"/>
                      <a:pt x="92616" y="1913199"/>
                      <a:pt x="95858" y="2023446"/>
                    </a:cubicBezTo>
                    <a:cubicBezTo>
                      <a:pt x="99100" y="2133693"/>
                      <a:pt x="90994" y="2213135"/>
                      <a:pt x="76403" y="2329867"/>
                    </a:cubicBezTo>
                    <a:cubicBezTo>
                      <a:pt x="61812" y="2446599"/>
                      <a:pt x="24522" y="2640341"/>
                      <a:pt x="8309" y="2723837"/>
                    </a:cubicBezTo>
                    <a:cubicBezTo>
                      <a:pt x="-7904" y="2807333"/>
                      <a:pt x="1014" y="2920012"/>
                      <a:pt x="22901" y="282111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Forme libre 5"/>
              <p:cNvSpPr/>
              <p:nvPr/>
            </p:nvSpPr>
            <p:spPr>
              <a:xfrm>
                <a:off x="3070283" y="1527730"/>
                <a:ext cx="379155" cy="3240858"/>
              </a:xfrm>
              <a:custGeom>
                <a:avLst/>
                <a:gdLst>
                  <a:gd name="connsiteX0" fmla="*/ 295485 w 379155"/>
                  <a:gd name="connsiteY0" fmla="*/ 3180458 h 3240858"/>
                  <a:gd name="connsiteX1" fmla="*/ 271166 w 379155"/>
                  <a:gd name="connsiteY1" fmla="*/ 2358471 h 3240858"/>
                  <a:gd name="connsiteX2" fmla="*/ 324668 w 379155"/>
                  <a:gd name="connsiteY2" fmla="*/ 1482981 h 3240858"/>
                  <a:gd name="connsiteX3" fmla="*/ 23111 w 379155"/>
                  <a:gd name="connsiteY3" fmla="*/ 704768 h 3240858"/>
                  <a:gd name="connsiteX4" fmla="*/ 164162 w 379155"/>
                  <a:gd name="connsiteY4" fmla="*/ 67607 h 3240858"/>
                  <a:gd name="connsiteX5" fmla="*/ 227392 w 379155"/>
                  <a:gd name="connsiteY5" fmla="*/ 48151 h 3240858"/>
                  <a:gd name="connsiteX6" fmla="*/ 139843 w 379155"/>
                  <a:gd name="connsiteY6" fmla="*/ 330253 h 3240858"/>
                  <a:gd name="connsiteX7" fmla="*/ 47430 w 379155"/>
                  <a:gd name="connsiteY7" fmla="*/ 665858 h 3240858"/>
                  <a:gd name="connsiteX8" fmla="*/ 13383 w 379155"/>
                  <a:gd name="connsiteY8" fmla="*/ 962551 h 3240858"/>
                  <a:gd name="connsiteX9" fmla="*/ 271166 w 379155"/>
                  <a:gd name="connsiteY9" fmla="*/ 1458662 h 3240858"/>
                  <a:gd name="connsiteX10" fmla="*/ 378170 w 379155"/>
                  <a:gd name="connsiteY10" fmla="*/ 2042322 h 3240858"/>
                  <a:gd name="connsiteX11" fmla="*/ 324668 w 379155"/>
                  <a:gd name="connsiteY11" fmla="*/ 2557888 h 3240858"/>
                  <a:gd name="connsiteX12" fmla="*/ 329532 w 379155"/>
                  <a:gd name="connsiteY12" fmla="*/ 3107500 h 3240858"/>
                  <a:gd name="connsiteX13" fmla="*/ 295485 w 379155"/>
                  <a:gd name="connsiteY13" fmla="*/ 3180458 h 324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9155" h="3240858">
                    <a:moveTo>
                      <a:pt x="295485" y="3180458"/>
                    </a:moveTo>
                    <a:cubicBezTo>
                      <a:pt x="285757" y="3055620"/>
                      <a:pt x="266302" y="2641384"/>
                      <a:pt x="271166" y="2358471"/>
                    </a:cubicBezTo>
                    <a:cubicBezTo>
                      <a:pt x="276030" y="2075558"/>
                      <a:pt x="366010" y="1758598"/>
                      <a:pt x="324668" y="1482981"/>
                    </a:cubicBezTo>
                    <a:cubicBezTo>
                      <a:pt x="283326" y="1207364"/>
                      <a:pt x="49862" y="940664"/>
                      <a:pt x="23111" y="704768"/>
                    </a:cubicBezTo>
                    <a:cubicBezTo>
                      <a:pt x="-3640" y="468872"/>
                      <a:pt x="130115" y="177043"/>
                      <a:pt x="164162" y="67607"/>
                    </a:cubicBezTo>
                    <a:cubicBezTo>
                      <a:pt x="198209" y="-41829"/>
                      <a:pt x="231445" y="4377"/>
                      <a:pt x="227392" y="48151"/>
                    </a:cubicBezTo>
                    <a:cubicBezTo>
                      <a:pt x="223339" y="91925"/>
                      <a:pt x="169837" y="227302"/>
                      <a:pt x="139843" y="330253"/>
                    </a:cubicBezTo>
                    <a:cubicBezTo>
                      <a:pt x="109849" y="433204"/>
                      <a:pt x="68507" y="560475"/>
                      <a:pt x="47430" y="665858"/>
                    </a:cubicBezTo>
                    <a:cubicBezTo>
                      <a:pt x="26353" y="771241"/>
                      <a:pt x="-23906" y="830417"/>
                      <a:pt x="13383" y="962551"/>
                    </a:cubicBezTo>
                    <a:cubicBezTo>
                      <a:pt x="50672" y="1094685"/>
                      <a:pt x="210368" y="1278700"/>
                      <a:pt x="271166" y="1458662"/>
                    </a:cubicBezTo>
                    <a:cubicBezTo>
                      <a:pt x="331964" y="1638624"/>
                      <a:pt x="369253" y="1859118"/>
                      <a:pt x="378170" y="2042322"/>
                    </a:cubicBezTo>
                    <a:cubicBezTo>
                      <a:pt x="387087" y="2225526"/>
                      <a:pt x="332774" y="2380358"/>
                      <a:pt x="324668" y="2557888"/>
                    </a:cubicBezTo>
                    <a:cubicBezTo>
                      <a:pt x="316562" y="2735418"/>
                      <a:pt x="333585" y="3000496"/>
                      <a:pt x="329532" y="3107500"/>
                    </a:cubicBezTo>
                    <a:cubicBezTo>
                      <a:pt x="325479" y="3214504"/>
                      <a:pt x="305213" y="3305296"/>
                      <a:pt x="295485" y="318045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Forme libre 7"/>
              <p:cNvSpPr/>
              <p:nvPr/>
            </p:nvSpPr>
            <p:spPr>
              <a:xfrm>
                <a:off x="3374244" y="1585011"/>
                <a:ext cx="274306" cy="3177061"/>
              </a:xfrm>
              <a:custGeom>
                <a:avLst/>
                <a:gdLst>
                  <a:gd name="connsiteX0" fmla="*/ 200670 w 274306"/>
                  <a:gd name="connsiteY0" fmla="*/ 3132904 h 3177061"/>
                  <a:gd name="connsiteX1" fmla="*/ 113121 w 274306"/>
                  <a:gd name="connsiteY1" fmla="*/ 2286598 h 3177061"/>
                  <a:gd name="connsiteX2" fmla="*/ 239580 w 274306"/>
                  <a:gd name="connsiteY2" fmla="*/ 1586206 h 3177061"/>
                  <a:gd name="connsiteX3" fmla="*/ 79074 w 274306"/>
                  <a:gd name="connsiteY3" fmla="*/ 788538 h 3177061"/>
                  <a:gd name="connsiteX4" fmla="*/ 74210 w 274306"/>
                  <a:gd name="connsiteY4" fmla="*/ 204879 h 3177061"/>
                  <a:gd name="connsiteX5" fmla="*/ 210398 w 274306"/>
                  <a:gd name="connsiteY5" fmla="*/ 598 h 3177061"/>
                  <a:gd name="connsiteX6" fmla="*/ 176351 w 274306"/>
                  <a:gd name="connsiteY6" fmla="*/ 156240 h 3177061"/>
                  <a:gd name="connsiteX7" fmla="*/ 1253 w 274306"/>
                  <a:gd name="connsiteY7" fmla="*/ 530755 h 3177061"/>
                  <a:gd name="connsiteX8" fmla="*/ 103393 w 274306"/>
                  <a:gd name="connsiteY8" fmla="*/ 1094959 h 3177061"/>
                  <a:gd name="connsiteX9" fmla="*/ 210398 w 274306"/>
                  <a:gd name="connsiteY9" fmla="*/ 1595934 h 3177061"/>
                  <a:gd name="connsiteX10" fmla="*/ 273627 w 274306"/>
                  <a:gd name="connsiteY10" fmla="*/ 1882900 h 3177061"/>
                  <a:gd name="connsiteX11" fmla="*/ 171487 w 274306"/>
                  <a:gd name="connsiteY11" fmla="*/ 2262279 h 3177061"/>
                  <a:gd name="connsiteX12" fmla="*/ 171487 w 274306"/>
                  <a:gd name="connsiteY12" fmla="*/ 2583291 h 3177061"/>
                  <a:gd name="connsiteX13" fmla="*/ 249308 w 274306"/>
                  <a:gd name="connsiteY13" fmla="*/ 3006444 h 3177061"/>
                  <a:gd name="connsiteX14" fmla="*/ 200670 w 274306"/>
                  <a:gd name="connsiteY14" fmla="*/ 3132904 h 317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306" h="3177061">
                    <a:moveTo>
                      <a:pt x="200670" y="3132904"/>
                    </a:moveTo>
                    <a:cubicBezTo>
                      <a:pt x="177972" y="3012930"/>
                      <a:pt x="106636" y="2544381"/>
                      <a:pt x="113121" y="2286598"/>
                    </a:cubicBezTo>
                    <a:cubicBezTo>
                      <a:pt x="119606" y="2028815"/>
                      <a:pt x="245254" y="1835883"/>
                      <a:pt x="239580" y="1586206"/>
                    </a:cubicBezTo>
                    <a:cubicBezTo>
                      <a:pt x="233906" y="1336529"/>
                      <a:pt x="106636" y="1018759"/>
                      <a:pt x="79074" y="788538"/>
                    </a:cubicBezTo>
                    <a:cubicBezTo>
                      <a:pt x="51512" y="558317"/>
                      <a:pt x="52323" y="336202"/>
                      <a:pt x="74210" y="204879"/>
                    </a:cubicBezTo>
                    <a:cubicBezTo>
                      <a:pt x="96097" y="73556"/>
                      <a:pt x="193375" y="8704"/>
                      <a:pt x="210398" y="598"/>
                    </a:cubicBezTo>
                    <a:cubicBezTo>
                      <a:pt x="227421" y="-7508"/>
                      <a:pt x="211208" y="67881"/>
                      <a:pt x="176351" y="156240"/>
                    </a:cubicBezTo>
                    <a:cubicBezTo>
                      <a:pt x="141494" y="244599"/>
                      <a:pt x="13413" y="374302"/>
                      <a:pt x="1253" y="530755"/>
                    </a:cubicBezTo>
                    <a:cubicBezTo>
                      <a:pt x="-10907" y="687208"/>
                      <a:pt x="68535" y="917429"/>
                      <a:pt x="103393" y="1094959"/>
                    </a:cubicBezTo>
                    <a:cubicBezTo>
                      <a:pt x="138250" y="1272489"/>
                      <a:pt x="182026" y="1464611"/>
                      <a:pt x="210398" y="1595934"/>
                    </a:cubicBezTo>
                    <a:cubicBezTo>
                      <a:pt x="238770" y="1727257"/>
                      <a:pt x="280112" y="1771842"/>
                      <a:pt x="273627" y="1882900"/>
                    </a:cubicBezTo>
                    <a:cubicBezTo>
                      <a:pt x="267142" y="1993957"/>
                      <a:pt x="188510" y="2145547"/>
                      <a:pt x="171487" y="2262279"/>
                    </a:cubicBezTo>
                    <a:cubicBezTo>
                      <a:pt x="154464" y="2379011"/>
                      <a:pt x="158517" y="2459264"/>
                      <a:pt x="171487" y="2583291"/>
                    </a:cubicBezTo>
                    <a:cubicBezTo>
                      <a:pt x="184457" y="2707318"/>
                      <a:pt x="244444" y="2912410"/>
                      <a:pt x="249308" y="3006444"/>
                    </a:cubicBezTo>
                    <a:cubicBezTo>
                      <a:pt x="254172" y="3100478"/>
                      <a:pt x="223368" y="3252878"/>
                      <a:pt x="200670" y="313290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Forme libre 8"/>
              <p:cNvSpPr/>
              <p:nvPr/>
            </p:nvSpPr>
            <p:spPr>
              <a:xfrm>
                <a:off x="3426973" y="2505609"/>
                <a:ext cx="771579" cy="2227182"/>
              </a:xfrm>
              <a:custGeom>
                <a:avLst/>
                <a:gdLst>
                  <a:gd name="connsiteX0" fmla="*/ 6889 w 771579"/>
                  <a:gd name="connsiteY0" fmla="*/ 2226898 h 2227182"/>
                  <a:gd name="connsiteX1" fmla="*/ 16617 w 771579"/>
                  <a:gd name="connsiteY1" fmla="*/ 1740515 h 2227182"/>
                  <a:gd name="connsiteX2" fmla="*/ 65255 w 771579"/>
                  <a:gd name="connsiteY2" fmla="*/ 821251 h 2227182"/>
                  <a:gd name="connsiteX3" fmla="*/ 211170 w 771579"/>
                  <a:gd name="connsiteY3" fmla="*/ 164634 h 2227182"/>
                  <a:gd name="connsiteX4" fmla="*/ 566229 w 771579"/>
                  <a:gd name="connsiteY4" fmla="*/ 4128 h 2227182"/>
                  <a:gd name="connsiteX5" fmla="*/ 755919 w 771579"/>
                  <a:gd name="connsiteY5" fmla="*/ 276502 h 2227182"/>
                  <a:gd name="connsiteX6" fmla="*/ 746191 w 771579"/>
                  <a:gd name="connsiteY6" fmla="*/ 359187 h 2227182"/>
                  <a:gd name="connsiteX7" fmla="*/ 629459 w 771579"/>
                  <a:gd name="connsiteY7" fmla="*/ 135451 h 2227182"/>
                  <a:gd name="connsiteX8" fmla="*/ 483544 w 771579"/>
                  <a:gd name="connsiteY8" fmla="*/ 62494 h 2227182"/>
                  <a:gd name="connsiteX9" fmla="*/ 220897 w 771579"/>
                  <a:gd name="connsiteY9" fmla="*/ 52766 h 2227182"/>
                  <a:gd name="connsiteX10" fmla="*/ 99302 w 771579"/>
                  <a:gd name="connsiteY10" fmla="*/ 364051 h 2227182"/>
                  <a:gd name="connsiteX11" fmla="*/ 113893 w 771579"/>
                  <a:gd name="connsiteY11" fmla="*/ 1020668 h 2227182"/>
                  <a:gd name="connsiteX12" fmla="*/ 128485 w 771579"/>
                  <a:gd name="connsiteY12" fmla="*/ 1336817 h 2227182"/>
                  <a:gd name="connsiteX13" fmla="*/ 113893 w 771579"/>
                  <a:gd name="connsiteY13" fmla="*/ 1803745 h 2227182"/>
                  <a:gd name="connsiteX14" fmla="*/ 6889 w 771579"/>
                  <a:gd name="connsiteY14" fmla="*/ 2226898 h 222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1579" h="2227182">
                    <a:moveTo>
                      <a:pt x="6889" y="2226898"/>
                    </a:moveTo>
                    <a:cubicBezTo>
                      <a:pt x="-9324" y="2216360"/>
                      <a:pt x="6889" y="1974789"/>
                      <a:pt x="16617" y="1740515"/>
                    </a:cubicBezTo>
                    <a:cubicBezTo>
                      <a:pt x="26345" y="1506241"/>
                      <a:pt x="32830" y="1083898"/>
                      <a:pt x="65255" y="821251"/>
                    </a:cubicBezTo>
                    <a:cubicBezTo>
                      <a:pt x="97680" y="558604"/>
                      <a:pt x="127674" y="300821"/>
                      <a:pt x="211170" y="164634"/>
                    </a:cubicBezTo>
                    <a:cubicBezTo>
                      <a:pt x="294666" y="28447"/>
                      <a:pt x="475438" y="-14517"/>
                      <a:pt x="566229" y="4128"/>
                    </a:cubicBezTo>
                    <a:cubicBezTo>
                      <a:pt x="657021" y="22773"/>
                      <a:pt x="725925" y="217326"/>
                      <a:pt x="755919" y="276502"/>
                    </a:cubicBezTo>
                    <a:cubicBezTo>
                      <a:pt x="785913" y="335678"/>
                      <a:pt x="767268" y="382695"/>
                      <a:pt x="746191" y="359187"/>
                    </a:cubicBezTo>
                    <a:cubicBezTo>
                      <a:pt x="725114" y="335679"/>
                      <a:pt x="673234" y="184900"/>
                      <a:pt x="629459" y="135451"/>
                    </a:cubicBezTo>
                    <a:cubicBezTo>
                      <a:pt x="585684" y="86002"/>
                      <a:pt x="551638" y="76275"/>
                      <a:pt x="483544" y="62494"/>
                    </a:cubicBezTo>
                    <a:cubicBezTo>
                      <a:pt x="415450" y="48713"/>
                      <a:pt x="284937" y="2506"/>
                      <a:pt x="220897" y="52766"/>
                    </a:cubicBezTo>
                    <a:cubicBezTo>
                      <a:pt x="156857" y="103025"/>
                      <a:pt x="117136" y="202734"/>
                      <a:pt x="99302" y="364051"/>
                    </a:cubicBezTo>
                    <a:cubicBezTo>
                      <a:pt x="81468" y="525368"/>
                      <a:pt x="109029" y="858540"/>
                      <a:pt x="113893" y="1020668"/>
                    </a:cubicBezTo>
                    <a:cubicBezTo>
                      <a:pt x="118757" y="1182796"/>
                      <a:pt x="128485" y="1206304"/>
                      <a:pt x="128485" y="1336817"/>
                    </a:cubicBezTo>
                    <a:cubicBezTo>
                      <a:pt x="128485" y="1467330"/>
                      <a:pt x="128485" y="1654587"/>
                      <a:pt x="113893" y="1803745"/>
                    </a:cubicBezTo>
                    <a:cubicBezTo>
                      <a:pt x="99302" y="1952902"/>
                      <a:pt x="23102" y="2237436"/>
                      <a:pt x="6889" y="222689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Forme libre 10"/>
              <p:cNvSpPr/>
              <p:nvPr/>
            </p:nvSpPr>
            <p:spPr>
              <a:xfrm>
                <a:off x="2614706" y="3038950"/>
                <a:ext cx="878693" cy="1733868"/>
              </a:xfrm>
              <a:custGeom>
                <a:avLst/>
                <a:gdLst>
                  <a:gd name="connsiteX0" fmla="*/ 862930 w 878693"/>
                  <a:gd name="connsiteY0" fmla="*/ 1688693 h 1733868"/>
                  <a:gd name="connsiteX1" fmla="*/ 853203 w 878693"/>
                  <a:gd name="connsiteY1" fmla="*/ 613787 h 1733868"/>
                  <a:gd name="connsiteX2" fmla="*/ 566237 w 878693"/>
                  <a:gd name="connsiteY2" fmla="*/ 64174 h 1733868"/>
                  <a:gd name="connsiteX3" fmla="*/ 118764 w 878693"/>
                  <a:gd name="connsiteY3" fmla="*/ 49582 h 1733868"/>
                  <a:gd name="connsiteX4" fmla="*/ 2033 w 878693"/>
                  <a:gd name="connsiteY4" fmla="*/ 409506 h 1733868"/>
                  <a:gd name="connsiteX5" fmla="*/ 50671 w 878693"/>
                  <a:gd name="connsiteY5" fmla="*/ 424097 h 1733868"/>
                  <a:gd name="connsiteX6" fmla="*/ 128492 w 878693"/>
                  <a:gd name="connsiteY6" fmla="*/ 141995 h 1733868"/>
                  <a:gd name="connsiteX7" fmla="*/ 318181 w 878693"/>
                  <a:gd name="connsiteY7" fmla="*/ 39855 h 1733868"/>
                  <a:gd name="connsiteX8" fmla="*/ 624603 w 878693"/>
                  <a:gd name="connsiteY8" fmla="*/ 34991 h 1733868"/>
                  <a:gd name="connsiteX9" fmla="*/ 755926 w 878693"/>
                  <a:gd name="connsiteY9" fmla="*/ 224680 h 1733868"/>
                  <a:gd name="connsiteX10" fmla="*/ 760790 w 878693"/>
                  <a:gd name="connsiteY10" fmla="*/ 521374 h 1733868"/>
                  <a:gd name="connsiteX11" fmla="*/ 828884 w 878693"/>
                  <a:gd name="connsiteY11" fmla="*/ 1114761 h 1733868"/>
                  <a:gd name="connsiteX12" fmla="*/ 838611 w 878693"/>
                  <a:gd name="connsiteY12" fmla="*/ 1489276 h 1733868"/>
                  <a:gd name="connsiteX13" fmla="*/ 862930 w 878693"/>
                  <a:gd name="connsiteY13" fmla="*/ 1688693 h 173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8693" h="1733868">
                    <a:moveTo>
                      <a:pt x="862930" y="1688693"/>
                    </a:moveTo>
                    <a:cubicBezTo>
                      <a:pt x="865362" y="1542778"/>
                      <a:pt x="902652" y="884540"/>
                      <a:pt x="853203" y="613787"/>
                    </a:cubicBezTo>
                    <a:cubicBezTo>
                      <a:pt x="803754" y="343034"/>
                      <a:pt x="688644" y="158208"/>
                      <a:pt x="566237" y="64174"/>
                    </a:cubicBezTo>
                    <a:cubicBezTo>
                      <a:pt x="443830" y="-29860"/>
                      <a:pt x="212798" y="-7973"/>
                      <a:pt x="118764" y="49582"/>
                    </a:cubicBezTo>
                    <a:cubicBezTo>
                      <a:pt x="24730" y="107137"/>
                      <a:pt x="13382" y="347087"/>
                      <a:pt x="2033" y="409506"/>
                    </a:cubicBezTo>
                    <a:cubicBezTo>
                      <a:pt x="-9316" y="471925"/>
                      <a:pt x="29594" y="468682"/>
                      <a:pt x="50671" y="424097"/>
                    </a:cubicBezTo>
                    <a:cubicBezTo>
                      <a:pt x="71747" y="379512"/>
                      <a:pt x="83907" y="206035"/>
                      <a:pt x="128492" y="141995"/>
                    </a:cubicBezTo>
                    <a:cubicBezTo>
                      <a:pt x="173077" y="77955"/>
                      <a:pt x="235496" y="57689"/>
                      <a:pt x="318181" y="39855"/>
                    </a:cubicBezTo>
                    <a:cubicBezTo>
                      <a:pt x="400866" y="22021"/>
                      <a:pt x="551646" y="4187"/>
                      <a:pt x="624603" y="34991"/>
                    </a:cubicBezTo>
                    <a:cubicBezTo>
                      <a:pt x="697560" y="65795"/>
                      <a:pt x="733228" y="143616"/>
                      <a:pt x="755926" y="224680"/>
                    </a:cubicBezTo>
                    <a:cubicBezTo>
                      <a:pt x="778624" y="305744"/>
                      <a:pt x="748630" y="373027"/>
                      <a:pt x="760790" y="521374"/>
                    </a:cubicBezTo>
                    <a:cubicBezTo>
                      <a:pt x="772950" y="669721"/>
                      <a:pt x="815914" y="953444"/>
                      <a:pt x="828884" y="1114761"/>
                    </a:cubicBezTo>
                    <a:cubicBezTo>
                      <a:pt x="841854" y="1276078"/>
                      <a:pt x="828883" y="1389568"/>
                      <a:pt x="838611" y="1489276"/>
                    </a:cubicBezTo>
                    <a:cubicBezTo>
                      <a:pt x="848339" y="1588984"/>
                      <a:pt x="860498" y="1834608"/>
                      <a:pt x="862930" y="168869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Forme libre 11"/>
              <p:cNvSpPr/>
              <p:nvPr/>
            </p:nvSpPr>
            <p:spPr>
              <a:xfrm>
                <a:off x="3510115" y="2688647"/>
                <a:ext cx="628340" cy="2056525"/>
              </a:xfrm>
              <a:custGeom>
                <a:avLst/>
                <a:gdLst>
                  <a:gd name="connsiteX0" fmla="*/ 25887 w 628340"/>
                  <a:gd name="connsiteY0" fmla="*/ 1975764 h 2056525"/>
                  <a:gd name="connsiteX1" fmla="*/ 123164 w 628340"/>
                  <a:gd name="connsiteY1" fmla="*/ 764670 h 2056525"/>
                  <a:gd name="connsiteX2" fmla="*/ 196121 w 628340"/>
                  <a:gd name="connsiteY2" fmla="*/ 253968 h 2056525"/>
                  <a:gd name="connsiteX3" fmla="*/ 380947 w 628340"/>
                  <a:gd name="connsiteY3" fmla="*/ 1049 h 2056525"/>
                  <a:gd name="connsiteX4" fmla="*/ 614410 w 628340"/>
                  <a:gd name="connsiteY4" fmla="*/ 341517 h 2056525"/>
                  <a:gd name="connsiteX5" fmla="*/ 585227 w 628340"/>
                  <a:gd name="connsiteY5" fmla="*/ 370700 h 2056525"/>
                  <a:gd name="connsiteX6" fmla="*/ 449040 w 628340"/>
                  <a:gd name="connsiteY6" fmla="*/ 127508 h 2056525"/>
                  <a:gd name="connsiteX7" fmla="*/ 351764 w 628340"/>
                  <a:gd name="connsiteY7" fmla="*/ 59415 h 2056525"/>
                  <a:gd name="connsiteX8" fmla="*/ 152347 w 628340"/>
                  <a:gd name="connsiteY8" fmla="*/ 224785 h 2056525"/>
                  <a:gd name="connsiteX9" fmla="*/ 69662 w 628340"/>
                  <a:gd name="connsiteY9" fmla="*/ 759806 h 2056525"/>
                  <a:gd name="connsiteX10" fmla="*/ 6432 w 628340"/>
                  <a:gd name="connsiteY10" fmla="*/ 1367785 h 2056525"/>
                  <a:gd name="connsiteX11" fmla="*/ 1568 w 628340"/>
                  <a:gd name="connsiteY11" fmla="*/ 1878487 h 2056525"/>
                  <a:gd name="connsiteX12" fmla="*/ 25887 w 628340"/>
                  <a:gd name="connsiteY12" fmla="*/ 1975764 h 205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8340" h="2056525">
                    <a:moveTo>
                      <a:pt x="25887" y="1975764"/>
                    </a:moveTo>
                    <a:cubicBezTo>
                      <a:pt x="46153" y="1790128"/>
                      <a:pt x="94792" y="1051636"/>
                      <a:pt x="123164" y="764670"/>
                    </a:cubicBezTo>
                    <a:cubicBezTo>
                      <a:pt x="151536" y="477704"/>
                      <a:pt x="153157" y="381238"/>
                      <a:pt x="196121" y="253968"/>
                    </a:cubicBezTo>
                    <a:cubicBezTo>
                      <a:pt x="239085" y="126698"/>
                      <a:pt x="311232" y="-13543"/>
                      <a:pt x="380947" y="1049"/>
                    </a:cubicBezTo>
                    <a:cubicBezTo>
                      <a:pt x="450662" y="15641"/>
                      <a:pt x="580363" y="279909"/>
                      <a:pt x="614410" y="341517"/>
                    </a:cubicBezTo>
                    <a:cubicBezTo>
                      <a:pt x="648457" y="403125"/>
                      <a:pt x="612789" y="406368"/>
                      <a:pt x="585227" y="370700"/>
                    </a:cubicBezTo>
                    <a:cubicBezTo>
                      <a:pt x="557665" y="335032"/>
                      <a:pt x="487950" y="179389"/>
                      <a:pt x="449040" y="127508"/>
                    </a:cubicBezTo>
                    <a:cubicBezTo>
                      <a:pt x="410130" y="75627"/>
                      <a:pt x="401213" y="43202"/>
                      <a:pt x="351764" y="59415"/>
                    </a:cubicBezTo>
                    <a:cubicBezTo>
                      <a:pt x="302315" y="75628"/>
                      <a:pt x="199364" y="108053"/>
                      <a:pt x="152347" y="224785"/>
                    </a:cubicBezTo>
                    <a:cubicBezTo>
                      <a:pt x="105330" y="341517"/>
                      <a:pt x="93981" y="569306"/>
                      <a:pt x="69662" y="759806"/>
                    </a:cubicBezTo>
                    <a:cubicBezTo>
                      <a:pt x="45343" y="950306"/>
                      <a:pt x="17781" y="1181338"/>
                      <a:pt x="6432" y="1367785"/>
                    </a:cubicBezTo>
                    <a:cubicBezTo>
                      <a:pt x="-4917" y="1554232"/>
                      <a:pt x="2379" y="1773915"/>
                      <a:pt x="1568" y="1878487"/>
                    </a:cubicBezTo>
                    <a:cubicBezTo>
                      <a:pt x="757" y="1983059"/>
                      <a:pt x="5621" y="2161400"/>
                      <a:pt x="25887" y="197576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Forme libre 12"/>
              <p:cNvSpPr/>
              <p:nvPr/>
            </p:nvSpPr>
            <p:spPr>
              <a:xfrm>
                <a:off x="3497739" y="3467845"/>
                <a:ext cx="452309" cy="1318547"/>
              </a:xfrm>
              <a:custGeom>
                <a:avLst/>
                <a:gdLst>
                  <a:gd name="connsiteX0" fmla="*/ 33400 w 452309"/>
                  <a:gd name="connsiteY0" fmla="*/ 1274390 h 1318547"/>
                  <a:gd name="connsiteX1" fmla="*/ 174451 w 452309"/>
                  <a:gd name="connsiteY1" fmla="*/ 287032 h 1318547"/>
                  <a:gd name="connsiteX2" fmla="*/ 359276 w 452309"/>
                  <a:gd name="connsiteY2" fmla="*/ 4930 h 1318547"/>
                  <a:gd name="connsiteX3" fmla="*/ 451689 w 452309"/>
                  <a:gd name="connsiteY3" fmla="*/ 452402 h 1318547"/>
                  <a:gd name="connsiteX4" fmla="*/ 398187 w 452309"/>
                  <a:gd name="connsiteY4" fmla="*/ 486449 h 1318547"/>
                  <a:gd name="connsiteX5" fmla="*/ 369004 w 452309"/>
                  <a:gd name="connsiteY5" fmla="*/ 170300 h 1318547"/>
                  <a:gd name="connsiteX6" fmla="*/ 300910 w 452309"/>
                  <a:gd name="connsiteY6" fmla="*/ 66 h 1318547"/>
                  <a:gd name="connsiteX7" fmla="*/ 174451 w 452309"/>
                  <a:gd name="connsiteY7" fmla="*/ 155709 h 1318547"/>
                  <a:gd name="connsiteX8" fmla="*/ 77174 w 452309"/>
                  <a:gd name="connsiteY8" fmla="*/ 559407 h 1318547"/>
                  <a:gd name="connsiteX9" fmla="*/ 4217 w 452309"/>
                  <a:gd name="connsiteY9" fmla="*/ 1089564 h 1318547"/>
                  <a:gd name="connsiteX10" fmla="*/ 33400 w 452309"/>
                  <a:gd name="connsiteY10" fmla="*/ 1274390 h 131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2309" h="1318547">
                    <a:moveTo>
                      <a:pt x="33400" y="1274390"/>
                    </a:moveTo>
                    <a:cubicBezTo>
                      <a:pt x="61772" y="1140635"/>
                      <a:pt x="120138" y="498608"/>
                      <a:pt x="174451" y="287032"/>
                    </a:cubicBezTo>
                    <a:cubicBezTo>
                      <a:pt x="228764" y="75456"/>
                      <a:pt x="313070" y="-22632"/>
                      <a:pt x="359276" y="4930"/>
                    </a:cubicBezTo>
                    <a:cubicBezTo>
                      <a:pt x="405482" y="32492"/>
                      <a:pt x="445204" y="372149"/>
                      <a:pt x="451689" y="452402"/>
                    </a:cubicBezTo>
                    <a:cubicBezTo>
                      <a:pt x="458174" y="532655"/>
                      <a:pt x="411968" y="533466"/>
                      <a:pt x="398187" y="486449"/>
                    </a:cubicBezTo>
                    <a:cubicBezTo>
                      <a:pt x="384406" y="439432"/>
                      <a:pt x="385217" y="251364"/>
                      <a:pt x="369004" y="170300"/>
                    </a:cubicBezTo>
                    <a:cubicBezTo>
                      <a:pt x="352791" y="89236"/>
                      <a:pt x="333335" y="2498"/>
                      <a:pt x="300910" y="66"/>
                    </a:cubicBezTo>
                    <a:cubicBezTo>
                      <a:pt x="268485" y="-2366"/>
                      <a:pt x="211740" y="62486"/>
                      <a:pt x="174451" y="155709"/>
                    </a:cubicBezTo>
                    <a:cubicBezTo>
                      <a:pt x="137162" y="248932"/>
                      <a:pt x="105546" y="403764"/>
                      <a:pt x="77174" y="559407"/>
                    </a:cubicBezTo>
                    <a:cubicBezTo>
                      <a:pt x="48802" y="715049"/>
                      <a:pt x="15566" y="972832"/>
                      <a:pt x="4217" y="1089564"/>
                    </a:cubicBezTo>
                    <a:cubicBezTo>
                      <a:pt x="-7132" y="1206296"/>
                      <a:pt x="5028" y="1408145"/>
                      <a:pt x="33400" y="127439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Forme libre 13"/>
              <p:cNvSpPr/>
              <p:nvPr/>
            </p:nvSpPr>
            <p:spPr>
              <a:xfrm>
                <a:off x="2995903" y="1459449"/>
                <a:ext cx="525020" cy="3248886"/>
              </a:xfrm>
              <a:custGeom>
                <a:avLst/>
                <a:gdLst>
                  <a:gd name="connsiteX0" fmla="*/ 462278 w 525020"/>
                  <a:gd name="connsiteY0" fmla="*/ 3248739 h 3248886"/>
                  <a:gd name="connsiteX1" fmla="*/ 506053 w 525020"/>
                  <a:gd name="connsiteY1" fmla="*/ 2339203 h 3248886"/>
                  <a:gd name="connsiteX2" fmla="*/ 515780 w 525020"/>
                  <a:gd name="connsiteY2" fmla="*/ 1604764 h 3248886"/>
                  <a:gd name="connsiteX3" fmla="*/ 374729 w 525020"/>
                  <a:gd name="connsiteY3" fmla="*/ 1079471 h 3248886"/>
                  <a:gd name="connsiteX4" fmla="*/ 345546 w 525020"/>
                  <a:gd name="connsiteY4" fmla="*/ 534722 h 3248886"/>
                  <a:gd name="connsiteX5" fmla="*/ 185040 w 525020"/>
                  <a:gd name="connsiteY5" fmla="*/ 48339 h 3248886"/>
                  <a:gd name="connsiteX6" fmla="*/ 214 w 525020"/>
                  <a:gd name="connsiteY6" fmla="*/ 19156 h 3248886"/>
                  <a:gd name="connsiteX7" fmla="*/ 150993 w 525020"/>
                  <a:gd name="connsiteY7" fmla="*/ 62930 h 3248886"/>
                  <a:gd name="connsiteX8" fmla="*/ 287180 w 525020"/>
                  <a:gd name="connsiteY8" fmla="*/ 417990 h 3248886"/>
                  <a:gd name="connsiteX9" fmla="*/ 452550 w 525020"/>
                  <a:gd name="connsiteY9" fmla="*/ 870326 h 3248886"/>
                  <a:gd name="connsiteX10" fmla="*/ 447687 w 525020"/>
                  <a:gd name="connsiteY10" fmla="*/ 1196203 h 3248886"/>
                  <a:gd name="connsiteX11" fmla="*/ 418504 w 525020"/>
                  <a:gd name="connsiteY11" fmla="*/ 1599900 h 3248886"/>
                  <a:gd name="connsiteX12" fmla="*/ 476870 w 525020"/>
                  <a:gd name="connsiteY12" fmla="*/ 1935505 h 3248886"/>
                  <a:gd name="connsiteX13" fmla="*/ 457414 w 525020"/>
                  <a:gd name="connsiteY13" fmla="*/ 2271109 h 3248886"/>
                  <a:gd name="connsiteX14" fmla="*/ 462278 w 525020"/>
                  <a:gd name="connsiteY14" fmla="*/ 3248739 h 324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5020" h="3248886">
                    <a:moveTo>
                      <a:pt x="462278" y="3248739"/>
                    </a:moveTo>
                    <a:cubicBezTo>
                      <a:pt x="470384" y="3260088"/>
                      <a:pt x="497136" y="2613199"/>
                      <a:pt x="506053" y="2339203"/>
                    </a:cubicBezTo>
                    <a:cubicBezTo>
                      <a:pt x="514970" y="2065207"/>
                      <a:pt x="537667" y="1814719"/>
                      <a:pt x="515780" y="1604764"/>
                    </a:cubicBezTo>
                    <a:cubicBezTo>
                      <a:pt x="493893" y="1394809"/>
                      <a:pt x="403101" y="1257811"/>
                      <a:pt x="374729" y="1079471"/>
                    </a:cubicBezTo>
                    <a:cubicBezTo>
                      <a:pt x="346357" y="901131"/>
                      <a:pt x="377161" y="706577"/>
                      <a:pt x="345546" y="534722"/>
                    </a:cubicBezTo>
                    <a:cubicBezTo>
                      <a:pt x="313931" y="362867"/>
                      <a:pt x="242595" y="134267"/>
                      <a:pt x="185040" y="48339"/>
                    </a:cubicBezTo>
                    <a:cubicBezTo>
                      <a:pt x="127485" y="-37589"/>
                      <a:pt x="5888" y="16724"/>
                      <a:pt x="214" y="19156"/>
                    </a:cubicBezTo>
                    <a:cubicBezTo>
                      <a:pt x="-5460" y="21588"/>
                      <a:pt x="103165" y="-3542"/>
                      <a:pt x="150993" y="62930"/>
                    </a:cubicBezTo>
                    <a:cubicBezTo>
                      <a:pt x="198821" y="129402"/>
                      <a:pt x="236921" y="283424"/>
                      <a:pt x="287180" y="417990"/>
                    </a:cubicBezTo>
                    <a:cubicBezTo>
                      <a:pt x="337439" y="552556"/>
                      <a:pt x="425799" y="740624"/>
                      <a:pt x="452550" y="870326"/>
                    </a:cubicBezTo>
                    <a:cubicBezTo>
                      <a:pt x="479301" y="1000028"/>
                      <a:pt x="453361" y="1074607"/>
                      <a:pt x="447687" y="1196203"/>
                    </a:cubicBezTo>
                    <a:cubicBezTo>
                      <a:pt x="442013" y="1317799"/>
                      <a:pt x="413640" y="1476683"/>
                      <a:pt x="418504" y="1599900"/>
                    </a:cubicBezTo>
                    <a:cubicBezTo>
                      <a:pt x="423368" y="1723117"/>
                      <a:pt x="470385" y="1823637"/>
                      <a:pt x="476870" y="1935505"/>
                    </a:cubicBezTo>
                    <a:cubicBezTo>
                      <a:pt x="483355" y="2047373"/>
                      <a:pt x="463089" y="2054669"/>
                      <a:pt x="457414" y="2271109"/>
                    </a:cubicBezTo>
                    <a:cubicBezTo>
                      <a:pt x="451739" y="2487549"/>
                      <a:pt x="454172" y="3237390"/>
                      <a:pt x="462278" y="3248739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78" name="Trapèze 177"/>
            <p:cNvSpPr/>
            <p:nvPr/>
          </p:nvSpPr>
          <p:spPr>
            <a:xfrm flipV="1">
              <a:off x="2950686" y="4842380"/>
              <a:ext cx="1060037" cy="984801"/>
            </a:xfrm>
            <a:prstGeom prst="trapezoid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1" name="Groupe 130"/>
            <p:cNvGrpSpPr/>
            <p:nvPr/>
          </p:nvGrpSpPr>
          <p:grpSpPr>
            <a:xfrm>
              <a:off x="3860002" y="2123468"/>
              <a:ext cx="1836126" cy="2854512"/>
              <a:chOff x="2613488" y="1459449"/>
              <a:chExt cx="1585064" cy="3326943"/>
            </a:xfrm>
          </p:grpSpPr>
          <p:sp>
            <p:nvSpPr>
              <p:cNvPr id="132" name="Forme libre 131"/>
              <p:cNvSpPr/>
              <p:nvPr/>
            </p:nvSpPr>
            <p:spPr>
              <a:xfrm>
                <a:off x="2741689" y="3311535"/>
                <a:ext cx="694144" cy="1414791"/>
              </a:xfrm>
              <a:custGeom>
                <a:avLst/>
                <a:gdLst>
                  <a:gd name="connsiteX0" fmla="*/ 670703 w 694144"/>
                  <a:gd name="connsiteY0" fmla="*/ 1401288 h 1414791"/>
                  <a:gd name="connsiteX1" fmla="*/ 656112 w 694144"/>
                  <a:gd name="connsiteY1" fmla="*/ 350701 h 1414791"/>
                  <a:gd name="connsiteX2" fmla="*/ 208639 w 694144"/>
                  <a:gd name="connsiteY2" fmla="*/ 505 h 1414791"/>
                  <a:gd name="connsiteX3" fmla="*/ 14086 w 694144"/>
                  <a:gd name="connsiteY3" fmla="*/ 268016 h 1414791"/>
                  <a:gd name="connsiteX4" fmla="*/ 48133 w 694144"/>
                  <a:gd name="connsiteY4" fmla="*/ 54007 h 1414791"/>
                  <a:gd name="connsiteX5" fmla="*/ 310780 w 694144"/>
                  <a:gd name="connsiteY5" fmla="*/ 63735 h 1414791"/>
                  <a:gd name="connsiteX6" fmla="*/ 529652 w 694144"/>
                  <a:gd name="connsiteY6" fmla="*/ 219377 h 1414791"/>
                  <a:gd name="connsiteX7" fmla="*/ 646384 w 694144"/>
                  <a:gd name="connsiteY7" fmla="*/ 462569 h 1414791"/>
                  <a:gd name="connsiteX8" fmla="*/ 665839 w 694144"/>
                  <a:gd name="connsiteY8" fmla="*/ 914905 h 1414791"/>
                  <a:gd name="connsiteX9" fmla="*/ 670703 w 694144"/>
                  <a:gd name="connsiteY9" fmla="*/ 1401288 h 141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4144" h="1414791">
                    <a:moveTo>
                      <a:pt x="670703" y="1401288"/>
                    </a:moveTo>
                    <a:cubicBezTo>
                      <a:pt x="669082" y="1307254"/>
                      <a:pt x="733123" y="584165"/>
                      <a:pt x="656112" y="350701"/>
                    </a:cubicBezTo>
                    <a:cubicBezTo>
                      <a:pt x="579101" y="117237"/>
                      <a:pt x="315643" y="14286"/>
                      <a:pt x="208639" y="505"/>
                    </a:cubicBezTo>
                    <a:cubicBezTo>
                      <a:pt x="101635" y="-13276"/>
                      <a:pt x="40837" y="259099"/>
                      <a:pt x="14086" y="268016"/>
                    </a:cubicBezTo>
                    <a:cubicBezTo>
                      <a:pt x="-12665" y="276933"/>
                      <a:pt x="-1316" y="88054"/>
                      <a:pt x="48133" y="54007"/>
                    </a:cubicBezTo>
                    <a:cubicBezTo>
                      <a:pt x="97582" y="19960"/>
                      <a:pt x="230527" y="36173"/>
                      <a:pt x="310780" y="63735"/>
                    </a:cubicBezTo>
                    <a:cubicBezTo>
                      <a:pt x="391033" y="91297"/>
                      <a:pt x="473718" y="152905"/>
                      <a:pt x="529652" y="219377"/>
                    </a:cubicBezTo>
                    <a:cubicBezTo>
                      <a:pt x="585586" y="285849"/>
                      <a:pt x="623686" y="346648"/>
                      <a:pt x="646384" y="462569"/>
                    </a:cubicBezTo>
                    <a:cubicBezTo>
                      <a:pt x="669082" y="578490"/>
                      <a:pt x="669892" y="756830"/>
                      <a:pt x="665839" y="914905"/>
                    </a:cubicBezTo>
                    <a:cubicBezTo>
                      <a:pt x="661786" y="1072979"/>
                      <a:pt x="672324" y="1495322"/>
                      <a:pt x="670703" y="140128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Forme libre 132"/>
              <p:cNvSpPr/>
              <p:nvPr/>
            </p:nvSpPr>
            <p:spPr>
              <a:xfrm>
                <a:off x="2613488" y="2601003"/>
                <a:ext cx="762393" cy="2169387"/>
              </a:xfrm>
              <a:custGeom>
                <a:avLst/>
                <a:gdLst>
                  <a:gd name="connsiteX0" fmla="*/ 762010 w 762393"/>
                  <a:gd name="connsiteY0" fmla="*/ 2126640 h 2169387"/>
                  <a:gd name="connsiteX1" fmla="*/ 689052 w 762393"/>
                  <a:gd name="connsiteY1" fmla="*/ 1387338 h 2169387"/>
                  <a:gd name="connsiteX2" fmla="*/ 689052 w 762393"/>
                  <a:gd name="connsiteY2" fmla="*/ 793951 h 2169387"/>
                  <a:gd name="connsiteX3" fmla="*/ 548001 w 762393"/>
                  <a:gd name="connsiteY3" fmla="*/ 220019 h 2169387"/>
                  <a:gd name="connsiteX4" fmla="*/ 265899 w 762393"/>
                  <a:gd name="connsiteY4" fmla="*/ 74104 h 2169387"/>
                  <a:gd name="connsiteX5" fmla="*/ 17844 w 762393"/>
                  <a:gd name="connsiteY5" fmla="*/ 244338 h 2169387"/>
                  <a:gd name="connsiteX6" fmla="*/ 47027 w 762393"/>
                  <a:gd name="connsiteY6" fmla="*/ 137334 h 2169387"/>
                  <a:gd name="connsiteX7" fmla="*/ 265899 w 762393"/>
                  <a:gd name="connsiteY7" fmla="*/ 1146 h 2169387"/>
                  <a:gd name="connsiteX8" fmla="*/ 479907 w 762393"/>
                  <a:gd name="connsiteY8" fmla="*/ 83832 h 2169387"/>
                  <a:gd name="connsiteX9" fmla="*/ 620958 w 762393"/>
                  <a:gd name="connsiteY9" fmla="*/ 283249 h 2169387"/>
                  <a:gd name="connsiteX10" fmla="*/ 630686 w 762393"/>
                  <a:gd name="connsiteY10" fmla="*/ 789087 h 2169387"/>
                  <a:gd name="connsiteX11" fmla="*/ 659869 w 762393"/>
                  <a:gd name="connsiteY11" fmla="*/ 1003095 h 2169387"/>
                  <a:gd name="connsiteX12" fmla="*/ 630686 w 762393"/>
                  <a:gd name="connsiteY12" fmla="*/ 1338700 h 2169387"/>
                  <a:gd name="connsiteX13" fmla="*/ 674461 w 762393"/>
                  <a:gd name="connsiteY13" fmla="*/ 1654849 h 2169387"/>
                  <a:gd name="connsiteX14" fmla="*/ 684188 w 762393"/>
                  <a:gd name="connsiteY14" fmla="*/ 1941815 h 2169387"/>
                  <a:gd name="connsiteX15" fmla="*/ 718235 w 762393"/>
                  <a:gd name="connsiteY15" fmla="*/ 2063410 h 2169387"/>
                  <a:gd name="connsiteX16" fmla="*/ 762010 w 762393"/>
                  <a:gd name="connsiteY16" fmla="*/ 2126640 h 216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393" h="2169387">
                    <a:moveTo>
                      <a:pt x="762010" y="2126640"/>
                    </a:moveTo>
                    <a:cubicBezTo>
                      <a:pt x="757146" y="2013961"/>
                      <a:pt x="701212" y="1609453"/>
                      <a:pt x="689052" y="1387338"/>
                    </a:cubicBezTo>
                    <a:cubicBezTo>
                      <a:pt x="676892" y="1165223"/>
                      <a:pt x="712561" y="988504"/>
                      <a:pt x="689052" y="793951"/>
                    </a:cubicBezTo>
                    <a:cubicBezTo>
                      <a:pt x="665543" y="599398"/>
                      <a:pt x="618527" y="339994"/>
                      <a:pt x="548001" y="220019"/>
                    </a:cubicBezTo>
                    <a:cubicBezTo>
                      <a:pt x="477475" y="100044"/>
                      <a:pt x="354258" y="70051"/>
                      <a:pt x="265899" y="74104"/>
                    </a:cubicBezTo>
                    <a:cubicBezTo>
                      <a:pt x="177539" y="78157"/>
                      <a:pt x="54322" y="233800"/>
                      <a:pt x="17844" y="244338"/>
                    </a:cubicBezTo>
                    <a:cubicBezTo>
                      <a:pt x="-18634" y="254876"/>
                      <a:pt x="5684" y="177866"/>
                      <a:pt x="47027" y="137334"/>
                    </a:cubicBezTo>
                    <a:cubicBezTo>
                      <a:pt x="88369" y="96802"/>
                      <a:pt x="193752" y="10063"/>
                      <a:pt x="265899" y="1146"/>
                    </a:cubicBezTo>
                    <a:cubicBezTo>
                      <a:pt x="338046" y="-7771"/>
                      <a:pt x="420731" y="36815"/>
                      <a:pt x="479907" y="83832"/>
                    </a:cubicBezTo>
                    <a:cubicBezTo>
                      <a:pt x="539083" y="130849"/>
                      <a:pt x="595828" y="165706"/>
                      <a:pt x="620958" y="283249"/>
                    </a:cubicBezTo>
                    <a:cubicBezTo>
                      <a:pt x="646088" y="400791"/>
                      <a:pt x="624201" y="669113"/>
                      <a:pt x="630686" y="789087"/>
                    </a:cubicBezTo>
                    <a:cubicBezTo>
                      <a:pt x="637171" y="909061"/>
                      <a:pt x="659869" y="911493"/>
                      <a:pt x="659869" y="1003095"/>
                    </a:cubicBezTo>
                    <a:cubicBezTo>
                      <a:pt x="659869" y="1094697"/>
                      <a:pt x="628254" y="1230074"/>
                      <a:pt x="630686" y="1338700"/>
                    </a:cubicBezTo>
                    <a:cubicBezTo>
                      <a:pt x="633118" y="1447326"/>
                      <a:pt x="665544" y="1554330"/>
                      <a:pt x="674461" y="1654849"/>
                    </a:cubicBezTo>
                    <a:cubicBezTo>
                      <a:pt x="683378" y="1755368"/>
                      <a:pt x="676892" y="1873722"/>
                      <a:pt x="684188" y="1941815"/>
                    </a:cubicBezTo>
                    <a:cubicBezTo>
                      <a:pt x="691484" y="2009908"/>
                      <a:pt x="712561" y="2029363"/>
                      <a:pt x="718235" y="2063410"/>
                    </a:cubicBezTo>
                    <a:cubicBezTo>
                      <a:pt x="723909" y="2097457"/>
                      <a:pt x="766874" y="2239319"/>
                      <a:pt x="762010" y="212664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5" name="Forme libre 134"/>
              <p:cNvSpPr/>
              <p:nvPr/>
            </p:nvSpPr>
            <p:spPr>
              <a:xfrm>
                <a:off x="3440144" y="1906529"/>
                <a:ext cx="393215" cy="2859713"/>
              </a:xfrm>
              <a:custGeom>
                <a:avLst/>
                <a:gdLst>
                  <a:gd name="connsiteX0" fmla="*/ 22901 w 393215"/>
                  <a:gd name="connsiteY0" fmla="*/ 2821114 h 2859713"/>
                  <a:gd name="connsiteX1" fmla="*/ 139633 w 393215"/>
                  <a:gd name="connsiteY1" fmla="*/ 2130450 h 2859713"/>
                  <a:gd name="connsiteX2" fmla="*/ 90995 w 393215"/>
                  <a:gd name="connsiteY2" fmla="*/ 1250097 h 2859713"/>
                  <a:gd name="connsiteX3" fmla="*/ 105586 w 393215"/>
                  <a:gd name="connsiteY3" fmla="*/ 642118 h 2859713"/>
                  <a:gd name="connsiteX4" fmla="*/ 246637 w 393215"/>
                  <a:gd name="connsiteY4" fmla="*/ 184918 h 2859713"/>
                  <a:gd name="connsiteX5" fmla="*/ 392552 w 393215"/>
                  <a:gd name="connsiteY5" fmla="*/ 93 h 2859713"/>
                  <a:gd name="connsiteX6" fmla="*/ 295275 w 393215"/>
                  <a:gd name="connsiteY6" fmla="*/ 204374 h 2859713"/>
                  <a:gd name="connsiteX7" fmla="*/ 168816 w 393215"/>
                  <a:gd name="connsiteY7" fmla="*/ 588616 h 2859713"/>
                  <a:gd name="connsiteX8" fmla="*/ 52084 w 393215"/>
                  <a:gd name="connsiteY8" fmla="*/ 1109046 h 2859713"/>
                  <a:gd name="connsiteX9" fmla="*/ 56948 w 393215"/>
                  <a:gd name="connsiteY9" fmla="*/ 1668386 h 2859713"/>
                  <a:gd name="connsiteX10" fmla="*/ 95858 w 393215"/>
                  <a:gd name="connsiteY10" fmla="*/ 2023446 h 2859713"/>
                  <a:gd name="connsiteX11" fmla="*/ 76403 w 393215"/>
                  <a:gd name="connsiteY11" fmla="*/ 2329867 h 2859713"/>
                  <a:gd name="connsiteX12" fmla="*/ 8309 w 393215"/>
                  <a:gd name="connsiteY12" fmla="*/ 2723837 h 2859713"/>
                  <a:gd name="connsiteX13" fmla="*/ 22901 w 393215"/>
                  <a:gd name="connsiteY13" fmla="*/ 2821114 h 285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3215" h="2859713">
                    <a:moveTo>
                      <a:pt x="22901" y="2821114"/>
                    </a:moveTo>
                    <a:cubicBezTo>
                      <a:pt x="44788" y="2722216"/>
                      <a:pt x="128284" y="2392286"/>
                      <a:pt x="139633" y="2130450"/>
                    </a:cubicBezTo>
                    <a:cubicBezTo>
                      <a:pt x="150982" y="1868614"/>
                      <a:pt x="96669" y="1498152"/>
                      <a:pt x="90995" y="1250097"/>
                    </a:cubicBezTo>
                    <a:cubicBezTo>
                      <a:pt x="85321" y="1002042"/>
                      <a:pt x="79646" y="819648"/>
                      <a:pt x="105586" y="642118"/>
                    </a:cubicBezTo>
                    <a:cubicBezTo>
                      <a:pt x="131526" y="464588"/>
                      <a:pt x="198809" y="291922"/>
                      <a:pt x="246637" y="184918"/>
                    </a:cubicBezTo>
                    <a:cubicBezTo>
                      <a:pt x="294465" y="77914"/>
                      <a:pt x="384446" y="-3150"/>
                      <a:pt x="392552" y="93"/>
                    </a:cubicBezTo>
                    <a:cubicBezTo>
                      <a:pt x="400658" y="3336"/>
                      <a:pt x="332564" y="106287"/>
                      <a:pt x="295275" y="204374"/>
                    </a:cubicBezTo>
                    <a:cubicBezTo>
                      <a:pt x="257986" y="302461"/>
                      <a:pt x="209348" y="437837"/>
                      <a:pt x="168816" y="588616"/>
                    </a:cubicBezTo>
                    <a:cubicBezTo>
                      <a:pt x="128284" y="739395"/>
                      <a:pt x="70729" y="929084"/>
                      <a:pt x="52084" y="1109046"/>
                    </a:cubicBezTo>
                    <a:cubicBezTo>
                      <a:pt x="33439" y="1289008"/>
                      <a:pt x="49652" y="1515986"/>
                      <a:pt x="56948" y="1668386"/>
                    </a:cubicBezTo>
                    <a:cubicBezTo>
                      <a:pt x="64244" y="1820786"/>
                      <a:pt x="92616" y="1913199"/>
                      <a:pt x="95858" y="2023446"/>
                    </a:cubicBezTo>
                    <a:cubicBezTo>
                      <a:pt x="99100" y="2133693"/>
                      <a:pt x="90994" y="2213135"/>
                      <a:pt x="76403" y="2329867"/>
                    </a:cubicBezTo>
                    <a:cubicBezTo>
                      <a:pt x="61812" y="2446599"/>
                      <a:pt x="24522" y="2640341"/>
                      <a:pt x="8309" y="2723837"/>
                    </a:cubicBezTo>
                    <a:cubicBezTo>
                      <a:pt x="-7904" y="2807333"/>
                      <a:pt x="1014" y="2920012"/>
                      <a:pt x="22901" y="282111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Forme libre 135"/>
              <p:cNvSpPr/>
              <p:nvPr/>
            </p:nvSpPr>
            <p:spPr>
              <a:xfrm>
                <a:off x="3070283" y="1527730"/>
                <a:ext cx="379155" cy="3240858"/>
              </a:xfrm>
              <a:custGeom>
                <a:avLst/>
                <a:gdLst>
                  <a:gd name="connsiteX0" fmla="*/ 295485 w 379155"/>
                  <a:gd name="connsiteY0" fmla="*/ 3180458 h 3240858"/>
                  <a:gd name="connsiteX1" fmla="*/ 271166 w 379155"/>
                  <a:gd name="connsiteY1" fmla="*/ 2358471 h 3240858"/>
                  <a:gd name="connsiteX2" fmla="*/ 324668 w 379155"/>
                  <a:gd name="connsiteY2" fmla="*/ 1482981 h 3240858"/>
                  <a:gd name="connsiteX3" fmla="*/ 23111 w 379155"/>
                  <a:gd name="connsiteY3" fmla="*/ 704768 h 3240858"/>
                  <a:gd name="connsiteX4" fmla="*/ 164162 w 379155"/>
                  <a:gd name="connsiteY4" fmla="*/ 67607 h 3240858"/>
                  <a:gd name="connsiteX5" fmla="*/ 227392 w 379155"/>
                  <a:gd name="connsiteY5" fmla="*/ 48151 h 3240858"/>
                  <a:gd name="connsiteX6" fmla="*/ 139843 w 379155"/>
                  <a:gd name="connsiteY6" fmla="*/ 330253 h 3240858"/>
                  <a:gd name="connsiteX7" fmla="*/ 47430 w 379155"/>
                  <a:gd name="connsiteY7" fmla="*/ 665858 h 3240858"/>
                  <a:gd name="connsiteX8" fmla="*/ 13383 w 379155"/>
                  <a:gd name="connsiteY8" fmla="*/ 962551 h 3240858"/>
                  <a:gd name="connsiteX9" fmla="*/ 271166 w 379155"/>
                  <a:gd name="connsiteY9" fmla="*/ 1458662 h 3240858"/>
                  <a:gd name="connsiteX10" fmla="*/ 378170 w 379155"/>
                  <a:gd name="connsiteY10" fmla="*/ 2042322 h 3240858"/>
                  <a:gd name="connsiteX11" fmla="*/ 324668 w 379155"/>
                  <a:gd name="connsiteY11" fmla="*/ 2557888 h 3240858"/>
                  <a:gd name="connsiteX12" fmla="*/ 329532 w 379155"/>
                  <a:gd name="connsiteY12" fmla="*/ 3107500 h 3240858"/>
                  <a:gd name="connsiteX13" fmla="*/ 295485 w 379155"/>
                  <a:gd name="connsiteY13" fmla="*/ 3180458 h 324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9155" h="3240858">
                    <a:moveTo>
                      <a:pt x="295485" y="3180458"/>
                    </a:moveTo>
                    <a:cubicBezTo>
                      <a:pt x="285757" y="3055620"/>
                      <a:pt x="266302" y="2641384"/>
                      <a:pt x="271166" y="2358471"/>
                    </a:cubicBezTo>
                    <a:cubicBezTo>
                      <a:pt x="276030" y="2075558"/>
                      <a:pt x="366010" y="1758598"/>
                      <a:pt x="324668" y="1482981"/>
                    </a:cubicBezTo>
                    <a:cubicBezTo>
                      <a:pt x="283326" y="1207364"/>
                      <a:pt x="49862" y="940664"/>
                      <a:pt x="23111" y="704768"/>
                    </a:cubicBezTo>
                    <a:cubicBezTo>
                      <a:pt x="-3640" y="468872"/>
                      <a:pt x="130115" y="177043"/>
                      <a:pt x="164162" y="67607"/>
                    </a:cubicBezTo>
                    <a:cubicBezTo>
                      <a:pt x="198209" y="-41829"/>
                      <a:pt x="231445" y="4377"/>
                      <a:pt x="227392" y="48151"/>
                    </a:cubicBezTo>
                    <a:cubicBezTo>
                      <a:pt x="223339" y="91925"/>
                      <a:pt x="169837" y="227302"/>
                      <a:pt x="139843" y="330253"/>
                    </a:cubicBezTo>
                    <a:cubicBezTo>
                      <a:pt x="109849" y="433204"/>
                      <a:pt x="68507" y="560475"/>
                      <a:pt x="47430" y="665858"/>
                    </a:cubicBezTo>
                    <a:cubicBezTo>
                      <a:pt x="26353" y="771241"/>
                      <a:pt x="-23906" y="830417"/>
                      <a:pt x="13383" y="962551"/>
                    </a:cubicBezTo>
                    <a:cubicBezTo>
                      <a:pt x="50672" y="1094685"/>
                      <a:pt x="210368" y="1278700"/>
                      <a:pt x="271166" y="1458662"/>
                    </a:cubicBezTo>
                    <a:cubicBezTo>
                      <a:pt x="331964" y="1638624"/>
                      <a:pt x="369253" y="1859118"/>
                      <a:pt x="378170" y="2042322"/>
                    </a:cubicBezTo>
                    <a:cubicBezTo>
                      <a:pt x="387087" y="2225526"/>
                      <a:pt x="332774" y="2380358"/>
                      <a:pt x="324668" y="2557888"/>
                    </a:cubicBezTo>
                    <a:cubicBezTo>
                      <a:pt x="316562" y="2735418"/>
                      <a:pt x="333585" y="3000496"/>
                      <a:pt x="329532" y="3107500"/>
                    </a:cubicBezTo>
                    <a:cubicBezTo>
                      <a:pt x="325479" y="3214504"/>
                      <a:pt x="305213" y="3305296"/>
                      <a:pt x="295485" y="318045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2" name="Forme libre 141"/>
              <p:cNvSpPr/>
              <p:nvPr/>
            </p:nvSpPr>
            <p:spPr>
              <a:xfrm>
                <a:off x="3374244" y="1585011"/>
                <a:ext cx="274306" cy="3177061"/>
              </a:xfrm>
              <a:custGeom>
                <a:avLst/>
                <a:gdLst>
                  <a:gd name="connsiteX0" fmla="*/ 200670 w 274306"/>
                  <a:gd name="connsiteY0" fmla="*/ 3132904 h 3177061"/>
                  <a:gd name="connsiteX1" fmla="*/ 113121 w 274306"/>
                  <a:gd name="connsiteY1" fmla="*/ 2286598 h 3177061"/>
                  <a:gd name="connsiteX2" fmla="*/ 239580 w 274306"/>
                  <a:gd name="connsiteY2" fmla="*/ 1586206 h 3177061"/>
                  <a:gd name="connsiteX3" fmla="*/ 79074 w 274306"/>
                  <a:gd name="connsiteY3" fmla="*/ 788538 h 3177061"/>
                  <a:gd name="connsiteX4" fmla="*/ 74210 w 274306"/>
                  <a:gd name="connsiteY4" fmla="*/ 204879 h 3177061"/>
                  <a:gd name="connsiteX5" fmla="*/ 210398 w 274306"/>
                  <a:gd name="connsiteY5" fmla="*/ 598 h 3177061"/>
                  <a:gd name="connsiteX6" fmla="*/ 176351 w 274306"/>
                  <a:gd name="connsiteY6" fmla="*/ 156240 h 3177061"/>
                  <a:gd name="connsiteX7" fmla="*/ 1253 w 274306"/>
                  <a:gd name="connsiteY7" fmla="*/ 530755 h 3177061"/>
                  <a:gd name="connsiteX8" fmla="*/ 103393 w 274306"/>
                  <a:gd name="connsiteY8" fmla="*/ 1094959 h 3177061"/>
                  <a:gd name="connsiteX9" fmla="*/ 210398 w 274306"/>
                  <a:gd name="connsiteY9" fmla="*/ 1595934 h 3177061"/>
                  <a:gd name="connsiteX10" fmla="*/ 273627 w 274306"/>
                  <a:gd name="connsiteY10" fmla="*/ 1882900 h 3177061"/>
                  <a:gd name="connsiteX11" fmla="*/ 171487 w 274306"/>
                  <a:gd name="connsiteY11" fmla="*/ 2262279 h 3177061"/>
                  <a:gd name="connsiteX12" fmla="*/ 171487 w 274306"/>
                  <a:gd name="connsiteY12" fmla="*/ 2583291 h 3177061"/>
                  <a:gd name="connsiteX13" fmla="*/ 249308 w 274306"/>
                  <a:gd name="connsiteY13" fmla="*/ 3006444 h 3177061"/>
                  <a:gd name="connsiteX14" fmla="*/ 200670 w 274306"/>
                  <a:gd name="connsiteY14" fmla="*/ 3132904 h 317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306" h="3177061">
                    <a:moveTo>
                      <a:pt x="200670" y="3132904"/>
                    </a:moveTo>
                    <a:cubicBezTo>
                      <a:pt x="177972" y="3012930"/>
                      <a:pt x="106636" y="2544381"/>
                      <a:pt x="113121" y="2286598"/>
                    </a:cubicBezTo>
                    <a:cubicBezTo>
                      <a:pt x="119606" y="2028815"/>
                      <a:pt x="245254" y="1835883"/>
                      <a:pt x="239580" y="1586206"/>
                    </a:cubicBezTo>
                    <a:cubicBezTo>
                      <a:pt x="233906" y="1336529"/>
                      <a:pt x="106636" y="1018759"/>
                      <a:pt x="79074" y="788538"/>
                    </a:cubicBezTo>
                    <a:cubicBezTo>
                      <a:pt x="51512" y="558317"/>
                      <a:pt x="52323" y="336202"/>
                      <a:pt x="74210" y="204879"/>
                    </a:cubicBezTo>
                    <a:cubicBezTo>
                      <a:pt x="96097" y="73556"/>
                      <a:pt x="193375" y="8704"/>
                      <a:pt x="210398" y="598"/>
                    </a:cubicBezTo>
                    <a:cubicBezTo>
                      <a:pt x="227421" y="-7508"/>
                      <a:pt x="211208" y="67881"/>
                      <a:pt x="176351" y="156240"/>
                    </a:cubicBezTo>
                    <a:cubicBezTo>
                      <a:pt x="141494" y="244599"/>
                      <a:pt x="13413" y="374302"/>
                      <a:pt x="1253" y="530755"/>
                    </a:cubicBezTo>
                    <a:cubicBezTo>
                      <a:pt x="-10907" y="687208"/>
                      <a:pt x="68535" y="917429"/>
                      <a:pt x="103393" y="1094959"/>
                    </a:cubicBezTo>
                    <a:cubicBezTo>
                      <a:pt x="138250" y="1272489"/>
                      <a:pt x="182026" y="1464611"/>
                      <a:pt x="210398" y="1595934"/>
                    </a:cubicBezTo>
                    <a:cubicBezTo>
                      <a:pt x="238770" y="1727257"/>
                      <a:pt x="280112" y="1771842"/>
                      <a:pt x="273627" y="1882900"/>
                    </a:cubicBezTo>
                    <a:cubicBezTo>
                      <a:pt x="267142" y="1993957"/>
                      <a:pt x="188510" y="2145547"/>
                      <a:pt x="171487" y="2262279"/>
                    </a:cubicBezTo>
                    <a:cubicBezTo>
                      <a:pt x="154464" y="2379011"/>
                      <a:pt x="158517" y="2459264"/>
                      <a:pt x="171487" y="2583291"/>
                    </a:cubicBezTo>
                    <a:cubicBezTo>
                      <a:pt x="184457" y="2707318"/>
                      <a:pt x="244444" y="2912410"/>
                      <a:pt x="249308" y="3006444"/>
                    </a:cubicBezTo>
                    <a:cubicBezTo>
                      <a:pt x="254172" y="3100478"/>
                      <a:pt x="223368" y="3252878"/>
                      <a:pt x="200670" y="313290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2" name="Forme libre 151"/>
              <p:cNvSpPr/>
              <p:nvPr/>
            </p:nvSpPr>
            <p:spPr>
              <a:xfrm>
                <a:off x="3426973" y="2505609"/>
                <a:ext cx="771579" cy="2227182"/>
              </a:xfrm>
              <a:custGeom>
                <a:avLst/>
                <a:gdLst>
                  <a:gd name="connsiteX0" fmla="*/ 6889 w 771579"/>
                  <a:gd name="connsiteY0" fmla="*/ 2226898 h 2227182"/>
                  <a:gd name="connsiteX1" fmla="*/ 16617 w 771579"/>
                  <a:gd name="connsiteY1" fmla="*/ 1740515 h 2227182"/>
                  <a:gd name="connsiteX2" fmla="*/ 65255 w 771579"/>
                  <a:gd name="connsiteY2" fmla="*/ 821251 h 2227182"/>
                  <a:gd name="connsiteX3" fmla="*/ 211170 w 771579"/>
                  <a:gd name="connsiteY3" fmla="*/ 164634 h 2227182"/>
                  <a:gd name="connsiteX4" fmla="*/ 566229 w 771579"/>
                  <a:gd name="connsiteY4" fmla="*/ 4128 h 2227182"/>
                  <a:gd name="connsiteX5" fmla="*/ 755919 w 771579"/>
                  <a:gd name="connsiteY5" fmla="*/ 276502 h 2227182"/>
                  <a:gd name="connsiteX6" fmla="*/ 746191 w 771579"/>
                  <a:gd name="connsiteY6" fmla="*/ 359187 h 2227182"/>
                  <a:gd name="connsiteX7" fmla="*/ 629459 w 771579"/>
                  <a:gd name="connsiteY7" fmla="*/ 135451 h 2227182"/>
                  <a:gd name="connsiteX8" fmla="*/ 483544 w 771579"/>
                  <a:gd name="connsiteY8" fmla="*/ 62494 h 2227182"/>
                  <a:gd name="connsiteX9" fmla="*/ 220897 w 771579"/>
                  <a:gd name="connsiteY9" fmla="*/ 52766 h 2227182"/>
                  <a:gd name="connsiteX10" fmla="*/ 99302 w 771579"/>
                  <a:gd name="connsiteY10" fmla="*/ 364051 h 2227182"/>
                  <a:gd name="connsiteX11" fmla="*/ 113893 w 771579"/>
                  <a:gd name="connsiteY11" fmla="*/ 1020668 h 2227182"/>
                  <a:gd name="connsiteX12" fmla="*/ 128485 w 771579"/>
                  <a:gd name="connsiteY12" fmla="*/ 1336817 h 2227182"/>
                  <a:gd name="connsiteX13" fmla="*/ 113893 w 771579"/>
                  <a:gd name="connsiteY13" fmla="*/ 1803745 h 2227182"/>
                  <a:gd name="connsiteX14" fmla="*/ 6889 w 771579"/>
                  <a:gd name="connsiteY14" fmla="*/ 2226898 h 222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1579" h="2227182">
                    <a:moveTo>
                      <a:pt x="6889" y="2226898"/>
                    </a:moveTo>
                    <a:cubicBezTo>
                      <a:pt x="-9324" y="2216360"/>
                      <a:pt x="6889" y="1974789"/>
                      <a:pt x="16617" y="1740515"/>
                    </a:cubicBezTo>
                    <a:cubicBezTo>
                      <a:pt x="26345" y="1506241"/>
                      <a:pt x="32830" y="1083898"/>
                      <a:pt x="65255" y="821251"/>
                    </a:cubicBezTo>
                    <a:cubicBezTo>
                      <a:pt x="97680" y="558604"/>
                      <a:pt x="127674" y="300821"/>
                      <a:pt x="211170" y="164634"/>
                    </a:cubicBezTo>
                    <a:cubicBezTo>
                      <a:pt x="294666" y="28447"/>
                      <a:pt x="475438" y="-14517"/>
                      <a:pt x="566229" y="4128"/>
                    </a:cubicBezTo>
                    <a:cubicBezTo>
                      <a:pt x="657021" y="22773"/>
                      <a:pt x="725925" y="217326"/>
                      <a:pt x="755919" y="276502"/>
                    </a:cubicBezTo>
                    <a:cubicBezTo>
                      <a:pt x="785913" y="335678"/>
                      <a:pt x="767268" y="382695"/>
                      <a:pt x="746191" y="359187"/>
                    </a:cubicBezTo>
                    <a:cubicBezTo>
                      <a:pt x="725114" y="335679"/>
                      <a:pt x="673234" y="184900"/>
                      <a:pt x="629459" y="135451"/>
                    </a:cubicBezTo>
                    <a:cubicBezTo>
                      <a:pt x="585684" y="86002"/>
                      <a:pt x="551638" y="76275"/>
                      <a:pt x="483544" y="62494"/>
                    </a:cubicBezTo>
                    <a:cubicBezTo>
                      <a:pt x="415450" y="48713"/>
                      <a:pt x="284937" y="2506"/>
                      <a:pt x="220897" y="52766"/>
                    </a:cubicBezTo>
                    <a:cubicBezTo>
                      <a:pt x="156857" y="103025"/>
                      <a:pt x="117136" y="202734"/>
                      <a:pt x="99302" y="364051"/>
                    </a:cubicBezTo>
                    <a:cubicBezTo>
                      <a:pt x="81468" y="525368"/>
                      <a:pt x="109029" y="858540"/>
                      <a:pt x="113893" y="1020668"/>
                    </a:cubicBezTo>
                    <a:cubicBezTo>
                      <a:pt x="118757" y="1182796"/>
                      <a:pt x="128485" y="1206304"/>
                      <a:pt x="128485" y="1336817"/>
                    </a:cubicBezTo>
                    <a:cubicBezTo>
                      <a:pt x="128485" y="1467330"/>
                      <a:pt x="128485" y="1654587"/>
                      <a:pt x="113893" y="1803745"/>
                    </a:cubicBezTo>
                    <a:cubicBezTo>
                      <a:pt x="99302" y="1952902"/>
                      <a:pt x="23102" y="2237436"/>
                      <a:pt x="6889" y="222689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3" name="Forme libre 152"/>
              <p:cNvSpPr/>
              <p:nvPr/>
            </p:nvSpPr>
            <p:spPr>
              <a:xfrm>
                <a:off x="2614706" y="3038950"/>
                <a:ext cx="878693" cy="1733868"/>
              </a:xfrm>
              <a:custGeom>
                <a:avLst/>
                <a:gdLst>
                  <a:gd name="connsiteX0" fmla="*/ 862930 w 878693"/>
                  <a:gd name="connsiteY0" fmla="*/ 1688693 h 1733868"/>
                  <a:gd name="connsiteX1" fmla="*/ 853203 w 878693"/>
                  <a:gd name="connsiteY1" fmla="*/ 613787 h 1733868"/>
                  <a:gd name="connsiteX2" fmla="*/ 566237 w 878693"/>
                  <a:gd name="connsiteY2" fmla="*/ 64174 h 1733868"/>
                  <a:gd name="connsiteX3" fmla="*/ 118764 w 878693"/>
                  <a:gd name="connsiteY3" fmla="*/ 49582 h 1733868"/>
                  <a:gd name="connsiteX4" fmla="*/ 2033 w 878693"/>
                  <a:gd name="connsiteY4" fmla="*/ 409506 h 1733868"/>
                  <a:gd name="connsiteX5" fmla="*/ 50671 w 878693"/>
                  <a:gd name="connsiteY5" fmla="*/ 424097 h 1733868"/>
                  <a:gd name="connsiteX6" fmla="*/ 128492 w 878693"/>
                  <a:gd name="connsiteY6" fmla="*/ 141995 h 1733868"/>
                  <a:gd name="connsiteX7" fmla="*/ 318181 w 878693"/>
                  <a:gd name="connsiteY7" fmla="*/ 39855 h 1733868"/>
                  <a:gd name="connsiteX8" fmla="*/ 624603 w 878693"/>
                  <a:gd name="connsiteY8" fmla="*/ 34991 h 1733868"/>
                  <a:gd name="connsiteX9" fmla="*/ 755926 w 878693"/>
                  <a:gd name="connsiteY9" fmla="*/ 224680 h 1733868"/>
                  <a:gd name="connsiteX10" fmla="*/ 760790 w 878693"/>
                  <a:gd name="connsiteY10" fmla="*/ 521374 h 1733868"/>
                  <a:gd name="connsiteX11" fmla="*/ 828884 w 878693"/>
                  <a:gd name="connsiteY11" fmla="*/ 1114761 h 1733868"/>
                  <a:gd name="connsiteX12" fmla="*/ 838611 w 878693"/>
                  <a:gd name="connsiteY12" fmla="*/ 1489276 h 1733868"/>
                  <a:gd name="connsiteX13" fmla="*/ 862930 w 878693"/>
                  <a:gd name="connsiteY13" fmla="*/ 1688693 h 173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8693" h="1733868">
                    <a:moveTo>
                      <a:pt x="862930" y="1688693"/>
                    </a:moveTo>
                    <a:cubicBezTo>
                      <a:pt x="865362" y="1542778"/>
                      <a:pt x="902652" y="884540"/>
                      <a:pt x="853203" y="613787"/>
                    </a:cubicBezTo>
                    <a:cubicBezTo>
                      <a:pt x="803754" y="343034"/>
                      <a:pt x="688644" y="158208"/>
                      <a:pt x="566237" y="64174"/>
                    </a:cubicBezTo>
                    <a:cubicBezTo>
                      <a:pt x="443830" y="-29860"/>
                      <a:pt x="212798" y="-7973"/>
                      <a:pt x="118764" y="49582"/>
                    </a:cubicBezTo>
                    <a:cubicBezTo>
                      <a:pt x="24730" y="107137"/>
                      <a:pt x="13382" y="347087"/>
                      <a:pt x="2033" y="409506"/>
                    </a:cubicBezTo>
                    <a:cubicBezTo>
                      <a:pt x="-9316" y="471925"/>
                      <a:pt x="29594" y="468682"/>
                      <a:pt x="50671" y="424097"/>
                    </a:cubicBezTo>
                    <a:cubicBezTo>
                      <a:pt x="71747" y="379512"/>
                      <a:pt x="83907" y="206035"/>
                      <a:pt x="128492" y="141995"/>
                    </a:cubicBezTo>
                    <a:cubicBezTo>
                      <a:pt x="173077" y="77955"/>
                      <a:pt x="235496" y="57689"/>
                      <a:pt x="318181" y="39855"/>
                    </a:cubicBezTo>
                    <a:cubicBezTo>
                      <a:pt x="400866" y="22021"/>
                      <a:pt x="551646" y="4187"/>
                      <a:pt x="624603" y="34991"/>
                    </a:cubicBezTo>
                    <a:cubicBezTo>
                      <a:pt x="697560" y="65795"/>
                      <a:pt x="733228" y="143616"/>
                      <a:pt x="755926" y="224680"/>
                    </a:cubicBezTo>
                    <a:cubicBezTo>
                      <a:pt x="778624" y="305744"/>
                      <a:pt x="748630" y="373027"/>
                      <a:pt x="760790" y="521374"/>
                    </a:cubicBezTo>
                    <a:cubicBezTo>
                      <a:pt x="772950" y="669721"/>
                      <a:pt x="815914" y="953444"/>
                      <a:pt x="828884" y="1114761"/>
                    </a:cubicBezTo>
                    <a:cubicBezTo>
                      <a:pt x="841854" y="1276078"/>
                      <a:pt x="828883" y="1389568"/>
                      <a:pt x="838611" y="1489276"/>
                    </a:cubicBezTo>
                    <a:cubicBezTo>
                      <a:pt x="848339" y="1588984"/>
                      <a:pt x="860498" y="1834608"/>
                      <a:pt x="862930" y="168869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4" name="Forme libre 153"/>
              <p:cNvSpPr/>
              <p:nvPr/>
            </p:nvSpPr>
            <p:spPr>
              <a:xfrm>
                <a:off x="3510115" y="2688647"/>
                <a:ext cx="628340" cy="2056525"/>
              </a:xfrm>
              <a:custGeom>
                <a:avLst/>
                <a:gdLst>
                  <a:gd name="connsiteX0" fmla="*/ 25887 w 628340"/>
                  <a:gd name="connsiteY0" fmla="*/ 1975764 h 2056525"/>
                  <a:gd name="connsiteX1" fmla="*/ 123164 w 628340"/>
                  <a:gd name="connsiteY1" fmla="*/ 764670 h 2056525"/>
                  <a:gd name="connsiteX2" fmla="*/ 196121 w 628340"/>
                  <a:gd name="connsiteY2" fmla="*/ 253968 h 2056525"/>
                  <a:gd name="connsiteX3" fmla="*/ 380947 w 628340"/>
                  <a:gd name="connsiteY3" fmla="*/ 1049 h 2056525"/>
                  <a:gd name="connsiteX4" fmla="*/ 614410 w 628340"/>
                  <a:gd name="connsiteY4" fmla="*/ 341517 h 2056525"/>
                  <a:gd name="connsiteX5" fmla="*/ 585227 w 628340"/>
                  <a:gd name="connsiteY5" fmla="*/ 370700 h 2056525"/>
                  <a:gd name="connsiteX6" fmla="*/ 449040 w 628340"/>
                  <a:gd name="connsiteY6" fmla="*/ 127508 h 2056525"/>
                  <a:gd name="connsiteX7" fmla="*/ 351764 w 628340"/>
                  <a:gd name="connsiteY7" fmla="*/ 59415 h 2056525"/>
                  <a:gd name="connsiteX8" fmla="*/ 152347 w 628340"/>
                  <a:gd name="connsiteY8" fmla="*/ 224785 h 2056525"/>
                  <a:gd name="connsiteX9" fmla="*/ 69662 w 628340"/>
                  <a:gd name="connsiteY9" fmla="*/ 759806 h 2056525"/>
                  <a:gd name="connsiteX10" fmla="*/ 6432 w 628340"/>
                  <a:gd name="connsiteY10" fmla="*/ 1367785 h 2056525"/>
                  <a:gd name="connsiteX11" fmla="*/ 1568 w 628340"/>
                  <a:gd name="connsiteY11" fmla="*/ 1878487 h 2056525"/>
                  <a:gd name="connsiteX12" fmla="*/ 25887 w 628340"/>
                  <a:gd name="connsiteY12" fmla="*/ 1975764 h 205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8340" h="2056525">
                    <a:moveTo>
                      <a:pt x="25887" y="1975764"/>
                    </a:moveTo>
                    <a:cubicBezTo>
                      <a:pt x="46153" y="1790128"/>
                      <a:pt x="94792" y="1051636"/>
                      <a:pt x="123164" y="764670"/>
                    </a:cubicBezTo>
                    <a:cubicBezTo>
                      <a:pt x="151536" y="477704"/>
                      <a:pt x="153157" y="381238"/>
                      <a:pt x="196121" y="253968"/>
                    </a:cubicBezTo>
                    <a:cubicBezTo>
                      <a:pt x="239085" y="126698"/>
                      <a:pt x="311232" y="-13543"/>
                      <a:pt x="380947" y="1049"/>
                    </a:cubicBezTo>
                    <a:cubicBezTo>
                      <a:pt x="450662" y="15641"/>
                      <a:pt x="580363" y="279909"/>
                      <a:pt x="614410" y="341517"/>
                    </a:cubicBezTo>
                    <a:cubicBezTo>
                      <a:pt x="648457" y="403125"/>
                      <a:pt x="612789" y="406368"/>
                      <a:pt x="585227" y="370700"/>
                    </a:cubicBezTo>
                    <a:cubicBezTo>
                      <a:pt x="557665" y="335032"/>
                      <a:pt x="487950" y="179389"/>
                      <a:pt x="449040" y="127508"/>
                    </a:cubicBezTo>
                    <a:cubicBezTo>
                      <a:pt x="410130" y="75627"/>
                      <a:pt x="401213" y="43202"/>
                      <a:pt x="351764" y="59415"/>
                    </a:cubicBezTo>
                    <a:cubicBezTo>
                      <a:pt x="302315" y="75628"/>
                      <a:pt x="199364" y="108053"/>
                      <a:pt x="152347" y="224785"/>
                    </a:cubicBezTo>
                    <a:cubicBezTo>
                      <a:pt x="105330" y="341517"/>
                      <a:pt x="93981" y="569306"/>
                      <a:pt x="69662" y="759806"/>
                    </a:cubicBezTo>
                    <a:cubicBezTo>
                      <a:pt x="45343" y="950306"/>
                      <a:pt x="17781" y="1181338"/>
                      <a:pt x="6432" y="1367785"/>
                    </a:cubicBezTo>
                    <a:cubicBezTo>
                      <a:pt x="-4917" y="1554232"/>
                      <a:pt x="2379" y="1773915"/>
                      <a:pt x="1568" y="1878487"/>
                    </a:cubicBezTo>
                    <a:cubicBezTo>
                      <a:pt x="757" y="1983059"/>
                      <a:pt x="5621" y="2161400"/>
                      <a:pt x="25887" y="197576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5" name="Forme libre 154"/>
              <p:cNvSpPr/>
              <p:nvPr/>
            </p:nvSpPr>
            <p:spPr>
              <a:xfrm>
                <a:off x="3497739" y="3467845"/>
                <a:ext cx="452309" cy="1318547"/>
              </a:xfrm>
              <a:custGeom>
                <a:avLst/>
                <a:gdLst>
                  <a:gd name="connsiteX0" fmla="*/ 33400 w 452309"/>
                  <a:gd name="connsiteY0" fmla="*/ 1274390 h 1318547"/>
                  <a:gd name="connsiteX1" fmla="*/ 174451 w 452309"/>
                  <a:gd name="connsiteY1" fmla="*/ 287032 h 1318547"/>
                  <a:gd name="connsiteX2" fmla="*/ 359276 w 452309"/>
                  <a:gd name="connsiteY2" fmla="*/ 4930 h 1318547"/>
                  <a:gd name="connsiteX3" fmla="*/ 451689 w 452309"/>
                  <a:gd name="connsiteY3" fmla="*/ 452402 h 1318547"/>
                  <a:gd name="connsiteX4" fmla="*/ 398187 w 452309"/>
                  <a:gd name="connsiteY4" fmla="*/ 486449 h 1318547"/>
                  <a:gd name="connsiteX5" fmla="*/ 369004 w 452309"/>
                  <a:gd name="connsiteY5" fmla="*/ 170300 h 1318547"/>
                  <a:gd name="connsiteX6" fmla="*/ 300910 w 452309"/>
                  <a:gd name="connsiteY6" fmla="*/ 66 h 1318547"/>
                  <a:gd name="connsiteX7" fmla="*/ 174451 w 452309"/>
                  <a:gd name="connsiteY7" fmla="*/ 155709 h 1318547"/>
                  <a:gd name="connsiteX8" fmla="*/ 77174 w 452309"/>
                  <a:gd name="connsiteY8" fmla="*/ 559407 h 1318547"/>
                  <a:gd name="connsiteX9" fmla="*/ 4217 w 452309"/>
                  <a:gd name="connsiteY9" fmla="*/ 1089564 h 1318547"/>
                  <a:gd name="connsiteX10" fmla="*/ 33400 w 452309"/>
                  <a:gd name="connsiteY10" fmla="*/ 1274390 h 131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2309" h="1318547">
                    <a:moveTo>
                      <a:pt x="33400" y="1274390"/>
                    </a:moveTo>
                    <a:cubicBezTo>
                      <a:pt x="61772" y="1140635"/>
                      <a:pt x="120138" y="498608"/>
                      <a:pt x="174451" y="287032"/>
                    </a:cubicBezTo>
                    <a:cubicBezTo>
                      <a:pt x="228764" y="75456"/>
                      <a:pt x="313070" y="-22632"/>
                      <a:pt x="359276" y="4930"/>
                    </a:cubicBezTo>
                    <a:cubicBezTo>
                      <a:pt x="405482" y="32492"/>
                      <a:pt x="445204" y="372149"/>
                      <a:pt x="451689" y="452402"/>
                    </a:cubicBezTo>
                    <a:cubicBezTo>
                      <a:pt x="458174" y="532655"/>
                      <a:pt x="411968" y="533466"/>
                      <a:pt x="398187" y="486449"/>
                    </a:cubicBezTo>
                    <a:cubicBezTo>
                      <a:pt x="384406" y="439432"/>
                      <a:pt x="385217" y="251364"/>
                      <a:pt x="369004" y="170300"/>
                    </a:cubicBezTo>
                    <a:cubicBezTo>
                      <a:pt x="352791" y="89236"/>
                      <a:pt x="333335" y="2498"/>
                      <a:pt x="300910" y="66"/>
                    </a:cubicBezTo>
                    <a:cubicBezTo>
                      <a:pt x="268485" y="-2366"/>
                      <a:pt x="211740" y="62486"/>
                      <a:pt x="174451" y="155709"/>
                    </a:cubicBezTo>
                    <a:cubicBezTo>
                      <a:pt x="137162" y="248932"/>
                      <a:pt x="105546" y="403764"/>
                      <a:pt x="77174" y="559407"/>
                    </a:cubicBezTo>
                    <a:cubicBezTo>
                      <a:pt x="48802" y="715049"/>
                      <a:pt x="15566" y="972832"/>
                      <a:pt x="4217" y="1089564"/>
                    </a:cubicBezTo>
                    <a:cubicBezTo>
                      <a:pt x="-7132" y="1206296"/>
                      <a:pt x="5028" y="1408145"/>
                      <a:pt x="33400" y="127439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7" name="Forme libre 156"/>
              <p:cNvSpPr/>
              <p:nvPr/>
            </p:nvSpPr>
            <p:spPr>
              <a:xfrm>
                <a:off x="2995903" y="1459449"/>
                <a:ext cx="525020" cy="3248886"/>
              </a:xfrm>
              <a:custGeom>
                <a:avLst/>
                <a:gdLst>
                  <a:gd name="connsiteX0" fmla="*/ 462278 w 525020"/>
                  <a:gd name="connsiteY0" fmla="*/ 3248739 h 3248886"/>
                  <a:gd name="connsiteX1" fmla="*/ 506053 w 525020"/>
                  <a:gd name="connsiteY1" fmla="*/ 2339203 h 3248886"/>
                  <a:gd name="connsiteX2" fmla="*/ 515780 w 525020"/>
                  <a:gd name="connsiteY2" fmla="*/ 1604764 h 3248886"/>
                  <a:gd name="connsiteX3" fmla="*/ 374729 w 525020"/>
                  <a:gd name="connsiteY3" fmla="*/ 1079471 h 3248886"/>
                  <a:gd name="connsiteX4" fmla="*/ 345546 w 525020"/>
                  <a:gd name="connsiteY4" fmla="*/ 534722 h 3248886"/>
                  <a:gd name="connsiteX5" fmla="*/ 185040 w 525020"/>
                  <a:gd name="connsiteY5" fmla="*/ 48339 h 3248886"/>
                  <a:gd name="connsiteX6" fmla="*/ 214 w 525020"/>
                  <a:gd name="connsiteY6" fmla="*/ 19156 h 3248886"/>
                  <a:gd name="connsiteX7" fmla="*/ 150993 w 525020"/>
                  <a:gd name="connsiteY7" fmla="*/ 62930 h 3248886"/>
                  <a:gd name="connsiteX8" fmla="*/ 287180 w 525020"/>
                  <a:gd name="connsiteY8" fmla="*/ 417990 h 3248886"/>
                  <a:gd name="connsiteX9" fmla="*/ 452550 w 525020"/>
                  <a:gd name="connsiteY9" fmla="*/ 870326 h 3248886"/>
                  <a:gd name="connsiteX10" fmla="*/ 447687 w 525020"/>
                  <a:gd name="connsiteY10" fmla="*/ 1196203 h 3248886"/>
                  <a:gd name="connsiteX11" fmla="*/ 418504 w 525020"/>
                  <a:gd name="connsiteY11" fmla="*/ 1599900 h 3248886"/>
                  <a:gd name="connsiteX12" fmla="*/ 476870 w 525020"/>
                  <a:gd name="connsiteY12" fmla="*/ 1935505 h 3248886"/>
                  <a:gd name="connsiteX13" fmla="*/ 457414 w 525020"/>
                  <a:gd name="connsiteY13" fmla="*/ 2271109 h 3248886"/>
                  <a:gd name="connsiteX14" fmla="*/ 462278 w 525020"/>
                  <a:gd name="connsiteY14" fmla="*/ 3248739 h 324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5020" h="3248886">
                    <a:moveTo>
                      <a:pt x="462278" y="3248739"/>
                    </a:moveTo>
                    <a:cubicBezTo>
                      <a:pt x="470384" y="3260088"/>
                      <a:pt x="497136" y="2613199"/>
                      <a:pt x="506053" y="2339203"/>
                    </a:cubicBezTo>
                    <a:cubicBezTo>
                      <a:pt x="514970" y="2065207"/>
                      <a:pt x="537667" y="1814719"/>
                      <a:pt x="515780" y="1604764"/>
                    </a:cubicBezTo>
                    <a:cubicBezTo>
                      <a:pt x="493893" y="1394809"/>
                      <a:pt x="403101" y="1257811"/>
                      <a:pt x="374729" y="1079471"/>
                    </a:cubicBezTo>
                    <a:cubicBezTo>
                      <a:pt x="346357" y="901131"/>
                      <a:pt x="377161" y="706577"/>
                      <a:pt x="345546" y="534722"/>
                    </a:cubicBezTo>
                    <a:cubicBezTo>
                      <a:pt x="313931" y="362867"/>
                      <a:pt x="242595" y="134267"/>
                      <a:pt x="185040" y="48339"/>
                    </a:cubicBezTo>
                    <a:cubicBezTo>
                      <a:pt x="127485" y="-37589"/>
                      <a:pt x="5888" y="16724"/>
                      <a:pt x="214" y="19156"/>
                    </a:cubicBezTo>
                    <a:cubicBezTo>
                      <a:pt x="-5460" y="21588"/>
                      <a:pt x="103165" y="-3542"/>
                      <a:pt x="150993" y="62930"/>
                    </a:cubicBezTo>
                    <a:cubicBezTo>
                      <a:pt x="198821" y="129402"/>
                      <a:pt x="236921" y="283424"/>
                      <a:pt x="287180" y="417990"/>
                    </a:cubicBezTo>
                    <a:cubicBezTo>
                      <a:pt x="337439" y="552556"/>
                      <a:pt x="425799" y="740624"/>
                      <a:pt x="452550" y="870326"/>
                    </a:cubicBezTo>
                    <a:cubicBezTo>
                      <a:pt x="479301" y="1000028"/>
                      <a:pt x="453361" y="1074607"/>
                      <a:pt x="447687" y="1196203"/>
                    </a:cubicBezTo>
                    <a:cubicBezTo>
                      <a:pt x="442013" y="1317799"/>
                      <a:pt x="413640" y="1476683"/>
                      <a:pt x="418504" y="1599900"/>
                    </a:cubicBezTo>
                    <a:cubicBezTo>
                      <a:pt x="423368" y="1723117"/>
                      <a:pt x="470385" y="1823637"/>
                      <a:pt x="476870" y="1935505"/>
                    </a:cubicBezTo>
                    <a:cubicBezTo>
                      <a:pt x="483355" y="2047373"/>
                      <a:pt x="463089" y="2054669"/>
                      <a:pt x="457414" y="2271109"/>
                    </a:cubicBezTo>
                    <a:cubicBezTo>
                      <a:pt x="451739" y="2487549"/>
                      <a:pt x="454172" y="3237390"/>
                      <a:pt x="462278" y="3248739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60" name="Groupe 159"/>
            <p:cNvGrpSpPr/>
            <p:nvPr/>
          </p:nvGrpSpPr>
          <p:grpSpPr>
            <a:xfrm>
              <a:off x="4776462" y="1064218"/>
              <a:ext cx="2275725" cy="3921119"/>
              <a:chOff x="2613488" y="1459449"/>
              <a:chExt cx="1585064" cy="3326943"/>
            </a:xfrm>
          </p:grpSpPr>
          <p:sp>
            <p:nvSpPr>
              <p:cNvPr id="163" name="Forme libre 162"/>
              <p:cNvSpPr/>
              <p:nvPr/>
            </p:nvSpPr>
            <p:spPr>
              <a:xfrm>
                <a:off x="2741689" y="3311535"/>
                <a:ext cx="694144" cy="1414791"/>
              </a:xfrm>
              <a:custGeom>
                <a:avLst/>
                <a:gdLst>
                  <a:gd name="connsiteX0" fmla="*/ 670703 w 694144"/>
                  <a:gd name="connsiteY0" fmla="*/ 1401288 h 1414791"/>
                  <a:gd name="connsiteX1" fmla="*/ 656112 w 694144"/>
                  <a:gd name="connsiteY1" fmla="*/ 350701 h 1414791"/>
                  <a:gd name="connsiteX2" fmla="*/ 208639 w 694144"/>
                  <a:gd name="connsiteY2" fmla="*/ 505 h 1414791"/>
                  <a:gd name="connsiteX3" fmla="*/ 14086 w 694144"/>
                  <a:gd name="connsiteY3" fmla="*/ 268016 h 1414791"/>
                  <a:gd name="connsiteX4" fmla="*/ 48133 w 694144"/>
                  <a:gd name="connsiteY4" fmla="*/ 54007 h 1414791"/>
                  <a:gd name="connsiteX5" fmla="*/ 310780 w 694144"/>
                  <a:gd name="connsiteY5" fmla="*/ 63735 h 1414791"/>
                  <a:gd name="connsiteX6" fmla="*/ 529652 w 694144"/>
                  <a:gd name="connsiteY6" fmla="*/ 219377 h 1414791"/>
                  <a:gd name="connsiteX7" fmla="*/ 646384 w 694144"/>
                  <a:gd name="connsiteY7" fmla="*/ 462569 h 1414791"/>
                  <a:gd name="connsiteX8" fmla="*/ 665839 w 694144"/>
                  <a:gd name="connsiteY8" fmla="*/ 914905 h 1414791"/>
                  <a:gd name="connsiteX9" fmla="*/ 670703 w 694144"/>
                  <a:gd name="connsiteY9" fmla="*/ 1401288 h 141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4144" h="1414791">
                    <a:moveTo>
                      <a:pt x="670703" y="1401288"/>
                    </a:moveTo>
                    <a:cubicBezTo>
                      <a:pt x="669082" y="1307254"/>
                      <a:pt x="733123" y="584165"/>
                      <a:pt x="656112" y="350701"/>
                    </a:cubicBezTo>
                    <a:cubicBezTo>
                      <a:pt x="579101" y="117237"/>
                      <a:pt x="315643" y="14286"/>
                      <a:pt x="208639" y="505"/>
                    </a:cubicBezTo>
                    <a:cubicBezTo>
                      <a:pt x="101635" y="-13276"/>
                      <a:pt x="40837" y="259099"/>
                      <a:pt x="14086" y="268016"/>
                    </a:cubicBezTo>
                    <a:cubicBezTo>
                      <a:pt x="-12665" y="276933"/>
                      <a:pt x="-1316" y="88054"/>
                      <a:pt x="48133" y="54007"/>
                    </a:cubicBezTo>
                    <a:cubicBezTo>
                      <a:pt x="97582" y="19960"/>
                      <a:pt x="230527" y="36173"/>
                      <a:pt x="310780" y="63735"/>
                    </a:cubicBezTo>
                    <a:cubicBezTo>
                      <a:pt x="391033" y="91297"/>
                      <a:pt x="473718" y="152905"/>
                      <a:pt x="529652" y="219377"/>
                    </a:cubicBezTo>
                    <a:cubicBezTo>
                      <a:pt x="585586" y="285849"/>
                      <a:pt x="623686" y="346648"/>
                      <a:pt x="646384" y="462569"/>
                    </a:cubicBezTo>
                    <a:cubicBezTo>
                      <a:pt x="669082" y="578490"/>
                      <a:pt x="669892" y="756830"/>
                      <a:pt x="665839" y="914905"/>
                    </a:cubicBezTo>
                    <a:cubicBezTo>
                      <a:pt x="661786" y="1072979"/>
                      <a:pt x="672324" y="1495322"/>
                      <a:pt x="670703" y="140128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5" name="Forme libre 164"/>
              <p:cNvSpPr/>
              <p:nvPr/>
            </p:nvSpPr>
            <p:spPr>
              <a:xfrm>
                <a:off x="2613488" y="2601003"/>
                <a:ext cx="762393" cy="2169387"/>
              </a:xfrm>
              <a:custGeom>
                <a:avLst/>
                <a:gdLst>
                  <a:gd name="connsiteX0" fmla="*/ 762010 w 762393"/>
                  <a:gd name="connsiteY0" fmla="*/ 2126640 h 2169387"/>
                  <a:gd name="connsiteX1" fmla="*/ 689052 w 762393"/>
                  <a:gd name="connsiteY1" fmla="*/ 1387338 h 2169387"/>
                  <a:gd name="connsiteX2" fmla="*/ 689052 w 762393"/>
                  <a:gd name="connsiteY2" fmla="*/ 793951 h 2169387"/>
                  <a:gd name="connsiteX3" fmla="*/ 548001 w 762393"/>
                  <a:gd name="connsiteY3" fmla="*/ 220019 h 2169387"/>
                  <a:gd name="connsiteX4" fmla="*/ 265899 w 762393"/>
                  <a:gd name="connsiteY4" fmla="*/ 74104 h 2169387"/>
                  <a:gd name="connsiteX5" fmla="*/ 17844 w 762393"/>
                  <a:gd name="connsiteY5" fmla="*/ 244338 h 2169387"/>
                  <a:gd name="connsiteX6" fmla="*/ 47027 w 762393"/>
                  <a:gd name="connsiteY6" fmla="*/ 137334 h 2169387"/>
                  <a:gd name="connsiteX7" fmla="*/ 265899 w 762393"/>
                  <a:gd name="connsiteY7" fmla="*/ 1146 h 2169387"/>
                  <a:gd name="connsiteX8" fmla="*/ 479907 w 762393"/>
                  <a:gd name="connsiteY8" fmla="*/ 83832 h 2169387"/>
                  <a:gd name="connsiteX9" fmla="*/ 620958 w 762393"/>
                  <a:gd name="connsiteY9" fmla="*/ 283249 h 2169387"/>
                  <a:gd name="connsiteX10" fmla="*/ 630686 w 762393"/>
                  <a:gd name="connsiteY10" fmla="*/ 789087 h 2169387"/>
                  <a:gd name="connsiteX11" fmla="*/ 659869 w 762393"/>
                  <a:gd name="connsiteY11" fmla="*/ 1003095 h 2169387"/>
                  <a:gd name="connsiteX12" fmla="*/ 630686 w 762393"/>
                  <a:gd name="connsiteY12" fmla="*/ 1338700 h 2169387"/>
                  <a:gd name="connsiteX13" fmla="*/ 674461 w 762393"/>
                  <a:gd name="connsiteY13" fmla="*/ 1654849 h 2169387"/>
                  <a:gd name="connsiteX14" fmla="*/ 684188 w 762393"/>
                  <a:gd name="connsiteY14" fmla="*/ 1941815 h 2169387"/>
                  <a:gd name="connsiteX15" fmla="*/ 718235 w 762393"/>
                  <a:gd name="connsiteY15" fmla="*/ 2063410 h 2169387"/>
                  <a:gd name="connsiteX16" fmla="*/ 762010 w 762393"/>
                  <a:gd name="connsiteY16" fmla="*/ 2126640 h 216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393" h="2169387">
                    <a:moveTo>
                      <a:pt x="762010" y="2126640"/>
                    </a:moveTo>
                    <a:cubicBezTo>
                      <a:pt x="757146" y="2013961"/>
                      <a:pt x="701212" y="1609453"/>
                      <a:pt x="689052" y="1387338"/>
                    </a:cubicBezTo>
                    <a:cubicBezTo>
                      <a:pt x="676892" y="1165223"/>
                      <a:pt x="712561" y="988504"/>
                      <a:pt x="689052" y="793951"/>
                    </a:cubicBezTo>
                    <a:cubicBezTo>
                      <a:pt x="665543" y="599398"/>
                      <a:pt x="618527" y="339994"/>
                      <a:pt x="548001" y="220019"/>
                    </a:cubicBezTo>
                    <a:cubicBezTo>
                      <a:pt x="477475" y="100044"/>
                      <a:pt x="354258" y="70051"/>
                      <a:pt x="265899" y="74104"/>
                    </a:cubicBezTo>
                    <a:cubicBezTo>
                      <a:pt x="177539" y="78157"/>
                      <a:pt x="54322" y="233800"/>
                      <a:pt x="17844" y="244338"/>
                    </a:cubicBezTo>
                    <a:cubicBezTo>
                      <a:pt x="-18634" y="254876"/>
                      <a:pt x="5684" y="177866"/>
                      <a:pt x="47027" y="137334"/>
                    </a:cubicBezTo>
                    <a:cubicBezTo>
                      <a:pt x="88369" y="96802"/>
                      <a:pt x="193752" y="10063"/>
                      <a:pt x="265899" y="1146"/>
                    </a:cubicBezTo>
                    <a:cubicBezTo>
                      <a:pt x="338046" y="-7771"/>
                      <a:pt x="420731" y="36815"/>
                      <a:pt x="479907" y="83832"/>
                    </a:cubicBezTo>
                    <a:cubicBezTo>
                      <a:pt x="539083" y="130849"/>
                      <a:pt x="595828" y="165706"/>
                      <a:pt x="620958" y="283249"/>
                    </a:cubicBezTo>
                    <a:cubicBezTo>
                      <a:pt x="646088" y="400791"/>
                      <a:pt x="624201" y="669113"/>
                      <a:pt x="630686" y="789087"/>
                    </a:cubicBezTo>
                    <a:cubicBezTo>
                      <a:pt x="637171" y="909061"/>
                      <a:pt x="659869" y="911493"/>
                      <a:pt x="659869" y="1003095"/>
                    </a:cubicBezTo>
                    <a:cubicBezTo>
                      <a:pt x="659869" y="1094697"/>
                      <a:pt x="628254" y="1230074"/>
                      <a:pt x="630686" y="1338700"/>
                    </a:cubicBezTo>
                    <a:cubicBezTo>
                      <a:pt x="633118" y="1447326"/>
                      <a:pt x="665544" y="1554330"/>
                      <a:pt x="674461" y="1654849"/>
                    </a:cubicBezTo>
                    <a:cubicBezTo>
                      <a:pt x="683378" y="1755368"/>
                      <a:pt x="676892" y="1873722"/>
                      <a:pt x="684188" y="1941815"/>
                    </a:cubicBezTo>
                    <a:cubicBezTo>
                      <a:pt x="691484" y="2009908"/>
                      <a:pt x="712561" y="2029363"/>
                      <a:pt x="718235" y="2063410"/>
                    </a:cubicBezTo>
                    <a:cubicBezTo>
                      <a:pt x="723909" y="2097457"/>
                      <a:pt x="766874" y="2239319"/>
                      <a:pt x="762010" y="212664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6" name="Forme libre 165"/>
              <p:cNvSpPr/>
              <p:nvPr/>
            </p:nvSpPr>
            <p:spPr>
              <a:xfrm>
                <a:off x="3440144" y="1906529"/>
                <a:ext cx="393215" cy="2859713"/>
              </a:xfrm>
              <a:custGeom>
                <a:avLst/>
                <a:gdLst>
                  <a:gd name="connsiteX0" fmla="*/ 22901 w 393215"/>
                  <a:gd name="connsiteY0" fmla="*/ 2821114 h 2859713"/>
                  <a:gd name="connsiteX1" fmla="*/ 139633 w 393215"/>
                  <a:gd name="connsiteY1" fmla="*/ 2130450 h 2859713"/>
                  <a:gd name="connsiteX2" fmla="*/ 90995 w 393215"/>
                  <a:gd name="connsiteY2" fmla="*/ 1250097 h 2859713"/>
                  <a:gd name="connsiteX3" fmla="*/ 105586 w 393215"/>
                  <a:gd name="connsiteY3" fmla="*/ 642118 h 2859713"/>
                  <a:gd name="connsiteX4" fmla="*/ 246637 w 393215"/>
                  <a:gd name="connsiteY4" fmla="*/ 184918 h 2859713"/>
                  <a:gd name="connsiteX5" fmla="*/ 392552 w 393215"/>
                  <a:gd name="connsiteY5" fmla="*/ 93 h 2859713"/>
                  <a:gd name="connsiteX6" fmla="*/ 295275 w 393215"/>
                  <a:gd name="connsiteY6" fmla="*/ 204374 h 2859713"/>
                  <a:gd name="connsiteX7" fmla="*/ 168816 w 393215"/>
                  <a:gd name="connsiteY7" fmla="*/ 588616 h 2859713"/>
                  <a:gd name="connsiteX8" fmla="*/ 52084 w 393215"/>
                  <a:gd name="connsiteY8" fmla="*/ 1109046 h 2859713"/>
                  <a:gd name="connsiteX9" fmla="*/ 56948 w 393215"/>
                  <a:gd name="connsiteY9" fmla="*/ 1668386 h 2859713"/>
                  <a:gd name="connsiteX10" fmla="*/ 95858 w 393215"/>
                  <a:gd name="connsiteY10" fmla="*/ 2023446 h 2859713"/>
                  <a:gd name="connsiteX11" fmla="*/ 76403 w 393215"/>
                  <a:gd name="connsiteY11" fmla="*/ 2329867 h 2859713"/>
                  <a:gd name="connsiteX12" fmla="*/ 8309 w 393215"/>
                  <a:gd name="connsiteY12" fmla="*/ 2723837 h 2859713"/>
                  <a:gd name="connsiteX13" fmla="*/ 22901 w 393215"/>
                  <a:gd name="connsiteY13" fmla="*/ 2821114 h 285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3215" h="2859713">
                    <a:moveTo>
                      <a:pt x="22901" y="2821114"/>
                    </a:moveTo>
                    <a:cubicBezTo>
                      <a:pt x="44788" y="2722216"/>
                      <a:pt x="128284" y="2392286"/>
                      <a:pt x="139633" y="2130450"/>
                    </a:cubicBezTo>
                    <a:cubicBezTo>
                      <a:pt x="150982" y="1868614"/>
                      <a:pt x="96669" y="1498152"/>
                      <a:pt x="90995" y="1250097"/>
                    </a:cubicBezTo>
                    <a:cubicBezTo>
                      <a:pt x="85321" y="1002042"/>
                      <a:pt x="79646" y="819648"/>
                      <a:pt x="105586" y="642118"/>
                    </a:cubicBezTo>
                    <a:cubicBezTo>
                      <a:pt x="131526" y="464588"/>
                      <a:pt x="198809" y="291922"/>
                      <a:pt x="246637" y="184918"/>
                    </a:cubicBezTo>
                    <a:cubicBezTo>
                      <a:pt x="294465" y="77914"/>
                      <a:pt x="384446" y="-3150"/>
                      <a:pt x="392552" y="93"/>
                    </a:cubicBezTo>
                    <a:cubicBezTo>
                      <a:pt x="400658" y="3336"/>
                      <a:pt x="332564" y="106287"/>
                      <a:pt x="295275" y="204374"/>
                    </a:cubicBezTo>
                    <a:cubicBezTo>
                      <a:pt x="257986" y="302461"/>
                      <a:pt x="209348" y="437837"/>
                      <a:pt x="168816" y="588616"/>
                    </a:cubicBezTo>
                    <a:cubicBezTo>
                      <a:pt x="128284" y="739395"/>
                      <a:pt x="70729" y="929084"/>
                      <a:pt x="52084" y="1109046"/>
                    </a:cubicBezTo>
                    <a:cubicBezTo>
                      <a:pt x="33439" y="1289008"/>
                      <a:pt x="49652" y="1515986"/>
                      <a:pt x="56948" y="1668386"/>
                    </a:cubicBezTo>
                    <a:cubicBezTo>
                      <a:pt x="64244" y="1820786"/>
                      <a:pt x="92616" y="1913199"/>
                      <a:pt x="95858" y="2023446"/>
                    </a:cubicBezTo>
                    <a:cubicBezTo>
                      <a:pt x="99100" y="2133693"/>
                      <a:pt x="90994" y="2213135"/>
                      <a:pt x="76403" y="2329867"/>
                    </a:cubicBezTo>
                    <a:cubicBezTo>
                      <a:pt x="61812" y="2446599"/>
                      <a:pt x="24522" y="2640341"/>
                      <a:pt x="8309" y="2723837"/>
                    </a:cubicBezTo>
                    <a:cubicBezTo>
                      <a:pt x="-7904" y="2807333"/>
                      <a:pt x="1014" y="2920012"/>
                      <a:pt x="22901" y="282111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7" name="Forme libre 166"/>
              <p:cNvSpPr/>
              <p:nvPr/>
            </p:nvSpPr>
            <p:spPr>
              <a:xfrm>
                <a:off x="3070283" y="1527730"/>
                <a:ext cx="379155" cy="3240858"/>
              </a:xfrm>
              <a:custGeom>
                <a:avLst/>
                <a:gdLst>
                  <a:gd name="connsiteX0" fmla="*/ 295485 w 379155"/>
                  <a:gd name="connsiteY0" fmla="*/ 3180458 h 3240858"/>
                  <a:gd name="connsiteX1" fmla="*/ 271166 w 379155"/>
                  <a:gd name="connsiteY1" fmla="*/ 2358471 h 3240858"/>
                  <a:gd name="connsiteX2" fmla="*/ 324668 w 379155"/>
                  <a:gd name="connsiteY2" fmla="*/ 1482981 h 3240858"/>
                  <a:gd name="connsiteX3" fmla="*/ 23111 w 379155"/>
                  <a:gd name="connsiteY3" fmla="*/ 704768 h 3240858"/>
                  <a:gd name="connsiteX4" fmla="*/ 164162 w 379155"/>
                  <a:gd name="connsiteY4" fmla="*/ 67607 h 3240858"/>
                  <a:gd name="connsiteX5" fmla="*/ 227392 w 379155"/>
                  <a:gd name="connsiteY5" fmla="*/ 48151 h 3240858"/>
                  <a:gd name="connsiteX6" fmla="*/ 139843 w 379155"/>
                  <a:gd name="connsiteY6" fmla="*/ 330253 h 3240858"/>
                  <a:gd name="connsiteX7" fmla="*/ 47430 w 379155"/>
                  <a:gd name="connsiteY7" fmla="*/ 665858 h 3240858"/>
                  <a:gd name="connsiteX8" fmla="*/ 13383 w 379155"/>
                  <a:gd name="connsiteY8" fmla="*/ 962551 h 3240858"/>
                  <a:gd name="connsiteX9" fmla="*/ 271166 w 379155"/>
                  <a:gd name="connsiteY9" fmla="*/ 1458662 h 3240858"/>
                  <a:gd name="connsiteX10" fmla="*/ 378170 w 379155"/>
                  <a:gd name="connsiteY10" fmla="*/ 2042322 h 3240858"/>
                  <a:gd name="connsiteX11" fmla="*/ 324668 w 379155"/>
                  <a:gd name="connsiteY11" fmla="*/ 2557888 h 3240858"/>
                  <a:gd name="connsiteX12" fmla="*/ 329532 w 379155"/>
                  <a:gd name="connsiteY12" fmla="*/ 3107500 h 3240858"/>
                  <a:gd name="connsiteX13" fmla="*/ 295485 w 379155"/>
                  <a:gd name="connsiteY13" fmla="*/ 3180458 h 324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9155" h="3240858">
                    <a:moveTo>
                      <a:pt x="295485" y="3180458"/>
                    </a:moveTo>
                    <a:cubicBezTo>
                      <a:pt x="285757" y="3055620"/>
                      <a:pt x="266302" y="2641384"/>
                      <a:pt x="271166" y="2358471"/>
                    </a:cubicBezTo>
                    <a:cubicBezTo>
                      <a:pt x="276030" y="2075558"/>
                      <a:pt x="366010" y="1758598"/>
                      <a:pt x="324668" y="1482981"/>
                    </a:cubicBezTo>
                    <a:cubicBezTo>
                      <a:pt x="283326" y="1207364"/>
                      <a:pt x="49862" y="940664"/>
                      <a:pt x="23111" y="704768"/>
                    </a:cubicBezTo>
                    <a:cubicBezTo>
                      <a:pt x="-3640" y="468872"/>
                      <a:pt x="130115" y="177043"/>
                      <a:pt x="164162" y="67607"/>
                    </a:cubicBezTo>
                    <a:cubicBezTo>
                      <a:pt x="198209" y="-41829"/>
                      <a:pt x="231445" y="4377"/>
                      <a:pt x="227392" y="48151"/>
                    </a:cubicBezTo>
                    <a:cubicBezTo>
                      <a:pt x="223339" y="91925"/>
                      <a:pt x="169837" y="227302"/>
                      <a:pt x="139843" y="330253"/>
                    </a:cubicBezTo>
                    <a:cubicBezTo>
                      <a:pt x="109849" y="433204"/>
                      <a:pt x="68507" y="560475"/>
                      <a:pt x="47430" y="665858"/>
                    </a:cubicBezTo>
                    <a:cubicBezTo>
                      <a:pt x="26353" y="771241"/>
                      <a:pt x="-23906" y="830417"/>
                      <a:pt x="13383" y="962551"/>
                    </a:cubicBezTo>
                    <a:cubicBezTo>
                      <a:pt x="50672" y="1094685"/>
                      <a:pt x="210368" y="1278700"/>
                      <a:pt x="271166" y="1458662"/>
                    </a:cubicBezTo>
                    <a:cubicBezTo>
                      <a:pt x="331964" y="1638624"/>
                      <a:pt x="369253" y="1859118"/>
                      <a:pt x="378170" y="2042322"/>
                    </a:cubicBezTo>
                    <a:cubicBezTo>
                      <a:pt x="387087" y="2225526"/>
                      <a:pt x="332774" y="2380358"/>
                      <a:pt x="324668" y="2557888"/>
                    </a:cubicBezTo>
                    <a:cubicBezTo>
                      <a:pt x="316562" y="2735418"/>
                      <a:pt x="333585" y="3000496"/>
                      <a:pt x="329532" y="3107500"/>
                    </a:cubicBezTo>
                    <a:cubicBezTo>
                      <a:pt x="325479" y="3214504"/>
                      <a:pt x="305213" y="3305296"/>
                      <a:pt x="295485" y="318045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8" name="Forme libre 167"/>
              <p:cNvSpPr/>
              <p:nvPr/>
            </p:nvSpPr>
            <p:spPr>
              <a:xfrm>
                <a:off x="3374244" y="1585011"/>
                <a:ext cx="274306" cy="3177061"/>
              </a:xfrm>
              <a:custGeom>
                <a:avLst/>
                <a:gdLst>
                  <a:gd name="connsiteX0" fmla="*/ 200670 w 274306"/>
                  <a:gd name="connsiteY0" fmla="*/ 3132904 h 3177061"/>
                  <a:gd name="connsiteX1" fmla="*/ 113121 w 274306"/>
                  <a:gd name="connsiteY1" fmla="*/ 2286598 h 3177061"/>
                  <a:gd name="connsiteX2" fmla="*/ 239580 w 274306"/>
                  <a:gd name="connsiteY2" fmla="*/ 1586206 h 3177061"/>
                  <a:gd name="connsiteX3" fmla="*/ 79074 w 274306"/>
                  <a:gd name="connsiteY3" fmla="*/ 788538 h 3177061"/>
                  <a:gd name="connsiteX4" fmla="*/ 74210 w 274306"/>
                  <a:gd name="connsiteY4" fmla="*/ 204879 h 3177061"/>
                  <a:gd name="connsiteX5" fmla="*/ 210398 w 274306"/>
                  <a:gd name="connsiteY5" fmla="*/ 598 h 3177061"/>
                  <a:gd name="connsiteX6" fmla="*/ 176351 w 274306"/>
                  <a:gd name="connsiteY6" fmla="*/ 156240 h 3177061"/>
                  <a:gd name="connsiteX7" fmla="*/ 1253 w 274306"/>
                  <a:gd name="connsiteY7" fmla="*/ 530755 h 3177061"/>
                  <a:gd name="connsiteX8" fmla="*/ 103393 w 274306"/>
                  <a:gd name="connsiteY8" fmla="*/ 1094959 h 3177061"/>
                  <a:gd name="connsiteX9" fmla="*/ 210398 w 274306"/>
                  <a:gd name="connsiteY9" fmla="*/ 1595934 h 3177061"/>
                  <a:gd name="connsiteX10" fmla="*/ 273627 w 274306"/>
                  <a:gd name="connsiteY10" fmla="*/ 1882900 h 3177061"/>
                  <a:gd name="connsiteX11" fmla="*/ 171487 w 274306"/>
                  <a:gd name="connsiteY11" fmla="*/ 2262279 h 3177061"/>
                  <a:gd name="connsiteX12" fmla="*/ 171487 w 274306"/>
                  <a:gd name="connsiteY12" fmla="*/ 2583291 h 3177061"/>
                  <a:gd name="connsiteX13" fmla="*/ 249308 w 274306"/>
                  <a:gd name="connsiteY13" fmla="*/ 3006444 h 3177061"/>
                  <a:gd name="connsiteX14" fmla="*/ 200670 w 274306"/>
                  <a:gd name="connsiteY14" fmla="*/ 3132904 h 317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306" h="3177061">
                    <a:moveTo>
                      <a:pt x="200670" y="3132904"/>
                    </a:moveTo>
                    <a:cubicBezTo>
                      <a:pt x="177972" y="3012930"/>
                      <a:pt x="106636" y="2544381"/>
                      <a:pt x="113121" y="2286598"/>
                    </a:cubicBezTo>
                    <a:cubicBezTo>
                      <a:pt x="119606" y="2028815"/>
                      <a:pt x="245254" y="1835883"/>
                      <a:pt x="239580" y="1586206"/>
                    </a:cubicBezTo>
                    <a:cubicBezTo>
                      <a:pt x="233906" y="1336529"/>
                      <a:pt x="106636" y="1018759"/>
                      <a:pt x="79074" y="788538"/>
                    </a:cubicBezTo>
                    <a:cubicBezTo>
                      <a:pt x="51512" y="558317"/>
                      <a:pt x="52323" y="336202"/>
                      <a:pt x="74210" y="204879"/>
                    </a:cubicBezTo>
                    <a:cubicBezTo>
                      <a:pt x="96097" y="73556"/>
                      <a:pt x="193375" y="8704"/>
                      <a:pt x="210398" y="598"/>
                    </a:cubicBezTo>
                    <a:cubicBezTo>
                      <a:pt x="227421" y="-7508"/>
                      <a:pt x="211208" y="67881"/>
                      <a:pt x="176351" y="156240"/>
                    </a:cubicBezTo>
                    <a:cubicBezTo>
                      <a:pt x="141494" y="244599"/>
                      <a:pt x="13413" y="374302"/>
                      <a:pt x="1253" y="530755"/>
                    </a:cubicBezTo>
                    <a:cubicBezTo>
                      <a:pt x="-10907" y="687208"/>
                      <a:pt x="68535" y="917429"/>
                      <a:pt x="103393" y="1094959"/>
                    </a:cubicBezTo>
                    <a:cubicBezTo>
                      <a:pt x="138250" y="1272489"/>
                      <a:pt x="182026" y="1464611"/>
                      <a:pt x="210398" y="1595934"/>
                    </a:cubicBezTo>
                    <a:cubicBezTo>
                      <a:pt x="238770" y="1727257"/>
                      <a:pt x="280112" y="1771842"/>
                      <a:pt x="273627" y="1882900"/>
                    </a:cubicBezTo>
                    <a:cubicBezTo>
                      <a:pt x="267142" y="1993957"/>
                      <a:pt x="188510" y="2145547"/>
                      <a:pt x="171487" y="2262279"/>
                    </a:cubicBezTo>
                    <a:cubicBezTo>
                      <a:pt x="154464" y="2379011"/>
                      <a:pt x="158517" y="2459264"/>
                      <a:pt x="171487" y="2583291"/>
                    </a:cubicBezTo>
                    <a:cubicBezTo>
                      <a:pt x="184457" y="2707318"/>
                      <a:pt x="244444" y="2912410"/>
                      <a:pt x="249308" y="3006444"/>
                    </a:cubicBezTo>
                    <a:cubicBezTo>
                      <a:pt x="254172" y="3100478"/>
                      <a:pt x="223368" y="3252878"/>
                      <a:pt x="200670" y="313290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1" name="Forme libre 170"/>
              <p:cNvSpPr/>
              <p:nvPr/>
            </p:nvSpPr>
            <p:spPr>
              <a:xfrm>
                <a:off x="3426973" y="2505609"/>
                <a:ext cx="771579" cy="2227182"/>
              </a:xfrm>
              <a:custGeom>
                <a:avLst/>
                <a:gdLst>
                  <a:gd name="connsiteX0" fmla="*/ 6889 w 771579"/>
                  <a:gd name="connsiteY0" fmla="*/ 2226898 h 2227182"/>
                  <a:gd name="connsiteX1" fmla="*/ 16617 w 771579"/>
                  <a:gd name="connsiteY1" fmla="*/ 1740515 h 2227182"/>
                  <a:gd name="connsiteX2" fmla="*/ 65255 w 771579"/>
                  <a:gd name="connsiteY2" fmla="*/ 821251 h 2227182"/>
                  <a:gd name="connsiteX3" fmla="*/ 211170 w 771579"/>
                  <a:gd name="connsiteY3" fmla="*/ 164634 h 2227182"/>
                  <a:gd name="connsiteX4" fmla="*/ 566229 w 771579"/>
                  <a:gd name="connsiteY4" fmla="*/ 4128 h 2227182"/>
                  <a:gd name="connsiteX5" fmla="*/ 755919 w 771579"/>
                  <a:gd name="connsiteY5" fmla="*/ 276502 h 2227182"/>
                  <a:gd name="connsiteX6" fmla="*/ 746191 w 771579"/>
                  <a:gd name="connsiteY6" fmla="*/ 359187 h 2227182"/>
                  <a:gd name="connsiteX7" fmla="*/ 629459 w 771579"/>
                  <a:gd name="connsiteY7" fmla="*/ 135451 h 2227182"/>
                  <a:gd name="connsiteX8" fmla="*/ 483544 w 771579"/>
                  <a:gd name="connsiteY8" fmla="*/ 62494 h 2227182"/>
                  <a:gd name="connsiteX9" fmla="*/ 220897 w 771579"/>
                  <a:gd name="connsiteY9" fmla="*/ 52766 h 2227182"/>
                  <a:gd name="connsiteX10" fmla="*/ 99302 w 771579"/>
                  <a:gd name="connsiteY10" fmla="*/ 364051 h 2227182"/>
                  <a:gd name="connsiteX11" fmla="*/ 113893 w 771579"/>
                  <a:gd name="connsiteY11" fmla="*/ 1020668 h 2227182"/>
                  <a:gd name="connsiteX12" fmla="*/ 128485 w 771579"/>
                  <a:gd name="connsiteY12" fmla="*/ 1336817 h 2227182"/>
                  <a:gd name="connsiteX13" fmla="*/ 113893 w 771579"/>
                  <a:gd name="connsiteY13" fmla="*/ 1803745 h 2227182"/>
                  <a:gd name="connsiteX14" fmla="*/ 6889 w 771579"/>
                  <a:gd name="connsiteY14" fmla="*/ 2226898 h 222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1579" h="2227182">
                    <a:moveTo>
                      <a:pt x="6889" y="2226898"/>
                    </a:moveTo>
                    <a:cubicBezTo>
                      <a:pt x="-9324" y="2216360"/>
                      <a:pt x="6889" y="1974789"/>
                      <a:pt x="16617" y="1740515"/>
                    </a:cubicBezTo>
                    <a:cubicBezTo>
                      <a:pt x="26345" y="1506241"/>
                      <a:pt x="32830" y="1083898"/>
                      <a:pt x="65255" y="821251"/>
                    </a:cubicBezTo>
                    <a:cubicBezTo>
                      <a:pt x="97680" y="558604"/>
                      <a:pt x="127674" y="300821"/>
                      <a:pt x="211170" y="164634"/>
                    </a:cubicBezTo>
                    <a:cubicBezTo>
                      <a:pt x="294666" y="28447"/>
                      <a:pt x="475438" y="-14517"/>
                      <a:pt x="566229" y="4128"/>
                    </a:cubicBezTo>
                    <a:cubicBezTo>
                      <a:pt x="657021" y="22773"/>
                      <a:pt x="725925" y="217326"/>
                      <a:pt x="755919" y="276502"/>
                    </a:cubicBezTo>
                    <a:cubicBezTo>
                      <a:pt x="785913" y="335678"/>
                      <a:pt x="767268" y="382695"/>
                      <a:pt x="746191" y="359187"/>
                    </a:cubicBezTo>
                    <a:cubicBezTo>
                      <a:pt x="725114" y="335679"/>
                      <a:pt x="673234" y="184900"/>
                      <a:pt x="629459" y="135451"/>
                    </a:cubicBezTo>
                    <a:cubicBezTo>
                      <a:pt x="585684" y="86002"/>
                      <a:pt x="551638" y="76275"/>
                      <a:pt x="483544" y="62494"/>
                    </a:cubicBezTo>
                    <a:cubicBezTo>
                      <a:pt x="415450" y="48713"/>
                      <a:pt x="284937" y="2506"/>
                      <a:pt x="220897" y="52766"/>
                    </a:cubicBezTo>
                    <a:cubicBezTo>
                      <a:pt x="156857" y="103025"/>
                      <a:pt x="117136" y="202734"/>
                      <a:pt x="99302" y="364051"/>
                    </a:cubicBezTo>
                    <a:cubicBezTo>
                      <a:pt x="81468" y="525368"/>
                      <a:pt x="109029" y="858540"/>
                      <a:pt x="113893" y="1020668"/>
                    </a:cubicBezTo>
                    <a:cubicBezTo>
                      <a:pt x="118757" y="1182796"/>
                      <a:pt x="128485" y="1206304"/>
                      <a:pt x="128485" y="1336817"/>
                    </a:cubicBezTo>
                    <a:cubicBezTo>
                      <a:pt x="128485" y="1467330"/>
                      <a:pt x="128485" y="1654587"/>
                      <a:pt x="113893" y="1803745"/>
                    </a:cubicBezTo>
                    <a:cubicBezTo>
                      <a:pt x="99302" y="1952902"/>
                      <a:pt x="23102" y="2237436"/>
                      <a:pt x="6889" y="222689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2" name="Forme libre 171"/>
              <p:cNvSpPr/>
              <p:nvPr/>
            </p:nvSpPr>
            <p:spPr>
              <a:xfrm>
                <a:off x="2614706" y="3038950"/>
                <a:ext cx="878693" cy="1733868"/>
              </a:xfrm>
              <a:custGeom>
                <a:avLst/>
                <a:gdLst>
                  <a:gd name="connsiteX0" fmla="*/ 862930 w 878693"/>
                  <a:gd name="connsiteY0" fmla="*/ 1688693 h 1733868"/>
                  <a:gd name="connsiteX1" fmla="*/ 853203 w 878693"/>
                  <a:gd name="connsiteY1" fmla="*/ 613787 h 1733868"/>
                  <a:gd name="connsiteX2" fmla="*/ 566237 w 878693"/>
                  <a:gd name="connsiteY2" fmla="*/ 64174 h 1733868"/>
                  <a:gd name="connsiteX3" fmla="*/ 118764 w 878693"/>
                  <a:gd name="connsiteY3" fmla="*/ 49582 h 1733868"/>
                  <a:gd name="connsiteX4" fmla="*/ 2033 w 878693"/>
                  <a:gd name="connsiteY4" fmla="*/ 409506 h 1733868"/>
                  <a:gd name="connsiteX5" fmla="*/ 50671 w 878693"/>
                  <a:gd name="connsiteY5" fmla="*/ 424097 h 1733868"/>
                  <a:gd name="connsiteX6" fmla="*/ 128492 w 878693"/>
                  <a:gd name="connsiteY6" fmla="*/ 141995 h 1733868"/>
                  <a:gd name="connsiteX7" fmla="*/ 318181 w 878693"/>
                  <a:gd name="connsiteY7" fmla="*/ 39855 h 1733868"/>
                  <a:gd name="connsiteX8" fmla="*/ 624603 w 878693"/>
                  <a:gd name="connsiteY8" fmla="*/ 34991 h 1733868"/>
                  <a:gd name="connsiteX9" fmla="*/ 755926 w 878693"/>
                  <a:gd name="connsiteY9" fmla="*/ 224680 h 1733868"/>
                  <a:gd name="connsiteX10" fmla="*/ 760790 w 878693"/>
                  <a:gd name="connsiteY10" fmla="*/ 521374 h 1733868"/>
                  <a:gd name="connsiteX11" fmla="*/ 828884 w 878693"/>
                  <a:gd name="connsiteY11" fmla="*/ 1114761 h 1733868"/>
                  <a:gd name="connsiteX12" fmla="*/ 838611 w 878693"/>
                  <a:gd name="connsiteY12" fmla="*/ 1489276 h 1733868"/>
                  <a:gd name="connsiteX13" fmla="*/ 862930 w 878693"/>
                  <a:gd name="connsiteY13" fmla="*/ 1688693 h 173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8693" h="1733868">
                    <a:moveTo>
                      <a:pt x="862930" y="1688693"/>
                    </a:moveTo>
                    <a:cubicBezTo>
                      <a:pt x="865362" y="1542778"/>
                      <a:pt x="902652" y="884540"/>
                      <a:pt x="853203" y="613787"/>
                    </a:cubicBezTo>
                    <a:cubicBezTo>
                      <a:pt x="803754" y="343034"/>
                      <a:pt x="688644" y="158208"/>
                      <a:pt x="566237" y="64174"/>
                    </a:cubicBezTo>
                    <a:cubicBezTo>
                      <a:pt x="443830" y="-29860"/>
                      <a:pt x="212798" y="-7973"/>
                      <a:pt x="118764" y="49582"/>
                    </a:cubicBezTo>
                    <a:cubicBezTo>
                      <a:pt x="24730" y="107137"/>
                      <a:pt x="13382" y="347087"/>
                      <a:pt x="2033" y="409506"/>
                    </a:cubicBezTo>
                    <a:cubicBezTo>
                      <a:pt x="-9316" y="471925"/>
                      <a:pt x="29594" y="468682"/>
                      <a:pt x="50671" y="424097"/>
                    </a:cubicBezTo>
                    <a:cubicBezTo>
                      <a:pt x="71747" y="379512"/>
                      <a:pt x="83907" y="206035"/>
                      <a:pt x="128492" y="141995"/>
                    </a:cubicBezTo>
                    <a:cubicBezTo>
                      <a:pt x="173077" y="77955"/>
                      <a:pt x="235496" y="57689"/>
                      <a:pt x="318181" y="39855"/>
                    </a:cubicBezTo>
                    <a:cubicBezTo>
                      <a:pt x="400866" y="22021"/>
                      <a:pt x="551646" y="4187"/>
                      <a:pt x="624603" y="34991"/>
                    </a:cubicBezTo>
                    <a:cubicBezTo>
                      <a:pt x="697560" y="65795"/>
                      <a:pt x="733228" y="143616"/>
                      <a:pt x="755926" y="224680"/>
                    </a:cubicBezTo>
                    <a:cubicBezTo>
                      <a:pt x="778624" y="305744"/>
                      <a:pt x="748630" y="373027"/>
                      <a:pt x="760790" y="521374"/>
                    </a:cubicBezTo>
                    <a:cubicBezTo>
                      <a:pt x="772950" y="669721"/>
                      <a:pt x="815914" y="953444"/>
                      <a:pt x="828884" y="1114761"/>
                    </a:cubicBezTo>
                    <a:cubicBezTo>
                      <a:pt x="841854" y="1276078"/>
                      <a:pt x="828883" y="1389568"/>
                      <a:pt x="838611" y="1489276"/>
                    </a:cubicBezTo>
                    <a:cubicBezTo>
                      <a:pt x="848339" y="1588984"/>
                      <a:pt x="860498" y="1834608"/>
                      <a:pt x="862930" y="168869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3" name="Forme libre 172"/>
              <p:cNvSpPr/>
              <p:nvPr/>
            </p:nvSpPr>
            <p:spPr>
              <a:xfrm>
                <a:off x="3510115" y="2688647"/>
                <a:ext cx="628340" cy="2056525"/>
              </a:xfrm>
              <a:custGeom>
                <a:avLst/>
                <a:gdLst>
                  <a:gd name="connsiteX0" fmla="*/ 25887 w 628340"/>
                  <a:gd name="connsiteY0" fmla="*/ 1975764 h 2056525"/>
                  <a:gd name="connsiteX1" fmla="*/ 123164 w 628340"/>
                  <a:gd name="connsiteY1" fmla="*/ 764670 h 2056525"/>
                  <a:gd name="connsiteX2" fmla="*/ 196121 w 628340"/>
                  <a:gd name="connsiteY2" fmla="*/ 253968 h 2056525"/>
                  <a:gd name="connsiteX3" fmla="*/ 380947 w 628340"/>
                  <a:gd name="connsiteY3" fmla="*/ 1049 h 2056525"/>
                  <a:gd name="connsiteX4" fmla="*/ 614410 w 628340"/>
                  <a:gd name="connsiteY4" fmla="*/ 341517 h 2056525"/>
                  <a:gd name="connsiteX5" fmla="*/ 585227 w 628340"/>
                  <a:gd name="connsiteY5" fmla="*/ 370700 h 2056525"/>
                  <a:gd name="connsiteX6" fmla="*/ 449040 w 628340"/>
                  <a:gd name="connsiteY6" fmla="*/ 127508 h 2056525"/>
                  <a:gd name="connsiteX7" fmla="*/ 351764 w 628340"/>
                  <a:gd name="connsiteY7" fmla="*/ 59415 h 2056525"/>
                  <a:gd name="connsiteX8" fmla="*/ 152347 w 628340"/>
                  <a:gd name="connsiteY8" fmla="*/ 224785 h 2056525"/>
                  <a:gd name="connsiteX9" fmla="*/ 69662 w 628340"/>
                  <a:gd name="connsiteY9" fmla="*/ 759806 h 2056525"/>
                  <a:gd name="connsiteX10" fmla="*/ 6432 w 628340"/>
                  <a:gd name="connsiteY10" fmla="*/ 1367785 h 2056525"/>
                  <a:gd name="connsiteX11" fmla="*/ 1568 w 628340"/>
                  <a:gd name="connsiteY11" fmla="*/ 1878487 h 2056525"/>
                  <a:gd name="connsiteX12" fmla="*/ 25887 w 628340"/>
                  <a:gd name="connsiteY12" fmla="*/ 1975764 h 205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8340" h="2056525">
                    <a:moveTo>
                      <a:pt x="25887" y="1975764"/>
                    </a:moveTo>
                    <a:cubicBezTo>
                      <a:pt x="46153" y="1790128"/>
                      <a:pt x="94792" y="1051636"/>
                      <a:pt x="123164" y="764670"/>
                    </a:cubicBezTo>
                    <a:cubicBezTo>
                      <a:pt x="151536" y="477704"/>
                      <a:pt x="153157" y="381238"/>
                      <a:pt x="196121" y="253968"/>
                    </a:cubicBezTo>
                    <a:cubicBezTo>
                      <a:pt x="239085" y="126698"/>
                      <a:pt x="311232" y="-13543"/>
                      <a:pt x="380947" y="1049"/>
                    </a:cubicBezTo>
                    <a:cubicBezTo>
                      <a:pt x="450662" y="15641"/>
                      <a:pt x="580363" y="279909"/>
                      <a:pt x="614410" y="341517"/>
                    </a:cubicBezTo>
                    <a:cubicBezTo>
                      <a:pt x="648457" y="403125"/>
                      <a:pt x="612789" y="406368"/>
                      <a:pt x="585227" y="370700"/>
                    </a:cubicBezTo>
                    <a:cubicBezTo>
                      <a:pt x="557665" y="335032"/>
                      <a:pt x="487950" y="179389"/>
                      <a:pt x="449040" y="127508"/>
                    </a:cubicBezTo>
                    <a:cubicBezTo>
                      <a:pt x="410130" y="75627"/>
                      <a:pt x="401213" y="43202"/>
                      <a:pt x="351764" y="59415"/>
                    </a:cubicBezTo>
                    <a:cubicBezTo>
                      <a:pt x="302315" y="75628"/>
                      <a:pt x="199364" y="108053"/>
                      <a:pt x="152347" y="224785"/>
                    </a:cubicBezTo>
                    <a:cubicBezTo>
                      <a:pt x="105330" y="341517"/>
                      <a:pt x="93981" y="569306"/>
                      <a:pt x="69662" y="759806"/>
                    </a:cubicBezTo>
                    <a:cubicBezTo>
                      <a:pt x="45343" y="950306"/>
                      <a:pt x="17781" y="1181338"/>
                      <a:pt x="6432" y="1367785"/>
                    </a:cubicBezTo>
                    <a:cubicBezTo>
                      <a:pt x="-4917" y="1554232"/>
                      <a:pt x="2379" y="1773915"/>
                      <a:pt x="1568" y="1878487"/>
                    </a:cubicBezTo>
                    <a:cubicBezTo>
                      <a:pt x="757" y="1983059"/>
                      <a:pt x="5621" y="2161400"/>
                      <a:pt x="25887" y="197576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4" name="Forme libre 173"/>
              <p:cNvSpPr/>
              <p:nvPr/>
            </p:nvSpPr>
            <p:spPr>
              <a:xfrm>
                <a:off x="3497739" y="3467845"/>
                <a:ext cx="452309" cy="1318547"/>
              </a:xfrm>
              <a:custGeom>
                <a:avLst/>
                <a:gdLst>
                  <a:gd name="connsiteX0" fmla="*/ 33400 w 452309"/>
                  <a:gd name="connsiteY0" fmla="*/ 1274390 h 1318547"/>
                  <a:gd name="connsiteX1" fmla="*/ 174451 w 452309"/>
                  <a:gd name="connsiteY1" fmla="*/ 287032 h 1318547"/>
                  <a:gd name="connsiteX2" fmla="*/ 359276 w 452309"/>
                  <a:gd name="connsiteY2" fmla="*/ 4930 h 1318547"/>
                  <a:gd name="connsiteX3" fmla="*/ 451689 w 452309"/>
                  <a:gd name="connsiteY3" fmla="*/ 452402 h 1318547"/>
                  <a:gd name="connsiteX4" fmla="*/ 398187 w 452309"/>
                  <a:gd name="connsiteY4" fmla="*/ 486449 h 1318547"/>
                  <a:gd name="connsiteX5" fmla="*/ 369004 w 452309"/>
                  <a:gd name="connsiteY5" fmla="*/ 170300 h 1318547"/>
                  <a:gd name="connsiteX6" fmla="*/ 300910 w 452309"/>
                  <a:gd name="connsiteY6" fmla="*/ 66 h 1318547"/>
                  <a:gd name="connsiteX7" fmla="*/ 174451 w 452309"/>
                  <a:gd name="connsiteY7" fmla="*/ 155709 h 1318547"/>
                  <a:gd name="connsiteX8" fmla="*/ 77174 w 452309"/>
                  <a:gd name="connsiteY8" fmla="*/ 559407 h 1318547"/>
                  <a:gd name="connsiteX9" fmla="*/ 4217 w 452309"/>
                  <a:gd name="connsiteY9" fmla="*/ 1089564 h 1318547"/>
                  <a:gd name="connsiteX10" fmla="*/ 33400 w 452309"/>
                  <a:gd name="connsiteY10" fmla="*/ 1274390 h 131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2309" h="1318547">
                    <a:moveTo>
                      <a:pt x="33400" y="1274390"/>
                    </a:moveTo>
                    <a:cubicBezTo>
                      <a:pt x="61772" y="1140635"/>
                      <a:pt x="120138" y="498608"/>
                      <a:pt x="174451" y="287032"/>
                    </a:cubicBezTo>
                    <a:cubicBezTo>
                      <a:pt x="228764" y="75456"/>
                      <a:pt x="313070" y="-22632"/>
                      <a:pt x="359276" y="4930"/>
                    </a:cubicBezTo>
                    <a:cubicBezTo>
                      <a:pt x="405482" y="32492"/>
                      <a:pt x="445204" y="372149"/>
                      <a:pt x="451689" y="452402"/>
                    </a:cubicBezTo>
                    <a:cubicBezTo>
                      <a:pt x="458174" y="532655"/>
                      <a:pt x="411968" y="533466"/>
                      <a:pt x="398187" y="486449"/>
                    </a:cubicBezTo>
                    <a:cubicBezTo>
                      <a:pt x="384406" y="439432"/>
                      <a:pt x="385217" y="251364"/>
                      <a:pt x="369004" y="170300"/>
                    </a:cubicBezTo>
                    <a:cubicBezTo>
                      <a:pt x="352791" y="89236"/>
                      <a:pt x="333335" y="2498"/>
                      <a:pt x="300910" y="66"/>
                    </a:cubicBezTo>
                    <a:cubicBezTo>
                      <a:pt x="268485" y="-2366"/>
                      <a:pt x="211740" y="62486"/>
                      <a:pt x="174451" y="155709"/>
                    </a:cubicBezTo>
                    <a:cubicBezTo>
                      <a:pt x="137162" y="248932"/>
                      <a:pt x="105546" y="403764"/>
                      <a:pt x="77174" y="559407"/>
                    </a:cubicBezTo>
                    <a:cubicBezTo>
                      <a:pt x="48802" y="715049"/>
                      <a:pt x="15566" y="972832"/>
                      <a:pt x="4217" y="1089564"/>
                    </a:cubicBezTo>
                    <a:cubicBezTo>
                      <a:pt x="-7132" y="1206296"/>
                      <a:pt x="5028" y="1408145"/>
                      <a:pt x="33400" y="127439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5" name="Forme libre 174"/>
              <p:cNvSpPr/>
              <p:nvPr/>
            </p:nvSpPr>
            <p:spPr>
              <a:xfrm>
                <a:off x="2995903" y="1459449"/>
                <a:ext cx="525020" cy="3248886"/>
              </a:xfrm>
              <a:custGeom>
                <a:avLst/>
                <a:gdLst>
                  <a:gd name="connsiteX0" fmla="*/ 462278 w 525020"/>
                  <a:gd name="connsiteY0" fmla="*/ 3248739 h 3248886"/>
                  <a:gd name="connsiteX1" fmla="*/ 506053 w 525020"/>
                  <a:gd name="connsiteY1" fmla="*/ 2339203 h 3248886"/>
                  <a:gd name="connsiteX2" fmla="*/ 515780 w 525020"/>
                  <a:gd name="connsiteY2" fmla="*/ 1604764 h 3248886"/>
                  <a:gd name="connsiteX3" fmla="*/ 374729 w 525020"/>
                  <a:gd name="connsiteY3" fmla="*/ 1079471 h 3248886"/>
                  <a:gd name="connsiteX4" fmla="*/ 345546 w 525020"/>
                  <a:gd name="connsiteY4" fmla="*/ 534722 h 3248886"/>
                  <a:gd name="connsiteX5" fmla="*/ 185040 w 525020"/>
                  <a:gd name="connsiteY5" fmla="*/ 48339 h 3248886"/>
                  <a:gd name="connsiteX6" fmla="*/ 214 w 525020"/>
                  <a:gd name="connsiteY6" fmla="*/ 19156 h 3248886"/>
                  <a:gd name="connsiteX7" fmla="*/ 150993 w 525020"/>
                  <a:gd name="connsiteY7" fmla="*/ 62930 h 3248886"/>
                  <a:gd name="connsiteX8" fmla="*/ 287180 w 525020"/>
                  <a:gd name="connsiteY8" fmla="*/ 417990 h 3248886"/>
                  <a:gd name="connsiteX9" fmla="*/ 452550 w 525020"/>
                  <a:gd name="connsiteY9" fmla="*/ 870326 h 3248886"/>
                  <a:gd name="connsiteX10" fmla="*/ 447687 w 525020"/>
                  <a:gd name="connsiteY10" fmla="*/ 1196203 h 3248886"/>
                  <a:gd name="connsiteX11" fmla="*/ 418504 w 525020"/>
                  <a:gd name="connsiteY11" fmla="*/ 1599900 h 3248886"/>
                  <a:gd name="connsiteX12" fmla="*/ 476870 w 525020"/>
                  <a:gd name="connsiteY12" fmla="*/ 1935505 h 3248886"/>
                  <a:gd name="connsiteX13" fmla="*/ 457414 w 525020"/>
                  <a:gd name="connsiteY13" fmla="*/ 2271109 h 3248886"/>
                  <a:gd name="connsiteX14" fmla="*/ 462278 w 525020"/>
                  <a:gd name="connsiteY14" fmla="*/ 3248739 h 324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5020" h="3248886">
                    <a:moveTo>
                      <a:pt x="462278" y="3248739"/>
                    </a:moveTo>
                    <a:cubicBezTo>
                      <a:pt x="470384" y="3260088"/>
                      <a:pt x="497136" y="2613199"/>
                      <a:pt x="506053" y="2339203"/>
                    </a:cubicBezTo>
                    <a:cubicBezTo>
                      <a:pt x="514970" y="2065207"/>
                      <a:pt x="537667" y="1814719"/>
                      <a:pt x="515780" y="1604764"/>
                    </a:cubicBezTo>
                    <a:cubicBezTo>
                      <a:pt x="493893" y="1394809"/>
                      <a:pt x="403101" y="1257811"/>
                      <a:pt x="374729" y="1079471"/>
                    </a:cubicBezTo>
                    <a:cubicBezTo>
                      <a:pt x="346357" y="901131"/>
                      <a:pt x="377161" y="706577"/>
                      <a:pt x="345546" y="534722"/>
                    </a:cubicBezTo>
                    <a:cubicBezTo>
                      <a:pt x="313931" y="362867"/>
                      <a:pt x="242595" y="134267"/>
                      <a:pt x="185040" y="48339"/>
                    </a:cubicBezTo>
                    <a:cubicBezTo>
                      <a:pt x="127485" y="-37589"/>
                      <a:pt x="5888" y="16724"/>
                      <a:pt x="214" y="19156"/>
                    </a:cubicBezTo>
                    <a:cubicBezTo>
                      <a:pt x="-5460" y="21588"/>
                      <a:pt x="103165" y="-3542"/>
                      <a:pt x="150993" y="62930"/>
                    </a:cubicBezTo>
                    <a:cubicBezTo>
                      <a:pt x="198821" y="129402"/>
                      <a:pt x="236921" y="283424"/>
                      <a:pt x="287180" y="417990"/>
                    </a:cubicBezTo>
                    <a:cubicBezTo>
                      <a:pt x="337439" y="552556"/>
                      <a:pt x="425799" y="740624"/>
                      <a:pt x="452550" y="870326"/>
                    </a:cubicBezTo>
                    <a:cubicBezTo>
                      <a:pt x="479301" y="1000028"/>
                      <a:pt x="453361" y="1074607"/>
                      <a:pt x="447687" y="1196203"/>
                    </a:cubicBezTo>
                    <a:cubicBezTo>
                      <a:pt x="442013" y="1317799"/>
                      <a:pt x="413640" y="1476683"/>
                      <a:pt x="418504" y="1599900"/>
                    </a:cubicBezTo>
                    <a:cubicBezTo>
                      <a:pt x="423368" y="1723117"/>
                      <a:pt x="470385" y="1823637"/>
                      <a:pt x="476870" y="1935505"/>
                    </a:cubicBezTo>
                    <a:cubicBezTo>
                      <a:pt x="483355" y="2047373"/>
                      <a:pt x="463089" y="2054669"/>
                      <a:pt x="457414" y="2271109"/>
                    </a:cubicBezTo>
                    <a:cubicBezTo>
                      <a:pt x="451739" y="2487549"/>
                      <a:pt x="454172" y="3237390"/>
                      <a:pt x="462278" y="3248739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76" name="Groupe 175"/>
            <p:cNvGrpSpPr/>
            <p:nvPr/>
          </p:nvGrpSpPr>
          <p:grpSpPr>
            <a:xfrm>
              <a:off x="5976413" y="1886652"/>
              <a:ext cx="2211797" cy="3014129"/>
              <a:chOff x="2613488" y="1459449"/>
              <a:chExt cx="1585064" cy="3326943"/>
            </a:xfrm>
          </p:grpSpPr>
          <p:sp>
            <p:nvSpPr>
              <p:cNvPr id="177" name="Forme libre 176"/>
              <p:cNvSpPr/>
              <p:nvPr/>
            </p:nvSpPr>
            <p:spPr>
              <a:xfrm>
                <a:off x="2741689" y="3311535"/>
                <a:ext cx="694144" cy="1414791"/>
              </a:xfrm>
              <a:custGeom>
                <a:avLst/>
                <a:gdLst>
                  <a:gd name="connsiteX0" fmla="*/ 670703 w 694144"/>
                  <a:gd name="connsiteY0" fmla="*/ 1401288 h 1414791"/>
                  <a:gd name="connsiteX1" fmla="*/ 656112 w 694144"/>
                  <a:gd name="connsiteY1" fmla="*/ 350701 h 1414791"/>
                  <a:gd name="connsiteX2" fmla="*/ 208639 w 694144"/>
                  <a:gd name="connsiteY2" fmla="*/ 505 h 1414791"/>
                  <a:gd name="connsiteX3" fmla="*/ 14086 w 694144"/>
                  <a:gd name="connsiteY3" fmla="*/ 268016 h 1414791"/>
                  <a:gd name="connsiteX4" fmla="*/ 48133 w 694144"/>
                  <a:gd name="connsiteY4" fmla="*/ 54007 h 1414791"/>
                  <a:gd name="connsiteX5" fmla="*/ 310780 w 694144"/>
                  <a:gd name="connsiteY5" fmla="*/ 63735 h 1414791"/>
                  <a:gd name="connsiteX6" fmla="*/ 529652 w 694144"/>
                  <a:gd name="connsiteY6" fmla="*/ 219377 h 1414791"/>
                  <a:gd name="connsiteX7" fmla="*/ 646384 w 694144"/>
                  <a:gd name="connsiteY7" fmla="*/ 462569 h 1414791"/>
                  <a:gd name="connsiteX8" fmla="*/ 665839 w 694144"/>
                  <a:gd name="connsiteY8" fmla="*/ 914905 h 1414791"/>
                  <a:gd name="connsiteX9" fmla="*/ 670703 w 694144"/>
                  <a:gd name="connsiteY9" fmla="*/ 1401288 h 141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4144" h="1414791">
                    <a:moveTo>
                      <a:pt x="670703" y="1401288"/>
                    </a:moveTo>
                    <a:cubicBezTo>
                      <a:pt x="669082" y="1307254"/>
                      <a:pt x="733123" y="584165"/>
                      <a:pt x="656112" y="350701"/>
                    </a:cubicBezTo>
                    <a:cubicBezTo>
                      <a:pt x="579101" y="117237"/>
                      <a:pt x="315643" y="14286"/>
                      <a:pt x="208639" y="505"/>
                    </a:cubicBezTo>
                    <a:cubicBezTo>
                      <a:pt x="101635" y="-13276"/>
                      <a:pt x="40837" y="259099"/>
                      <a:pt x="14086" y="268016"/>
                    </a:cubicBezTo>
                    <a:cubicBezTo>
                      <a:pt x="-12665" y="276933"/>
                      <a:pt x="-1316" y="88054"/>
                      <a:pt x="48133" y="54007"/>
                    </a:cubicBezTo>
                    <a:cubicBezTo>
                      <a:pt x="97582" y="19960"/>
                      <a:pt x="230527" y="36173"/>
                      <a:pt x="310780" y="63735"/>
                    </a:cubicBezTo>
                    <a:cubicBezTo>
                      <a:pt x="391033" y="91297"/>
                      <a:pt x="473718" y="152905"/>
                      <a:pt x="529652" y="219377"/>
                    </a:cubicBezTo>
                    <a:cubicBezTo>
                      <a:pt x="585586" y="285849"/>
                      <a:pt x="623686" y="346648"/>
                      <a:pt x="646384" y="462569"/>
                    </a:cubicBezTo>
                    <a:cubicBezTo>
                      <a:pt x="669082" y="578490"/>
                      <a:pt x="669892" y="756830"/>
                      <a:pt x="665839" y="914905"/>
                    </a:cubicBezTo>
                    <a:cubicBezTo>
                      <a:pt x="661786" y="1072979"/>
                      <a:pt x="672324" y="1495322"/>
                      <a:pt x="670703" y="140128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2" name="Forme libre 181"/>
              <p:cNvSpPr/>
              <p:nvPr/>
            </p:nvSpPr>
            <p:spPr>
              <a:xfrm>
                <a:off x="2613488" y="2601003"/>
                <a:ext cx="762393" cy="2169387"/>
              </a:xfrm>
              <a:custGeom>
                <a:avLst/>
                <a:gdLst>
                  <a:gd name="connsiteX0" fmla="*/ 762010 w 762393"/>
                  <a:gd name="connsiteY0" fmla="*/ 2126640 h 2169387"/>
                  <a:gd name="connsiteX1" fmla="*/ 689052 w 762393"/>
                  <a:gd name="connsiteY1" fmla="*/ 1387338 h 2169387"/>
                  <a:gd name="connsiteX2" fmla="*/ 689052 w 762393"/>
                  <a:gd name="connsiteY2" fmla="*/ 793951 h 2169387"/>
                  <a:gd name="connsiteX3" fmla="*/ 548001 w 762393"/>
                  <a:gd name="connsiteY3" fmla="*/ 220019 h 2169387"/>
                  <a:gd name="connsiteX4" fmla="*/ 265899 w 762393"/>
                  <a:gd name="connsiteY4" fmla="*/ 74104 h 2169387"/>
                  <a:gd name="connsiteX5" fmla="*/ 17844 w 762393"/>
                  <a:gd name="connsiteY5" fmla="*/ 244338 h 2169387"/>
                  <a:gd name="connsiteX6" fmla="*/ 47027 w 762393"/>
                  <a:gd name="connsiteY6" fmla="*/ 137334 h 2169387"/>
                  <a:gd name="connsiteX7" fmla="*/ 265899 w 762393"/>
                  <a:gd name="connsiteY7" fmla="*/ 1146 h 2169387"/>
                  <a:gd name="connsiteX8" fmla="*/ 479907 w 762393"/>
                  <a:gd name="connsiteY8" fmla="*/ 83832 h 2169387"/>
                  <a:gd name="connsiteX9" fmla="*/ 620958 w 762393"/>
                  <a:gd name="connsiteY9" fmla="*/ 283249 h 2169387"/>
                  <a:gd name="connsiteX10" fmla="*/ 630686 w 762393"/>
                  <a:gd name="connsiteY10" fmla="*/ 789087 h 2169387"/>
                  <a:gd name="connsiteX11" fmla="*/ 659869 w 762393"/>
                  <a:gd name="connsiteY11" fmla="*/ 1003095 h 2169387"/>
                  <a:gd name="connsiteX12" fmla="*/ 630686 w 762393"/>
                  <a:gd name="connsiteY12" fmla="*/ 1338700 h 2169387"/>
                  <a:gd name="connsiteX13" fmla="*/ 674461 w 762393"/>
                  <a:gd name="connsiteY13" fmla="*/ 1654849 h 2169387"/>
                  <a:gd name="connsiteX14" fmla="*/ 684188 w 762393"/>
                  <a:gd name="connsiteY14" fmla="*/ 1941815 h 2169387"/>
                  <a:gd name="connsiteX15" fmla="*/ 718235 w 762393"/>
                  <a:gd name="connsiteY15" fmla="*/ 2063410 h 2169387"/>
                  <a:gd name="connsiteX16" fmla="*/ 762010 w 762393"/>
                  <a:gd name="connsiteY16" fmla="*/ 2126640 h 216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393" h="2169387">
                    <a:moveTo>
                      <a:pt x="762010" y="2126640"/>
                    </a:moveTo>
                    <a:cubicBezTo>
                      <a:pt x="757146" y="2013961"/>
                      <a:pt x="701212" y="1609453"/>
                      <a:pt x="689052" y="1387338"/>
                    </a:cubicBezTo>
                    <a:cubicBezTo>
                      <a:pt x="676892" y="1165223"/>
                      <a:pt x="712561" y="988504"/>
                      <a:pt x="689052" y="793951"/>
                    </a:cubicBezTo>
                    <a:cubicBezTo>
                      <a:pt x="665543" y="599398"/>
                      <a:pt x="618527" y="339994"/>
                      <a:pt x="548001" y="220019"/>
                    </a:cubicBezTo>
                    <a:cubicBezTo>
                      <a:pt x="477475" y="100044"/>
                      <a:pt x="354258" y="70051"/>
                      <a:pt x="265899" y="74104"/>
                    </a:cubicBezTo>
                    <a:cubicBezTo>
                      <a:pt x="177539" y="78157"/>
                      <a:pt x="54322" y="233800"/>
                      <a:pt x="17844" y="244338"/>
                    </a:cubicBezTo>
                    <a:cubicBezTo>
                      <a:pt x="-18634" y="254876"/>
                      <a:pt x="5684" y="177866"/>
                      <a:pt x="47027" y="137334"/>
                    </a:cubicBezTo>
                    <a:cubicBezTo>
                      <a:pt x="88369" y="96802"/>
                      <a:pt x="193752" y="10063"/>
                      <a:pt x="265899" y="1146"/>
                    </a:cubicBezTo>
                    <a:cubicBezTo>
                      <a:pt x="338046" y="-7771"/>
                      <a:pt x="420731" y="36815"/>
                      <a:pt x="479907" y="83832"/>
                    </a:cubicBezTo>
                    <a:cubicBezTo>
                      <a:pt x="539083" y="130849"/>
                      <a:pt x="595828" y="165706"/>
                      <a:pt x="620958" y="283249"/>
                    </a:cubicBezTo>
                    <a:cubicBezTo>
                      <a:pt x="646088" y="400791"/>
                      <a:pt x="624201" y="669113"/>
                      <a:pt x="630686" y="789087"/>
                    </a:cubicBezTo>
                    <a:cubicBezTo>
                      <a:pt x="637171" y="909061"/>
                      <a:pt x="659869" y="911493"/>
                      <a:pt x="659869" y="1003095"/>
                    </a:cubicBezTo>
                    <a:cubicBezTo>
                      <a:pt x="659869" y="1094697"/>
                      <a:pt x="628254" y="1230074"/>
                      <a:pt x="630686" y="1338700"/>
                    </a:cubicBezTo>
                    <a:cubicBezTo>
                      <a:pt x="633118" y="1447326"/>
                      <a:pt x="665544" y="1554330"/>
                      <a:pt x="674461" y="1654849"/>
                    </a:cubicBezTo>
                    <a:cubicBezTo>
                      <a:pt x="683378" y="1755368"/>
                      <a:pt x="676892" y="1873722"/>
                      <a:pt x="684188" y="1941815"/>
                    </a:cubicBezTo>
                    <a:cubicBezTo>
                      <a:pt x="691484" y="2009908"/>
                      <a:pt x="712561" y="2029363"/>
                      <a:pt x="718235" y="2063410"/>
                    </a:cubicBezTo>
                    <a:cubicBezTo>
                      <a:pt x="723909" y="2097457"/>
                      <a:pt x="766874" y="2239319"/>
                      <a:pt x="762010" y="212664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5" name="Forme libre 184"/>
              <p:cNvSpPr/>
              <p:nvPr/>
            </p:nvSpPr>
            <p:spPr>
              <a:xfrm>
                <a:off x="3440144" y="1906529"/>
                <a:ext cx="393215" cy="2859713"/>
              </a:xfrm>
              <a:custGeom>
                <a:avLst/>
                <a:gdLst>
                  <a:gd name="connsiteX0" fmla="*/ 22901 w 393215"/>
                  <a:gd name="connsiteY0" fmla="*/ 2821114 h 2859713"/>
                  <a:gd name="connsiteX1" fmla="*/ 139633 w 393215"/>
                  <a:gd name="connsiteY1" fmla="*/ 2130450 h 2859713"/>
                  <a:gd name="connsiteX2" fmla="*/ 90995 w 393215"/>
                  <a:gd name="connsiteY2" fmla="*/ 1250097 h 2859713"/>
                  <a:gd name="connsiteX3" fmla="*/ 105586 w 393215"/>
                  <a:gd name="connsiteY3" fmla="*/ 642118 h 2859713"/>
                  <a:gd name="connsiteX4" fmla="*/ 246637 w 393215"/>
                  <a:gd name="connsiteY4" fmla="*/ 184918 h 2859713"/>
                  <a:gd name="connsiteX5" fmla="*/ 392552 w 393215"/>
                  <a:gd name="connsiteY5" fmla="*/ 93 h 2859713"/>
                  <a:gd name="connsiteX6" fmla="*/ 295275 w 393215"/>
                  <a:gd name="connsiteY6" fmla="*/ 204374 h 2859713"/>
                  <a:gd name="connsiteX7" fmla="*/ 168816 w 393215"/>
                  <a:gd name="connsiteY7" fmla="*/ 588616 h 2859713"/>
                  <a:gd name="connsiteX8" fmla="*/ 52084 w 393215"/>
                  <a:gd name="connsiteY8" fmla="*/ 1109046 h 2859713"/>
                  <a:gd name="connsiteX9" fmla="*/ 56948 w 393215"/>
                  <a:gd name="connsiteY9" fmla="*/ 1668386 h 2859713"/>
                  <a:gd name="connsiteX10" fmla="*/ 95858 w 393215"/>
                  <a:gd name="connsiteY10" fmla="*/ 2023446 h 2859713"/>
                  <a:gd name="connsiteX11" fmla="*/ 76403 w 393215"/>
                  <a:gd name="connsiteY11" fmla="*/ 2329867 h 2859713"/>
                  <a:gd name="connsiteX12" fmla="*/ 8309 w 393215"/>
                  <a:gd name="connsiteY12" fmla="*/ 2723837 h 2859713"/>
                  <a:gd name="connsiteX13" fmla="*/ 22901 w 393215"/>
                  <a:gd name="connsiteY13" fmla="*/ 2821114 h 285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3215" h="2859713">
                    <a:moveTo>
                      <a:pt x="22901" y="2821114"/>
                    </a:moveTo>
                    <a:cubicBezTo>
                      <a:pt x="44788" y="2722216"/>
                      <a:pt x="128284" y="2392286"/>
                      <a:pt x="139633" y="2130450"/>
                    </a:cubicBezTo>
                    <a:cubicBezTo>
                      <a:pt x="150982" y="1868614"/>
                      <a:pt x="96669" y="1498152"/>
                      <a:pt x="90995" y="1250097"/>
                    </a:cubicBezTo>
                    <a:cubicBezTo>
                      <a:pt x="85321" y="1002042"/>
                      <a:pt x="79646" y="819648"/>
                      <a:pt x="105586" y="642118"/>
                    </a:cubicBezTo>
                    <a:cubicBezTo>
                      <a:pt x="131526" y="464588"/>
                      <a:pt x="198809" y="291922"/>
                      <a:pt x="246637" y="184918"/>
                    </a:cubicBezTo>
                    <a:cubicBezTo>
                      <a:pt x="294465" y="77914"/>
                      <a:pt x="384446" y="-3150"/>
                      <a:pt x="392552" y="93"/>
                    </a:cubicBezTo>
                    <a:cubicBezTo>
                      <a:pt x="400658" y="3336"/>
                      <a:pt x="332564" y="106287"/>
                      <a:pt x="295275" y="204374"/>
                    </a:cubicBezTo>
                    <a:cubicBezTo>
                      <a:pt x="257986" y="302461"/>
                      <a:pt x="209348" y="437837"/>
                      <a:pt x="168816" y="588616"/>
                    </a:cubicBezTo>
                    <a:cubicBezTo>
                      <a:pt x="128284" y="739395"/>
                      <a:pt x="70729" y="929084"/>
                      <a:pt x="52084" y="1109046"/>
                    </a:cubicBezTo>
                    <a:cubicBezTo>
                      <a:pt x="33439" y="1289008"/>
                      <a:pt x="49652" y="1515986"/>
                      <a:pt x="56948" y="1668386"/>
                    </a:cubicBezTo>
                    <a:cubicBezTo>
                      <a:pt x="64244" y="1820786"/>
                      <a:pt x="92616" y="1913199"/>
                      <a:pt x="95858" y="2023446"/>
                    </a:cubicBezTo>
                    <a:cubicBezTo>
                      <a:pt x="99100" y="2133693"/>
                      <a:pt x="90994" y="2213135"/>
                      <a:pt x="76403" y="2329867"/>
                    </a:cubicBezTo>
                    <a:cubicBezTo>
                      <a:pt x="61812" y="2446599"/>
                      <a:pt x="24522" y="2640341"/>
                      <a:pt x="8309" y="2723837"/>
                    </a:cubicBezTo>
                    <a:cubicBezTo>
                      <a:pt x="-7904" y="2807333"/>
                      <a:pt x="1014" y="2920012"/>
                      <a:pt x="22901" y="282111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6" name="Forme libre 185"/>
              <p:cNvSpPr/>
              <p:nvPr/>
            </p:nvSpPr>
            <p:spPr>
              <a:xfrm>
                <a:off x="3070283" y="1527730"/>
                <a:ext cx="379155" cy="3240858"/>
              </a:xfrm>
              <a:custGeom>
                <a:avLst/>
                <a:gdLst>
                  <a:gd name="connsiteX0" fmla="*/ 295485 w 379155"/>
                  <a:gd name="connsiteY0" fmla="*/ 3180458 h 3240858"/>
                  <a:gd name="connsiteX1" fmla="*/ 271166 w 379155"/>
                  <a:gd name="connsiteY1" fmla="*/ 2358471 h 3240858"/>
                  <a:gd name="connsiteX2" fmla="*/ 324668 w 379155"/>
                  <a:gd name="connsiteY2" fmla="*/ 1482981 h 3240858"/>
                  <a:gd name="connsiteX3" fmla="*/ 23111 w 379155"/>
                  <a:gd name="connsiteY3" fmla="*/ 704768 h 3240858"/>
                  <a:gd name="connsiteX4" fmla="*/ 164162 w 379155"/>
                  <a:gd name="connsiteY4" fmla="*/ 67607 h 3240858"/>
                  <a:gd name="connsiteX5" fmla="*/ 227392 w 379155"/>
                  <a:gd name="connsiteY5" fmla="*/ 48151 h 3240858"/>
                  <a:gd name="connsiteX6" fmla="*/ 139843 w 379155"/>
                  <a:gd name="connsiteY6" fmla="*/ 330253 h 3240858"/>
                  <a:gd name="connsiteX7" fmla="*/ 47430 w 379155"/>
                  <a:gd name="connsiteY7" fmla="*/ 665858 h 3240858"/>
                  <a:gd name="connsiteX8" fmla="*/ 13383 w 379155"/>
                  <a:gd name="connsiteY8" fmla="*/ 962551 h 3240858"/>
                  <a:gd name="connsiteX9" fmla="*/ 271166 w 379155"/>
                  <a:gd name="connsiteY9" fmla="*/ 1458662 h 3240858"/>
                  <a:gd name="connsiteX10" fmla="*/ 378170 w 379155"/>
                  <a:gd name="connsiteY10" fmla="*/ 2042322 h 3240858"/>
                  <a:gd name="connsiteX11" fmla="*/ 324668 w 379155"/>
                  <a:gd name="connsiteY11" fmla="*/ 2557888 h 3240858"/>
                  <a:gd name="connsiteX12" fmla="*/ 329532 w 379155"/>
                  <a:gd name="connsiteY12" fmla="*/ 3107500 h 3240858"/>
                  <a:gd name="connsiteX13" fmla="*/ 295485 w 379155"/>
                  <a:gd name="connsiteY13" fmla="*/ 3180458 h 324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9155" h="3240858">
                    <a:moveTo>
                      <a:pt x="295485" y="3180458"/>
                    </a:moveTo>
                    <a:cubicBezTo>
                      <a:pt x="285757" y="3055620"/>
                      <a:pt x="266302" y="2641384"/>
                      <a:pt x="271166" y="2358471"/>
                    </a:cubicBezTo>
                    <a:cubicBezTo>
                      <a:pt x="276030" y="2075558"/>
                      <a:pt x="366010" y="1758598"/>
                      <a:pt x="324668" y="1482981"/>
                    </a:cubicBezTo>
                    <a:cubicBezTo>
                      <a:pt x="283326" y="1207364"/>
                      <a:pt x="49862" y="940664"/>
                      <a:pt x="23111" y="704768"/>
                    </a:cubicBezTo>
                    <a:cubicBezTo>
                      <a:pt x="-3640" y="468872"/>
                      <a:pt x="130115" y="177043"/>
                      <a:pt x="164162" y="67607"/>
                    </a:cubicBezTo>
                    <a:cubicBezTo>
                      <a:pt x="198209" y="-41829"/>
                      <a:pt x="231445" y="4377"/>
                      <a:pt x="227392" y="48151"/>
                    </a:cubicBezTo>
                    <a:cubicBezTo>
                      <a:pt x="223339" y="91925"/>
                      <a:pt x="169837" y="227302"/>
                      <a:pt x="139843" y="330253"/>
                    </a:cubicBezTo>
                    <a:cubicBezTo>
                      <a:pt x="109849" y="433204"/>
                      <a:pt x="68507" y="560475"/>
                      <a:pt x="47430" y="665858"/>
                    </a:cubicBezTo>
                    <a:cubicBezTo>
                      <a:pt x="26353" y="771241"/>
                      <a:pt x="-23906" y="830417"/>
                      <a:pt x="13383" y="962551"/>
                    </a:cubicBezTo>
                    <a:cubicBezTo>
                      <a:pt x="50672" y="1094685"/>
                      <a:pt x="210368" y="1278700"/>
                      <a:pt x="271166" y="1458662"/>
                    </a:cubicBezTo>
                    <a:cubicBezTo>
                      <a:pt x="331964" y="1638624"/>
                      <a:pt x="369253" y="1859118"/>
                      <a:pt x="378170" y="2042322"/>
                    </a:cubicBezTo>
                    <a:cubicBezTo>
                      <a:pt x="387087" y="2225526"/>
                      <a:pt x="332774" y="2380358"/>
                      <a:pt x="324668" y="2557888"/>
                    </a:cubicBezTo>
                    <a:cubicBezTo>
                      <a:pt x="316562" y="2735418"/>
                      <a:pt x="333585" y="3000496"/>
                      <a:pt x="329532" y="3107500"/>
                    </a:cubicBezTo>
                    <a:cubicBezTo>
                      <a:pt x="325479" y="3214504"/>
                      <a:pt x="305213" y="3305296"/>
                      <a:pt x="295485" y="318045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7" name="Forme libre 186"/>
              <p:cNvSpPr/>
              <p:nvPr/>
            </p:nvSpPr>
            <p:spPr>
              <a:xfrm>
                <a:off x="3374244" y="1585011"/>
                <a:ext cx="274306" cy="3177061"/>
              </a:xfrm>
              <a:custGeom>
                <a:avLst/>
                <a:gdLst>
                  <a:gd name="connsiteX0" fmla="*/ 200670 w 274306"/>
                  <a:gd name="connsiteY0" fmla="*/ 3132904 h 3177061"/>
                  <a:gd name="connsiteX1" fmla="*/ 113121 w 274306"/>
                  <a:gd name="connsiteY1" fmla="*/ 2286598 h 3177061"/>
                  <a:gd name="connsiteX2" fmla="*/ 239580 w 274306"/>
                  <a:gd name="connsiteY2" fmla="*/ 1586206 h 3177061"/>
                  <a:gd name="connsiteX3" fmla="*/ 79074 w 274306"/>
                  <a:gd name="connsiteY3" fmla="*/ 788538 h 3177061"/>
                  <a:gd name="connsiteX4" fmla="*/ 74210 w 274306"/>
                  <a:gd name="connsiteY4" fmla="*/ 204879 h 3177061"/>
                  <a:gd name="connsiteX5" fmla="*/ 210398 w 274306"/>
                  <a:gd name="connsiteY5" fmla="*/ 598 h 3177061"/>
                  <a:gd name="connsiteX6" fmla="*/ 176351 w 274306"/>
                  <a:gd name="connsiteY6" fmla="*/ 156240 h 3177061"/>
                  <a:gd name="connsiteX7" fmla="*/ 1253 w 274306"/>
                  <a:gd name="connsiteY7" fmla="*/ 530755 h 3177061"/>
                  <a:gd name="connsiteX8" fmla="*/ 103393 w 274306"/>
                  <a:gd name="connsiteY8" fmla="*/ 1094959 h 3177061"/>
                  <a:gd name="connsiteX9" fmla="*/ 210398 w 274306"/>
                  <a:gd name="connsiteY9" fmla="*/ 1595934 h 3177061"/>
                  <a:gd name="connsiteX10" fmla="*/ 273627 w 274306"/>
                  <a:gd name="connsiteY10" fmla="*/ 1882900 h 3177061"/>
                  <a:gd name="connsiteX11" fmla="*/ 171487 w 274306"/>
                  <a:gd name="connsiteY11" fmla="*/ 2262279 h 3177061"/>
                  <a:gd name="connsiteX12" fmla="*/ 171487 w 274306"/>
                  <a:gd name="connsiteY12" fmla="*/ 2583291 h 3177061"/>
                  <a:gd name="connsiteX13" fmla="*/ 249308 w 274306"/>
                  <a:gd name="connsiteY13" fmla="*/ 3006444 h 3177061"/>
                  <a:gd name="connsiteX14" fmla="*/ 200670 w 274306"/>
                  <a:gd name="connsiteY14" fmla="*/ 3132904 h 317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306" h="3177061">
                    <a:moveTo>
                      <a:pt x="200670" y="3132904"/>
                    </a:moveTo>
                    <a:cubicBezTo>
                      <a:pt x="177972" y="3012930"/>
                      <a:pt x="106636" y="2544381"/>
                      <a:pt x="113121" y="2286598"/>
                    </a:cubicBezTo>
                    <a:cubicBezTo>
                      <a:pt x="119606" y="2028815"/>
                      <a:pt x="245254" y="1835883"/>
                      <a:pt x="239580" y="1586206"/>
                    </a:cubicBezTo>
                    <a:cubicBezTo>
                      <a:pt x="233906" y="1336529"/>
                      <a:pt x="106636" y="1018759"/>
                      <a:pt x="79074" y="788538"/>
                    </a:cubicBezTo>
                    <a:cubicBezTo>
                      <a:pt x="51512" y="558317"/>
                      <a:pt x="52323" y="336202"/>
                      <a:pt x="74210" y="204879"/>
                    </a:cubicBezTo>
                    <a:cubicBezTo>
                      <a:pt x="96097" y="73556"/>
                      <a:pt x="193375" y="8704"/>
                      <a:pt x="210398" y="598"/>
                    </a:cubicBezTo>
                    <a:cubicBezTo>
                      <a:pt x="227421" y="-7508"/>
                      <a:pt x="211208" y="67881"/>
                      <a:pt x="176351" y="156240"/>
                    </a:cubicBezTo>
                    <a:cubicBezTo>
                      <a:pt x="141494" y="244599"/>
                      <a:pt x="13413" y="374302"/>
                      <a:pt x="1253" y="530755"/>
                    </a:cubicBezTo>
                    <a:cubicBezTo>
                      <a:pt x="-10907" y="687208"/>
                      <a:pt x="68535" y="917429"/>
                      <a:pt x="103393" y="1094959"/>
                    </a:cubicBezTo>
                    <a:cubicBezTo>
                      <a:pt x="138250" y="1272489"/>
                      <a:pt x="182026" y="1464611"/>
                      <a:pt x="210398" y="1595934"/>
                    </a:cubicBezTo>
                    <a:cubicBezTo>
                      <a:pt x="238770" y="1727257"/>
                      <a:pt x="280112" y="1771842"/>
                      <a:pt x="273627" y="1882900"/>
                    </a:cubicBezTo>
                    <a:cubicBezTo>
                      <a:pt x="267142" y="1993957"/>
                      <a:pt x="188510" y="2145547"/>
                      <a:pt x="171487" y="2262279"/>
                    </a:cubicBezTo>
                    <a:cubicBezTo>
                      <a:pt x="154464" y="2379011"/>
                      <a:pt x="158517" y="2459264"/>
                      <a:pt x="171487" y="2583291"/>
                    </a:cubicBezTo>
                    <a:cubicBezTo>
                      <a:pt x="184457" y="2707318"/>
                      <a:pt x="244444" y="2912410"/>
                      <a:pt x="249308" y="3006444"/>
                    </a:cubicBezTo>
                    <a:cubicBezTo>
                      <a:pt x="254172" y="3100478"/>
                      <a:pt x="223368" y="3252878"/>
                      <a:pt x="200670" y="313290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8" name="Forme libre 187"/>
              <p:cNvSpPr/>
              <p:nvPr/>
            </p:nvSpPr>
            <p:spPr>
              <a:xfrm>
                <a:off x="3426973" y="2505609"/>
                <a:ext cx="771579" cy="2227182"/>
              </a:xfrm>
              <a:custGeom>
                <a:avLst/>
                <a:gdLst>
                  <a:gd name="connsiteX0" fmla="*/ 6889 w 771579"/>
                  <a:gd name="connsiteY0" fmla="*/ 2226898 h 2227182"/>
                  <a:gd name="connsiteX1" fmla="*/ 16617 w 771579"/>
                  <a:gd name="connsiteY1" fmla="*/ 1740515 h 2227182"/>
                  <a:gd name="connsiteX2" fmla="*/ 65255 w 771579"/>
                  <a:gd name="connsiteY2" fmla="*/ 821251 h 2227182"/>
                  <a:gd name="connsiteX3" fmla="*/ 211170 w 771579"/>
                  <a:gd name="connsiteY3" fmla="*/ 164634 h 2227182"/>
                  <a:gd name="connsiteX4" fmla="*/ 566229 w 771579"/>
                  <a:gd name="connsiteY4" fmla="*/ 4128 h 2227182"/>
                  <a:gd name="connsiteX5" fmla="*/ 755919 w 771579"/>
                  <a:gd name="connsiteY5" fmla="*/ 276502 h 2227182"/>
                  <a:gd name="connsiteX6" fmla="*/ 746191 w 771579"/>
                  <a:gd name="connsiteY6" fmla="*/ 359187 h 2227182"/>
                  <a:gd name="connsiteX7" fmla="*/ 629459 w 771579"/>
                  <a:gd name="connsiteY7" fmla="*/ 135451 h 2227182"/>
                  <a:gd name="connsiteX8" fmla="*/ 483544 w 771579"/>
                  <a:gd name="connsiteY8" fmla="*/ 62494 h 2227182"/>
                  <a:gd name="connsiteX9" fmla="*/ 220897 w 771579"/>
                  <a:gd name="connsiteY9" fmla="*/ 52766 h 2227182"/>
                  <a:gd name="connsiteX10" fmla="*/ 99302 w 771579"/>
                  <a:gd name="connsiteY10" fmla="*/ 364051 h 2227182"/>
                  <a:gd name="connsiteX11" fmla="*/ 113893 w 771579"/>
                  <a:gd name="connsiteY11" fmla="*/ 1020668 h 2227182"/>
                  <a:gd name="connsiteX12" fmla="*/ 128485 w 771579"/>
                  <a:gd name="connsiteY12" fmla="*/ 1336817 h 2227182"/>
                  <a:gd name="connsiteX13" fmla="*/ 113893 w 771579"/>
                  <a:gd name="connsiteY13" fmla="*/ 1803745 h 2227182"/>
                  <a:gd name="connsiteX14" fmla="*/ 6889 w 771579"/>
                  <a:gd name="connsiteY14" fmla="*/ 2226898 h 222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1579" h="2227182">
                    <a:moveTo>
                      <a:pt x="6889" y="2226898"/>
                    </a:moveTo>
                    <a:cubicBezTo>
                      <a:pt x="-9324" y="2216360"/>
                      <a:pt x="6889" y="1974789"/>
                      <a:pt x="16617" y="1740515"/>
                    </a:cubicBezTo>
                    <a:cubicBezTo>
                      <a:pt x="26345" y="1506241"/>
                      <a:pt x="32830" y="1083898"/>
                      <a:pt x="65255" y="821251"/>
                    </a:cubicBezTo>
                    <a:cubicBezTo>
                      <a:pt x="97680" y="558604"/>
                      <a:pt x="127674" y="300821"/>
                      <a:pt x="211170" y="164634"/>
                    </a:cubicBezTo>
                    <a:cubicBezTo>
                      <a:pt x="294666" y="28447"/>
                      <a:pt x="475438" y="-14517"/>
                      <a:pt x="566229" y="4128"/>
                    </a:cubicBezTo>
                    <a:cubicBezTo>
                      <a:pt x="657021" y="22773"/>
                      <a:pt x="725925" y="217326"/>
                      <a:pt x="755919" y="276502"/>
                    </a:cubicBezTo>
                    <a:cubicBezTo>
                      <a:pt x="785913" y="335678"/>
                      <a:pt x="767268" y="382695"/>
                      <a:pt x="746191" y="359187"/>
                    </a:cubicBezTo>
                    <a:cubicBezTo>
                      <a:pt x="725114" y="335679"/>
                      <a:pt x="673234" y="184900"/>
                      <a:pt x="629459" y="135451"/>
                    </a:cubicBezTo>
                    <a:cubicBezTo>
                      <a:pt x="585684" y="86002"/>
                      <a:pt x="551638" y="76275"/>
                      <a:pt x="483544" y="62494"/>
                    </a:cubicBezTo>
                    <a:cubicBezTo>
                      <a:pt x="415450" y="48713"/>
                      <a:pt x="284937" y="2506"/>
                      <a:pt x="220897" y="52766"/>
                    </a:cubicBezTo>
                    <a:cubicBezTo>
                      <a:pt x="156857" y="103025"/>
                      <a:pt x="117136" y="202734"/>
                      <a:pt x="99302" y="364051"/>
                    </a:cubicBezTo>
                    <a:cubicBezTo>
                      <a:pt x="81468" y="525368"/>
                      <a:pt x="109029" y="858540"/>
                      <a:pt x="113893" y="1020668"/>
                    </a:cubicBezTo>
                    <a:cubicBezTo>
                      <a:pt x="118757" y="1182796"/>
                      <a:pt x="128485" y="1206304"/>
                      <a:pt x="128485" y="1336817"/>
                    </a:cubicBezTo>
                    <a:cubicBezTo>
                      <a:pt x="128485" y="1467330"/>
                      <a:pt x="128485" y="1654587"/>
                      <a:pt x="113893" y="1803745"/>
                    </a:cubicBezTo>
                    <a:cubicBezTo>
                      <a:pt x="99302" y="1952902"/>
                      <a:pt x="23102" y="2237436"/>
                      <a:pt x="6889" y="222689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9" name="Forme libre 188"/>
              <p:cNvSpPr/>
              <p:nvPr/>
            </p:nvSpPr>
            <p:spPr>
              <a:xfrm>
                <a:off x="2614706" y="3038950"/>
                <a:ext cx="878693" cy="1733868"/>
              </a:xfrm>
              <a:custGeom>
                <a:avLst/>
                <a:gdLst>
                  <a:gd name="connsiteX0" fmla="*/ 862930 w 878693"/>
                  <a:gd name="connsiteY0" fmla="*/ 1688693 h 1733868"/>
                  <a:gd name="connsiteX1" fmla="*/ 853203 w 878693"/>
                  <a:gd name="connsiteY1" fmla="*/ 613787 h 1733868"/>
                  <a:gd name="connsiteX2" fmla="*/ 566237 w 878693"/>
                  <a:gd name="connsiteY2" fmla="*/ 64174 h 1733868"/>
                  <a:gd name="connsiteX3" fmla="*/ 118764 w 878693"/>
                  <a:gd name="connsiteY3" fmla="*/ 49582 h 1733868"/>
                  <a:gd name="connsiteX4" fmla="*/ 2033 w 878693"/>
                  <a:gd name="connsiteY4" fmla="*/ 409506 h 1733868"/>
                  <a:gd name="connsiteX5" fmla="*/ 50671 w 878693"/>
                  <a:gd name="connsiteY5" fmla="*/ 424097 h 1733868"/>
                  <a:gd name="connsiteX6" fmla="*/ 128492 w 878693"/>
                  <a:gd name="connsiteY6" fmla="*/ 141995 h 1733868"/>
                  <a:gd name="connsiteX7" fmla="*/ 318181 w 878693"/>
                  <a:gd name="connsiteY7" fmla="*/ 39855 h 1733868"/>
                  <a:gd name="connsiteX8" fmla="*/ 624603 w 878693"/>
                  <a:gd name="connsiteY8" fmla="*/ 34991 h 1733868"/>
                  <a:gd name="connsiteX9" fmla="*/ 755926 w 878693"/>
                  <a:gd name="connsiteY9" fmla="*/ 224680 h 1733868"/>
                  <a:gd name="connsiteX10" fmla="*/ 760790 w 878693"/>
                  <a:gd name="connsiteY10" fmla="*/ 521374 h 1733868"/>
                  <a:gd name="connsiteX11" fmla="*/ 828884 w 878693"/>
                  <a:gd name="connsiteY11" fmla="*/ 1114761 h 1733868"/>
                  <a:gd name="connsiteX12" fmla="*/ 838611 w 878693"/>
                  <a:gd name="connsiteY12" fmla="*/ 1489276 h 1733868"/>
                  <a:gd name="connsiteX13" fmla="*/ 862930 w 878693"/>
                  <a:gd name="connsiteY13" fmla="*/ 1688693 h 173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8693" h="1733868">
                    <a:moveTo>
                      <a:pt x="862930" y="1688693"/>
                    </a:moveTo>
                    <a:cubicBezTo>
                      <a:pt x="865362" y="1542778"/>
                      <a:pt x="902652" y="884540"/>
                      <a:pt x="853203" y="613787"/>
                    </a:cubicBezTo>
                    <a:cubicBezTo>
                      <a:pt x="803754" y="343034"/>
                      <a:pt x="688644" y="158208"/>
                      <a:pt x="566237" y="64174"/>
                    </a:cubicBezTo>
                    <a:cubicBezTo>
                      <a:pt x="443830" y="-29860"/>
                      <a:pt x="212798" y="-7973"/>
                      <a:pt x="118764" y="49582"/>
                    </a:cubicBezTo>
                    <a:cubicBezTo>
                      <a:pt x="24730" y="107137"/>
                      <a:pt x="13382" y="347087"/>
                      <a:pt x="2033" y="409506"/>
                    </a:cubicBezTo>
                    <a:cubicBezTo>
                      <a:pt x="-9316" y="471925"/>
                      <a:pt x="29594" y="468682"/>
                      <a:pt x="50671" y="424097"/>
                    </a:cubicBezTo>
                    <a:cubicBezTo>
                      <a:pt x="71747" y="379512"/>
                      <a:pt x="83907" y="206035"/>
                      <a:pt x="128492" y="141995"/>
                    </a:cubicBezTo>
                    <a:cubicBezTo>
                      <a:pt x="173077" y="77955"/>
                      <a:pt x="235496" y="57689"/>
                      <a:pt x="318181" y="39855"/>
                    </a:cubicBezTo>
                    <a:cubicBezTo>
                      <a:pt x="400866" y="22021"/>
                      <a:pt x="551646" y="4187"/>
                      <a:pt x="624603" y="34991"/>
                    </a:cubicBezTo>
                    <a:cubicBezTo>
                      <a:pt x="697560" y="65795"/>
                      <a:pt x="733228" y="143616"/>
                      <a:pt x="755926" y="224680"/>
                    </a:cubicBezTo>
                    <a:cubicBezTo>
                      <a:pt x="778624" y="305744"/>
                      <a:pt x="748630" y="373027"/>
                      <a:pt x="760790" y="521374"/>
                    </a:cubicBezTo>
                    <a:cubicBezTo>
                      <a:pt x="772950" y="669721"/>
                      <a:pt x="815914" y="953444"/>
                      <a:pt x="828884" y="1114761"/>
                    </a:cubicBezTo>
                    <a:cubicBezTo>
                      <a:pt x="841854" y="1276078"/>
                      <a:pt x="828883" y="1389568"/>
                      <a:pt x="838611" y="1489276"/>
                    </a:cubicBezTo>
                    <a:cubicBezTo>
                      <a:pt x="848339" y="1588984"/>
                      <a:pt x="860498" y="1834608"/>
                      <a:pt x="862930" y="168869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0" name="Forme libre 189"/>
              <p:cNvSpPr/>
              <p:nvPr/>
            </p:nvSpPr>
            <p:spPr>
              <a:xfrm>
                <a:off x="3510115" y="2688647"/>
                <a:ext cx="628340" cy="2056525"/>
              </a:xfrm>
              <a:custGeom>
                <a:avLst/>
                <a:gdLst>
                  <a:gd name="connsiteX0" fmla="*/ 25887 w 628340"/>
                  <a:gd name="connsiteY0" fmla="*/ 1975764 h 2056525"/>
                  <a:gd name="connsiteX1" fmla="*/ 123164 w 628340"/>
                  <a:gd name="connsiteY1" fmla="*/ 764670 h 2056525"/>
                  <a:gd name="connsiteX2" fmla="*/ 196121 w 628340"/>
                  <a:gd name="connsiteY2" fmla="*/ 253968 h 2056525"/>
                  <a:gd name="connsiteX3" fmla="*/ 380947 w 628340"/>
                  <a:gd name="connsiteY3" fmla="*/ 1049 h 2056525"/>
                  <a:gd name="connsiteX4" fmla="*/ 614410 w 628340"/>
                  <a:gd name="connsiteY4" fmla="*/ 341517 h 2056525"/>
                  <a:gd name="connsiteX5" fmla="*/ 585227 w 628340"/>
                  <a:gd name="connsiteY5" fmla="*/ 370700 h 2056525"/>
                  <a:gd name="connsiteX6" fmla="*/ 449040 w 628340"/>
                  <a:gd name="connsiteY6" fmla="*/ 127508 h 2056525"/>
                  <a:gd name="connsiteX7" fmla="*/ 351764 w 628340"/>
                  <a:gd name="connsiteY7" fmla="*/ 59415 h 2056525"/>
                  <a:gd name="connsiteX8" fmla="*/ 152347 w 628340"/>
                  <a:gd name="connsiteY8" fmla="*/ 224785 h 2056525"/>
                  <a:gd name="connsiteX9" fmla="*/ 69662 w 628340"/>
                  <a:gd name="connsiteY9" fmla="*/ 759806 h 2056525"/>
                  <a:gd name="connsiteX10" fmla="*/ 6432 w 628340"/>
                  <a:gd name="connsiteY10" fmla="*/ 1367785 h 2056525"/>
                  <a:gd name="connsiteX11" fmla="*/ 1568 w 628340"/>
                  <a:gd name="connsiteY11" fmla="*/ 1878487 h 2056525"/>
                  <a:gd name="connsiteX12" fmla="*/ 25887 w 628340"/>
                  <a:gd name="connsiteY12" fmla="*/ 1975764 h 205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8340" h="2056525">
                    <a:moveTo>
                      <a:pt x="25887" y="1975764"/>
                    </a:moveTo>
                    <a:cubicBezTo>
                      <a:pt x="46153" y="1790128"/>
                      <a:pt x="94792" y="1051636"/>
                      <a:pt x="123164" y="764670"/>
                    </a:cubicBezTo>
                    <a:cubicBezTo>
                      <a:pt x="151536" y="477704"/>
                      <a:pt x="153157" y="381238"/>
                      <a:pt x="196121" y="253968"/>
                    </a:cubicBezTo>
                    <a:cubicBezTo>
                      <a:pt x="239085" y="126698"/>
                      <a:pt x="311232" y="-13543"/>
                      <a:pt x="380947" y="1049"/>
                    </a:cubicBezTo>
                    <a:cubicBezTo>
                      <a:pt x="450662" y="15641"/>
                      <a:pt x="580363" y="279909"/>
                      <a:pt x="614410" y="341517"/>
                    </a:cubicBezTo>
                    <a:cubicBezTo>
                      <a:pt x="648457" y="403125"/>
                      <a:pt x="612789" y="406368"/>
                      <a:pt x="585227" y="370700"/>
                    </a:cubicBezTo>
                    <a:cubicBezTo>
                      <a:pt x="557665" y="335032"/>
                      <a:pt x="487950" y="179389"/>
                      <a:pt x="449040" y="127508"/>
                    </a:cubicBezTo>
                    <a:cubicBezTo>
                      <a:pt x="410130" y="75627"/>
                      <a:pt x="401213" y="43202"/>
                      <a:pt x="351764" y="59415"/>
                    </a:cubicBezTo>
                    <a:cubicBezTo>
                      <a:pt x="302315" y="75628"/>
                      <a:pt x="199364" y="108053"/>
                      <a:pt x="152347" y="224785"/>
                    </a:cubicBezTo>
                    <a:cubicBezTo>
                      <a:pt x="105330" y="341517"/>
                      <a:pt x="93981" y="569306"/>
                      <a:pt x="69662" y="759806"/>
                    </a:cubicBezTo>
                    <a:cubicBezTo>
                      <a:pt x="45343" y="950306"/>
                      <a:pt x="17781" y="1181338"/>
                      <a:pt x="6432" y="1367785"/>
                    </a:cubicBezTo>
                    <a:cubicBezTo>
                      <a:pt x="-4917" y="1554232"/>
                      <a:pt x="2379" y="1773915"/>
                      <a:pt x="1568" y="1878487"/>
                    </a:cubicBezTo>
                    <a:cubicBezTo>
                      <a:pt x="757" y="1983059"/>
                      <a:pt x="5621" y="2161400"/>
                      <a:pt x="25887" y="197576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1" name="Forme libre 190"/>
              <p:cNvSpPr/>
              <p:nvPr/>
            </p:nvSpPr>
            <p:spPr>
              <a:xfrm>
                <a:off x="3497739" y="3467845"/>
                <a:ext cx="452309" cy="1318547"/>
              </a:xfrm>
              <a:custGeom>
                <a:avLst/>
                <a:gdLst>
                  <a:gd name="connsiteX0" fmla="*/ 33400 w 452309"/>
                  <a:gd name="connsiteY0" fmla="*/ 1274390 h 1318547"/>
                  <a:gd name="connsiteX1" fmla="*/ 174451 w 452309"/>
                  <a:gd name="connsiteY1" fmla="*/ 287032 h 1318547"/>
                  <a:gd name="connsiteX2" fmla="*/ 359276 w 452309"/>
                  <a:gd name="connsiteY2" fmla="*/ 4930 h 1318547"/>
                  <a:gd name="connsiteX3" fmla="*/ 451689 w 452309"/>
                  <a:gd name="connsiteY3" fmla="*/ 452402 h 1318547"/>
                  <a:gd name="connsiteX4" fmla="*/ 398187 w 452309"/>
                  <a:gd name="connsiteY4" fmla="*/ 486449 h 1318547"/>
                  <a:gd name="connsiteX5" fmla="*/ 369004 w 452309"/>
                  <a:gd name="connsiteY5" fmla="*/ 170300 h 1318547"/>
                  <a:gd name="connsiteX6" fmla="*/ 300910 w 452309"/>
                  <a:gd name="connsiteY6" fmla="*/ 66 h 1318547"/>
                  <a:gd name="connsiteX7" fmla="*/ 174451 w 452309"/>
                  <a:gd name="connsiteY7" fmla="*/ 155709 h 1318547"/>
                  <a:gd name="connsiteX8" fmla="*/ 77174 w 452309"/>
                  <a:gd name="connsiteY8" fmla="*/ 559407 h 1318547"/>
                  <a:gd name="connsiteX9" fmla="*/ 4217 w 452309"/>
                  <a:gd name="connsiteY9" fmla="*/ 1089564 h 1318547"/>
                  <a:gd name="connsiteX10" fmla="*/ 33400 w 452309"/>
                  <a:gd name="connsiteY10" fmla="*/ 1274390 h 131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2309" h="1318547">
                    <a:moveTo>
                      <a:pt x="33400" y="1274390"/>
                    </a:moveTo>
                    <a:cubicBezTo>
                      <a:pt x="61772" y="1140635"/>
                      <a:pt x="120138" y="498608"/>
                      <a:pt x="174451" y="287032"/>
                    </a:cubicBezTo>
                    <a:cubicBezTo>
                      <a:pt x="228764" y="75456"/>
                      <a:pt x="313070" y="-22632"/>
                      <a:pt x="359276" y="4930"/>
                    </a:cubicBezTo>
                    <a:cubicBezTo>
                      <a:pt x="405482" y="32492"/>
                      <a:pt x="445204" y="372149"/>
                      <a:pt x="451689" y="452402"/>
                    </a:cubicBezTo>
                    <a:cubicBezTo>
                      <a:pt x="458174" y="532655"/>
                      <a:pt x="411968" y="533466"/>
                      <a:pt x="398187" y="486449"/>
                    </a:cubicBezTo>
                    <a:cubicBezTo>
                      <a:pt x="384406" y="439432"/>
                      <a:pt x="385217" y="251364"/>
                      <a:pt x="369004" y="170300"/>
                    </a:cubicBezTo>
                    <a:cubicBezTo>
                      <a:pt x="352791" y="89236"/>
                      <a:pt x="333335" y="2498"/>
                      <a:pt x="300910" y="66"/>
                    </a:cubicBezTo>
                    <a:cubicBezTo>
                      <a:pt x="268485" y="-2366"/>
                      <a:pt x="211740" y="62486"/>
                      <a:pt x="174451" y="155709"/>
                    </a:cubicBezTo>
                    <a:cubicBezTo>
                      <a:pt x="137162" y="248932"/>
                      <a:pt x="105546" y="403764"/>
                      <a:pt x="77174" y="559407"/>
                    </a:cubicBezTo>
                    <a:cubicBezTo>
                      <a:pt x="48802" y="715049"/>
                      <a:pt x="15566" y="972832"/>
                      <a:pt x="4217" y="1089564"/>
                    </a:cubicBezTo>
                    <a:cubicBezTo>
                      <a:pt x="-7132" y="1206296"/>
                      <a:pt x="5028" y="1408145"/>
                      <a:pt x="33400" y="127439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2" name="Forme libre 191"/>
              <p:cNvSpPr/>
              <p:nvPr/>
            </p:nvSpPr>
            <p:spPr>
              <a:xfrm>
                <a:off x="2995903" y="1459449"/>
                <a:ext cx="525020" cy="3248886"/>
              </a:xfrm>
              <a:custGeom>
                <a:avLst/>
                <a:gdLst>
                  <a:gd name="connsiteX0" fmla="*/ 462278 w 525020"/>
                  <a:gd name="connsiteY0" fmla="*/ 3248739 h 3248886"/>
                  <a:gd name="connsiteX1" fmla="*/ 506053 w 525020"/>
                  <a:gd name="connsiteY1" fmla="*/ 2339203 h 3248886"/>
                  <a:gd name="connsiteX2" fmla="*/ 515780 w 525020"/>
                  <a:gd name="connsiteY2" fmla="*/ 1604764 h 3248886"/>
                  <a:gd name="connsiteX3" fmla="*/ 374729 w 525020"/>
                  <a:gd name="connsiteY3" fmla="*/ 1079471 h 3248886"/>
                  <a:gd name="connsiteX4" fmla="*/ 345546 w 525020"/>
                  <a:gd name="connsiteY4" fmla="*/ 534722 h 3248886"/>
                  <a:gd name="connsiteX5" fmla="*/ 185040 w 525020"/>
                  <a:gd name="connsiteY5" fmla="*/ 48339 h 3248886"/>
                  <a:gd name="connsiteX6" fmla="*/ 214 w 525020"/>
                  <a:gd name="connsiteY6" fmla="*/ 19156 h 3248886"/>
                  <a:gd name="connsiteX7" fmla="*/ 150993 w 525020"/>
                  <a:gd name="connsiteY7" fmla="*/ 62930 h 3248886"/>
                  <a:gd name="connsiteX8" fmla="*/ 287180 w 525020"/>
                  <a:gd name="connsiteY8" fmla="*/ 417990 h 3248886"/>
                  <a:gd name="connsiteX9" fmla="*/ 452550 w 525020"/>
                  <a:gd name="connsiteY9" fmla="*/ 870326 h 3248886"/>
                  <a:gd name="connsiteX10" fmla="*/ 447687 w 525020"/>
                  <a:gd name="connsiteY10" fmla="*/ 1196203 h 3248886"/>
                  <a:gd name="connsiteX11" fmla="*/ 418504 w 525020"/>
                  <a:gd name="connsiteY11" fmla="*/ 1599900 h 3248886"/>
                  <a:gd name="connsiteX12" fmla="*/ 476870 w 525020"/>
                  <a:gd name="connsiteY12" fmla="*/ 1935505 h 3248886"/>
                  <a:gd name="connsiteX13" fmla="*/ 457414 w 525020"/>
                  <a:gd name="connsiteY13" fmla="*/ 2271109 h 3248886"/>
                  <a:gd name="connsiteX14" fmla="*/ 462278 w 525020"/>
                  <a:gd name="connsiteY14" fmla="*/ 3248739 h 324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5020" h="3248886">
                    <a:moveTo>
                      <a:pt x="462278" y="3248739"/>
                    </a:moveTo>
                    <a:cubicBezTo>
                      <a:pt x="470384" y="3260088"/>
                      <a:pt x="497136" y="2613199"/>
                      <a:pt x="506053" y="2339203"/>
                    </a:cubicBezTo>
                    <a:cubicBezTo>
                      <a:pt x="514970" y="2065207"/>
                      <a:pt x="537667" y="1814719"/>
                      <a:pt x="515780" y="1604764"/>
                    </a:cubicBezTo>
                    <a:cubicBezTo>
                      <a:pt x="493893" y="1394809"/>
                      <a:pt x="403101" y="1257811"/>
                      <a:pt x="374729" y="1079471"/>
                    </a:cubicBezTo>
                    <a:cubicBezTo>
                      <a:pt x="346357" y="901131"/>
                      <a:pt x="377161" y="706577"/>
                      <a:pt x="345546" y="534722"/>
                    </a:cubicBezTo>
                    <a:cubicBezTo>
                      <a:pt x="313931" y="362867"/>
                      <a:pt x="242595" y="134267"/>
                      <a:pt x="185040" y="48339"/>
                    </a:cubicBezTo>
                    <a:cubicBezTo>
                      <a:pt x="127485" y="-37589"/>
                      <a:pt x="5888" y="16724"/>
                      <a:pt x="214" y="19156"/>
                    </a:cubicBezTo>
                    <a:cubicBezTo>
                      <a:pt x="-5460" y="21588"/>
                      <a:pt x="103165" y="-3542"/>
                      <a:pt x="150993" y="62930"/>
                    </a:cubicBezTo>
                    <a:cubicBezTo>
                      <a:pt x="198821" y="129402"/>
                      <a:pt x="236921" y="283424"/>
                      <a:pt x="287180" y="417990"/>
                    </a:cubicBezTo>
                    <a:cubicBezTo>
                      <a:pt x="337439" y="552556"/>
                      <a:pt x="425799" y="740624"/>
                      <a:pt x="452550" y="870326"/>
                    </a:cubicBezTo>
                    <a:cubicBezTo>
                      <a:pt x="479301" y="1000028"/>
                      <a:pt x="453361" y="1074607"/>
                      <a:pt x="447687" y="1196203"/>
                    </a:cubicBezTo>
                    <a:cubicBezTo>
                      <a:pt x="442013" y="1317799"/>
                      <a:pt x="413640" y="1476683"/>
                      <a:pt x="418504" y="1599900"/>
                    </a:cubicBezTo>
                    <a:cubicBezTo>
                      <a:pt x="423368" y="1723117"/>
                      <a:pt x="470385" y="1823637"/>
                      <a:pt x="476870" y="1935505"/>
                    </a:cubicBezTo>
                    <a:cubicBezTo>
                      <a:pt x="483355" y="2047373"/>
                      <a:pt x="463089" y="2054669"/>
                      <a:pt x="457414" y="2271109"/>
                    </a:cubicBezTo>
                    <a:cubicBezTo>
                      <a:pt x="451739" y="2487549"/>
                      <a:pt x="454172" y="3237390"/>
                      <a:pt x="462278" y="3248739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79" name="Trapèze 178"/>
            <p:cNvSpPr/>
            <p:nvPr/>
          </p:nvSpPr>
          <p:spPr>
            <a:xfrm flipV="1">
              <a:off x="4327519" y="4842380"/>
              <a:ext cx="1060037" cy="984801"/>
            </a:xfrm>
            <a:prstGeom prst="trapezoid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0" name="Trapèze 179"/>
            <p:cNvSpPr/>
            <p:nvPr/>
          </p:nvSpPr>
          <p:spPr>
            <a:xfrm flipV="1">
              <a:off x="5497880" y="4842380"/>
              <a:ext cx="1060037" cy="984801"/>
            </a:xfrm>
            <a:prstGeom prst="trapezoid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Trapèze 180"/>
            <p:cNvSpPr/>
            <p:nvPr/>
          </p:nvSpPr>
          <p:spPr>
            <a:xfrm flipV="1">
              <a:off x="6638657" y="4842380"/>
              <a:ext cx="1060037" cy="984801"/>
            </a:xfrm>
            <a:prstGeom prst="trapezoid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445271" y="4140510"/>
              <a:ext cx="720000" cy="25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</a:rPr>
                <a:t>T et </a:t>
              </a:r>
              <a:r>
                <a:rPr lang="el-GR" sz="1600" b="1" dirty="0">
                  <a:solidFill>
                    <a:schemeClr val="tx1"/>
                  </a:solidFill>
                </a:rPr>
                <a:t>ϴ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2646793" y="1040697"/>
              <a:ext cx="24263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/>
                <a:t>Pressure </a:t>
              </a:r>
              <a:r>
                <a:rPr lang="fr-FR" sz="1600" i="1" dirty="0" err="1"/>
                <a:t>balancing</a:t>
              </a:r>
              <a:r>
                <a:rPr lang="fr-FR" sz="1600" i="1" dirty="0"/>
                <a:t> system</a:t>
              </a:r>
            </a:p>
          </p:txBody>
        </p:sp>
      </p:grpSp>
      <p:sp>
        <p:nvSpPr>
          <p:cNvPr id="299" name="ZoneTexte 298"/>
          <p:cNvSpPr txBox="1"/>
          <p:nvPr/>
        </p:nvSpPr>
        <p:spPr>
          <a:xfrm>
            <a:off x="9438411" y="3577221"/>
            <a:ext cx="570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 CO</a:t>
            </a:r>
            <a:r>
              <a:rPr lang="fr-FR" sz="1600" i="1" baseline="-25000" dirty="0"/>
              <a:t>2 </a:t>
            </a:r>
          </a:p>
          <a:p>
            <a:r>
              <a:rPr lang="fr-FR" sz="1600" i="1" dirty="0" err="1"/>
              <a:t>trap</a:t>
            </a:r>
            <a:endParaRPr lang="fr-FR" sz="1600" i="1" dirty="0"/>
          </a:p>
        </p:txBody>
      </p:sp>
      <p:cxnSp>
        <p:nvCxnSpPr>
          <p:cNvPr id="300" name="Connecteur droit 299"/>
          <p:cNvCxnSpPr/>
          <p:nvPr/>
        </p:nvCxnSpPr>
        <p:spPr>
          <a:xfrm flipV="1">
            <a:off x="1477412" y="3114958"/>
            <a:ext cx="769187" cy="1277"/>
          </a:xfrm>
          <a:prstGeom prst="line">
            <a:avLst/>
          </a:prstGeom>
          <a:ln w="28575">
            <a:solidFill>
              <a:schemeClr val="tx1"/>
            </a:solidFill>
            <a:headEnd type="none" w="lg" len="sm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ZoneTexte 300"/>
          <p:cNvSpPr txBox="1"/>
          <p:nvPr/>
        </p:nvSpPr>
        <p:spPr>
          <a:xfrm>
            <a:off x="60206" y="2920736"/>
            <a:ext cx="1564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CO</a:t>
            </a:r>
            <a:r>
              <a:rPr lang="fr-FR" sz="1600" i="1" baseline="-25000" dirty="0"/>
              <a:t>2</a:t>
            </a:r>
            <a:r>
              <a:rPr lang="fr-FR" sz="1600" i="1" dirty="0"/>
              <a:t> injection</a:t>
            </a:r>
          </a:p>
        </p:txBody>
      </p:sp>
      <p:pic>
        <p:nvPicPr>
          <p:cNvPr id="194" name="Image 1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000" flipH="1">
            <a:off x="9571170" y="4271793"/>
            <a:ext cx="220630" cy="127952"/>
          </a:xfrm>
          <a:prstGeom prst="rect">
            <a:avLst/>
          </a:prstGeom>
        </p:spPr>
      </p:pic>
      <p:pic>
        <p:nvPicPr>
          <p:cNvPr id="195" name="Image 1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000" flipH="1">
            <a:off x="9426386" y="4489594"/>
            <a:ext cx="220630" cy="127952"/>
          </a:xfrm>
          <a:prstGeom prst="rect">
            <a:avLst/>
          </a:prstGeom>
        </p:spPr>
      </p:pic>
      <p:pic>
        <p:nvPicPr>
          <p:cNvPr id="196" name="Image 1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000" flipH="1">
            <a:off x="9698366" y="4781048"/>
            <a:ext cx="220630" cy="127952"/>
          </a:xfrm>
          <a:prstGeom prst="rect">
            <a:avLst/>
          </a:prstGeom>
        </p:spPr>
      </p:pic>
      <p:pic>
        <p:nvPicPr>
          <p:cNvPr id="197" name="Image 1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000" flipH="1">
            <a:off x="9476943" y="4928692"/>
            <a:ext cx="220630" cy="127952"/>
          </a:xfrm>
          <a:prstGeom prst="rect">
            <a:avLst/>
          </a:prstGeom>
        </p:spPr>
      </p:pic>
      <p:pic>
        <p:nvPicPr>
          <p:cNvPr id="198" name="Image 1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0000" flipH="1">
            <a:off x="9723570" y="4424193"/>
            <a:ext cx="220630" cy="127952"/>
          </a:xfrm>
          <a:prstGeom prst="rect">
            <a:avLst/>
          </a:prstGeom>
        </p:spPr>
      </p:pic>
      <p:pic>
        <p:nvPicPr>
          <p:cNvPr id="199" name="Image 1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0000" flipH="1">
            <a:off x="9446730" y="4690645"/>
            <a:ext cx="220630" cy="127952"/>
          </a:xfrm>
          <a:prstGeom prst="rect">
            <a:avLst/>
          </a:prstGeom>
        </p:spPr>
      </p:pic>
      <p:pic>
        <p:nvPicPr>
          <p:cNvPr id="200" name="Image 1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0000" flipH="1">
            <a:off x="9725680" y="5096378"/>
            <a:ext cx="201039" cy="116590"/>
          </a:xfrm>
          <a:prstGeom prst="rect">
            <a:avLst/>
          </a:prstGeom>
        </p:spPr>
      </p:pic>
      <p:sp>
        <p:nvSpPr>
          <p:cNvPr id="201" name="ZoneTexte 200"/>
          <p:cNvSpPr txBox="1"/>
          <p:nvPr/>
        </p:nvSpPr>
        <p:spPr>
          <a:xfrm>
            <a:off x="2067487" y="179406"/>
            <a:ext cx="784605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i="1" dirty="0"/>
              <a:t>Controlled biology experiments – </a:t>
            </a:r>
            <a:r>
              <a:rPr lang="en-GB" sz="3200" b="1" i="1" dirty="0">
                <a:latin typeface="Symbol" panose="05050102010706020507" pitchFamily="18" charset="2"/>
              </a:rPr>
              <a:t>D</a:t>
            </a:r>
            <a:r>
              <a:rPr lang="en-GB" sz="3200" b="1" i="1" baseline="30000" dirty="0"/>
              <a:t>17</a:t>
            </a:r>
            <a:r>
              <a:rPr lang="en-GB" sz="3200" b="1" i="1" dirty="0"/>
              <a:t>O of O</a:t>
            </a:r>
            <a:r>
              <a:rPr lang="en-GB" sz="3200" b="1" i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43240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595885" y="1121434"/>
            <a:ext cx="7844343" cy="5593295"/>
            <a:chOff x="284673" y="181155"/>
            <a:chExt cx="8454360" cy="6490442"/>
          </a:xfrm>
        </p:grpSpPr>
        <p:sp>
          <p:nvSpPr>
            <p:cNvPr id="2" name="Rectangle à coins arrondis 1"/>
            <p:cNvSpPr/>
            <p:nvPr/>
          </p:nvSpPr>
          <p:spPr>
            <a:xfrm>
              <a:off x="284673" y="181155"/>
              <a:ext cx="8454360" cy="6490442"/>
            </a:xfrm>
            <a:prstGeom prst="roundRect">
              <a:avLst/>
            </a:prstGeom>
            <a:solidFill>
              <a:schemeClr val="bg2">
                <a:alpha val="6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88" y="588985"/>
              <a:ext cx="7429812" cy="55723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622C3963-3B07-45CA-AE17-637709D5D555}"/>
              </a:ext>
            </a:extLst>
          </p:cNvPr>
          <p:cNvSpPr txBox="1"/>
          <p:nvPr/>
        </p:nvSpPr>
        <p:spPr>
          <a:xfrm>
            <a:off x="2067487" y="179406"/>
            <a:ext cx="784605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i="1" dirty="0"/>
              <a:t>Controlled biology experiments – </a:t>
            </a:r>
            <a:r>
              <a:rPr lang="en-GB" sz="3200" b="1" i="1" dirty="0">
                <a:latin typeface="Symbol" panose="05050102010706020507" pitchFamily="18" charset="2"/>
              </a:rPr>
              <a:t>D</a:t>
            </a:r>
            <a:r>
              <a:rPr lang="en-GB" sz="3200" b="1" i="1" baseline="30000" dirty="0"/>
              <a:t>17</a:t>
            </a:r>
            <a:r>
              <a:rPr lang="en-GB" sz="3200" b="1" i="1" dirty="0"/>
              <a:t>O of O</a:t>
            </a:r>
            <a:r>
              <a:rPr lang="en-GB" sz="3200" b="1" i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540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" y="1490347"/>
            <a:ext cx="9240095" cy="511748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85622" y="1579143"/>
            <a:ext cx="27548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latin typeface="Symbol" panose="05050102010706020507" pitchFamily="18" charset="2"/>
              </a:rPr>
              <a:t>d</a:t>
            </a:r>
            <a:r>
              <a:rPr lang="fr-FR" baseline="30000" dirty="0"/>
              <a:t>18</a:t>
            </a:r>
            <a:r>
              <a:rPr lang="fr-FR" dirty="0"/>
              <a:t>O </a:t>
            </a:r>
            <a:r>
              <a:rPr lang="fr-FR" dirty="0" err="1"/>
              <a:t>decreases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err="1"/>
              <a:t>photosynthesis</a:t>
            </a:r>
            <a:r>
              <a:rPr lang="fr-FR" dirty="0"/>
              <a:t> + respiration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>
                <a:latin typeface="Symbol" panose="05050102010706020507" pitchFamily="18" charset="2"/>
              </a:rPr>
              <a:t>d</a:t>
            </a:r>
            <a:r>
              <a:rPr lang="fr-FR" baseline="30000" dirty="0"/>
              <a:t>18</a:t>
            </a:r>
            <a:r>
              <a:rPr lang="fr-FR" dirty="0"/>
              <a:t>O </a:t>
            </a:r>
            <a:r>
              <a:rPr lang="fr-FR" dirty="0" err="1"/>
              <a:t>increases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pure respiration</a:t>
            </a:r>
          </a:p>
          <a:p>
            <a:pPr marL="285750" indent="-285750">
              <a:buFontTx/>
              <a:buChar char="-"/>
            </a:pPr>
            <a:endParaRPr lang="fr-FR" dirty="0">
              <a:latin typeface="Symbol" panose="05050102010706020507" pitchFamily="18" charset="2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Symbol" panose="05050102010706020507" pitchFamily="18" charset="2"/>
              </a:rPr>
              <a:t>D</a:t>
            </a:r>
            <a:r>
              <a:rPr lang="fr-FR" baseline="30000" dirty="0"/>
              <a:t>17</a:t>
            </a:r>
            <a:r>
              <a:rPr lang="fr-FR" dirty="0"/>
              <a:t>O </a:t>
            </a:r>
            <a:r>
              <a:rPr lang="fr-FR" dirty="0" err="1"/>
              <a:t>increases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time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725947" y="250167"/>
            <a:ext cx="558422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i="1" dirty="0"/>
              <a:t>Controlled biology experiments </a:t>
            </a:r>
          </a:p>
        </p:txBody>
      </p:sp>
      <p:sp>
        <p:nvSpPr>
          <p:cNvPr id="6" name="ZoneTexte 5"/>
          <p:cNvSpPr txBox="1"/>
          <p:nvPr/>
        </p:nvSpPr>
        <p:spPr>
          <a:xfrm rot="16200000">
            <a:off x="8168922" y="3560319"/>
            <a:ext cx="1730323" cy="3602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D</a:t>
            </a:r>
            <a:r>
              <a:rPr lang="fr-FR" baseline="30000" dirty="0"/>
              <a:t>17</a:t>
            </a:r>
            <a:r>
              <a:rPr lang="fr-FR" dirty="0"/>
              <a:t>O of O</a:t>
            </a:r>
            <a:r>
              <a:rPr lang="fr-FR" baseline="-25000" dirty="0"/>
              <a:t>2</a:t>
            </a:r>
            <a:r>
              <a:rPr lang="fr-FR" dirty="0"/>
              <a:t> (ppm)</a:t>
            </a:r>
          </a:p>
        </p:txBody>
      </p:sp>
      <p:sp>
        <p:nvSpPr>
          <p:cNvPr id="4" name="ZoneTexte 3"/>
          <p:cNvSpPr txBox="1"/>
          <p:nvPr/>
        </p:nvSpPr>
        <p:spPr>
          <a:xfrm rot="16200000">
            <a:off x="-250166" y="2173857"/>
            <a:ext cx="13035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d</a:t>
            </a:r>
            <a:r>
              <a:rPr lang="fr-FR" dirty="0"/>
              <a:t>O</a:t>
            </a:r>
            <a:r>
              <a:rPr lang="fr-FR" baseline="-25000" dirty="0"/>
              <a:t>2</a:t>
            </a:r>
            <a:r>
              <a:rPr lang="fr-FR" dirty="0"/>
              <a:t>/Ar (‰)</a:t>
            </a:r>
          </a:p>
        </p:txBody>
      </p:sp>
      <p:sp>
        <p:nvSpPr>
          <p:cNvPr id="7" name="ZoneTexte 6"/>
          <p:cNvSpPr txBox="1"/>
          <p:nvPr/>
        </p:nvSpPr>
        <p:spPr>
          <a:xfrm rot="16200000">
            <a:off x="-457200" y="5129313"/>
            <a:ext cx="15520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d</a:t>
            </a:r>
            <a:r>
              <a:rPr lang="fr-FR" baseline="30000" dirty="0"/>
              <a:t>18</a:t>
            </a:r>
            <a:r>
              <a:rPr lang="fr-FR" dirty="0"/>
              <a:t>O of O</a:t>
            </a:r>
            <a:r>
              <a:rPr lang="fr-FR" baseline="-25000" dirty="0"/>
              <a:t>2 </a:t>
            </a:r>
            <a:r>
              <a:rPr lang="fr-FR" dirty="0"/>
              <a:t>(‰)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5C47D1B-A9BF-4A60-9C02-29FF3701C5B8}"/>
              </a:ext>
            </a:extLst>
          </p:cNvPr>
          <p:cNvSpPr txBox="1"/>
          <p:nvPr/>
        </p:nvSpPr>
        <p:spPr>
          <a:xfrm>
            <a:off x="8925204" y="4722018"/>
            <a:ext cx="3023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This </a:t>
            </a:r>
            <a:r>
              <a:rPr lang="fr-FR" dirty="0" err="1"/>
              <a:t>experiment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repeated</a:t>
            </a:r>
            <a:r>
              <a:rPr lang="fr-FR" dirty="0"/>
              <a:t> 3 times and </a:t>
            </a:r>
            <a:r>
              <a:rPr lang="fr-FR" dirty="0" err="1"/>
              <a:t>permitted</a:t>
            </a:r>
            <a:r>
              <a:rPr lang="fr-FR" dirty="0"/>
              <a:t> to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constrain</a:t>
            </a:r>
            <a:r>
              <a:rPr lang="fr-FR" dirty="0"/>
              <a:t> </a:t>
            </a:r>
            <a:r>
              <a:rPr lang="fr-FR" dirty="0" err="1"/>
              <a:t>oxygen</a:t>
            </a:r>
            <a:r>
              <a:rPr lang="fr-FR" dirty="0"/>
              <a:t> </a:t>
            </a:r>
            <a:r>
              <a:rPr lang="fr-FR" dirty="0" err="1"/>
              <a:t>isotopic</a:t>
            </a:r>
            <a:r>
              <a:rPr lang="fr-FR" dirty="0"/>
              <a:t> </a:t>
            </a:r>
            <a:r>
              <a:rPr lang="fr-FR" dirty="0" err="1"/>
              <a:t>fractionation</a:t>
            </a:r>
            <a:r>
              <a:rPr lang="fr-FR" dirty="0"/>
              <a:t> </a:t>
            </a:r>
            <a:r>
              <a:rPr lang="fr-FR" dirty="0" err="1"/>
              <a:t>associated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respiration and </a:t>
            </a:r>
            <a:r>
              <a:rPr lang="fr-FR" dirty="0" err="1"/>
              <a:t>photosynthesis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899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1F8DE-934D-422E-86EF-A65B1158F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07" y="530471"/>
            <a:ext cx="11174186" cy="590931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Preliminar</a:t>
            </a:r>
            <a:r>
              <a:rPr lang="fr-FR" dirty="0"/>
              <a:t> </a:t>
            </a:r>
            <a:r>
              <a:rPr lang="fr-FR" dirty="0" err="1"/>
              <a:t>determination</a:t>
            </a:r>
            <a:r>
              <a:rPr lang="fr-FR" dirty="0"/>
              <a:t> of </a:t>
            </a:r>
            <a:r>
              <a:rPr lang="fr-FR" dirty="0" err="1"/>
              <a:t>fractionation</a:t>
            </a:r>
            <a:r>
              <a:rPr lang="fr-FR" dirty="0"/>
              <a:t>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Espace réservé du contenu 3">
                <a:extLst>
                  <a:ext uri="{FF2B5EF4-FFF2-40B4-BE49-F238E27FC236}">
                    <a16:creationId xmlns:a16="http://schemas.microsoft.com/office/drawing/2014/main" id="{D6BF1971-B443-491C-8A4D-FD46A2F6EE5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63422865"/>
                  </p:ext>
                </p:extLst>
              </p:nvPr>
            </p:nvGraphicFramePr>
            <p:xfrm>
              <a:off x="241852" y="1872972"/>
              <a:ext cx="11302449" cy="364344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65829">
                      <a:extLst>
                        <a:ext uri="{9D8B030D-6E8A-4147-A177-3AD203B41FA5}">
                          <a16:colId xmlns:a16="http://schemas.microsoft.com/office/drawing/2014/main" val="3339427767"/>
                        </a:ext>
                      </a:extLst>
                    </a:gridCol>
                    <a:gridCol w="3768310">
                      <a:extLst>
                        <a:ext uri="{9D8B030D-6E8A-4147-A177-3AD203B41FA5}">
                          <a16:colId xmlns:a16="http://schemas.microsoft.com/office/drawing/2014/main" val="9642872"/>
                        </a:ext>
                      </a:extLst>
                    </a:gridCol>
                    <a:gridCol w="3768310">
                      <a:extLst>
                        <a:ext uri="{9D8B030D-6E8A-4147-A177-3AD203B41FA5}">
                          <a16:colId xmlns:a16="http://schemas.microsoft.com/office/drawing/2014/main" val="386312894"/>
                        </a:ext>
                      </a:extLst>
                    </a:gridCol>
                  </a:tblGrid>
                  <a:tr h="597781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 dirty="0">
                              <a:effectLst/>
                            </a:rPr>
                            <a:t>ε (‰)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sPre>
                                      <m:sPre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en-CA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𝟏𝟖</m:t>
                                        </m:r>
                                      </m:sup>
                                      <m:e>
                                        <m:r>
                                          <a:rPr lang="en-CA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𝑶</m:t>
                                        </m:r>
                                      </m:e>
                                    </m:sPre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𝜺</m:t>
                                        </m:r>
                                      </m:e>
                                      <m:sub>
                                        <m:r>
                                          <a:rPr lang="en-CA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sPre>
                                      <m:sPre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en-CA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𝟏𝟕</m:t>
                                        </m:r>
                                      </m:sup>
                                      <m:e>
                                        <m:r>
                                          <a:rPr lang="en-CA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𝑶</m:t>
                                        </m:r>
                                      </m:e>
                                    </m:sPre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𝜺</m:t>
                                        </m:r>
                                      </m:e>
                                      <m:sub>
                                        <m:r>
                                          <a:rPr lang="en-CA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96320942"/>
                      </a:ext>
                    </a:extLst>
                  </a:tr>
                  <a:tr h="357347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>
                              <a:effectLst/>
                            </a:rPr>
                            <a:t>Value ± CI-95%</a:t>
                          </a:r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>
                              <a:effectLst/>
                            </a:rPr>
                            <a:t>Value ± CI-95%</a:t>
                          </a:r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59618930"/>
                      </a:ext>
                    </a:extLst>
                  </a:tr>
                  <a:tr h="601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 dirty="0">
                              <a:effectLst/>
                            </a:rPr>
                            <a:t>Dark respiration (total)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>
                              <a:effectLst/>
                            </a:rPr>
                            <a:t>15.86 ± 4.51</a:t>
                          </a:r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>
                              <a:effectLst/>
                            </a:rPr>
                            <a:t>8.29 ± 1.21</a:t>
                          </a:r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12916610"/>
                      </a:ext>
                    </a:extLst>
                  </a:tr>
                  <a:tr h="6190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>
                              <a:effectLst/>
                            </a:rPr>
                            <a:t>Dark respiration (soil)</a:t>
                          </a:r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>
                              <a:effectLst/>
                            </a:rPr>
                            <a:t>12.11 ± 0.34</a:t>
                          </a:r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>
                              <a:effectLst/>
                            </a:rPr>
                            <a:t>6.31 ± 0.17</a:t>
                          </a:r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33218276"/>
                      </a:ext>
                    </a:extLst>
                  </a:tr>
                  <a:tr h="7339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 dirty="0">
                              <a:effectLst/>
                            </a:rPr>
                            <a:t>Dark respiration (Festuca </a:t>
                          </a:r>
                          <a:r>
                            <a:rPr lang="en-CA" sz="1600" dirty="0" err="1">
                              <a:effectLst/>
                            </a:rPr>
                            <a:t>arundinacea</a:t>
                          </a:r>
                          <a:r>
                            <a:rPr lang="en-CA" sz="1600" dirty="0">
                              <a:effectLst/>
                            </a:rPr>
                            <a:t>)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>
                              <a:effectLst/>
                            </a:rPr>
                            <a:t>17.80 ± 4.09</a:t>
                          </a:r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>
                              <a:effectLst/>
                            </a:rPr>
                            <a:t>9.47 ± 1.94</a:t>
                          </a:r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30421045"/>
                      </a:ext>
                    </a:extLst>
                  </a:tr>
                  <a:tr h="7339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 dirty="0">
                              <a:effectLst/>
                            </a:rPr>
                            <a:t>Photosynthesis (Festuca </a:t>
                          </a:r>
                          <a:r>
                            <a:rPr lang="en-CA" sz="1600" dirty="0" err="1">
                              <a:effectLst/>
                            </a:rPr>
                            <a:t>arundinacea</a:t>
                          </a:r>
                          <a:r>
                            <a:rPr lang="en-CA" sz="1600" dirty="0">
                              <a:effectLst/>
                            </a:rPr>
                            <a:t>)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 dirty="0">
                              <a:effectLst/>
                            </a:rPr>
                            <a:t>6.50 ± 2.62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 dirty="0">
                              <a:effectLst/>
                            </a:rPr>
                            <a:t>3.69 ± 1.23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316700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Espace réservé du contenu 3">
                <a:extLst>
                  <a:ext uri="{FF2B5EF4-FFF2-40B4-BE49-F238E27FC236}">
                    <a16:creationId xmlns:a16="http://schemas.microsoft.com/office/drawing/2014/main" id="{D6BF1971-B443-491C-8A4D-FD46A2F6EE5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63422865"/>
                  </p:ext>
                </p:extLst>
              </p:nvPr>
            </p:nvGraphicFramePr>
            <p:xfrm>
              <a:off x="241852" y="1872972"/>
              <a:ext cx="11302449" cy="364344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65829">
                      <a:extLst>
                        <a:ext uri="{9D8B030D-6E8A-4147-A177-3AD203B41FA5}">
                          <a16:colId xmlns:a16="http://schemas.microsoft.com/office/drawing/2014/main" val="3339427767"/>
                        </a:ext>
                      </a:extLst>
                    </a:gridCol>
                    <a:gridCol w="3768310">
                      <a:extLst>
                        <a:ext uri="{9D8B030D-6E8A-4147-A177-3AD203B41FA5}">
                          <a16:colId xmlns:a16="http://schemas.microsoft.com/office/drawing/2014/main" val="9642872"/>
                        </a:ext>
                      </a:extLst>
                    </a:gridCol>
                    <a:gridCol w="3768310">
                      <a:extLst>
                        <a:ext uri="{9D8B030D-6E8A-4147-A177-3AD203B41FA5}">
                          <a16:colId xmlns:a16="http://schemas.microsoft.com/office/drawing/2014/main" val="386312894"/>
                        </a:ext>
                      </a:extLst>
                    </a:gridCol>
                  </a:tblGrid>
                  <a:tr h="597781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 dirty="0">
                              <a:effectLst/>
                            </a:rPr>
                            <a:t>ε (‰)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000" t="-1020" r="-100485" b="-5132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324" t="-1020" r="-647" b="-5132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6320942"/>
                      </a:ext>
                    </a:extLst>
                  </a:tr>
                  <a:tr h="357347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>
                              <a:effectLst/>
                            </a:rPr>
                            <a:t>Value ± CI-95%</a:t>
                          </a:r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>
                              <a:effectLst/>
                            </a:rPr>
                            <a:t>Value ± CI-95%</a:t>
                          </a:r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59618930"/>
                      </a:ext>
                    </a:extLst>
                  </a:tr>
                  <a:tr h="601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 dirty="0">
                              <a:effectLst/>
                            </a:rPr>
                            <a:t>Dark respiration (total)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>
                              <a:effectLst/>
                            </a:rPr>
                            <a:t>15.86 ± 4.51</a:t>
                          </a:r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>
                              <a:effectLst/>
                            </a:rPr>
                            <a:t>8.29 ± 1.21</a:t>
                          </a:r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12916610"/>
                      </a:ext>
                    </a:extLst>
                  </a:tr>
                  <a:tr h="6190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>
                              <a:effectLst/>
                            </a:rPr>
                            <a:t>Dark respiration (soil)</a:t>
                          </a:r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>
                              <a:effectLst/>
                            </a:rPr>
                            <a:t>12.11 ± 0.34</a:t>
                          </a:r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>
                              <a:effectLst/>
                            </a:rPr>
                            <a:t>6.31 ± 0.17</a:t>
                          </a:r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33218276"/>
                      </a:ext>
                    </a:extLst>
                  </a:tr>
                  <a:tr h="7339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 dirty="0">
                              <a:effectLst/>
                            </a:rPr>
                            <a:t>Dark respiration (Festuca </a:t>
                          </a:r>
                          <a:r>
                            <a:rPr lang="en-CA" sz="1600" dirty="0" err="1">
                              <a:effectLst/>
                            </a:rPr>
                            <a:t>arundinacea</a:t>
                          </a:r>
                          <a:r>
                            <a:rPr lang="en-CA" sz="1600" dirty="0">
                              <a:effectLst/>
                            </a:rPr>
                            <a:t>)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>
                              <a:effectLst/>
                            </a:rPr>
                            <a:t>17.80 ± 4.09</a:t>
                          </a:r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>
                              <a:effectLst/>
                            </a:rPr>
                            <a:t>9.47 ± 1.94</a:t>
                          </a:r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30421045"/>
                      </a:ext>
                    </a:extLst>
                  </a:tr>
                  <a:tr h="7339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 dirty="0">
                              <a:effectLst/>
                            </a:rPr>
                            <a:t>Photosynthesis (Festuca </a:t>
                          </a:r>
                          <a:r>
                            <a:rPr lang="en-CA" sz="1600" dirty="0" err="1">
                              <a:effectLst/>
                            </a:rPr>
                            <a:t>arundinacea</a:t>
                          </a:r>
                          <a:r>
                            <a:rPr lang="en-CA" sz="1600" dirty="0">
                              <a:effectLst/>
                            </a:rPr>
                            <a:t>)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 dirty="0">
                              <a:effectLst/>
                            </a:rPr>
                            <a:t>6.50 ± 2.62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600" dirty="0">
                              <a:effectLst/>
                            </a:rPr>
                            <a:t>3.69 ± 1.23</a:t>
                          </a:r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316700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18918BC1-7BED-4BB6-B95A-FC61477D92C5}"/>
              </a:ext>
            </a:extLst>
          </p:cNvPr>
          <p:cNvSpPr txBox="1"/>
          <p:nvPr/>
        </p:nvSpPr>
        <p:spPr>
          <a:xfrm>
            <a:off x="241852" y="6391373"/>
            <a:ext cx="627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Pasquier et al., on </a:t>
            </a:r>
            <a:r>
              <a:rPr lang="fr-FR" dirty="0" err="1"/>
              <a:t>going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– </a:t>
            </a:r>
            <a:r>
              <a:rPr lang="fr-FR" dirty="0" err="1"/>
              <a:t>preliminary</a:t>
            </a:r>
            <a:r>
              <a:rPr lang="fr-FR" dirty="0"/>
              <a:t> data and </a:t>
            </a:r>
            <a:r>
              <a:rPr lang="fr-FR" dirty="0" err="1"/>
              <a:t>calculations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940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/>
          <p:nvPr/>
        </p:nvGrpSpPr>
        <p:grpSpPr>
          <a:xfrm>
            <a:off x="720343" y="1085694"/>
            <a:ext cx="11018984" cy="5708920"/>
            <a:chOff x="1101398" y="202062"/>
            <a:chExt cx="11018984" cy="5708920"/>
          </a:xfrm>
        </p:grpSpPr>
        <p:cxnSp>
          <p:nvCxnSpPr>
            <p:cNvPr id="5" name="Connecteur droit avec flèche 4"/>
            <p:cNvCxnSpPr/>
            <p:nvPr/>
          </p:nvCxnSpPr>
          <p:spPr>
            <a:xfrm flipH="1" flipV="1">
              <a:off x="1751162" y="621102"/>
              <a:ext cx="17253" cy="48135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>
              <a:off x="1768415" y="5434642"/>
              <a:ext cx="91526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Étoile à 5 branches 7"/>
            <p:cNvSpPr/>
            <p:nvPr/>
          </p:nvSpPr>
          <p:spPr>
            <a:xfrm>
              <a:off x="2540879" y="1436216"/>
              <a:ext cx="421300" cy="363961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Étoile à 5 branches 8"/>
            <p:cNvSpPr/>
            <p:nvPr/>
          </p:nvSpPr>
          <p:spPr>
            <a:xfrm>
              <a:off x="7660229" y="3190072"/>
              <a:ext cx="502971" cy="46685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918192" y="1154867"/>
              <a:ext cx="842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SMOW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8430966" y="3258878"/>
              <a:ext cx="2219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O</a:t>
              </a:r>
              <a:r>
                <a:rPr lang="fr-FR" baseline="-25000" dirty="0"/>
                <a:t>2</a:t>
              </a:r>
              <a:r>
                <a:rPr lang="fr-FR" dirty="0"/>
                <a:t> of </a:t>
              </a:r>
              <a:r>
                <a:rPr lang="fr-FR" dirty="0" err="1"/>
                <a:t>atmospheric</a:t>
              </a:r>
              <a:r>
                <a:rPr lang="fr-FR" dirty="0"/>
                <a:t> air</a:t>
              </a: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7828470" y="54866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0</a:t>
              </a:r>
            </a:p>
          </p:txBody>
        </p:sp>
        <p:sp>
          <p:nvSpPr>
            <p:cNvPr id="3" name="Ellipse 2"/>
            <p:cNvSpPr/>
            <p:nvPr/>
          </p:nvSpPr>
          <p:spPr>
            <a:xfrm>
              <a:off x="8231411" y="3194982"/>
              <a:ext cx="2544474" cy="497124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8364890" y="3680205"/>
              <a:ext cx="3474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Reference standard for </a:t>
              </a:r>
              <a:r>
                <a:rPr lang="fr-FR" dirty="0">
                  <a:latin typeface="Symbol" panose="05050102010706020507" pitchFamily="18" charset="2"/>
                </a:rPr>
                <a:t>D</a:t>
              </a:r>
              <a:r>
                <a:rPr lang="fr-FR" baseline="30000" dirty="0"/>
                <a:t>17</a:t>
              </a:r>
              <a:r>
                <a:rPr lang="fr-FR" dirty="0"/>
                <a:t>O of O</a:t>
              </a:r>
              <a:r>
                <a:rPr lang="fr-FR" baseline="-25000" dirty="0"/>
                <a:t>2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101398" y="143084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250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447712" y="3238834"/>
              <a:ext cx="138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0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406373" y="202062"/>
              <a:ext cx="1824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Symbol" panose="05050102010706020507" pitchFamily="18" charset="2"/>
                </a:rPr>
                <a:t>D</a:t>
              </a:r>
              <a:r>
                <a:rPr lang="fr-FR" baseline="30000" dirty="0"/>
                <a:t>17</a:t>
              </a:r>
              <a:r>
                <a:rPr lang="fr-FR" dirty="0"/>
                <a:t>O of O</a:t>
              </a:r>
              <a:r>
                <a:rPr lang="fr-FR" baseline="-25000" dirty="0"/>
                <a:t>2</a:t>
              </a:r>
              <a:r>
                <a:rPr lang="fr-FR" dirty="0"/>
                <a:t> (ppm)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0568354" y="5495691"/>
              <a:ext cx="15520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Symbol" panose="05050102010706020507" pitchFamily="18" charset="2"/>
                </a:rPr>
                <a:t>d</a:t>
              </a:r>
              <a:r>
                <a:rPr lang="fr-FR" baseline="30000" dirty="0"/>
                <a:t>18</a:t>
              </a:r>
              <a:r>
                <a:rPr lang="fr-FR" dirty="0"/>
                <a:t>O of O</a:t>
              </a:r>
              <a:r>
                <a:rPr lang="fr-FR" baseline="-25000" dirty="0"/>
                <a:t>2 </a:t>
              </a:r>
              <a:r>
                <a:rPr lang="fr-FR" dirty="0"/>
                <a:t>(‰)</a:t>
              </a:r>
              <a:endParaRPr lang="fr-FR" baseline="-25000" dirty="0"/>
            </a:p>
          </p:txBody>
        </p:sp>
        <p:cxnSp>
          <p:nvCxnSpPr>
            <p:cNvPr id="20" name="Connecteur droit 19"/>
            <p:cNvCxnSpPr/>
            <p:nvPr/>
          </p:nvCxnSpPr>
          <p:spPr>
            <a:xfrm flipH="1">
              <a:off x="1759788" y="3443544"/>
              <a:ext cx="59686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7911715" y="3595944"/>
              <a:ext cx="45531" cy="18386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H="1">
              <a:off x="1751163" y="1644902"/>
              <a:ext cx="100036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2749370" y="1778711"/>
              <a:ext cx="2159" cy="363446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2417388" y="5541650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-23.5</a:t>
              </a: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720343" y="107936"/>
            <a:ext cx="1115920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i="1" dirty="0"/>
              <a:t>Understanding the </a:t>
            </a:r>
            <a:r>
              <a:rPr lang="en-GB" sz="3200" b="1" i="1" dirty="0">
                <a:latin typeface="Symbol" panose="05050102010706020507" pitchFamily="18" charset="2"/>
              </a:rPr>
              <a:t>D</a:t>
            </a:r>
            <a:r>
              <a:rPr lang="en-GB" sz="3200" b="1" i="1" baseline="30000" dirty="0"/>
              <a:t>17</a:t>
            </a:r>
            <a:r>
              <a:rPr lang="en-GB" sz="3200" b="1" i="1" dirty="0"/>
              <a:t>O of O</a:t>
            </a:r>
            <a:r>
              <a:rPr lang="en-GB" sz="3200" b="1" i="1" baseline="-25000" dirty="0"/>
              <a:t>2</a:t>
            </a:r>
            <a:r>
              <a:rPr lang="en-GB" sz="3200" b="1" i="1" dirty="0"/>
              <a:t> signal and its link to productivity </a:t>
            </a:r>
          </a:p>
        </p:txBody>
      </p:sp>
      <p:sp>
        <p:nvSpPr>
          <p:cNvPr id="22" name="Ellipse 21"/>
          <p:cNvSpPr/>
          <p:nvPr/>
        </p:nvSpPr>
        <p:spPr>
          <a:xfrm>
            <a:off x="1501400" y="1971059"/>
            <a:ext cx="878340" cy="49712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421227" y="2683808"/>
            <a:ext cx="373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Reference standard for water </a:t>
            </a:r>
            <a:r>
              <a:rPr lang="fr-FR" dirty="0" err="1"/>
              <a:t>samples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068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/>
          <p:nvPr/>
        </p:nvGrpSpPr>
        <p:grpSpPr>
          <a:xfrm>
            <a:off x="720343" y="1085694"/>
            <a:ext cx="11018984" cy="5770315"/>
            <a:chOff x="1101398" y="202062"/>
            <a:chExt cx="11018984" cy="5770315"/>
          </a:xfrm>
        </p:grpSpPr>
        <p:cxnSp>
          <p:nvCxnSpPr>
            <p:cNvPr id="5" name="Connecteur droit avec flèche 4"/>
            <p:cNvCxnSpPr/>
            <p:nvPr/>
          </p:nvCxnSpPr>
          <p:spPr>
            <a:xfrm flipH="1" flipV="1">
              <a:off x="1751162" y="621102"/>
              <a:ext cx="17253" cy="48135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>
              <a:off x="1768415" y="5434642"/>
              <a:ext cx="91526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Étoile à 5 branches 7"/>
            <p:cNvSpPr/>
            <p:nvPr/>
          </p:nvSpPr>
          <p:spPr>
            <a:xfrm>
              <a:off x="2540879" y="1436216"/>
              <a:ext cx="421300" cy="363961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Étoile à 5 branches 8"/>
            <p:cNvSpPr/>
            <p:nvPr/>
          </p:nvSpPr>
          <p:spPr>
            <a:xfrm>
              <a:off x="7621329" y="3161355"/>
              <a:ext cx="610080" cy="5188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918192" y="1154867"/>
              <a:ext cx="842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SMOW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8430966" y="3258878"/>
              <a:ext cx="2219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O</a:t>
              </a:r>
              <a:r>
                <a:rPr lang="fr-FR" baseline="-25000" dirty="0"/>
                <a:t>2</a:t>
              </a:r>
              <a:r>
                <a:rPr lang="fr-FR" dirty="0"/>
                <a:t> of </a:t>
              </a:r>
              <a:r>
                <a:rPr lang="fr-FR" dirty="0" err="1"/>
                <a:t>atmospheric</a:t>
              </a:r>
              <a:r>
                <a:rPr lang="fr-FR" dirty="0"/>
                <a:t> air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671917" y="994082"/>
              <a:ext cx="1889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Biologic</a:t>
              </a:r>
              <a:r>
                <a:rPr lang="fr-FR" dirty="0"/>
                <a:t> </a:t>
              </a:r>
              <a:r>
                <a:rPr lang="fr-FR" dirty="0" err="1"/>
                <a:t>processes</a:t>
              </a:r>
              <a:endParaRPr lang="fr-FR" dirty="0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7840421" y="537494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0</a:t>
              </a:r>
            </a:p>
          </p:txBody>
        </p:sp>
        <p:sp>
          <p:nvSpPr>
            <p:cNvPr id="3" name="Ellipse 2"/>
            <p:cNvSpPr/>
            <p:nvPr/>
          </p:nvSpPr>
          <p:spPr>
            <a:xfrm>
              <a:off x="8231411" y="3194982"/>
              <a:ext cx="2596233" cy="497124"/>
            </a:xfrm>
            <a:prstGeom prst="ellips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8364890" y="3680205"/>
              <a:ext cx="3474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Reference standard for </a:t>
              </a:r>
              <a:r>
                <a:rPr lang="fr-FR" dirty="0">
                  <a:latin typeface="Symbol" panose="05050102010706020507" pitchFamily="18" charset="2"/>
                </a:rPr>
                <a:t>D</a:t>
              </a:r>
              <a:r>
                <a:rPr lang="fr-FR" baseline="30000" dirty="0"/>
                <a:t>17</a:t>
              </a:r>
              <a:r>
                <a:rPr lang="fr-FR" dirty="0"/>
                <a:t>O of O</a:t>
              </a:r>
              <a:r>
                <a:rPr lang="fr-FR" baseline="-25000" dirty="0"/>
                <a:t>2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101398" y="143084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250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447712" y="3238834"/>
              <a:ext cx="138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0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406373" y="202062"/>
              <a:ext cx="1824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Symbol" panose="05050102010706020507" pitchFamily="18" charset="2"/>
                </a:rPr>
                <a:t>D</a:t>
              </a:r>
              <a:r>
                <a:rPr lang="fr-FR" baseline="30000" dirty="0"/>
                <a:t>17</a:t>
              </a:r>
              <a:r>
                <a:rPr lang="fr-FR" dirty="0"/>
                <a:t>O of O</a:t>
              </a:r>
              <a:r>
                <a:rPr lang="fr-FR" baseline="-25000" dirty="0"/>
                <a:t>2</a:t>
              </a:r>
              <a:r>
                <a:rPr lang="fr-FR" dirty="0"/>
                <a:t> (ppm)</a:t>
              </a:r>
            </a:p>
          </p:txBody>
        </p:sp>
        <p:sp>
          <p:nvSpPr>
            <p:cNvPr id="18" name="Double flèche verticale 17"/>
            <p:cNvSpPr/>
            <p:nvPr/>
          </p:nvSpPr>
          <p:spPr>
            <a:xfrm rot="1203566">
              <a:off x="8200564" y="1753151"/>
              <a:ext cx="230346" cy="1558617"/>
            </a:xfrm>
            <a:prstGeom prst="up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772730" y="5603045"/>
              <a:ext cx="4965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Stratospheric</a:t>
              </a:r>
              <a:r>
                <a:rPr lang="fr-FR" dirty="0"/>
                <a:t> air (Mass </a:t>
              </a:r>
              <a:r>
                <a:rPr lang="fr-FR" dirty="0" err="1"/>
                <a:t>independent</a:t>
              </a:r>
              <a:r>
                <a:rPr lang="fr-FR" dirty="0"/>
                <a:t> </a:t>
              </a:r>
              <a:r>
                <a:rPr lang="fr-FR" dirty="0" err="1"/>
                <a:t>fractionation</a:t>
              </a:r>
              <a:r>
                <a:rPr lang="fr-FR" dirty="0"/>
                <a:t>)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0568354" y="5495691"/>
              <a:ext cx="15520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Symbol" panose="05050102010706020507" pitchFamily="18" charset="2"/>
                </a:rPr>
                <a:t>d</a:t>
              </a:r>
              <a:r>
                <a:rPr lang="fr-FR" baseline="30000" dirty="0"/>
                <a:t>18</a:t>
              </a:r>
              <a:r>
                <a:rPr lang="fr-FR" dirty="0"/>
                <a:t>O of O</a:t>
              </a:r>
              <a:r>
                <a:rPr lang="fr-FR" baseline="-25000" dirty="0"/>
                <a:t>2 </a:t>
              </a:r>
              <a:r>
                <a:rPr lang="fr-FR" dirty="0"/>
                <a:t>(‰)</a:t>
              </a:r>
              <a:endParaRPr lang="fr-FR" baseline="-25000" dirty="0"/>
            </a:p>
          </p:txBody>
        </p:sp>
        <p:cxnSp>
          <p:nvCxnSpPr>
            <p:cNvPr id="20" name="Connecteur droit 19"/>
            <p:cNvCxnSpPr/>
            <p:nvPr/>
          </p:nvCxnSpPr>
          <p:spPr>
            <a:xfrm flipH="1">
              <a:off x="1759788" y="3443544"/>
              <a:ext cx="59686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7911715" y="3595944"/>
              <a:ext cx="45531" cy="18386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H="1">
              <a:off x="1751163" y="1644902"/>
              <a:ext cx="100036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2749370" y="1778711"/>
              <a:ext cx="2159" cy="363446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2417388" y="5541650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-23.5</a:t>
              </a:r>
            </a:p>
          </p:txBody>
        </p:sp>
      </p:grpSp>
      <p:sp>
        <p:nvSpPr>
          <p:cNvPr id="27" name="Double flèche verticale 26"/>
          <p:cNvSpPr/>
          <p:nvPr/>
        </p:nvSpPr>
        <p:spPr>
          <a:xfrm rot="1203566">
            <a:off x="6928510" y="4435774"/>
            <a:ext cx="403419" cy="1888200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droite 33"/>
          <p:cNvSpPr/>
          <p:nvPr/>
        </p:nvSpPr>
        <p:spPr>
          <a:xfrm>
            <a:off x="2507529" y="2455153"/>
            <a:ext cx="1136861" cy="18466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Étoile à 5 branches 34"/>
          <p:cNvSpPr/>
          <p:nvPr/>
        </p:nvSpPr>
        <p:spPr>
          <a:xfrm>
            <a:off x="3626354" y="2388140"/>
            <a:ext cx="254750" cy="274203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35"/>
          <p:cNvSpPr/>
          <p:nvPr/>
        </p:nvSpPr>
        <p:spPr>
          <a:xfrm>
            <a:off x="3890514" y="2449901"/>
            <a:ext cx="4150771" cy="18602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Étoile à 5 branches 37"/>
          <p:cNvSpPr/>
          <p:nvPr/>
        </p:nvSpPr>
        <p:spPr>
          <a:xfrm>
            <a:off x="8056436" y="2361790"/>
            <a:ext cx="254750" cy="274203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Étoile à 5 branches 39"/>
          <p:cNvSpPr/>
          <p:nvPr/>
        </p:nvSpPr>
        <p:spPr>
          <a:xfrm>
            <a:off x="6499387" y="6242221"/>
            <a:ext cx="254750" cy="274203"/>
          </a:xfrm>
          <a:prstGeom prst="star5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1961629" y="2683808"/>
            <a:ext cx="200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Evapotranspiration + </a:t>
            </a:r>
            <a:r>
              <a:rPr lang="fr-FR" i="1" dirty="0" err="1">
                <a:solidFill>
                  <a:schemeClr val="accent6">
                    <a:lumMod val="75000"/>
                  </a:schemeClr>
                </a:solidFill>
              </a:rPr>
              <a:t>photosynthesis</a:t>
            </a:r>
            <a:endParaRPr lang="fr-FR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346820" y="2640732"/>
            <a:ext cx="160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respiration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720343" y="71193"/>
            <a:ext cx="1115920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i="1" dirty="0"/>
              <a:t>Understanding the </a:t>
            </a:r>
            <a:r>
              <a:rPr lang="en-GB" sz="3200" b="1" i="1" dirty="0">
                <a:latin typeface="Symbol" panose="05050102010706020507" pitchFamily="18" charset="2"/>
              </a:rPr>
              <a:t>D</a:t>
            </a:r>
            <a:r>
              <a:rPr lang="en-GB" sz="3200" b="1" i="1" baseline="30000" dirty="0"/>
              <a:t>17</a:t>
            </a:r>
            <a:r>
              <a:rPr lang="en-GB" sz="3200" b="1" i="1" dirty="0"/>
              <a:t>O of O</a:t>
            </a:r>
            <a:r>
              <a:rPr lang="en-GB" sz="3200" b="1" i="1" baseline="-25000" dirty="0"/>
              <a:t>2</a:t>
            </a:r>
            <a:r>
              <a:rPr lang="en-GB" sz="3200" b="1" i="1" dirty="0"/>
              <a:t> signal and its link to productivity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8508013" y="2235870"/>
            <a:ext cx="289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  <a:r>
              <a:rPr lang="fr-FR" baseline="-25000" dirty="0"/>
              <a:t>2</a:t>
            </a:r>
            <a:r>
              <a:rPr lang="fr-FR" dirty="0"/>
              <a:t> of air in </a:t>
            </a:r>
            <a:r>
              <a:rPr lang="fr-FR" dirty="0" err="1"/>
              <a:t>biologic</a:t>
            </a:r>
            <a:r>
              <a:rPr lang="fr-FR" dirty="0"/>
              <a:t> </a:t>
            </a:r>
            <a:r>
              <a:rPr lang="fr-FR" dirty="0" err="1"/>
              <a:t>chamber</a:t>
            </a:r>
            <a:endParaRPr lang="fr-FR" dirty="0"/>
          </a:p>
        </p:txBody>
      </p:sp>
      <p:sp>
        <p:nvSpPr>
          <p:cNvPr id="39" name="Ellipse 38"/>
          <p:cNvSpPr/>
          <p:nvPr/>
        </p:nvSpPr>
        <p:spPr>
          <a:xfrm>
            <a:off x="8369863" y="2136741"/>
            <a:ext cx="3088578" cy="60125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1501400" y="1964279"/>
            <a:ext cx="931190" cy="497124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F93F6B6-F354-48A8-9E43-A0EEB52158D4}"/>
              </a:ext>
            </a:extLst>
          </p:cNvPr>
          <p:cNvSpPr txBox="1"/>
          <p:nvPr/>
        </p:nvSpPr>
        <p:spPr>
          <a:xfrm>
            <a:off x="4026966" y="732913"/>
            <a:ext cx="80458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D</a:t>
            </a:r>
            <a:r>
              <a:rPr lang="fr-FR" baseline="30000" dirty="0"/>
              <a:t>17</a:t>
            </a:r>
            <a:r>
              <a:rPr lang="fr-FR" dirty="0"/>
              <a:t>O of O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dirty="0" err="1"/>
              <a:t>issued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stratosphere</a:t>
            </a:r>
            <a:r>
              <a:rPr lang="fr-FR" dirty="0"/>
              <a:t> (</a:t>
            </a:r>
            <a:r>
              <a:rPr lang="fr-FR" dirty="0" err="1"/>
              <a:t>link</a:t>
            </a:r>
            <a:r>
              <a:rPr lang="fr-FR" dirty="0"/>
              <a:t> to CO</a:t>
            </a:r>
            <a:r>
              <a:rPr lang="fr-FR" baseline="-25000" dirty="0"/>
              <a:t>2</a:t>
            </a:r>
            <a:r>
              <a:rPr lang="fr-FR" dirty="0"/>
              <a:t> concentration)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smaller</a:t>
            </a:r>
            <a:r>
              <a:rPr lang="fr-FR" dirty="0"/>
              <a:t> (</a:t>
            </a:r>
            <a:r>
              <a:rPr lang="fr-FR" dirty="0" err="1"/>
              <a:t>negative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respect to </a:t>
            </a:r>
            <a:r>
              <a:rPr lang="fr-FR" dirty="0">
                <a:latin typeface="Symbol" panose="05050102010706020507" pitchFamily="18" charset="2"/>
              </a:rPr>
              <a:t>D</a:t>
            </a:r>
            <a:r>
              <a:rPr lang="fr-FR" baseline="30000" dirty="0"/>
              <a:t>17</a:t>
            </a:r>
            <a:r>
              <a:rPr lang="fr-FR" dirty="0"/>
              <a:t>O of O</a:t>
            </a:r>
            <a:r>
              <a:rPr lang="fr-FR" baseline="-25000" dirty="0"/>
              <a:t>2</a:t>
            </a:r>
            <a:r>
              <a:rPr lang="fr-FR" dirty="0"/>
              <a:t> of </a:t>
            </a:r>
            <a:r>
              <a:rPr lang="fr-FR" dirty="0" err="1"/>
              <a:t>atmospheric</a:t>
            </a:r>
            <a:r>
              <a:rPr lang="fr-FR" dirty="0"/>
              <a:t> air)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>
                <a:latin typeface="Symbol" panose="05050102010706020507" pitchFamily="18" charset="2"/>
              </a:rPr>
              <a:t>D</a:t>
            </a:r>
            <a:r>
              <a:rPr lang="fr-FR" baseline="30000" dirty="0"/>
              <a:t>17</a:t>
            </a:r>
            <a:r>
              <a:rPr lang="fr-FR" dirty="0"/>
              <a:t>O of O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dirty="0" err="1"/>
              <a:t>issued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biospheric</a:t>
            </a:r>
            <a:r>
              <a:rPr lang="fr-FR" dirty="0"/>
              <a:t> </a:t>
            </a:r>
            <a:r>
              <a:rPr lang="fr-FR" dirty="0" err="1"/>
              <a:t>processes</a:t>
            </a:r>
            <a:r>
              <a:rPr lang="fr-FR" dirty="0"/>
              <a:t> (positive </a:t>
            </a:r>
            <a:r>
              <a:rPr lang="fr-FR" dirty="0" err="1"/>
              <a:t>with</a:t>
            </a:r>
            <a:r>
              <a:rPr lang="fr-FR" dirty="0"/>
              <a:t> respect to </a:t>
            </a:r>
            <a:r>
              <a:rPr lang="fr-FR" dirty="0">
                <a:latin typeface="Symbol" panose="05050102010706020507" pitchFamily="18" charset="2"/>
              </a:rPr>
              <a:t>D</a:t>
            </a:r>
            <a:r>
              <a:rPr lang="fr-FR" baseline="30000" dirty="0"/>
              <a:t>17</a:t>
            </a:r>
            <a:r>
              <a:rPr lang="fr-FR" dirty="0"/>
              <a:t>O of O</a:t>
            </a:r>
            <a:r>
              <a:rPr lang="fr-FR" baseline="-25000" dirty="0"/>
              <a:t>2</a:t>
            </a:r>
            <a:r>
              <a:rPr lang="fr-FR" dirty="0"/>
              <a:t> of </a:t>
            </a:r>
            <a:r>
              <a:rPr lang="fr-FR" dirty="0" err="1"/>
              <a:t>atmospheric</a:t>
            </a:r>
            <a:r>
              <a:rPr lang="fr-FR" dirty="0"/>
              <a:t> air)  </a:t>
            </a:r>
          </a:p>
        </p:txBody>
      </p:sp>
    </p:spTree>
    <p:extLst>
      <p:ext uri="{BB962C8B-B14F-4D97-AF65-F5344CB8AC3E}">
        <p14:creationId xmlns:p14="http://schemas.microsoft.com/office/powerpoint/2010/main" val="192589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9" y="842702"/>
            <a:ext cx="11535842" cy="465565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657600" y="129396"/>
            <a:ext cx="409663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i="1" dirty="0"/>
              <a:t>Ice core measurements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030810" y="6550223"/>
            <a:ext cx="8368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>
                <a:latin typeface="Symbol" panose="05050102010706020507" pitchFamily="18" charset="2"/>
              </a:rPr>
              <a:t>d</a:t>
            </a:r>
            <a:r>
              <a:rPr lang="fr-FR" sz="1400" i="1" dirty="0" err="1"/>
              <a:t>D</a:t>
            </a:r>
            <a:r>
              <a:rPr lang="fr-FR" sz="1400" i="1" dirty="0"/>
              <a:t>: </a:t>
            </a:r>
            <a:r>
              <a:rPr lang="fr-FR" sz="1400" i="1" dirty="0" err="1"/>
              <a:t>Jouzel</a:t>
            </a:r>
            <a:r>
              <a:rPr lang="fr-FR" sz="1400" i="1" dirty="0"/>
              <a:t> et al., 2007; CO</a:t>
            </a:r>
            <a:r>
              <a:rPr lang="fr-FR" sz="1400" i="1" baseline="-25000" dirty="0"/>
              <a:t>2</a:t>
            </a:r>
            <a:r>
              <a:rPr lang="fr-FR" sz="1400" i="1" dirty="0"/>
              <a:t>: </a:t>
            </a:r>
            <a:r>
              <a:rPr lang="fr-FR" sz="1400" i="1" dirty="0" err="1"/>
              <a:t>Lüethi</a:t>
            </a:r>
            <a:r>
              <a:rPr lang="fr-FR" sz="1400" i="1" dirty="0"/>
              <a:t> et al., 2008 – </a:t>
            </a:r>
            <a:r>
              <a:rPr lang="fr-FR" sz="1400" i="1" dirty="0" err="1"/>
              <a:t>Bereiter</a:t>
            </a:r>
            <a:r>
              <a:rPr lang="fr-FR" sz="1400" i="1" dirty="0"/>
              <a:t> et al., 2015; </a:t>
            </a:r>
            <a:r>
              <a:rPr lang="fr-FR" sz="1400" i="1" dirty="0">
                <a:latin typeface="Symbol" panose="05050102010706020507" pitchFamily="18" charset="2"/>
              </a:rPr>
              <a:t>D</a:t>
            </a:r>
            <a:r>
              <a:rPr lang="fr-FR" sz="1400" i="1" baseline="30000" dirty="0"/>
              <a:t>17</a:t>
            </a:r>
            <a:r>
              <a:rPr lang="fr-FR" sz="1400" i="1" dirty="0"/>
              <a:t>O of O</a:t>
            </a:r>
            <a:r>
              <a:rPr lang="fr-FR" sz="1400" i="1" baseline="-25000" dirty="0"/>
              <a:t>2</a:t>
            </a:r>
            <a:r>
              <a:rPr lang="fr-FR" sz="1400" i="1" dirty="0"/>
              <a:t> data: </a:t>
            </a:r>
            <a:r>
              <a:rPr lang="fr-FR" sz="1400" i="1" dirty="0" err="1"/>
              <a:t>Blunier</a:t>
            </a:r>
            <a:r>
              <a:rPr lang="fr-FR" sz="1400" i="1" dirty="0"/>
              <a:t> et al., 2002; 2012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9396" y="5582349"/>
            <a:ext cx="12062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Classical</a:t>
            </a:r>
            <a:r>
              <a:rPr lang="fr-FR" dirty="0"/>
              <a:t> </a:t>
            </a:r>
            <a:r>
              <a:rPr lang="fr-FR" dirty="0" err="1"/>
              <a:t>interpretation</a:t>
            </a:r>
            <a:r>
              <a:rPr lang="fr-FR" dirty="0"/>
              <a:t>: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co</a:t>
            </a:r>
            <a:r>
              <a:rPr lang="fr-FR" dirty="0"/>
              <a:t>-variations of </a:t>
            </a:r>
            <a:r>
              <a:rPr lang="fr-FR" dirty="0">
                <a:latin typeface="Symbol" panose="05050102010706020507" pitchFamily="18" charset="2"/>
              </a:rPr>
              <a:t>D</a:t>
            </a:r>
            <a:r>
              <a:rPr lang="fr-FR" baseline="30000" dirty="0"/>
              <a:t>17</a:t>
            </a:r>
            <a:r>
              <a:rPr lang="fr-FR" dirty="0"/>
              <a:t>O of O</a:t>
            </a:r>
            <a:r>
              <a:rPr lang="fr-FR" baseline="-25000" dirty="0"/>
              <a:t>2</a:t>
            </a:r>
            <a:r>
              <a:rPr lang="fr-FR" dirty="0"/>
              <a:t> and CO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dirty="0" err="1"/>
              <a:t>because</a:t>
            </a:r>
            <a:r>
              <a:rPr lang="fr-FR" dirty="0"/>
              <a:t> of the </a:t>
            </a:r>
            <a:r>
              <a:rPr lang="fr-FR" dirty="0" err="1"/>
              <a:t>combination</a:t>
            </a:r>
            <a:r>
              <a:rPr lang="fr-FR" dirty="0"/>
              <a:t> of 2 </a:t>
            </a:r>
            <a:r>
              <a:rPr lang="fr-FR" dirty="0" err="1"/>
              <a:t>effects</a:t>
            </a:r>
            <a:r>
              <a:rPr lang="fr-FR" dirty="0"/>
              <a:t>: </a:t>
            </a:r>
          </a:p>
          <a:p>
            <a:r>
              <a:rPr lang="fr-FR" dirty="0"/>
              <a:t>	1- </a:t>
            </a:r>
            <a:r>
              <a:rPr lang="fr-FR" dirty="0" err="1"/>
              <a:t>biosphere</a:t>
            </a:r>
            <a:r>
              <a:rPr lang="fr-FR" dirty="0"/>
              <a:t> </a:t>
            </a:r>
            <a:r>
              <a:rPr lang="fr-FR" dirty="0" err="1"/>
              <a:t>productivity</a:t>
            </a:r>
            <a:r>
              <a:rPr lang="fr-FR" dirty="0"/>
              <a:t> </a:t>
            </a:r>
          </a:p>
          <a:p>
            <a:r>
              <a:rPr lang="fr-FR" dirty="0"/>
              <a:t>	2- </a:t>
            </a:r>
            <a:r>
              <a:rPr lang="fr-FR" dirty="0" err="1"/>
              <a:t>stratospheric</a:t>
            </a:r>
            <a:r>
              <a:rPr lang="fr-FR" dirty="0"/>
              <a:t> flux of </a:t>
            </a:r>
            <a:r>
              <a:rPr lang="fr-FR" dirty="0">
                <a:latin typeface="Symbol" panose="05050102010706020507" pitchFamily="18" charset="2"/>
              </a:rPr>
              <a:t>D</a:t>
            </a:r>
            <a:r>
              <a:rPr lang="fr-FR" baseline="30000" dirty="0"/>
              <a:t>17</a:t>
            </a:r>
            <a:r>
              <a:rPr lang="fr-FR" dirty="0"/>
              <a:t>O of O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dirty="0" err="1"/>
              <a:t>anomaly</a:t>
            </a:r>
            <a:r>
              <a:rPr lang="fr-FR" dirty="0"/>
              <a:t> </a:t>
            </a:r>
            <a:r>
              <a:rPr lang="fr-FR" dirty="0" err="1"/>
              <a:t>limited</a:t>
            </a:r>
            <a:r>
              <a:rPr lang="fr-FR" dirty="0"/>
              <a:t> by CO</a:t>
            </a:r>
            <a:r>
              <a:rPr lang="fr-FR" baseline="-25000" dirty="0"/>
              <a:t>2</a:t>
            </a:r>
            <a:r>
              <a:rPr lang="fr-FR" dirty="0"/>
              <a:t> concentration</a:t>
            </a:r>
          </a:p>
        </p:txBody>
      </p:sp>
      <p:sp>
        <p:nvSpPr>
          <p:cNvPr id="6" name="ZoneTexte 5"/>
          <p:cNvSpPr txBox="1"/>
          <p:nvPr/>
        </p:nvSpPr>
        <p:spPr>
          <a:xfrm rot="16200000">
            <a:off x="-344011" y="1852289"/>
            <a:ext cx="1730323" cy="3602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D</a:t>
            </a:r>
            <a:r>
              <a:rPr lang="fr-FR" baseline="30000" dirty="0"/>
              <a:t>17</a:t>
            </a:r>
            <a:r>
              <a:rPr lang="fr-FR" dirty="0"/>
              <a:t>O of O</a:t>
            </a:r>
            <a:r>
              <a:rPr lang="fr-FR" baseline="-25000" dirty="0"/>
              <a:t>2</a:t>
            </a:r>
            <a:r>
              <a:rPr lang="fr-FR" dirty="0"/>
              <a:t> (ppm)</a:t>
            </a:r>
          </a:p>
        </p:txBody>
      </p:sp>
      <p:sp>
        <p:nvSpPr>
          <p:cNvPr id="7" name="ZoneTexte 6"/>
          <p:cNvSpPr txBox="1"/>
          <p:nvPr/>
        </p:nvSpPr>
        <p:spPr>
          <a:xfrm rot="16200000">
            <a:off x="11306256" y="1761490"/>
            <a:ext cx="11412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CO</a:t>
            </a:r>
            <a:r>
              <a:rPr lang="fr-FR" baseline="-25000" dirty="0">
                <a:solidFill>
                  <a:srgbClr val="7030A0"/>
                </a:solidFill>
              </a:rPr>
              <a:t>2 </a:t>
            </a:r>
            <a:r>
              <a:rPr lang="fr-FR" dirty="0">
                <a:solidFill>
                  <a:srgbClr val="7030A0"/>
                </a:solidFill>
              </a:rPr>
              <a:t>(ppm)</a:t>
            </a:r>
          </a:p>
        </p:txBody>
      </p:sp>
      <p:sp>
        <p:nvSpPr>
          <p:cNvPr id="8" name="ZoneTexte 7"/>
          <p:cNvSpPr txBox="1"/>
          <p:nvPr/>
        </p:nvSpPr>
        <p:spPr>
          <a:xfrm rot="16200000">
            <a:off x="-1" y="3864889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(‰)</a:t>
            </a:r>
          </a:p>
        </p:txBody>
      </p:sp>
    </p:spTree>
    <p:extLst>
      <p:ext uri="{BB962C8B-B14F-4D97-AF65-F5344CB8AC3E}">
        <p14:creationId xmlns:p14="http://schemas.microsoft.com/office/powerpoint/2010/main" val="21197038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1407</Words>
  <Application>Microsoft Office PowerPoint</Application>
  <PresentationFormat>Grand écran</PresentationFormat>
  <Paragraphs>251</Paragraphs>
  <Slides>24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Arial Unicode MS</vt:lpstr>
      <vt:lpstr>맑은 고딕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Thème Office</vt:lpstr>
      <vt:lpstr>Triple isotopic composition of oxygen in water and dioxygen during deglaciations recorded in the EPICA Dome C ice core to link climate, biosphere productivity and water cycle</vt:lpstr>
      <vt:lpstr>Présentation PowerPoint</vt:lpstr>
      <vt:lpstr>Présentation PowerPoint</vt:lpstr>
      <vt:lpstr>Présentation PowerPoint</vt:lpstr>
      <vt:lpstr>Présentation PowerPoint</vt:lpstr>
      <vt:lpstr>Preliminar determination of fractionation coefficients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17O-excess = tracer of evaporation + moisture trajectory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alandais</dc:creator>
  <cp:lastModifiedBy>alandais@LSCE.IPSL.FR</cp:lastModifiedBy>
  <cp:revision>167</cp:revision>
  <cp:lastPrinted>2019-07-05T10:41:29Z</cp:lastPrinted>
  <dcterms:created xsi:type="dcterms:W3CDTF">2019-06-11T19:52:14Z</dcterms:created>
  <dcterms:modified xsi:type="dcterms:W3CDTF">2020-04-09T20:16:52Z</dcterms:modified>
</cp:coreProperties>
</file>