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314" r:id="rId3"/>
    <p:sldId id="327" r:id="rId4"/>
    <p:sldId id="326" r:id="rId5"/>
    <p:sldId id="286" r:id="rId6"/>
    <p:sldId id="287" r:id="rId7"/>
    <p:sldId id="288" r:id="rId8"/>
    <p:sldId id="315" r:id="rId9"/>
    <p:sldId id="339" r:id="rId10"/>
    <p:sldId id="329" r:id="rId11"/>
    <p:sldId id="300" r:id="rId12"/>
    <p:sldId id="305" r:id="rId13"/>
    <p:sldId id="301" r:id="rId14"/>
    <p:sldId id="306" r:id="rId15"/>
    <p:sldId id="323"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AE4"/>
    <a:srgbClr val="FAC0C0"/>
    <a:srgbClr val="016A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2" autoAdjust="0"/>
    <p:restoredTop sz="95102" autoAdjust="0"/>
  </p:normalViewPr>
  <p:slideViewPr>
    <p:cSldViewPr snapToGrid="0" snapToObjects="1">
      <p:cViewPr varScale="1">
        <p:scale>
          <a:sx n="122" d="100"/>
          <a:sy n="122" d="100"/>
        </p:scale>
        <p:origin x="680"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9C49E-2AD2-9D46-B059-B12110BD6077}" type="datetimeFigureOut">
              <a:rPr lang="en-US" smtClean="0"/>
              <a:t>4/28/20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82BD7-8B60-0041-9B2F-48DCF28F3A17}" type="slidenum">
              <a:rPr lang="en-US" smtClean="0"/>
              <a:t>‹#›</a:t>
            </a:fld>
            <a:endParaRPr lang="en-US"/>
          </a:p>
        </p:txBody>
      </p:sp>
    </p:spTree>
    <p:extLst>
      <p:ext uri="{BB962C8B-B14F-4D97-AF65-F5344CB8AC3E}">
        <p14:creationId xmlns:p14="http://schemas.microsoft.com/office/powerpoint/2010/main" val="475095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382BD7-8B60-0041-9B2F-48DCF28F3A17}" type="slidenum">
              <a:rPr lang="en-US" smtClean="0"/>
              <a:t>2</a:t>
            </a:fld>
            <a:endParaRPr lang="en-US"/>
          </a:p>
        </p:txBody>
      </p:sp>
    </p:spTree>
    <p:extLst>
      <p:ext uri="{BB962C8B-B14F-4D97-AF65-F5344CB8AC3E}">
        <p14:creationId xmlns:p14="http://schemas.microsoft.com/office/powerpoint/2010/main" val="875533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382BD7-8B60-0041-9B2F-48DCF28F3A17}" type="slidenum">
              <a:rPr lang="en-US" smtClean="0"/>
              <a:t>15</a:t>
            </a:fld>
            <a:endParaRPr lang="en-US"/>
          </a:p>
        </p:txBody>
      </p:sp>
    </p:spTree>
    <p:extLst>
      <p:ext uri="{BB962C8B-B14F-4D97-AF65-F5344CB8AC3E}">
        <p14:creationId xmlns:p14="http://schemas.microsoft.com/office/powerpoint/2010/main" val="365241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382BD7-8B60-0041-9B2F-48DCF28F3A17}" type="slidenum">
              <a:rPr lang="en-US" smtClean="0"/>
              <a:t>3</a:t>
            </a:fld>
            <a:endParaRPr lang="en-US"/>
          </a:p>
        </p:txBody>
      </p:sp>
    </p:spTree>
    <p:extLst>
      <p:ext uri="{BB962C8B-B14F-4D97-AF65-F5344CB8AC3E}">
        <p14:creationId xmlns:p14="http://schemas.microsoft.com/office/powerpoint/2010/main" val="2750824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382BD7-8B60-0041-9B2F-48DCF28F3A17}" type="slidenum">
              <a:rPr lang="en-US" smtClean="0"/>
              <a:t>4</a:t>
            </a:fld>
            <a:endParaRPr lang="en-US"/>
          </a:p>
        </p:txBody>
      </p:sp>
    </p:spTree>
    <p:extLst>
      <p:ext uri="{BB962C8B-B14F-4D97-AF65-F5344CB8AC3E}">
        <p14:creationId xmlns:p14="http://schemas.microsoft.com/office/powerpoint/2010/main" val="60312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382BD7-8B60-0041-9B2F-48DCF28F3A17}" type="slidenum">
              <a:rPr lang="en-US" smtClean="0"/>
              <a:t>8</a:t>
            </a:fld>
            <a:endParaRPr lang="en-US"/>
          </a:p>
        </p:txBody>
      </p:sp>
    </p:spTree>
    <p:extLst>
      <p:ext uri="{BB962C8B-B14F-4D97-AF65-F5344CB8AC3E}">
        <p14:creationId xmlns:p14="http://schemas.microsoft.com/office/powerpoint/2010/main" val="1010739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382BD7-8B60-0041-9B2F-48DCF28F3A17}" type="slidenum">
              <a:rPr lang="en-US" smtClean="0"/>
              <a:t>10</a:t>
            </a:fld>
            <a:endParaRPr lang="en-US"/>
          </a:p>
        </p:txBody>
      </p:sp>
    </p:spTree>
    <p:extLst>
      <p:ext uri="{BB962C8B-B14F-4D97-AF65-F5344CB8AC3E}">
        <p14:creationId xmlns:p14="http://schemas.microsoft.com/office/powerpoint/2010/main" val="4027574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82BD7-8B60-0041-9B2F-48DCF28F3A17}" type="slidenum">
              <a:rPr lang="en-US" smtClean="0"/>
              <a:t>11</a:t>
            </a:fld>
            <a:endParaRPr lang="en-US"/>
          </a:p>
        </p:txBody>
      </p:sp>
    </p:spTree>
    <p:extLst>
      <p:ext uri="{BB962C8B-B14F-4D97-AF65-F5344CB8AC3E}">
        <p14:creationId xmlns:p14="http://schemas.microsoft.com/office/powerpoint/2010/main" val="3680648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382BD7-8B60-0041-9B2F-48DCF28F3A17}" type="slidenum">
              <a:rPr lang="en-US" smtClean="0"/>
              <a:t>12</a:t>
            </a:fld>
            <a:endParaRPr lang="en-US"/>
          </a:p>
        </p:txBody>
      </p:sp>
    </p:spTree>
    <p:extLst>
      <p:ext uri="{BB962C8B-B14F-4D97-AF65-F5344CB8AC3E}">
        <p14:creationId xmlns:p14="http://schemas.microsoft.com/office/powerpoint/2010/main" val="1872440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82BD7-8B60-0041-9B2F-48DCF28F3A17}" type="slidenum">
              <a:rPr lang="en-US" smtClean="0"/>
              <a:t>13</a:t>
            </a:fld>
            <a:endParaRPr lang="en-US"/>
          </a:p>
        </p:txBody>
      </p:sp>
    </p:spTree>
    <p:extLst>
      <p:ext uri="{BB962C8B-B14F-4D97-AF65-F5344CB8AC3E}">
        <p14:creationId xmlns:p14="http://schemas.microsoft.com/office/powerpoint/2010/main" val="2443900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382BD7-8B60-0041-9B2F-48DCF28F3A17}" type="slidenum">
              <a:rPr lang="en-US" smtClean="0"/>
              <a:t>14</a:t>
            </a:fld>
            <a:endParaRPr lang="en-US"/>
          </a:p>
        </p:txBody>
      </p:sp>
    </p:spTree>
    <p:extLst>
      <p:ext uri="{BB962C8B-B14F-4D97-AF65-F5344CB8AC3E}">
        <p14:creationId xmlns:p14="http://schemas.microsoft.com/office/powerpoint/2010/main" val="1699875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24077"/>
            <a:ext cx="10515600" cy="640080"/>
          </a:xfrm>
        </p:spPr>
        <p:txBody>
          <a:bodyPr anchor="ctr" anchorCtr="1">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6896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Aft>
                <a:spcPts val="50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777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55103"/>
            <a:ext cx="10515600" cy="640080"/>
          </a:xfrm>
        </p:spPr>
        <p:txBody>
          <a:bodyPr anchor="ctr" anchorCtr="1"/>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8478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4"/>
            <a:ext cx="10515600" cy="640080"/>
          </a:xfrm>
        </p:spPr>
        <p:txBody>
          <a:bodyPr>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800">
                <a:latin typeface="Avenir Book" charset="0"/>
                <a:ea typeface="Avenir Book" charset="0"/>
                <a:cs typeface="Avenir Book" charset="0"/>
              </a:defRPr>
            </a:lvl1pPr>
            <a:lvl2pPr>
              <a:defRPr sz="2400">
                <a:latin typeface="Avenir Book" charset="0"/>
                <a:ea typeface="Avenir Book" charset="0"/>
                <a:cs typeface="Avenir Book" charset="0"/>
              </a:defRPr>
            </a:lvl2pPr>
            <a:lvl3pPr>
              <a:defRPr sz="2000">
                <a:latin typeface="Avenir Book" charset="0"/>
                <a:ea typeface="Avenir Book" charset="0"/>
                <a:cs typeface="Avenir Book" charset="0"/>
              </a:defRPr>
            </a:lvl3pPr>
            <a:lvl4pPr>
              <a:defRPr sz="1800">
                <a:latin typeface="Avenir Book" charset="0"/>
                <a:ea typeface="Avenir Book" charset="0"/>
                <a:cs typeface="Avenir Book" charset="0"/>
              </a:defRPr>
            </a:lvl4pPr>
            <a:lvl5pPr>
              <a:defRPr sz="1600">
                <a:latin typeface="Avenir Book" charset="0"/>
                <a:ea typeface="Avenir Book" charset="0"/>
                <a:cs typeface="Avenir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7516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49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731520"/>
          </a:xfrm>
        </p:spPr>
        <p:txBody>
          <a:bodyPr anchor="ctr" anchorCtr="1"/>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97356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731520"/>
          </a:xfrm>
        </p:spPr>
        <p:txBody>
          <a:bodyPr anchor="ctr" anchorCtr="1"/>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9766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Snip Single Corner Rectangle 14"/>
          <p:cNvSpPr/>
          <p:nvPr userDrawn="1"/>
        </p:nvSpPr>
        <p:spPr>
          <a:xfrm flipH="1">
            <a:off x="1" y="0"/>
            <a:ext cx="12192000" cy="6858000"/>
          </a:xfrm>
          <a:prstGeom prst="snip1Rect">
            <a:avLst>
              <a:gd name="adj" fmla="val 50000"/>
            </a:avLst>
          </a:prstGeom>
          <a:gradFill>
            <a:gsLst>
              <a:gs pos="0">
                <a:srgbClr val="0C4068">
                  <a:alpha val="80000"/>
                </a:srgbClr>
              </a:gs>
              <a:gs pos="50000">
                <a:srgbClr val="46B688">
                  <a:alpha val="70000"/>
                </a:srgbClr>
              </a:gs>
              <a:gs pos="100000">
                <a:srgbClr val="016AA3"/>
              </a:gs>
            </a:gsLst>
            <a:lin ang="2700000" scaled="1"/>
          </a:grad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2653024"/>
            <a:ext cx="10515600" cy="640080"/>
          </a:xfrm>
          <a:noFill/>
        </p:spPr>
        <p:txBody>
          <a:bodyPr anchor="ctr" anchorCtr="1">
            <a:normAutofit/>
          </a:bodyPr>
          <a:lstStyle>
            <a:lvl1pPr algn="ctr">
              <a:defRPr sz="4400">
                <a:effectLst>
                  <a:outerShdw blurRad="50800" dist="38100" dir="5400000" algn="t" rotWithShape="0">
                    <a:prstClr val="black">
                      <a:alpha val="40000"/>
                    </a:prstClr>
                  </a:outerShdw>
                </a:effectLst>
              </a:defRPr>
            </a:lvl1pPr>
          </a:lstStyle>
          <a:p>
            <a:r>
              <a:rPr lang="en-US" dirty="0"/>
              <a:t>Click to edit Master title style</a:t>
            </a:r>
          </a:p>
        </p:txBody>
      </p:sp>
      <p:sp>
        <p:nvSpPr>
          <p:cNvPr id="3" name="Subtitle 2"/>
          <p:cNvSpPr>
            <a:spLocks noGrp="1"/>
          </p:cNvSpPr>
          <p:nvPr>
            <p:ph type="subTitle" idx="1"/>
          </p:nvPr>
        </p:nvSpPr>
        <p:spPr>
          <a:xfrm>
            <a:off x="838200" y="3799359"/>
            <a:ext cx="10515600" cy="640080"/>
          </a:xfrm>
          <a:effectLst>
            <a:outerShdw blurRad="50800" dist="38100" dir="5400000" algn="t" rotWithShape="0">
              <a:prstClr val="black">
                <a:alpha val="40000"/>
              </a:prstClr>
            </a:outerShdw>
          </a:effectLst>
        </p:spPr>
        <p:txBody>
          <a:bodyPr anchor="ctr" anchorCtr="1">
            <a:normAutofit/>
          </a:bodyPr>
          <a:lstStyle>
            <a:lvl1pPr marL="0" indent="0" algn="ctr">
              <a:buNone/>
              <a:defRPr sz="2800">
                <a:solidFill>
                  <a:schemeClr val="bg1">
                    <a:lumMod val="95000"/>
                  </a:schemeClr>
                </a:solidFill>
                <a:effectLst>
                  <a:outerShdw blurRad="50800" dist="38100" dir="5400000" algn="t" rotWithShape="0">
                    <a:prstClr val="black">
                      <a:alpha val="40000"/>
                    </a:prstClr>
                  </a:outerShdw>
                </a:effectLst>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4" name="Group 3"/>
          <p:cNvGrpSpPr/>
          <p:nvPr userDrawn="1"/>
        </p:nvGrpSpPr>
        <p:grpSpPr>
          <a:xfrm>
            <a:off x="-671428" y="6747444"/>
            <a:ext cx="13534857" cy="110556"/>
            <a:chOff x="-170626" y="0"/>
            <a:chExt cx="13534857" cy="166915"/>
          </a:xfrm>
        </p:grpSpPr>
        <p:sp>
          <p:nvSpPr>
            <p:cNvPr id="5" name="Parallelogram 4"/>
            <p:cNvSpPr/>
            <p:nvPr/>
          </p:nvSpPr>
          <p:spPr>
            <a:xfrm>
              <a:off x="-170626" y="0"/>
              <a:ext cx="4511619" cy="166915"/>
            </a:xfrm>
            <a:prstGeom prst="parallelogram">
              <a:avLst>
                <a:gd name="adj" fmla="val 114362"/>
              </a:avLst>
            </a:prstGeom>
            <a:solidFill>
              <a:srgbClr val="016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a:off x="4340993" y="0"/>
              <a:ext cx="4511619" cy="166915"/>
            </a:xfrm>
            <a:prstGeom prst="parallelogram">
              <a:avLst>
                <a:gd name="adj" fmla="val 114362"/>
              </a:avLst>
            </a:prstGeom>
            <a:solidFill>
              <a:srgbClr val="46B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8852612" y="0"/>
              <a:ext cx="4511619" cy="166915"/>
            </a:xfrm>
            <a:prstGeom prst="parallelogram">
              <a:avLst>
                <a:gd name="adj" fmla="val 114362"/>
              </a:avLst>
            </a:prstGeom>
            <a:solidFill>
              <a:srgbClr val="FEA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p:cNvCxnSpPr/>
          <p:nvPr userDrawn="1"/>
        </p:nvCxnSpPr>
        <p:spPr>
          <a:xfrm>
            <a:off x="2872154" y="3546231"/>
            <a:ext cx="6447692" cy="0"/>
          </a:xfrm>
          <a:prstGeom prst="line">
            <a:avLst/>
          </a:prstGeom>
          <a:ln>
            <a:solidFill>
              <a:schemeClr val="bg1"/>
            </a:solidFill>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66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55102"/>
            <a:ext cx="10515600" cy="640080"/>
          </a:xfrm>
          <a:prstGeom prst="rect">
            <a:avLst/>
          </a:prstGeom>
          <a:solidFill>
            <a:srgbClr val="016AA3"/>
          </a:solidFill>
          <a:effectLst>
            <a:outerShdw blurRad="50800" dist="25400" dir="5400000" algn="t" rotWithShape="0">
              <a:prstClr val="black">
                <a:alpha val="40000"/>
              </a:prstClr>
            </a:outerShdw>
          </a:effectLst>
        </p:spPr>
        <p:txBody>
          <a:bodyPr vert="horz" lIns="0" tIns="91440" rIns="0" bIns="9144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671428" y="6747444"/>
            <a:ext cx="13534857" cy="110556"/>
            <a:chOff x="-170626" y="0"/>
            <a:chExt cx="13534857" cy="166915"/>
          </a:xfrm>
        </p:grpSpPr>
        <p:sp>
          <p:nvSpPr>
            <p:cNvPr id="9" name="Parallelogram 8"/>
            <p:cNvSpPr/>
            <p:nvPr/>
          </p:nvSpPr>
          <p:spPr>
            <a:xfrm>
              <a:off x="-170626" y="0"/>
              <a:ext cx="4511619" cy="166915"/>
            </a:xfrm>
            <a:prstGeom prst="parallelogram">
              <a:avLst>
                <a:gd name="adj" fmla="val 114362"/>
              </a:avLst>
            </a:prstGeom>
            <a:solidFill>
              <a:srgbClr val="016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4340993" y="0"/>
              <a:ext cx="4511619" cy="166915"/>
            </a:xfrm>
            <a:prstGeom prst="parallelogram">
              <a:avLst>
                <a:gd name="adj" fmla="val 114362"/>
              </a:avLst>
            </a:prstGeom>
            <a:solidFill>
              <a:srgbClr val="46B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8852612" y="0"/>
              <a:ext cx="4511619" cy="166915"/>
            </a:xfrm>
            <a:prstGeom prst="parallelogram">
              <a:avLst>
                <a:gd name="adj" fmla="val 114362"/>
              </a:avLst>
            </a:prstGeom>
            <a:solidFill>
              <a:srgbClr val="FEA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4964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9" r:id="rId8"/>
  </p:sldLayoutIdLst>
  <p:txStyles>
    <p:titleStyle>
      <a:lvl1pPr algn="l" defTabSz="914400" rtl="0" eaLnBrk="1" latinLnBrk="0" hangingPunct="1">
        <a:lnSpc>
          <a:spcPct val="90000"/>
        </a:lnSpc>
        <a:spcBef>
          <a:spcPct val="0"/>
        </a:spcBef>
        <a:buNone/>
        <a:defRPr sz="3600" kern="1200">
          <a:solidFill>
            <a:schemeClr val="bg1"/>
          </a:solidFill>
          <a:effectLst>
            <a:outerShdw blurRad="50800" dist="50800" dir="5400000" algn="t" rotWithShape="0">
              <a:prstClr val="black"/>
            </a:outerShdw>
          </a:effectLst>
          <a:latin typeface="+mj-lt"/>
          <a:ea typeface="+mj-ea"/>
          <a:cs typeface="+mj-cs"/>
        </a:defRPr>
      </a:lvl1pPr>
    </p:titleStyle>
    <p:bodyStyle>
      <a:lvl1pPr marL="228600" indent="-228600" algn="l" defTabSz="914400" rtl="0" eaLnBrk="1" latinLnBrk="0" hangingPunct="1">
        <a:lnSpc>
          <a:spcPct val="90000"/>
        </a:lnSpc>
        <a:spcBef>
          <a:spcPts val="0"/>
        </a:spcBef>
        <a:spcAft>
          <a:spcPts val="300"/>
        </a:spcAft>
        <a:buFont typeface="Arial"/>
        <a:buChar char="•"/>
        <a:defRPr sz="2800" kern="1200">
          <a:solidFill>
            <a:schemeClr val="tx1"/>
          </a:solidFill>
          <a:latin typeface="Avenir Book" charset="0"/>
          <a:ea typeface="Avenir Book" charset="0"/>
          <a:cs typeface="Avenir Book" charset="0"/>
        </a:defRPr>
      </a:lvl1pPr>
      <a:lvl2pPr marL="685800" indent="-228600" algn="l" defTabSz="914400" rtl="0" eaLnBrk="1" latinLnBrk="0" hangingPunct="1">
        <a:lnSpc>
          <a:spcPct val="90000"/>
        </a:lnSpc>
        <a:spcBef>
          <a:spcPts val="0"/>
        </a:spcBef>
        <a:spcAft>
          <a:spcPts val="300"/>
        </a:spcAft>
        <a:buFont typeface="Arial"/>
        <a:buChar char="•"/>
        <a:defRPr sz="2400" kern="1200">
          <a:solidFill>
            <a:schemeClr val="tx1"/>
          </a:solidFill>
          <a:latin typeface="Avenir Book" charset="0"/>
          <a:ea typeface="Avenir Book" charset="0"/>
          <a:cs typeface="Avenir Book" charset="0"/>
        </a:defRPr>
      </a:lvl2pPr>
      <a:lvl3pPr marL="1143000" indent="-228600" algn="l" defTabSz="914400" rtl="0" eaLnBrk="1" latinLnBrk="0" hangingPunct="1">
        <a:lnSpc>
          <a:spcPct val="90000"/>
        </a:lnSpc>
        <a:spcBef>
          <a:spcPts val="0"/>
        </a:spcBef>
        <a:spcAft>
          <a:spcPts val="300"/>
        </a:spcAft>
        <a:buFont typeface="Arial"/>
        <a:buChar char="•"/>
        <a:defRPr sz="2000" kern="1200">
          <a:solidFill>
            <a:schemeClr val="tx1"/>
          </a:solidFill>
          <a:latin typeface="Avenir Book" charset="0"/>
          <a:ea typeface="Avenir Book" charset="0"/>
          <a:cs typeface="Avenir Book" charset="0"/>
        </a:defRPr>
      </a:lvl3pPr>
      <a:lvl4pPr marL="1600200" indent="-228600" algn="l" defTabSz="914400" rtl="0" eaLnBrk="1" latinLnBrk="0" hangingPunct="1">
        <a:lnSpc>
          <a:spcPct val="90000"/>
        </a:lnSpc>
        <a:spcBef>
          <a:spcPts val="0"/>
        </a:spcBef>
        <a:spcAft>
          <a:spcPts val="300"/>
        </a:spcAft>
        <a:buFont typeface="Arial"/>
        <a:buChar char="•"/>
        <a:defRPr sz="1800" kern="1200">
          <a:solidFill>
            <a:schemeClr val="tx1"/>
          </a:solidFill>
          <a:latin typeface="Avenir Book" charset="0"/>
          <a:ea typeface="Avenir Book" charset="0"/>
          <a:cs typeface="Avenir Book" charset="0"/>
        </a:defRPr>
      </a:lvl4pPr>
      <a:lvl5pPr marL="2057400" indent="-228600" algn="l" defTabSz="914400" rtl="0" eaLnBrk="1" latinLnBrk="0" hangingPunct="1">
        <a:lnSpc>
          <a:spcPct val="90000"/>
        </a:lnSpc>
        <a:spcBef>
          <a:spcPts val="0"/>
        </a:spcBef>
        <a:spcAft>
          <a:spcPts val="300"/>
        </a:spcAft>
        <a:buFont typeface="Arial"/>
        <a:buChar char="•"/>
        <a:defRPr sz="1800" kern="1200">
          <a:solidFill>
            <a:schemeClr val="tx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07/s10712-019-09510-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osc.cam.ac.uk/open-research"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7386" y="2088636"/>
            <a:ext cx="10584384" cy="1340364"/>
          </a:xfrm>
        </p:spPr>
        <p:txBody>
          <a:bodyPr>
            <a:normAutofit/>
          </a:bodyPr>
          <a:lstStyle/>
          <a:p>
            <a:r>
              <a:rPr lang="en-US" sz="2700" b="1" dirty="0"/>
              <a:t>Data Systems to Enable Open Science: The Joint ESA-NASA Multi-Mission Algorithm and Analysis Platform’s Data Ecosystem</a:t>
            </a:r>
          </a:p>
        </p:txBody>
      </p:sp>
      <p:sp>
        <p:nvSpPr>
          <p:cNvPr id="3" name="Subtitle 2"/>
          <p:cNvSpPr>
            <a:spLocks noGrp="1"/>
          </p:cNvSpPr>
          <p:nvPr>
            <p:ph type="subTitle" idx="1"/>
          </p:nvPr>
        </p:nvSpPr>
        <p:spPr>
          <a:xfrm>
            <a:off x="936812" y="3708568"/>
            <a:ext cx="10515600" cy="800921"/>
          </a:xfrm>
        </p:spPr>
        <p:txBody>
          <a:bodyPr>
            <a:normAutofit fontScale="77500" lnSpcReduction="20000"/>
          </a:bodyPr>
          <a:lstStyle/>
          <a:p>
            <a:r>
              <a:rPr lang="en-US" b="1" dirty="0">
                <a:effectLst>
                  <a:outerShdw blurRad="38100" dist="38100" dir="2700000" algn="tl">
                    <a:srgbClr val="000000">
                      <a:alpha val="43137"/>
                    </a:srgbClr>
                  </a:outerShdw>
                </a:effectLst>
                <a:latin typeface="Century Gothic" panose="020B0502020202020204" pitchFamily="34" charset="0"/>
              </a:rPr>
              <a:t>Kaylin Bugbee</a:t>
            </a:r>
            <a:r>
              <a:rPr lang="en-US" b="1" baseline="30000" dirty="0">
                <a:effectLst>
                  <a:outerShdw blurRad="38100" dist="38100" dir="2700000" algn="tl">
                    <a:srgbClr val="000000">
                      <a:alpha val="43137"/>
                    </a:srgbClr>
                  </a:outerShdw>
                </a:effectLst>
                <a:latin typeface="Century Gothic" panose="020B0502020202020204" pitchFamily="34" charset="0"/>
              </a:rPr>
              <a:t>1</a:t>
            </a:r>
            <a:r>
              <a:rPr lang="en-US" dirty="0">
                <a:effectLst>
                  <a:outerShdw blurRad="38100" dist="38100" dir="2700000" algn="tl">
                    <a:srgbClr val="000000">
                      <a:alpha val="43137"/>
                    </a:srgbClr>
                  </a:outerShdw>
                </a:effectLst>
                <a:latin typeface="Century Gothic" panose="020B0502020202020204" pitchFamily="34" charset="0"/>
              </a:rPr>
              <a:t>, Aaron Kaulfus</a:t>
            </a:r>
            <a:r>
              <a:rPr lang="en-US" baseline="30000" dirty="0">
                <a:effectLst>
                  <a:outerShdw blurRad="38100" dist="38100" dir="2700000" algn="tl">
                    <a:srgbClr val="000000">
                      <a:alpha val="43137"/>
                    </a:srgbClr>
                  </a:outerShdw>
                </a:effectLst>
                <a:latin typeface="Century Gothic" panose="020B0502020202020204" pitchFamily="34" charset="0"/>
              </a:rPr>
              <a:t>1</a:t>
            </a:r>
            <a:r>
              <a:rPr lang="en-US" dirty="0">
                <a:effectLst>
                  <a:outerShdw blurRad="38100" dist="38100" dir="2700000" algn="tl">
                    <a:srgbClr val="000000">
                      <a:alpha val="43137"/>
                    </a:srgbClr>
                  </a:outerShdw>
                </a:effectLst>
                <a:latin typeface="Century Gothic" panose="020B0502020202020204" pitchFamily="34" charset="0"/>
              </a:rPr>
              <a:t>, Aimee Barciauskas</a:t>
            </a:r>
            <a:r>
              <a:rPr lang="en-US" baseline="30000" dirty="0">
                <a:effectLst>
                  <a:outerShdw blurRad="38100" dist="38100" dir="2700000" algn="tl">
                    <a:srgbClr val="000000">
                      <a:alpha val="43137"/>
                    </a:srgbClr>
                  </a:outerShdw>
                </a:effectLst>
                <a:latin typeface="Century Gothic" panose="020B0502020202020204" pitchFamily="34" charset="0"/>
              </a:rPr>
              <a:t>2</a:t>
            </a:r>
            <a:r>
              <a:rPr lang="en-US" dirty="0">
                <a:effectLst>
                  <a:outerShdw blurRad="38100" dist="38100" dir="2700000" algn="tl">
                    <a:srgbClr val="000000">
                      <a:alpha val="43137"/>
                    </a:srgbClr>
                  </a:outerShdw>
                </a:effectLst>
                <a:latin typeface="Century Gothic" panose="020B0502020202020204" pitchFamily="34" charset="0"/>
              </a:rPr>
              <a:t>, </a:t>
            </a:r>
            <a:r>
              <a:rPr lang="en-US" dirty="0" err="1">
                <a:effectLst>
                  <a:outerShdw blurRad="38100" dist="38100" dir="2700000" algn="tl">
                    <a:srgbClr val="000000">
                      <a:alpha val="43137"/>
                    </a:srgbClr>
                  </a:outerShdw>
                </a:effectLst>
                <a:latin typeface="Century Gothic" panose="020B0502020202020204" pitchFamily="34" charset="0"/>
              </a:rPr>
              <a:t>Manil</a:t>
            </a:r>
            <a:r>
              <a:rPr lang="en-US" dirty="0">
                <a:effectLst>
                  <a:outerShdw blurRad="38100" dist="38100" dir="2700000" algn="tl">
                    <a:srgbClr val="000000">
                      <a:alpha val="43137"/>
                    </a:srgbClr>
                  </a:outerShdw>
                </a:effectLst>
                <a:latin typeface="Century Gothic" panose="020B0502020202020204" pitchFamily="34" charset="0"/>
              </a:rPr>
              <a:t> Maskey</a:t>
            </a:r>
            <a:r>
              <a:rPr lang="en-US" baseline="30000" dirty="0">
                <a:effectLst>
                  <a:outerShdw blurRad="38100" dist="38100" dir="2700000" algn="tl">
                    <a:srgbClr val="000000">
                      <a:alpha val="43137"/>
                    </a:srgbClr>
                  </a:outerShdw>
                </a:effectLst>
                <a:latin typeface="Century Gothic" panose="020B0502020202020204" pitchFamily="34" charset="0"/>
              </a:rPr>
              <a:t>3</a:t>
            </a:r>
            <a:r>
              <a:rPr lang="en-US" dirty="0">
                <a:effectLst>
                  <a:outerShdw blurRad="38100" dist="38100" dir="2700000" algn="tl">
                    <a:srgbClr val="000000">
                      <a:alpha val="43137"/>
                    </a:srgbClr>
                  </a:outerShdw>
                </a:effectLst>
                <a:latin typeface="Century Gothic" panose="020B0502020202020204" pitchFamily="34" charset="0"/>
              </a:rPr>
              <a:t>, Rahul Ramachandran</a:t>
            </a:r>
            <a:r>
              <a:rPr lang="en-US" baseline="30000" dirty="0">
                <a:effectLst>
                  <a:outerShdw blurRad="38100" dist="38100" dir="2700000" algn="tl">
                    <a:srgbClr val="000000">
                      <a:alpha val="43137"/>
                    </a:srgbClr>
                  </a:outerShdw>
                </a:effectLst>
                <a:latin typeface="Century Gothic" panose="020B0502020202020204" pitchFamily="34" charset="0"/>
              </a:rPr>
              <a:t>3</a:t>
            </a:r>
            <a:r>
              <a:rPr lang="en-US" dirty="0">
                <a:effectLst>
                  <a:outerShdw blurRad="38100" dist="38100" dir="2700000" algn="tl">
                    <a:srgbClr val="000000">
                      <a:alpha val="43137"/>
                    </a:srgbClr>
                  </a:outerShdw>
                </a:effectLst>
                <a:latin typeface="Century Gothic" panose="020B0502020202020204" pitchFamily="34" charset="0"/>
              </a:rPr>
              <a:t>, Dai-Hai Ton That</a:t>
            </a:r>
            <a:r>
              <a:rPr lang="en-US" baseline="30000" dirty="0">
                <a:effectLst>
                  <a:outerShdw blurRad="38100" dist="38100" dir="2700000" algn="tl">
                    <a:srgbClr val="000000">
                      <a:alpha val="43137"/>
                    </a:srgbClr>
                  </a:outerShdw>
                </a:effectLst>
                <a:latin typeface="Century Gothic" panose="020B0502020202020204" pitchFamily="34" charset="0"/>
              </a:rPr>
              <a:t>1</a:t>
            </a:r>
            <a:r>
              <a:rPr lang="en-US" dirty="0">
                <a:effectLst>
                  <a:outerShdw blurRad="38100" dist="38100" dir="2700000" algn="tl">
                    <a:srgbClr val="000000">
                      <a:alpha val="43137"/>
                    </a:srgbClr>
                  </a:outerShdw>
                </a:effectLst>
                <a:latin typeface="Century Gothic" panose="020B0502020202020204" pitchFamily="34" charset="0"/>
              </a:rPr>
              <a:t>, Christopher Lynnes</a:t>
            </a:r>
            <a:r>
              <a:rPr lang="en-US" baseline="30000" dirty="0">
                <a:effectLst>
                  <a:outerShdw blurRad="38100" dist="38100" dir="2700000" algn="tl">
                    <a:srgbClr val="000000">
                      <a:alpha val="43137"/>
                    </a:srgbClr>
                  </a:outerShdw>
                </a:effectLst>
                <a:latin typeface="Century Gothic" panose="020B0502020202020204" pitchFamily="34" charset="0"/>
              </a:rPr>
              <a:t>4</a:t>
            </a:r>
            <a:r>
              <a:rPr lang="en-US" dirty="0">
                <a:effectLst>
                  <a:outerShdw blurRad="38100" dist="38100" dir="2700000" algn="tl">
                    <a:srgbClr val="000000">
                      <a:alpha val="43137"/>
                    </a:srgbClr>
                  </a:outerShdw>
                </a:effectLst>
                <a:latin typeface="Century Gothic" panose="020B0502020202020204" pitchFamily="34" charset="0"/>
              </a:rPr>
              <a:t>, Katrina Virts</a:t>
            </a:r>
            <a:r>
              <a:rPr lang="en-US" baseline="30000" dirty="0">
                <a:effectLst>
                  <a:outerShdw blurRad="38100" dist="38100" dir="2700000" algn="tl">
                    <a:srgbClr val="000000">
                      <a:alpha val="43137"/>
                    </a:srgbClr>
                  </a:outerShdw>
                </a:effectLst>
                <a:latin typeface="Century Gothic" panose="020B0502020202020204" pitchFamily="34" charset="0"/>
              </a:rPr>
              <a:t>1</a:t>
            </a:r>
            <a:r>
              <a:rPr lang="en-US" dirty="0">
                <a:effectLst>
                  <a:outerShdw blurRad="38100" dist="38100" dir="2700000" algn="tl">
                    <a:srgbClr val="000000">
                      <a:alpha val="43137"/>
                    </a:srgbClr>
                  </a:outerShdw>
                </a:effectLst>
                <a:latin typeface="Century Gothic" panose="020B0502020202020204" pitchFamily="34" charset="0"/>
              </a:rPr>
              <a:t>, </a:t>
            </a:r>
            <a:r>
              <a:rPr lang="en-US" dirty="0" err="1">
                <a:effectLst>
                  <a:outerShdw blurRad="38100" dist="38100" dir="2700000" algn="tl">
                    <a:srgbClr val="000000">
                      <a:alpha val="43137"/>
                    </a:srgbClr>
                  </a:outerShdw>
                </a:effectLst>
                <a:latin typeface="Century Gothic" panose="020B0502020202020204" pitchFamily="34" charset="0"/>
              </a:rPr>
              <a:t>Kel</a:t>
            </a:r>
            <a:r>
              <a:rPr lang="en-US" dirty="0">
                <a:effectLst>
                  <a:outerShdw blurRad="38100" dist="38100" dir="2700000" algn="tl">
                    <a:srgbClr val="000000">
                      <a:alpha val="43137"/>
                    </a:srgbClr>
                  </a:outerShdw>
                </a:effectLst>
                <a:latin typeface="Century Gothic" panose="020B0502020202020204" pitchFamily="34" charset="0"/>
              </a:rPr>
              <a:t> Markert</a:t>
            </a:r>
            <a:r>
              <a:rPr lang="en-US" baseline="30000" dirty="0">
                <a:effectLst>
                  <a:outerShdw blurRad="38100" dist="38100" dir="2700000" algn="tl">
                    <a:srgbClr val="000000">
                      <a:alpha val="43137"/>
                    </a:srgbClr>
                  </a:outerShdw>
                </a:effectLst>
                <a:latin typeface="Century Gothic" panose="020B0502020202020204" pitchFamily="34" charset="0"/>
              </a:rPr>
              <a:t>1</a:t>
            </a:r>
            <a:r>
              <a:rPr lang="en-US" dirty="0">
                <a:effectLst>
                  <a:outerShdw blurRad="38100" dist="38100" dir="2700000" algn="tl">
                    <a:srgbClr val="000000">
                      <a:alpha val="43137"/>
                    </a:srgbClr>
                  </a:outerShdw>
                </a:effectLst>
                <a:latin typeface="Century Gothic" panose="020B0502020202020204" pitchFamily="34" charset="0"/>
              </a:rPr>
              <a:t>, Amanda Whitehurst</a:t>
            </a:r>
            <a:r>
              <a:rPr lang="en-US" u="sng" baseline="30000" dirty="0">
                <a:effectLst>
                  <a:outerShdw blurRad="38100" dist="38100" dir="2700000" algn="tl">
                    <a:srgbClr val="000000">
                      <a:alpha val="43137"/>
                    </a:srgbClr>
                  </a:outerShdw>
                </a:effectLst>
                <a:latin typeface="Century Gothic" panose="020B0502020202020204" pitchFamily="34" charset="0"/>
              </a:rPr>
              <a:t>5</a:t>
            </a:r>
            <a:r>
              <a:rPr lang="en-US" dirty="0">
                <a:effectLst>
                  <a:outerShdw blurRad="38100" dist="38100" dir="2700000" algn="tl">
                    <a:srgbClr val="000000">
                      <a:alpha val="43137"/>
                    </a:srgbClr>
                  </a:outerShdw>
                </a:effectLst>
                <a:latin typeface="Century Gothic" panose="020B0502020202020204" pitchFamily="34" charset="0"/>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75" y="5305876"/>
            <a:ext cx="1321823" cy="1097113"/>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3392" y="5377917"/>
            <a:ext cx="2273808" cy="1113878"/>
          </a:xfrm>
          <a:prstGeom prst="rect">
            <a:avLst/>
          </a:prstGeom>
        </p:spPr>
      </p:pic>
      <p:sp>
        <p:nvSpPr>
          <p:cNvPr id="7" name="Subtitle 2"/>
          <p:cNvSpPr txBox="1">
            <a:spLocks/>
          </p:cNvSpPr>
          <p:nvPr/>
        </p:nvSpPr>
        <p:spPr>
          <a:xfrm>
            <a:off x="838200" y="4561359"/>
            <a:ext cx="10515600" cy="640080"/>
          </a:xfrm>
          <a:prstGeom prst="rect">
            <a:avLst/>
          </a:prstGeom>
          <a:effectLst>
            <a:outerShdw blurRad="50800" dist="38100" dir="5400000" algn="t" rotWithShape="0">
              <a:prstClr val="black">
                <a:alpha val="40000"/>
              </a:prstClr>
            </a:outerShdw>
          </a:effectLst>
        </p:spPr>
        <p:txBody>
          <a:bodyPr vert="horz" lIns="91440" tIns="45720" rIns="91440" bIns="45720" rtlCol="0" anchor="ctr" anchorCtr="1">
            <a:normAutofit/>
          </a:bodyPr>
          <a:lstStyle>
            <a:lvl1pPr marL="0" indent="0" algn="ctr" defTabSz="914400" rtl="0" eaLnBrk="1" latinLnBrk="0" hangingPunct="1">
              <a:lnSpc>
                <a:spcPct val="90000"/>
              </a:lnSpc>
              <a:spcBef>
                <a:spcPts val="0"/>
              </a:spcBef>
              <a:spcAft>
                <a:spcPts val="300"/>
              </a:spcAft>
              <a:buFont typeface="Arial"/>
              <a:buNone/>
              <a:defRPr sz="2800" kern="1200">
                <a:solidFill>
                  <a:schemeClr val="bg1">
                    <a:lumMod val="95000"/>
                  </a:schemeClr>
                </a:solidFill>
                <a:effectLst>
                  <a:outerShdw blurRad="50800" dist="38100" dir="5400000" algn="t" rotWithShape="0">
                    <a:prstClr val="black">
                      <a:alpha val="40000"/>
                    </a:prstClr>
                  </a:outerShdw>
                </a:effectLst>
                <a:latin typeface="Century Gothic" charset="0"/>
                <a:ea typeface="Century Gothic" charset="0"/>
                <a:cs typeface="Century Gothic" charset="0"/>
              </a:defRPr>
            </a:lvl1pPr>
            <a:lvl2pPr marL="457200" indent="0" algn="ctr" defTabSz="914400" rtl="0" eaLnBrk="1" latinLnBrk="0" hangingPunct="1">
              <a:lnSpc>
                <a:spcPct val="90000"/>
              </a:lnSpc>
              <a:spcBef>
                <a:spcPts val="0"/>
              </a:spcBef>
              <a:spcAft>
                <a:spcPts val="300"/>
              </a:spcAft>
              <a:buFont typeface="Arial"/>
              <a:buNone/>
              <a:defRPr sz="2000" kern="1200">
                <a:solidFill>
                  <a:schemeClr val="tx1"/>
                </a:solidFill>
                <a:latin typeface="Avenir Book" charset="0"/>
                <a:ea typeface="Avenir Book" charset="0"/>
                <a:cs typeface="Avenir Book" charset="0"/>
              </a:defRPr>
            </a:lvl2pPr>
            <a:lvl3pPr marL="914400" indent="0" algn="ctr" defTabSz="914400" rtl="0" eaLnBrk="1" latinLnBrk="0" hangingPunct="1">
              <a:lnSpc>
                <a:spcPct val="90000"/>
              </a:lnSpc>
              <a:spcBef>
                <a:spcPts val="0"/>
              </a:spcBef>
              <a:spcAft>
                <a:spcPts val="300"/>
              </a:spcAft>
              <a:buFont typeface="Arial"/>
              <a:buNone/>
              <a:defRPr sz="1800" kern="1200">
                <a:solidFill>
                  <a:schemeClr val="tx1"/>
                </a:solidFill>
                <a:latin typeface="Avenir Book" charset="0"/>
                <a:ea typeface="Avenir Book" charset="0"/>
                <a:cs typeface="Avenir Book" charset="0"/>
              </a:defRPr>
            </a:lvl3pPr>
            <a:lvl4pPr marL="1371600" indent="0" algn="ctr" defTabSz="914400" rtl="0" eaLnBrk="1" latinLnBrk="0" hangingPunct="1">
              <a:lnSpc>
                <a:spcPct val="90000"/>
              </a:lnSpc>
              <a:spcBef>
                <a:spcPts val="0"/>
              </a:spcBef>
              <a:spcAft>
                <a:spcPts val="300"/>
              </a:spcAft>
              <a:buFont typeface="Arial"/>
              <a:buNone/>
              <a:defRPr sz="1600" kern="1200">
                <a:solidFill>
                  <a:schemeClr val="tx1"/>
                </a:solidFill>
                <a:latin typeface="Avenir Book" charset="0"/>
                <a:ea typeface="Avenir Book" charset="0"/>
                <a:cs typeface="Avenir Book" charset="0"/>
              </a:defRPr>
            </a:lvl4pPr>
            <a:lvl5pPr marL="1828800" indent="0" algn="ctr" defTabSz="914400" rtl="0" eaLnBrk="1" latinLnBrk="0" hangingPunct="1">
              <a:lnSpc>
                <a:spcPct val="90000"/>
              </a:lnSpc>
              <a:spcBef>
                <a:spcPts val="0"/>
              </a:spcBef>
              <a:spcAft>
                <a:spcPts val="300"/>
              </a:spcAft>
              <a:buFont typeface="Arial"/>
              <a:buNone/>
              <a:defRPr sz="1600" kern="1200">
                <a:solidFill>
                  <a:schemeClr val="tx1"/>
                </a:solidFill>
                <a:latin typeface="Avenir Book" charset="0"/>
                <a:ea typeface="Avenir Book" charset="0"/>
                <a:cs typeface="Avenir Book"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800" i="1" dirty="0">
                <a:effectLst/>
              </a:rPr>
              <a:t> </a:t>
            </a:r>
            <a:r>
              <a:rPr lang="en-US" sz="1800" dirty="0">
                <a:effectLst/>
              </a:rPr>
              <a:t>(</a:t>
            </a:r>
            <a:r>
              <a:rPr lang="en-US" sz="1800" i="1" dirty="0">
                <a:effectLst/>
              </a:rPr>
              <a:t>1) University of Alabama in Huntsville (2) Development Seed (3) NASA Marshall Space Flight Center (4) NASA Goddard Space Flight Center (5) NASA Headquarters</a:t>
            </a:r>
          </a:p>
        </p:txBody>
      </p:sp>
    </p:spTree>
    <p:extLst>
      <p:ext uri="{BB962C8B-B14F-4D97-AF65-F5344CB8AC3E}">
        <p14:creationId xmlns:p14="http://schemas.microsoft.com/office/powerpoint/2010/main" val="98489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71"/>
            <a:ext cx="10515600" cy="640080"/>
          </a:xfrm>
        </p:spPr>
        <p:txBody>
          <a:bodyPr>
            <a:normAutofit fontScale="90000"/>
          </a:bodyPr>
          <a:lstStyle/>
          <a:p>
            <a:r>
              <a:rPr lang="en-US" dirty="0"/>
              <a:t>MAAP Core Data Services </a:t>
            </a:r>
          </a:p>
        </p:txBody>
      </p:sp>
      <p:sp>
        <p:nvSpPr>
          <p:cNvPr id="8" name="Content Placeholder 2"/>
          <p:cNvSpPr>
            <a:spLocks noGrp="1"/>
          </p:cNvSpPr>
          <p:nvPr>
            <p:ph idx="1"/>
          </p:nvPr>
        </p:nvSpPr>
        <p:spPr>
          <a:xfrm>
            <a:off x="838200" y="1163320"/>
            <a:ext cx="5416694" cy="3903980"/>
          </a:xfrm>
        </p:spPr>
        <p:txBody>
          <a:bodyPr/>
          <a:lstStyle/>
          <a:p>
            <a:r>
              <a:rPr lang="en-US" sz="2400" dirty="0"/>
              <a:t>Discovery of biomass relevant data via a centralized catalog </a:t>
            </a:r>
          </a:p>
          <a:p>
            <a:pPr lvl="1"/>
            <a:r>
              <a:rPr lang="en-US" sz="2000" dirty="0"/>
              <a:t>ESA and NASA are contributing metadata to a single repository (CMR)</a:t>
            </a:r>
          </a:p>
          <a:p>
            <a:pPr lvl="1"/>
            <a:r>
              <a:rPr lang="en-US" sz="2000" dirty="0"/>
              <a:t>Meta(data) may be discovered via an API in the data spaces environment or via the </a:t>
            </a:r>
            <a:r>
              <a:rPr lang="en-US" sz="2000" dirty="0" err="1"/>
              <a:t>Earthdata</a:t>
            </a:r>
            <a:r>
              <a:rPr lang="en-US" sz="2000" dirty="0"/>
              <a:t> Search client</a:t>
            </a:r>
          </a:p>
          <a:p>
            <a:r>
              <a:rPr lang="en-US" sz="2400" dirty="0"/>
              <a:t>Additional metadata information provided to support biomass search needs</a:t>
            </a:r>
          </a:p>
          <a:p>
            <a:r>
              <a:rPr lang="en-US" sz="2400" dirty="0"/>
              <a:t>Other core services include:</a:t>
            </a:r>
          </a:p>
          <a:p>
            <a:pPr lvl="1"/>
            <a:r>
              <a:rPr lang="en-US" sz="2000" dirty="0"/>
              <a:t>Visualization</a:t>
            </a:r>
          </a:p>
          <a:p>
            <a:pPr lvl="2"/>
            <a:r>
              <a:rPr lang="en-US" sz="1600" dirty="0"/>
              <a:t>Fast browse capabilities</a:t>
            </a:r>
          </a:p>
          <a:p>
            <a:pPr lvl="1"/>
            <a:r>
              <a:rPr lang="en-US" sz="2000" dirty="0"/>
              <a:t>Documentation</a:t>
            </a:r>
          </a:p>
          <a:p>
            <a:pPr lvl="2"/>
            <a:r>
              <a:rPr lang="en-US" sz="1600" dirty="0"/>
              <a:t>Links to data documentation, relevant publications</a:t>
            </a:r>
          </a:p>
          <a:p>
            <a:pPr lvl="1"/>
            <a:endParaRPr lang="en-US" sz="2000" dirty="0"/>
          </a:p>
          <a:p>
            <a:pPr marL="0" indent="0">
              <a:buNone/>
            </a:pPr>
            <a:endParaRPr lang="en-US" dirty="0"/>
          </a:p>
          <a:p>
            <a:pPr marL="688975" lvl="2" indent="-219075"/>
            <a:endParaRPr lang="en-US" dirty="0"/>
          </a:p>
          <a:p>
            <a:pPr lvl="2"/>
            <a:endParaRPr lang="en-US" dirty="0"/>
          </a:p>
        </p:txBody>
      </p:sp>
      <p:pic>
        <p:nvPicPr>
          <p:cNvPr id="3" name="Picture 2"/>
          <p:cNvPicPr>
            <a:picLocks noChangeAspect="1"/>
          </p:cNvPicPr>
          <p:nvPr/>
        </p:nvPicPr>
        <p:blipFill>
          <a:blip r:embed="rId3"/>
          <a:srcRect/>
          <a:stretch/>
        </p:blipFill>
        <p:spPr>
          <a:xfrm>
            <a:off x="6254894" y="1208832"/>
            <a:ext cx="5194242" cy="1917448"/>
          </a:xfrm>
          <a:prstGeom prst="rect">
            <a:avLst/>
          </a:prstGeom>
        </p:spPr>
      </p:pic>
      <p:pic>
        <p:nvPicPr>
          <p:cNvPr id="10" name="Picture 9"/>
          <p:cNvPicPr>
            <a:picLocks noChangeAspect="1"/>
          </p:cNvPicPr>
          <p:nvPr/>
        </p:nvPicPr>
        <p:blipFill>
          <a:blip r:embed="rId4"/>
          <a:stretch>
            <a:fillRect/>
          </a:stretch>
        </p:blipFill>
        <p:spPr>
          <a:xfrm>
            <a:off x="10091600" y="1012709"/>
            <a:ext cx="1588232" cy="90675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4894" y="3227747"/>
            <a:ext cx="5424938" cy="2724489"/>
          </a:xfrm>
          <a:prstGeom prst="rect">
            <a:avLst/>
          </a:prstGeom>
        </p:spPr>
      </p:pic>
    </p:spTree>
    <p:extLst>
      <p:ext uri="{BB962C8B-B14F-4D97-AF65-F5344CB8AC3E}">
        <p14:creationId xmlns:p14="http://schemas.microsoft.com/office/powerpoint/2010/main" val="250476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71"/>
            <a:ext cx="10515600" cy="640080"/>
          </a:xfrm>
        </p:spPr>
        <p:txBody>
          <a:bodyPr>
            <a:normAutofit fontScale="90000"/>
          </a:bodyPr>
          <a:lstStyle/>
          <a:p>
            <a:r>
              <a:rPr lang="en-US" dirty="0"/>
              <a:t>Connecting Data Spaces to Core Services</a:t>
            </a:r>
          </a:p>
        </p:txBody>
      </p:sp>
      <p:sp>
        <p:nvSpPr>
          <p:cNvPr id="33" name="Content Placeholder 2"/>
          <p:cNvSpPr>
            <a:spLocks noGrp="1"/>
          </p:cNvSpPr>
          <p:nvPr>
            <p:ph idx="1"/>
          </p:nvPr>
        </p:nvSpPr>
        <p:spPr>
          <a:xfrm>
            <a:off x="838200" y="1114817"/>
            <a:ext cx="7175632" cy="5047464"/>
          </a:xfrm>
        </p:spPr>
        <p:txBody>
          <a:bodyPr/>
          <a:lstStyle/>
          <a:p>
            <a:pPr marL="0" indent="0">
              <a:buNone/>
            </a:pPr>
            <a:r>
              <a:rPr lang="en-US" sz="2400" dirty="0"/>
              <a:t>Users leverage the data lake and private data spaces to run analysis at scale via containers or workflows</a:t>
            </a:r>
          </a:p>
          <a:p>
            <a:pPr marL="0" indent="0">
              <a:buNone/>
            </a:pPr>
            <a:endParaRPr lang="en-US" sz="2400" dirty="0"/>
          </a:p>
          <a:p>
            <a:pPr marL="0" indent="0">
              <a:buNone/>
            </a:pPr>
            <a:r>
              <a:rPr lang="en-US" sz="2400" dirty="0"/>
              <a:t>MAAP enables quick &amp; easy sharing of data from a user’s data space to the broader data ecosystem</a:t>
            </a:r>
          </a:p>
          <a:p>
            <a:pPr lvl="1"/>
            <a:r>
              <a:rPr lang="en-US" sz="2000" dirty="0"/>
              <a:t>Users can share data with select collaborators</a:t>
            </a:r>
          </a:p>
          <a:p>
            <a:pPr lvl="1"/>
            <a:r>
              <a:rPr lang="en-US" sz="2000" dirty="0"/>
              <a:t>Share data more broadly from their private workspace to the MAAP data lake and CMR catalog so users can discover it</a:t>
            </a:r>
          </a:p>
          <a:p>
            <a:pPr marL="457200" lvl="1" indent="0">
              <a:buNone/>
            </a:pPr>
            <a:endParaRPr lang="en-US" sz="2000" dirty="0"/>
          </a:p>
          <a:p>
            <a:pPr marL="0" indent="0">
              <a:buNone/>
            </a:pPr>
            <a:r>
              <a:rPr lang="en-US" sz="2400" b="1" i="1" dirty="0"/>
              <a:t>New Data Source</a:t>
            </a:r>
          </a:p>
          <a:p>
            <a:pPr marL="0" indent="0">
              <a:buNone/>
            </a:pPr>
            <a:r>
              <a:rPr lang="en-US" sz="2400" dirty="0"/>
              <a:t>Requires data stewardship and corresponding core services for user shared data</a:t>
            </a:r>
          </a:p>
          <a:p>
            <a:pPr marL="457200" lvl="1" indent="0">
              <a:buNone/>
            </a:pPr>
            <a:endParaRPr lang="en-US" sz="2000" dirty="0"/>
          </a:p>
          <a:p>
            <a:pPr lvl="1"/>
            <a:endParaRPr lang="en-US" dirty="0"/>
          </a:p>
          <a:p>
            <a:pPr marL="688975" lvl="2" indent="-219075"/>
            <a:endParaRPr lang="en-US" dirty="0"/>
          </a:p>
          <a:p>
            <a:pPr lvl="2"/>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9127" y="1085850"/>
            <a:ext cx="3869022" cy="2748618"/>
          </a:xfrm>
          <a:prstGeom prst="rect">
            <a:avLst/>
          </a:prstGeom>
        </p:spPr>
      </p:pic>
      <p:pic>
        <p:nvPicPr>
          <p:cNvPr id="31" name="Picture 30"/>
          <p:cNvPicPr>
            <a:picLocks noChangeAspect="1"/>
          </p:cNvPicPr>
          <p:nvPr/>
        </p:nvPicPr>
        <p:blipFill>
          <a:blip r:embed="rId4">
            <a:duotone>
              <a:schemeClr val="accent1">
                <a:shade val="45000"/>
                <a:satMod val="135000"/>
              </a:schemeClr>
              <a:prstClr val="white"/>
            </a:duotone>
          </a:blip>
          <a:stretch>
            <a:fillRect/>
          </a:stretch>
        </p:blipFill>
        <p:spPr>
          <a:xfrm>
            <a:off x="9597253" y="3700884"/>
            <a:ext cx="2461397" cy="2461397"/>
          </a:xfrm>
          <a:prstGeom prst="rect">
            <a:avLst/>
          </a:prstGeom>
        </p:spPr>
      </p:pic>
    </p:spTree>
    <p:extLst>
      <p:ext uri="{BB962C8B-B14F-4D97-AF65-F5344CB8AC3E}">
        <p14:creationId xmlns:p14="http://schemas.microsoft.com/office/powerpoint/2010/main" val="237660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71"/>
            <a:ext cx="10515600" cy="640080"/>
          </a:xfrm>
        </p:spPr>
        <p:txBody>
          <a:bodyPr>
            <a:normAutofit fontScale="90000"/>
          </a:bodyPr>
          <a:lstStyle/>
          <a:p>
            <a:r>
              <a:rPr lang="en-US" dirty="0"/>
              <a:t>MAAP Structured Data Store</a:t>
            </a:r>
          </a:p>
        </p:txBody>
      </p:sp>
      <p:sp>
        <p:nvSpPr>
          <p:cNvPr id="3" name="Content Placeholder 2"/>
          <p:cNvSpPr>
            <a:spLocks noGrp="1"/>
          </p:cNvSpPr>
          <p:nvPr>
            <p:ph idx="1"/>
          </p:nvPr>
        </p:nvSpPr>
        <p:spPr>
          <a:xfrm>
            <a:off x="1102094" y="1239520"/>
            <a:ext cx="5416694" cy="5047464"/>
          </a:xfrm>
        </p:spPr>
        <p:txBody>
          <a:bodyPr/>
          <a:lstStyle/>
          <a:p>
            <a:endParaRPr lang="en-US" sz="2400" dirty="0"/>
          </a:p>
          <a:p>
            <a:endParaRPr lang="en-US" dirty="0"/>
          </a:p>
          <a:p>
            <a:pPr marL="688975" lvl="2" indent="-219075"/>
            <a:endParaRPr lang="en-US" dirty="0"/>
          </a:p>
          <a:p>
            <a:pPr lvl="2"/>
            <a:endParaRPr lang="en-US" dirty="0"/>
          </a:p>
        </p:txBody>
      </p:sp>
      <p:sp>
        <p:nvSpPr>
          <p:cNvPr id="6" name="Content Placeholder 2"/>
          <p:cNvSpPr txBox="1">
            <a:spLocks/>
          </p:cNvSpPr>
          <p:nvPr/>
        </p:nvSpPr>
        <p:spPr>
          <a:xfrm>
            <a:off x="990600" y="1063068"/>
            <a:ext cx="10363199" cy="50474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0"/>
              </a:spcBef>
              <a:spcAft>
                <a:spcPts val="500"/>
              </a:spcAft>
              <a:buFont typeface="Arial"/>
              <a:buChar char="•"/>
              <a:defRPr sz="2800" kern="1200">
                <a:solidFill>
                  <a:schemeClr val="tx1"/>
                </a:solidFill>
                <a:latin typeface="Avenir Book" charset="0"/>
                <a:ea typeface="Avenir Book" charset="0"/>
                <a:cs typeface="Avenir Book" charset="0"/>
              </a:defRPr>
            </a:lvl1pPr>
            <a:lvl2pPr marL="685800" indent="-228600" algn="l" defTabSz="914400" rtl="0" eaLnBrk="1" latinLnBrk="0" hangingPunct="1">
              <a:lnSpc>
                <a:spcPct val="90000"/>
              </a:lnSpc>
              <a:spcBef>
                <a:spcPts val="0"/>
              </a:spcBef>
              <a:spcAft>
                <a:spcPts val="300"/>
              </a:spcAft>
              <a:buFont typeface="Arial"/>
              <a:buChar char="•"/>
              <a:defRPr sz="2400" kern="1200">
                <a:solidFill>
                  <a:schemeClr val="tx1"/>
                </a:solidFill>
                <a:latin typeface="Avenir Book" charset="0"/>
                <a:ea typeface="Avenir Book" charset="0"/>
                <a:cs typeface="Avenir Book" charset="0"/>
              </a:defRPr>
            </a:lvl2pPr>
            <a:lvl3pPr marL="1143000" indent="-228600" algn="l" defTabSz="914400" rtl="0" eaLnBrk="1" latinLnBrk="0" hangingPunct="1">
              <a:lnSpc>
                <a:spcPct val="90000"/>
              </a:lnSpc>
              <a:spcBef>
                <a:spcPts val="0"/>
              </a:spcBef>
              <a:spcAft>
                <a:spcPts val="300"/>
              </a:spcAft>
              <a:buFont typeface="Arial"/>
              <a:buChar char="•"/>
              <a:defRPr sz="2000" kern="1200">
                <a:solidFill>
                  <a:schemeClr val="tx1"/>
                </a:solidFill>
                <a:latin typeface="Avenir Book" charset="0"/>
                <a:ea typeface="Avenir Book" charset="0"/>
                <a:cs typeface="Avenir Book" charset="0"/>
              </a:defRPr>
            </a:lvl3pPr>
            <a:lvl4pPr marL="1600200" indent="-228600" algn="l" defTabSz="914400" rtl="0" eaLnBrk="1" latinLnBrk="0" hangingPunct="1">
              <a:lnSpc>
                <a:spcPct val="90000"/>
              </a:lnSpc>
              <a:spcBef>
                <a:spcPts val="0"/>
              </a:spcBef>
              <a:spcAft>
                <a:spcPts val="300"/>
              </a:spcAft>
              <a:buFont typeface="Arial"/>
              <a:buChar char="•"/>
              <a:defRPr sz="1800" kern="1200">
                <a:solidFill>
                  <a:schemeClr val="tx1"/>
                </a:solidFill>
                <a:latin typeface="Avenir Book" charset="0"/>
                <a:ea typeface="Avenir Book" charset="0"/>
                <a:cs typeface="Avenir Book" charset="0"/>
              </a:defRPr>
            </a:lvl4pPr>
            <a:lvl5pPr marL="2057400" indent="-228600" algn="l" defTabSz="914400" rtl="0" eaLnBrk="1" latinLnBrk="0" hangingPunct="1">
              <a:lnSpc>
                <a:spcPct val="90000"/>
              </a:lnSpc>
              <a:spcBef>
                <a:spcPts val="0"/>
              </a:spcBef>
              <a:spcAft>
                <a:spcPts val="300"/>
              </a:spcAft>
              <a:buFont typeface="Arial"/>
              <a:buChar char="•"/>
              <a:defRPr sz="1800" kern="1200">
                <a:solidFill>
                  <a:schemeClr val="tx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To continue to evolve, MAAP will also be exploring data engineering by offering structured data stores</a:t>
            </a:r>
          </a:p>
          <a:p>
            <a:pPr lvl="1"/>
            <a:r>
              <a:rPr lang="en-US" sz="1600" dirty="0"/>
              <a:t>Optimized for big data analysis tools</a:t>
            </a:r>
          </a:p>
          <a:p>
            <a:pPr lvl="1"/>
            <a:r>
              <a:rPr lang="en-US" sz="1600" dirty="0"/>
              <a:t>Preprocessed to meet goals</a:t>
            </a:r>
          </a:p>
          <a:p>
            <a:pPr lvl="1"/>
            <a:r>
              <a:rPr lang="en-US" sz="1600" dirty="0"/>
              <a:t>Focus on improved/efficient performance</a:t>
            </a:r>
          </a:p>
          <a:p>
            <a:pPr marL="228600" lvl="1">
              <a:spcAft>
                <a:spcPts val="500"/>
              </a:spcAft>
            </a:pPr>
            <a:r>
              <a:rPr lang="en-US" sz="2000" dirty="0"/>
              <a:t>Current: </a:t>
            </a:r>
            <a:r>
              <a:rPr lang="en-US" sz="2000" dirty="0" err="1"/>
              <a:t>Postgres</a:t>
            </a:r>
            <a:r>
              <a:rPr lang="en-US" sz="2000" dirty="0"/>
              <a:t> database for </a:t>
            </a:r>
            <a:r>
              <a:rPr lang="en-US" sz="2000" dirty="0" err="1"/>
              <a:t>cal</a:t>
            </a:r>
            <a:r>
              <a:rPr lang="en-US" sz="2000" dirty="0"/>
              <a:t>/</a:t>
            </a:r>
            <a:r>
              <a:rPr lang="en-US" sz="2000" dirty="0" err="1"/>
              <a:t>val</a:t>
            </a:r>
            <a:r>
              <a:rPr lang="en-US" sz="2000" dirty="0"/>
              <a:t> data</a:t>
            </a:r>
          </a:p>
          <a:p>
            <a:pPr marL="228600" lvl="1">
              <a:spcAft>
                <a:spcPts val="500"/>
              </a:spcAft>
            </a:pPr>
            <a:r>
              <a:rPr lang="en-US" sz="2000" dirty="0"/>
              <a:t>Future: Analytics Optimized Data Stores (AODS) and other solutions</a:t>
            </a:r>
          </a:p>
          <a:p>
            <a:endParaRPr lang="en-US" sz="2000" dirty="0"/>
          </a:p>
          <a:p>
            <a:pPr lvl="1"/>
            <a:endParaRPr lang="en-US" sz="1600" dirty="0"/>
          </a:p>
          <a:p>
            <a:pPr marL="457200" lvl="1" indent="0">
              <a:buNone/>
            </a:pPr>
            <a:endParaRPr lang="en-US" sz="2000" dirty="0"/>
          </a:p>
          <a:p>
            <a:endParaRPr lang="en-US" dirty="0"/>
          </a:p>
          <a:p>
            <a:pPr marL="688975" lvl="2" indent="-219075"/>
            <a:endParaRPr lang="en-US" dirty="0"/>
          </a:p>
          <a:p>
            <a:pPr lvl="2"/>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8872" y="3800475"/>
            <a:ext cx="3500071" cy="2486509"/>
          </a:xfrm>
          <a:prstGeom prst="rect">
            <a:avLst/>
          </a:prstGeom>
        </p:spPr>
      </p:pic>
      <p:pic>
        <p:nvPicPr>
          <p:cNvPr id="7" name="Picture 6"/>
          <p:cNvPicPr>
            <a:picLocks noChangeAspect="1"/>
          </p:cNvPicPr>
          <p:nvPr/>
        </p:nvPicPr>
        <p:blipFill>
          <a:blip r:embed="rId4"/>
          <a:stretch>
            <a:fillRect/>
          </a:stretch>
        </p:blipFill>
        <p:spPr>
          <a:xfrm>
            <a:off x="990600" y="3862669"/>
            <a:ext cx="7406337" cy="2785909"/>
          </a:xfrm>
          <a:prstGeom prst="rect">
            <a:avLst/>
          </a:prstGeom>
        </p:spPr>
      </p:pic>
    </p:spTree>
    <p:extLst>
      <p:ext uri="{BB962C8B-B14F-4D97-AF65-F5344CB8AC3E}">
        <p14:creationId xmlns:p14="http://schemas.microsoft.com/office/powerpoint/2010/main" val="1723676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71"/>
            <a:ext cx="10515600" cy="640080"/>
          </a:xfrm>
        </p:spPr>
        <p:txBody>
          <a:bodyPr>
            <a:normAutofit fontScale="90000"/>
          </a:bodyPr>
          <a:lstStyle/>
          <a:p>
            <a:r>
              <a:rPr lang="en-US" dirty="0"/>
              <a:t>Future Work: MAAP User Shared Software</a:t>
            </a:r>
          </a:p>
        </p:txBody>
      </p:sp>
      <p:sp>
        <p:nvSpPr>
          <p:cNvPr id="3" name="Content Placeholder 2"/>
          <p:cNvSpPr>
            <a:spLocks noGrp="1"/>
          </p:cNvSpPr>
          <p:nvPr>
            <p:ph idx="1"/>
          </p:nvPr>
        </p:nvSpPr>
        <p:spPr>
          <a:xfrm>
            <a:off x="1102094" y="1239520"/>
            <a:ext cx="5416694" cy="5047464"/>
          </a:xfrm>
        </p:spPr>
        <p:txBody>
          <a:bodyPr/>
          <a:lstStyle/>
          <a:p>
            <a:endParaRPr lang="en-US" sz="2400" dirty="0"/>
          </a:p>
          <a:p>
            <a:endParaRPr lang="en-US" dirty="0"/>
          </a:p>
          <a:p>
            <a:pPr marL="688975" lvl="2" indent="-219075"/>
            <a:endParaRPr lang="en-US" dirty="0"/>
          </a:p>
          <a:p>
            <a:pPr lvl="2"/>
            <a:endParaRPr lang="en-US" dirty="0"/>
          </a:p>
        </p:txBody>
      </p:sp>
      <p:pic>
        <p:nvPicPr>
          <p:cNvPr id="4" name="Picture 3"/>
          <p:cNvPicPr>
            <a:picLocks noChangeAspect="1"/>
          </p:cNvPicPr>
          <p:nvPr/>
        </p:nvPicPr>
        <p:blipFill>
          <a:blip r:embed="rId3"/>
          <a:stretch>
            <a:fillRect/>
          </a:stretch>
        </p:blipFill>
        <p:spPr>
          <a:xfrm>
            <a:off x="7446225" y="1066658"/>
            <a:ext cx="4730906" cy="3542083"/>
          </a:xfrm>
          <a:prstGeom prst="rect">
            <a:avLst/>
          </a:prstGeom>
        </p:spPr>
      </p:pic>
      <p:sp>
        <p:nvSpPr>
          <p:cNvPr id="7" name="Content Placeholder 2"/>
          <p:cNvSpPr txBox="1">
            <a:spLocks/>
          </p:cNvSpPr>
          <p:nvPr/>
        </p:nvSpPr>
        <p:spPr>
          <a:xfrm>
            <a:off x="1254494" y="1226386"/>
            <a:ext cx="5416694" cy="50474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0"/>
              </a:spcBef>
              <a:spcAft>
                <a:spcPts val="500"/>
              </a:spcAft>
              <a:buFont typeface="Arial"/>
              <a:buChar char="•"/>
              <a:defRPr sz="2800" kern="1200">
                <a:solidFill>
                  <a:schemeClr val="tx1"/>
                </a:solidFill>
                <a:latin typeface="Avenir Book" charset="0"/>
                <a:ea typeface="Avenir Book" charset="0"/>
                <a:cs typeface="Avenir Book" charset="0"/>
              </a:defRPr>
            </a:lvl1pPr>
            <a:lvl2pPr marL="685800" indent="-228600" algn="l" defTabSz="914400" rtl="0" eaLnBrk="1" latinLnBrk="0" hangingPunct="1">
              <a:lnSpc>
                <a:spcPct val="90000"/>
              </a:lnSpc>
              <a:spcBef>
                <a:spcPts val="0"/>
              </a:spcBef>
              <a:spcAft>
                <a:spcPts val="300"/>
              </a:spcAft>
              <a:buFont typeface="Arial"/>
              <a:buChar char="•"/>
              <a:defRPr sz="2400" kern="1200">
                <a:solidFill>
                  <a:schemeClr val="tx1"/>
                </a:solidFill>
                <a:latin typeface="Avenir Book" charset="0"/>
                <a:ea typeface="Avenir Book" charset="0"/>
                <a:cs typeface="Avenir Book" charset="0"/>
              </a:defRPr>
            </a:lvl2pPr>
            <a:lvl3pPr marL="1143000" indent="-228600" algn="l" defTabSz="914400" rtl="0" eaLnBrk="1" latinLnBrk="0" hangingPunct="1">
              <a:lnSpc>
                <a:spcPct val="90000"/>
              </a:lnSpc>
              <a:spcBef>
                <a:spcPts val="0"/>
              </a:spcBef>
              <a:spcAft>
                <a:spcPts val="300"/>
              </a:spcAft>
              <a:buFont typeface="Arial"/>
              <a:buChar char="•"/>
              <a:defRPr sz="2000" kern="1200">
                <a:solidFill>
                  <a:schemeClr val="tx1"/>
                </a:solidFill>
                <a:latin typeface="Avenir Book" charset="0"/>
                <a:ea typeface="Avenir Book" charset="0"/>
                <a:cs typeface="Avenir Book" charset="0"/>
              </a:defRPr>
            </a:lvl3pPr>
            <a:lvl4pPr marL="1600200" indent="-228600" algn="l" defTabSz="914400" rtl="0" eaLnBrk="1" latinLnBrk="0" hangingPunct="1">
              <a:lnSpc>
                <a:spcPct val="90000"/>
              </a:lnSpc>
              <a:spcBef>
                <a:spcPts val="0"/>
              </a:spcBef>
              <a:spcAft>
                <a:spcPts val="300"/>
              </a:spcAft>
              <a:buFont typeface="Arial"/>
              <a:buChar char="•"/>
              <a:defRPr sz="1800" kern="1200">
                <a:solidFill>
                  <a:schemeClr val="tx1"/>
                </a:solidFill>
                <a:latin typeface="Avenir Book" charset="0"/>
                <a:ea typeface="Avenir Book" charset="0"/>
                <a:cs typeface="Avenir Book" charset="0"/>
              </a:defRPr>
            </a:lvl4pPr>
            <a:lvl5pPr marL="2057400" indent="-228600" algn="l" defTabSz="914400" rtl="0" eaLnBrk="1" latinLnBrk="0" hangingPunct="1">
              <a:lnSpc>
                <a:spcPct val="90000"/>
              </a:lnSpc>
              <a:spcBef>
                <a:spcPts val="0"/>
              </a:spcBef>
              <a:spcAft>
                <a:spcPts val="300"/>
              </a:spcAft>
              <a:buFont typeface="Arial"/>
              <a:buChar char="•"/>
              <a:defRPr sz="1800" kern="1200">
                <a:solidFill>
                  <a:schemeClr val="tx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New core service - encourages sharing of algorithms and software to the broader MAAP community </a:t>
            </a:r>
          </a:p>
          <a:p>
            <a:r>
              <a:rPr lang="en-US" sz="2400" dirty="0"/>
              <a:t>Create metadata to support sharing of and creating documentation of algorithm methodology</a:t>
            </a:r>
          </a:p>
          <a:p>
            <a:pPr lvl="1"/>
            <a:r>
              <a:rPr lang="en-US" sz="2000" dirty="0"/>
              <a:t>Scientific and mathematical rationale</a:t>
            </a:r>
          </a:p>
          <a:p>
            <a:pPr lvl="1"/>
            <a:r>
              <a:rPr lang="en-US" sz="2000" dirty="0"/>
              <a:t>Algorithm Theoretical Basis Documents (ATBDs) or similar</a:t>
            </a:r>
          </a:p>
          <a:p>
            <a:r>
              <a:rPr lang="en-US" sz="2400" dirty="0"/>
              <a:t>Create metadata to support sharing of algorithm implementation software</a:t>
            </a:r>
          </a:p>
          <a:p>
            <a:pPr lvl="1"/>
            <a:r>
              <a:rPr lang="en-US" sz="2000" dirty="0"/>
              <a:t>Document inputs, outputs, processing steps, computation needed</a:t>
            </a:r>
          </a:p>
          <a:p>
            <a:r>
              <a:rPr lang="en-US" sz="2400" dirty="0"/>
              <a:t>Metadata to be stored in MAAP CMR to facilitate discovery</a:t>
            </a:r>
          </a:p>
          <a:p>
            <a:pPr marL="688975" lvl="2" indent="-219075"/>
            <a:endParaRPr lang="en-US" dirty="0"/>
          </a:p>
          <a:p>
            <a:pPr lvl="2"/>
            <a:endParaRPr lang="en-US" dirty="0"/>
          </a:p>
        </p:txBody>
      </p:sp>
      <p:pic>
        <p:nvPicPr>
          <p:cNvPr id="2050" name="Picture 2" descr="https://lh4.googleusercontent.com/13oJtSq2OnL1EfLsKSh3oPQJvwji_fMqiP4f4xj0dD3tdw3ezYTNl0e3W37o24JLPEMfGqhabJkxu7sLwJGqC76IytM146fDdKC3GVrpDZaNwUVzB1ElPVUKpuuUiAA3khAzzbDFKK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3588" y="3873439"/>
            <a:ext cx="3037256" cy="2689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800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71"/>
            <a:ext cx="10515600" cy="640080"/>
          </a:xfrm>
        </p:spPr>
        <p:txBody>
          <a:bodyPr>
            <a:normAutofit fontScale="90000"/>
          </a:bodyPr>
          <a:lstStyle/>
          <a:p>
            <a:r>
              <a:rPr lang="en-US" dirty="0"/>
              <a:t>Discussion</a:t>
            </a:r>
          </a:p>
        </p:txBody>
      </p:sp>
      <p:sp>
        <p:nvSpPr>
          <p:cNvPr id="3" name="Content Placeholder 2"/>
          <p:cNvSpPr>
            <a:spLocks noGrp="1"/>
          </p:cNvSpPr>
          <p:nvPr>
            <p:ph idx="1"/>
          </p:nvPr>
        </p:nvSpPr>
        <p:spPr>
          <a:xfrm>
            <a:off x="1102094" y="1239520"/>
            <a:ext cx="10251706" cy="5047464"/>
          </a:xfrm>
        </p:spPr>
        <p:txBody>
          <a:bodyPr/>
          <a:lstStyle/>
          <a:p>
            <a:r>
              <a:rPr lang="en-US" sz="2400" dirty="0"/>
              <a:t>To be a true data ecosystem that supports open science, MAAP will need to continue to adapt and evolve</a:t>
            </a:r>
          </a:p>
          <a:p>
            <a:pPr lvl="1"/>
            <a:r>
              <a:rPr lang="en-US" sz="2000" dirty="0"/>
              <a:t>Extensible to new technologies, changes in data distribution methods</a:t>
            </a:r>
          </a:p>
          <a:p>
            <a:pPr lvl="1"/>
            <a:r>
              <a:rPr lang="en-US" sz="2000" dirty="0"/>
              <a:t>New community research needs </a:t>
            </a:r>
          </a:p>
          <a:p>
            <a:r>
              <a:rPr lang="en-US" sz="2400" dirty="0"/>
              <a:t>In the 2.0 open science era</a:t>
            </a:r>
          </a:p>
          <a:p>
            <a:pPr lvl="1"/>
            <a:r>
              <a:rPr lang="en-US" sz="2000" dirty="0"/>
              <a:t>Technology will continue to evolve and be more widely adopted</a:t>
            </a:r>
          </a:p>
          <a:p>
            <a:pPr lvl="1"/>
            <a:r>
              <a:rPr lang="en-US" sz="2000" dirty="0"/>
              <a:t>Data discovery, interoperability, accessibility may look quite different</a:t>
            </a:r>
          </a:p>
          <a:p>
            <a:pPr lvl="1"/>
            <a:r>
              <a:rPr lang="en-US" sz="2000" b="1" i="1" dirty="0"/>
              <a:t>Best practices at data repositories will need to continually evolve to support these changing needs and to support the broader open science movement</a:t>
            </a:r>
          </a:p>
          <a:p>
            <a:pPr lvl="1"/>
            <a:r>
              <a:rPr lang="en-US" sz="2000" b="1" i="1" dirty="0"/>
              <a:t>MAAP explores both the technology and data repository best practices</a:t>
            </a:r>
          </a:p>
          <a:p>
            <a:pPr lvl="1"/>
            <a:r>
              <a:rPr lang="en-US" sz="2000" dirty="0"/>
              <a:t>Includes evolving data stewardship best practices</a:t>
            </a:r>
          </a:p>
          <a:p>
            <a:pPr lvl="2"/>
            <a:r>
              <a:rPr lang="en-US" sz="1600" dirty="0"/>
              <a:t>The MAAP data team is in the process of expanding the traditional data management plan to include not just data but all information within the platform. The plan highlights stewardship activities for data and information moving through the platform</a:t>
            </a:r>
          </a:p>
          <a:p>
            <a:pPr lvl="2"/>
            <a:r>
              <a:rPr lang="en-US" sz="1600" dirty="0"/>
              <a:t>The MAAP data team is also developing a level of service plan for a cloud-based data system.</a:t>
            </a:r>
          </a:p>
          <a:p>
            <a:endParaRPr lang="en-US" sz="2400" dirty="0"/>
          </a:p>
          <a:p>
            <a:endParaRPr lang="en-US" sz="2400" dirty="0"/>
          </a:p>
          <a:p>
            <a:pPr lvl="1"/>
            <a:endParaRPr lang="en-US" dirty="0"/>
          </a:p>
          <a:p>
            <a:pPr marL="914400" lvl="2" indent="0">
              <a:buNone/>
            </a:pPr>
            <a:endParaRPr lang="en-US" dirty="0"/>
          </a:p>
        </p:txBody>
      </p:sp>
    </p:spTree>
    <p:extLst>
      <p:ext uri="{BB962C8B-B14F-4D97-AF65-F5344CB8AC3E}">
        <p14:creationId xmlns:p14="http://schemas.microsoft.com/office/powerpoint/2010/main" val="2854070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71"/>
            <a:ext cx="10515600" cy="640080"/>
          </a:xfrm>
        </p:spPr>
        <p:txBody>
          <a:bodyPr>
            <a:normAutofit fontScale="90000"/>
          </a:bodyPr>
          <a:lstStyle/>
          <a:p>
            <a:r>
              <a:rPr lang="en-US" dirty="0"/>
              <a:t>References</a:t>
            </a:r>
          </a:p>
        </p:txBody>
      </p:sp>
      <p:sp>
        <p:nvSpPr>
          <p:cNvPr id="3" name="Content Placeholder 2"/>
          <p:cNvSpPr>
            <a:spLocks noGrp="1"/>
          </p:cNvSpPr>
          <p:nvPr>
            <p:ph idx="1"/>
          </p:nvPr>
        </p:nvSpPr>
        <p:spPr>
          <a:xfrm>
            <a:off x="1102094" y="1239520"/>
            <a:ext cx="10251706" cy="5047464"/>
          </a:xfrm>
        </p:spPr>
        <p:txBody>
          <a:bodyPr/>
          <a:lstStyle/>
          <a:p>
            <a:pPr lvl="2"/>
            <a:r>
              <a:rPr lang="en-US" dirty="0" err="1"/>
              <a:t>Bartling</a:t>
            </a:r>
            <a:r>
              <a:rPr lang="en-US" dirty="0"/>
              <a:t> S., </a:t>
            </a:r>
            <a:r>
              <a:rPr lang="en-US" dirty="0" err="1"/>
              <a:t>Friesike</a:t>
            </a:r>
            <a:r>
              <a:rPr lang="en-US" dirty="0"/>
              <a:t> S. (2014) Towards Another Scientific Revolution. In: </a:t>
            </a:r>
            <a:r>
              <a:rPr lang="en-US" dirty="0" err="1"/>
              <a:t>Bartling</a:t>
            </a:r>
            <a:r>
              <a:rPr lang="en-US" dirty="0"/>
              <a:t> S., </a:t>
            </a:r>
            <a:r>
              <a:rPr lang="en-US" dirty="0" err="1"/>
              <a:t>Friesike</a:t>
            </a:r>
            <a:r>
              <a:rPr lang="en-US" dirty="0"/>
              <a:t> S. (</a:t>
            </a:r>
            <a:r>
              <a:rPr lang="en-US" dirty="0" err="1"/>
              <a:t>eds</a:t>
            </a:r>
            <a:r>
              <a:rPr lang="en-US" dirty="0"/>
              <a:t>) Opening Science. Springer, Cham. https://doi.org/10.1007/978-3-319-00026-8_1</a:t>
            </a:r>
          </a:p>
          <a:p>
            <a:pPr lvl="2"/>
            <a:r>
              <a:rPr lang="en-US" dirty="0"/>
              <a:t>Herold, M., Carter, S., </a:t>
            </a:r>
            <a:r>
              <a:rPr lang="en-US" dirty="0" err="1"/>
              <a:t>Avitabile</a:t>
            </a:r>
            <a:r>
              <a:rPr lang="en-US" dirty="0"/>
              <a:t>, V. et al. </a:t>
            </a:r>
            <a:r>
              <a:rPr lang="en-US" dirty="0" err="1"/>
              <a:t>Surv</a:t>
            </a:r>
            <a:r>
              <a:rPr lang="en-US" dirty="0"/>
              <a:t> </a:t>
            </a:r>
            <a:r>
              <a:rPr lang="en-US" dirty="0" err="1"/>
              <a:t>Geophys</a:t>
            </a:r>
            <a:r>
              <a:rPr lang="en-US" dirty="0"/>
              <a:t> (2019) 40: 757. </a:t>
            </a:r>
            <a:r>
              <a:rPr lang="en-US" dirty="0">
                <a:hlinkClick r:id="rId3"/>
              </a:rPr>
              <a:t>https://doi.org/10.1007/s10712-019-09510-6</a:t>
            </a:r>
            <a:endParaRPr lang="en-US" dirty="0"/>
          </a:p>
          <a:p>
            <a:pPr lvl="2"/>
            <a:r>
              <a:rPr lang="en-US" dirty="0"/>
              <a:t>Parsons, M., </a:t>
            </a:r>
            <a:r>
              <a:rPr lang="en-US" dirty="0" err="1"/>
              <a:t>Oystein</a:t>
            </a:r>
            <a:r>
              <a:rPr lang="en-US" dirty="0"/>
              <a:t>, G., </a:t>
            </a:r>
            <a:r>
              <a:rPr lang="en-US" dirty="0" err="1"/>
              <a:t>LeDrew</a:t>
            </a:r>
            <a:r>
              <a:rPr lang="en-US" dirty="0"/>
              <a:t>, E., De Bruin, T., </a:t>
            </a:r>
            <a:r>
              <a:rPr lang="en-US" dirty="0" err="1"/>
              <a:t>Danis</a:t>
            </a:r>
            <a:r>
              <a:rPr lang="en-US" dirty="0"/>
              <a:t>, B., Tomlinson, S. and D. Carlson. (2011). A Conceptual Framework for Managing Very Diverse Data for Complex, Interdisciplinary Science. Journal of Information Science, Vol 37:6. </a:t>
            </a:r>
          </a:p>
          <a:p>
            <a:pPr lvl="2"/>
            <a:r>
              <a:rPr lang="en-US" dirty="0" err="1"/>
              <a:t>Sawadogo</a:t>
            </a:r>
            <a:r>
              <a:rPr lang="en-US" dirty="0"/>
              <a:t>, </a:t>
            </a:r>
            <a:r>
              <a:rPr lang="en-US" dirty="0" err="1"/>
              <a:t>Pegdwendé</a:t>
            </a:r>
            <a:r>
              <a:rPr lang="en-US" dirty="0"/>
              <a:t> Nicolas &amp; </a:t>
            </a:r>
            <a:r>
              <a:rPr lang="en-US" dirty="0" err="1"/>
              <a:t>Scholly</a:t>
            </a:r>
            <a:r>
              <a:rPr lang="en-US" dirty="0"/>
              <a:t>, Etienne &amp; Favre, Cécile &amp; </a:t>
            </a:r>
            <a:r>
              <a:rPr lang="en-US" dirty="0" err="1"/>
              <a:t>Ferey</a:t>
            </a:r>
            <a:r>
              <a:rPr lang="en-US" dirty="0"/>
              <a:t>, Eric &amp; </a:t>
            </a:r>
            <a:r>
              <a:rPr lang="en-US" dirty="0" err="1"/>
              <a:t>Loudcher</a:t>
            </a:r>
            <a:r>
              <a:rPr lang="en-US" dirty="0"/>
              <a:t>, Sabine &amp; </a:t>
            </a:r>
            <a:r>
              <a:rPr lang="en-US" dirty="0" err="1"/>
              <a:t>Darmont</a:t>
            </a:r>
            <a:r>
              <a:rPr lang="en-US" dirty="0"/>
              <a:t>, </a:t>
            </a:r>
            <a:r>
              <a:rPr lang="en-US" dirty="0" err="1"/>
              <a:t>Jérôme</a:t>
            </a:r>
            <a:r>
              <a:rPr lang="en-US" dirty="0"/>
              <a:t>. (2019). Metadata Systems for Data Lakes: Models and Features. </a:t>
            </a:r>
          </a:p>
          <a:p>
            <a:pPr lvl="2"/>
            <a:r>
              <a:rPr lang="en-US" dirty="0"/>
              <a:t>Scholarly Communication – Open Research. University of Cambridge. </a:t>
            </a:r>
            <a:r>
              <a:rPr lang="en-US" dirty="0">
                <a:hlinkClick r:id="rId4"/>
              </a:rPr>
              <a:t>https://osc.cam.ac.uk/open-research</a:t>
            </a:r>
            <a:r>
              <a:rPr lang="en-US" dirty="0"/>
              <a:t>. Accessed 11/20/19</a:t>
            </a:r>
          </a:p>
          <a:p>
            <a:pPr lvl="2"/>
            <a:endParaRPr lang="en-US" dirty="0"/>
          </a:p>
        </p:txBody>
      </p:sp>
    </p:spTree>
    <p:extLst>
      <p:ext uri="{BB962C8B-B14F-4D97-AF65-F5344CB8AC3E}">
        <p14:creationId xmlns:p14="http://schemas.microsoft.com/office/powerpoint/2010/main" val="3750793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Questions?</a:t>
            </a:r>
          </a:p>
        </p:txBody>
      </p:sp>
      <p:sp>
        <p:nvSpPr>
          <p:cNvPr id="3" name="Title 1"/>
          <p:cNvSpPr txBox="1">
            <a:spLocks/>
          </p:cNvSpPr>
          <p:nvPr/>
        </p:nvSpPr>
        <p:spPr>
          <a:xfrm>
            <a:off x="838200" y="3974347"/>
            <a:ext cx="10515600" cy="640080"/>
          </a:xfrm>
          <a:prstGeom prst="rect">
            <a:avLst/>
          </a:prstGeom>
          <a:noFill/>
          <a:effectLst>
            <a:outerShdw blurRad="50800" dist="25400" dir="5400000" algn="t" rotWithShape="0">
              <a:prstClr val="black">
                <a:alpha val="40000"/>
              </a:prstClr>
            </a:outerShdw>
          </a:effectLst>
        </p:spPr>
        <p:txBody>
          <a:bodyPr vert="horz" lIns="0" tIns="91440" rIns="0" bIns="91440" rtlCol="0" anchor="ctr" anchorCtr="1">
            <a:normAutofit fontScale="45000" lnSpcReduction="20000"/>
          </a:bodyPr>
          <a:lstStyle>
            <a:lvl1pPr algn="ctr" defTabSz="914400" rtl="0" eaLnBrk="1" latinLnBrk="0" hangingPunct="1">
              <a:lnSpc>
                <a:spcPct val="90000"/>
              </a:lnSpc>
              <a:spcBef>
                <a:spcPct val="0"/>
              </a:spcBef>
              <a:buNone/>
              <a:defRPr sz="4400" kern="1200">
                <a:solidFill>
                  <a:schemeClr val="bg1"/>
                </a:solidFill>
                <a:effectLst>
                  <a:outerShdw blurRad="50800" dist="38100" dir="5400000" algn="t" rotWithShape="0">
                    <a:prstClr val="black">
                      <a:alpha val="40000"/>
                    </a:prstClr>
                  </a:outerShdw>
                </a:effectLst>
                <a:latin typeface="+mj-lt"/>
                <a:ea typeface="+mj-ea"/>
                <a:cs typeface="+mj-cs"/>
              </a:defRPr>
            </a:lvl1pPr>
          </a:lstStyle>
          <a:p>
            <a:r>
              <a:rPr lang="en-US" dirty="0"/>
              <a:t>Contact me at:</a:t>
            </a:r>
          </a:p>
          <a:p>
            <a:r>
              <a:rPr lang="en-US" dirty="0"/>
              <a:t>Kaylin.m.Bugbee@nasa.gov</a:t>
            </a:r>
          </a:p>
        </p:txBody>
      </p:sp>
      <p:sp>
        <p:nvSpPr>
          <p:cNvPr id="4" name="Title 1"/>
          <p:cNvSpPr txBox="1">
            <a:spLocks/>
          </p:cNvSpPr>
          <p:nvPr/>
        </p:nvSpPr>
        <p:spPr>
          <a:xfrm>
            <a:off x="838200" y="5117347"/>
            <a:ext cx="10515600" cy="999674"/>
          </a:xfrm>
          <a:prstGeom prst="rect">
            <a:avLst/>
          </a:prstGeom>
          <a:noFill/>
          <a:effectLst>
            <a:outerShdw blurRad="50800" dist="25400" dir="5400000" algn="t" rotWithShape="0">
              <a:prstClr val="black">
                <a:alpha val="40000"/>
              </a:prstClr>
            </a:outerShdw>
          </a:effectLst>
        </p:spPr>
        <p:txBody>
          <a:bodyPr vert="horz" lIns="0" tIns="91440" rIns="0" bIns="91440" rtlCol="0" anchor="ctr" anchorCtr="1">
            <a:normAutofit fontScale="45000" lnSpcReduction="20000"/>
          </a:bodyPr>
          <a:lstStyle>
            <a:lvl1pPr algn="ctr" defTabSz="914400" rtl="0" eaLnBrk="1" latinLnBrk="0" hangingPunct="1">
              <a:lnSpc>
                <a:spcPct val="90000"/>
              </a:lnSpc>
              <a:spcBef>
                <a:spcPct val="0"/>
              </a:spcBef>
              <a:buNone/>
              <a:defRPr sz="4400" kern="1200">
                <a:solidFill>
                  <a:schemeClr val="bg1"/>
                </a:solidFill>
                <a:effectLst>
                  <a:outerShdw blurRad="50800" dist="38100" dir="5400000" algn="t" rotWithShape="0">
                    <a:prstClr val="black">
                      <a:alpha val="40000"/>
                    </a:prstClr>
                  </a:outerShdw>
                </a:effectLst>
                <a:latin typeface="+mj-lt"/>
                <a:ea typeface="+mj-ea"/>
                <a:cs typeface="+mj-cs"/>
              </a:defRPr>
            </a:lvl1pPr>
          </a:lstStyle>
          <a:p>
            <a:r>
              <a:rPr lang="en-US" dirty="0"/>
              <a:t>Special thanks to all our collaborators on this project: Laura Jewell, George Chang, Hook Hua, Marco </a:t>
            </a:r>
            <a:r>
              <a:rPr lang="en-US" dirty="0" err="1"/>
              <a:t>Lavalle</a:t>
            </a:r>
            <a:r>
              <a:rPr lang="en-US" dirty="0"/>
              <a:t>, Laura </a:t>
            </a:r>
            <a:r>
              <a:rPr lang="en-US" dirty="0" err="1"/>
              <a:t>Duncanson</a:t>
            </a:r>
            <a:r>
              <a:rPr lang="en-US" dirty="0"/>
              <a:t>, Björn </a:t>
            </a:r>
            <a:r>
              <a:rPr lang="en-US" dirty="0" err="1"/>
              <a:t>Fromnknecht</a:t>
            </a:r>
            <a:r>
              <a:rPr lang="en-US" dirty="0"/>
              <a:t>, Clement </a:t>
            </a:r>
            <a:r>
              <a:rPr lang="en-US" dirty="0" err="1"/>
              <a:t>Albinet</a:t>
            </a:r>
            <a:r>
              <a:rPr lang="en-US" dirty="0"/>
              <a:t>, Valerie Dixon, Kevin Murphy, Gerald </a:t>
            </a:r>
            <a:r>
              <a:rPr lang="en-US" dirty="0" err="1"/>
              <a:t>Guala</a:t>
            </a:r>
            <a:r>
              <a:rPr lang="en-US" dirty="0"/>
              <a:t> </a:t>
            </a:r>
          </a:p>
        </p:txBody>
      </p:sp>
    </p:spTree>
    <p:extLst>
      <p:ext uri="{BB962C8B-B14F-4D97-AF65-F5344CB8AC3E}">
        <p14:creationId xmlns:p14="http://schemas.microsoft.com/office/powerpoint/2010/main" val="894983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71"/>
            <a:ext cx="10515600" cy="640080"/>
          </a:xfrm>
        </p:spPr>
        <p:txBody>
          <a:bodyPr>
            <a:normAutofit fontScale="90000"/>
          </a:bodyPr>
          <a:lstStyle/>
          <a:p>
            <a:r>
              <a:rPr lang="en-US" dirty="0"/>
              <a:t>Introduction: Open Science in the 2.0 Era</a:t>
            </a:r>
          </a:p>
        </p:txBody>
      </p:sp>
      <p:sp>
        <p:nvSpPr>
          <p:cNvPr id="6" name="TextBox 5"/>
          <p:cNvSpPr txBox="1"/>
          <p:nvPr/>
        </p:nvSpPr>
        <p:spPr>
          <a:xfrm>
            <a:off x="947034" y="963651"/>
            <a:ext cx="6589336" cy="6555641"/>
          </a:xfrm>
          <a:prstGeom prst="rect">
            <a:avLst/>
          </a:prstGeom>
          <a:noFill/>
        </p:spPr>
        <p:txBody>
          <a:bodyPr wrap="square" rtlCol="0">
            <a:spAutoFit/>
          </a:bodyPr>
          <a:lstStyle/>
          <a:p>
            <a:r>
              <a:rPr lang="en-US" sz="2000" b="1" dirty="0">
                <a:latin typeface="Avenir Book"/>
              </a:rPr>
              <a:t>Open Science – “the idea that scientific knowledge of all kinds should be openly shared as early as it is practical in the discovery process” (University of Cambridge)</a:t>
            </a:r>
          </a:p>
          <a:p>
            <a:endParaRPr lang="en-US" sz="2000" b="1" dirty="0">
              <a:latin typeface="Avenir Book"/>
            </a:endParaRPr>
          </a:p>
          <a:p>
            <a:r>
              <a:rPr lang="en-US" sz="2000" b="1" dirty="0">
                <a:latin typeface="Avenir Book"/>
              </a:rPr>
              <a:t>Science 2.0 – “all scientific culture, including scientific communication, which employs features enabled by Web 2.0 and the Internet” </a:t>
            </a:r>
          </a:p>
          <a:p>
            <a:endParaRPr lang="en-US" sz="2000" b="1" dirty="0">
              <a:latin typeface="Avenir Book"/>
            </a:endParaRPr>
          </a:p>
          <a:p>
            <a:r>
              <a:rPr lang="en-US" sz="2000" b="1" dirty="0">
                <a:latin typeface="Avenir Book"/>
              </a:rPr>
              <a:t>What does open science look like in the 2.0 era? </a:t>
            </a:r>
          </a:p>
          <a:p>
            <a:r>
              <a:rPr lang="en-US" sz="2000" dirty="0">
                <a:latin typeface="Avenir Book"/>
              </a:rPr>
              <a:t>Open Science = Open Data + Open Software + Open Information Sharing</a:t>
            </a:r>
          </a:p>
          <a:p>
            <a:endParaRPr lang="en-US" sz="2000" dirty="0">
              <a:latin typeface="Avenir Book"/>
            </a:endParaRPr>
          </a:p>
          <a:p>
            <a:r>
              <a:rPr lang="en-US" sz="2000" dirty="0">
                <a:latin typeface="Avenir Book"/>
              </a:rPr>
              <a:t>Scientists collaborate through sharing these components &amp; research can begin with any one of these aspects</a:t>
            </a:r>
          </a:p>
          <a:p>
            <a:endParaRPr lang="en-US" sz="2000" dirty="0">
              <a:latin typeface="Avenir Book"/>
            </a:endParaRPr>
          </a:p>
          <a:p>
            <a:r>
              <a:rPr lang="en-US" sz="2000" b="1" i="1" dirty="0">
                <a:latin typeface="Avenir Book"/>
              </a:rPr>
              <a:t>Scientists want and need to work more collaboratively and openly in the 2.0 era</a:t>
            </a:r>
          </a:p>
          <a:p>
            <a:endParaRPr lang="en-US" sz="2000" dirty="0">
              <a:latin typeface="Avenir Book"/>
            </a:endParaRPr>
          </a:p>
          <a:p>
            <a:endParaRPr lang="en-US" sz="2000" dirty="0">
              <a:latin typeface="Avenir Book"/>
            </a:endParaRPr>
          </a:p>
          <a:p>
            <a:endParaRPr lang="en-US" sz="2000" dirty="0">
              <a:latin typeface="Avenir Book"/>
            </a:endParaRPr>
          </a:p>
        </p:txBody>
      </p:sp>
      <p:pic>
        <p:nvPicPr>
          <p:cNvPr id="4" name="Picture 3"/>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441177" y="1988235"/>
            <a:ext cx="3981449" cy="3981449"/>
          </a:xfrm>
          <a:prstGeom prst="rect">
            <a:avLst/>
          </a:prstGeom>
        </p:spPr>
      </p:pic>
    </p:spTree>
    <p:extLst>
      <p:ext uri="{BB962C8B-B14F-4D97-AF65-F5344CB8AC3E}">
        <p14:creationId xmlns:p14="http://schemas.microsoft.com/office/powerpoint/2010/main" val="199858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71"/>
            <a:ext cx="10515600" cy="640080"/>
          </a:xfrm>
        </p:spPr>
        <p:txBody>
          <a:bodyPr>
            <a:normAutofit fontScale="90000"/>
          </a:bodyPr>
          <a:lstStyle/>
          <a:p>
            <a:r>
              <a:rPr lang="en-US" dirty="0"/>
              <a:t>Science Community Use Case</a:t>
            </a:r>
          </a:p>
        </p:txBody>
      </p:sp>
      <p:sp>
        <p:nvSpPr>
          <p:cNvPr id="6" name="TextBox 5"/>
          <p:cNvSpPr txBox="1"/>
          <p:nvPr/>
        </p:nvSpPr>
        <p:spPr>
          <a:xfrm>
            <a:off x="668339" y="1241981"/>
            <a:ext cx="5915024" cy="5324535"/>
          </a:xfrm>
          <a:prstGeom prst="rect">
            <a:avLst/>
          </a:prstGeom>
          <a:noFill/>
        </p:spPr>
        <p:txBody>
          <a:bodyPr wrap="square" rtlCol="0">
            <a:spAutoFit/>
          </a:bodyPr>
          <a:lstStyle/>
          <a:p>
            <a:r>
              <a:rPr lang="en-US" sz="2000" b="1" dirty="0">
                <a:latin typeface="Avenir Book"/>
              </a:rPr>
              <a:t>Global Aboveground Terrestrial Carbon Dynamics Research Community</a:t>
            </a:r>
          </a:p>
          <a:p>
            <a:pPr marL="342900" indent="-342900">
              <a:buFont typeface="Arial" panose="020B0604020202020204" pitchFamily="34" charset="0"/>
              <a:buChar char="•"/>
            </a:pPr>
            <a:r>
              <a:rPr lang="en-US" sz="2000" dirty="0">
                <a:latin typeface="Avenir Book"/>
              </a:rPr>
              <a:t>Understanding biomass distribution and changes in biomass is critical to understanding the global carbon cycle and global climate change </a:t>
            </a:r>
          </a:p>
          <a:p>
            <a:pPr marL="342900" indent="-342900">
              <a:buFont typeface="Arial" panose="020B0604020202020204" pitchFamily="34" charset="0"/>
              <a:buChar char="•"/>
            </a:pPr>
            <a:r>
              <a:rPr lang="en-US" sz="2000" dirty="0">
                <a:latin typeface="Avenir Book"/>
              </a:rPr>
              <a:t>Space-based data can improve understanding by providing (Herold at al)</a:t>
            </a:r>
          </a:p>
          <a:p>
            <a:pPr marL="800100" lvl="1" indent="-342900">
              <a:buFont typeface="Arial" panose="020B0604020202020204" pitchFamily="34" charset="0"/>
              <a:buChar char="•"/>
            </a:pPr>
            <a:r>
              <a:rPr lang="en-US" sz="2000" dirty="0">
                <a:latin typeface="Avenir Book"/>
              </a:rPr>
              <a:t>Improved geographic coverage</a:t>
            </a:r>
          </a:p>
          <a:p>
            <a:pPr marL="800100" lvl="1" indent="-342900">
              <a:buFont typeface="Arial" panose="020B0604020202020204" pitchFamily="34" charset="0"/>
              <a:buChar char="•"/>
            </a:pPr>
            <a:r>
              <a:rPr lang="en-US" sz="2000" dirty="0">
                <a:latin typeface="Avenir Book"/>
              </a:rPr>
              <a:t>Better spatial resolutions</a:t>
            </a:r>
          </a:p>
          <a:p>
            <a:pPr marL="800100" lvl="1" indent="-342900">
              <a:buFont typeface="Arial" panose="020B0604020202020204" pitchFamily="34" charset="0"/>
              <a:buChar char="•"/>
            </a:pPr>
            <a:r>
              <a:rPr lang="en-US" sz="2000" dirty="0">
                <a:latin typeface="Avenir Book"/>
              </a:rPr>
              <a:t>Ongoing period of temporal observations</a:t>
            </a:r>
          </a:p>
          <a:p>
            <a:pPr marL="342900" indent="-342900">
              <a:buFont typeface="Arial" panose="020B0604020202020204" pitchFamily="34" charset="0"/>
              <a:buChar char="•"/>
            </a:pPr>
            <a:r>
              <a:rPr lang="en-US" sz="2000" dirty="0">
                <a:latin typeface="Avenir Book"/>
              </a:rPr>
              <a:t>These data, in combination with field and airborne observations for calibration/validation, can greatly improve the community’s understanding </a:t>
            </a:r>
          </a:p>
          <a:p>
            <a:endParaRPr lang="en-US" sz="2000" dirty="0">
              <a:latin typeface="Avenir Book"/>
            </a:endParaRPr>
          </a:p>
          <a:p>
            <a:endParaRPr lang="en-US" sz="2000" dirty="0">
              <a:latin typeface="Avenir Book"/>
            </a:endParaRPr>
          </a:p>
        </p:txBody>
      </p:sp>
      <p:pic>
        <p:nvPicPr>
          <p:cNvPr id="1026" name="Picture 2" descr="https://lh3.googleusercontent.com/scuqbCo-gCElqsfV1TxzWF1Ee0SO-RxMF_c85HWuEzfP6WfdKLWftzaRnSVaIyeZn4VRpmqnJsJDBsH77ccHBcz9y-UJQ_9fK8FWHpd2jpdv_UoQ16qQXoZKHu8_puZYou5CAs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1101665"/>
            <a:ext cx="4657725" cy="2381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91032" y="3538716"/>
            <a:ext cx="4362768" cy="507831"/>
          </a:xfrm>
          <a:prstGeom prst="rect">
            <a:avLst/>
          </a:prstGeom>
          <a:noFill/>
        </p:spPr>
        <p:txBody>
          <a:bodyPr wrap="square" rtlCol="0">
            <a:spAutoFit/>
          </a:bodyPr>
          <a:lstStyle/>
          <a:p>
            <a:r>
              <a:rPr lang="en-US" sz="900" dirty="0">
                <a:latin typeface="Avenir Book"/>
              </a:rPr>
              <a:t>Upcoming space-based missions which may contribute to biomass monitoring. </a:t>
            </a:r>
          </a:p>
          <a:p>
            <a:r>
              <a:rPr lang="en-US" sz="900" dirty="0">
                <a:latin typeface="Avenir Book"/>
              </a:rPr>
              <a:t>Image Credit: Herold, M., Carter, S., </a:t>
            </a:r>
            <a:r>
              <a:rPr lang="en-US" sz="900" dirty="0" err="1">
                <a:latin typeface="Avenir Book"/>
              </a:rPr>
              <a:t>Avitabile</a:t>
            </a:r>
            <a:r>
              <a:rPr lang="en-US" sz="900" dirty="0">
                <a:latin typeface="Avenir Book"/>
              </a:rPr>
              <a:t>, V. et al. </a:t>
            </a:r>
            <a:r>
              <a:rPr lang="en-US" sz="900" dirty="0" err="1">
                <a:latin typeface="Avenir Book"/>
              </a:rPr>
              <a:t>Surv</a:t>
            </a:r>
            <a:r>
              <a:rPr lang="en-US" sz="900" dirty="0">
                <a:latin typeface="Avenir Book"/>
              </a:rPr>
              <a:t> </a:t>
            </a:r>
            <a:r>
              <a:rPr lang="en-US" sz="900" dirty="0" err="1">
                <a:latin typeface="Avenir Book"/>
              </a:rPr>
              <a:t>Geophys</a:t>
            </a:r>
            <a:r>
              <a:rPr lang="en-US" sz="900" dirty="0">
                <a:latin typeface="Avenir Book"/>
              </a:rPr>
              <a:t> (2019) 40: 757. https://doi.org/10.1007/s10712-019-09510-6</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335" y="4015256"/>
            <a:ext cx="3826890" cy="2551260"/>
          </a:xfrm>
          <a:prstGeom prst="rect">
            <a:avLst/>
          </a:prstGeom>
        </p:spPr>
      </p:pic>
      <p:sp>
        <p:nvSpPr>
          <p:cNvPr id="8" name="TextBox 7"/>
          <p:cNvSpPr txBox="1"/>
          <p:nvPr/>
        </p:nvSpPr>
        <p:spPr>
          <a:xfrm>
            <a:off x="7117335" y="6551496"/>
            <a:ext cx="3826890" cy="492443"/>
          </a:xfrm>
          <a:prstGeom prst="rect">
            <a:avLst/>
          </a:prstGeom>
          <a:noFill/>
        </p:spPr>
        <p:txBody>
          <a:bodyPr wrap="square" rtlCol="0">
            <a:spAutoFit/>
          </a:bodyPr>
          <a:lstStyle/>
          <a:p>
            <a:r>
              <a:rPr lang="en-US" sz="800" dirty="0">
                <a:latin typeface="Avenir Book"/>
              </a:rPr>
              <a:t>https://www.jpl.nasa.gov/images/earth/africa/20160225/earth20160225d.jpg</a:t>
            </a:r>
          </a:p>
          <a:p>
            <a:endParaRPr lang="en-US" dirty="0"/>
          </a:p>
        </p:txBody>
      </p:sp>
    </p:spTree>
    <p:extLst>
      <p:ext uri="{BB962C8B-B14F-4D97-AF65-F5344CB8AC3E}">
        <p14:creationId xmlns:p14="http://schemas.microsoft.com/office/powerpoint/2010/main" val="2687901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71"/>
            <a:ext cx="10515600" cy="640080"/>
          </a:xfrm>
        </p:spPr>
        <p:txBody>
          <a:bodyPr>
            <a:normAutofit fontScale="90000"/>
          </a:bodyPr>
          <a:lstStyle/>
          <a:p>
            <a:r>
              <a:rPr lang="en-US" dirty="0"/>
              <a:t>Science Community Use Case</a:t>
            </a:r>
          </a:p>
        </p:txBody>
      </p:sp>
      <p:sp>
        <p:nvSpPr>
          <p:cNvPr id="6" name="TextBox 5"/>
          <p:cNvSpPr txBox="1"/>
          <p:nvPr/>
        </p:nvSpPr>
        <p:spPr>
          <a:xfrm>
            <a:off x="838201" y="1251506"/>
            <a:ext cx="6235062" cy="5632311"/>
          </a:xfrm>
          <a:prstGeom prst="rect">
            <a:avLst/>
          </a:prstGeom>
          <a:noFill/>
        </p:spPr>
        <p:txBody>
          <a:bodyPr wrap="square" rtlCol="0">
            <a:spAutoFit/>
          </a:bodyPr>
          <a:lstStyle/>
          <a:p>
            <a:r>
              <a:rPr lang="en-US" sz="2000" b="1" dirty="0">
                <a:latin typeface="Avenir Book"/>
              </a:rPr>
              <a:t>Obstacles to Research</a:t>
            </a:r>
          </a:p>
          <a:p>
            <a:pPr marL="342900" indent="-342900">
              <a:buFont typeface="Arial" panose="020B0604020202020204" pitchFamily="34" charset="0"/>
              <a:buChar char="•"/>
            </a:pPr>
            <a:r>
              <a:rPr lang="en-US" sz="2000" dirty="0">
                <a:latin typeface="Avenir Book"/>
              </a:rPr>
              <a:t>Relevant data are dispersed, making global analysis of data from various sources difficult</a:t>
            </a:r>
          </a:p>
          <a:p>
            <a:pPr marL="342900" indent="-342900">
              <a:buFont typeface="Arial" panose="020B0604020202020204" pitchFamily="34" charset="0"/>
              <a:buChar char="•"/>
            </a:pPr>
            <a:r>
              <a:rPr lang="en-US" sz="2000" dirty="0">
                <a:latin typeface="Avenir Book"/>
              </a:rPr>
              <a:t>Not all data and algorithms are openly shared</a:t>
            </a:r>
          </a:p>
          <a:p>
            <a:pPr marL="342900" indent="-342900">
              <a:buFont typeface="Arial" panose="020B0604020202020204" pitchFamily="34" charset="0"/>
              <a:buChar char="•"/>
            </a:pPr>
            <a:r>
              <a:rPr lang="en-US" sz="2000" dirty="0">
                <a:latin typeface="Avenir Book"/>
              </a:rPr>
              <a:t>Data for biomass research are heterogeneous in nature </a:t>
            </a:r>
          </a:p>
          <a:p>
            <a:pPr marL="800100" lvl="1" indent="-342900">
              <a:buFont typeface="Arial" panose="020B0604020202020204" pitchFamily="34" charset="0"/>
              <a:buChar char="•"/>
            </a:pPr>
            <a:r>
              <a:rPr lang="en-US" sz="2000" dirty="0">
                <a:latin typeface="Avenir Book"/>
              </a:rPr>
              <a:t>Multiple spatial scales</a:t>
            </a:r>
          </a:p>
          <a:p>
            <a:pPr marL="800100" lvl="1" indent="-342900">
              <a:buFont typeface="Arial" panose="020B0604020202020204" pitchFamily="34" charset="0"/>
              <a:buChar char="•"/>
            </a:pPr>
            <a:r>
              <a:rPr lang="en-US" sz="2000" dirty="0">
                <a:latin typeface="Avenir Book"/>
              </a:rPr>
              <a:t>Various observation geometries (footprints vs pixels vs plots)</a:t>
            </a:r>
          </a:p>
          <a:p>
            <a:pPr marL="342900" indent="-342900">
              <a:buFont typeface="Arial" panose="020B0604020202020204" pitchFamily="34" charset="0"/>
              <a:buChar char="•"/>
            </a:pPr>
            <a:r>
              <a:rPr lang="en-US" sz="2000" dirty="0">
                <a:latin typeface="Avenir Book"/>
              </a:rPr>
              <a:t>Researchers want to share algorithms and data easily and quickly since these algorithms are highly customizable</a:t>
            </a:r>
          </a:p>
          <a:p>
            <a:endParaRPr lang="en-US" sz="2000" dirty="0">
              <a:latin typeface="Avenir Book"/>
            </a:endParaRPr>
          </a:p>
          <a:p>
            <a:r>
              <a:rPr lang="en-US" sz="2000" b="1" i="1" dirty="0">
                <a:latin typeface="Avenir Book"/>
              </a:rPr>
              <a:t>What can we do to support the open data, information and compute needs of this research community?</a:t>
            </a:r>
          </a:p>
          <a:p>
            <a:endParaRPr lang="en-US" sz="2000" dirty="0">
              <a:latin typeface="Avenir Book"/>
            </a:endParaRPr>
          </a:p>
          <a:p>
            <a:endParaRPr lang="en-US" sz="2000" dirty="0">
              <a:latin typeface="Avenir Book"/>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263" y="1323598"/>
            <a:ext cx="4554467" cy="4171950"/>
          </a:xfrm>
          <a:prstGeom prst="rect">
            <a:avLst/>
          </a:prstGeom>
        </p:spPr>
      </p:pic>
      <p:sp>
        <p:nvSpPr>
          <p:cNvPr id="7" name="TextBox 6"/>
          <p:cNvSpPr txBox="1"/>
          <p:nvPr/>
        </p:nvSpPr>
        <p:spPr>
          <a:xfrm>
            <a:off x="7511413" y="5506879"/>
            <a:ext cx="3842387" cy="553998"/>
          </a:xfrm>
          <a:prstGeom prst="rect">
            <a:avLst/>
          </a:prstGeom>
          <a:noFill/>
        </p:spPr>
        <p:txBody>
          <a:bodyPr wrap="square" rtlCol="0">
            <a:spAutoFit/>
          </a:bodyPr>
          <a:lstStyle/>
          <a:p>
            <a:r>
              <a:rPr lang="en-US" sz="1000" dirty="0">
                <a:latin typeface="Avenir Book"/>
              </a:rPr>
              <a:t>An example of various spatial sampling patterns used by the biomass community. </a:t>
            </a:r>
          </a:p>
          <a:p>
            <a:r>
              <a:rPr lang="en-US" sz="1000" dirty="0">
                <a:latin typeface="Avenir Book"/>
              </a:rPr>
              <a:t>Image Credit: https://gedi.umd.edu/science/calibration-validation/</a:t>
            </a:r>
          </a:p>
        </p:txBody>
      </p:sp>
    </p:spTree>
    <p:extLst>
      <p:ext uri="{BB962C8B-B14F-4D97-AF65-F5344CB8AC3E}">
        <p14:creationId xmlns:p14="http://schemas.microsoft.com/office/powerpoint/2010/main" val="305896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71"/>
            <a:ext cx="10515600" cy="640080"/>
          </a:xfrm>
        </p:spPr>
        <p:txBody>
          <a:bodyPr>
            <a:normAutofit fontScale="90000"/>
          </a:bodyPr>
          <a:lstStyle/>
          <a:p>
            <a:r>
              <a:rPr lang="en-US" dirty="0"/>
              <a:t>What is MAAP?</a:t>
            </a:r>
          </a:p>
        </p:txBody>
      </p:sp>
      <p:sp>
        <p:nvSpPr>
          <p:cNvPr id="3" name="Content Placeholder 2"/>
          <p:cNvSpPr>
            <a:spLocks noGrp="1"/>
          </p:cNvSpPr>
          <p:nvPr>
            <p:ph idx="1"/>
          </p:nvPr>
        </p:nvSpPr>
        <p:spPr>
          <a:xfrm>
            <a:off x="838201" y="1239520"/>
            <a:ext cx="6862938" cy="5047464"/>
          </a:xfrm>
        </p:spPr>
        <p:txBody>
          <a:bodyPr/>
          <a:lstStyle/>
          <a:p>
            <a:r>
              <a:rPr lang="en-US" sz="2400" dirty="0"/>
              <a:t>The MAAP is a virtual environment dedicated to the unique needs of sharing and processing data from relevant field, airborne and satellite measurements related to ESA and NASA missions </a:t>
            </a:r>
          </a:p>
          <a:p>
            <a:pPr lvl="1"/>
            <a:r>
              <a:rPr lang="en-US" sz="2000" dirty="0"/>
              <a:t>Jointly managed by ESA and NASA and accessible to designated ESA and NASA scientists.</a:t>
            </a:r>
          </a:p>
          <a:p>
            <a:pPr lvl="1"/>
            <a:r>
              <a:rPr lang="en-US" sz="2000" dirty="0"/>
              <a:t>Initially populated with pre-launch and complimentary data from other projects. </a:t>
            </a:r>
          </a:p>
          <a:p>
            <a:r>
              <a:rPr lang="en-US" sz="2400" dirty="0"/>
              <a:t>Science focus is to improve the understanding of global terrestrial carbon dynamics &amp; to support algorithm development</a:t>
            </a:r>
          </a:p>
          <a:p>
            <a:r>
              <a:rPr lang="en-US" sz="2400" dirty="0"/>
              <a:t>Addresses a need expressed by the science community to more easily share and process data collected by NASA and ESA activities</a:t>
            </a:r>
          </a:p>
          <a:p>
            <a:endParaRPr lang="en-US" sz="2400" dirty="0"/>
          </a:p>
          <a:p>
            <a:endParaRPr lang="en-US" dirty="0"/>
          </a:p>
          <a:p>
            <a:pPr marL="688975" lvl="2" indent="-219075"/>
            <a:endParaRPr lang="en-US" dirty="0"/>
          </a:p>
          <a:p>
            <a:pPr lvl="2"/>
            <a:endParaRPr lang="en-US" dirty="0"/>
          </a:p>
        </p:txBody>
      </p:sp>
      <p:pic>
        <p:nvPicPr>
          <p:cNvPr id="6" name="63EA011A-3D65-4D76-9E5F-C44C5A449A00" descr="6C9EA64B-3B8E-4C1B-A537-4C10E920E6C1@fios-ro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1139" y="1145133"/>
            <a:ext cx="3520686" cy="160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Clement Albinet\Desktop\logo_biomas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49" t="38565" r="8497" b="38948"/>
          <a:stretch/>
        </p:blipFill>
        <p:spPr bwMode="auto">
          <a:xfrm>
            <a:off x="7729419" y="2867805"/>
            <a:ext cx="3657600" cy="1488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Clement Albinet\Desktop\NISAR_Mission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9419" y="4355921"/>
            <a:ext cx="3657600" cy="183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289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71"/>
            <a:ext cx="10515600" cy="640080"/>
          </a:xfrm>
        </p:spPr>
        <p:txBody>
          <a:bodyPr>
            <a:normAutofit fontScale="90000"/>
          </a:bodyPr>
          <a:lstStyle/>
          <a:p>
            <a:r>
              <a:rPr lang="en-US" dirty="0"/>
              <a:t>MAAP Goals</a:t>
            </a:r>
          </a:p>
        </p:txBody>
      </p:sp>
      <p:sp>
        <p:nvSpPr>
          <p:cNvPr id="4" name="Content Placeholder 3"/>
          <p:cNvSpPr>
            <a:spLocks noGrp="1"/>
          </p:cNvSpPr>
          <p:nvPr>
            <p:ph idx="1"/>
          </p:nvPr>
        </p:nvSpPr>
        <p:spPr>
          <a:xfrm>
            <a:off x="897681" y="998303"/>
            <a:ext cx="10515600" cy="2335174"/>
          </a:xfrm>
        </p:spPr>
        <p:txBody>
          <a:bodyPr/>
          <a:lstStyle/>
          <a:p>
            <a:pPr lvl="0"/>
            <a:r>
              <a:rPr lang="en-US" sz="2400" b="1" dirty="0"/>
              <a:t>Seamless open access </a:t>
            </a:r>
            <a:r>
              <a:rPr lang="en-US" sz="2400" dirty="0"/>
              <a:t>to airborne, </a:t>
            </a:r>
            <a:r>
              <a:rPr lang="en-US" sz="2400" dirty="0" err="1"/>
              <a:t>spaceborne</a:t>
            </a:r>
            <a:r>
              <a:rPr lang="en-US" sz="2400" dirty="0"/>
              <a:t> and field ESA and NASA data for biomass mapping   </a:t>
            </a:r>
          </a:p>
          <a:p>
            <a:r>
              <a:rPr lang="en-US" sz="2400" b="1" dirty="0"/>
              <a:t>Ability to upscale user’s algorithms </a:t>
            </a:r>
            <a:r>
              <a:rPr lang="en-US" sz="2400" dirty="0"/>
              <a:t>(</a:t>
            </a:r>
            <a:r>
              <a:rPr lang="en-US" sz="2400" dirty="0" err="1"/>
              <a:t>Jupyter</a:t>
            </a:r>
            <a:r>
              <a:rPr lang="en-US" sz="2400" dirty="0"/>
              <a:t> notebooks) from small regions of interest to global scale</a:t>
            </a:r>
          </a:p>
          <a:p>
            <a:r>
              <a:rPr lang="en-US" sz="2400" b="1" dirty="0"/>
              <a:t>Collaboration</a:t>
            </a:r>
            <a:r>
              <a:rPr lang="en-US" sz="2400" dirty="0"/>
              <a:t> on end-to-end calibration and validation of higher-level science products </a:t>
            </a:r>
          </a:p>
          <a:p>
            <a:pPr lvl="0"/>
            <a:endParaRPr lang="en-US" dirty="0">
              <a:solidFill>
                <a:srgbClr val="595959"/>
              </a:solidFill>
            </a:endParaRPr>
          </a:p>
          <a:p>
            <a:endParaRPr lang="en-US" dirty="0"/>
          </a:p>
        </p:txBody>
      </p:sp>
      <p:grpSp>
        <p:nvGrpSpPr>
          <p:cNvPr id="9" name="Group 8"/>
          <p:cNvGrpSpPr/>
          <p:nvPr/>
        </p:nvGrpSpPr>
        <p:grpSpPr>
          <a:xfrm>
            <a:off x="961102" y="3385671"/>
            <a:ext cx="9780262" cy="3043408"/>
            <a:chOff x="117288" y="2308775"/>
            <a:chExt cx="8909424" cy="2645983"/>
          </a:xfrm>
        </p:grpSpPr>
        <p:pic>
          <p:nvPicPr>
            <p:cNvPr id="25" name="Google Shape;56;p13"/>
            <p:cNvPicPr preferRelativeResize="0"/>
            <p:nvPr/>
          </p:nvPicPr>
          <p:blipFill>
            <a:blip r:embed="rId2">
              <a:alphaModFix/>
            </a:blip>
            <a:stretch>
              <a:fillRect/>
            </a:stretch>
          </p:blipFill>
          <p:spPr>
            <a:xfrm>
              <a:off x="3220163" y="2308775"/>
              <a:ext cx="1576824" cy="1178425"/>
            </a:xfrm>
            <a:prstGeom prst="rect">
              <a:avLst/>
            </a:prstGeom>
            <a:noFill/>
            <a:ln>
              <a:noFill/>
            </a:ln>
          </p:spPr>
        </p:pic>
        <p:pic>
          <p:nvPicPr>
            <p:cNvPr id="26" name="Google Shape;57;p13"/>
            <p:cNvPicPr preferRelativeResize="0"/>
            <p:nvPr/>
          </p:nvPicPr>
          <p:blipFill>
            <a:blip r:embed="rId3">
              <a:alphaModFix/>
            </a:blip>
            <a:stretch>
              <a:fillRect/>
            </a:stretch>
          </p:blipFill>
          <p:spPr>
            <a:xfrm>
              <a:off x="915512" y="2356675"/>
              <a:ext cx="1596550" cy="2226599"/>
            </a:xfrm>
            <a:prstGeom prst="rect">
              <a:avLst/>
            </a:prstGeom>
            <a:noFill/>
            <a:ln>
              <a:noFill/>
            </a:ln>
          </p:spPr>
        </p:pic>
        <p:pic>
          <p:nvPicPr>
            <p:cNvPr id="27" name="Google Shape;58;p13"/>
            <p:cNvPicPr preferRelativeResize="0"/>
            <p:nvPr/>
          </p:nvPicPr>
          <p:blipFill>
            <a:blip r:embed="rId4">
              <a:alphaModFix/>
            </a:blip>
            <a:stretch>
              <a:fillRect/>
            </a:stretch>
          </p:blipFill>
          <p:spPr>
            <a:xfrm>
              <a:off x="4409163" y="2661783"/>
              <a:ext cx="1624051" cy="1372567"/>
            </a:xfrm>
            <a:prstGeom prst="rect">
              <a:avLst/>
            </a:prstGeom>
            <a:noFill/>
            <a:ln>
              <a:noFill/>
            </a:ln>
          </p:spPr>
        </p:pic>
        <p:pic>
          <p:nvPicPr>
            <p:cNvPr id="28" name="Google Shape;59;p13"/>
            <p:cNvPicPr preferRelativeResize="0"/>
            <p:nvPr/>
          </p:nvPicPr>
          <p:blipFill>
            <a:blip r:embed="rId5">
              <a:alphaModFix/>
            </a:blip>
            <a:stretch>
              <a:fillRect/>
            </a:stretch>
          </p:blipFill>
          <p:spPr>
            <a:xfrm>
              <a:off x="3275731" y="3474010"/>
              <a:ext cx="1475900" cy="1345765"/>
            </a:xfrm>
            <a:prstGeom prst="rect">
              <a:avLst/>
            </a:prstGeom>
            <a:noFill/>
            <a:ln>
              <a:noFill/>
            </a:ln>
          </p:spPr>
        </p:pic>
        <p:pic>
          <p:nvPicPr>
            <p:cNvPr id="29" name="Google Shape;60;p13"/>
            <p:cNvPicPr preferRelativeResize="0"/>
            <p:nvPr/>
          </p:nvPicPr>
          <p:blipFill>
            <a:blip r:embed="rId6">
              <a:alphaModFix/>
            </a:blip>
            <a:stretch>
              <a:fillRect/>
            </a:stretch>
          </p:blipFill>
          <p:spPr>
            <a:xfrm>
              <a:off x="6702438" y="2676200"/>
              <a:ext cx="2324274" cy="1191326"/>
            </a:xfrm>
            <a:prstGeom prst="rect">
              <a:avLst/>
            </a:prstGeom>
            <a:noFill/>
            <a:ln w="9525" cap="flat" cmpd="sng">
              <a:solidFill>
                <a:srgbClr val="000000"/>
              </a:solidFill>
              <a:prstDash val="solid"/>
              <a:round/>
              <a:headEnd type="none" w="sm" len="sm"/>
              <a:tailEnd type="none" w="sm" len="sm"/>
            </a:ln>
          </p:spPr>
        </p:pic>
        <p:pic>
          <p:nvPicPr>
            <p:cNvPr id="30" name="Google Shape;61;p13"/>
            <p:cNvPicPr preferRelativeResize="0"/>
            <p:nvPr/>
          </p:nvPicPr>
          <p:blipFill>
            <a:blip r:embed="rId7">
              <a:alphaModFix/>
            </a:blip>
            <a:stretch>
              <a:fillRect/>
            </a:stretch>
          </p:blipFill>
          <p:spPr>
            <a:xfrm>
              <a:off x="117288" y="2828597"/>
              <a:ext cx="367800" cy="367800"/>
            </a:xfrm>
            <a:prstGeom prst="rect">
              <a:avLst/>
            </a:prstGeom>
            <a:noFill/>
            <a:ln>
              <a:noFill/>
            </a:ln>
          </p:spPr>
        </p:pic>
        <p:pic>
          <p:nvPicPr>
            <p:cNvPr id="31" name="Google Shape;62;p13"/>
            <p:cNvPicPr preferRelativeResize="0"/>
            <p:nvPr/>
          </p:nvPicPr>
          <p:blipFill>
            <a:blip r:embed="rId7">
              <a:alphaModFix/>
            </a:blip>
            <a:stretch>
              <a:fillRect/>
            </a:stretch>
          </p:blipFill>
          <p:spPr>
            <a:xfrm>
              <a:off x="117288" y="3195150"/>
              <a:ext cx="646625" cy="646625"/>
            </a:xfrm>
            <a:prstGeom prst="rect">
              <a:avLst/>
            </a:prstGeom>
            <a:noFill/>
            <a:ln>
              <a:noFill/>
            </a:ln>
          </p:spPr>
        </p:pic>
        <p:pic>
          <p:nvPicPr>
            <p:cNvPr id="32" name="Google Shape;63;p13"/>
            <p:cNvPicPr preferRelativeResize="0"/>
            <p:nvPr/>
          </p:nvPicPr>
          <p:blipFill>
            <a:blip r:embed="rId7">
              <a:alphaModFix/>
            </a:blip>
            <a:stretch>
              <a:fillRect/>
            </a:stretch>
          </p:blipFill>
          <p:spPr>
            <a:xfrm>
              <a:off x="219588" y="3918050"/>
              <a:ext cx="265500" cy="265500"/>
            </a:xfrm>
            <a:prstGeom prst="rect">
              <a:avLst/>
            </a:prstGeom>
            <a:noFill/>
            <a:ln>
              <a:noFill/>
            </a:ln>
          </p:spPr>
        </p:pic>
        <p:sp>
          <p:nvSpPr>
            <p:cNvPr id="33" name="Google Shape;64;p13"/>
            <p:cNvSpPr/>
            <p:nvPr/>
          </p:nvSpPr>
          <p:spPr>
            <a:xfrm>
              <a:off x="730963" y="3377775"/>
              <a:ext cx="265500" cy="281400"/>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p13"/>
            <p:cNvSpPr/>
            <p:nvPr/>
          </p:nvSpPr>
          <p:spPr>
            <a:xfrm>
              <a:off x="567550" y="2871800"/>
              <a:ext cx="265500" cy="281400"/>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6;p13"/>
            <p:cNvSpPr/>
            <p:nvPr/>
          </p:nvSpPr>
          <p:spPr>
            <a:xfrm>
              <a:off x="567550" y="3883750"/>
              <a:ext cx="265500" cy="281400"/>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7;p13"/>
            <p:cNvSpPr/>
            <p:nvPr/>
          </p:nvSpPr>
          <p:spPr>
            <a:xfrm>
              <a:off x="2789644" y="3342075"/>
              <a:ext cx="265500" cy="281400"/>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8;p13"/>
            <p:cNvSpPr/>
            <p:nvPr/>
          </p:nvSpPr>
          <p:spPr>
            <a:xfrm>
              <a:off x="6235063" y="3296500"/>
              <a:ext cx="265500" cy="281400"/>
            </a:xfrm>
            <a:prstGeom prst="rightArrow">
              <a:avLst>
                <a:gd name="adj1" fmla="val 50000"/>
                <a:gd name="adj2"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9;p13"/>
            <p:cNvSpPr/>
            <p:nvPr/>
          </p:nvSpPr>
          <p:spPr>
            <a:xfrm rot="13085849">
              <a:off x="2694169" y="2880453"/>
              <a:ext cx="420096" cy="420096"/>
            </a:xfrm>
            <a:prstGeom prst="arc">
              <a:avLst>
                <a:gd name="adj1" fmla="val 16773289"/>
                <a:gd name="adj2" fmla="val 11233765"/>
              </a:avLst>
            </a:prstGeom>
            <a:noFill/>
            <a:ln w="9525" cap="flat" cmpd="sng">
              <a:solidFill>
                <a:srgbClr val="595959"/>
              </a:solidFill>
              <a:prstDash val="solid"/>
              <a:round/>
              <a:headEnd type="none" w="sm" len="sm"/>
              <a:tailEnd type="stealth"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3;p13"/>
            <p:cNvSpPr txBox="1"/>
            <p:nvPr/>
          </p:nvSpPr>
          <p:spPr>
            <a:xfrm>
              <a:off x="5028789" y="3577898"/>
              <a:ext cx="704100" cy="265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i="1">
                  <a:solidFill>
                    <a:srgbClr val="666666"/>
                  </a:solidFill>
                </a:rPr>
                <a:t>ESA </a:t>
              </a:r>
              <a:endParaRPr sz="800" i="1">
                <a:solidFill>
                  <a:srgbClr val="666666"/>
                </a:solidFill>
              </a:endParaRPr>
            </a:p>
            <a:p>
              <a:pPr marL="0" lvl="0" indent="0" algn="r" rtl="0">
                <a:spcBef>
                  <a:spcPts val="0"/>
                </a:spcBef>
                <a:spcAft>
                  <a:spcPts val="0"/>
                </a:spcAft>
                <a:buNone/>
              </a:pPr>
              <a:r>
                <a:rPr lang="en" sz="800" i="1">
                  <a:solidFill>
                    <a:srgbClr val="666666"/>
                  </a:solidFill>
                </a:rPr>
                <a:t>P-band</a:t>
              </a:r>
              <a:endParaRPr sz="800" i="1">
                <a:solidFill>
                  <a:srgbClr val="666666"/>
                </a:solidFill>
              </a:endParaRPr>
            </a:p>
          </p:txBody>
        </p:sp>
        <p:sp>
          <p:nvSpPr>
            <p:cNvPr id="40" name="Google Shape;74;p13"/>
            <p:cNvSpPr txBox="1"/>
            <p:nvPr/>
          </p:nvSpPr>
          <p:spPr>
            <a:xfrm>
              <a:off x="3537288" y="2974275"/>
              <a:ext cx="948000" cy="36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i="1">
                  <a:solidFill>
                    <a:srgbClr val="666666"/>
                  </a:solidFill>
                </a:rPr>
                <a:t>ESA field data + NASA L-band</a:t>
              </a:r>
              <a:endParaRPr sz="800" i="1">
                <a:solidFill>
                  <a:srgbClr val="666666"/>
                </a:solidFill>
              </a:endParaRPr>
            </a:p>
          </p:txBody>
        </p:sp>
        <p:sp>
          <p:nvSpPr>
            <p:cNvPr id="41" name="Google Shape;75;p13"/>
            <p:cNvSpPr txBox="1"/>
            <p:nvPr/>
          </p:nvSpPr>
          <p:spPr>
            <a:xfrm>
              <a:off x="2745338" y="4231800"/>
              <a:ext cx="832800" cy="497400"/>
            </a:xfrm>
            <a:prstGeom prst="rect">
              <a:avLst/>
            </a:prstGeom>
            <a:solidFill>
              <a:srgbClr val="FFFFFF"/>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i="1">
                  <a:solidFill>
                    <a:srgbClr val="666666"/>
                  </a:solidFill>
                </a:rPr>
                <a:t>Biomass map from L/P band and lidar fusion</a:t>
              </a:r>
              <a:endParaRPr sz="800" i="1">
                <a:solidFill>
                  <a:srgbClr val="666666"/>
                </a:solidFill>
              </a:endParaRPr>
            </a:p>
          </p:txBody>
        </p:sp>
        <p:sp>
          <p:nvSpPr>
            <p:cNvPr id="42" name="Google Shape;76;p13"/>
            <p:cNvSpPr txBox="1"/>
            <p:nvPr/>
          </p:nvSpPr>
          <p:spPr>
            <a:xfrm>
              <a:off x="7397531" y="3635048"/>
              <a:ext cx="1359900" cy="497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i="1">
                  <a:solidFill>
                    <a:srgbClr val="666666"/>
                  </a:solidFill>
                </a:rPr>
                <a:t>Sample global biomass map </a:t>
              </a:r>
              <a:r>
                <a:rPr lang="en" sz="600" i="1">
                  <a:solidFill>
                    <a:srgbClr val="666666"/>
                  </a:solidFill>
                </a:rPr>
                <a:t>(for illustration only)</a:t>
              </a:r>
              <a:r>
                <a:rPr lang="en" sz="800" i="1">
                  <a:solidFill>
                    <a:srgbClr val="666666"/>
                  </a:solidFill>
                </a:rPr>
                <a:t> </a:t>
              </a:r>
              <a:endParaRPr sz="800" i="1">
                <a:solidFill>
                  <a:srgbClr val="666666"/>
                </a:solidFill>
              </a:endParaRPr>
            </a:p>
          </p:txBody>
        </p:sp>
        <p:cxnSp>
          <p:nvCxnSpPr>
            <p:cNvPr id="43" name="Google Shape;77;p13"/>
            <p:cNvCxnSpPr>
              <a:stCxn id="42" idx="2"/>
            </p:cNvCxnSpPr>
            <p:nvPr/>
          </p:nvCxnSpPr>
          <p:spPr>
            <a:xfrm>
              <a:off x="8077481" y="4132448"/>
              <a:ext cx="6000" cy="822300"/>
            </a:xfrm>
            <a:prstGeom prst="straightConnector1">
              <a:avLst/>
            </a:prstGeom>
            <a:noFill/>
            <a:ln w="9525" cap="flat" cmpd="sng">
              <a:solidFill>
                <a:schemeClr val="dk2"/>
              </a:solidFill>
              <a:prstDash val="dash"/>
              <a:round/>
              <a:headEnd type="none" w="med" len="med"/>
              <a:tailEnd type="none" w="med" len="med"/>
            </a:ln>
          </p:spPr>
        </p:cxnSp>
        <p:cxnSp>
          <p:nvCxnSpPr>
            <p:cNvPr id="44" name="Google Shape;78;p13"/>
            <p:cNvCxnSpPr/>
            <p:nvPr/>
          </p:nvCxnSpPr>
          <p:spPr>
            <a:xfrm rot="10800000">
              <a:off x="1713287" y="4954758"/>
              <a:ext cx="6370200" cy="0"/>
            </a:xfrm>
            <a:prstGeom prst="straightConnector1">
              <a:avLst/>
            </a:prstGeom>
            <a:noFill/>
            <a:ln w="9525" cap="flat" cmpd="sng">
              <a:solidFill>
                <a:schemeClr val="dk2"/>
              </a:solidFill>
              <a:prstDash val="dash"/>
              <a:round/>
              <a:headEnd type="none" w="med" len="med"/>
              <a:tailEnd type="none" w="med" len="med"/>
            </a:ln>
          </p:spPr>
        </p:cxnSp>
        <p:cxnSp>
          <p:nvCxnSpPr>
            <p:cNvPr id="45" name="Google Shape;79;p13"/>
            <p:cNvCxnSpPr/>
            <p:nvPr/>
          </p:nvCxnSpPr>
          <p:spPr>
            <a:xfrm rot="10800000">
              <a:off x="1713775" y="4743375"/>
              <a:ext cx="0" cy="206100"/>
            </a:xfrm>
            <a:prstGeom prst="straightConnector1">
              <a:avLst/>
            </a:prstGeom>
            <a:noFill/>
            <a:ln w="9525" cap="flat" cmpd="sng">
              <a:solidFill>
                <a:schemeClr val="dk2"/>
              </a:solidFill>
              <a:prstDash val="dash"/>
              <a:round/>
              <a:headEnd type="none" w="med" len="med"/>
              <a:tailEnd type="stealth" w="med" len="med"/>
            </a:ln>
          </p:spPr>
        </p:cxnSp>
      </p:grpSp>
      <p:sp>
        <p:nvSpPr>
          <p:cNvPr id="49" name="Google Shape;70;p13"/>
          <p:cNvSpPr txBox="1"/>
          <p:nvPr/>
        </p:nvSpPr>
        <p:spPr>
          <a:xfrm>
            <a:off x="2425713" y="5763718"/>
            <a:ext cx="1897500" cy="36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rgbClr val="A61C00"/>
                </a:solidFill>
              </a:rPr>
              <a:t>Develop and collaborate on Jupyter notebooks</a:t>
            </a:r>
            <a:endParaRPr sz="1200" dirty="0">
              <a:solidFill>
                <a:srgbClr val="A61C00"/>
              </a:solidFill>
            </a:endParaRPr>
          </a:p>
        </p:txBody>
      </p:sp>
      <p:sp>
        <p:nvSpPr>
          <p:cNvPr id="50" name="Google Shape;71;p13"/>
          <p:cNvSpPr txBox="1"/>
          <p:nvPr/>
        </p:nvSpPr>
        <p:spPr>
          <a:xfrm>
            <a:off x="5951836" y="5940466"/>
            <a:ext cx="2834100" cy="36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rgbClr val="A61C00"/>
                </a:solidFill>
              </a:rPr>
              <a:t>Calibrate and fine-tune algorithms accessing multiple data sources</a:t>
            </a:r>
            <a:endParaRPr sz="1200" dirty="0">
              <a:solidFill>
                <a:srgbClr val="A61C00"/>
              </a:solidFill>
            </a:endParaRPr>
          </a:p>
        </p:txBody>
      </p:sp>
      <p:sp>
        <p:nvSpPr>
          <p:cNvPr id="51" name="Google Shape;72;p13"/>
          <p:cNvSpPr txBox="1"/>
          <p:nvPr/>
        </p:nvSpPr>
        <p:spPr>
          <a:xfrm>
            <a:off x="9063401" y="5833318"/>
            <a:ext cx="2469900" cy="36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rgbClr val="A61C00"/>
                </a:solidFill>
              </a:rPr>
              <a:t>Upscale processing to generate global biomass map and validate </a:t>
            </a:r>
            <a:endParaRPr sz="1200" dirty="0">
              <a:solidFill>
                <a:srgbClr val="A61C00"/>
              </a:solidFill>
            </a:endParaRPr>
          </a:p>
        </p:txBody>
      </p:sp>
    </p:spTree>
    <p:extLst>
      <p:ext uri="{BB962C8B-B14F-4D97-AF65-F5344CB8AC3E}">
        <p14:creationId xmlns:p14="http://schemas.microsoft.com/office/powerpoint/2010/main" val="3288758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NASA MAAP Data Ecosystem</a:t>
            </a:r>
          </a:p>
        </p:txBody>
      </p:sp>
      <p:sp>
        <p:nvSpPr>
          <p:cNvPr id="3" name="TextBox 2"/>
          <p:cNvSpPr txBox="1"/>
          <p:nvPr/>
        </p:nvSpPr>
        <p:spPr>
          <a:xfrm>
            <a:off x="2562225" y="3895725"/>
            <a:ext cx="7200900" cy="923330"/>
          </a:xfrm>
          <a:prstGeom prst="rect">
            <a:avLst/>
          </a:prstGeom>
          <a:noFill/>
        </p:spPr>
        <p:txBody>
          <a:bodyPr wrap="square" rtlCol="0">
            <a:spAutoFit/>
          </a:bodyPr>
          <a:lstStyle/>
          <a:p>
            <a:r>
              <a:rPr lang="en-US" dirty="0">
                <a:solidFill>
                  <a:schemeClr val="bg1"/>
                </a:solidFill>
                <a:latin typeface="Avenir Book"/>
              </a:rPr>
              <a:t>‘the people and technologies collecting, handling, and using the data and the interactions between them” (Parsons et al 2011)</a:t>
            </a:r>
          </a:p>
          <a:p>
            <a:endParaRPr lang="en-US" dirty="0"/>
          </a:p>
        </p:txBody>
      </p:sp>
    </p:spTree>
    <p:extLst>
      <p:ext uri="{BB962C8B-B14F-4D97-AF65-F5344CB8AC3E}">
        <p14:creationId xmlns:p14="http://schemas.microsoft.com/office/powerpoint/2010/main" val="1097775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71"/>
            <a:ext cx="10515600" cy="640080"/>
          </a:xfrm>
        </p:spPr>
        <p:txBody>
          <a:bodyPr>
            <a:normAutofit fontScale="90000"/>
          </a:bodyPr>
          <a:lstStyle/>
          <a:p>
            <a:r>
              <a:rPr lang="en-US" dirty="0"/>
              <a:t>MAAP Data Ecosystem Architecture </a:t>
            </a:r>
          </a:p>
        </p:txBody>
      </p:sp>
      <p:sp>
        <p:nvSpPr>
          <p:cNvPr id="61" name="TextBox 60"/>
          <p:cNvSpPr txBox="1"/>
          <p:nvPr/>
        </p:nvSpPr>
        <p:spPr>
          <a:xfrm>
            <a:off x="611242" y="1149048"/>
            <a:ext cx="2095500" cy="3693319"/>
          </a:xfrm>
          <a:prstGeom prst="rect">
            <a:avLst/>
          </a:prstGeom>
          <a:noFill/>
        </p:spPr>
        <p:txBody>
          <a:bodyPr wrap="square" rtlCol="0">
            <a:spAutoFit/>
          </a:bodyPr>
          <a:lstStyle/>
          <a:p>
            <a:r>
              <a:rPr lang="en-US" dirty="0">
                <a:latin typeface="Avenir Book"/>
              </a:rPr>
              <a:t>Data Lake: large repository of heterogeneous raw data (</a:t>
            </a:r>
            <a:r>
              <a:rPr lang="en-US" dirty="0" err="1">
                <a:latin typeface="Avenir Book"/>
              </a:rPr>
              <a:t>Sawadogo</a:t>
            </a:r>
            <a:r>
              <a:rPr lang="en-US" dirty="0">
                <a:latin typeface="Avenir Book"/>
              </a:rPr>
              <a:t> et al.)</a:t>
            </a:r>
          </a:p>
          <a:p>
            <a:endParaRPr lang="en-US" dirty="0">
              <a:latin typeface="Avenir Book"/>
            </a:endParaRPr>
          </a:p>
          <a:p>
            <a:r>
              <a:rPr lang="en-US" dirty="0">
                <a:latin typeface="Avenir Book"/>
              </a:rPr>
              <a:t>Data spaces highly coupled to containers and workflows</a:t>
            </a:r>
          </a:p>
          <a:p>
            <a:endParaRPr lang="en-US" dirty="0">
              <a:latin typeface="Avenir Book"/>
            </a:endParaRPr>
          </a:p>
          <a:p>
            <a:r>
              <a:rPr lang="en-US" dirty="0">
                <a:latin typeface="Avenir Book"/>
              </a:rPr>
              <a:t>Want to minimize direct file access</a:t>
            </a:r>
          </a:p>
        </p:txBody>
      </p:sp>
      <p:sp>
        <p:nvSpPr>
          <p:cNvPr id="28" name="Rectangle 27">
            <a:extLst>
              <a:ext uri="{FF2B5EF4-FFF2-40B4-BE49-F238E27FC236}">
                <a16:creationId xmlns:a16="http://schemas.microsoft.com/office/drawing/2014/main" id="{7BF7FEE8-6C4B-7D48-8E09-4152A7F6A706}"/>
              </a:ext>
            </a:extLst>
          </p:cNvPr>
          <p:cNvSpPr/>
          <p:nvPr/>
        </p:nvSpPr>
        <p:spPr>
          <a:xfrm>
            <a:off x="8355703" y="4482656"/>
            <a:ext cx="535830" cy="56022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BF7FEE8-6C4B-7D48-8E09-4152A7F6A706}"/>
              </a:ext>
            </a:extLst>
          </p:cNvPr>
          <p:cNvSpPr/>
          <p:nvPr/>
        </p:nvSpPr>
        <p:spPr>
          <a:xfrm>
            <a:off x="8983697" y="4482656"/>
            <a:ext cx="535830" cy="56022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BF7FEE8-6C4B-7D48-8E09-4152A7F6A706}"/>
              </a:ext>
            </a:extLst>
          </p:cNvPr>
          <p:cNvSpPr/>
          <p:nvPr/>
        </p:nvSpPr>
        <p:spPr>
          <a:xfrm>
            <a:off x="8983698" y="3728658"/>
            <a:ext cx="535830" cy="56022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BF7FEE8-6C4B-7D48-8E09-4152A7F6A706}"/>
              </a:ext>
            </a:extLst>
          </p:cNvPr>
          <p:cNvSpPr/>
          <p:nvPr/>
        </p:nvSpPr>
        <p:spPr>
          <a:xfrm>
            <a:off x="8355703" y="3734371"/>
            <a:ext cx="535830" cy="56022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2627136" y="963650"/>
            <a:ext cx="8726664" cy="5782601"/>
            <a:chOff x="2639510" y="680860"/>
            <a:chExt cx="8956874" cy="6065392"/>
          </a:xfrm>
        </p:grpSpPr>
        <p:sp>
          <p:nvSpPr>
            <p:cNvPr id="63" name="Rectangle 62">
              <a:extLst>
                <a:ext uri="{FF2B5EF4-FFF2-40B4-BE49-F238E27FC236}">
                  <a16:creationId xmlns:a16="http://schemas.microsoft.com/office/drawing/2014/main" id="{FFF19306-0462-D74A-850D-7F0964710E6F}"/>
                </a:ext>
              </a:extLst>
            </p:cNvPr>
            <p:cNvSpPr/>
            <p:nvPr/>
          </p:nvSpPr>
          <p:spPr>
            <a:xfrm>
              <a:off x="2639510" y="5874026"/>
              <a:ext cx="7040880" cy="872226"/>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Down Arrow 63">
              <a:extLst>
                <a:ext uri="{FF2B5EF4-FFF2-40B4-BE49-F238E27FC236}">
                  <a16:creationId xmlns:a16="http://schemas.microsoft.com/office/drawing/2014/main" id="{47DEF652-D990-6947-8079-66E03C676929}"/>
                </a:ext>
              </a:extLst>
            </p:cNvPr>
            <p:cNvSpPr/>
            <p:nvPr/>
          </p:nvSpPr>
          <p:spPr>
            <a:xfrm>
              <a:off x="8845824" y="1501015"/>
              <a:ext cx="484632" cy="123866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3EDD2E3-D87A-4D4C-9469-D06231D4AC0D}"/>
                </a:ext>
              </a:extLst>
            </p:cNvPr>
            <p:cNvSpPr/>
            <p:nvPr/>
          </p:nvSpPr>
          <p:spPr>
            <a:xfrm>
              <a:off x="4976216" y="2852530"/>
              <a:ext cx="1737360" cy="3021496"/>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982DE15-0F27-A344-855B-0E6BC6533B97}"/>
                </a:ext>
              </a:extLst>
            </p:cNvPr>
            <p:cNvSpPr/>
            <p:nvPr/>
          </p:nvSpPr>
          <p:spPr>
            <a:xfrm>
              <a:off x="6702644" y="2852530"/>
              <a:ext cx="1737360" cy="3021496"/>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BF7FEE8-6C4B-7D48-8E09-4152A7F6A706}"/>
                </a:ext>
              </a:extLst>
            </p:cNvPr>
            <p:cNvSpPr/>
            <p:nvPr/>
          </p:nvSpPr>
          <p:spPr>
            <a:xfrm>
              <a:off x="8493441" y="2852530"/>
              <a:ext cx="549965" cy="58761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900C99E-655A-FB48-BFA8-24D03DFB98A8}"/>
                </a:ext>
              </a:extLst>
            </p:cNvPr>
            <p:cNvSpPr/>
            <p:nvPr/>
          </p:nvSpPr>
          <p:spPr>
            <a:xfrm>
              <a:off x="8493442" y="5215966"/>
              <a:ext cx="549965" cy="58761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36D7E693-45E3-F645-B9E3-3E222A0DDA9B}"/>
                </a:ext>
              </a:extLst>
            </p:cNvPr>
            <p:cNvSpPr/>
            <p:nvPr/>
          </p:nvSpPr>
          <p:spPr>
            <a:xfrm>
              <a:off x="9130425" y="2847957"/>
              <a:ext cx="549965" cy="58761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5EAF313-52E1-414F-A0D1-92A09D5E81DB}"/>
                </a:ext>
              </a:extLst>
            </p:cNvPr>
            <p:cNvSpPr/>
            <p:nvPr/>
          </p:nvSpPr>
          <p:spPr>
            <a:xfrm>
              <a:off x="9130425" y="5215966"/>
              <a:ext cx="549965" cy="58761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6CADA8D4-7FE5-C14E-8748-265A51BD0C63}"/>
                </a:ext>
              </a:extLst>
            </p:cNvPr>
            <p:cNvSpPr txBox="1"/>
            <p:nvPr/>
          </p:nvSpPr>
          <p:spPr>
            <a:xfrm>
              <a:off x="4664246" y="1639402"/>
              <a:ext cx="3419579" cy="1138773"/>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Analytics Optimized Data Store</a:t>
              </a:r>
            </a:p>
            <a:p>
              <a:pPr algn="ctr"/>
              <a:r>
                <a:rPr lang="en-US" sz="1600" dirty="0">
                  <a:solidFill>
                    <a:schemeClr val="bg1"/>
                  </a:solidFill>
                  <a:latin typeface="Century Gothic" panose="020B0502020202020204" pitchFamily="34" charset="0"/>
                </a:rPr>
                <a:t>Data structured and organized based on schema/ontology</a:t>
              </a:r>
              <a:endParaRPr lang="en-US" sz="1600" dirty="0">
                <a:solidFill>
                  <a:schemeClr val="bg1"/>
                </a:solidFill>
              </a:endParaRPr>
            </a:p>
          </p:txBody>
        </p:sp>
        <p:sp>
          <p:nvSpPr>
            <p:cNvPr id="72" name="TextBox 71">
              <a:extLst>
                <a:ext uri="{FF2B5EF4-FFF2-40B4-BE49-F238E27FC236}">
                  <a16:creationId xmlns:a16="http://schemas.microsoft.com/office/drawing/2014/main" id="{5488C5A9-6D52-E64F-BEFD-49681E94FEA8}"/>
                </a:ext>
              </a:extLst>
            </p:cNvPr>
            <p:cNvSpPr txBox="1"/>
            <p:nvPr/>
          </p:nvSpPr>
          <p:spPr>
            <a:xfrm>
              <a:off x="4977440" y="2927417"/>
              <a:ext cx="1815330" cy="2485776"/>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Core Data Services</a:t>
              </a:r>
            </a:p>
            <a:p>
              <a:pPr algn="ctr"/>
              <a:r>
                <a:rPr lang="en-US" sz="1600" dirty="0">
                  <a:solidFill>
                    <a:schemeClr val="bg1"/>
                  </a:solidFill>
                  <a:latin typeface="Century Gothic" panose="020B0502020202020204" pitchFamily="34" charset="0"/>
                </a:rPr>
                <a:t>Lowers barriers to use by providing a metadata catalog, documentation visualization </a:t>
              </a:r>
            </a:p>
          </p:txBody>
        </p:sp>
        <p:sp>
          <p:nvSpPr>
            <p:cNvPr id="73" name="TextBox 72">
              <a:extLst>
                <a:ext uri="{FF2B5EF4-FFF2-40B4-BE49-F238E27FC236}">
                  <a16:creationId xmlns:a16="http://schemas.microsoft.com/office/drawing/2014/main" id="{99DF899B-01CB-924C-9B92-83090209EF40}"/>
                </a:ext>
              </a:extLst>
            </p:cNvPr>
            <p:cNvSpPr txBox="1"/>
            <p:nvPr/>
          </p:nvSpPr>
          <p:spPr>
            <a:xfrm>
              <a:off x="6692471" y="2939406"/>
              <a:ext cx="1732149" cy="1600438"/>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Data Spaces</a:t>
              </a:r>
            </a:p>
            <a:p>
              <a:pPr algn="ctr"/>
              <a:r>
                <a:rPr lang="en-US" sz="1600" dirty="0">
                  <a:solidFill>
                    <a:schemeClr val="bg1"/>
                  </a:solidFill>
                  <a:latin typeface="Century Gothic" panose="020B0502020202020204" pitchFamily="34" charset="0"/>
                </a:rPr>
                <a:t>Curate, harmonize data in personalized workspace</a:t>
              </a:r>
            </a:p>
          </p:txBody>
        </p:sp>
        <p:sp>
          <p:nvSpPr>
            <p:cNvPr id="74" name="TextBox 73">
              <a:extLst>
                <a:ext uri="{FF2B5EF4-FFF2-40B4-BE49-F238E27FC236}">
                  <a16:creationId xmlns:a16="http://schemas.microsoft.com/office/drawing/2014/main" id="{8E072C15-696E-3046-AF2B-93635C6F0490}"/>
                </a:ext>
              </a:extLst>
            </p:cNvPr>
            <p:cNvSpPr txBox="1"/>
            <p:nvPr/>
          </p:nvSpPr>
          <p:spPr>
            <a:xfrm>
              <a:off x="3224197" y="5985661"/>
              <a:ext cx="5621627" cy="615553"/>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Data Lake</a:t>
              </a:r>
            </a:p>
            <a:p>
              <a:pPr algn="ctr"/>
              <a:r>
                <a:rPr lang="en-US" sz="1600" dirty="0">
                  <a:solidFill>
                    <a:schemeClr val="bg1"/>
                  </a:solidFill>
                  <a:latin typeface="Century Gothic" panose="020B0502020202020204" pitchFamily="34" charset="0"/>
                </a:rPr>
                <a:t>(Object Store, Tiered storage)</a:t>
              </a:r>
            </a:p>
          </p:txBody>
        </p:sp>
        <p:sp>
          <p:nvSpPr>
            <p:cNvPr id="75" name="TextBox 74">
              <a:extLst>
                <a:ext uri="{FF2B5EF4-FFF2-40B4-BE49-F238E27FC236}">
                  <a16:creationId xmlns:a16="http://schemas.microsoft.com/office/drawing/2014/main" id="{9958E0E8-6985-784C-A6EF-82740C8682FF}"/>
                </a:ext>
              </a:extLst>
            </p:cNvPr>
            <p:cNvSpPr txBox="1"/>
            <p:nvPr/>
          </p:nvSpPr>
          <p:spPr>
            <a:xfrm rot="16200000">
              <a:off x="1143046" y="4046356"/>
              <a:ext cx="3680549" cy="615553"/>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Data Lake</a:t>
              </a:r>
            </a:p>
            <a:p>
              <a:pPr algn="ctr"/>
              <a:r>
                <a:rPr lang="en-US" sz="1600" dirty="0">
                  <a:solidFill>
                    <a:schemeClr val="bg1"/>
                  </a:solidFill>
                  <a:latin typeface="Century Gothic" panose="020B0502020202020204" pitchFamily="34" charset="0"/>
                </a:rPr>
                <a:t>Ability to access files</a:t>
              </a:r>
            </a:p>
          </p:txBody>
        </p:sp>
        <p:sp>
          <p:nvSpPr>
            <p:cNvPr id="76" name="TextBox 75">
              <a:extLst>
                <a:ext uri="{FF2B5EF4-FFF2-40B4-BE49-F238E27FC236}">
                  <a16:creationId xmlns:a16="http://schemas.microsoft.com/office/drawing/2014/main" id="{72FD0D96-C5DB-2241-A846-AC4BB8D1FE8A}"/>
                </a:ext>
              </a:extLst>
            </p:cNvPr>
            <p:cNvSpPr txBox="1"/>
            <p:nvPr/>
          </p:nvSpPr>
          <p:spPr>
            <a:xfrm>
              <a:off x="2675544" y="680860"/>
              <a:ext cx="2140178" cy="584775"/>
            </a:xfrm>
            <a:prstGeom prst="rect">
              <a:avLst/>
            </a:prstGeom>
            <a:noFill/>
          </p:spPr>
          <p:txBody>
            <a:bodyPr wrap="square" rtlCol="0">
              <a:spAutoFit/>
            </a:bodyPr>
            <a:lstStyle/>
            <a:p>
              <a:r>
                <a:rPr lang="en-US" sz="1600" dirty="0">
                  <a:latin typeface="Century Gothic" panose="020B0502020202020204" pitchFamily="34" charset="0"/>
                </a:rPr>
                <a:t>Direct data access via files</a:t>
              </a:r>
            </a:p>
          </p:txBody>
        </p:sp>
        <p:sp>
          <p:nvSpPr>
            <p:cNvPr id="77" name="TextBox 76">
              <a:extLst>
                <a:ext uri="{FF2B5EF4-FFF2-40B4-BE49-F238E27FC236}">
                  <a16:creationId xmlns:a16="http://schemas.microsoft.com/office/drawing/2014/main" id="{F65F1EF2-DCEC-854A-85C1-9D576F3263E0}"/>
                </a:ext>
              </a:extLst>
            </p:cNvPr>
            <p:cNvSpPr txBox="1"/>
            <p:nvPr/>
          </p:nvSpPr>
          <p:spPr>
            <a:xfrm>
              <a:off x="9405407" y="1415908"/>
              <a:ext cx="2190977" cy="830997"/>
            </a:xfrm>
            <a:prstGeom prst="rect">
              <a:avLst/>
            </a:prstGeom>
            <a:noFill/>
          </p:spPr>
          <p:txBody>
            <a:bodyPr wrap="square" rtlCol="0">
              <a:spAutoFit/>
            </a:bodyPr>
            <a:lstStyle/>
            <a:p>
              <a:r>
                <a:rPr lang="en-US" sz="1600" dirty="0">
                  <a:latin typeface="Century Gothic" panose="020B0502020202020204" pitchFamily="34" charset="0"/>
                </a:rPr>
                <a:t>Data processed by sending code to data</a:t>
              </a:r>
            </a:p>
          </p:txBody>
        </p:sp>
        <p:sp>
          <p:nvSpPr>
            <p:cNvPr id="78" name="TextBox 77">
              <a:extLst>
                <a:ext uri="{FF2B5EF4-FFF2-40B4-BE49-F238E27FC236}">
                  <a16:creationId xmlns:a16="http://schemas.microsoft.com/office/drawing/2014/main" id="{C21E5E2A-2C58-494C-8976-DBEB5701A074}"/>
                </a:ext>
              </a:extLst>
            </p:cNvPr>
            <p:cNvSpPr txBox="1"/>
            <p:nvPr/>
          </p:nvSpPr>
          <p:spPr>
            <a:xfrm>
              <a:off x="8428839" y="3614353"/>
              <a:ext cx="1726621" cy="1384995"/>
            </a:xfrm>
            <a:prstGeom prst="rect">
              <a:avLst/>
            </a:prstGeom>
            <a:noFill/>
          </p:spPr>
          <p:txBody>
            <a:bodyPr wrap="square" rtlCol="0">
              <a:spAutoFit/>
            </a:bodyPr>
            <a:lstStyle/>
            <a:p>
              <a:r>
                <a:rPr lang="en-US" b="1" dirty="0">
                  <a:latin typeface="Century Gothic" panose="020B0502020202020204" pitchFamily="34" charset="0"/>
                </a:rPr>
                <a:t>Containers</a:t>
              </a:r>
            </a:p>
            <a:p>
              <a:r>
                <a:rPr lang="en-US" b="1" dirty="0">
                  <a:latin typeface="Century Gothic" panose="020B0502020202020204" pitchFamily="34" charset="0"/>
                </a:rPr>
                <a:t>Workflows</a:t>
              </a:r>
            </a:p>
            <a:p>
              <a:r>
                <a:rPr lang="en-US" sz="1600" dirty="0">
                  <a:latin typeface="Century Gothic" panose="020B0502020202020204" pitchFamily="34" charset="0"/>
                </a:rPr>
                <a:t>Run code for in-situ data analysis </a:t>
              </a:r>
            </a:p>
          </p:txBody>
        </p:sp>
      </p:grpSp>
      <p:sp>
        <p:nvSpPr>
          <p:cNvPr id="33" name="Rectangle 32">
            <a:extLst>
              <a:ext uri="{FF2B5EF4-FFF2-40B4-BE49-F238E27FC236}">
                <a16:creationId xmlns:a16="http://schemas.microsoft.com/office/drawing/2014/main" id="{6982DE15-0F27-A344-855B-0E6BC6533B97}"/>
              </a:ext>
            </a:extLst>
          </p:cNvPr>
          <p:cNvSpPr/>
          <p:nvPr/>
        </p:nvSpPr>
        <p:spPr>
          <a:xfrm>
            <a:off x="3203787" y="3034069"/>
            <a:ext cx="1692706" cy="288062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34" name="Up Arrow 33">
            <a:extLst>
              <a:ext uri="{FF2B5EF4-FFF2-40B4-BE49-F238E27FC236}">
                <a16:creationId xmlns:a16="http://schemas.microsoft.com/office/drawing/2014/main" id="{2F3D8586-E3E2-484B-95BA-C19D7E1B6027}"/>
              </a:ext>
            </a:extLst>
          </p:cNvPr>
          <p:cNvSpPr/>
          <p:nvPr/>
        </p:nvSpPr>
        <p:spPr>
          <a:xfrm>
            <a:off x="2697715" y="1745567"/>
            <a:ext cx="472176" cy="4166584"/>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FF19306-0462-D74A-850D-7F0964710E6F}"/>
              </a:ext>
            </a:extLst>
          </p:cNvPr>
          <p:cNvSpPr/>
          <p:nvPr/>
        </p:nvSpPr>
        <p:spPr>
          <a:xfrm>
            <a:off x="3204924" y="1745567"/>
            <a:ext cx="3391566" cy="83156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E072C15-696E-3046-AF2B-93635C6F0490}"/>
              </a:ext>
            </a:extLst>
          </p:cNvPr>
          <p:cNvSpPr txBox="1"/>
          <p:nvPr/>
        </p:nvSpPr>
        <p:spPr>
          <a:xfrm>
            <a:off x="2158073" y="1881227"/>
            <a:ext cx="5477140" cy="586854"/>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Client Access</a:t>
            </a:r>
          </a:p>
          <a:p>
            <a:pPr algn="ctr"/>
            <a:r>
              <a:rPr lang="en-US" sz="1600" dirty="0">
                <a:solidFill>
                  <a:schemeClr val="bg1"/>
                </a:solidFill>
                <a:latin typeface="Century Gothic" panose="020B0502020202020204" pitchFamily="34" charset="0"/>
              </a:rPr>
              <a:t>(APIs, Tools)</a:t>
            </a:r>
          </a:p>
        </p:txBody>
      </p:sp>
      <p:cxnSp>
        <p:nvCxnSpPr>
          <p:cNvPr id="37" name="Straight Arrow Connector 36"/>
          <p:cNvCxnSpPr>
            <a:stCxn id="33" idx="0"/>
          </p:cNvCxnSpPr>
          <p:nvPr/>
        </p:nvCxnSpPr>
        <p:spPr>
          <a:xfrm flipV="1">
            <a:off x="4050140" y="2579667"/>
            <a:ext cx="0" cy="454402"/>
          </a:xfrm>
          <a:prstGeom prst="straightConnector1">
            <a:avLst/>
          </a:prstGeom>
          <a:ln w="254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65" idx="0"/>
          </p:cNvCxnSpPr>
          <p:nvPr/>
        </p:nvCxnSpPr>
        <p:spPr>
          <a:xfrm flipV="1">
            <a:off x="5750137" y="2562741"/>
            <a:ext cx="0" cy="471327"/>
          </a:xfrm>
          <a:prstGeom prst="straightConnector1">
            <a:avLst/>
          </a:prstGeom>
          <a:ln w="254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5488C5A9-6D52-E64F-BEFD-49681E94FEA8}"/>
              </a:ext>
            </a:extLst>
          </p:cNvPr>
          <p:cNvSpPr txBox="1"/>
          <p:nvPr/>
        </p:nvSpPr>
        <p:spPr>
          <a:xfrm>
            <a:off x="3169891" y="3145266"/>
            <a:ext cx="1702165" cy="2400657"/>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Structured Data Store</a:t>
            </a:r>
          </a:p>
          <a:p>
            <a:pPr algn="ctr"/>
            <a:r>
              <a:rPr lang="en-US" sz="1600" dirty="0">
                <a:solidFill>
                  <a:schemeClr val="bg1"/>
                </a:solidFill>
                <a:latin typeface="Century Gothic" panose="020B0502020202020204" pitchFamily="34" charset="0"/>
              </a:rPr>
              <a:t>Data structured and organized based on schema or ontology</a:t>
            </a:r>
            <a:endParaRPr lang="en-US" sz="1600" dirty="0">
              <a:solidFill>
                <a:schemeClr val="bg1"/>
              </a:solidFill>
            </a:endParaRPr>
          </a:p>
          <a:p>
            <a:pPr algn="ctr"/>
            <a:endParaRPr lang="en-US"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88214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71"/>
            <a:ext cx="10515600" cy="640080"/>
          </a:xfrm>
        </p:spPr>
        <p:txBody>
          <a:bodyPr>
            <a:normAutofit fontScale="90000"/>
          </a:bodyPr>
          <a:lstStyle/>
          <a:p>
            <a:r>
              <a:rPr lang="en-US" dirty="0"/>
              <a:t>MAAP Data Lake </a:t>
            </a:r>
          </a:p>
        </p:txBody>
      </p:sp>
      <p:sp>
        <p:nvSpPr>
          <p:cNvPr id="3" name="Content Placeholder 2"/>
          <p:cNvSpPr>
            <a:spLocks noGrp="1"/>
          </p:cNvSpPr>
          <p:nvPr>
            <p:ph idx="1"/>
          </p:nvPr>
        </p:nvSpPr>
        <p:spPr>
          <a:xfrm>
            <a:off x="1102094" y="1239520"/>
            <a:ext cx="5416694" cy="5047464"/>
          </a:xfrm>
        </p:spPr>
        <p:txBody>
          <a:bodyPr/>
          <a:lstStyle/>
          <a:p>
            <a:endParaRPr lang="en-US" sz="2400" dirty="0"/>
          </a:p>
          <a:p>
            <a:endParaRPr lang="en-US" dirty="0"/>
          </a:p>
          <a:p>
            <a:pPr marL="688975" lvl="2" indent="-219075"/>
            <a:endParaRPr lang="en-US" dirty="0"/>
          </a:p>
          <a:p>
            <a:pPr lvl="2"/>
            <a:endParaRPr lang="en-US" dirty="0"/>
          </a:p>
        </p:txBody>
      </p:sp>
      <p:sp>
        <p:nvSpPr>
          <p:cNvPr id="7" name="Content Placeholder 2"/>
          <p:cNvSpPr txBox="1">
            <a:spLocks/>
          </p:cNvSpPr>
          <p:nvPr/>
        </p:nvSpPr>
        <p:spPr>
          <a:xfrm>
            <a:off x="838200" y="1172845"/>
            <a:ext cx="4746258" cy="50474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0"/>
              </a:spcBef>
              <a:spcAft>
                <a:spcPts val="500"/>
              </a:spcAft>
              <a:buFont typeface="Arial"/>
              <a:buChar char="•"/>
              <a:defRPr sz="2800" kern="1200">
                <a:solidFill>
                  <a:schemeClr val="tx1"/>
                </a:solidFill>
                <a:latin typeface="Avenir Book" charset="0"/>
                <a:ea typeface="Avenir Book" charset="0"/>
                <a:cs typeface="Avenir Book" charset="0"/>
              </a:defRPr>
            </a:lvl1pPr>
            <a:lvl2pPr marL="685800" indent="-228600" algn="l" defTabSz="914400" rtl="0" eaLnBrk="1" latinLnBrk="0" hangingPunct="1">
              <a:lnSpc>
                <a:spcPct val="90000"/>
              </a:lnSpc>
              <a:spcBef>
                <a:spcPts val="0"/>
              </a:spcBef>
              <a:spcAft>
                <a:spcPts val="300"/>
              </a:spcAft>
              <a:buFont typeface="Arial"/>
              <a:buChar char="•"/>
              <a:defRPr sz="2400" kern="1200">
                <a:solidFill>
                  <a:schemeClr val="tx1"/>
                </a:solidFill>
                <a:latin typeface="Avenir Book" charset="0"/>
                <a:ea typeface="Avenir Book" charset="0"/>
                <a:cs typeface="Avenir Book" charset="0"/>
              </a:defRPr>
            </a:lvl2pPr>
            <a:lvl3pPr marL="1143000" indent="-228600" algn="l" defTabSz="914400" rtl="0" eaLnBrk="1" latinLnBrk="0" hangingPunct="1">
              <a:lnSpc>
                <a:spcPct val="90000"/>
              </a:lnSpc>
              <a:spcBef>
                <a:spcPts val="0"/>
              </a:spcBef>
              <a:spcAft>
                <a:spcPts val="300"/>
              </a:spcAft>
              <a:buFont typeface="Arial"/>
              <a:buChar char="•"/>
              <a:defRPr sz="2000" kern="1200">
                <a:solidFill>
                  <a:schemeClr val="tx1"/>
                </a:solidFill>
                <a:latin typeface="Avenir Book" charset="0"/>
                <a:ea typeface="Avenir Book" charset="0"/>
                <a:cs typeface="Avenir Book" charset="0"/>
              </a:defRPr>
            </a:lvl3pPr>
            <a:lvl4pPr marL="1600200" indent="-228600" algn="l" defTabSz="914400" rtl="0" eaLnBrk="1" latinLnBrk="0" hangingPunct="1">
              <a:lnSpc>
                <a:spcPct val="90000"/>
              </a:lnSpc>
              <a:spcBef>
                <a:spcPts val="0"/>
              </a:spcBef>
              <a:spcAft>
                <a:spcPts val="300"/>
              </a:spcAft>
              <a:buFont typeface="Arial"/>
              <a:buChar char="•"/>
              <a:defRPr sz="1800" kern="1200">
                <a:solidFill>
                  <a:schemeClr val="tx1"/>
                </a:solidFill>
                <a:latin typeface="Avenir Book" charset="0"/>
                <a:ea typeface="Avenir Book" charset="0"/>
                <a:cs typeface="Avenir Book" charset="0"/>
              </a:defRPr>
            </a:lvl4pPr>
            <a:lvl5pPr marL="2057400" indent="-228600" algn="l" defTabSz="914400" rtl="0" eaLnBrk="1" latinLnBrk="0" hangingPunct="1">
              <a:lnSpc>
                <a:spcPct val="90000"/>
              </a:lnSpc>
              <a:spcBef>
                <a:spcPts val="0"/>
              </a:spcBef>
              <a:spcAft>
                <a:spcPts val="300"/>
              </a:spcAft>
              <a:buFont typeface="Arial"/>
              <a:buChar char="•"/>
              <a:defRPr sz="1800" kern="1200">
                <a:solidFill>
                  <a:schemeClr val="tx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Data publication process into data lake similar to those followed by NASA’s archives</a:t>
            </a:r>
          </a:p>
          <a:p>
            <a:pPr lvl="1"/>
            <a:r>
              <a:rPr lang="en-US" sz="2000" dirty="0"/>
              <a:t>Over </a:t>
            </a:r>
            <a:r>
              <a:rPr lang="en-US" sz="2000" b="1" i="1" dirty="0"/>
              <a:t>40 datasets </a:t>
            </a:r>
            <a:r>
              <a:rPr lang="en-US" sz="2000" dirty="0"/>
              <a:t>ingested for MAAP</a:t>
            </a:r>
          </a:p>
          <a:p>
            <a:pPr lvl="1"/>
            <a:r>
              <a:rPr lang="en-US" sz="2000" dirty="0"/>
              <a:t>Data products identified by SMEs </a:t>
            </a:r>
          </a:p>
          <a:p>
            <a:r>
              <a:rPr lang="en-US" sz="2400" dirty="0"/>
              <a:t>Reuses open source components developed by NASA’s ESDIS project</a:t>
            </a:r>
          </a:p>
          <a:p>
            <a:pPr lvl="1"/>
            <a:r>
              <a:rPr lang="en-US" sz="2000" dirty="0"/>
              <a:t>Data ingested into MAAP data lake enabled by Cumulus – </a:t>
            </a:r>
            <a:r>
              <a:rPr lang="en-US" sz="2000" b="1" i="1" dirty="0"/>
              <a:t>available on the cloud</a:t>
            </a:r>
          </a:p>
          <a:p>
            <a:pPr lvl="1"/>
            <a:r>
              <a:rPr lang="en-US" sz="2000" dirty="0"/>
              <a:t>Metadata Management Tool to author and curate metadata </a:t>
            </a:r>
          </a:p>
          <a:p>
            <a:pPr lvl="1"/>
            <a:r>
              <a:rPr lang="en-US" sz="2000" dirty="0"/>
              <a:t>Common Metadata Repository to facilitate discovery of objects in the data lake </a:t>
            </a:r>
          </a:p>
          <a:p>
            <a:pPr marL="0" indent="0">
              <a:buNone/>
            </a:pPr>
            <a:endParaRPr lang="en-US" sz="2400" dirty="0"/>
          </a:p>
          <a:p>
            <a:pPr marL="0" indent="0">
              <a:buNone/>
            </a:pPr>
            <a:endParaRPr lang="en-US" dirty="0"/>
          </a:p>
          <a:p>
            <a:pPr lvl="2"/>
            <a:endParaRPr lang="en-US" dirty="0"/>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4459" y="1543049"/>
            <a:ext cx="6294314" cy="3664965"/>
          </a:xfrm>
          <a:prstGeom prst="rect">
            <a:avLst/>
          </a:prstGeom>
        </p:spPr>
      </p:pic>
    </p:spTree>
    <p:extLst>
      <p:ext uri="{BB962C8B-B14F-4D97-AF65-F5344CB8AC3E}">
        <p14:creationId xmlns:p14="http://schemas.microsoft.com/office/powerpoint/2010/main" val="1080048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67659</TotalTime>
  <Words>1570</Words>
  <Application>Microsoft Macintosh PowerPoint</Application>
  <PresentationFormat>Widescreen</PresentationFormat>
  <Paragraphs>176</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Avenir Book</vt:lpstr>
      <vt:lpstr>Calibri</vt:lpstr>
      <vt:lpstr>Century Gothic</vt:lpstr>
      <vt:lpstr>Office Theme</vt:lpstr>
      <vt:lpstr>Data Systems to Enable Open Science: The Joint ESA-NASA Multi-Mission Algorithm and Analysis Platform’s Data Ecosystem</vt:lpstr>
      <vt:lpstr>Introduction: Open Science in the 2.0 Era</vt:lpstr>
      <vt:lpstr>Science Community Use Case</vt:lpstr>
      <vt:lpstr>Science Community Use Case</vt:lpstr>
      <vt:lpstr>What is MAAP?</vt:lpstr>
      <vt:lpstr>MAAP Goals</vt:lpstr>
      <vt:lpstr>NASA MAAP Data Ecosystem</vt:lpstr>
      <vt:lpstr>MAAP Data Ecosystem Architecture </vt:lpstr>
      <vt:lpstr>MAAP Data Lake </vt:lpstr>
      <vt:lpstr>MAAP Core Data Services </vt:lpstr>
      <vt:lpstr>Connecting Data Spaces to Core Services</vt:lpstr>
      <vt:lpstr>MAAP Structured Data Store</vt:lpstr>
      <vt:lpstr>Future Work: MAAP User Shared Software</vt:lpstr>
      <vt:lpstr>Discussion</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Bugbee, Kaylin M. (MSFC-ST11)[UAH]</cp:lastModifiedBy>
  <cp:revision>310</cp:revision>
  <cp:lastPrinted>2019-04-05T16:29:19Z</cp:lastPrinted>
  <dcterms:created xsi:type="dcterms:W3CDTF">2017-07-05T15:40:34Z</dcterms:created>
  <dcterms:modified xsi:type="dcterms:W3CDTF">2020-04-28T15:13:04Z</dcterms:modified>
</cp:coreProperties>
</file>