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3"/>
  </p:notesMasterIdLst>
  <p:handoutMasterIdLst>
    <p:handoutMasterId r:id="rId14"/>
  </p:handoutMasterIdLst>
  <p:sldIdLst>
    <p:sldId id="259" r:id="rId2"/>
    <p:sldId id="258" r:id="rId3"/>
    <p:sldId id="260" r:id="rId4"/>
    <p:sldId id="261" r:id="rId5"/>
    <p:sldId id="262" r:id="rId6"/>
    <p:sldId id="263" r:id="rId7"/>
    <p:sldId id="264" r:id="rId8"/>
    <p:sldId id="265" r:id="rId9"/>
    <p:sldId id="266" r:id="rId10"/>
    <p:sldId id="267" r:id="rId11"/>
    <p:sldId id="26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6" d="100"/>
          <a:sy n="116" d="100"/>
        </p:scale>
        <p:origin x="-688" y="-2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E89473-566E-8445-B1CD-4EC8EF10E77A}" type="datetimeFigureOut">
              <a:rPr lang="en-US" smtClean="0"/>
              <a:t>30/04/20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FD0F8-98AB-A247-BE0C-9C5842375651}" type="slidenum">
              <a:rPr lang="en-US" smtClean="0"/>
              <a:t>‹#›</a:t>
            </a:fld>
            <a:endParaRPr lang="en-US"/>
          </a:p>
        </p:txBody>
      </p:sp>
    </p:spTree>
    <p:extLst>
      <p:ext uri="{BB962C8B-B14F-4D97-AF65-F5344CB8AC3E}">
        <p14:creationId xmlns:p14="http://schemas.microsoft.com/office/powerpoint/2010/main" val="2847894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A4EEA-73E0-1949-B358-144E84D987EC}" type="datetimeFigureOut">
              <a:rPr lang="en-US" smtClean="0"/>
              <a:t>30/04/20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8B05A-7B4F-264E-BD64-8A4519EB9A90}" type="slidenum">
              <a:rPr lang="en-US" smtClean="0"/>
              <a:t>‹#›</a:t>
            </a:fld>
            <a:endParaRPr lang="en-US"/>
          </a:p>
        </p:txBody>
      </p:sp>
    </p:spTree>
    <p:extLst>
      <p:ext uri="{BB962C8B-B14F-4D97-AF65-F5344CB8AC3E}">
        <p14:creationId xmlns:p14="http://schemas.microsoft.com/office/powerpoint/2010/main" val="3140595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3D33C-545C-6141-83A4-FEC3A529B844}" type="datetime1">
              <a:rPr lang="en-US" smtClean="0"/>
              <a:t>30/04/20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367536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A3CBE-C693-CD4E-82D2-415BF9C9D20E}" type="datetime1">
              <a:rPr lang="en-US" smtClean="0"/>
              <a:t>30/04/20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61627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C1A76-7FC6-564A-B7B1-D75F8073B1EA}" type="datetime1">
              <a:rPr lang="en-US" smtClean="0"/>
              <a:t>30/04/20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371759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28742" y="1227497"/>
            <a:ext cx="8612513" cy="674488"/>
          </a:xfrm>
          <a:prstGeom prst="rect">
            <a:avLst/>
          </a:prstGeom>
        </p:spPr>
        <p:txBody>
          <a:bodyPr anchor="t"/>
          <a:lstStyle>
            <a:lvl1pPr>
              <a:defRPr sz="6000" baseline="0">
                <a:solidFill>
                  <a:schemeClr val="tx1">
                    <a:lumMod val="75000"/>
                    <a:lumOff val="25000"/>
                  </a:schemeClr>
                </a:solidFill>
              </a:defRPr>
            </a:lvl1pPr>
          </a:lstStyle>
          <a:p>
            <a:r>
              <a:rPr lang="de-DE" dirty="0"/>
              <a:t>Titel „Weiß“ bearbeiten</a:t>
            </a:r>
          </a:p>
        </p:txBody>
      </p:sp>
      <p:pic>
        <p:nvPicPr>
          <p:cNvPr id="8" name="Bild 7" descr="Logo_AWI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8587" y="342116"/>
            <a:ext cx="2621832" cy="284932"/>
          </a:xfrm>
          <a:prstGeom prst="rect">
            <a:avLst/>
          </a:prstGeom>
        </p:spPr>
      </p:pic>
      <p:pic>
        <p:nvPicPr>
          <p:cNvPr id="5" name="Bild 4" descr="HG_LOGO_S_ENG_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5572" y="4562157"/>
            <a:ext cx="936399" cy="310382"/>
          </a:xfrm>
          <a:prstGeom prst="rect">
            <a:avLst/>
          </a:prstGeom>
        </p:spPr>
      </p:pic>
      <p:grpSp>
        <p:nvGrpSpPr>
          <p:cNvPr id="6" name="Gruppierung 5"/>
          <p:cNvGrpSpPr/>
          <p:nvPr userDrawn="1"/>
        </p:nvGrpSpPr>
        <p:grpSpPr>
          <a:xfrm>
            <a:off x="9088086" y="1563489"/>
            <a:ext cx="63902" cy="395366"/>
            <a:chOff x="6286375" y="1956861"/>
            <a:chExt cx="63902" cy="527154"/>
          </a:xfrm>
        </p:grpSpPr>
        <p:sp>
          <p:nvSpPr>
            <p:cNvPr id="7" name="Rechteck 6"/>
            <p:cNvSpPr/>
            <p:nvPr/>
          </p:nvSpPr>
          <p:spPr>
            <a:xfrm>
              <a:off x="6286375" y="1956861"/>
              <a:ext cx="63902" cy="175718"/>
            </a:xfrm>
            <a:prstGeom prst="rect">
              <a:avLst/>
            </a:prstGeom>
            <a:solidFill>
              <a:srgbClr val="141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6286375" y="2132579"/>
              <a:ext cx="63902" cy="175718"/>
            </a:xfrm>
            <a:prstGeom prst="rect">
              <a:avLst/>
            </a:prstGeom>
            <a:solidFill>
              <a:srgbClr val="8612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6286375" y="2308297"/>
              <a:ext cx="63902" cy="175718"/>
            </a:xfrm>
            <a:prstGeom prst="rect">
              <a:avLst/>
            </a:prstGeom>
            <a:solidFill>
              <a:srgbClr val="E99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80000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05600-E46E-C74A-B1F3-7E46D6272D18}" type="datetime1">
              <a:rPr lang="en-US" smtClean="0"/>
              <a:t>30/04/20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409760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5FCA2-3759-8B4F-BD7F-BAB3E6D34315}" type="datetime1">
              <a:rPr lang="en-US" smtClean="0"/>
              <a:t>30/04/20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294882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EAF23-0246-204A-8EA6-5B0E81C6D1FA}" type="datetime1">
              <a:rPr lang="en-US" smtClean="0"/>
              <a:t>30/04/20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104912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0B0B-5F8C-514D-AEA7-9E767D494BCA}" type="datetime1">
              <a:rPr lang="en-US" smtClean="0"/>
              <a:t>30/04/20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421970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7B1302-F49A-C048-9BDE-A53E41E6A276}" type="datetime1">
              <a:rPr lang="en-US" smtClean="0"/>
              <a:t>30/04/20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328448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56650-FE82-024C-BAA5-C077F3AF37E6}" type="datetime1">
              <a:rPr lang="en-US" smtClean="0"/>
              <a:t>30/04/20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404881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507E2-84F7-DC47-9216-7BB396C3F3A3}" type="datetime1">
              <a:rPr lang="en-US" smtClean="0"/>
              <a:t>30/04/20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177552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0EFC6-077D-D347-A047-63C1160CA04A}" type="datetime1">
              <a:rPr lang="en-US" smtClean="0"/>
              <a:t>30/04/20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0D5C8-72F5-C345-B35B-137D352CA7C5}" type="slidenum">
              <a:rPr lang="en-US" smtClean="0"/>
              <a:t>‹#›</a:t>
            </a:fld>
            <a:endParaRPr lang="en-US"/>
          </a:p>
        </p:txBody>
      </p:sp>
    </p:spTree>
    <p:extLst>
      <p:ext uri="{BB962C8B-B14F-4D97-AF65-F5344CB8AC3E}">
        <p14:creationId xmlns:p14="http://schemas.microsoft.com/office/powerpoint/2010/main" val="27348211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50B3B59-E639-1148-8DDC-18ED7704156C}" type="datetime1">
              <a:rPr lang="en-US" smtClean="0"/>
              <a:t>30/04/20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40D5C8-72F5-C345-B35B-137D352CA7C5}" type="slidenum">
              <a:rPr lang="en-US" smtClean="0"/>
              <a:t>‹#›</a:t>
            </a:fld>
            <a:endParaRPr lang="en-US"/>
          </a:p>
        </p:txBody>
      </p:sp>
    </p:spTree>
    <p:extLst>
      <p:ext uri="{BB962C8B-B14F-4D97-AF65-F5344CB8AC3E}">
        <p14:creationId xmlns:p14="http://schemas.microsoft.com/office/powerpoint/2010/main" val="36604267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94729" y="817431"/>
            <a:ext cx="8612513" cy="3799348"/>
          </a:xfrm>
          <a:noFill/>
        </p:spPr>
        <p:txBody>
          <a:bodyPr>
            <a:normAutofit/>
          </a:bodyPr>
          <a:lstStyle/>
          <a:p>
            <a:r>
              <a:rPr lang="en-US" sz="3200" b="1" dirty="0"/>
              <a:t>Concurrent Miocene Antarctic ice sheet growth and CO</a:t>
            </a:r>
            <a:r>
              <a:rPr lang="en-US" sz="3200" b="1" baseline="-25000" dirty="0"/>
              <a:t>2</a:t>
            </a:r>
            <a:r>
              <a:rPr lang="en-US" sz="3200" b="1" dirty="0"/>
              <a:t> increase caused by disequilibrium</a:t>
            </a:r>
            <a:r>
              <a:rPr lang="de-DE" sz="2000" b="1" dirty="0"/>
              <a:t/>
            </a:r>
            <a:br>
              <a:rPr lang="de-DE" sz="2000" b="1" dirty="0"/>
            </a:br>
            <a:r>
              <a:rPr lang="de-DE" sz="2000" dirty="0"/>
              <a:t/>
            </a:r>
            <a:br>
              <a:rPr lang="de-DE" sz="2000" dirty="0"/>
            </a:br>
            <a:r>
              <a:rPr lang="de-DE" sz="2000" dirty="0"/>
              <a:t/>
            </a:r>
            <a:br>
              <a:rPr lang="de-DE" sz="2000" dirty="0"/>
            </a:br>
            <a:r>
              <a:rPr lang="de-DE" sz="2000" b="0" i="1" dirty="0" smtClean="0"/>
              <a:t>EGU General </a:t>
            </a:r>
            <a:r>
              <a:rPr lang="de-DE" sz="2000" b="0" i="1" dirty="0" err="1" smtClean="0"/>
              <a:t>Assembly</a:t>
            </a:r>
            <a:r>
              <a:rPr lang="de-DE" sz="2000" b="0" i="1" dirty="0" smtClean="0"/>
              <a:t>, May 4th 2020</a:t>
            </a:r>
            <a:r>
              <a:rPr lang="de-DE" sz="2000" dirty="0"/>
              <a:t/>
            </a:r>
            <a:br>
              <a:rPr lang="de-DE" sz="2000" dirty="0"/>
            </a:br>
            <a:r>
              <a:rPr lang="de-DE" sz="3600" dirty="0"/>
              <a:t/>
            </a:r>
            <a:br>
              <a:rPr lang="de-DE" sz="3600" dirty="0"/>
            </a:br>
            <a:r>
              <a:rPr lang="de-DE" sz="2000" dirty="0"/>
              <a:t>Lennert B. </a:t>
            </a:r>
            <a:r>
              <a:rPr lang="de-DE" sz="2000" dirty="0" err="1" smtClean="0"/>
              <a:t>Stap</a:t>
            </a:r>
            <a:r>
              <a:rPr lang="de-DE" sz="2000" dirty="0" smtClean="0"/>
              <a:t>, </a:t>
            </a:r>
            <a:r>
              <a:rPr lang="de-DE" sz="2000" b="0" dirty="0" smtClean="0"/>
              <a:t>G</a:t>
            </a:r>
            <a:r>
              <a:rPr lang="de-DE" sz="2000" b="0" dirty="0"/>
              <a:t>. </a:t>
            </a:r>
            <a:r>
              <a:rPr lang="de-DE" sz="2000" b="0" dirty="0" smtClean="0"/>
              <a:t>Knorr, </a:t>
            </a:r>
            <a:r>
              <a:rPr lang="de-DE" sz="2000" b="0" dirty="0" err="1" smtClean="0"/>
              <a:t>and</a:t>
            </a:r>
            <a:r>
              <a:rPr lang="de-DE" sz="2000" b="0" dirty="0" smtClean="0"/>
              <a:t> </a:t>
            </a:r>
            <a:r>
              <a:rPr lang="de-DE" sz="2000" b="0" dirty="0"/>
              <a:t>G. </a:t>
            </a:r>
            <a:r>
              <a:rPr lang="de-DE" sz="2000" b="0" dirty="0" smtClean="0"/>
              <a:t>Lohmann</a:t>
            </a:r>
            <a:r>
              <a:rPr lang="de-DE" sz="2000" b="0" dirty="0"/>
              <a:t/>
            </a:r>
            <a:br>
              <a:rPr lang="de-DE" sz="2000" b="0" dirty="0"/>
            </a:br>
            <a:r>
              <a:rPr lang="de-DE" sz="2000" b="0" dirty="0"/>
              <a:t/>
            </a:r>
            <a:br>
              <a:rPr lang="de-DE" sz="2000" b="0" dirty="0"/>
            </a:br>
            <a:r>
              <a:rPr lang="de-DE" sz="1200" b="0" dirty="0" smtClean="0"/>
              <a:t>Alfred-Wegener-Institut, Helmholtz-Zentrum für Polar- und Meeresforschung</a:t>
            </a:r>
            <a:r>
              <a:rPr lang="de-DE" sz="1200" b="0" dirty="0"/>
              <a:t/>
            </a:r>
            <a:br>
              <a:rPr lang="de-DE" sz="1200" b="0" dirty="0"/>
            </a:br>
            <a:r>
              <a:rPr lang="de-DE" sz="1200" b="0" dirty="0"/>
              <a:t>	Bremerhaven, </a:t>
            </a:r>
            <a:r>
              <a:rPr lang="de-DE" sz="1200" b="0" dirty="0" smtClean="0"/>
              <a:t>Germany</a:t>
            </a:r>
            <a:r>
              <a:rPr lang="de-DE" dirty="0"/>
              <a:t/>
            </a:r>
            <a:br>
              <a:rPr lang="de-DE" dirty="0"/>
            </a:br>
            <a:endParaRPr lang="de-DE" sz="1600" b="0" dirty="0"/>
          </a:p>
        </p:txBody>
      </p:sp>
      <p:pic>
        <p:nvPicPr>
          <p:cNvPr id="4" name="Picture 3" descr="MO_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41520113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40D5C8-72F5-C345-B35B-137D352CA7C5}" type="slidenum">
              <a:rPr lang="en-US" smtClean="0"/>
              <a:t>10</a:t>
            </a:fld>
            <a:endParaRPr lang="en-US"/>
          </a:p>
        </p:txBody>
      </p:sp>
      <p:sp>
        <p:nvSpPr>
          <p:cNvPr id="3" name="TextBox 2"/>
          <p:cNvSpPr txBox="1"/>
          <p:nvPr/>
        </p:nvSpPr>
        <p:spPr>
          <a:xfrm>
            <a:off x="316516" y="234462"/>
            <a:ext cx="3018693" cy="461665"/>
          </a:xfrm>
          <a:prstGeom prst="rect">
            <a:avLst/>
          </a:prstGeom>
          <a:noFill/>
        </p:spPr>
        <p:txBody>
          <a:bodyPr wrap="square" rtlCol="0">
            <a:spAutoFit/>
          </a:bodyPr>
          <a:lstStyle/>
          <a:p>
            <a:r>
              <a:rPr lang="en-US" sz="2400" b="1" u="sng" dirty="0" smtClean="0"/>
              <a:t>RESULTS</a:t>
            </a:r>
            <a:endParaRPr lang="en-US" sz="2400" b="1" u="sng" dirty="0"/>
          </a:p>
        </p:txBody>
      </p:sp>
      <p:sp>
        <p:nvSpPr>
          <p:cNvPr id="2" name="Rectangle 1"/>
          <p:cNvSpPr/>
          <p:nvPr/>
        </p:nvSpPr>
        <p:spPr>
          <a:xfrm>
            <a:off x="316516" y="894697"/>
            <a:ext cx="8370284" cy="646331"/>
          </a:xfrm>
          <a:prstGeom prst="rect">
            <a:avLst/>
          </a:prstGeom>
        </p:spPr>
        <p:txBody>
          <a:bodyPr wrap="square">
            <a:spAutoFit/>
          </a:bodyPr>
          <a:lstStyle/>
          <a:p>
            <a:r>
              <a:rPr lang="en-US" dirty="0"/>
              <a:t>Ice volume variability and the relation between CO</a:t>
            </a:r>
            <a:r>
              <a:rPr lang="en-US" baseline="-25000" dirty="0"/>
              <a:t>2</a:t>
            </a:r>
            <a:r>
              <a:rPr lang="en-US" dirty="0"/>
              <a:t> and ice volume, depend on the </a:t>
            </a:r>
            <a:r>
              <a:rPr lang="en-US" b="1" dirty="0"/>
              <a:t>amplitude</a:t>
            </a:r>
            <a:r>
              <a:rPr lang="en-US" dirty="0"/>
              <a:t> </a:t>
            </a:r>
            <a:r>
              <a:rPr lang="en-US" dirty="0" smtClean="0"/>
              <a:t>and </a:t>
            </a:r>
            <a:r>
              <a:rPr lang="en-US" b="1" dirty="0" smtClean="0"/>
              <a:t>range</a:t>
            </a:r>
            <a:r>
              <a:rPr lang="en-US" dirty="0" smtClean="0"/>
              <a:t> of </a:t>
            </a:r>
            <a:r>
              <a:rPr lang="en-US" dirty="0"/>
              <a:t>CO</a:t>
            </a:r>
            <a:r>
              <a:rPr lang="en-US" baseline="-25000" dirty="0"/>
              <a:t>2</a:t>
            </a:r>
            <a:r>
              <a:rPr lang="en-US" dirty="0"/>
              <a:t> </a:t>
            </a:r>
            <a:r>
              <a:rPr lang="en-US" dirty="0" smtClean="0"/>
              <a:t>variability. </a:t>
            </a:r>
            <a:endParaRPr lang="en-US" dirty="0"/>
          </a:p>
        </p:txBody>
      </p:sp>
      <p:pic>
        <p:nvPicPr>
          <p:cNvPr id="5" name="Picture 4"/>
          <p:cNvPicPr>
            <a:picLocks noChangeAspect="1"/>
          </p:cNvPicPr>
          <p:nvPr/>
        </p:nvPicPr>
        <p:blipFill>
          <a:blip r:embed="rId2"/>
          <a:stretch>
            <a:fillRect/>
          </a:stretch>
        </p:blipFill>
        <p:spPr>
          <a:xfrm>
            <a:off x="67190" y="1850459"/>
            <a:ext cx="4546942" cy="2388504"/>
          </a:xfrm>
          <a:prstGeom prst="rect">
            <a:avLst/>
          </a:prstGeom>
        </p:spPr>
      </p:pic>
      <p:sp>
        <p:nvSpPr>
          <p:cNvPr id="7" name="TextBox 6"/>
          <p:cNvSpPr txBox="1"/>
          <p:nvPr/>
        </p:nvSpPr>
        <p:spPr>
          <a:xfrm>
            <a:off x="3054386" y="4474089"/>
            <a:ext cx="3382823" cy="523220"/>
          </a:xfrm>
          <a:prstGeom prst="rect">
            <a:avLst/>
          </a:prstGeom>
          <a:noFill/>
        </p:spPr>
        <p:txBody>
          <a:bodyPr wrap="square" rtlCol="0">
            <a:spAutoFit/>
          </a:bodyPr>
          <a:lstStyle/>
          <a:p>
            <a:r>
              <a:rPr lang="en-US" sz="1400" dirty="0" smtClean="0"/>
              <a:t>Black:		0 </a:t>
            </a:r>
            <a:r>
              <a:rPr lang="mr-IN" sz="1400" dirty="0" smtClean="0"/>
              <a:t>–</a:t>
            </a:r>
            <a:r>
              <a:rPr lang="en-US" sz="1400" dirty="0" smtClean="0"/>
              <a:t> 0.5 forcing amplitude</a:t>
            </a:r>
          </a:p>
          <a:p>
            <a:r>
              <a:rPr lang="en-US" sz="1400" dirty="0" smtClean="0"/>
              <a:t>Dashed: 	0.5 </a:t>
            </a:r>
            <a:r>
              <a:rPr lang="mr-IN" sz="1400" dirty="0" smtClean="0"/>
              <a:t>–</a:t>
            </a:r>
            <a:r>
              <a:rPr lang="en-US" sz="1400" dirty="0" smtClean="0"/>
              <a:t> 1 forcing amplitude</a:t>
            </a:r>
            <a:endParaRPr lang="en-US" sz="1400" dirty="0"/>
          </a:p>
        </p:txBody>
      </p:sp>
      <p:pic>
        <p:nvPicPr>
          <p:cNvPr id="8" name="Picture 7"/>
          <p:cNvPicPr>
            <a:picLocks noChangeAspect="1"/>
          </p:cNvPicPr>
          <p:nvPr/>
        </p:nvPicPr>
        <p:blipFill>
          <a:blip r:embed="rId3"/>
          <a:stretch>
            <a:fillRect/>
          </a:stretch>
        </p:blipFill>
        <p:spPr>
          <a:xfrm>
            <a:off x="4620520" y="1839510"/>
            <a:ext cx="4513156" cy="2399453"/>
          </a:xfrm>
          <a:prstGeom prst="rect">
            <a:avLst/>
          </a:prstGeom>
        </p:spPr>
      </p:pic>
      <p:pic>
        <p:nvPicPr>
          <p:cNvPr id="9" name="Picture 8" descr="MO_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21129759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40D5C8-72F5-C345-B35B-137D352CA7C5}" type="slidenum">
              <a:rPr lang="en-US" smtClean="0"/>
              <a:t>11</a:t>
            </a:fld>
            <a:endParaRPr lang="en-US"/>
          </a:p>
        </p:txBody>
      </p:sp>
      <p:sp>
        <p:nvSpPr>
          <p:cNvPr id="5" name="TextBox 4"/>
          <p:cNvSpPr txBox="1"/>
          <p:nvPr/>
        </p:nvSpPr>
        <p:spPr>
          <a:xfrm>
            <a:off x="316516" y="234462"/>
            <a:ext cx="3018693" cy="461665"/>
          </a:xfrm>
          <a:prstGeom prst="rect">
            <a:avLst/>
          </a:prstGeom>
          <a:noFill/>
        </p:spPr>
        <p:txBody>
          <a:bodyPr wrap="square" rtlCol="0">
            <a:spAutoFit/>
          </a:bodyPr>
          <a:lstStyle/>
          <a:p>
            <a:r>
              <a:rPr lang="en-US" sz="2400" b="1" u="sng" dirty="0" smtClean="0"/>
              <a:t>REFERENCES</a:t>
            </a:r>
            <a:endParaRPr lang="en-US" sz="2400" b="1" u="sng" dirty="0"/>
          </a:p>
        </p:txBody>
      </p:sp>
      <p:sp>
        <p:nvSpPr>
          <p:cNvPr id="6" name="TextBox 5"/>
          <p:cNvSpPr txBox="1"/>
          <p:nvPr/>
        </p:nvSpPr>
        <p:spPr>
          <a:xfrm>
            <a:off x="316515" y="1127791"/>
            <a:ext cx="7948937" cy="3323987"/>
          </a:xfrm>
          <a:prstGeom prst="rect">
            <a:avLst/>
          </a:prstGeom>
          <a:noFill/>
        </p:spPr>
        <p:txBody>
          <a:bodyPr wrap="square" rtlCol="0">
            <a:spAutoFit/>
          </a:bodyPr>
          <a:lstStyle/>
          <a:p>
            <a:r>
              <a:rPr lang="en-US" sz="1400" dirty="0" err="1" smtClean="0"/>
              <a:t>Laskar</a:t>
            </a:r>
            <a:r>
              <a:rPr lang="en-US" sz="1400" dirty="0"/>
              <a:t>, J., </a:t>
            </a:r>
            <a:r>
              <a:rPr lang="en-US" sz="1400" dirty="0" err="1"/>
              <a:t>Robutel</a:t>
            </a:r>
            <a:r>
              <a:rPr lang="en-US" sz="1400" dirty="0"/>
              <a:t>, P., </a:t>
            </a:r>
            <a:r>
              <a:rPr lang="en-US" sz="1400" dirty="0" err="1"/>
              <a:t>Joutel</a:t>
            </a:r>
            <a:r>
              <a:rPr lang="en-US" sz="1400" dirty="0"/>
              <a:t>, F., Gastineau, M., </a:t>
            </a:r>
            <a:r>
              <a:rPr lang="en-US" sz="1400" dirty="0" err="1"/>
              <a:t>Correia</a:t>
            </a:r>
            <a:r>
              <a:rPr lang="en-US" sz="1400" dirty="0"/>
              <a:t>, A. C. M., </a:t>
            </a:r>
            <a:r>
              <a:rPr lang="en-US" sz="1400" dirty="0" err="1"/>
              <a:t>Levrard</a:t>
            </a:r>
            <a:r>
              <a:rPr lang="en-US" sz="1400" dirty="0" smtClean="0"/>
              <a:t>, B</a:t>
            </a:r>
            <a:r>
              <a:rPr lang="en-US" sz="1400" dirty="0"/>
              <a:t>., et al. (2004). A long-term numerical solution for the insolation </a:t>
            </a:r>
            <a:r>
              <a:rPr lang="en-US" sz="1400" dirty="0" smtClean="0"/>
              <a:t>quantities </a:t>
            </a:r>
            <a:r>
              <a:rPr lang="en-US" sz="1400" dirty="0"/>
              <a:t>of the Earth. </a:t>
            </a:r>
            <a:r>
              <a:rPr lang="en-US" sz="1400" i="1" dirty="0"/>
              <a:t>Astronomy &amp; </a:t>
            </a:r>
            <a:r>
              <a:rPr lang="en-US" sz="1400" i="1" dirty="0" smtClean="0"/>
              <a:t>Astrophysics</a:t>
            </a:r>
            <a:r>
              <a:rPr lang="en-US" sz="1400" dirty="0" smtClean="0"/>
              <a:t>, </a:t>
            </a:r>
            <a:r>
              <a:rPr lang="en-US" sz="1400" b="1" dirty="0" smtClean="0"/>
              <a:t>428</a:t>
            </a:r>
            <a:r>
              <a:rPr lang="en-US" sz="1400" dirty="0" smtClean="0"/>
              <a:t>(</a:t>
            </a:r>
            <a:r>
              <a:rPr lang="en-US" sz="1400" dirty="0"/>
              <a:t>1), </a:t>
            </a:r>
            <a:r>
              <a:rPr lang="en-US" sz="1400" dirty="0" smtClean="0"/>
              <a:t>261-285</a:t>
            </a:r>
          </a:p>
          <a:p>
            <a:endParaRPr lang="en-US" sz="1400" dirty="0" smtClean="0"/>
          </a:p>
          <a:p>
            <a:r>
              <a:rPr lang="en-US" sz="1400" dirty="0" err="1" smtClean="0"/>
              <a:t>Stap</a:t>
            </a:r>
            <a:r>
              <a:rPr lang="en-US" sz="1400" dirty="0"/>
              <a:t>, L. B., Sutter, J., Knorr, G., </a:t>
            </a:r>
            <a:r>
              <a:rPr lang="en-US" sz="1400" dirty="0" err="1"/>
              <a:t>Starz</a:t>
            </a:r>
            <a:r>
              <a:rPr lang="en-US" sz="1400" dirty="0"/>
              <a:t>, M., &amp; </a:t>
            </a:r>
            <a:r>
              <a:rPr lang="en-US" sz="1400" dirty="0" err="1"/>
              <a:t>Lohmann</a:t>
            </a:r>
            <a:r>
              <a:rPr lang="en-US" sz="1400" dirty="0"/>
              <a:t>, G. (2019). Transient </a:t>
            </a:r>
            <a:r>
              <a:rPr lang="en-US" sz="1400" dirty="0" smtClean="0"/>
              <a:t>variability </a:t>
            </a:r>
            <a:r>
              <a:rPr lang="en-US" sz="1400" dirty="0"/>
              <a:t>of the Miocene Antarctic ice sheet smaller than equilibrium </a:t>
            </a:r>
            <a:r>
              <a:rPr lang="en-US" sz="1400" dirty="0" smtClean="0"/>
              <a:t>differences. </a:t>
            </a:r>
            <a:r>
              <a:rPr lang="en-US" sz="1400" i="1" dirty="0" smtClean="0"/>
              <a:t>Geophysical </a:t>
            </a:r>
            <a:r>
              <a:rPr lang="en-US" sz="1400" i="1" dirty="0"/>
              <a:t>Research </a:t>
            </a:r>
            <a:r>
              <a:rPr lang="en-US" sz="1400" i="1" dirty="0" smtClean="0"/>
              <a:t>Letters</a:t>
            </a:r>
            <a:r>
              <a:rPr lang="en-US" sz="1400" dirty="0" smtClean="0"/>
              <a:t>, </a:t>
            </a:r>
            <a:r>
              <a:rPr lang="en-US" sz="1400" b="1" dirty="0" smtClean="0"/>
              <a:t>46</a:t>
            </a:r>
            <a:r>
              <a:rPr lang="en-US" sz="1400" dirty="0" smtClean="0"/>
              <a:t>(</a:t>
            </a:r>
            <a:r>
              <a:rPr lang="en-US" sz="1400" dirty="0"/>
              <a:t>8), </a:t>
            </a:r>
            <a:r>
              <a:rPr lang="en-US" sz="1400" dirty="0" smtClean="0"/>
              <a:t>4288-4298.</a:t>
            </a:r>
          </a:p>
          <a:p>
            <a:endParaRPr lang="en-US" sz="1400" dirty="0"/>
          </a:p>
          <a:p>
            <a:r>
              <a:rPr lang="en-US" sz="1400" dirty="0" err="1" smtClean="0"/>
              <a:t>Zachos</a:t>
            </a:r>
            <a:r>
              <a:rPr lang="en-US" sz="1400" dirty="0"/>
              <a:t>, J. C., Dickens, G. R., &amp; </a:t>
            </a:r>
            <a:r>
              <a:rPr lang="en-US" sz="1400" dirty="0" err="1"/>
              <a:t>Zeebe</a:t>
            </a:r>
            <a:r>
              <a:rPr lang="en-US" sz="1400" dirty="0"/>
              <a:t>, R. E. (2008). An early Cenozoic </a:t>
            </a:r>
            <a:r>
              <a:rPr lang="en-US" sz="1400" dirty="0" smtClean="0"/>
              <a:t>perspective on </a:t>
            </a:r>
            <a:r>
              <a:rPr lang="en-US" sz="1400" dirty="0"/>
              <a:t>greenhouse warming and carbon-cycle dynamics. </a:t>
            </a:r>
            <a:r>
              <a:rPr lang="en-US" sz="1400" i="1" dirty="0" smtClean="0"/>
              <a:t>Nature</a:t>
            </a:r>
            <a:r>
              <a:rPr lang="en-US" sz="1400" dirty="0" smtClean="0"/>
              <a:t>, </a:t>
            </a:r>
            <a:r>
              <a:rPr lang="en-US" sz="1400" b="1" dirty="0" smtClean="0"/>
              <a:t>451</a:t>
            </a:r>
            <a:r>
              <a:rPr lang="en-US" sz="1400" dirty="0" smtClean="0"/>
              <a:t>(</a:t>
            </a:r>
            <a:r>
              <a:rPr lang="en-US" sz="1400" dirty="0"/>
              <a:t>7176), </a:t>
            </a:r>
            <a:r>
              <a:rPr lang="en-US" sz="1400" dirty="0" smtClean="0"/>
              <a:t>279-283</a:t>
            </a:r>
          </a:p>
          <a:p>
            <a:endParaRPr lang="en-US" sz="1400" dirty="0"/>
          </a:p>
          <a:p>
            <a:endParaRPr lang="en-US" sz="1400" u="sng" dirty="0" smtClean="0"/>
          </a:p>
          <a:p>
            <a:r>
              <a:rPr lang="en-US" sz="1400" u="sng" dirty="0" smtClean="0"/>
              <a:t>THE WORK SHOWN HERE IS CURRENTLY UNDER REVIEW:</a:t>
            </a:r>
          </a:p>
          <a:p>
            <a:endParaRPr lang="en-US" sz="1400" u="sng" dirty="0" smtClean="0"/>
          </a:p>
          <a:p>
            <a:r>
              <a:rPr lang="en-US" sz="1400" dirty="0" err="1" smtClean="0"/>
              <a:t>Stap</a:t>
            </a:r>
            <a:r>
              <a:rPr lang="en-US" sz="1400" dirty="0" smtClean="0"/>
              <a:t>, L.B, Knorr, G., &amp; </a:t>
            </a:r>
            <a:r>
              <a:rPr lang="en-US" sz="1400" dirty="0" err="1" smtClean="0"/>
              <a:t>Lohmann</a:t>
            </a:r>
            <a:r>
              <a:rPr lang="en-US" sz="1400" dirty="0" smtClean="0"/>
              <a:t>, G. (2020). </a:t>
            </a:r>
            <a:r>
              <a:rPr lang="en-US" sz="1400" dirty="0"/>
              <a:t>Anti-phased Miocene ice volume and CO</a:t>
            </a:r>
            <a:r>
              <a:rPr lang="en-US" sz="1400" baseline="-25000" dirty="0"/>
              <a:t>2</a:t>
            </a:r>
            <a:r>
              <a:rPr lang="en-US" sz="1400" dirty="0"/>
              <a:t> changes </a:t>
            </a:r>
            <a:r>
              <a:rPr lang="en-US" sz="1400" dirty="0" smtClean="0"/>
              <a:t>by transient </a:t>
            </a:r>
            <a:r>
              <a:rPr lang="en-US" sz="1400" dirty="0"/>
              <a:t>Antarctic ice sheet </a:t>
            </a:r>
            <a:r>
              <a:rPr lang="en-US" sz="1400" dirty="0" smtClean="0"/>
              <a:t>variability. Submitted to: </a:t>
            </a:r>
            <a:r>
              <a:rPr lang="en-US" sz="1400" i="1" dirty="0" err="1" smtClean="0"/>
              <a:t>Paleoceanography</a:t>
            </a:r>
            <a:r>
              <a:rPr lang="en-US" sz="1400" i="1" dirty="0" smtClean="0"/>
              <a:t> and Paleoclimatology</a:t>
            </a:r>
            <a:endParaRPr lang="en-US" sz="1400" dirty="0"/>
          </a:p>
          <a:p>
            <a:endParaRPr lang="en-US" sz="1400" dirty="0"/>
          </a:p>
        </p:txBody>
      </p:sp>
      <p:pic>
        <p:nvPicPr>
          <p:cNvPr id="7" name="Picture 6" descr="MO_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40979070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516" y="819701"/>
            <a:ext cx="4196868" cy="1477328"/>
          </a:xfrm>
          <a:prstGeom prst="rect">
            <a:avLst/>
          </a:prstGeom>
        </p:spPr>
        <p:txBody>
          <a:bodyPr wrap="square">
            <a:spAutoFit/>
          </a:bodyPr>
          <a:lstStyle/>
          <a:p>
            <a:r>
              <a:rPr lang="en-US" dirty="0" smtClean="0"/>
              <a:t>During </a:t>
            </a:r>
            <a:r>
              <a:rPr lang="en-US" dirty="0"/>
              <a:t>the early to mid-Miocene </a:t>
            </a:r>
            <a:endParaRPr lang="en-US" dirty="0" smtClean="0"/>
          </a:p>
          <a:p>
            <a:r>
              <a:rPr lang="en-US" dirty="0" smtClean="0"/>
              <a:t>(</a:t>
            </a:r>
            <a:r>
              <a:rPr lang="en-US" dirty="0"/>
              <a:t>23-14 </a:t>
            </a:r>
            <a:r>
              <a:rPr lang="en-US" dirty="0" err="1"/>
              <a:t>Myr</a:t>
            </a:r>
            <a:r>
              <a:rPr lang="en-US" dirty="0"/>
              <a:t> ago), benthic </a:t>
            </a:r>
            <a:r>
              <a:rPr lang="en-US" b="1" dirty="0">
                <a:sym typeface="Symbol"/>
              </a:rPr>
              <a:t></a:t>
            </a:r>
            <a:r>
              <a:rPr lang="en-US" b="1" baseline="30000" dirty="0"/>
              <a:t>18</a:t>
            </a:r>
            <a:r>
              <a:rPr lang="en-US" b="1" dirty="0"/>
              <a:t>O </a:t>
            </a:r>
            <a:r>
              <a:rPr lang="en-US" dirty="0"/>
              <a:t>and </a:t>
            </a:r>
            <a:endParaRPr lang="en-US" dirty="0" smtClean="0"/>
          </a:p>
          <a:p>
            <a:r>
              <a:rPr lang="en-US" b="1" dirty="0" smtClean="0"/>
              <a:t>solar </a:t>
            </a:r>
            <a:r>
              <a:rPr lang="en-US" b="1" dirty="0"/>
              <a:t>insolation </a:t>
            </a:r>
            <a:r>
              <a:rPr lang="en-US" dirty="0"/>
              <a:t>variability show </a:t>
            </a:r>
            <a:r>
              <a:rPr lang="en-US" b="1" dirty="0"/>
              <a:t>discrepancies</a:t>
            </a:r>
            <a:r>
              <a:rPr lang="en-US" dirty="0"/>
              <a:t>, i.e. times when both simultaneously increase or decrease. </a:t>
            </a:r>
            <a:endParaRPr lang="en-US" dirty="0" smtClean="0"/>
          </a:p>
        </p:txBody>
      </p:sp>
      <p:sp>
        <p:nvSpPr>
          <p:cNvPr id="2" name="Slide Number Placeholder 1"/>
          <p:cNvSpPr>
            <a:spLocks noGrp="1"/>
          </p:cNvSpPr>
          <p:nvPr>
            <p:ph type="sldNum" sz="quarter" idx="12"/>
          </p:nvPr>
        </p:nvSpPr>
        <p:spPr/>
        <p:txBody>
          <a:bodyPr/>
          <a:lstStyle/>
          <a:p>
            <a:fld id="{C440D5C8-72F5-C345-B35B-137D352CA7C5}" type="slidenum">
              <a:rPr lang="en-US" smtClean="0"/>
              <a:t>2</a:t>
            </a:fld>
            <a:endParaRPr lang="en-US"/>
          </a:p>
        </p:txBody>
      </p:sp>
      <p:sp>
        <p:nvSpPr>
          <p:cNvPr id="7" name="TextBox 6"/>
          <p:cNvSpPr txBox="1"/>
          <p:nvPr/>
        </p:nvSpPr>
        <p:spPr>
          <a:xfrm>
            <a:off x="316516" y="234462"/>
            <a:ext cx="3018693" cy="461665"/>
          </a:xfrm>
          <a:prstGeom prst="rect">
            <a:avLst/>
          </a:prstGeom>
          <a:noFill/>
        </p:spPr>
        <p:txBody>
          <a:bodyPr wrap="square" rtlCol="0">
            <a:spAutoFit/>
          </a:bodyPr>
          <a:lstStyle/>
          <a:p>
            <a:r>
              <a:rPr lang="en-US" sz="2400" b="1" u="sng" dirty="0" smtClean="0"/>
              <a:t>INTRODUCTION</a:t>
            </a:r>
            <a:endParaRPr lang="en-US" sz="2400" b="1" u="sng" dirty="0"/>
          </a:p>
        </p:txBody>
      </p:sp>
      <p:sp>
        <p:nvSpPr>
          <p:cNvPr id="11" name="TextBox 10"/>
          <p:cNvSpPr txBox="1"/>
          <p:nvPr/>
        </p:nvSpPr>
        <p:spPr>
          <a:xfrm>
            <a:off x="4694286" y="807241"/>
            <a:ext cx="4200770" cy="1477328"/>
          </a:xfrm>
          <a:prstGeom prst="rect">
            <a:avLst/>
          </a:prstGeom>
          <a:noFill/>
        </p:spPr>
        <p:txBody>
          <a:bodyPr wrap="square" rtlCol="0">
            <a:spAutoFit/>
          </a:bodyPr>
          <a:lstStyle/>
          <a:p>
            <a:pPr algn="r"/>
            <a:r>
              <a:rPr lang="en-US" dirty="0" smtClean="0"/>
              <a:t>For the period 21-20 </a:t>
            </a:r>
            <a:r>
              <a:rPr lang="en-US" dirty="0" err="1" smtClean="0"/>
              <a:t>Myr</a:t>
            </a:r>
            <a:r>
              <a:rPr lang="en-US" dirty="0" smtClean="0"/>
              <a:t> ago, and the stacked benthic </a:t>
            </a:r>
            <a:r>
              <a:rPr lang="en-US" dirty="0" smtClean="0">
                <a:sym typeface="Symbol"/>
              </a:rPr>
              <a:t></a:t>
            </a:r>
            <a:r>
              <a:rPr lang="en-US" baseline="30000" dirty="0" smtClean="0"/>
              <a:t>18</a:t>
            </a:r>
            <a:r>
              <a:rPr lang="en-US" dirty="0" smtClean="0"/>
              <a:t>O record from </a:t>
            </a:r>
          </a:p>
          <a:p>
            <a:pPr algn="r"/>
            <a:r>
              <a:rPr lang="en-US" dirty="0" err="1" smtClean="0"/>
              <a:t>Zachos</a:t>
            </a:r>
            <a:r>
              <a:rPr lang="en-US" dirty="0" smtClean="0"/>
              <a:t> </a:t>
            </a:r>
            <a:r>
              <a:rPr lang="en-US" i="1" dirty="0" smtClean="0"/>
              <a:t>et al. </a:t>
            </a:r>
            <a:r>
              <a:rPr lang="en-US" dirty="0" smtClean="0"/>
              <a:t>(2008) and 80</a:t>
            </a:r>
            <a:r>
              <a:rPr lang="en-US" baseline="30000" dirty="0" smtClean="0"/>
              <a:t>0</a:t>
            </a:r>
            <a:r>
              <a:rPr lang="en-US" dirty="0" smtClean="0"/>
              <a:t> S January insolation from </a:t>
            </a:r>
            <a:r>
              <a:rPr lang="en-US" dirty="0" err="1" smtClean="0"/>
              <a:t>Laskar</a:t>
            </a:r>
            <a:r>
              <a:rPr lang="en-US" dirty="0" smtClean="0"/>
              <a:t> </a:t>
            </a:r>
            <a:r>
              <a:rPr lang="en-US" i="1" dirty="0" smtClean="0"/>
              <a:t>et al. </a:t>
            </a:r>
            <a:r>
              <a:rPr lang="en-US" dirty="0" smtClean="0"/>
              <a:t>(2004), </a:t>
            </a:r>
          </a:p>
          <a:p>
            <a:pPr algn="r"/>
            <a:r>
              <a:rPr lang="en-US" dirty="0" smtClean="0"/>
              <a:t>these are marked cyan in this plot. </a:t>
            </a:r>
          </a:p>
        </p:txBody>
      </p:sp>
      <p:pic>
        <p:nvPicPr>
          <p:cNvPr id="14" name="Picture 13"/>
          <p:cNvPicPr>
            <a:picLocks noChangeAspect="1"/>
          </p:cNvPicPr>
          <p:nvPr/>
        </p:nvPicPr>
        <p:blipFill>
          <a:blip r:embed="rId2"/>
          <a:stretch>
            <a:fillRect/>
          </a:stretch>
        </p:blipFill>
        <p:spPr>
          <a:xfrm>
            <a:off x="1769634" y="2373672"/>
            <a:ext cx="5618337" cy="2667435"/>
          </a:xfrm>
          <a:prstGeom prst="rect">
            <a:avLst/>
          </a:prstGeom>
        </p:spPr>
      </p:pic>
      <p:pic>
        <p:nvPicPr>
          <p:cNvPr id="8" name="Picture 7" descr="MO_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37023986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40D5C8-72F5-C345-B35B-137D352CA7C5}" type="slidenum">
              <a:rPr lang="en-US" smtClean="0"/>
              <a:t>3</a:t>
            </a:fld>
            <a:endParaRPr lang="en-US" dirty="0"/>
          </a:p>
        </p:txBody>
      </p:sp>
      <p:sp>
        <p:nvSpPr>
          <p:cNvPr id="5" name="Rectangle 4"/>
          <p:cNvSpPr/>
          <p:nvPr/>
        </p:nvSpPr>
        <p:spPr>
          <a:xfrm>
            <a:off x="316515" y="702038"/>
            <a:ext cx="5376247" cy="1754327"/>
          </a:xfrm>
          <a:prstGeom prst="rect">
            <a:avLst/>
          </a:prstGeom>
        </p:spPr>
        <p:txBody>
          <a:bodyPr wrap="square">
            <a:spAutoFit/>
          </a:bodyPr>
          <a:lstStyle/>
          <a:p>
            <a:r>
              <a:rPr lang="en-US" dirty="0"/>
              <a:t>Assuming the Antarctic ice sheet (AIS) is in </a:t>
            </a:r>
            <a:r>
              <a:rPr lang="en-US" b="1" dirty="0"/>
              <a:t>equilibrium</a:t>
            </a:r>
            <a:r>
              <a:rPr lang="en-US" dirty="0"/>
              <a:t> with the forcing climate, these discrepancies can be caused by CO</a:t>
            </a:r>
            <a:r>
              <a:rPr lang="en-US" baseline="-25000" dirty="0"/>
              <a:t>2</a:t>
            </a:r>
            <a:r>
              <a:rPr lang="en-US" dirty="0"/>
              <a:t> not co-varying with insolation. Otherwise, the ice sheet must grow (shrink) with in(de)creasing CO</a:t>
            </a:r>
            <a:r>
              <a:rPr lang="en-US" baseline="-25000" dirty="0"/>
              <a:t>2</a:t>
            </a:r>
            <a:r>
              <a:rPr lang="en-US" dirty="0"/>
              <a:t> due to precipitation changes outweighing temperature-induced melt changes. </a:t>
            </a:r>
            <a:endParaRPr lang="en-US" dirty="0" smtClean="0"/>
          </a:p>
        </p:txBody>
      </p:sp>
      <p:sp>
        <p:nvSpPr>
          <p:cNvPr id="6" name="TextBox 5"/>
          <p:cNvSpPr txBox="1"/>
          <p:nvPr/>
        </p:nvSpPr>
        <p:spPr>
          <a:xfrm>
            <a:off x="316516" y="234462"/>
            <a:ext cx="3018693" cy="461665"/>
          </a:xfrm>
          <a:prstGeom prst="rect">
            <a:avLst/>
          </a:prstGeom>
          <a:noFill/>
        </p:spPr>
        <p:txBody>
          <a:bodyPr wrap="square" rtlCol="0">
            <a:spAutoFit/>
          </a:bodyPr>
          <a:lstStyle/>
          <a:p>
            <a:r>
              <a:rPr lang="en-US" sz="2400" b="1" u="sng" dirty="0" smtClean="0"/>
              <a:t>INTRODUCTION</a:t>
            </a:r>
            <a:endParaRPr lang="en-US" sz="2400" b="1" u="sng" dirty="0"/>
          </a:p>
        </p:txBody>
      </p:sp>
      <p:sp>
        <p:nvSpPr>
          <p:cNvPr id="7" name="TextBox 6"/>
          <p:cNvSpPr txBox="1"/>
          <p:nvPr/>
        </p:nvSpPr>
        <p:spPr>
          <a:xfrm>
            <a:off x="5670862" y="702038"/>
            <a:ext cx="3240496" cy="1754327"/>
          </a:xfrm>
          <a:prstGeom prst="rect">
            <a:avLst/>
          </a:prstGeom>
          <a:noFill/>
        </p:spPr>
        <p:txBody>
          <a:bodyPr wrap="square" rtlCol="0">
            <a:spAutoFit/>
          </a:bodyPr>
          <a:lstStyle/>
          <a:p>
            <a:pPr algn="r"/>
            <a:r>
              <a:rPr lang="en-US" dirty="0" smtClean="0"/>
              <a:t>However, our previous research using the Parallel Ice Sheet Model (PISM) has shown that the </a:t>
            </a:r>
            <a:r>
              <a:rPr lang="en-US" b="1" dirty="0" smtClean="0"/>
              <a:t>transiently evolving AIS</a:t>
            </a:r>
            <a:r>
              <a:rPr lang="en-US" dirty="0" smtClean="0"/>
              <a:t> is far from equilibrium with the forcing climate (figure). </a:t>
            </a:r>
          </a:p>
        </p:txBody>
      </p:sp>
      <p:pic>
        <p:nvPicPr>
          <p:cNvPr id="8" name="Picture 7"/>
          <p:cNvPicPr>
            <a:picLocks noChangeAspect="1"/>
          </p:cNvPicPr>
          <p:nvPr/>
        </p:nvPicPr>
        <p:blipFill>
          <a:blip r:embed="rId2"/>
          <a:stretch>
            <a:fillRect/>
          </a:stretch>
        </p:blipFill>
        <p:spPr>
          <a:xfrm>
            <a:off x="1893924" y="2489212"/>
            <a:ext cx="4083462" cy="2627170"/>
          </a:xfrm>
          <a:prstGeom prst="rect">
            <a:avLst/>
          </a:prstGeom>
        </p:spPr>
      </p:pic>
      <p:sp>
        <p:nvSpPr>
          <p:cNvPr id="9" name="TextBox 8"/>
          <p:cNvSpPr txBox="1"/>
          <p:nvPr/>
        </p:nvSpPr>
        <p:spPr>
          <a:xfrm>
            <a:off x="6097825" y="3723390"/>
            <a:ext cx="2966806" cy="830997"/>
          </a:xfrm>
          <a:prstGeom prst="rect">
            <a:avLst/>
          </a:prstGeom>
          <a:noFill/>
        </p:spPr>
        <p:txBody>
          <a:bodyPr wrap="square" rtlCol="0">
            <a:spAutoFit/>
          </a:bodyPr>
          <a:lstStyle/>
          <a:p>
            <a:r>
              <a:rPr lang="en-US" sz="1200" dirty="0" smtClean="0"/>
              <a:t>Symbols: equilibrium results</a:t>
            </a:r>
          </a:p>
          <a:p>
            <a:r>
              <a:rPr lang="en-US" sz="1200" dirty="0" smtClean="0"/>
              <a:t>Solid lines: transient results</a:t>
            </a:r>
          </a:p>
          <a:p>
            <a:endParaRPr lang="en-US" sz="1200" dirty="0" smtClean="0"/>
          </a:p>
          <a:p>
            <a:r>
              <a:rPr lang="en-US" sz="1200" dirty="0" smtClean="0"/>
              <a:t>Figure from </a:t>
            </a:r>
            <a:r>
              <a:rPr lang="en-US" sz="1200" dirty="0" err="1" smtClean="0"/>
              <a:t>Stap</a:t>
            </a:r>
            <a:r>
              <a:rPr lang="en-US" sz="1200" dirty="0" smtClean="0"/>
              <a:t> </a:t>
            </a:r>
            <a:r>
              <a:rPr lang="en-US" sz="1200" i="1" dirty="0" smtClean="0"/>
              <a:t>et al. </a:t>
            </a:r>
            <a:r>
              <a:rPr lang="en-US" sz="1200" dirty="0" smtClean="0"/>
              <a:t>(2019), GRL</a:t>
            </a:r>
            <a:endParaRPr lang="en-US" sz="1200" dirty="0"/>
          </a:p>
        </p:txBody>
      </p:sp>
      <p:cxnSp>
        <p:nvCxnSpPr>
          <p:cNvPr id="10" name="Straight Arrow Connector 9"/>
          <p:cNvCxnSpPr/>
          <p:nvPr/>
        </p:nvCxnSpPr>
        <p:spPr>
          <a:xfrm>
            <a:off x="3579873" y="3682117"/>
            <a:ext cx="262743" cy="36000"/>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842616" y="3188500"/>
            <a:ext cx="262743" cy="72000"/>
          </a:xfrm>
          <a:prstGeom prst="straightConnector1">
            <a:avLst/>
          </a:prstGeom>
          <a:ln>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12" name="Picture 11" descr="MO_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24676541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40D5C8-72F5-C345-B35B-137D352CA7C5}" type="slidenum">
              <a:rPr lang="en-US" smtClean="0"/>
              <a:t>4</a:t>
            </a:fld>
            <a:endParaRPr lang="en-US"/>
          </a:p>
        </p:txBody>
      </p:sp>
      <p:sp>
        <p:nvSpPr>
          <p:cNvPr id="5" name="Rectangle 4"/>
          <p:cNvSpPr/>
          <p:nvPr/>
        </p:nvSpPr>
        <p:spPr>
          <a:xfrm>
            <a:off x="316516" y="908761"/>
            <a:ext cx="3888457" cy="2031325"/>
          </a:xfrm>
          <a:prstGeom prst="rect">
            <a:avLst/>
          </a:prstGeom>
        </p:spPr>
        <p:txBody>
          <a:bodyPr wrap="square">
            <a:spAutoFit/>
          </a:bodyPr>
          <a:lstStyle/>
          <a:p>
            <a:r>
              <a:rPr lang="en-US" dirty="0"/>
              <a:t>Here, we show how this can cause discrepancies between benthic </a:t>
            </a:r>
            <a:r>
              <a:rPr lang="en-US" dirty="0">
                <a:sym typeface="Symbol"/>
              </a:rPr>
              <a:t></a:t>
            </a:r>
            <a:r>
              <a:rPr lang="en-US" baseline="30000" dirty="0"/>
              <a:t>18</a:t>
            </a:r>
            <a:r>
              <a:rPr lang="en-US" dirty="0"/>
              <a:t>O and solar insolation</a:t>
            </a:r>
            <a:r>
              <a:rPr lang="en-US" b="1" dirty="0"/>
              <a:t> </a:t>
            </a:r>
            <a:r>
              <a:rPr lang="en-US" dirty="0"/>
              <a:t>variability, </a:t>
            </a:r>
            <a:endParaRPr lang="en-US" dirty="0" smtClean="0"/>
          </a:p>
          <a:p>
            <a:r>
              <a:rPr lang="en-US" dirty="0" smtClean="0"/>
              <a:t>even </a:t>
            </a:r>
            <a:r>
              <a:rPr lang="en-US" dirty="0"/>
              <a:t>in case of co-varying CO</a:t>
            </a:r>
            <a:r>
              <a:rPr lang="en-US" baseline="-25000" dirty="0"/>
              <a:t>2</a:t>
            </a:r>
            <a:r>
              <a:rPr lang="en-US" dirty="0"/>
              <a:t> and </a:t>
            </a:r>
            <a:endParaRPr lang="en-US" dirty="0" smtClean="0"/>
          </a:p>
          <a:p>
            <a:r>
              <a:rPr lang="en-US" dirty="0" smtClean="0"/>
              <a:t>solar </a:t>
            </a:r>
            <a:r>
              <a:rPr lang="en-US" dirty="0"/>
              <a:t>insolation changes, and equilibrium ice volume monotonically decreasing </a:t>
            </a:r>
            <a:r>
              <a:rPr lang="en-US" dirty="0" smtClean="0"/>
              <a:t>with </a:t>
            </a:r>
            <a:r>
              <a:rPr lang="en-US" dirty="0"/>
              <a:t>CO</a:t>
            </a:r>
            <a:r>
              <a:rPr lang="en-US" baseline="-25000" dirty="0"/>
              <a:t>2</a:t>
            </a:r>
            <a:r>
              <a:rPr lang="en-US" dirty="0"/>
              <a:t>. </a:t>
            </a:r>
          </a:p>
        </p:txBody>
      </p:sp>
      <p:sp>
        <p:nvSpPr>
          <p:cNvPr id="6" name="TextBox 5"/>
          <p:cNvSpPr txBox="1"/>
          <p:nvPr/>
        </p:nvSpPr>
        <p:spPr>
          <a:xfrm>
            <a:off x="316516" y="234462"/>
            <a:ext cx="3018693" cy="461665"/>
          </a:xfrm>
          <a:prstGeom prst="rect">
            <a:avLst/>
          </a:prstGeom>
          <a:noFill/>
        </p:spPr>
        <p:txBody>
          <a:bodyPr wrap="square" rtlCol="0">
            <a:spAutoFit/>
          </a:bodyPr>
          <a:lstStyle/>
          <a:p>
            <a:r>
              <a:rPr lang="en-US" sz="2400" b="1" u="sng" dirty="0" smtClean="0"/>
              <a:t>METHODOLOGY</a:t>
            </a:r>
            <a:endParaRPr lang="en-US" sz="2400" b="1" u="sng" dirty="0"/>
          </a:p>
        </p:txBody>
      </p:sp>
      <p:sp>
        <p:nvSpPr>
          <p:cNvPr id="7" name="Rectangle 6"/>
          <p:cNvSpPr/>
          <p:nvPr/>
        </p:nvSpPr>
        <p:spPr>
          <a:xfrm>
            <a:off x="4214826" y="733534"/>
            <a:ext cx="4710213" cy="2308324"/>
          </a:xfrm>
          <a:prstGeom prst="rect">
            <a:avLst/>
          </a:prstGeom>
        </p:spPr>
        <p:txBody>
          <a:bodyPr wrap="square">
            <a:spAutoFit/>
          </a:bodyPr>
          <a:lstStyle/>
          <a:p>
            <a:pPr algn="r"/>
            <a:r>
              <a:rPr lang="en-US" dirty="0"/>
              <a:t>We </a:t>
            </a:r>
            <a:r>
              <a:rPr lang="en-US" b="1" dirty="0"/>
              <a:t>conceptualize</a:t>
            </a:r>
            <a:r>
              <a:rPr lang="en-US" dirty="0"/>
              <a:t> transient ice volume variability using a model based on the notion that at any level of a control parameter </a:t>
            </a:r>
            <a:endParaRPr lang="en-US" dirty="0" smtClean="0"/>
          </a:p>
          <a:p>
            <a:pPr algn="r"/>
            <a:r>
              <a:rPr lang="en-US" dirty="0" smtClean="0"/>
              <a:t>(</a:t>
            </a:r>
            <a:r>
              <a:rPr lang="en-US" dirty="0"/>
              <a:t>e.g. CO</a:t>
            </a:r>
            <a:r>
              <a:rPr lang="en-US" baseline="-25000" dirty="0"/>
              <a:t>2</a:t>
            </a:r>
            <a:r>
              <a:rPr lang="en-US" dirty="0"/>
              <a:t>) an ice sheet will grow or shrink by a specified rate (</a:t>
            </a:r>
            <a:r>
              <a:rPr lang="en-US" i="1" dirty="0"/>
              <a:t>g, d</a:t>
            </a:r>
            <a:r>
              <a:rPr lang="en-US" dirty="0"/>
              <a:t>) towards a prescribed equilibrium state. The equilibrium solution can contain hysteresis, so that is has a </a:t>
            </a:r>
            <a:r>
              <a:rPr lang="en-US" dirty="0" smtClean="0"/>
              <a:t>top </a:t>
            </a:r>
            <a:r>
              <a:rPr lang="en-US" dirty="0"/>
              <a:t>(</a:t>
            </a:r>
            <a:r>
              <a:rPr lang="en-US" dirty="0" err="1"/>
              <a:t>V</a:t>
            </a:r>
            <a:r>
              <a:rPr lang="en-US" baseline="-25000" dirty="0" err="1"/>
              <a:t>eq,top</a:t>
            </a:r>
            <a:r>
              <a:rPr lang="en-US" dirty="0"/>
              <a:t>) and bottom branch (</a:t>
            </a:r>
            <a:r>
              <a:rPr lang="en-US" dirty="0" err="1"/>
              <a:t>V</a:t>
            </a:r>
            <a:r>
              <a:rPr lang="en-US" baseline="-25000" dirty="0" err="1"/>
              <a:t>eq,bottom</a:t>
            </a:r>
            <a:r>
              <a:rPr lang="en-US" dirty="0"/>
              <a:t>).</a:t>
            </a:r>
            <a:r>
              <a:rPr lang="en-US" dirty="0" smtClean="0">
                <a:effectLst/>
              </a:rPr>
              <a:t> </a:t>
            </a:r>
            <a:endParaRPr lang="en-US" dirty="0"/>
          </a:p>
        </p:txBody>
      </p:sp>
      <p:pic>
        <p:nvPicPr>
          <p:cNvPr id="13" name="Picture 12"/>
          <p:cNvPicPr>
            <a:picLocks noChangeAspect="1"/>
          </p:cNvPicPr>
          <p:nvPr/>
        </p:nvPicPr>
        <p:blipFill>
          <a:blip r:embed="rId2"/>
          <a:stretch>
            <a:fillRect/>
          </a:stretch>
        </p:blipFill>
        <p:spPr>
          <a:xfrm>
            <a:off x="2561704" y="3102189"/>
            <a:ext cx="3703804" cy="588300"/>
          </a:xfrm>
          <a:prstGeom prst="rect">
            <a:avLst/>
          </a:prstGeom>
        </p:spPr>
      </p:pic>
      <p:pic>
        <p:nvPicPr>
          <p:cNvPr id="14" name="Picture 13"/>
          <p:cNvPicPr>
            <a:picLocks noChangeAspect="1"/>
          </p:cNvPicPr>
          <p:nvPr/>
        </p:nvPicPr>
        <p:blipFill>
          <a:blip r:embed="rId3"/>
          <a:stretch>
            <a:fillRect/>
          </a:stretch>
        </p:blipFill>
        <p:spPr>
          <a:xfrm>
            <a:off x="2561704" y="3721377"/>
            <a:ext cx="3703804" cy="1196361"/>
          </a:xfrm>
          <a:prstGeom prst="rect">
            <a:avLst/>
          </a:prstGeom>
        </p:spPr>
      </p:pic>
      <p:pic>
        <p:nvPicPr>
          <p:cNvPr id="8" name="Picture 7" descr="MO_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34247618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16" y="777497"/>
            <a:ext cx="8605795" cy="646331"/>
          </a:xfrm>
          <a:prstGeom prst="rect">
            <a:avLst/>
          </a:prstGeom>
        </p:spPr>
        <p:txBody>
          <a:bodyPr wrap="square">
            <a:spAutoFit/>
          </a:bodyPr>
          <a:lstStyle/>
          <a:p>
            <a:r>
              <a:rPr lang="en-US" dirty="0"/>
              <a:t>Prescribing equilibrium ice volumes obtained from PISM results, and adjusting the growth and decay rates, our model can </a:t>
            </a:r>
            <a:r>
              <a:rPr lang="en-US" b="1" dirty="0"/>
              <a:t>reproduce transient PISM results</a:t>
            </a:r>
            <a:r>
              <a:rPr lang="en-US" dirty="0"/>
              <a:t>.</a:t>
            </a:r>
            <a:r>
              <a:rPr lang="en-US" dirty="0" smtClean="0">
                <a:effectLst/>
              </a:rPr>
              <a:t> </a:t>
            </a:r>
            <a:endParaRPr lang="en-US" dirty="0"/>
          </a:p>
        </p:txBody>
      </p:sp>
      <p:sp>
        <p:nvSpPr>
          <p:cNvPr id="6" name="TextBox 5"/>
          <p:cNvSpPr txBox="1"/>
          <p:nvPr/>
        </p:nvSpPr>
        <p:spPr>
          <a:xfrm>
            <a:off x="316516" y="234462"/>
            <a:ext cx="3018693" cy="461665"/>
          </a:xfrm>
          <a:prstGeom prst="rect">
            <a:avLst/>
          </a:prstGeom>
          <a:noFill/>
        </p:spPr>
        <p:txBody>
          <a:bodyPr wrap="square" rtlCol="0">
            <a:spAutoFit/>
          </a:bodyPr>
          <a:lstStyle/>
          <a:p>
            <a:r>
              <a:rPr lang="en-US" sz="2400" b="1" u="sng" dirty="0" smtClean="0"/>
              <a:t>RESULTS</a:t>
            </a:r>
            <a:endParaRPr lang="en-US" sz="2400" b="1" u="sng" dirty="0"/>
          </a:p>
        </p:txBody>
      </p:sp>
      <p:pic>
        <p:nvPicPr>
          <p:cNvPr id="2" name="Picture 1"/>
          <p:cNvPicPr>
            <a:picLocks noChangeAspect="1"/>
          </p:cNvPicPr>
          <p:nvPr/>
        </p:nvPicPr>
        <p:blipFill>
          <a:blip r:embed="rId2"/>
          <a:stretch>
            <a:fillRect/>
          </a:stretch>
        </p:blipFill>
        <p:spPr>
          <a:xfrm>
            <a:off x="5638039" y="3270544"/>
            <a:ext cx="3259186" cy="1764488"/>
          </a:xfrm>
          <a:prstGeom prst="rect">
            <a:avLst/>
          </a:prstGeom>
        </p:spPr>
      </p:pic>
      <p:pic>
        <p:nvPicPr>
          <p:cNvPr id="3" name="Picture 2"/>
          <p:cNvPicPr>
            <a:picLocks noChangeAspect="1"/>
          </p:cNvPicPr>
          <p:nvPr/>
        </p:nvPicPr>
        <p:blipFill>
          <a:blip r:embed="rId3"/>
          <a:stretch>
            <a:fillRect/>
          </a:stretch>
        </p:blipFill>
        <p:spPr>
          <a:xfrm>
            <a:off x="2341583" y="1511849"/>
            <a:ext cx="3219820" cy="1594460"/>
          </a:xfrm>
          <a:prstGeom prst="rect">
            <a:avLst/>
          </a:prstGeom>
        </p:spPr>
      </p:pic>
      <p:pic>
        <p:nvPicPr>
          <p:cNvPr id="7" name="Picture 6"/>
          <p:cNvPicPr>
            <a:picLocks noChangeAspect="1"/>
          </p:cNvPicPr>
          <p:nvPr/>
        </p:nvPicPr>
        <p:blipFill>
          <a:blip r:embed="rId4"/>
          <a:stretch>
            <a:fillRect/>
          </a:stretch>
        </p:blipFill>
        <p:spPr>
          <a:xfrm>
            <a:off x="2385375" y="3270544"/>
            <a:ext cx="3219820" cy="1742922"/>
          </a:xfrm>
          <a:prstGeom prst="rect">
            <a:avLst/>
          </a:prstGeom>
        </p:spPr>
      </p:pic>
      <p:pic>
        <p:nvPicPr>
          <p:cNvPr id="8" name="Picture 7"/>
          <p:cNvPicPr>
            <a:picLocks noChangeAspect="1"/>
          </p:cNvPicPr>
          <p:nvPr/>
        </p:nvPicPr>
        <p:blipFill>
          <a:blip r:embed="rId5"/>
          <a:stretch>
            <a:fillRect/>
          </a:stretch>
        </p:blipFill>
        <p:spPr>
          <a:xfrm>
            <a:off x="5638039" y="1533747"/>
            <a:ext cx="3259186" cy="1762810"/>
          </a:xfrm>
          <a:prstGeom prst="rect">
            <a:avLst/>
          </a:prstGeom>
        </p:spPr>
      </p:pic>
      <p:sp>
        <p:nvSpPr>
          <p:cNvPr id="9" name="TextBox 8"/>
          <p:cNvSpPr txBox="1"/>
          <p:nvPr/>
        </p:nvSpPr>
        <p:spPr>
          <a:xfrm>
            <a:off x="164214" y="2574349"/>
            <a:ext cx="2449530" cy="738664"/>
          </a:xfrm>
          <a:prstGeom prst="rect">
            <a:avLst/>
          </a:prstGeom>
          <a:noFill/>
        </p:spPr>
        <p:txBody>
          <a:bodyPr wrap="square" rtlCol="0">
            <a:spAutoFit/>
          </a:bodyPr>
          <a:lstStyle/>
          <a:p>
            <a:r>
              <a:rPr lang="en-US" sz="1400" dirty="0" smtClean="0"/>
              <a:t>Dashed:	PISM results</a:t>
            </a:r>
          </a:p>
          <a:p>
            <a:r>
              <a:rPr lang="en-US" sz="1400" dirty="0" smtClean="0"/>
              <a:t>Solid:  	Conceptual </a:t>
            </a:r>
          </a:p>
          <a:p>
            <a:r>
              <a:rPr lang="en-US" sz="1400" dirty="0"/>
              <a:t>	</a:t>
            </a:r>
            <a:r>
              <a:rPr lang="en-US" sz="1400" dirty="0" smtClean="0"/>
              <a:t>	model results</a:t>
            </a:r>
            <a:endParaRPr lang="en-US" sz="1400" dirty="0"/>
          </a:p>
        </p:txBody>
      </p:sp>
      <p:sp>
        <p:nvSpPr>
          <p:cNvPr id="10" name="TextBox 9"/>
          <p:cNvSpPr txBox="1"/>
          <p:nvPr/>
        </p:nvSpPr>
        <p:spPr>
          <a:xfrm>
            <a:off x="2678148" y="1556295"/>
            <a:ext cx="1674977" cy="276999"/>
          </a:xfrm>
          <a:prstGeom prst="rect">
            <a:avLst/>
          </a:prstGeom>
          <a:noFill/>
        </p:spPr>
        <p:txBody>
          <a:bodyPr wrap="square" rtlCol="0">
            <a:spAutoFit/>
          </a:bodyPr>
          <a:lstStyle/>
          <a:p>
            <a:r>
              <a:rPr lang="en-US" sz="1200" dirty="0" smtClean="0"/>
              <a:t>a) Forcing</a:t>
            </a:r>
            <a:endParaRPr lang="en-US" sz="1200" dirty="0"/>
          </a:p>
        </p:txBody>
      </p:sp>
      <p:sp>
        <p:nvSpPr>
          <p:cNvPr id="11" name="TextBox 10"/>
          <p:cNvSpPr txBox="1"/>
          <p:nvPr/>
        </p:nvSpPr>
        <p:spPr>
          <a:xfrm>
            <a:off x="2704075" y="3347964"/>
            <a:ext cx="1674977" cy="276999"/>
          </a:xfrm>
          <a:prstGeom prst="rect">
            <a:avLst/>
          </a:prstGeom>
          <a:noFill/>
        </p:spPr>
        <p:txBody>
          <a:bodyPr wrap="square" rtlCol="0">
            <a:spAutoFit/>
          </a:bodyPr>
          <a:lstStyle/>
          <a:p>
            <a:r>
              <a:rPr lang="en-US" sz="1200" dirty="0" smtClean="0"/>
              <a:t>b) 100 </a:t>
            </a:r>
            <a:r>
              <a:rPr lang="en-US" sz="1200" dirty="0" err="1" smtClean="0"/>
              <a:t>kyr</a:t>
            </a:r>
            <a:r>
              <a:rPr lang="en-US" sz="1200" dirty="0" smtClean="0"/>
              <a:t> cycle </a:t>
            </a:r>
            <a:endParaRPr lang="en-US" sz="1200" dirty="0"/>
          </a:p>
        </p:txBody>
      </p:sp>
      <p:sp>
        <p:nvSpPr>
          <p:cNvPr id="12" name="TextBox 11"/>
          <p:cNvSpPr txBox="1"/>
          <p:nvPr/>
        </p:nvSpPr>
        <p:spPr>
          <a:xfrm>
            <a:off x="5998438" y="1556295"/>
            <a:ext cx="1674977" cy="276999"/>
          </a:xfrm>
          <a:prstGeom prst="rect">
            <a:avLst/>
          </a:prstGeom>
          <a:noFill/>
        </p:spPr>
        <p:txBody>
          <a:bodyPr wrap="square" rtlCol="0">
            <a:spAutoFit/>
          </a:bodyPr>
          <a:lstStyle/>
          <a:p>
            <a:r>
              <a:rPr lang="en-US" sz="1200" dirty="0"/>
              <a:t>c</a:t>
            </a:r>
            <a:r>
              <a:rPr lang="en-US" sz="1200" dirty="0" smtClean="0"/>
              <a:t>) </a:t>
            </a:r>
            <a:r>
              <a:rPr lang="en-US" sz="1200" dirty="0"/>
              <a:t>4</a:t>
            </a:r>
            <a:r>
              <a:rPr lang="en-US" sz="1200" dirty="0" smtClean="0"/>
              <a:t>00 </a:t>
            </a:r>
            <a:r>
              <a:rPr lang="en-US" sz="1200" dirty="0" err="1" smtClean="0"/>
              <a:t>kyr</a:t>
            </a:r>
            <a:r>
              <a:rPr lang="en-US" sz="1200" dirty="0" smtClean="0"/>
              <a:t> cycle </a:t>
            </a:r>
            <a:endParaRPr lang="en-US" sz="1200" dirty="0"/>
          </a:p>
        </p:txBody>
      </p:sp>
      <p:sp>
        <p:nvSpPr>
          <p:cNvPr id="13" name="TextBox 12"/>
          <p:cNvSpPr txBox="1"/>
          <p:nvPr/>
        </p:nvSpPr>
        <p:spPr>
          <a:xfrm>
            <a:off x="5998438" y="3306923"/>
            <a:ext cx="2267027" cy="276999"/>
          </a:xfrm>
          <a:prstGeom prst="rect">
            <a:avLst/>
          </a:prstGeom>
          <a:noFill/>
        </p:spPr>
        <p:txBody>
          <a:bodyPr wrap="square" rtlCol="0">
            <a:spAutoFit/>
          </a:bodyPr>
          <a:lstStyle/>
          <a:p>
            <a:r>
              <a:rPr lang="en-US" sz="1200" dirty="0" smtClean="0"/>
              <a:t>d) 5 times 40 </a:t>
            </a:r>
            <a:r>
              <a:rPr lang="en-US" sz="1200" dirty="0" err="1" smtClean="0"/>
              <a:t>kyr</a:t>
            </a:r>
            <a:r>
              <a:rPr lang="en-US" sz="1200" dirty="0" smtClean="0"/>
              <a:t> cycle </a:t>
            </a:r>
            <a:endParaRPr lang="en-US" sz="1200" dirty="0"/>
          </a:p>
        </p:txBody>
      </p:sp>
      <p:pic>
        <p:nvPicPr>
          <p:cNvPr id="14" name="Picture 13" descr="MO_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
        <p:nvSpPr>
          <p:cNvPr id="4" name="Slide Number Placeholder 3"/>
          <p:cNvSpPr>
            <a:spLocks noGrp="1"/>
          </p:cNvSpPr>
          <p:nvPr>
            <p:ph type="sldNum" sz="quarter" idx="12"/>
          </p:nvPr>
        </p:nvSpPr>
        <p:spPr>
          <a:xfrm>
            <a:off x="6763625" y="4876544"/>
            <a:ext cx="2133600" cy="273844"/>
          </a:xfrm>
        </p:spPr>
        <p:txBody>
          <a:bodyPr/>
          <a:lstStyle/>
          <a:p>
            <a:fld id="{C440D5C8-72F5-C345-B35B-137D352CA7C5}" type="slidenum">
              <a:rPr lang="en-US" smtClean="0"/>
              <a:t>5</a:t>
            </a:fld>
            <a:endParaRPr lang="en-US" dirty="0"/>
          </a:p>
        </p:txBody>
      </p:sp>
    </p:spTree>
    <p:extLst>
      <p:ext uri="{BB962C8B-B14F-4D97-AF65-F5344CB8AC3E}">
        <p14:creationId xmlns:p14="http://schemas.microsoft.com/office/powerpoint/2010/main" val="23443412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6516" y="750263"/>
            <a:ext cx="4572000" cy="3416320"/>
          </a:xfrm>
          <a:prstGeom prst="rect">
            <a:avLst/>
          </a:prstGeom>
        </p:spPr>
        <p:txBody>
          <a:bodyPr>
            <a:spAutoFit/>
          </a:bodyPr>
          <a:lstStyle/>
          <a:p>
            <a:pPr algn="just"/>
            <a:r>
              <a:rPr lang="en-US" dirty="0"/>
              <a:t>We investigate further, prescribing a simple linear CO</a:t>
            </a:r>
            <a:r>
              <a:rPr lang="en-US" baseline="-25000" dirty="0"/>
              <a:t>2</a:t>
            </a:r>
            <a:r>
              <a:rPr lang="en-US" dirty="0"/>
              <a:t>-V</a:t>
            </a:r>
            <a:r>
              <a:rPr lang="en-US" baseline="-25000" dirty="0"/>
              <a:t>eq </a:t>
            </a:r>
            <a:r>
              <a:rPr lang="en-US" dirty="0"/>
              <a:t>relation without hysteresis. We show here that phases of </a:t>
            </a:r>
            <a:r>
              <a:rPr lang="en-US" b="1" dirty="0"/>
              <a:t>simultaneous ice volume growth and CO</a:t>
            </a:r>
            <a:r>
              <a:rPr lang="en-US" b="1" baseline="-25000" dirty="0"/>
              <a:t>2</a:t>
            </a:r>
            <a:r>
              <a:rPr lang="en-US" b="1" dirty="0"/>
              <a:t> increase </a:t>
            </a:r>
            <a:r>
              <a:rPr lang="en-US" dirty="0"/>
              <a:t>can arise when the ice volume is </a:t>
            </a:r>
            <a:r>
              <a:rPr lang="en-US" b="1" dirty="0"/>
              <a:t>out of equilibrium</a:t>
            </a:r>
            <a:r>
              <a:rPr lang="en-US" dirty="0"/>
              <a:t> with the forcing climate. Due to the slow growth rate of the ice sheet, it continues to adapt to a relatively large equilibrium ice sheet after a CO</a:t>
            </a:r>
            <a:r>
              <a:rPr lang="en-US" baseline="-25000" dirty="0"/>
              <a:t>2</a:t>
            </a:r>
            <a:r>
              <a:rPr lang="en-US" dirty="0"/>
              <a:t> decrease, when the CO</a:t>
            </a:r>
            <a:r>
              <a:rPr lang="en-US" baseline="-25000" dirty="0"/>
              <a:t>2</a:t>
            </a:r>
            <a:r>
              <a:rPr lang="en-US" dirty="0"/>
              <a:t> level is already increasing again. </a:t>
            </a:r>
            <a:r>
              <a:rPr lang="en-US" dirty="0" smtClean="0"/>
              <a:t>Likewise, but to a lesser extend because </a:t>
            </a:r>
            <a:r>
              <a:rPr lang="en-US" i="1" dirty="0" smtClean="0"/>
              <a:t>d</a:t>
            </a:r>
            <a:r>
              <a:rPr lang="en-US" dirty="0" smtClean="0"/>
              <a:t> &gt; </a:t>
            </a:r>
            <a:r>
              <a:rPr lang="en-US" i="1" dirty="0" smtClean="0"/>
              <a:t>g</a:t>
            </a:r>
            <a:r>
              <a:rPr lang="en-US" dirty="0" smtClean="0"/>
              <a:t>, </a:t>
            </a:r>
            <a:r>
              <a:rPr lang="en-US" dirty="0"/>
              <a:t>for simultaneous ice volume decay and CO</a:t>
            </a:r>
            <a:r>
              <a:rPr lang="en-US" baseline="-25000" dirty="0"/>
              <a:t>2</a:t>
            </a:r>
            <a:r>
              <a:rPr lang="en-US" dirty="0"/>
              <a:t> decrease.</a:t>
            </a:r>
            <a:r>
              <a:rPr lang="en-US" dirty="0" smtClean="0">
                <a:effectLst/>
              </a:rPr>
              <a:t> </a:t>
            </a:r>
            <a:endParaRPr lang="en-US" dirty="0"/>
          </a:p>
        </p:txBody>
      </p:sp>
      <p:sp>
        <p:nvSpPr>
          <p:cNvPr id="7" name="TextBox 6"/>
          <p:cNvSpPr txBox="1"/>
          <p:nvPr/>
        </p:nvSpPr>
        <p:spPr>
          <a:xfrm>
            <a:off x="316516" y="234462"/>
            <a:ext cx="3018693" cy="461665"/>
          </a:xfrm>
          <a:prstGeom prst="rect">
            <a:avLst/>
          </a:prstGeom>
          <a:noFill/>
        </p:spPr>
        <p:txBody>
          <a:bodyPr wrap="square" rtlCol="0">
            <a:spAutoFit/>
          </a:bodyPr>
          <a:lstStyle/>
          <a:p>
            <a:r>
              <a:rPr lang="en-US" sz="2400" b="1" u="sng" dirty="0" smtClean="0"/>
              <a:t>RESULTS</a:t>
            </a:r>
            <a:endParaRPr lang="en-US" sz="2400" b="1" u="sng" dirty="0"/>
          </a:p>
        </p:txBody>
      </p:sp>
      <p:pic>
        <p:nvPicPr>
          <p:cNvPr id="10" name="Picture 9"/>
          <p:cNvPicPr>
            <a:picLocks noChangeAspect="1"/>
          </p:cNvPicPr>
          <p:nvPr/>
        </p:nvPicPr>
        <p:blipFill>
          <a:blip r:embed="rId2"/>
          <a:stretch>
            <a:fillRect/>
          </a:stretch>
        </p:blipFill>
        <p:spPr>
          <a:xfrm>
            <a:off x="5030840" y="427027"/>
            <a:ext cx="4057204" cy="2211787"/>
          </a:xfrm>
          <a:prstGeom prst="rect">
            <a:avLst/>
          </a:prstGeom>
        </p:spPr>
      </p:pic>
      <p:pic>
        <p:nvPicPr>
          <p:cNvPr id="11" name="Picture 10"/>
          <p:cNvPicPr>
            <a:picLocks noChangeAspect="1"/>
          </p:cNvPicPr>
          <p:nvPr/>
        </p:nvPicPr>
        <p:blipFill>
          <a:blip r:embed="rId3"/>
          <a:stretch>
            <a:fillRect/>
          </a:stretch>
        </p:blipFill>
        <p:spPr>
          <a:xfrm>
            <a:off x="5008945" y="2718829"/>
            <a:ext cx="4057204" cy="2212865"/>
          </a:xfrm>
          <a:prstGeom prst="rect">
            <a:avLst/>
          </a:prstGeom>
        </p:spPr>
      </p:pic>
      <p:cxnSp>
        <p:nvCxnSpPr>
          <p:cNvPr id="13" name="Straight Arrow Connector 12"/>
          <p:cNvCxnSpPr/>
          <p:nvPr/>
        </p:nvCxnSpPr>
        <p:spPr>
          <a:xfrm flipH="1">
            <a:off x="6316779" y="3262933"/>
            <a:ext cx="405061" cy="55842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21840" y="2934451"/>
            <a:ext cx="1822642" cy="461665"/>
          </a:xfrm>
          <a:prstGeom prst="rect">
            <a:avLst/>
          </a:prstGeom>
          <a:noFill/>
        </p:spPr>
        <p:txBody>
          <a:bodyPr wrap="square" rtlCol="0">
            <a:spAutoFit/>
          </a:bodyPr>
          <a:lstStyle/>
          <a:p>
            <a:r>
              <a:rPr lang="en-US" sz="1200" dirty="0" smtClean="0"/>
              <a:t>Ice volume growth during CO</a:t>
            </a:r>
            <a:r>
              <a:rPr lang="en-US" sz="1200" baseline="-25000" dirty="0" smtClean="0"/>
              <a:t>2</a:t>
            </a:r>
            <a:r>
              <a:rPr lang="en-US" sz="1200" dirty="0" smtClean="0"/>
              <a:t> increase</a:t>
            </a:r>
            <a:endParaRPr lang="en-US" sz="1200" dirty="0"/>
          </a:p>
        </p:txBody>
      </p:sp>
      <p:cxnSp>
        <p:nvCxnSpPr>
          <p:cNvPr id="16" name="Straight Arrow Connector 15"/>
          <p:cNvCxnSpPr/>
          <p:nvPr/>
        </p:nvCxnSpPr>
        <p:spPr>
          <a:xfrm>
            <a:off x="6820369" y="4086666"/>
            <a:ext cx="262743" cy="36000"/>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074978" y="4270282"/>
            <a:ext cx="3109124" cy="738664"/>
          </a:xfrm>
          <a:prstGeom prst="rect">
            <a:avLst/>
          </a:prstGeom>
          <a:noFill/>
        </p:spPr>
        <p:txBody>
          <a:bodyPr wrap="square" rtlCol="0">
            <a:spAutoFit/>
          </a:bodyPr>
          <a:lstStyle/>
          <a:p>
            <a:r>
              <a:rPr lang="en-US" sz="1400" dirty="0" smtClean="0"/>
              <a:t>Red: 		transient ice volume</a:t>
            </a:r>
          </a:p>
          <a:p>
            <a:r>
              <a:rPr lang="en-US" sz="1400" dirty="0" smtClean="0"/>
              <a:t>Magenta: 	larger than </a:t>
            </a:r>
            <a:r>
              <a:rPr lang="en-US" sz="1400" dirty="0" err="1" smtClean="0"/>
              <a:t>V</a:t>
            </a:r>
            <a:r>
              <a:rPr lang="en-US" sz="1400" baseline="-25000" dirty="0" err="1" smtClean="0"/>
              <a:t>eq</a:t>
            </a:r>
            <a:r>
              <a:rPr lang="en-US" sz="1400" baseline="-25000" dirty="0" smtClean="0"/>
              <a:t>(top)</a:t>
            </a:r>
          </a:p>
          <a:p>
            <a:r>
              <a:rPr lang="en-US" sz="1400" dirty="0" smtClean="0"/>
              <a:t>Cyan: 		smaller than </a:t>
            </a:r>
            <a:r>
              <a:rPr lang="en-US" sz="1400" dirty="0" err="1" smtClean="0"/>
              <a:t>V</a:t>
            </a:r>
            <a:r>
              <a:rPr lang="en-US" sz="1400" baseline="-25000" dirty="0" err="1" smtClean="0"/>
              <a:t>eq</a:t>
            </a:r>
            <a:r>
              <a:rPr lang="en-US" sz="1400" baseline="-25000" dirty="0" smtClean="0"/>
              <a:t>(bottom)</a:t>
            </a:r>
            <a:endParaRPr lang="en-US" sz="1400" baseline="-25000" dirty="0"/>
          </a:p>
        </p:txBody>
      </p:sp>
      <p:sp>
        <p:nvSpPr>
          <p:cNvPr id="4" name="Slide Number Placeholder 3"/>
          <p:cNvSpPr>
            <a:spLocks noGrp="1"/>
          </p:cNvSpPr>
          <p:nvPr>
            <p:ph type="sldNum" sz="quarter" idx="12"/>
          </p:nvPr>
        </p:nvSpPr>
        <p:spPr>
          <a:xfrm>
            <a:off x="8544482" y="4794772"/>
            <a:ext cx="2133600" cy="273844"/>
          </a:xfrm>
        </p:spPr>
        <p:txBody>
          <a:bodyPr/>
          <a:lstStyle/>
          <a:p>
            <a:pPr algn="l"/>
            <a:fld id="{C440D5C8-72F5-C345-B35B-137D352CA7C5}" type="slidenum">
              <a:rPr lang="en-US" smtClean="0"/>
              <a:pPr algn="l"/>
              <a:t>6</a:t>
            </a:fld>
            <a:endParaRPr lang="en-US" dirty="0"/>
          </a:p>
        </p:txBody>
      </p:sp>
      <p:pic>
        <p:nvPicPr>
          <p:cNvPr id="15" name="Picture 14" descr="MO_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41186268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40D5C8-72F5-C345-B35B-137D352CA7C5}" type="slidenum">
              <a:rPr lang="en-US" smtClean="0"/>
              <a:t>7</a:t>
            </a:fld>
            <a:endParaRPr lang="en-US" dirty="0"/>
          </a:p>
        </p:txBody>
      </p:sp>
      <p:sp>
        <p:nvSpPr>
          <p:cNvPr id="3" name="TextBox 2"/>
          <p:cNvSpPr txBox="1"/>
          <p:nvPr/>
        </p:nvSpPr>
        <p:spPr>
          <a:xfrm>
            <a:off x="316516" y="234462"/>
            <a:ext cx="3018693" cy="461665"/>
          </a:xfrm>
          <a:prstGeom prst="rect">
            <a:avLst/>
          </a:prstGeom>
          <a:noFill/>
        </p:spPr>
        <p:txBody>
          <a:bodyPr wrap="square" rtlCol="0">
            <a:spAutoFit/>
          </a:bodyPr>
          <a:lstStyle/>
          <a:p>
            <a:r>
              <a:rPr lang="en-US" sz="2400" b="1" u="sng" dirty="0" smtClean="0"/>
              <a:t>RESULTS</a:t>
            </a:r>
            <a:endParaRPr lang="en-US" sz="2400" b="1" u="sng" dirty="0"/>
          </a:p>
        </p:txBody>
      </p:sp>
      <p:sp>
        <p:nvSpPr>
          <p:cNvPr id="2" name="Rectangle 1"/>
          <p:cNvSpPr/>
          <p:nvPr/>
        </p:nvSpPr>
        <p:spPr>
          <a:xfrm>
            <a:off x="316516" y="865692"/>
            <a:ext cx="8370284" cy="646331"/>
          </a:xfrm>
          <a:prstGeom prst="rect">
            <a:avLst/>
          </a:prstGeom>
        </p:spPr>
        <p:txBody>
          <a:bodyPr wrap="square">
            <a:spAutoFit/>
          </a:bodyPr>
          <a:lstStyle/>
          <a:p>
            <a:r>
              <a:rPr lang="en-US" dirty="0"/>
              <a:t>When the </a:t>
            </a:r>
            <a:r>
              <a:rPr lang="en-US" b="1" dirty="0"/>
              <a:t>frequency</a:t>
            </a:r>
            <a:r>
              <a:rPr lang="en-US" dirty="0"/>
              <a:t> of CO</a:t>
            </a:r>
            <a:r>
              <a:rPr lang="en-US" baseline="-25000" dirty="0"/>
              <a:t>2</a:t>
            </a:r>
            <a:r>
              <a:rPr lang="en-US" dirty="0"/>
              <a:t> variability is increased, the disequilibrium and therefore the relative length of CO</a:t>
            </a:r>
            <a:r>
              <a:rPr lang="en-US" baseline="-25000" dirty="0"/>
              <a:t>2</a:t>
            </a:r>
            <a:r>
              <a:rPr lang="en-US" dirty="0"/>
              <a:t>-ice volume phase differences grows.</a:t>
            </a:r>
            <a:r>
              <a:rPr lang="en-US" dirty="0" smtClean="0">
                <a:effectLst/>
              </a:rPr>
              <a:t> </a:t>
            </a:r>
            <a:endParaRPr lang="en-US" dirty="0"/>
          </a:p>
        </p:txBody>
      </p:sp>
      <p:pic>
        <p:nvPicPr>
          <p:cNvPr id="5" name="Picture 4"/>
          <p:cNvPicPr>
            <a:picLocks noChangeAspect="1"/>
          </p:cNvPicPr>
          <p:nvPr/>
        </p:nvPicPr>
        <p:blipFill>
          <a:blip r:embed="rId2"/>
          <a:stretch>
            <a:fillRect/>
          </a:stretch>
        </p:blipFill>
        <p:spPr>
          <a:xfrm>
            <a:off x="4537477" y="1903446"/>
            <a:ext cx="4491261" cy="2477050"/>
          </a:xfrm>
          <a:prstGeom prst="rect">
            <a:avLst/>
          </a:prstGeom>
        </p:spPr>
      </p:pic>
      <p:cxnSp>
        <p:nvCxnSpPr>
          <p:cNvPr id="6" name="Straight Arrow Connector 5"/>
          <p:cNvCxnSpPr/>
          <p:nvPr/>
        </p:nvCxnSpPr>
        <p:spPr>
          <a:xfrm flipH="1">
            <a:off x="7367757" y="2609231"/>
            <a:ext cx="405061" cy="55842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094066" y="2347018"/>
            <a:ext cx="1822642" cy="276999"/>
          </a:xfrm>
          <a:prstGeom prst="rect">
            <a:avLst/>
          </a:prstGeom>
          <a:noFill/>
        </p:spPr>
        <p:txBody>
          <a:bodyPr wrap="square" rtlCol="0">
            <a:spAutoFit/>
          </a:bodyPr>
          <a:lstStyle/>
          <a:p>
            <a:r>
              <a:rPr lang="en-US" sz="1200" dirty="0" smtClean="0"/>
              <a:t>Relative length grows</a:t>
            </a:r>
            <a:endParaRPr lang="en-US" sz="1200" dirty="0"/>
          </a:p>
        </p:txBody>
      </p:sp>
      <p:cxnSp>
        <p:nvCxnSpPr>
          <p:cNvPr id="8" name="Straight Arrow Connector 7"/>
          <p:cNvCxnSpPr/>
          <p:nvPr/>
        </p:nvCxnSpPr>
        <p:spPr>
          <a:xfrm>
            <a:off x="7006485" y="3484447"/>
            <a:ext cx="262743" cy="36000"/>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tretch>
            <a:fillRect/>
          </a:stretch>
        </p:blipFill>
        <p:spPr>
          <a:xfrm>
            <a:off x="141355" y="1939174"/>
            <a:ext cx="4396121" cy="2385524"/>
          </a:xfrm>
          <a:prstGeom prst="rect">
            <a:avLst/>
          </a:prstGeom>
        </p:spPr>
      </p:pic>
      <p:sp>
        <p:nvSpPr>
          <p:cNvPr id="10" name="TextBox 9"/>
          <p:cNvSpPr txBox="1"/>
          <p:nvPr/>
        </p:nvSpPr>
        <p:spPr>
          <a:xfrm>
            <a:off x="3054386" y="4485038"/>
            <a:ext cx="3382823" cy="523220"/>
          </a:xfrm>
          <a:prstGeom prst="rect">
            <a:avLst/>
          </a:prstGeom>
          <a:noFill/>
        </p:spPr>
        <p:txBody>
          <a:bodyPr wrap="square" rtlCol="0">
            <a:spAutoFit/>
          </a:bodyPr>
          <a:lstStyle/>
          <a:p>
            <a:r>
              <a:rPr lang="en-US" sz="1400" dirty="0" smtClean="0"/>
              <a:t>Solid:		200 </a:t>
            </a:r>
            <a:r>
              <a:rPr lang="en-US" sz="1400" dirty="0" err="1" smtClean="0"/>
              <a:t>timestep</a:t>
            </a:r>
            <a:r>
              <a:rPr lang="en-US" sz="1400" dirty="0" smtClean="0"/>
              <a:t> forcing period</a:t>
            </a:r>
          </a:p>
          <a:p>
            <a:r>
              <a:rPr lang="en-US" sz="1400" dirty="0" smtClean="0"/>
              <a:t>Dashed: 	100 </a:t>
            </a:r>
            <a:r>
              <a:rPr lang="en-US" sz="1400" dirty="0" err="1" smtClean="0"/>
              <a:t>timestep</a:t>
            </a:r>
            <a:r>
              <a:rPr lang="en-US" sz="1400" dirty="0" smtClean="0"/>
              <a:t> forcing period</a:t>
            </a:r>
            <a:endParaRPr lang="en-US" sz="1400" dirty="0"/>
          </a:p>
        </p:txBody>
      </p:sp>
      <p:cxnSp>
        <p:nvCxnSpPr>
          <p:cNvPr id="11" name="Straight Arrow Connector 10"/>
          <p:cNvCxnSpPr/>
          <p:nvPr/>
        </p:nvCxnSpPr>
        <p:spPr>
          <a:xfrm flipH="1">
            <a:off x="5067890" y="2761631"/>
            <a:ext cx="405061" cy="55842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83843" y="2470731"/>
            <a:ext cx="1822642" cy="276999"/>
          </a:xfrm>
          <a:prstGeom prst="rect">
            <a:avLst/>
          </a:prstGeom>
          <a:noFill/>
        </p:spPr>
        <p:txBody>
          <a:bodyPr wrap="square" rtlCol="0">
            <a:spAutoFit/>
          </a:bodyPr>
          <a:lstStyle/>
          <a:p>
            <a:r>
              <a:rPr lang="en-US" sz="1200" dirty="0" smtClean="0"/>
              <a:t>Disequilibrium increases</a:t>
            </a:r>
            <a:endParaRPr lang="en-US" sz="1200" dirty="0"/>
          </a:p>
        </p:txBody>
      </p:sp>
      <p:pic>
        <p:nvPicPr>
          <p:cNvPr id="13" name="Picture 12" descr="MO_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21129759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40D5C8-72F5-C345-B35B-137D352CA7C5}" type="slidenum">
              <a:rPr lang="en-US" smtClean="0"/>
              <a:t>8</a:t>
            </a:fld>
            <a:endParaRPr lang="en-US"/>
          </a:p>
        </p:txBody>
      </p:sp>
      <p:sp>
        <p:nvSpPr>
          <p:cNvPr id="3" name="TextBox 2"/>
          <p:cNvSpPr txBox="1"/>
          <p:nvPr/>
        </p:nvSpPr>
        <p:spPr>
          <a:xfrm>
            <a:off x="316516" y="234462"/>
            <a:ext cx="3018693" cy="461665"/>
          </a:xfrm>
          <a:prstGeom prst="rect">
            <a:avLst/>
          </a:prstGeom>
          <a:noFill/>
        </p:spPr>
        <p:txBody>
          <a:bodyPr wrap="square" rtlCol="0">
            <a:spAutoFit/>
          </a:bodyPr>
          <a:lstStyle/>
          <a:p>
            <a:r>
              <a:rPr lang="en-US" sz="2400" b="1" u="sng" dirty="0" smtClean="0"/>
              <a:t>RESULTS</a:t>
            </a:r>
            <a:endParaRPr lang="en-US" sz="2400" b="1" u="sng" dirty="0"/>
          </a:p>
        </p:txBody>
      </p:sp>
      <p:sp>
        <p:nvSpPr>
          <p:cNvPr id="2" name="Rectangle 1"/>
          <p:cNvSpPr/>
          <p:nvPr/>
        </p:nvSpPr>
        <p:spPr>
          <a:xfrm>
            <a:off x="316516" y="683982"/>
            <a:ext cx="8370284" cy="1200329"/>
          </a:xfrm>
          <a:prstGeom prst="rect">
            <a:avLst/>
          </a:prstGeom>
        </p:spPr>
        <p:txBody>
          <a:bodyPr wrap="square">
            <a:spAutoFit/>
          </a:bodyPr>
          <a:lstStyle/>
          <a:p>
            <a:pPr algn="just"/>
            <a:r>
              <a:rPr lang="en-US" dirty="0"/>
              <a:t>When the </a:t>
            </a:r>
            <a:r>
              <a:rPr lang="en-US" b="1" dirty="0"/>
              <a:t>amplitude</a:t>
            </a:r>
            <a:r>
              <a:rPr lang="en-US" dirty="0"/>
              <a:t> of CO</a:t>
            </a:r>
            <a:r>
              <a:rPr lang="en-US" baseline="-25000" dirty="0"/>
              <a:t>2</a:t>
            </a:r>
            <a:r>
              <a:rPr lang="en-US" dirty="0"/>
              <a:t> variability is decreased, we obtain a large ice sheet on average in case the growth rate is smaller than the decay rate. Only when the growth and decay rates of the ice sheet depend on the difference between the ice volume and the equilibrium ice volume, </a:t>
            </a:r>
            <a:r>
              <a:rPr lang="en-US" dirty="0" smtClean="0"/>
              <a:t>do we </a:t>
            </a:r>
            <a:r>
              <a:rPr lang="en-US" dirty="0"/>
              <a:t>also obtain decreased ice volume </a:t>
            </a:r>
            <a:r>
              <a:rPr lang="en-US" dirty="0" smtClean="0"/>
              <a:t>variability (figures).</a:t>
            </a:r>
            <a:r>
              <a:rPr lang="en-US" dirty="0" smtClean="0">
                <a:effectLst/>
              </a:rPr>
              <a:t> </a:t>
            </a:r>
            <a:endParaRPr lang="en-US" dirty="0"/>
          </a:p>
        </p:txBody>
      </p:sp>
      <p:pic>
        <p:nvPicPr>
          <p:cNvPr id="6" name="Picture 5"/>
          <p:cNvPicPr>
            <a:picLocks noChangeAspect="1"/>
          </p:cNvPicPr>
          <p:nvPr/>
        </p:nvPicPr>
        <p:blipFill>
          <a:blip r:embed="rId2"/>
          <a:stretch>
            <a:fillRect/>
          </a:stretch>
        </p:blipFill>
        <p:spPr>
          <a:xfrm>
            <a:off x="4634264" y="2058499"/>
            <a:ext cx="4413828" cy="2448854"/>
          </a:xfrm>
          <a:prstGeom prst="rect">
            <a:avLst/>
          </a:prstGeom>
        </p:spPr>
      </p:pic>
      <p:pic>
        <p:nvPicPr>
          <p:cNvPr id="7" name="Picture 6"/>
          <p:cNvPicPr>
            <a:picLocks noChangeAspect="1"/>
          </p:cNvPicPr>
          <p:nvPr/>
        </p:nvPicPr>
        <p:blipFill>
          <a:blip r:embed="rId3"/>
          <a:stretch>
            <a:fillRect/>
          </a:stretch>
        </p:blipFill>
        <p:spPr>
          <a:xfrm>
            <a:off x="42816" y="2058499"/>
            <a:ext cx="4524225" cy="2448854"/>
          </a:xfrm>
          <a:prstGeom prst="rect">
            <a:avLst/>
          </a:prstGeom>
        </p:spPr>
      </p:pic>
      <p:sp>
        <p:nvSpPr>
          <p:cNvPr id="8" name="TextBox 7"/>
          <p:cNvSpPr txBox="1"/>
          <p:nvPr/>
        </p:nvSpPr>
        <p:spPr>
          <a:xfrm>
            <a:off x="3054386" y="4474089"/>
            <a:ext cx="3382823" cy="523220"/>
          </a:xfrm>
          <a:prstGeom prst="rect">
            <a:avLst/>
          </a:prstGeom>
          <a:noFill/>
        </p:spPr>
        <p:txBody>
          <a:bodyPr wrap="square" rtlCol="0">
            <a:spAutoFit/>
          </a:bodyPr>
          <a:lstStyle/>
          <a:p>
            <a:r>
              <a:rPr lang="en-US" sz="1400" dirty="0" smtClean="0"/>
              <a:t>Solid:		0 </a:t>
            </a:r>
            <a:r>
              <a:rPr lang="mr-IN" sz="1400" dirty="0" smtClean="0"/>
              <a:t>–</a:t>
            </a:r>
            <a:r>
              <a:rPr lang="en-US" sz="1400" dirty="0" smtClean="0"/>
              <a:t> 1 forcing amplitude</a:t>
            </a:r>
          </a:p>
          <a:p>
            <a:r>
              <a:rPr lang="en-US" sz="1400" dirty="0" smtClean="0"/>
              <a:t>Dashed: 	0.25 </a:t>
            </a:r>
            <a:r>
              <a:rPr lang="mr-IN" sz="1400" dirty="0" smtClean="0"/>
              <a:t>–</a:t>
            </a:r>
            <a:r>
              <a:rPr lang="en-US" sz="1400" dirty="0" smtClean="0"/>
              <a:t> 0.75 forcing amplitude</a:t>
            </a:r>
            <a:endParaRPr lang="en-US" sz="1400" dirty="0"/>
          </a:p>
        </p:txBody>
      </p:sp>
      <p:cxnSp>
        <p:nvCxnSpPr>
          <p:cNvPr id="9" name="Straight Arrow Connector 8"/>
          <p:cNvCxnSpPr/>
          <p:nvPr/>
        </p:nvCxnSpPr>
        <p:spPr>
          <a:xfrm>
            <a:off x="7006485" y="3484447"/>
            <a:ext cx="262743" cy="18000"/>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061213" y="2663976"/>
            <a:ext cx="405061" cy="55842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87522" y="2202311"/>
            <a:ext cx="2156684" cy="461665"/>
          </a:xfrm>
          <a:prstGeom prst="rect">
            <a:avLst/>
          </a:prstGeom>
          <a:noFill/>
        </p:spPr>
        <p:txBody>
          <a:bodyPr wrap="square" rtlCol="0">
            <a:spAutoFit/>
          </a:bodyPr>
          <a:lstStyle/>
          <a:p>
            <a:r>
              <a:rPr lang="en-US" sz="1200" dirty="0" smtClean="0"/>
              <a:t>Smaller average size,</a:t>
            </a:r>
          </a:p>
          <a:p>
            <a:r>
              <a:rPr lang="en-US" sz="1200" dirty="0"/>
              <a:t>s</a:t>
            </a:r>
            <a:r>
              <a:rPr lang="en-US" sz="1200" dirty="0" smtClean="0"/>
              <a:t>maller amplitude variability</a:t>
            </a:r>
            <a:endParaRPr lang="en-US" sz="1200" dirty="0"/>
          </a:p>
        </p:txBody>
      </p:sp>
      <p:pic>
        <p:nvPicPr>
          <p:cNvPr id="12" name="Picture 11" descr="MO_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Tree>
    <p:extLst>
      <p:ext uri="{BB962C8B-B14F-4D97-AF65-F5344CB8AC3E}">
        <p14:creationId xmlns:p14="http://schemas.microsoft.com/office/powerpoint/2010/main" val="2112975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16" y="234462"/>
            <a:ext cx="3018693" cy="461665"/>
          </a:xfrm>
          <a:prstGeom prst="rect">
            <a:avLst/>
          </a:prstGeom>
          <a:noFill/>
        </p:spPr>
        <p:txBody>
          <a:bodyPr wrap="square" rtlCol="0">
            <a:spAutoFit/>
          </a:bodyPr>
          <a:lstStyle/>
          <a:p>
            <a:r>
              <a:rPr lang="en-US" sz="2400" b="1" u="sng" dirty="0" smtClean="0"/>
              <a:t>RESULTS</a:t>
            </a:r>
            <a:endParaRPr lang="en-US" sz="2400" b="1" u="sng" dirty="0"/>
          </a:p>
        </p:txBody>
      </p:sp>
      <p:sp>
        <p:nvSpPr>
          <p:cNvPr id="2" name="Rectangle 1"/>
          <p:cNvSpPr/>
          <p:nvPr/>
        </p:nvSpPr>
        <p:spPr>
          <a:xfrm>
            <a:off x="316516" y="683401"/>
            <a:ext cx="3996846" cy="1754327"/>
          </a:xfrm>
          <a:prstGeom prst="rect">
            <a:avLst/>
          </a:prstGeom>
        </p:spPr>
        <p:txBody>
          <a:bodyPr wrap="square">
            <a:spAutoFit/>
          </a:bodyPr>
          <a:lstStyle/>
          <a:p>
            <a:pPr algn="just"/>
            <a:r>
              <a:rPr lang="en-US" dirty="0"/>
              <a:t>Finally, we use the PISM-derived CO</a:t>
            </a:r>
            <a:r>
              <a:rPr lang="en-US" baseline="-25000" dirty="0"/>
              <a:t>2</a:t>
            </a:r>
            <a:r>
              <a:rPr lang="en-US" dirty="0"/>
              <a:t>-V</a:t>
            </a:r>
            <a:r>
              <a:rPr lang="en-US" baseline="-25000" dirty="0"/>
              <a:t>eq </a:t>
            </a:r>
            <a:r>
              <a:rPr lang="en-US" dirty="0"/>
              <a:t>relation and growth and decay rates, and assume the CO</a:t>
            </a:r>
            <a:r>
              <a:rPr lang="en-US" baseline="-25000" dirty="0"/>
              <a:t>2</a:t>
            </a:r>
            <a:r>
              <a:rPr lang="en-US" dirty="0"/>
              <a:t> forcing co-varies with the 80</a:t>
            </a:r>
            <a:r>
              <a:rPr lang="en-US" baseline="30000" dirty="0"/>
              <a:t>0</a:t>
            </a:r>
            <a:r>
              <a:rPr lang="en-US" dirty="0"/>
              <a:t> S January insolation from </a:t>
            </a:r>
            <a:r>
              <a:rPr lang="en-US" dirty="0" err="1"/>
              <a:t>Laskar</a:t>
            </a:r>
            <a:r>
              <a:rPr lang="en-US" dirty="0"/>
              <a:t> et al. (2004) over the period 21-20 </a:t>
            </a:r>
            <a:r>
              <a:rPr lang="en-US" dirty="0" err="1"/>
              <a:t>Myr</a:t>
            </a:r>
            <a:r>
              <a:rPr lang="en-US" dirty="0"/>
              <a:t> ago.</a:t>
            </a:r>
            <a:r>
              <a:rPr lang="en-US" dirty="0" smtClean="0">
                <a:effectLst/>
              </a:rPr>
              <a:t> </a:t>
            </a:r>
            <a:endParaRPr lang="en-US" dirty="0"/>
          </a:p>
        </p:txBody>
      </p:sp>
      <p:sp>
        <p:nvSpPr>
          <p:cNvPr id="5" name="Rectangle 4"/>
          <p:cNvSpPr/>
          <p:nvPr/>
        </p:nvSpPr>
        <p:spPr>
          <a:xfrm>
            <a:off x="316516" y="2415262"/>
            <a:ext cx="3996846" cy="2308324"/>
          </a:xfrm>
          <a:prstGeom prst="rect">
            <a:avLst/>
          </a:prstGeom>
        </p:spPr>
        <p:txBody>
          <a:bodyPr wrap="square">
            <a:spAutoFit/>
          </a:bodyPr>
          <a:lstStyle/>
          <a:p>
            <a:pPr algn="just"/>
            <a:r>
              <a:rPr lang="en-US" dirty="0"/>
              <a:t>The convoluted forcing frequency leads to a </a:t>
            </a:r>
            <a:r>
              <a:rPr lang="en-US" b="1" dirty="0"/>
              <a:t>disorderly relation between CO</a:t>
            </a:r>
            <a:r>
              <a:rPr lang="en-US" b="1" baseline="-25000" dirty="0"/>
              <a:t>2</a:t>
            </a:r>
            <a:r>
              <a:rPr lang="en-US" b="1" dirty="0"/>
              <a:t> and ice volume</a:t>
            </a:r>
            <a:r>
              <a:rPr lang="en-US" dirty="0"/>
              <a:t>. Also, the delayed and non-linear response of the AIS to </a:t>
            </a:r>
            <a:r>
              <a:rPr lang="en-US" dirty="0" smtClean="0"/>
              <a:t>       (</a:t>
            </a:r>
            <a:r>
              <a:rPr lang="en-US" dirty="0"/>
              <a:t>co-varying) solar insolation </a:t>
            </a:r>
            <a:r>
              <a:rPr lang="en-US" dirty="0" smtClean="0"/>
              <a:t>and CO</a:t>
            </a:r>
            <a:r>
              <a:rPr lang="en-US" baseline="-25000" dirty="0" smtClean="0"/>
              <a:t>2</a:t>
            </a:r>
            <a:r>
              <a:rPr lang="en-US" dirty="0" smtClean="0"/>
              <a:t> </a:t>
            </a:r>
            <a:r>
              <a:rPr lang="en-US" dirty="0" err="1" smtClean="0"/>
              <a:t>va-lues</a:t>
            </a:r>
            <a:r>
              <a:rPr lang="en-US" dirty="0" smtClean="0"/>
              <a:t> can </a:t>
            </a:r>
            <a:r>
              <a:rPr lang="en-US" dirty="0"/>
              <a:t>lead to </a:t>
            </a:r>
            <a:r>
              <a:rPr lang="en-US" b="1" dirty="0"/>
              <a:t>skipped forcing cycles </a:t>
            </a:r>
            <a:r>
              <a:rPr lang="en-US" dirty="0"/>
              <a:t>and </a:t>
            </a:r>
            <a:r>
              <a:rPr lang="en-US" b="1" dirty="0"/>
              <a:t>power modulation </a:t>
            </a:r>
            <a:r>
              <a:rPr lang="en-US" dirty="0"/>
              <a:t>in the benthic </a:t>
            </a:r>
            <a:r>
              <a:rPr lang="en-US" dirty="0">
                <a:sym typeface="Symbol"/>
              </a:rPr>
              <a:t></a:t>
            </a:r>
            <a:r>
              <a:rPr lang="en-US" baseline="30000" dirty="0"/>
              <a:t>18</a:t>
            </a:r>
            <a:r>
              <a:rPr lang="en-US" dirty="0"/>
              <a:t>O spectrum.</a:t>
            </a:r>
          </a:p>
        </p:txBody>
      </p:sp>
      <p:pic>
        <p:nvPicPr>
          <p:cNvPr id="6" name="Picture 5"/>
          <p:cNvPicPr>
            <a:picLocks noChangeAspect="1"/>
          </p:cNvPicPr>
          <p:nvPr/>
        </p:nvPicPr>
        <p:blipFill>
          <a:blip r:embed="rId2"/>
          <a:stretch>
            <a:fillRect/>
          </a:stretch>
        </p:blipFill>
        <p:spPr>
          <a:xfrm>
            <a:off x="4471874" y="2612912"/>
            <a:ext cx="4616159" cy="2467624"/>
          </a:xfrm>
          <a:prstGeom prst="rect">
            <a:avLst/>
          </a:prstGeom>
        </p:spPr>
      </p:pic>
      <p:pic>
        <p:nvPicPr>
          <p:cNvPr id="7" name="Picture 6"/>
          <p:cNvPicPr>
            <a:picLocks noChangeAspect="1"/>
          </p:cNvPicPr>
          <p:nvPr/>
        </p:nvPicPr>
        <p:blipFill>
          <a:blip r:embed="rId3"/>
          <a:stretch>
            <a:fillRect/>
          </a:stretch>
        </p:blipFill>
        <p:spPr>
          <a:xfrm>
            <a:off x="4471874" y="146864"/>
            <a:ext cx="4631738" cy="2443582"/>
          </a:xfrm>
          <a:prstGeom prst="rect">
            <a:avLst/>
          </a:prstGeom>
        </p:spPr>
      </p:pic>
      <p:pic>
        <p:nvPicPr>
          <p:cNvPr id="8" name="Picture 7" descr="MO_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4" y="4694289"/>
            <a:ext cx="849884" cy="297459"/>
          </a:xfrm>
          <a:prstGeom prst="rect">
            <a:avLst/>
          </a:prstGeom>
        </p:spPr>
      </p:pic>
      <p:sp>
        <p:nvSpPr>
          <p:cNvPr id="4" name="Slide Number Placeholder 3"/>
          <p:cNvSpPr>
            <a:spLocks noGrp="1"/>
          </p:cNvSpPr>
          <p:nvPr>
            <p:ph type="sldNum" sz="quarter" idx="12"/>
          </p:nvPr>
        </p:nvSpPr>
        <p:spPr>
          <a:xfrm>
            <a:off x="8315767" y="4806692"/>
            <a:ext cx="2133600" cy="273844"/>
          </a:xfrm>
        </p:spPr>
        <p:txBody>
          <a:bodyPr/>
          <a:lstStyle/>
          <a:p>
            <a:pPr algn="l"/>
            <a:fld id="{C440D5C8-72F5-C345-B35B-137D352CA7C5}" type="slidenum">
              <a:rPr lang="en-US" smtClean="0"/>
              <a:pPr algn="l"/>
              <a:t>9</a:t>
            </a:fld>
            <a:endParaRPr lang="en-US" dirty="0"/>
          </a:p>
        </p:txBody>
      </p:sp>
    </p:spTree>
    <p:extLst>
      <p:ext uri="{BB962C8B-B14F-4D97-AF65-F5344CB8AC3E}">
        <p14:creationId xmlns:p14="http://schemas.microsoft.com/office/powerpoint/2010/main" val="21129759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364</TotalTime>
  <Words>953</Words>
  <Application>Microsoft Macintosh PowerPoint</Application>
  <PresentationFormat>On-screen Show (16:9)</PresentationFormat>
  <Paragraphs>76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Concurrent Miocene Antarctic ice sheet growth and CO2 increase caused by disequilibrium   EGU General Assembly, May 4th 2020  Lennert B. Stap, G. Knorr, and G. Lohmann  Alfred-Wegener-Institut, Helmholtz-Zentrum für Polar- und Meeresforschung  Bremerhaven, Germany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Lennert</dc:creator>
  <cp:lastModifiedBy>Lennert</cp:lastModifiedBy>
  <cp:revision>32</cp:revision>
  <dcterms:created xsi:type="dcterms:W3CDTF">2020-04-24T09:09:35Z</dcterms:created>
  <dcterms:modified xsi:type="dcterms:W3CDTF">2020-04-30T11:36:09Z</dcterms:modified>
</cp:coreProperties>
</file>