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71" r:id="rId3"/>
    <p:sldId id="259" r:id="rId4"/>
    <p:sldId id="261" r:id="rId5"/>
    <p:sldId id="274" r:id="rId6"/>
    <p:sldId id="260" r:id="rId7"/>
    <p:sldId id="263" r:id="rId8"/>
    <p:sldId id="262" r:id="rId9"/>
    <p:sldId id="272" r:id="rId10"/>
    <p:sldId id="285" r:id="rId11"/>
    <p:sldId id="275" r:id="rId12"/>
    <p:sldId id="284" r:id="rId13"/>
    <p:sldId id="267" r:id="rId14"/>
    <p:sldId id="278" r:id="rId15"/>
    <p:sldId id="279" r:id="rId16"/>
    <p:sldId id="280" r:id="rId17"/>
    <p:sldId id="281" r:id="rId18"/>
    <p:sldId id="292" r:id="rId19"/>
    <p:sldId id="282" r:id="rId20"/>
    <p:sldId id="293" r:id="rId21"/>
    <p:sldId id="288" r:id="rId22"/>
    <p:sldId id="294" r:id="rId23"/>
    <p:sldId id="289" r:id="rId24"/>
    <p:sldId id="287" r:id="rId25"/>
    <p:sldId id="291" r:id="rId26"/>
    <p:sldId id="25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0464" autoAdjust="0"/>
  </p:normalViewPr>
  <p:slideViewPr>
    <p:cSldViewPr snapToGrid="0">
      <p:cViewPr varScale="1">
        <p:scale>
          <a:sx n="74" d="100"/>
          <a:sy n="74" d="100"/>
        </p:scale>
        <p:origin x="1309" y="52"/>
      </p:cViewPr>
      <p:guideLst/>
    </p:cSldViewPr>
  </p:slideViewPr>
  <p:notesTextViewPr>
    <p:cViewPr>
      <p:scale>
        <a:sx n="1" d="1"/>
        <a:sy n="1" d="1"/>
      </p:scale>
      <p:origin x="0" y="0"/>
    </p:cViewPr>
  </p:notesTextViewPr>
  <p:sorterViewPr>
    <p:cViewPr>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ata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svg"/><Relationship Id="rId1" Type="http://schemas.openxmlformats.org/officeDocument/2006/relationships/image" Target="../media/image48.png"/><Relationship Id="rId4" Type="http://schemas.openxmlformats.org/officeDocument/2006/relationships/image" Target="../media/image5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rawing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svg"/><Relationship Id="rId1" Type="http://schemas.openxmlformats.org/officeDocument/2006/relationships/image" Target="../media/image48.png"/><Relationship Id="rId4" Type="http://schemas.openxmlformats.org/officeDocument/2006/relationships/image" Target="../media/image51.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EB5FC8-E079-4333-8F29-2B4E20374C7F}"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E2F1D941-6939-4FAB-859B-6B9286B3E106}">
      <dgm:prSet custT="1"/>
      <dgm:spPr/>
      <dgm:t>
        <a:bodyPr/>
        <a:lstStyle/>
        <a:p>
          <a:pPr>
            <a:defRPr cap="all"/>
          </a:pPr>
          <a:r>
            <a:rPr lang="en-US" sz="2400" cap="none" baseline="0" dirty="0"/>
            <a:t>Quantify alternative performance metrics</a:t>
          </a:r>
        </a:p>
      </dgm:t>
    </dgm:pt>
    <dgm:pt modelId="{4CD62779-5743-473E-ACEB-06DA98BE2DCE}" type="parTrans" cxnId="{B7B42D2E-21A6-4E04-B0D5-9A4C6190E5D0}">
      <dgm:prSet/>
      <dgm:spPr/>
      <dgm:t>
        <a:bodyPr/>
        <a:lstStyle/>
        <a:p>
          <a:endParaRPr lang="en-US"/>
        </a:p>
      </dgm:t>
    </dgm:pt>
    <dgm:pt modelId="{72922B15-9F8D-494E-9A32-F9CD2D7849F3}" type="sibTrans" cxnId="{B7B42D2E-21A6-4E04-B0D5-9A4C6190E5D0}">
      <dgm:prSet/>
      <dgm:spPr/>
      <dgm:t>
        <a:bodyPr/>
        <a:lstStyle/>
        <a:p>
          <a:endParaRPr lang="en-US"/>
        </a:p>
      </dgm:t>
    </dgm:pt>
    <dgm:pt modelId="{3125D64E-F88D-4C35-9E5E-F769B05ACC4A}">
      <dgm:prSet custT="1"/>
      <dgm:spPr/>
      <dgm:t>
        <a:bodyPr/>
        <a:lstStyle/>
        <a:p>
          <a:pPr>
            <a:defRPr cap="all"/>
          </a:pPr>
          <a:r>
            <a:rPr lang="en-US" sz="2400" cap="none" baseline="0" dirty="0"/>
            <a:t>Test sensitivity to changing trigger thresholds and forecast technology</a:t>
          </a:r>
        </a:p>
      </dgm:t>
    </dgm:pt>
    <dgm:pt modelId="{BB11837E-88D8-4D67-9EB0-9B534DC300B9}" type="parTrans" cxnId="{8B12C50C-5589-42BE-8F8D-21BFB45E3714}">
      <dgm:prSet/>
      <dgm:spPr/>
      <dgm:t>
        <a:bodyPr/>
        <a:lstStyle/>
        <a:p>
          <a:endParaRPr lang="en-US"/>
        </a:p>
      </dgm:t>
    </dgm:pt>
    <dgm:pt modelId="{580417EE-9336-420F-8FC2-D75D6F7BA15F}" type="sibTrans" cxnId="{8B12C50C-5589-42BE-8F8D-21BFB45E3714}">
      <dgm:prSet/>
      <dgm:spPr/>
      <dgm:t>
        <a:bodyPr/>
        <a:lstStyle/>
        <a:p>
          <a:endParaRPr lang="en-US"/>
        </a:p>
      </dgm:t>
    </dgm:pt>
    <dgm:pt modelId="{66F630D2-40E0-4792-95BB-61A4FF8A4953}">
      <dgm:prSet custT="1"/>
      <dgm:spPr/>
      <dgm:t>
        <a:bodyPr/>
        <a:lstStyle/>
        <a:p>
          <a:pPr>
            <a:defRPr cap="all"/>
          </a:pPr>
          <a:r>
            <a:rPr lang="en-US" sz="2400" cap="none" baseline="0" dirty="0"/>
            <a:t>Focus on seasonal and monthly forecasts for now</a:t>
          </a:r>
        </a:p>
      </dgm:t>
    </dgm:pt>
    <dgm:pt modelId="{CF15F7DC-4CA6-4A93-AE75-FF53D96D9F01}" type="parTrans" cxnId="{E060AA4E-A855-4F44-8536-91B4BE6233D7}">
      <dgm:prSet/>
      <dgm:spPr/>
      <dgm:t>
        <a:bodyPr/>
        <a:lstStyle/>
        <a:p>
          <a:endParaRPr lang="en-US"/>
        </a:p>
      </dgm:t>
    </dgm:pt>
    <dgm:pt modelId="{411FE53E-1C67-4787-BA77-7B273284C887}" type="sibTrans" cxnId="{E060AA4E-A855-4F44-8536-91B4BE6233D7}">
      <dgm:prSet/>
      <dgm:spPr/>
      <dgm:t>
        <a:bodyPr/>
        <a:lstStyle/>
        <a:p>
          <a:endParaRPr lang="en-US"/>
        </a:p>
      </dgm:t>
    </dgm:pt>
    <dgm:pt modelId="{A77A20FA-76CA-481E-A627-D24B05F262EA}" type="pres">
      <dgm:prSet presAssocID="{A6EB5FC8-E079-4333-8F29-2B4E20374C7F}" presName="root" presStyleCnt="0">
        <dgm:presLayoutVars>
          <dgm:dir/>
          <dgm:resizeHandles val="exact"/>
        </dgm:presLayoutVars>
      </dgm:prSet>
      <dgm:spPr/>
    </dgm:pt>
    <dgm:pt modelId="{880D261A-4E64-42A3-AB3F-96E96798A17F}" type="pres">
      <dgm:prSet presAssocID="{E2F1D941-6939-4FAB-859B-6B9286B3E106}" presName="compNode" presStyleCnt="0"/>
      <dgm:spPr/>
    </dgm:pt>
    <dgm:pt modelId="{73C6E43B-4294-46A6-AD72-F6224033CAF2}" type="pres">
      <dgm:prSet presAssocID="{E2F1D941-6939-4FAB-859B-6B9286B3E106}" presName="iconBgRect" presStyleLbl="bgShp" presStyleIdx="0" presStyleCnt="3"/>
      <dgm:spPr>
        <a:prstGeom prst="round2DiagRect">
          <a:avLst>
            <a:gd name="adj1" fmla="val 29727"/>
            <a:gd name="adj2" fmla="val 0"/>
          </a:avLst>
        </a:prstGeom>
      </dgm:spPr>
    </dgm:pt>
    <dgm:pt modelId="{31721609-76BD-4916-A3D4-5332A170BBCA}" type="pres">
      <dgm:prSet presAssocID="{E2F1D941-6939-4FAB-859B-6B9286B3E10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pward trend"/>
        </a:ext>
      </dgm:extLst>
    </dgm:pt>
    <dgm:pt modelId="{3E1AC757-07D3-489A-8236-743C95E83D03}" type="pres">
      <dgm:prSet presAssocID="{E2F1D941-6939-4FAB-859B-6B9286B3E106}" presName="spaceRect" presStyleCnt="0"/>
      <dgm:spPr/>
    </dgm:pt>
    <dgm:pt modelId="{843D655F-D75D-4CBD-BE8A-EFD29F517FFC}" type="pres">
      <dgm:prSet presAssocID="{E2F1D941-6939-4FAB-859B-6B9286B3E106}" presName="textRect" presStyleLbl="revTx" presStyleIdx="0" presStyleCnt="3">
        <dgm:presLayoutVars>
          <dgm:chMax val="1"/>
          <dgm:chPref val="1"/>
        </dgm:presLayoutVars>
      </dgm:prSet>
      <dgm:spPr/>
    </dgm:pt>
    <dgm:pt modelId="{EB11C957-91C3-40FF-A00F-2BF315090ADA}" type="pres">
      <dgm:prSet presAssocID="{72922B15-9F8D-494E-9A32-F9CD2D7849F3}" presName="sibTrans" presStyleCnt="0"/>
      <dgm:spPr/>
    </dgm:pt>
    <dgm:pt modelId="{88ACFD8E-A651-4479-8BC3-F710B637300A}" type="pres">
      <dgm:prSet presAssocID="{3125D64E-F88D-4C35-9E5E-F769B05ACC4A}" presName="compNode" presStyleCnt="0"/>
      <dgm:spPr/>
    </dgm:pt>
    <dgm:pt modelId="{95858004-0A2A-4DE8-8ECB-1BD54359C985}" type="pres">
      <dgm:prSet presAssocID="{3125D64E-F88D-4C35-9E5E-F769B05ACC4A}" presName="iconBgRect" presStyleLbl="bgShp" presStyleIdx="1" presStyleCnt="3"/>
      <dgm:spPr>
        <a:prstGeom prst="round2DiagRect">
          <a:avLst>
            <a:gd name="adj1" fmla="val 29727"/>
            <a:gd name="adj2" fmla="val 0"/>
          </a:avLst>
        </a:prstGeom>
      </dgm:spPr>
    </dgm:pt>
    <dgm:pt modelId="{34BDC036-E7AB-466C-88BA-E21583C94B57}" type="pres">
      <dgm:prSet presAssocID="{3125D64E-F88D-4C35-9E5E-F769B05ACC4A}"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Magnifying glass"/>
        </a:ext>
      </dgm:extLst>
    </dgm:pt>
    <dgm:pt modelId="{4D68391B-4C53-4E6E-A18F-6C39C839D225}" type="pres">
      <dgm:prSet presAssocID="{3125D64E-F88D-4C35-9E5E-F769B05ACC4A}" presName="spaceRect" presStyleCnt="0"/>
      <dgm:spPr/>
    </dgm:pt>
    <dgm:pt modelId="{9AD20ED7-3B10-4704-A08A-F43BFD9E9AC7}" type="pres">
      <dgm:prSet presAssocID="{3125D64E-F88D-4C35-9E5E-F769B05ACC4A}" presName="textRect" presStyleLbl="revTx" presStyleIdx="1" presStyleCnt="3">
        <dgm:presLayoutVars>
          <dgm:chMax val="1"/>
          <dgm:chPref val="1"/>
        </dgm:presLayoutVars>
      </dgm:prSet>
      <dgm:spPr/>
    </dgm:pt>
    <dgm:pt modelId="{2525E07E-72A4-41BB-B481-ABAE39172CD4}" type="pres">
      <dgm:prSet presAssocID="{580417EE-9336-420F-8FC2-D75D6F7BA15F}" presName="sibTrans" presStyleCnt="0"/>
      <dgm:spPr/>
    </dgm:pt>
    <dgm:pt modelId="{60975C71-21FD-43ED-A973-DF2C6EA6402F}" type="pres">
      <dgm:prSet presAssocID="{66F630D2-40E0-4792-95BB-61A4FF8A4953}" presName="compNode" presStyleCnt="0"/>
      <dgm:spPr/>
    </dgm:pt>
    <dgm:pt modelId="{BCCB7550-D1E0-4C2C-8508-EB4FFD26A25D}" type="pres">
      <dgm:prSet presAssocID="{66F630D2-40E0-4792-95BB-61A4FF8A4953}" presName="iconBgRect" presStyleLbl="bgShp" presStyleIdx="2" presStyleCnt="3"/>
      <dgm:spPr>
        <a:prstGeom prst="round2DiagRect">
          <a:avLst>
            <a:gd name="adj1" fmla="val 29727"/>
            <a:gd name="adj2" fmla="val 0"/>
          </a:avLst>
        </a:prstGeom>
      </dgm:spPr>
    </dgm:pt>
    <dgm:pt modelId="{36B9E41E-C83A-4D20-BBA0-4D0527FF41F6}" type="pres">
      <dgm:prSet presAssocID="{66F630D2-40E0-4792-95BB-61A4FF8A495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ullseye"/>
        </a:ext>
      </dgm:extLst>
    </dgm:pt>
    <dgm:pt modelId="{BE6C5F4C-263F-41B8-BE02-76FF4D26C192}" type="pres">
      <dgm:prSet presAssocID="{66F630D2-40E0-4792-95BB-61A4FF8A4953}" presName="spaceRect" presStyleCnt="0"/>
      <dgm:spPr/>
    </dgm:pt>
    <dgm:pt modelId="{B5F1B540-77AC-41B6-8E55-9C679AFFDC6A}" type="pres">
      <dgm:prSet presAssocID="{66F630D2-40E0-4792-95BB-61A4FF8A4953}" presName="textRect" presStyleLbl="revTx" presStyleIdx="2" presStyleCnt="3">
        <dgm:presLayoutVars>
          <dgm:chMax val="1"/>
          <dgm:chPref val="1"/>
        </dgm:presLayoutVars>
      </dgm:prSet>
      <dgm:spPr/>
    </dgm:pt>
  </dgm:ptLst>
  <dgm:cxnLst>
    <dgm:cxn modelId="{8B12C50C-5589-42BE-8F8D-21BFB45E3714}" srcId="{A6EB5FC8-E079-4333-8F29-2B4E20374C7F}" destId="{3125D64E-F88D-4C35-9E5E-F769B05ACC4A}" srcOrd="1" destOrd="0" parTransId="{BB11837E-88D8-4D67-9EB0-9B534DC300B9}" sibTransId="{580417EE-9336-420F-8FC2-D75D6F7BA15F}"/>
    <dgm:cxn modelId="{40A2EC0D-4E15-4F6C-A884-9E84A4A9AAF4}" type="presOf" srcId="{3125D64E-F88D-4C35-9E5E-F769B05ACC4A}" destId="{9AD20ED7-3B10-4704-A08A-F43BFD9E9AC7}" srcOrd="0" destOrd="0" presId="urn:microsoft.com/office/officeart/2018/5/layout/IconLeafLabelList"/>
    <dgm:cxn modelId="{B7B42D2E-21A6-4E04-B0D5-9A4C6190E5D0}" srcId="{A6EB5FC8-E079-4333-8F29-2B4E20374C7F}" destId="{E2F1D941-6939-4FAB-859B-6B9286B3E106}" srcOrd="0" destOrd="0" parTransId="{4CD62779-5743-473E-ACEB-06DA98BE2DCE}" sibTransId="{72922B15-9F8D-494E-9A32-F9CD2D7849F3}"/>
    <dgm:cxn modelId="{E39D0F43-30AD-4564-B68D-9AD300547A1E}" type="presOf" srcId="{E2F1D941-6939-4FAB-859B-6B9286B3E106}" destId="{843D655F-D75D-4CBD-BE8A-EFD29F517FFC}" srcOrd="0" destOrd="0" presId="urn:microsoft.com/office/officeart/2018/5/layout/IconLeafLabelList"/>
    <dgm:cxn modelId="{E060AA4E-A855-4F44-8536-91B4BE6233D7}" srcId="{A6EB5FC8-E079-4333-8F29-2B4E20374C7F}" destId="{66F630D2-40E0-4792-95BB-61A4FF8A4953}" srcOrd="2" destOrd="0" parTransId="{CF15F7DC-4CA6-4A93-AE75-FF53D96D9F01}" sibTransId="{411FE53E-1C67-4787-BA77-7B273284C887}"/>
    <dgm:cxn modelId="{58654CA8-D9A4-4869-B573-D81782BA0515}" type="presOf" srcId="{66F630D2-40E0-4792-95BB-61A4FF8A4953}" destId="{B5F1B540-77AC-41B6-8E55-9C679AFFDC6A}" srcOrd="0" destOrd="0" presId="urn:microsoft.com/office/officeart/2018/5/layout/IconLeafLabelList"/>
    <dgm:cxn modelId="{371834C0-F0AD-4B5F-A49F-7BBAD2B246F9}" type="presOf" srcId="{A6EB5FC8-E079-4333-8F29-2B4E20374C7F}" destId="{A77A20FA-76CA-481E-A627-D24B05F262EA}" srcOrd="0" destOrd="0" presId="urn:microsoft.com/office/officeart/2018/5/layout/IconLeafLabelList"/>
    <dgm:cxn modelId="{F11EF624-EF83-4315-8AAC-531911BA9387}" type="presParOf" srcId="{A77A20FA-76CA-481E-A627-D24B05F262EA}" destId="{880D261A-4E64-42A3-AB3F-96E96798A17F}" srcOrd="0" destOrd="0" presId="urn:microsoft.com/office/officeart/2018/5/layout/IconLeafLabelList"/>
    <dgm:cxn modelId="{EA5678B7-DD32-4758-BEB0-2D0655899AB7}" type="presParOf" srcId="{880D261A-4E64-42A3-AB3F-96E96798A17F}" destId="{73C6E43B-4294-46A6-AD72-F6224033CAF2}" srcOrd="0" destOrd="0" presId="urn:microsoft.com/office/officeart/2018/5/layout/IconLeafLabelList"/>
    <dgm:cxn modelId="{47B5EFEF-2058-49A7-A03A-31B8D73F2994}" type="presParOf" srcId="{880D261A-4E64-42A3-AB3F-96E96798A17F}" destId="{31721609-76BD-4916-A3D4-5332A170BBCA}" srcOrd="1" destOrd="0" presId="urn:microsoft.com/office/officeart/2018/5/layout/IconLeafLabelList"/>
    <dgm:cxn modelId="{A39961B6-A025-4A92-BC5F-C57D80F4E283}" type="presParOf" srcId="{880D261A-4E64-42A3-AB3F-96E96798A17F}" destId="{3E1AC757-07D3-489A-8236-743C95E83D03}" srcOrd="2" destOrd="0" presId="urn:microsoft.com/office/officeart/2018/5/layout/IconLeafLabelList"/>
    <dgm:cxn modelId="{86ECAE4F-D41D-4A94-9FB9-089D809E1D8B}" type="presParOf" srcId="{880D261A-4E64-42A3-AB3F-96E96798A17F}" destId="{843D655F-D75D-4CBD-BE8A-EFD29F517FFC}" srcOrd="3" destOrd="0" presId="urn:microsoft.com/office/officeart/2018/5/layout/IconLeafLabelList"/>
    <dgm:cxn modelId="{488D6221-6710-45EA-8C4A-8D37A2453786}" type="presParOf" srcId="{A77A20FA-76CA-481E-A627-D24B05F262EA}" destId="{EB11C957-91C3-40FF-A00F-2BF315090ADA}" srcOrd="1" destOrd="0" presId="urn:microsoft.com/office/officeart/2018/5/layout/IconLeafLabelList"/>
    <dgm:cxn modelId="{ED8D2DA5-3F7B-4C78-B4C5-4BE1D435CCFA}" type="presParOf" srcId="{A77A20FA-76CA-481E-A627-D24B05F262EA}" destId="{88ACFD8E-A651-4479-8BC3-F710B637300A}" srcOrd="2" destOrd="0" presId="urn:microsoft.com/office/officeart/2018/5/layout/IconLeafLabelList"/>
    <dgm:cxn modelId="{99C8BBD5-480A-4B90-B1FA-10CEEE1FBA89}" type="presParOf" srcId="{88ACFD8E-A651-4479-8BC3-F710B637300A}" destId="{95858004-0A2A-4DE8-8ECB-1BD54359C985}" srcOrd="0" destOrd="0" presId="urn:microsoft.com/office/officeart/2018/5/layout/IconLeafLabelList"/>
    <dgm:cxn modelId="{50569ACE-920C-42D6-B806-AC5355279C85}" type="presParOf" srcId="{88ACFD8E-A651-4479-8BC3-F710B637300A}" destId="{34BDC036-E7AB-466C-88BA-E21583C94B57}" srcOrd="1" destOrd="0" presId="urn:microsoft.com/office/officeart/2018/5/layout/IconLeafLabelList"/>
    <dgm:cxn modelId="{6106FF8E-4E66-4BB8-843A-A7E1908D5FA7}" type="presParOf" srcId="{88ACFD8E-A651-4479-8BC3-F710B637300A}" destId="{4D68391B-4C53-4E6E-A18F-6C39C839D225}" srcOrd="2" destOrd="0" presId="urn:microsoft.com/office/officeart/2018/5/layout/IconLeafLabelList"/>
    <dgm:cxn modelId="{CD624F7F-7AC5-422C-A2E1-3ACC1BE31AFF}" type="presParOf" srcId="{88ACFD8E-A651-4479-8BC3-F710B637300A}" destId="{9AD20ED7-3B10-4704-A08A-F43BFD9E9AC7}" srcOrd="3" destOrd="0" presId="urn:microsoft.com/office/officeart/2018/5/layout/IconLeafLabelList"/>
    <dgm:cxn modelId="{D8126A25-99FC-4613-A3B6-FA6D2E2C918A}" type="presParOf" srcId="{A77A20FA-76CA-481E-A627-D24B05F262EA}" destId="{2525E07E-72A4-41BB-B481-ABAE39172CD4}" srcOrd="3" destOrd="0" presId="urn:microsoft.com/office/officeart/2018/5/layout/IconLeafLabelList"/>
    <dgm:cxn modelId="{F1D264D3-C289-46FD-9E5B-40E21FD00432}" type="presParOf" srcId="{A77A20FA-76CA-481E-A627-D24B05F262EA}" destId="{60975C71-21FD-43ED-A973-DF2C6EA6402F}" srcOrd="4" destOrd="0" presId="urn:microsoft.com/office/officeart/2018/5/layout/IconLeafLabelList"/>
    <dgm:cxn modelId="{7761C1FE-0428-451B-8E8E-CDE26DFB4475}" type="presParOf" srcId="{60975C71-21FD-43ED-A973-DF2C6EA6402F}" destId="{BCCB7550-D1E0-4C2C-8508-EB4FFD26A25D}" srcOrd="0" destOrd="0" presId="urn:microsoft.com/office/officeart/2018/5/layout/IconLeafLabelList"/>
    <dgm:cxn modelId="{4D566EE9-2987-40B4-BF17-82EFF0EC963A}" type="presParOf" srcId="{60975C71-21FD-43ED-A973-DF2C6EA6402F}" destId="{36B9E41E-C83A-4D20-BBA0-4D0527FF41F6}" srcOrd="1" destOrd="0" presId="urn:microsoft.com/office/officeart/2018/5/layout/IconLeafLabelList"/>
    <dgm:cxn modelId="{B1E9A9D8-5C37-40D7-B4E1-05B4984088CF}" type="presParOf" srcId="{60975C71-21FD-43ED-A973-DF2C6EA6402F}" destId="{BE6C5F4C-263F-41B8-BE02-76FF4D26C192}" srcOrd="2" destOrd="0" presId="urn:microsoft.com/office/officeart/2018/5/layout/IconLeafLabelList"/>
    <dgm:cxn modelId="{B0CCD23D-2B95-4408-8AFB-B8CECA0D3915}" type="presParOf" srcId="{60975C71-21FD-43ED-A973-DF2C6EA6402F}" destId="{B5F1B540-77AC-41B6-8E55-9C679AFFDC6A}"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CD3BA3-740D-4B2C-8CCC-6DFE7B3B4120}"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AA12A26-DBBD-4659-B399-EAE8E86CF583}">
      <dgm:prSet/>
      <dgm:spPr/>
      <dgm:t>
        <a:bodyPr/>
        <a:lstStyle/>
        <a:p>
          <a:r>
            <a:rPr lang="en-US" dirty="0"/>
            <a:t>Quantify costs of inaction and benefits of action, consider effects of risk aversion</a:t>
          </a:r>
        </a:p>
      </dgm:t>
    </dgm:pt>
    <dgm:pt modelId="{76594A02-C943-430A-8063-FAE5A10B7431}" type="parTrans" cxnId="{5A2BD056-6E77-4DD3-81EE-84C5B67806CA}">
      <dgm:prSet/>
      <dgm:spPr/>
      <dgm:t>
        <a:bodyPr/>
        <a:lstStyle/>
        <a:p>
          <a:endParaRPr lang="en-US"/>
        </a:p>
      </dgm:t>
    </dgm:pt>
    <dgm:pt modelId="{E061EEED-D411-4FD1-B9C6-3C293EEE5273}" type="sibTrans" cxnId="{5A2BD056-6E77-4DD3-81EE-84C5B67806CA}">
      <dgm:prSet/>
      <dgm:spPr/>
      <dgm:t>
        <a:bodyPr/>
        <a:lstStyle/>
        <a:p>
          <a:endParaRPr lang="en-US"/>
        </a:p>
      </dgm:t>
    </dgm:pt>
    <dgm:pt modelId="{67D56160-3EE5-4068-A344-B0D362098F5F}">
      <dgm:prSet/>
      <dgm:spPr/>
      <dgm:t>
        <a:bodyPr/>
        <a:lstStyle/>
        <a:p>
          <a:r>
            <a:rPr lang="en-US" dirty="0"/>
            <a:t>Integrate forecasts into full framework of lead times</a:t>
          </a:r>
        </a:p>
      </dgm:t>
    </dgm:pt>
    <dgm:pt modelId="{7D64BD6C-8C71-46C7-9087-BF75C17FA195}" type="parTrans" cxnId="{BB43F9E4-3E8A-4B48-8125-31B0974A0997}">
      <dgm:prSet/>
      <dgm:spPr/>
      <dgm:t>
        <a:bodyPr/>
        <a:lstStyle/>
        <a:p>
          <a:endParaRPr lang="en-US"/>
        </a:p>
      </dgm:t>
    </dgm:pt>
    <dgm:pt modelId="{0D8133AF-990E-4648-8DF2-A1DF905CF602}" type="sibTrans" cxnId="{BB43F9E4-3E8A-4B48-8125-31B0974A0997}">
      <dgm:prSet/>
      <dgm:spPr/>
      <dgm:t>
        <a:bodyPr/>
        <a:lstStyle/>
        <a:p>
          <a:endParaRPr lang="en-US"/>
        </a:p>
      </dgm:t>
    </dgm:pt>
    <dgm:pt modelId="{565F9FE4-ABBD-4A27-8BB6-0B74B0EB2613}" type="pres">
      <dgm:prSet presAssocID="{CBCD3BA3-740D-4B2C-8CCC-6DFE7B3B4120}" presName="root" presStyleCnt="0">
        <dgm:presLayoutVars>
          <dgm:dir/>
          <dgm:resizeHandles val="exact"/>
        </dgm:presLayoutVars>
      </dgm:prSet>
      <dgm:spPr/>
    </dgm:pt>
    <dgm:pt modelId="{4C9B5296-1377-4DED-9052-9CD185169A8E}" type="pres">
      <dgm:prSet presAssocID="{AAA12A26-DBBD-4659-B399-EAE8E86CF583}" presName="compNode" presStyleCnt="0"/>
      <dgm:spPr/>
    </dgm:pt>
    <dgm:pt modelId="{1381AE99-335C-4BA3-B18F-4685844801BB}" type="pres">
      <dgm:prSet presAssocID="{AAA12A26-DBBD-4659-B399-EAE8E86CF583}" presName="bgRect" presStyleLbl="bgShp" presStyleIdx="0" presStyleCnt="2"/>
      <dgm:spPr/>
    </dgm:pt>
    <dgm:pt modelId="{107B4DDC-7919-442F-B80C-59E59066B45F}" type="pres">
      <dgm:prSet presAssocID="{AAA12A26-DBBD-4659-B399-EAE8E86CF583}"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iggy Bank"/>
        </a:ext>
      </dgm:extLst>
    </dgm:pt>
    <dgm:pt modelId="{4D4FF71F-957C-4B8C-AC7B-96C306579734}" type="pres">
      <dgm:prSet presAssocID="{AAA12A26-DBBD-4659-B399-EAE8E86CF583}" presName="spaceRect" presStyleCnt="0"/>
      <dgm:spPr/>
    </dgm:pt>
    <dgm:pt modelId="{029370F5-66A4-4519-B0E1-6FBB52391AA9}" type="pres">
      <dgm:prSet presAssocID="{AAA12A26-DBBD-4659-B399-EAE8E86CF583}" presName="parTx" presStyleLbl="revTx" presStyleIdx="0" presStyleCnt="2">
        <dgm:presLayoutVars>
          <dgm:chMax val="0"/>
          <dgm:chPref val="0"/>
        </dgm:presLayoutVars>
      </dgm:prSet>
      <dgm:spPr/>
    </dgm:pt>
    <dgm:pt modelId="{37029EBA-2536-4454-B4D1-A1BE4F8F320E}" type="pres">
      <dgm:prSet presAssocID="{E061EEED-D411-4FD1-B9C6-3C293EEE5273}" presName="sibTrans" presStyleCnt="0"/>
      <dgm:spPr/>
    </dgm:pt>
    <dgm:pt modelId="{58FA6417-36C5-4107-9151-748E4540D876}" type="pres">
      <dgm:prSet presAssocID="{67D56160-3EE5-4068-A344-B0D362098F5F}" presName="compNode" presStyleCnt="0"/>
      <dgm:spPr/>
    </dgm:pt>
    <dgm:pt modelId="{37FB491E-7B37-4551-ACA6-F13A9ACCB56A}" type="pres">
      <dgm:prSet presAssocID="{67D56160-3EE5-4068-A344-B0D362098F5F}" presName="bgRect" presStyleLbl="bgShp" presStyleIdx="1" presStyleCnt="2"/>
      <dgm:spPr/>
    </dgm:pt>
    <dgm:pt modelId="{6ECE3001-8403-4F8B-83B8-4BB5FB2CED26}" type="pres">
      <dgm:prSet presAssocID="{67D56160-3EE5-4068-A344-B0D362098F5F}" presName="iconRect" presStyleLbl="node1" presStyleIdx="1" presStyleCnt="2"/>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Network diagram"/>
        </a:ext>
      </dgm:extLst>
    </dgm:pt>
    <dgm:pt modelId="{76448125-1B8F-4694-83D4-5229A3AB486B}" type="pres">
      <dgm:prSet presAssocID="{67D56160-3EE5-4068-A344-B0D362098F5F}" presName="spaceRect" presStyleCnt="0"/>
      <dgm:spPr/>
    </dgm:pt>
    <dgm:pt modelId="{6C02D76C-2870-4692-A478-DE15ADEBB8B7}" type="pres">
      <dgm:prSet presAssocID="{67D56160-3EE5-4068-A344-B0D362098F5F}" presName="parTx" presStyleLbl="revTx" presStyleIdx="1" presStyleCnt="2">
        <dgm:presLayoutVars>
          <dgm:chMax val="0"/>
          <dgm:chPref val="0"/>
        </dgm:presLayoutVars>
      </dgm:prSet>
      <dgm:spPr/>
    </dgm:pt>
  </dgm:ptLst>
  <dgm:cxnLst>
    <dgm:cxn modelId="{8DA8DC18-82F0-4317-AD16-4227718D2FA2}" type="presOf" srcId="{AAA12A26-DBBD-4659-B399-EAE8E86CF583}" destId="{029370F5-66A4-4519-B0E1-6FBB52391AA9}" srcOrd="0" destOrd="0" presId="urn:microsoft.com/office/officeart/2018/2/layout/IconVerticalSolidList"/>
    <dgm:cxn modelId="{5A2BD056-6E77-4DD3-81EE-84C5B67806CA}" srcId="{CBCD3BA3-740D-4B2C-8CCC-6DFE7B3B4120}" destId="{AAA12A26-DBBD-4659-B399-EAE8E86CF583}" srcOrd="0" destOrd="0" parTransId="{76594A02-C943-430A-8063-FAE5A10B7431}" sibTransId="{E061EEED-D411-4FD1-B9C6-3C293EEE5273}"/>
    <dgm:cxn modelId="{FA8FFC7E-ADAA-4A2D-9C8B-11E6AC8DADFF}" type="presOf" srcId="{CBCD3BA3-740D-4B2C-8CCC-6DFE7B3B4120}" destId="{565F9FE4-ABBD-4A27-8BB6-0B74B0EB2613}" srcOrd="0" destOrd="0" presId="urn:microsoft.com/office/officeart/2018/2/layout/IconVerticalSolidList"/>
    <dgm:cxn modelId="{E0EA14A9-306D-417A-9372-AA6C7682571D}" type="presOf" srcId="{67D56160-3EE5-4068-A344-B0D362098F5F}" destId="{6C02D76C-2870-4692-A478-DE15ADEBB8B7}" srcOrd="0" destOrd="0" presId="urn:microsoft.com/office/officeart/2018/2/layout/IconVerticalSolidList"/>
    <dgm:cxn modelId="{BB43F9E4-3E8A-4B48-8125-31B0974A0997}" srcId="{CBCD3BA3-740D-4B2C-8CCC-6DFE7B3B4120}" destId="{67D56160-3EE5-4068-A344-B0D362098F5F}" srcOrd="1" destOrd="0" parTransId="{7D64BD6C-8C71-46C7-9087-BF75C17FA195}" sibTransId="{0D8133AF-990E-4648-8DF2-A1DF905CF602}"/>
    <dgm:cxn modelId="{D4B67CE0-3581-4AC6-AB4E-824509B81214}" type="presParOf" srcId="{565F9FE4-ABBD-4A27-8BB6-0B74B0EB2613}" destId="{4C9B5296-1377-4DED-9052-9CD185169A8E}" srcOrd="0" destOrd="0" presId="urn:microsoft.com/office/officeart/2018/2/layout/IconVerticalSolidList"/>
    <dgm:cxn modelId="{38189873-BD1D-425A-9E29-E2AC23BABBEB}" type="presParOf" srcId="{4C9B5296-1377-4DED-9052-9CD185169A8E}" destId="{1381AE99-335C-4BA3-B18F-4685844801BB}" srcOrd="0" destOrd="0" presId="urn:microsoft.com/office/officeart/2018/2/layout/IconVerticalSolidList"/>
    <dgm:cxn modelId="{44C5201A-E2C5-4513-974A-7D0567798E05}" type="presParOf" srcId="{4C9B5296-1377-4DED-9052-9CD185169A8E}" destId="{107B4DDC-7919-442F-B80C-59E59066B45F}" srcOrd="1" destOrd="0" presId="urn:microsoft.com/office/officeart/2018/2/layout/IconVerticalSolidList"/>
    <dgm:cxn modelId="{878CF023-0038-46DC-9844-2526754D9780}" type="presParOf" srcId="{4C9B5296-1377-4DED-9052-9CD185169A8E}" destId="{4D4FF71F-957C-4B8C-AC7B-96C306579734}" srcOrd="2" destOrd="0" presId="urn:microsoft.com/office/officeart/2018/2/layout/IconVerticalSolidList"/>
    <dgm:cxn modelId="{309C12B7-7EEF-4AB4-80CC-A839FA6C8A91}" type="presParOf" srcId="{4C9B5296-1377-4DED-9052-9CD185169A8E}" destId="{029370F5-66A4-4519-B0E1-6FBB52391AA9}" srcOrd="3" destOrd="0" presId="urn:microsoft.com/office/officeart/2018/2/layout/IconVerticalSolidList"/>
    <dgm:cxn modelId="{18D7C6E6-F1F6-438C-9F34-86BC123FA01C}" type="presParOf" srcId="{565F9FE4-ABBD-4A27-8BB6-0B74B0EB2613}" destId="{37029EBA-2536-4454-B4D1-A1BE4F8F320E}" srcOrd="1" destOrd="0" presId="urn:microsoft.com/office/officeart/2018/2/layout/IconVerticalSolidList"/>
    <dgm:cxn modelId="{F4D0833A-7FE5-4847-8B8A-D5521B25F6D0}" type="presParOf" srcId="{565F9FE4-ABBD-4A27-8BB6-0B74B0EB2613}" destId="{58FA6417-36C5-4107-9151-748E4540D876}" srcOrd="2" destOrd="0" presId="urn:microsoft.com/office/officeart/2018/2/layout/IconVerticalSolidList"/>
    <dgm:cxn modelId="{E3AEBFAC-0812-472D-8777-44229E4077C1}" type="presParOf" srcId="{58FA6417-36C5-4107-9151-748E4540D876}" destId="{37FB491E-7B37-4551-ACA6-F13A9ACCB56A}" srcOrd="0" destOrd="0" presId="urn:microsoft.com/office/officeart/2018/2/layout/IconVerticalSolidList"/>
    <dgm:cxn modelId="{20BB7FE4-3EE6-45E4-AAAF-5A8E108795EA}" type="presParOf" srcId="{58FA6417-36C5-4107-9151-748E4540D876}" destId="{6ECE3001-8403-4F8B-83B8-4BB5FB2CED26}" srcOrd="1" destOrd="0" presId="urn:microsoft.com/office/officeart/2018/2/layout/IconVerticalSolidList"/>
    <dgm:cxn modelId="{A560FD29-1FDB-4986-B3C2-BB7F318442BC}" type="presParOf" srcId="{58FA6417-36C5-4107-9151-748E4540D876}" destId="{76448125-1B8F-4694-83D4-5229A3AB486B}" srcOrd="2" destOrd="0" presId="urn:microsoft.com/office/officeart/2018/2/layout/IconVerticalSolidList"/>
    <dgm:cxn modelId="{CAEEE250-0300-4F93-BA79-F7908ECD5B7E}" type="presParOf" srcId="{58FA6417-36C5-4107-9151-748E4540D876}" destId="{6C02D76C-2870-4692-A478-DE15ADEBB8B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C6E43B-4294-46A6-AD72-F6224033CAF2}">
      <dsp:nvSpPr>
        <dsp:cNvPr id="0" name=""/>
        <dsp:cNvSpPr/>
      </dsp:nvSpPr>
      <dsp:spPr>
        <a:xfrm>
          <a:off x="457524" y="1253988"/>
          <a:ext cx="1303875" cy="1303875"/>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721609-76BD-4916-A3D4-5332A170BBCA}">
      <dsp:nvSpPr>
        <dsp:cNvPr id="0" name=""/>
        <dsp:cNvSpPr/>
      </dsp:nvSpPr>
      <dsp:spPr>
        <a:xfrm>
          <a:off x="735399" y="1531863"/>
          <a:ext cx="748125" cy="7481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43D655F-D75D-4CBD-BE8A-EFD29F517FFC}">
      <dsp:nvSpPr>
        <dsp:cNvPr id="0" name=""/>
        <dsp:cNvSpPr/>
      </dsp:nvSpPr>
      <dsp:spPr>
        <a:xfrm>
          <a:off x="40711" y="2963988"/>
          <a:ext cx="2137500" cy="1678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US" sz="2400" kern="1200" cap="none" baseline="0" dirty="0"/>
            <a:t>Quantify alternative performance metrics</a:t>
          </a:r>
        </a:p>
      </dsp:txBody>
      <dsp:txXfrm>
        <a:off x="40711" y="2963988"/>
        <a:ext cx="2137500" cy="1678765"/>
      </dsp:txXfrm>
    </dsp:sp>
    <dsp:sp modelId="{95858004-0A2A-4DE8-8ECB-1BD54359C985}">
      <dsp:nvSpPr>
        <dsp:cNvPr id="0" name=""/>
        <dsp:cNvSpPr/>
      </dsp:nvSpPr>
      <dsp:spPr>
        <a:xfrm>
          <a:off x="2969086" y="1253988"/>
          <a:ext cx="1303875" cy="1303875"/>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BDC036-E7AB-466C-88BA-E21583C94B57}">
      <dsp:nvSpPr>
        <dsp:cNvPr id="0" name=""/>
        <dsp:cNvSpPr/>
      </dsp:nvSpPr>
      <dsp:spPr>
        <a:xfrm>
          <a:off x="3246961" y="1531863"/>
          <a:ext cx="748125" cy="748125"/>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AD20ED7-3B10-4704-A08A-F43BFD9E9AC7}">
      <dsp:nvSpPr>
        <dsp:cNvPr id="0" name=""/>
        <dsp:cNvSpPr/>
      </dsp:nvSpPr>
      <dsp:spPr>
        <a:xfrm>
          <a:off x="2552274" y="2963988"/>
          <a:ext cx="2137500" cy="1678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US" sz="2400" kern="1200" cap="none" baseline="0" dirty="0"/>
            <a:t>Test sensitivity to changing trigger thresholds and forecast technology</a:t>
          </a:r>
        </a:p>
      </dsp:txBody>
      <dsp:txXfrm>
        <a:off x="2552274" y="2963988"/>
        <a:ext cx="2137500" cy="1678765"/>
      </dsp:txXfrm>
    </dsp:sp>
    <dsp:sp modelId="{BCCB7550-D1E0-4C2C-8508-EB4FFD26A25D}">
      <dsp:nvSpPr>
        <dsp:cNvPr id="0" name=""/>
        <dsp:cNvSpPr/>
      </dsp:nvSpPr>
      <dsp:spPr>
        <a:xfrm>
          <a:off x="5480649" y="1253988"/>
          <a:ext cx="1303875" cy="1303875"/>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B9E41E-C83A-4D20-BBA0-4D0527FF41F6}">
      <dsp:nvSpPr>
        <dsp:cNvPr id="0" name=""/>
        <dsp:cNvSpPr/>
      </dsp:nvSpPr>
      <dsp:spPr>
        <a:xfrm>
          <a:off x="5758524" y="1531863"/>
          <a:ext cx="748125" cy="74812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5F1B540-77AC-41B6-8E55-9C679AFFDC6A}">
      <dsp:nvSpPr>
        <dsp:cNvPr id="0" name=""/>
        <dsp:cNvSpPr/>
      </dsp:nvSpPr>
      <dsp:spPr>
        <a:xfrm>
          <a:off x="5063836" y="2963988"/>
          <a:ext cx="2137500" cy="1678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US" sz="2400" kern="1200" cap="none" baseline="0" dirty="0"/>
            <a:t>Focus on seasonal and monthly forecasts for now</a:t>
          </a:r>
        </a:p>
      </dsp:txBody>
      <dsp:txXfrm>
        <a:off x="5063836" y="2963988"/>
        <a:ext cx="2137500" cy="16787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81AE99-335C-4BA3-B18F-4685844801BB}">
      <dsp:nvSpPr>
        <dsp:cNvPr id="0" name=""/>
        <dsp:cNvSpPr/>
      </dsp:nvSpPr>
      <dsp:spPr>
        <a:xfrm>
          <a:off x="0" y="956381"/>
          <a:ext cx="6513603" cy="17656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7B4DDC-7919-442F-B80C-59E59066B45F}">
      <dsp:nvSpPr>
        <dsp:cNvPr id="0" name=""/>
        <dsp:cNvSpPr/>
      </dsp:nvSpPr>
      <dsp:spPr>
        <a:xfrm>
          <a:off x="534102" y="1353647"/>
          <a:ext cx="971095" cy="97109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29370F5-66A4-4519-B0E1-6FBB52391AA9}">
      <dsp:nvSpPr>
        <dsp:cNvPr id="0" name=""/>
        <dsp:cNvSpPr/>
      </dsp:nvSpPr>
      <dsp:spPr>
        <a:xfrm>
          <a:off x="2039300" y="956381"/>
          <a:ext cx="4474303" cy="1765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862" tIns="186862" rIns="186862" bIns="186862" numCol="1" spcCol="1270" anchor="ctr" anchorCtr="0">
          <a:noAutofit/>
        </a:bodyPr>
        <a:lstStyle/>
        <a:p>
          <a:pPr marL="0" lvl="0" indent="0" algn="l" defTabSz="1111250">
            <a:lnSpc>
              <a:spcPct val="90000"/>
            </a:lnSpc>
            <a:spcBef>
              <a:spcPct val="0"/>
            </a:spcBef>
            <a:spcAft>
              <a:spcPct val="35000"/>
            </a:spcAft>
            <a:buNone/>
          </a:pPr>
          <a:r>
            <a:rPr lang="en-US" sz="2500" kern="1200" dirty="0"/>
            <a:t>Quantify costs of inaction and benefits of action, consider effects of risk aversion</a:t>
          </a:r>
        </a:p>
      </dsp:txBody>
      <dsp:txXfrm>
        <a:off x="2039300" y="956381"/>
        <a:ext cx="4474303" cy="1765627"/>
      </dsp:txXfrm>
    </dsp:sp>
    <dsp:sp modelId="{37FB491E-7B37-4551-ACA6-F13A9ACCB56A}">
      <dsp:nvSpPr>
        <dsp:cNvPr id="0" name=""/>
        <dsp:cNvSpPr/>
      </dsp:nvSpPr>
      <dsp:spPr>
        <a:xfrm>
          <a:off x="0" y="3163416"/>
          <a:ext cx="6513603" cy="17656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CE3001-8403-4F8B-83B8-4BB5FB2CED26}">
      <dsp:nvSpPr>
        <dsp:cNvPr id="0" name=""/>
        <dsp:cNvSpPr/>
      </dsp:nvSpPr>
      <dsp:spPr>
        <a:xfrm>
          <a:off x="534102" y="3560682"/>
          <a:ext cx="971095" cy="971095"/>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02D76C-2870-4692-A478-DE15ADEBB8B7}">
      <dsp:nvSpPr>
        <dsp:cNvPr id="0" name=""/>
        <dsp:cNvSpPr/>
      </dsp:nvSpPr>
      <dsp:spPr>
        <a:xfrm>
          <a:off x="2039300" y="3163416"/>
          <a:ext cx="4474303" cy="1765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862" tIns="186862" rIns="186862" bIns="186862" numCol="1" spcCol="1270" anchor="ctr" anchorCtr="0">
          <a:noAutofit/>
        </a:bodyPr>
        <a:lstStyle/>
        <a:p>
          <a:pPr marL="0" lvl="0" indent="0" algn="l" defTabSz="1111250">
            <a:lnSpc>
              <a:spcPct val="90000"/>
            </a:lnSpc>
            <a:spcBef>
              <a:spcPct val="0"/>
            </a:spcBef>
            <a:spcAft>
              <a:spcPct val="35000"/>
            </a:spcAft>
            <a:buNone/>
          </a:pPr>
          <a:r>
            <a:rPr lang="en-US" sz="2500" kern="1200" dirty="0"/>
            <a:t>Integrate forecasts into full framework of lead times</a:t>
          </a:r>
        </a:p>
      </dsp:txBody>
      <dsp:txXfrm>
        <a:off x="2039300" y="3163416"/>
        <a:ext cx="4474303" cy="1765627"/>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D14220-845D-4FB6-AE50-6615F821B1AF}" type="datetimeFigureOut">
              <a:rPr lang="en-US" smtClean="0"/>
              <a:t>4/30/2020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65A416-DF0F-4E06-A631-577CDD9A7948}" type="slidenum">
              <a:rPr lang="en-US" smtClean="0"/>
              <a:t>‹#›</a:t>
            </a:fld>
            <a:endParaRPr lang="en-US"/>
          </a:p>
        </p:txBody>
      </p:sp>
    </p:spTree>
    <p:extLst>
      <p:ext uri="{BB962C8B-B14F-4D97-AF65-F5344CB8AC3E}">
        <p14:creationId xmlns:p14="http://schemas.microsoft.com/office/powerpoint/2010/main" val="3182034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65A416-DF0F-4E06-A631-577CDD9A7948}" type="slidenum">
              <a:rPr lang="en-US" smtClean="0"/>
              <a:t>1</a:t>
            </a:fld>
            <a:endParaRPr lang="en-US"/>
          </a:p>
        </p:txBody>
      </p:sp>
    </p:spTree>
    <p:extLst>
      <p:ext uri="{BB962C8B-B14F-4D97-AF65-F5344CB8AC3E}">
        <p14:creationId xmlns:p14="http://schemas.microsoft.com/office/powerpoint/2010/main" val="18745645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65A416-DF0F-4E06-A631-577CDD9A7948}" type="slidenum">
              <a:rPr lang="en-US" smtClean="0"/>
              <a:t>15</a:t>
            </a:fld>
            <a:endParaRPr lang="en-US"/>
          </a:p>
        </p:txBody>
      </p:sp>
    </p:spTree>
    <p:extLst>
      <p:ext uri="{BB962C8B-B14F-4D97-AF65-F5344CB8AC3E}">
        <p14:creationId xmlns:p14="http://schemas.microsoft.com/office/powerpoint/2010/main" val="14807634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Logistic regression captures major events but probabilities are rarely high</a:t>
            </a:r>
          </a:p>
        </p:txBody>
      </p:sp>
      <p:sp>
        <p:nvSpPr>
          <p:cNvPr id="4" name="Slide Number Placeholder 3"/>
          <p:cNvSpPr>
            <a:spLocks noGrp="1"/>
          </p:cNvSpPr>
          <p:nvPr>
            <p:ph type="sldNum" sz="quarter" idx="5"/>
          </p:nvPr>
        </p:nvSpPr>
        <p:spPr/>
        <p:txBody>
          <a:bodyPr/>
          <a:lstStyle/>
          <a:p>
            <a:fld id="{1465A416-DF0F-4E06-A631-577CDD9A7948}" type="slidenum">
              <a:rPr lang="en-US" smtClean="0"/>
              <a:t>17</a:t>
            </a:fld>
            <a:endParaRPr lang="en-US"/>
          </a:p>
        </p:txBody>
      </p:sp>
    </p:spTree>
    <p:extLst>
      <p:ext uri="{BB962C8B-B14F-4D97-AF65-F5344CB8AC3E}">
        <p14:creationId xmlns:p14="http://schemas.microsoft.com/office/powerpoint/2010/main" val="26306208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PLS regression also captures most major years, with varying levels of probability</a:t>
            </a:r>
          </a:p>
        </p:txBody>
      </p:sp>
      <p:sp>
        <p:nvSpPr>
          <p:cNvPr id="4" name="Slide Number Placeholder 3"/>
          <p:cNvSpPr>
            <a:spLocks noGrp="1"/>
          </p:cNvSpPr>
          <p:nvPr>
            <p:ph type="sldNum" sz="quarter" idx="5"/>
          </p:nvPr>
        </p:nvSpPr>
        <p:spPr/>
        <p:txBody>
          <a:bodyPr/>
          <a:lstStyle/>
          <a:p>
            <a:fld id="{1465A416-DF0F-4E06-A631-577CDD9A7948}" type="slidenum">
              <a:rPr lang="en-US" smtClean="0"/>
              <a:t>18</a:t>
            </a:fld>
            <a:endParaRPr lang="en-US"/>
          </a:p>
        </p:txBody>
      </p:sp>
    </p:spTree>
    <p:extLst>
      <p:ext uri="{BB962C8B-B14F-4D97-AF65-F5344CB8AC3E}">
        <p14:creationId xmlns:p14="http://schemas.microsoft.com/office/powerpoint/2010/main" val="32809022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PLS regression (left) tends to outperform logistic regression for both monthly and seasonal forecasts</a:t>
            </a:r>
          </a:p>
        </p:txBody>
      </p:sp>
      <p:sp>
        <p:nvSpPr>
          <p:cNvPr id="4" name="Slide Number Placeholder 3"/>
          <p:cNvSpPr>
            <a:spLocks noGrp="1"/>
          </p:cNvSpPr>
          <p:nvPr>
            <p:ph type="sldNum" sz="quarter" idx="5"/>
          </p:nvPr>
        </p:nvSpPr>
        <p:spPr/>
        <p:txBody>
          <a:bodyPr/>
          <a:lstStyle/>
          <a:p>
            <a:fld id="{1465A416-DF0F-4E06-A631-577CDD9A7948}" type="slidenum">
              <a:rPr lang="en-US" smtClean="0"/>
              <a:t>19</a:t>
            </a:fld>
            <a:endParaRPr lang="en-US"/>
          </a:p>
        </p:txBody>
      </p:sp>
    </p:spTree>
    <p:extLst>
      <p:ext uri="{BB962C8B-B14F-4D97-AF65-F5344CB8AC3E}">
        <p14:creationId xmlns:p14="http://schemas.microsoft.com/office/powerpoint/2010/main" val="24925030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Cav/L = 0.8*C/L. Results suggest maximum cost reductions at low or moderate trigger thresholds, but risk aversion and the false alarm effect would likely push the optimal thresholds to the right. Single model output (NASA GEOS-S2S) performs better than equal weighting of all seven NMME models</a:t>
            </a:r>
          </a:p>
        </p:txBody>
      </p:sp>
      <p:sp>
        <p:nvSpPr>
          <p:cNvPr id="4" name="Slide Number Placeholder 3"/>
          <p:cNvSpPr>
            <a:spLocks noGrp="1"/>
          </p:cNvSpPr>
          <p:nvPr>
            <p:ph type="sldNum" sz="quarter" idx="5"/>
          </p:nvPr>
        </p:nvSpPr>
        <p:spPr/>
        <p:txBody>
          <a:bodyPr/>
          <a:lstStyle/>
          <a:p>
            <a:fld id="{1465A416-DF0F-4E06-A631-577CDD9A7948}" type="slidenum">
              <a:rPr lang="en-US" smtClean="0"/>
              <a:t>20</a:t>
            </a:fld>
            <a:endParaRPr lang="en-US"/>
          </a:p>
        </p:txBody>
      </p:sp>
    </p:spTree>
    <p:extLst>
      <p:ext uri="{BB962C8B-B14F-4D97-AF65-F5344CB8AC3E}">
        <p14:creationId xmlns:p14="http://schemas.microsoft.com/office/powerpoint/2010/main" val="2213769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PLS regression tends to outperform logistic regression for both seasonal and monthly forecasts</a:t>
            </a:r>
          </a:p>
        </p:txBody>
      </p:sp>
      <p:sp>
        <p:nvSpPr>
          <p:cNvPr id="4" name="Slide Number Placeholder 3"/>
          <p:cNvSpPr>
            <a:spLocks noGrp="1"/>
          </p:cNvSpPr>
          <p:nvPr>
            <p:ph type="sldNum" sz="quarter" idx="5"/>
          </p:nvPr>
        </p:nvSpPr>
        <p:spPr/>
        <p:txBody>
          <a:bodyPr/>
          <a:lstStyle/>
          <a:p>
            <a:fld id="{1465A416-DF0F-4E06-A631-577CDD9A7948}" type="slidenum">
              <a:rPr lang="en-US" smtClean="0"/>
              <a:t>21</a:t>
            </a:fld>
            <a:endParaRPr lang="en-US"/>
          </a:p>
        </p:txBody>
      </p:sp>
    </p:spTree>
    <p:extLst>
      <p:ext uri="{BB962C8B-B14F-4D97-AF65-F5344CB8AC3E}">
        <p14:creationId xmlns:p14="http://schemas.microsoft.com/office/powerpoint/2010/main" val="40427375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65A416-DF0F-4E06-A631-577CDD9A7948}" type="slidenum">
              <a:rPr lang="en-US" smtClean="0"/>
              <a:t>22</a:t>
            </a:fld>
            <a:endParaRPr lang="en-US"/>
          </a:p>
        </p:txBody>
      </p:sp>
    </p:spTree>
    <p:extLst>
      <p:ext uri="{BB962C8B-B14F-4D97-AF65-F5344CB8AC3E}">
        <p14:creationId xmlns:p14="http://schemas.microsoft.com/office/powerpoint/2010/main" val="1612042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65A416-DF0F-4E06-A631-577CDD9A7948}" type="slidenum">
              <a:rPr lang="en-US" smtClean="0"/>
              <a:t>23</a:t>
            </a:fld>
            <a:endParaRPr lang="en-US"/>
          </a:p>
        </p:txBody>
      </p:sp>
    </p:spTree>
    <p:extLst>
      <p:ext uri="{BB962C8B-B14F-4D97-AF65-F5344CB8AC3E}">
        <p14:creationId xmlns:p14="http://schemas.microsoft.com/office/powerpoint/2010/main" val="33271788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65A416-DF0F-4E06-A631-577CDD9A7948}" type="slidenum">
              <a:rPr lang="en-US" smtClean="0"/>
              <a:t>24</a:t>
            </a:fld>
            <a:endParaRPr lang="en-US"/>
          </a:p>
        </p:txBody>
      </p:sp>
    </p:spTree>
    <p:extLst>
      <p:ext uri="{BB962C8B-B14F-4D97-AF65-F5344CB8AC3E}">
        <p14:creationId xmlns:p14="http://schemas.microsoft.com/office/powerpoint/2010/main" val="23842048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65A416-DF0F-4E06-A631-577CDD9A7948}" type="slidenum">
              <a:rPr lang="en-US" smtClean="0"/>
              <a:t>25</a:t>
            </a:fld>
            <a:endParaRPr lang="en-US"/>
          </a:p>
        </p:txBody>
      </p:sp>
    </p:spTree>
    <p:extLst>
      <p:ext uri="{BB962C8B-B14F-4D97-AF65-F5344CB8AC3E}">
        <p14:creationId xmlns:p14="http://schemas.microsoft.com/office/powerpoint/2010/main" val="4082535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2017, Peru was hit by torrential downpours that were featured all over the news. The death toll kept climbing, as did the economic damage. This wasn’t the only time this had happened—it happened back in 1997-98 and in 1982-83. The root cause of these rains—an extreme El Nino—is only expected to become more frequent in the future due to climate change</a:t>
            </a:r>
          </a:p>
        </p:txBody>
      </p:sp>
      <p:sp>
        <p:nvSpPr>
          <p:cNvPr id="4" name="Slide Number Placeholder 3"/>
          <p:cNvSpPr>
            <a:spLocks noGrp="1"/>
          </p:cNvSpPr>
          <p:nvPr>
            <p:ph type="sldNum" sz="quarter" idx="5"/>
          </p:nvPr>
        </p:nvSpPr>
        <p:spPr/>
        <p:txBody>
          <a:bodyPr/>
          <a:lstStyle/>
          <a:p>
            <a:fld id="{1465A416-DF0F-4E06-A631-577CDD9A7948}" type="slidenum">
              <a:rPr lang="en-US" smtClean="0"/>
              <a:t>2</a:t>
            </a:fld>
            <a:endParaRPr lang="en-US"/>
          </a:p>
        </p:txBody>
      </p:sp>
    </p:spTree>
    <p:extLst>
      <p:ext uri="{BB962C8B-B14F-4D97-AF65-F5344CB8AC3E}">
        <p14:creationId xmlns:p14="http://schemas.microsoft.com/office/powerpoint/2010/main" val="40928722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65A416-DF0F-4E06-A631-577CDD9A7948}" type="slidenum">
              <a:rPr lang="en-US" smtClean="0"/>
              <a:t>26</a:t>
            </a:fld>
            <a:endParaRPr lang="en-US"/>
          </a:p>
        </p:txBody>
      </p:sp>
    </p:spTree>
    <p:extLst>
      <p:ext uri="{BB962C8B-B14F-4D97-AF65-F5344CB8AC3E}">
        <p14:creationId xmlns:p14="http://schemas.microsoft.com/office/powerpoint/2010/main" val="3201676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Normally, atmospheric circulation patterns result in warm waters in the western pacific and an upwelling of cold waters in the eastern pacific. In an El Nino year, these patterns are disrupted and warm water dominates over the entire pacific. This can lead to droughts in some places, and extreme rains in others, like Peru</a:t>
            </a:r>
          </a:p>
        </p:txBody>
      </p:sp>
      <p:sp>
        <p:nvSpPr>
          <p:cNvPr id="4" name="Slide Number Placeholder 3"/>
          <p:cNvSpPr>
            <a:spLocks noGrp="1"/>
          </p:cNvSpPr>
          <p:nvPr>
            <p:ph type="sldNum" sz="quarter" idx="5"/>
          </p:nvPr>
        </p:nvSpPr>
        <p:spPr/>
        <p:txBody>
          <a:bodyPr/>
          <a:lstStyle/>
          <a:p>
            <a:fld id="{1465A416-DF0F-4E06-A631-577CDD9A7948}" type="slidenum">
              <a:rPr lang="en-US" smtClean="0"/>
              <a:t>3</a:t>
            </a:fld>
            <a:endParaRPr lang="en-US"/>
          </a:p>
        </p:txBody>
      </p:sp>
    </p:spTree>
    <p:extLst>
      <p:ext uri="{BB962C8B-B14F-4D97-AF65-F5344CB8AC3E}">
        <p14:creationId xmlns:p14="http://schemas.microsoft.com/office/powerpoint/2010/main" val="36238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 Nino occurs every few years, but three stand out in the last 40 years that had the greatest impact</a:t>
            </a:r>
          </a:p>
        </p:txBody>
      </p:sp>
      <p:sp>
        <p:nvSpPr>
          <p:cNvPr id="4" name="Slide Number Placeholder 3"/>
          <p:cNvSpPr>
            <a:spLocks noGrp="1"/>
          </p:cNvSpPr>
          <p:nvPr>
            <p:ph type="sldNum" sz="quarter" idx="5"/>
          </p:nvPr>
        </p:nvSpPr>
        <p:spPr/>
        <p:txBody>
          <a:bodyPr/>
          <a:lstStyle/>
          <a:p>
            <a:fld id="{1465A416-DF0F-4E06-A631-577CDD9A7948}" type="slidenum">
              <a:rPr lang="en-US" smtClean="0"/>
              <a:t>4</a:t>
            </a:fld>
            <a:endParaRPr lang="en-US"/>
          </a:p>
        </p:txBody>
      </p:sp>
    </p:spTree>
    <p:extLst>
      <p:ext uri="{BB962C8B-B14F-4D97-AF65-F5344CB8AC3E}">
        <p14:creationId xmlns:p14="http://schemas.microsoft.com/office/powerpoint/2010/main" val="4085224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Shift forward to today, and an improved ability to forecast these events has prompted the Red Cross to shift some of its resources from disaster response to disaster preparedness</a:t>
            </a:r>
          </a:p>
        </p:txBody>
      </p:sp>
      <p:sp>
        <p:nvSpPr>
          <p:cNvPr id="4" name="Slide Number Placeholder 3"/>
          <p:cNvSpPr>
            <a:spLocks noGrp="1"/>
          </p:cNvSpPr>
          <p:nvPr>
            <p:ph type="sldNum" sz="quarter" idx="5"/>
          </p:nvPr>
        </p:nvSpPr>
        <p:spPr/>
        <p:txBody>
          <a:bodyPr/>
          <a:lstStyle/>
          <a:p>
            <a:fld id="{1465A416-DF0F-4E06-A631-577CDD9A7948}" type="slidenum">
              <a:rPr lang="en-US" smtClean="0"/>
              <a:t>5</a:t>
            </a:fld>
            <a:endParaRPr lang="en-US"/>
          </a:p>
        </p:txBody>
      </p:sp>
    </p:spTree>
    <p:extLst>
      <p:ext uri="{BB962C8B-B14F-4D97-AF65-F5344CB8AC3E}">
        <p14:creationId xmlns:p14="http://schemas.microsoft.com/office/powerpoint/2010/main" val="3550520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65A416-DF0F-4E06-A631-577CDD9A7948}" type="slidenum">
              <a:rPr lang="en-US" smtClean="0"/>
              <a:t>7</a:t>
            </a:fld>
            <a:endParaRPr lang="en-US"/>
          </a:p>
        </p:txBody>
      </p:sp>
    </p:spTree>
    <p:extLst>
      <p:ext uri="{BB962C8B-B14F-4D97-AF65-F5344CB8AC3E}">
        <p14:creationId xmlns:p14="http://schemas.microsoft.com/office/powerpoint/2010/main" val="3217439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q(t) = P(F&gt;=t)</a:t>
            </a:r>
          </a:p>
          <a:p>
            <a:r>
              <a:rPr lang="en-US" dirty="0"/>
              <a:t>r(t) = basis risk = P(loss and F&lt;t)</a:t>
            </a:r>
          </a:p>
          <a:p>
            <a:r>
              <a:rPr lang="en-US" dirty="0"/>
              <a:t>p = probability of disaster</a:t>
            </a:r>
          </a:p>
        </p:txBody>
      </p:sp>
      <p:sp>
        <p:nvSpPr>
          <p:cNvPr id="4" name="Slide Number Placeholder 3"/>
          <p:cNvSpPr>
            <a:spLocks noGrp="1"/>
          </p:cNvSpPr>
          <p:nvPr>
            <p:ph type="sldNum" sz="quarter" idx="5"/>
          </p:nvPr>
        </p:nvSpPr>
        <p:spPr/>
        <p:txBody>
          <a:bodyPr/>
          <a:lstStyle/>
          <a:p>
            <a:fld id="{1465A416-DF0F-4E06-A631-577CDD9A7948}" type="slidenum">
              <a:rPr lang="en-US" smtClean="0"/>
              <a:t>12</a:t>
            </a:fld>
            <a:endParaRPr lang="en-US"/>
          </a:p>
        </p:txBody>
      </p:sp>
    </p:spTree>
    <p:extLst>
      <p:ext uri="{BB962C8B-B14F-4D97-AF65-F5344CB8AC3E}">
        <p14:creationId xmlns:p14="http://schemas.microsoft.com/office/powerpoint/2010/main" val="2510190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65A416-DF0F-4E06-A631-577CDD9A7948}" type="slidenum">
              <a:rPr lang="en-US" smtClean="0"/>
              <a:t>13</a:t>
            </a:fld>
            <a:endParaRPr lang="en-US"/>
          </a:p>
        </p:txBody>
      </p:sp>
    </p:spTree>
    <p:extLst>
      <p:ext uri="{BB962C8B-B14F-4D97-AF65-F5344CB8AC3E}">
        <p14:creationId xmlns:p14="http://schemas.microsoft.com/office/powerpoint/2010/main" val="2291080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65A416-DF0F-4E06-A631-577CDD9A7948}" type="slidenum">
              <a:rPr lang="en-US" smtClean="0"/>
              <a:t>14</a:t>
            </a:fld>
            <a:endParaRPr lang="en-US"/>
          </a:p>
        </p:txBody>
      </p:sp>
    </p:spTree>
    <p:extLst>
      <p:ext uri="{BB962C8B-B14F-4D97-AF65-F5344CB8AC3E}">
        <p14:creationId xmlns:p14="http://schemas.microsoft.com/office/powerpoint/2010/main" val="3788959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2DE33-0CF0-4CA2-9F15-2FF56D527E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7036EE7-BEC3-4542-BBA7-AE1BA52742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2B6ADAF-0B41-4991-85A0-A3B3F4F71950}"/>
              </a:ext>
            </a:extLst>
          </p:cNvPr>
          <p:cNvSpPr>
            <a:spLocks noGrp="1"/>
          </p:cNvSpPr>
          <p:nvPr>
            <p:ph type="dt" sz="half" idx="10"/>
          </p:nvPr>
        </p:nvSpPr>
        <p:spPr/>
        <p:txBody>
          <a:bodyPr/>
          <a:lstStyle/>
          <a:p>
            <a:fld id="{BBDA8FDB-2AFC-4070-ADCD-0C567C6ACB60}" type="datetimeFigureOut">
              <a:rPr lang="en-US" smtClean="0"/>
              <a:t>4/30/2020</a:t>
            </a:fld>
            <a:endParaRPr lang="en-US"/>
          </a:p>
        </p:txBody>
      </p:sp>
      <p:sp>
        <p:nvSpPr>
          <p:cNvPr id="5" name="Footer Placeholder 4">
            <a:extLst>
              <a:ext uri="{FF2B5EF4-FFF2-40B4-BE49-F238E27FC236}">
                <a16:creationId xmlns:a16="http://schemas.microsoft.com/office/drawing/2014/main" id="{B0FE80F5-D71B-4D06-88F4-69AB689720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7432ED-961F-4413-BDEF-B38805F2B98A}"/>
              </a:ext>
            </a:extLst>
          </p:cNvPr>
          <p:cNvSpPr>
            <a:spLocks noGrp="1"/>
          </p:cNvSpPr>
          <p:nvPr>
            <p:ph type="sldNum" sz="quarter" idx="12"/>
          </p:nvPr>
        </p:nvSpPr>
        <p:spPr/>
        <p:txBody>
          <a:bodyPr/>
          <a:lstStyle/>
          <a:p>
            <a:fld id="{84067AD0-42EA-4BAD-BA40-985317CE6C4F}" type="slidenum">
              <a:rPr lang="en-US" smtClean="0"/>
              <a:t>‹#›</a:t>
            </a:fld>
            <a:endParaRPr lang="en-US"/>
          </a:p>
        </p:txBody>
      </p:sp>
    </p:spTree>
    <p:extLst>
      <p:ext uri="{BB962C8B-B14F-4D97-AF65-F5344CB8AC3E}">
        <p14:creationId xmlns:p14="http://schemas.microsoft.com/office/powerpoint/2010/main" val="466022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66CFF-A757-4EE2-95A2-979FF841477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933247-8F3D-4E75-BB87-A7712C220D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55C6CA-FC68-426F-9100-409E3FEE8089}"/>
              </a:ext>
            </a:extLst>
          </p:cNvPr>
          <p:cNvSpPr>
            <a:spLocks noGrp="1"/>
          </p:cNvSpPr>
          <p:nvPr>
            <p:ph type="dt" sz="half" idx="10"/>
          </p:nvPr>
        </p:nvSpPr>
        <p:spPr/>
        <p:txBody>
          <a:bodyPr/>
          <a:lstStyle/>
          <a:p>
            <a:fld id="{BBDA8FDB-2AFC-4070-ADCD-0C567C6ACB60}" type="datetimeFigureOut">
              <a:rPr lang="en-US" smtClean="0"/>
              <a:t>4/30/2020</a:t>
            </a:fld>
            <a:endParaRPr lang="en-US"/>
          </a:p>
        </p:txBody>
      </p:sp>
      <p:sp>
        <p:nvSpPr>
          <p:cNvPr id="5" name="Footer Placeholder 4">
            <a:extLst>
              <a:ext uri="{FF2B5EF4-FFF2-40B4-BE49-F238E27FC236}">
                <a16:creationId xmlns:a16="http://schemas.microsoft.com/office/drawing/2014/main" id="{EE00FA96-83E7-4CDD-9B32-E25BC3EE0C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13625B-D75A-4985-8A0E-EF09F6B8B72B}"/>
              </a:ext>
            </a:extLst>
          </p:cNvPr>
          <p:cNvSpPr>
            <a:spLocks noGrp="1"/>
          </p:cNvSpPr>
          <p:nvPr>
            <p:ph type="sldNum" sz="quarter" idx="12"/>
          </p:nvPr>
        </p:nvSpPr>
        <p:spPr/>
        <p:txBody>
          <a:bodyPr/>
          <a:lstStyle/>
          <a:p>
            <a:fld id="{84067AD0-42EA-4BAD-BA40-985317CE6C4F}" type="slidenum">
              <a:rPr lang="en-US" smtClean="0"/>
              <a:t>‹#›</a:t>
            </a:fld>
            <a:endParaRPr lang="en-US"/>
          </a:p>
        </p:txBody>
      </p:sp>
    </p:spTree>
    <p:extLst>
      <p:ext uri="{BB962C8B-B14F-4D97-AF65-F5344CB8AC3E}">
        <p14:creationId xmlns:p14="http://schemas.microsoft.com/office/powerpoint/2010/main" val="3207831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F784B1-D672-4006-9DED-28BA5C29832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E956E4-F239-4FC5-8D70-D94BD7A7714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C175AD-F4E9-4601-A9E0-6F50D0AE029E}"/>
              </a:ext>
            </a:extLst>
          </p:cNvPr>
          <p:cNvSpPr>
            <a:spLocks noGrp="1"/>
          </p:cNvSpPr>
          <p:nvPr>
            <p:ph type="dt" sz="half" idx="10"/>
          </p:nvPr>
        </p:nvSpPr>
        <p:spPr/>
        <p:txBody>
          <a:bodyPr/>
          <a:lstStyle/>
          <a:p>
            <a:fld id="{BBDA8FDB-2AFC-4070-ADCD-0C567C6ACB60}" type="datetimeFigureOut">
              <a:rPr lang="en-US" smtClean="0"/>
              <a:t>4/30/2020</a:t>
            </a:fld>
            <a:endParaRPr lang="en-US"/>
          </a:p>
        </p:txBody>
      </p:sp>
      <p:sp>
        <p:nvSpPr>
          <p:cNvPr id="5" name="Footer Placeholder 4">
            <a:extLst>
              <a:ext uri="{FF2B5EF4-FFF2-40B4-BE49-F238E27FC236}">
                <a16:creationId xmlns:a16="http://schemas.microsoft.com/office/drawing/2014/main" id="{07A598DB-BD64-4E96-9442-923165553A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CBF108-5BE2-4A8F-90AB-EFD8621BA754}"/>
              </a:ext>
            </a:extLst>
          </p:cNvPr>
          <p:cNvSpPr>
            <a:spLocks noGrp="1"/>
          </p:cNvSpPr>
          <p:nvPr>
            <p:ph type="sldNum" sz="quarter" idx="12"/>
          </p:nvPr>
        </p:nvSpPr>
        <p:spPr/>
        <p:txBody>
          <a:bodyPr/>
          <a:lstStyle/>
          <a:p>
            <a:fld id="{84067AD0-42EA-4BAD-BA40-985317CE6C4F}" type="slidenum">
              <a:rPr lang="en-US" smtClean="0"/>
              <a:t>‹#›</a:t>
            </a:fld>
            <a:endParaRPr lang="en-US"/>
          </a:p>
        </p:txBody>
      </p:sp>
    </p:spTree>
    <p:extLst>
      <p:ext uri="{BB962C8B-B14F-4D97-AF65-F5344CB8AC3E}">
        <p14:creationId xmlns:p14="http://schemas.microsoft.com/office/powerpoint/2010/main" val="3746299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B2C68-C250-47E3-91A8-465140E4DC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38560A-95E4-4D49-814D-0E035B988A8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D01843-5632-4802-822F-5165C0CC028E}"/>
              </a:ext>
            </a:extLst>
          </p:cNvPr>
          <p:cNvSpPr>
            <a:spLocks noGrp="1"/>
          </p:cNvSpPr>
          <p:nvPr>
            <p:ph type="dt" sz="half" idx="10"/>
          </p:nvPr>
        </p:nvSpPr>
        <p:spPr/>
        <p:txBody>
          <a:bodyPr/>
          <a:lstStyle/>
          <a:p>
            <a:fld id="{BBDA8FDB-2AFC-4070-ADCD-0C567C6ACB60}" type="datetimeFigureOut">
              <a:rPr lang="en-US" smtClean="0"/>
              <a:t>4/30/2020</a:t>
            </a:fld>
            <a:endParaRPr lang="en-US"/>
          </a:p>
        </p:txBody>
      </p:sp>
      <p:sp>
        <p:nvSpPr>
          <p:cNvPr id="5" name="Footer Placeholder 4">
            <a:extLst>
              <a:ext uri="{FF2B5EF4-FFF2-40B4-BE49-F238E27FC236}">
                <a16:creationId xmlns:a16="http://schemas.microsoft.com/office/drawing/2014/main" id="{38D78EEE-9019-429C-9302-5D1103DF90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8C9FC7-6A03-43F5-9502-130D7919922C}"/>
              </a:ext>
            </a:extLst>
          </p:cNvPr>
          <p:cNvSpPr>
            <a:spLocks noGrp="1"/>
          </p:cNvSpPr>
          <p:nvPr>
            <p:ph type="sldNum" sz="quarter" idx="12"/>
          </p:nvPr>
        </p:nvSpPr>
        <p:spPr/>
        <p:txBody>
          <a:bodyPr/>
          <a:lstStyle/>
          <a:p>
            <a:fld id="{84067AD0-42EA-4BAD-BA40-985317CE6C4F}" type="slidenum">
              <a:rPr lang="en-US" smtClean="0"/>
              <a:t>‹#›</a:t>
            </a:fld>
            <a:endParaRPr lang="en-US"/>
          </a:p>
        </p:txBody>
      </p:sp>
    </p:spTree>
    <p:extLst>
      <p:ext uri="{BB962C8B-B14F-4D97-AF65-F5344CB8AC3E}">
        <p14:creationId xmlns:p14="http://schemas.microsoft.com/office/powerpoint/2010/main" val="3800124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55281-44C5-49B2-A918-47D0850FBC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9A2BB13-874F-4C36-A108-2C47165FD0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16A3C12-0EDD-43CE-8C09-F8E6C2D78069}"/>
              </a:ext>
            </a:extLst>
          </p:cNvPr>
          <p:cNvSpPr>
            <a:spLocks noGrp="1"/>
          </p:cNvSpPr>
          <p:nvPr>
            <p:ph type="dt" sz="half" idx="10"/>
          </p:nvPr>
        </p:nvSpPr>
        <p:spPr/>
        <p:txBody>
          <a:bodyPr/>
          <a:lstStyle/>
          <a:p>
            <a:fld id="{BBDA8FDB-2AFC-4070-ADCD-0C567C6ACB60}" type="datetimeFigureOut">
              <a:rPr lang="en-US" smtClean="0"/>
              <a:t>4/30/2020</a:t>
            </a:fld>
            <a:endParaRPr lang="en-US"/>
          </a:p>
        </p:txBody>
      </p:sp>
      <p:sp>
        <p:nvSpPr>
          <p:cNvPr id="5" name="Footer Placeholder 4">
            <a:extLst>
              <a:ext uri="{FF2B5EF4-FFF2-40B4-BE49-F238E27FC236}">
                <a16:creationId xmlns:a16="http://schemas.microsoft.com/office/drawing/2014/main" id="{0CBB8E3E-B017-4807-8FE5-0AEA03850A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61DA45-D010-4044-B57D-64930D461F07}"/>
              </a:ext>
            </a:extLst>
          </p:cNvPr>
          <p:cNvSpPr>
            <a:spLocks noGrp="1"/>
          </p:cNvSpPr>
          <p:nvPr>
            <p:ph type="sldNum" sz="quarter" idx="12"/>
          </p:nvPr>
        </p:nvSpPr>
        <p:spPr/>
        <p:txBody>
          <a:bodyPr/>
          <a:lstStyle/>
          <a:p>
            <a:fld id="{84067AD0-42EA-4BAD-BA40-985317CE6C4F}" type="slidenum">
              <a:rPr lang="en-US" smtClean="0"/>
              <a:t>‹#›</a:t>
            </a:fld>
            <a:endParaRPr lang="en-US"/>
          </a:p>
        </p:txBody>
      </p:sp>
    </p:spTree>
    <p:extLst>
      <p:ext uri="{BB962C8B-B14F-4D97-AF65-F5344CB8AC3E}">
        <p14:creationId xmlns:p14="http://schemas.microsoft.com/office/powerpoint/2010/main" val="497378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2CBF5-6683-42B1-B414-CD23C42472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96F659-C833-4299-9691-6582E1C63EC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34E409-462C-4C58-AC4F-C573BC57769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58C9A2-B640-4117-BF28-EEE8D35A5D58}"/>
              </a:ext>
            </a:extLst>
          </p:cNvPr>
          <p:cNvSpPr>
            <a:spLocks noGrp="1"/>
          </p:cNvSpPr>
          <p:nvPr>
            <p:ph type="dt" sz="half" idx="10"/>
          </p:nvPr>
        </p:nvSpPr>
        <p:spPr/>
        <p:txBody>
          <a:bodyPr/>
          <a:lstStyle/>
          <a:p>
            <a:fld id="{BBDA8FDB-2AFC-4070-ADCD-0C567C6ACB60}" type="datetimeFigureOut">
              <a:rPr lang="en-US" smtClean="0"/>
              <a:t>4/30/2020</a:t>
            </a:fld>
            <a:endParaRPr lang="en-US"/>
          </a:p>
        </p:txBody>
      </p:sp>
      <p:sp>
        <p:nvSpPr>
          <p:cNvPr id="6" name="Footer Placeholder 5">
            <a:extLst>
              <a:ext uri="{FF2B5EF4-FFF2-40B4-BE49-F238E27FC236}">
                <a16:creationId xmlns:a16="http://schemas.microsoft.com/office/drawing/2014/main" id="{07D59FE2-5A89-481B-BD9D-852C9AD187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2EE3D4-22E6-4DE9-86B8-0327A68EAFD5}"/>
              </a:ext>
            </a:extLst>
          </p:cNvPr>
          <p:cNvSpPr>
            <a:spLocks noGrp="1"/>
          </p:cNvSpPr>
          <p:nvPr>
            <p:ph type="sldNum" sz="quarter" idx="12"/>
          </p:nvPr>
        </p:nvSpPr>
        <p:spPr/>
        <p:txBody>
          <a:bodyPr/>
          <a:lstStyle/>
          <a:p>
            <a:fld id="{84067AD0-42EA-4BAD-BA40-985317CE6C4F}" type="slidenum">
              <a:rPr lang="en-US" smtClean="0"/>
              <a:t>‹#›</a:t>
            </a:fld>
            <a:endParaRPr lang="en-US"/>
          </a:p>
        </p:txBody>
      </p:sp>
    </p:spTree>
    <p:extLst>
      <p:ext uri="{BB962C8B-B14F-4D97-AF65-F5344CB8AC3E}">
        <p14:creationId xmlns:p14="http://schemas.microsoft.com/office/powerpoint/2010/main" val="2022551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21234-89F9-4240-BDA9-0A48AC91FF2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0777E6E-6C01-4912-BBD1-C667428243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ACED1AF-0DA5-4A6D-A09A-4ED740F09AB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6C1DEE-A6C0-45A9-A4E0-ED69C70EF4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7A43BE-E656-4F45-ADCE-F5049E0C318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B0EE0E-B6E5-4A6A-B3E7-0BCB48CB4687}"/>
              </a:ext>
            </a:extLst>
          </p:cNvPr>
          <p:cNvSpPr>
            <a:spLocks noGrp="1"/>
          </p:cNvSpPr>
          <p:nvPr>
            <p:ph type="dt" sz="half" idx="10"/>
          </p:nvPr>
        </p:nvSpPr>
        <p:spPr/>
        <p:txBody>
          <a:bodyPr/>
          <a:lstStyle/>
          <a:p>
            <a:fld id="{BBDA8FDB-2AFC-4070-ADCD-0C567C6ACB60}" type="datetimeFigureOut">
              <a:rPr lang="en-US" smtClean="0"/>
              <a:t>4/30/2020</a:t>
            </a:fld>
            <a:endParaRPr lang="en-US"/>
          </a:p>
        </p:txBody>
      </p:sp>
      <p:sp>
        <p:nvSpPr>
          <p:cNvPr id="8" name="Footer Placeholder 7">
            <a:extLst>
              <a:ext uri="{FF2B5EF4-FFF2-40B4-BE49-F238E27FC236}">
                <a16:creationId xmlns:a16="http://schemas.microsoft.com/office/drawing/2014/main" id="{99F8B259-9F6C-4F7C-B532-1010505988D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B293A34-9F6A-4360-815E-D12591643CA4}"/>
              </a:ext>
            </a:extLst>
          </p:cNvPr>
          <p:cNvSpPr>
            <a:spLocks noGrp="1"/>
          </p:cNvSpPr>
          <p:nvPr>
            <p:ph type="sldNum" sz="quarter" idx="12"/>
          </p:nvPr>
        </p:nvSpPr>
        <p:spPr/>
        <p:txBody>
          <a:bodyPr/>
          <a:lstStyle/>
          <a:p>
            <a:fld id="{84067AD0-42EA-4BAD-BA40-985317CE6C4F}" type="slidenum">
              <a:rPr lang="en-US" smtClean="0"/>
              <a:t>‹#›</a:t>
            </a:fld>
            <a:endParaRPr lang="en-US"/>
          </a:p>
        </p:txBody>
      </p:sp>
    </p:spTree>
    <p:extLst>
      <p:ext uri="{BB962C8B-B14F-4D97-AF65-F5344CB8AC3E}">
        <p14:creationId xmlns:p14="http://schemas.microsoft.com/office/powerpoint/2010/main" val="417445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3A8DE-15F6-4BAB-A275-EF2ECB12F72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9CE67D0-D399-49E8-958A-91B7D0B0D732}"/>
              </a:ext>
            </a:extLst>
          </p:cNvPr>
          <p:cNvSpPr>
            <a:spLocks noGrp="1"/>
          </p:cNvSpPr>
          <p:nvPr>
            <p:ph type="dt" sz="half" idx="10"/>
          </p:nvPr>
        </p:nvSpPr>
        <p:spPr/>
        <p:txBody>
          <a:bodyPr/>
          <a:lstStyle/>
          <a:p>
            <a:fld id="{BBDA8FDB-2AFC-4070-ADCD-0C567C6ACB60}" type="datetimeFigureOut">
              <a:rPr lang="en-US" smtClean="0"/>
              <a:t>4/30/2020</a:t>
            </a:fld>
            <a:endParaRPr lang="en-US"/>
          </a:p>
        </p:txBody>
      </p:sp>
      <p:sp>
        <p:nvSpPr>
          <p:cNvPr id="4" name="Footer Placeholder 3">
            <a:extLst>
              <a:ext uri="{FF2B5EF4-FFF2-40B4-BE49-F238E27FC236}">
                <a16:creationId xmlns:a16="http://schemas.microsoft.com/office/drawing/2014/main" id="{B143966F-55C5-445D-8D5C-C45D0078D20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9605-C3E8-45EC-A265-B1ECA3460300}"/>
              </a:ext>
            </a:extLst>
          </p:cNvPr>
          <p:cNvSpPr>
            <a:spLocks noGrp="1"/>
          </p:cNvSpPr>
          <p:nvPr>
            <p:ph type="sldNum" sz="quarter" idx="12"/>
          </p:nvPr>
        </p:nvSpPr>
        <p:spPr/>
        <p:txBody>
          <a:bodyPr/>
          <a:lstStyle/>
          <a:p>
            <a:fld id="{84067AD0-42EA-4BAD-BA40-985317CE6C4F}" type="slidenum">
              <a:rPr lang="en-US" smtClean="0"/>
              <a:t>‹#›</a:t>
            </a:fld>
            <a:endParaRPr lang="en-US"/>
          </a:p>
        </p:txBody>
      </p:sp>
    </p:spTree>
    <p:extLst>
      <p:ext uri="{BB962C8B-B14F-4D97-AF65-F5344CB8AC3E}">
        <p14:creationId xmlns:p14="http://schemas.microsoft.com/office/powerpoint/2010/main" val="2636475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5E4F10-0A4A-4953-9CC8-DED4E46DF91C}"/>
              </a:ext>
            </a:extLst>
          </p:cNvPr>
          <p:cNvSpPr>
            <a:spLocks noGrp="1"/>
          </p:cNvSpPr>
          <p:nvPr>
            <p:ph type="dt" sz="half" idx="10"/>
          </p:nvPr>
        </p:nvSpPr>
        <p:spPr/>
        <p:txBody>
          <a:bodyPr/>
          <a:lstStyle/>
          <a:p>
            <a:fld id="{BBDA8FDB-2AFC-4070-ADCD-0C567C6ACB60}" type="datetimeFigureOut">
              <a:rPr lang="en-US" smtClean="0"/>
              <a:t>4/30/2020</a:t>
            </a:fld>
            <a:endParaRPr lang="en-US"/>
          </a:p>
        </p:txBody>
      </p:sp>
      <p:sp>
        <p:nvSpPr>
          <p:cNvPr id="3" name="Footer Placeholder 2">
            <a:extLst>
              <a:ext uri="{FF2B5EF4-FFF2-40B4-BE49-F238E27FC236}">
                <a16:creationId xmlns:a16="http://schemas.microsoft.com/office/drawing/2014/main" id="{0E710B75-D357-4E10-A3EC-16FCA24AD97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CED5B51-8A6B-4D11-95BD-768AD4004DAA}"/>
              </a:ext>
            </a:extLst>
          </p:cNvPr>
          <p:cNvSpPr>
            <a:spLocks noGrp="1"/>
          </p:cNvSpPr>
          <p:nvPr>
            <p:ph type="sldNum" sz="quarter" idx="12"/>
          </p:nvPr>
        </p:nvSpPr>
        <p:spPr/>
        <p:txBody>
          <a:bodyPr/>
          <a:lstStyle/>
          <a:p>
            <a:fld id="{84067AD0-42EA-4BAD-BA40-985317CE6C4F}" type="slidenum">
              <a:rPr lang="en-US" smtClean="0"/>
              <a:t>‹#›</a:t>
            </a:fld>
            <a:endParaRPr lang="en-US"/>
          </a:p>
        </p:txBody>
      </p:sp>
    </p:spTree>
    <p:extLst>
      <p:ext uri="{BB962C8B-B14F-4D97-AF65-F5344CB8AC3E}">
        <p14:creationId xmlns:p14="http://schemas.microsoft.com/office/powerpoint/2010/main" val="846301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D5A2F-1129-4B86-A66B-53057BE1E2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B4EC3D4-BD1E-47A6-9322-E4FA36F3FA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AD3B3BB-A5AB-4A24-90D7-A2B9DC5303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CFDDD8-A8F8-41DF-89B0-1953A0567E6E}"/>
              </a:ext>
            </a:extLst>
          </p:cNvPr>
          <p:cNvSpPr>
            <a:spLocks noGrp="1"/>
          </p:cNvSpPr>
          <p:nvPr>
            <p:ph type="dt" sz="half" idx="10"/>
          </p:nvPr>
        </p:nvSpPr>
        <p:spPr/>
        <p:txBody>
          <a:bodyPr/>
          <a:lstStyle/>
          <a:p>
            <a:fld id="{BBDA8FDB-2AFC-4070-ADCD-0C567C6ACB60}" type="datetimeFigureOut">
              <a:rPr lang="en-US" smtClean="0"/>
              <a:t>4/30/2020</a:t>
            </a:fld>
            <a:endParaRPr lang="en-US"/>
          </a:p>
        </p:txBody>
      </p:sp>
      <p:sp>
        <p:nvSpPr>
          <p:cNvPr id="6" name="Footer Placeholder 5">
            <a:extLst>
              <a:ext uri="{FF2B5EF4-FFF2-40B4-BE49-F238E27FC236}">
                <a16:creationId xmlns:a16="http://schemas.microsoft.com/office/drawing/2014/main" id="{4EB7A40E-C79D-4D70-8AE0-5574070792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49C454-45B2-4A3F-99CD-BE1CC698D2E3}"/>
              </a:ext>
            </a:extLst>
          </p:cNvPr>
          <p:cNvSpPr>
            <a:spLocks noGrp="1"/>
          </p:cNvSpPr>
          <p:nvPr>
            <p:ph type="sldNum" sz="quarter" idx="12"/>
          </p:nvPr>
        </p:nvSpPr>
        <p:spPr/>
        <p:txBody>
          <a:bodyPr/>
          <a:lstStyle/>
          <a:p>
            <a:fld id="{84067AD0-42EA-4BAD-BA40-985317CE6C4F}" type="slidenum">
              <a:rPr lang="en-US" smtClean="0"/>
              <a:t>‹#›</a:t>
            </a:fld>
            <a:endParaRPr lang="en-US"/>
          </a:p>
        </p:txBody>
      </p:sp>
    </p:spTree>
    <p:extLst>
      <p:ext uri="{BB962C8B-B14F-4D97-AF65-F5344CB8AC3E}">
        <p14:creationId xmlns:p14="http://schemas.microsoft.com/office/powerpoint/2010/main" val="369580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D1817-03FC-4299-B14A-4207A8BE3C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949C98F-4313-435C-B9B8-333D07D244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F27D2FD-DBFC-4F2C-869B-A0940D43BA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840C4C-B03B-489C-8203-6DD49D60D1D0}"/>
              </a:ext>
            </a:extLst>
          </p:cNvPr>
          <p:cNvSpPr>
            <a:spLocks noGrp="1"/>
          </p:cNvSpPr>
          <p:nvPr>
            <p:ph type="dt" sz="half" idx="10"/>
          </p:nvPr>
        </p:nvSpPr>
        <p:spPr/>
        <p:txBody>
          <a:bodyPr/>
          <a:lstStyle/>
          <a:p>
            <a:fld id="{BBDA8FDB-2AFC-4070-ADCD-0C567C6ACB60}" type="datetimeFigureOut">
              <a:rPr lang="en-US" smtClean="0"/>
              <a:t>4/30/2020</a:t>
            </a:fld>
            <a:endParaRPr lang="en-US"/>
          </a:p>
        </p:txBody>
      </p:sp>
      <p:sp>
        <p:nvSpPr>
          <p:cNvPr id="6" name="Footer Placeholder 5">
            <a:extLst>
              <a:ext uri="{FF2B5EF4-FFF2-40B4-BE49-F238E27FC236}">
                <a16:creationId xmlns:a16="http://schemas.microsoft.com/office/drawing/2014/main" id="{142E4F92-B330-4432-8594-DA47BFE057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5C1639-90EC-4FCD-B723-ECA9F6A87E78}"/>
              </a:ext>
            </a:extLst>
          </p:cNvPr>
          <p:cNvSpPr>
            <a:spLocks noGrp="1"/>
          </p:cNvSpPr>
          <p:nvPr>
            <p:ph type="sldNum" sz="quarter" idx="12"/>
          </p:nvPr>
        </p:nvSpPr>
        <p:spPr/>
        <p:txBody>
          <a:bodyPr/>
          <a:lstStyle/>
          <a:p>
            <a:fld id="{84067AD0-42EA-4BAD-BA40-985317CE6C4F}" type="slidenum">
              <a:rPr lang="en-US" smtClean="0"/>
              <a:t>‹#›</a:t>
            </a:fld>
            <a:endParaRPr lang="en-US"/>
          </a:p>
        </p:txBody>
      </p:sp>
    </p:spTree>
    <p:extLst>
      <p:ext uri="{BB962C8B-B14F-4D97-AF65-F5344CB8AC3E}">
        <p14:creationId xmlns:p14="http://schemas.microsoft.com/office/powerpoint/2010/main" val="3530485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9D4650-42BF-488B-B29D-4C3DA9DDF2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69EE900-DEF9-4750-87F4-80D5EAA527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81ACC1-DCFE-48D3-8AFD-33D21E3B3F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DA8FDB-2AFC-4070-ADCD-0C567C6ACB60}" type="datetimeFigureOut">
              <a:rPr lang="en-US" smtClean="0"/>
              <a:t>4/30/2020</a:t>
            </a:fld>
            <a:endParaRPr lang="en-US"/>
          </a:p>
        </p:txBody>
      </p:sp>
      <p:sp>
        <p:nvSpPr>
          <p:cNvPr id="5" name="Footer Placeholder 4">
            <a:extLst>
              <a:ext uri="{FF2B5EF4-FFF2-40B4-BE49-F238E27FC236}">
                <a16:creationId xmlns:a16="http://schemas.microsoft.com/office/drawing/2014/main" id="{7021B78B-F7D7-4691-AF05-AB7F067E1B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47908F6-FEBF-40DC-B5B9-E0010B1F54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067AD0-42EA-4BAD-BA40-985317CE6C4F}" type="slidenum">
              <a:rPr lang="en-US" smtClean="0"/>
              <a:t>‹#›</a:t>
            </a:fld>
            <a:endParaRPr lang="en-US"/>
          </a:p>
        </p:txBody>
      </p:sp>
    </p:spTree>
    <p:extLst>
      <p:ext uri="{BB962C8B-B14F-4D97-AF65-F5344CB8AC3E}">
        <p14:creationId xmlns:p14="http://schemas.microsoft.com/office/powerpoint/2010/main" val="37532397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2.png"/><Relationship Id="rId7" Type="http://schemas.openxmlformats.org/officeDocument/2006/relationships/image" Target="../media/image4.sv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4.svg"/><Relationship Id="rId4" Type="http://schemas.openxmlformats.org/officeDocument/2006/relationships/image" Target="../media/image53.png"/><Relationship Id="rId9" Type="http://schemas.openxmlformats.org/officeDocument/2006/relationships/image" Target="../media/image56.jpg"/></Relationships>
</file>

<file path=ppt/slides/_rels/slide26.xml.rels><?xml version="1.0" encoding="UTF-8" standalone="yes"?>
<Relationships xmlns="http://schemas.openxmlformats.org/package/2006/relationships"><Relationship Id="rId3" Type="http://schemas.openxmlformats.org/officeDocument/2006/relationships/hyperlink" Target="https://earthobservatory.nasa.gov/images/86032/at-the-intersection-of-coastal-peru-and-a-cloud-bank"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526E0BFB-CDF1-4990-8C11-AC849311E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erson riding a wave on a surfboard in the water&#10;&#10;Description automatically generated">
            <a:extLst>
              <a:ext uri="{FF2B5EF4-FFF2-40B4-BE49-F238E27FC236}">
                <a16:creationId xmlns:a16="http://schemas.microsoft.com/office/drawing/2014/main" id="{C6A700C2-1A25-46DF-A33B-C1C28639F94C}"/>
              </a:ext>
            </a:extLst>
          </p:cNvPr>
          <p:cNvPicPr>
            <a:picLocks noChangeAspect="1"/>
          </p:cNvPicPr>
          <p:nvPr/>
        </p:nvPicPr>
        <p:blipFill rotWithShape="1">
          <a:blip r:embed="rId3">
            <a:extLst>
              <a:ext uri="{28A0092B-C50C-407E-A947-70E740481C1C}">
                <a14:useLocalDpi xmlns:a14="http://schemas.microsoft.com/office/drawing/2010/main" val="0"/>
              </a:ext>
            </a:extLst>
          </a:blip>
          <a:srcRect r="1037" b="37730"/>
          <a:stretch/>
        </p:blipFill>
        <p:spPr>
          <a:xfrm>
            <a:off x="-2" y="10"/>
            <a:ext cx="8555738" cy="6857990"/>
          </a:xfrm>
          <a:prstGeom prst="rect">
            <a:avLst/>
          </a:prstGeom>
        </p:spPr>
      </p:pic>
      <p:sp>
        <p:nvSpPr>
          <p:cNvPr id="24" name="Rectangle 23">
            <a:extLst>
              <a:ext uri="{FF2B5EF4-FFF2-40B4-BE49-F238E27FC236}">
                <a16:creationId xmlns:a16="http://schemas.microsoft.com/office/drawing/2014/main" id="{6069A1F8-9BEB-4786-9694-FC48B2D7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788244" y="0"/>
            <a:ext cx="9403756" cy="6858000"/>
          </a:xfrm>
          <a:prstGeom prst="rect">
            <a:avLst/>
          </a:prstGeom>
          <a:gradFill>
            <a:gsLst>
              <a:gs pos="58000">
                <a:schemeClr val="bg1"/>
              </a:gs>
              <a:gs pos="30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61C60FA-A32F-45C2-B717-5659400CF039}"/>
              </a:ext>
            </a:extLst>
          </p:cNvPr>
          <p:cNvSpPr>
            <a:spLocks noGrp="1"/>
          </p:cNvSpPr>
          <p:nvPr>
            <p:ph type="ctrTitle"/>
          </p:nvPr>
        </p:nvSpPr>
        <p:spPr>
          <a:xfrm>
            <a:off x="7848600" y="1122363"/>
            <a:ext cx="4023360" cy="3204134"/>
          </a:xfrm>
        </p:spPr>
        <p:txBody>
          <a:bodyPr anchor="b">
            <a:normAutofit/>
          </a:bodyPr>
          <a:lstStyle/>
          <a:p>
            <a:pPr algn="l"/>
            <a:r>
              <a:rPr lang="en-US" sz="3700" dirty="0"/>
              <a:t>Designing a multi-objective framework for forecast-based action of extreme rains in Peru</a:t>
            </a:r>
          </a:p>
        </p:txBody>
      </p:sp>
      <p:sp>
        <p:nvSpPr>
          <p:cNvPr id="3" name="Subtitle 2">
            <a:extLst>
              <a:ext uri="{FF2B5EF4-FFF2-40B4-BE49-F238E27FC236}">
                <a16:creationId xmlns:a16="http://schemas.microsoft.com/office/drawing/2014/main" id="{0779FB6A-FFA5-426A-B653-CAD4C37F0D7C}"/>
              </a:ext>
            </a:extLst>
          </p:cNvPr>
          <p:cNvSpPr>
            <a:spLocks noGrp="1"/>
          </p:cNvSpPr>
          <p:nvPr>
            <p:ph type="subTitle" idx="1"/>
          </p:nvPr>
        </p:nvSpPr>
        <p:spPr>
          <a:xfrm>
            <a:off x="7848600" y="4724999"/>
            <a:ext cx="4023360" cy="1005294"/>
          </a:xfrm>
        </p:spPr>
        <p:txBody>
          <a:bodyPr>
            <a:normAutofit lnSpcReduction="10000"/>
          </a:bodyPr>
          <a:lstStyle/>
          <a:p>
            <a:pPr algn="l"/>
            <a:r>
              <a:rPr lang="en-US" sz="2000" b="1" dirty="0"/>
              <a:t>Jonathan Lala, </a:t>
            </a:r>
            <a:r>
              <a:rPr lang="en-US" sz="2000" dirty="0"/>
              <a:t>Juan </a:t>
            </a:r>
            <a:r>
              <a:rPr lang="en-US" sz="2000" dirty="0" err="1"/>
              <a:t>Bazo</a:t>
            </a:r>
            <a:r>
              <a:rPr lang="en-US" sz="2000" dirty="0"/>
              <a:t>, and Paul Block</a:t>
            </a:r>
          </a:p>
          <a:p>
            <a:pPr algn="l"/>
            <a:r>
              <a:rPr lang="en-US" sz="2000" dirty="0"/>
              <a:t>7 May 2020</a:t>
            </a:r>
          </a:p>
        </p:txBody>
      </p:sp>
      <p:sp>
        <p:nvSpPr>
          <p:cNvPr id="26" name="Rectangle 2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8" name="Rectangle 2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98CD719E-F260-4BF5-B01B-1C4D9B81F5A1}"/>
              </a:ext>
            </a:extLst>
          </p:cNvPr>
          <p:cNvSpPr txBox="1"/>
          <p:nvPr/>
        </p:nvSpPr>
        <p:spPr>
          <a:xfrm>
            <a:off x="0" y="6611769"/>
            <a:ext cx="1511168" cy="246221"/>
          </a:xfrm>
          <a:prstGeom prst="rect">
            <a:avLst/>
          </a:prstGeom>
          <a:noFill/>
        </p:spPr>
        <p:txBody>
          <a:bodyPr wrap="square" rtlCol="0">
            <a:spAutoFit/>
          </a:bodyPr>
          <a:lstStyle/>
          <a:p>
            <a:pPr>
              <a:spcAft>
                <a:spcPts val="600"/>
              </a:spcAft>
            </a:pPr>
            <a:r>
              <a:rPr lang="en-US" sz="1000" i="1" dirty="0"/>
              <a:t>NASA Earth Observatory</a:t>
            </a:r>
          </a:p>
        </p:txBody>
      </p:sp>
      <p:pic>
        <p:nvPicPr>
          <p:cNvPr id="21" name="Picture 20">
            <a:extLst>
              <a:ext uri="{FF2B5EF4-FFF2-40B4-BE49-F238E27FC236}">
                <a16:creationId xmlns:a16="http://schemas.microsoft.com/office/drawing/2014/main" id="{25516D09-AA30-4E10-BD4A-E745816D3CA8}"/>
              </a:ext>
            </a:extLst>
          </p:cNvPr>
          <p:cNvPicPr>
            <a:picLocks noChangeAspect="1"/>
          </p:cNvPicPr>
          <p:nvPr/>
        </p:nvPicPr>
        <p:blipFill>
          <a:blip r:embed="rId4"/>
          <a:stretch>
            <a:fillRect/>
          </a:stretch>
        </p:blipFill>
        <p:spPr>
          <a:xfrm>
            <a:off x="8133365" y="5805202"/>
            <a:ext cx="584713" cy="918833"/>
          </a:xfrm>
          <a:prstGeom prst="rect">
            <a:avLst/>
          </a:prstGeom>
        </p:spPr>
      </p:pic>
      <p:pic>
        <p:nvPicPr>
          <p:cNvPr id="12" name="Graphic 11">
            <a:extLst>
              <a:ext uri="{FF2B5EF4-FFF2-40B4-BE49-F238E27FC236}">
                <a16:creationId xmlns:a16="http://schemas.microsoft.com/office/drawing/2014/main" id="{2162E4E3-C3A2-4BED-8B24-7A82247CB50E}"/>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11326" t="25036" r="11264" b="24836"/>
          <a:stretch/>
        </p:blipFill>
        <p:spPr>
          <a:xfrm>
            <a:off x="9102831" y="5873705"/>
            <a:ext cx="2576629" cy="753015"/>
          </a:xfrm>
          <a:prstGeom prst="rect">
            <a:avLst/>
          </a:prstGeom>
        </p:spPr>
      </p:pic>
      <p:pic>
        <p:nvPicPr>
          <p:cNvPr id="5" name="Picture 4" descr="A picture containing drawing&#10;&#10;Description automatically generated">
            <a:extLst>
              <a:ext uri="{FF2B5EF4-FFF2-40B4-BE49-F238E27FC236}">
                <a16:creationId xmlns:a16="http://schemas.microsoft.com/office/drawing/2014/main" id="{B43C5F56-F814-4628-8E62-1196AFD1DFC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45096" y="231280"/>
            <a:ext cx="1126864" cy="394403"/>
          </a:xfrm>
          <a:prstGeom prst="rect">
            <a:avLst/>
          </a:prstGeom>
        </p:spPr>
      </p:pic>
    </p:spTree>
    <p:extLst>
      <p:ext uri="{BB962C8B-B14F-4D97-AF65-F5344CB8AC3E}">
        <p14:creationId xmlns:p14="http://schemas.microsoft.com/office/powerpoint/2010/main" val="350209747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B1707-CC4D-44C9-99F7-D50AB8627036}"/>
              </a:ext>
            </a:extLst>
          </p:cNvPr>
          <p:cNvSpPr>
            <a:spLocks noGrp="1"/>
          </p:cNvSpPr>
          <p:nvPr>
            <p:ph type="title"/>
          </p:nvPr>
        </p:nvSpPr>
        <p:spPr>
          <a:xfrm>
            <a:off x="838200" y="3175"/>
            <a:ext cx="10515600" cy="1325563"/>
          </a:xfrm>
        </p:spPr>
        <p:txBody>
          <a:bodyPr/>
          <a:lstStyle/>
          <a:p>
            <a:r>
              <a:rPr lang="en-US" dirty="0"/>
              <a:t>1. Identify disaster</a:t>
            </a:r>
          </a:p>
        </p:txBody>
      </p:sp>
      <p:sp>
        <p:nvSpPr>
          <p:cNvPr id="10" name="Content Placeholder 9">
            <a:extLst>
              <a:ext uri="{FF2B5EF4-FFF2-40B4-BE49-F238E27FC236}">
                <a16:creationId xmlns:a16="http://schemas.microsoft.com/office/drawing/2014/main" id="{2E9B63D0-96D2-49B1-87AD-0AC292A3D9BC}"/>
              </a:ext>
            </a:extLst>
          </p:cNvPr>
          <p:cNvSpPr>
            <a:spLocks noGrp="1"/>
          </p:cNvSpPr>
          <p:nvPr>
            <p:ph idx="1"/>
          </p:nvPr>
        </p:nvSpPr>
        <p:spPr>
          <a:xfrm>
            <a:off x="838199" y="1311017"/>
            <a:ext cx="8584473" cy="1624012"/>
          </a:xfrm>
        </p:spPr>
        <p:txBody>
          <a:bodyPr>
            <a:normAutofit/>
          </a:bodyPr>
          <a:lstStyle/>
          <a:p>
            <a:r>
              <a:rPr lang="en-US" dirty="0"/>
              <a:t>El Niño events of 1982-83, 1997-98, and 2017 all surpassed </a:t>
            </a:r>
            <a:r>
              <a:rPr lang="en-US" i="1" dirty="0"/>
              <a:t>95</a:t>
            </a:r>
            <a:r>
              <a:rPr lang="en-US" i="1" baseline="30000" dirty="0"/>
              <a:t>th</a:t>
            </a:r>
            <a:r>
              <a:rPr lang="en-US" i="1" dirty="0"/>
              <a:t> percentile of monthly precipitation</a:t>
            </a:r>
            <a:r>
              <a:rPr lang="en-US" dirty="0"/>
              <a:t> in the summer months (December-April)</a:t>
            </a:r>
            <a:endParaRPr lang="en-US" i="1" dirty="0"/>
          </a:p>
        </p:txBody>
      </p:sp>
      <p:pic>
        <p:nvPicPr>
          <p:cNvPr id="11" name="Content Placeholder 7">
            <a:extLst>
              <a:ext uri="{FF2B5EF4-FFF2-40B4-BE49-F238E27FC236}">
                <a16:creationId xmlns:a16="http://schemas.microsoft.com/office/drawing/2014/main" id="{6756E4A3-7722-455C-A460-9F0D5119877E}"/>
              </a:ext>
            </a:extLst>
          </p:cNvPr>
          <p:cNvPicPr>
            <a:picLocks noChangeAspect="1"/>
          </p:cNvPicPr>
          <p:nvPr/>
        </p:nvPicPr>
        <p:blipFill rotWithShape="1">
          <a:blip r:embed="rId2">
            <a:extLst>
              <a:ext uri="{28A0092B-C50C-407E-A947-70E740481C1C}">
                <a14:useLocalDpi xmlns:a14="http://schemas.microsoft.com/office/drawing/2010/main" val="0"/>
              </a:ext>
            </a:extLst>
          </a:blip>
          <a:srcRect l="7993" t="2928" r="7364" b="3041"/>
          <a:stretch/>
        </p:blipFill>
        <p:spPr>
          <a:xfrm>
            <a:off x="661149" y="2799565"/>
            <a:ext cx="10869702" cy="3964648"/>
          </a:xfrm>
          <a:prstGeom prst="rect">
            <a:avLst/>
          </a:prstGeom>
        </p:spPr>
      </p:pic>
      <p:cxnSp>
        <p:nvCxnSpPr>
          <p:cNvPr id="20" name="Straight Arrow Connector 19">
            <a:extLst>
              <a:ext uri="{FF2B5EF4-FFF2-40B4-BE49-F238E27FC236}">
                <a16:creationId xmlns:a16="http://schemas.microsoft.com/office/drawing/2014/main" id="{5956665C-A2EF-45E4-B9D3-2357973EE6EC}"/>
              </a:ext>
            </a:extLst>
          </p:cNvPr>
          <p:cNvCxnSpPr>
            <a:cxnSpLocks/>
          </p:cNvCxnSpPr>
          <p:nvPr/>
        </p:nvCxnSpPr>
        <p:spPr>
          <a:xfrm>
            <a:off x="1889556" y="3219450"/>
            <a:ext cx="0" cy="43740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A9BE761A-7E99-4635-BA49-66829DF8F393}"/>
              </a:ext>
            </a:extLst>
          </p:cNvPr>
          <p:cNvCxnSpPr>
            <a:cxnSpLocks/>
          </p:cNvCxnSpPr>
          <p:nvPr/>
        </p:nvCxnSpPr>
        <p:spPr>
          <a:xfrm>
            <a:off x="5804331" y="3048749"/>
            <a:ext cx="0" cy="43740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6949FF97-0ADB-48FC-ACB1-2F5845A0967A}"/>
              </a:ext>
            </a:extLst>
          </p:cNvPr>
          <p:cNvCxnSpPr>
            <a:cxnSpLocks/>
          </p:cNvCxnSpPr>
          <p:nvPr/>
        </p:nvCxnSpPr>
        <p:spPr>
          <a:xfrm>
            <a:off x="10769216" y="3390525"/>
            <a:ext cx="0" cy="43740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760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B1707-CC4D-44C9-99F7-D50AB8627036}"/>
              </a:ext>
            </a:extLst>
          </p:cNvPr>
          <p:cNvSpPr>
            <a:spLocks noGrp="1"/>
          </p:cNvSpPr>
          <p:nvPr>
            <p:ph type="title"/>
          </p:nvPr>
        </p:nvSpPr>
        <p:spPr>
          <a:xfrm>
            <a:off x="838200" y="3175"/>
            <a:ext cx="10515600" cy="1325563"/>
          </a:xfrm>
        </p:spPr>
        <p:txBody>
          <a:bodyPr/>
          <a:lstStyle/>
          <a:p>
            <a:r>
              <a:rPr lang="en-US"/>
              <a:t>2. Identify actions</a:t>
            </a:r>
            <a:endParaRPr lang="en-US" dirty="0"/>
          </a:p>
        </p:txBody>
      </p:sp>
      <p:sp>
        <p:nvSpPr>
          <p:cNvPr id="6" name="Content Placeholder 2">
            <a:extLst>
              <a:ext uri="{FF2B5EF4-FFF2-40B4-BE49-F238E27FC236}">
                <a16:creationId xmlns:a16="http://schemas.microsoft.com/office/drawing/2014/main" id="{3033BA64-13AF-48ED-9ADA-8487ADB616A7}"/>
              </a:ext>
            </a:extLst>
          </p:cNvPr>
          <p:cNvSpPr txBox="1">
            <a:spLocks/>
          </p:cNvSpPr>
          <p:nvPr/>
        </p:nvSpPr>
        <p:spPr>
          <a:xfrm>
            <a:off x="838200" y="1328738"/>
            <a:ext cx="5619750" cy="48482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err="1"/>
              <a:t>WaSH</a:t>
            </a:r>
            <a:endParaRPr lang="en-US" dirty="0"/>
          </a:p>
          <a:p>
            <a:pPr lvl="1"/>
            <a:r>
              <a:rPr lang="en-US" dirty="0"/>
              <a:t>Education</a:t>
            </a:r>
          </a:p>
          <a:p>
            <a:pPr lvl="1"/>
            <a:r>
              <a:rPr lang="en-US" dirty="0"/>
              <a:t>Water, hygiene, and </a:t>
            </a:r>
            <a:r>
              <a:rPr lang="en-US" dirty="0" err="1"/>
              <a:t>antivectoral</a:t>
            </a:r>
            <a:r>
              <a:rPr lang="en-US" dirty="0"/>
              <a:t> kits</a:t>
            </a:r>
          </a:p>
          <a:p>
            <a:pPr lvl="1"/>
            <a:r>
              <a:rPr lang="en-US" dirty="0"/>
              <a:t>Well and canal drainage</a:t>
            </a:r>
          </a:p>
          <a:p>
            <a:r>
              <a:rPr lang="en-US" dirty="0"/>
              <a:t>Emergency health</a:t>
            </a:r>
          </a:p>
          <a:p>
            <a:pPr lvl="1"/>
            <a:r>
              <a:rPr lang="en-US" dirty="0"/>
              <a:t>Mobilization of healthcare workers, social workers, and volunteers</a:t>
            </a:r>
          </a:p>
          <a:p>
            <a:pPr lvl="1"/>
            <a:r>
              <a:rPr lang="en-US" dirty="0"/>
              <a:t>Medical and first aid kits</a:t>
            </a:r>
          </a:p>
          <a:p>
            <a:r>
              <a:rPr lang="en-US" dirty="0"/>
              <a:t>Cash transfers</a:t>
            </a:r>
          </a:p>
          <a:p>
            <a:pPr lvl="1"/>
            <a:r>
              <a:rPr lang="en-US" dirty="0"/>
              <a:t>Vulnerable families: pregnant mothers, young children, chronic illness</a:t>
            </a:r>
          </a:p>
          <a:p>
            <a:endParaRPr lang="en-US" dirty="0"/>
          </a:p>
        </p:txBody>
      </p:sp>
      <p:pic>
        <p:nvPicPr>
          <p:cNvPr id="10" name="Picture 9" descr="A picture containing person, outdoor, holding, woman&#10;&#10;Description automatically generated">
            <a:extLst>
              <a:ext uri="{FF2B5EF4-FFF2-40B4-BE49-F238E27FC236}">
                <a16:creationId xmlns:a16="http://schemas.microsoft.com/office/drawing/2014/main" id="{C4A48893-B37B-4959-83EF-7E52E4A968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9295" y="665956"/>
            <a:ext cx="4458672" cy="2985485"/>
          </a:xfrm>
          <a:prstGeom prst="rect">
            <a:avLst/>
          </a:prstGeom>
        </p:spPr>
      </p:pic>
      <p:pic>
        <p:nvPicPr>
          <p:cNvPr id="12" name="Picture 11" descr="A picture containing outdoor, truck, man, bus&#10;&#10;Description automatically generated">
            <a:extLst>
              <a:ext uri="{FF2B5EF4-FFF2-40B4-BE49-F238E27FC236}">
                <a16:creationId xmlns:a16="http://schemas.microsoft.com/office/drawing/2014/main" id="{7EC09C65-5854-4D82-B16D-F7CE4B35D6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9295" y="3951488"/>
            <a:ext cx="4459471" cy="2526630"/>
          </a:xfrm>
          <a:prstGeom prst="rect">
            <a:avLst/>
          </a:prstGeom>
        </p:spPr>
      </p:pic>
    </p:spTree>
    <p:extLst>
      <p:ext uri="{BB962C8B-B14F-4D97-AF65-F5344CB8AC3E}">
        <p14:creationId xmlns:p14="http://schemas.microsoft.com/office/powerpoint/2010/main" val="28863891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B1707-CC4D-44C9-99F7-D50AB8627036}"/>
              </a:ext>
            </a:extLst>
          </p:cNvPr>
          <p:cNvSpPr>
            <a:spLocks noGrp="1"/>
          </p:cNvSpPr>
          <p:nvPr>
            <p:ph type="title"/>
          </p:nvPr>
        </p:nvSpPr>
        <p:spPr>
          <a:xfrm>
            <a:off x="838200" y="3175"/>
            <a:ext cx="10515600" cy="1325563"/>
          </a:xfrm>
        </p:spPr>
        <p:txBody>
          <a:bodyPr/>
          <a:lstStyle/>
          <a:p>
            <a:r>
              <a:rPr lang="en-US" dirty="0"/>
              <a:t>3. Define trigger mechanism</a:t>
            </a:r>
          </a:p>
        </p:txBody>
      </p:sp>
      <p:sp>
        <p:nvSpPr>
          <p:cNvPr id="3" name="Content Placeholder 2">
            <a:extLst>
              <a:ext uri="{FF2B5EF4-FFF2-40B4-BE49-F238E27FC236}">
                <a16:creationId xmlns:a16="http://schemas.microsoft.com/office/drawing/2014/main" id="{2C6CB67C-6257-4A90-80EA-4399E4290895}"/>
              </a:ext>
            </a:extLst>
          </p:cNvPr>
          <p:cNvSpPr>
            <a:spLocks noGrp="1"/>
          </p:cNvSpPr>
          <p:nvPr>
            <p:ph idx="1"/>
          </p:nvPr>
        </p:nvSpPr>
        <p:spPr>
          <a:xfrm>
            <a:off x="838200" y="1600201"/>
            <a:ext cx="10515600" cy="1459468"/>
          </a:xfrm>
        </p:spPr>
        <p:txBody>
          <a:bodyPr/>
          <a:lstStyle/>
          <a:p>
            <a:r>
              <a:rPr lang="en-US" dirty="0"/>
              <a:t>Early Action Plan: 70% probability of 95</a:t>
            </a:r>
            <a:r>
              <a:rPr lang="en-US" baseline="30000" dirty="0"/>
              <a:t>th</a:t>
            </a:r>
            <a:r>
              <a:rPr lang="en-US" dirty="0"/>
              <a:t> percentile</a:t>
            </a:r>
          </a:p>
          <a:p>
            <a:r>
              <a:rPr lang="en-US" dirty="0"/>
              <a:t>Unbiased forecast, risk neutral preferences: optimal trigger = inverse of benefit-to-cost ratio</a:t>
            </a:r>
          </a:p>
        </p:txBody>
      </p:sp>
      <p:pic>
        <p:nvPicPr>
          <p:cNvPr id="8" name="Picture 7">
            <a:extLst>
              <a:ext uri="{FF2B5EF4-FFF2-40B4-BE49-F238E27FC236}">
                <a16:creationId xmlns:a16="http://schemas.microsoft.com/office/drawing/2014/main" id="{18406C21-1900-405C-B320-17ED053C3F0E}"/>
              </a:ext>
            </a:extLst>
          </p:cNvPr>
          <p:cNvPicPr>
            <a:picLocks noChangeAspect="1"/>
          </p:cNvPicPr>
          <p:nvPr/>
        </p:nvPicPr>
        <p:blipFill>
          <a:blip r:embed="rId3"/>
          <a:stretch>
            <a:fillRect/>
          </a:stretch>
        </p:blipFill>
        <p:spPr>
          <a:xfrm>
            <a:off x="2599733" y="4035505"/>
            <a:ext cx="6992533" cy="1855927"/>
          </a:xfrm>
          <a:prstGeom prst="rect">
            <a:avLst/>
          </a:prstGeom>
        </p:spPr>
      </p:pic>
      <p:sp>
        <p:nvSpPr>
          <p:cNvPr id="9" name="TextBox 8">
            <a:extLst>
              <a:ext uri="{FF2B5EF4-FFF2-40B4-BE49-F238E27FC236}">
                <a16:creationId xmlns:a16="http://schemas.microsoft.com/office/drawing/2014/main" id="{33B3D835-3377-410B-89C8-958F02C2BD24}"/>
              </a:ext>
            </a:extLst>
          </p:cNvPr>
          <p:cNvSpPr txBox="1"/>
          <p:nvPr/>
        </p:nvSpPr>
        <p:spPr>
          <a:xfrm>
            <a:off x="4198939" y="3635395"/>
            <a:ext cx="3794119" cy="400110"/>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Payoff Utilities and Probabilities</a:t>
            </a:r>
          </a:p>
        </p:txBody>
      </p:sp>
      <p:sp>
        <p:nvSpPr>
          <p:cNvPr id="6" name="TextBox 5">
            <a:extLst>
              <a:ext uri="{FF2B5EF4-FFF2-40B4-BE49-F238E27FC236}">
                <a16:creationId xmlns:a16="http://schemas.microsoft.com/office/drawing/2014/main" id="{483B8560-2191-43B3-9F1F-CEEA0E61FD9C}"/>
              </a:ext>
            </a:extLst>
          </p:cNvPr>
          <p:cNvSpPr txBox="1"/>
          <p:nvPr/>
        </p:nvSpPr>
        <p:spPr>
          <a:xfrm>
            <a:off x="8081098" y="5891432"/>
            <a:ext cx="1511168" cy="246221"/>
          </a:xfrm>
          <a:prstGeom prst="rect">
            <a:avLst/>
          </a:prstGeom>
          <a:noFill/>
        </p:spPr>
        <p:txBody>
          <a:bodyPr wrap="square" rtlCol="0">
            <a:spAutoFit/>
          </a:bodyPr>
          <a:lstStyle/>
          <a:p>
            <a:pPr algn="r">
              <a:spcAft>
                <a:spcPts val="600"/>
              </a:spcAft>
            </a:pPr>
            <a:r>
              <a:rPr lang="en-US" sz="1000" i="1" dirty="0"/>
              <a:t>Vaibhav Anand</a:t>
            </a:r>
          </a:p>
        </p:txBody>
      </p:sp>
    </p:spTree>
    <p:extLst>
      <p:ext uri="{BB962C8B-B14F-4D97-AF65-F5344CB8AC3E}">
        <p14:creationId xmlns:p14="http://schemas.microsoft.com/office/powerpoint/2010/main" val="2539296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8FE5E7-7461-4442-9C29-B6978EB0C1A4}"/>
              </a:ext>
            </a:extLst>
          </p:cNvPr>
          <p:cNvPicPr>
            <a:picLocks noChangeAspect="1"/>
          </p:cNvPicPr>
          <p:nvPr/>
        </p:nvPicPr>
        <p:blipFill>
          <a:blip r:embed="rId3"/>
          <a:stretch>
            <a:fillRect/>
          </a:stretch>
        </p:blipFill>
        <p:spPr>
          <a:xfrm>
            <a:off x="1589892" y="5381980"/>
            <a:ext cx="4686411" cy="579844"/>
          </a:xfrm>
          <a:prstGeom prst="rect">
            <a:avLst/>
          </a:prstGeom>
        </p:spPr>
      </p:pic>
      <p:pic>
        <p:nvPicPr>
          <p:cNvPr id="4" name="Picture 3">
            <a:extLst>
              <a:ext uri="{FF2B5EF4-FFF2-40B4-BE49-F238E27FC236}">
                <a16:creationId xmlns:a16="http://schemas.microsoft.com/office/drawing/2014/main" id="{4B77063E-13A3-44A3-814F-D87CFEC2F586}"/>
              </a:ext>
            </a:extLst>
          </p:cNvPr>
          <p:cNvPicPr>
            <a:picLocks noChangeAspect="1"/>
          </p:cNvPicPr>
          <p:nvPr/>
        </p:nvPicPr>
        <p:blipFill>
          <a:blip r:embed="rId4"/>
          <a:stretch>
            <a:fillRect/>
          </a:stretch>
        </p:blipFill>
        <p:spPr>
          <a:xfrm>
            <a:off x="3087005" y="4164109"/>
            <a:ext cx="1689830" cy="579844"/>
          </a:xfrm>
          <a:prstGeom prst="rect">
            <a:avLst/>
          </a:prstGeom>
        </p:spPr>
      </p:pic>
      <p:sp>
        <p:nvSpPr>
          <p:cNvPr id="3" name="Content Placeholder 2">
            <a:extLst>
              <a:ext uri="{FF2B5EF4-FFF2-40B4-BE49-F238E27FC236}">
                <a16:creationId xmlns:a16="http://schemas.microsoft.com/office/drawing/2014/main" id="{2C6CB67C-6257-4A90-80EA-4399E4290895}"/>
              </a:ext>
            </a:extLst>
          </p:cNvPr>
          <p:cNvSpPr>
            <a:spLocks noGrp="1"/>
          </p:cNvSpPr>
          <p:nvPr>
            <p:ph idx="1"/>
          </p:nvPr>
        </p:nvSpPr>
        <p:spPr>
          <a:xfrm>
            <a:off x="838200" y="1588910"/>
            <a:ext cx="10515600" cy="4665134"/>
          </a:xfrm>
        </p:spPr>
        <p:txBody>
          <a:bodyPr>
            <a:normAutofit/>
          </a:bodyPr>
          <a:lstStyle/>
          <a:p>
            <a:r>
              <a:rPr lang="en-US" dirty="0"/>
              <a:t>Normally, we would simply calculate costs and benefits and optimize</a:t>
            </a:r>
          </a:p>
          <a:p>
            <a:r>
              <a:rPr lang="en-US" dirty="0"/>
              <a:t>But this is a novel project—quantifying benefits and utility leaves very wide confidence bounds</a:t>
            </a:r>
          </a:p>
          <a:p>
            <a:r>
              <a:rPr lang="en-US" dirty="0"/>
              <a:t>Assess performance of forecasts themselves</a:t>
            </a:r>
          </a:p>
          <a:p>
            <a:pPr lvl="1"/>
            <a:r>
              <a:rPr lang="en-US" dirty="0"/>
              <a:t>Hit score = # of correctly predicted disasters / total # of disasters</a:t>
            </a:r>
          </a:p>
          <a:p>
            <a:pPr lvl="1"/>
            <a:r>
              <a:rPr lang="en-US" dirty="0"/>
              <a:t>False alarm ratio = # of false alarms / total # of triggered actions</a:t>
            </a:r>
          </a:p>
          <a:p>
            <a:pPr lvl="1"/>
            <a:r>
              <a:rPr lang="en-US" dirty="0"/>
              <a:t>Brier score: 		   , where f</a:t>
            </a:r>
            <a:r>
              <a:rPr lang="en-US" baseline="-25000" dirty="0"/>
              <a:t>t</a:t>
            </a:r>
            <a:r>
              <a:rPr lang="en-US" dirty="0"/>
              <a:t> is the forecasted probability of an event and </a:t>
            </a:r>
            <a:r>
              <a:rPr lang="en-US" dirty="0" err="1"/>
              <a:t>o</a:t>
            </a:r>
            <a:r>
              <a:rPr lang="en-US" baseline="-25000" dirty="0" err="1"/>
              <a:t>t</a:t>
            </a:r>
            <a:r>
              <a:rPr lang="en-US" dirty="0"/>
              <a:t> is the actual outcome (1 if event occurs, 0 otherwise)</a:t>
            </a:r>
          </a:p>
          <a:p>
            <a:r>
              <a:rPr lang="en-US" dirty="0"/>
              <a:t>Preliminary economic metric: relative expense reduction</a:t>
            </a:r>
          </a:p>
          <a:p>
            <a:pPr lvl="1"/>
            <a:r>
              <a:rPr lang="en-US" dirty="0"/>
              <a:t>                                                                  , where C is the cost of action, La is the avoidable loss, and Cav is the cost of action in vain (Lopez et al., 2017)</a:t>
            </a:r>
          </a:p>
          <a:p>
            <a:pPr lvl="1"/>
            <a:endParaRPr lang="en-US" dirty="0"/>
          </a:p>
        </p:txBody>
      </p:sp>
      <p:sp>
        <p:nvSpPr>
          <p:cNvPr id="2" name="Title 1">
            <a:extLst>
              <a:ext uri="{FF2B5EF4-FFF2-40B4-BE49-F238E27FC236}">
                <a16:creationId xmlns:a16="http://schemas.microsoft.com/office/drawing/2014/main" id="{97DB1707-CC4D-44C9-99F7-D50AB8627036}"/>
              </a:ext>
            </a:extLst>
          </p:cNvPr>
          <p:cNvSpPr>
            <a:spLocks noGrp="1"/>
          </p:cNvSpPr>
          <p:nvPr>
            <p:ph type="title"/>
          </p:nvPr>
        </p:nvSpPr>
        <p:spPr>
          <a:xfrm>
            <a:off x="838200" y="3175"/>
            <a:ext cx="10515600" cy="1325563"/>
          </a:xfrm>
        </p:spPr>
        <p:txBody>
          <a:bodyPr/>
          <a:lstStyle/>
          <a:p>
            <a:r>
              <a:rPr lang="en-US" dirty="0"/>
              <a:t>4. Assess performance metrics</a:t>
            </a:r>
          </a:p>
        </p:txBody>
      </p:sp>
    </p:spTree>
    <p:extLst>
      <p:ext uri="{BB962C8B-B14F-4D97-AF65-F5344CB8AC3E}">
        <p14:creationId xmlns:p14="http://schemas.microsoft.com/office/powerpoint/2010/main" val="535226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3657600"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DB1707-CC4D-44C9-99F7-D50AB8627036}"/>
              </a:ext>
            </a:extLst>
          </p:cNvPr>
          <p:cNvSpPr>
            <a:spLocks noGrp="1"/>
          </p:cNvSpPr>
          <p:nvPr>
            <p:ph type="title"/>
          </p:nvPr>
        </p:nvSpPr>
        <p:spPr>
          <a:xfrm>
            <a:off x="594360" y="637125"/>
            <a:ext cx="3163824" cy="5256371"/>
          </a:xfrm>
        </p:spPr>
        <p:txBody>
          <a:bodyPr>
            <a:normAutofit/>
          </a:bodyPr>
          <a:lstStyle/>
          <a:p>
            <a:r>
              <a:rPr lang="en-US">
                <a:solidFill>
                  <a:schemeClr val="bg1"/>
                </a:solidFill>
              </a:rPr>
              <a:t>Goal: optimization through sensitivity analysis</a:t>
            </a:r>
          </a:p>
        </p:txBody>
      </p:sp>
      <p:graphicFrame>
        <p:nvGraphicFramePr>
          <p:cNvPr id="5" name="Content Placeholder 2">
            <a:extLst>
              <a:ext uri="{FF2B5EF4-FFF2-40B4-BE49-F238E27FC236}">
                <a16:creationId xmlns:a16="http://schemas.microsoft.com/office/drawing/2014/main" id="{EAD7756B-3A15-4582-8872-917EBE59EEFD}"/>
              </a:ext>
            </a:extLst>
          </p:cNvPr>
          <p:cNvGraphicFramePr>
            <a:graphicFrameLocks noGrp="1"/>
          </p:cNvGraphicFramePr>
          <p:nvPr>
            <p:ph idx="1"/>
            <p:extLst>
              <p:ext uri="{D42A27DB-BD31-4B8C-83A1-F6EECF244321}">
                <p14:modId xmlns:p14="http://schemas.microsoft.com/office/powerpoint/2010/main" val="3821413304"/>
              </p:ext>
            </p:extLst>
          </p:nvPr>
        </p:nvGraphicFramePr>
        <p:xfrm>
          <a:off x="4517136" y="303591"/>
          <a:ext cx="7242048" cy="58967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56875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DD68B86-CC8F-4067-BEF7-21DB46A5DB5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25535" y="3014345"/>
            <a:ext cx="9740929" cy="3840480"/>
          </a:xfrm>
          <a:prstGeom prst="rect">
            <a:avLst/>
          </a:prstGeom>
        </p:spPr>
      </p:pic>
      <p:pic>
        <p:nvPicPr>
          <p:cNvPr id="18" name="Picture 17">
            <a:extLst>
              <a:ext uri="{FF2B5EF4-FFF2-40B4-BE49-F238E27FC236}">
                <a16:creationId xmlns:a16="http://schemas.microsoft.com/office/drawing/2014/main" id="{F986EABA-B1D1-461D-8867-999A3EB304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5539" y="3014345"/>
            <a:ext cx="9740925" cy="3840480"/>
          </a:xfrm>
          <a:prstGeom prst="rect">
            <a:avLst/>
          </a:prstGeom>
        </p:spPr>
      </p:pic>
      <p:sp>
        <p:nvSpPr>
          <p:cNvPr id="2" name="Title 1">
            <a:extLst>
              <a:ext uri="{FF2B5EF4-FFF2-40B4-BE49-F238E27FC236}">
                <a16:creationId xmlns:a16="http://schemas.microsoft.com/office/drawing/2014/main" id="{97DB1707-CC4D-44C9-99F7-D50AB8627036}"/>
              </a:ext>
            </a:extLst>
          </p:cNvPr>
          <p:cNvSpPr>
            <a:spLocks noGrp="1"/>
          </p:cNvSpPr>
          <p:nvPr>
            <p:ph type="title"/>
          </p:nvPr>
        </p:nvSpPr>
        <p:spPr>
          <a:xfrm>
            <a:off x="598311" y="3175"/>
            <a:ext cx="10984088" cy="1325563"/>
          </a:xfrm>
        </p:spPr>
        <p:txBody>
          <a:bodyPr/>
          <a:lstStyle/>
          <a:p>
            <a:r>
              <a:rPr lang="en-US" dirty="0"/>
              <a:t>Monthly and seasonal forecasts</a:t>
            </a:r>
          </a:p>
        </p:txBody>
      </p:sp>
      <p:sp>
        <p:nvSpPr>
          <p:cNvPr id="3" name="Content Placeholder 2">
            <a:extLst>
              <a:ext uri="{FF2B5EF4-FFF2-40B4-BE49-F238E27FC236}">
                <a16:creationId xmlns:a16="http://schemas.microsoft.com/office/drawing/2014/main" id="{2C6CB67C-6257-4A90-80EA-4399E4290895}"/>
              </a:ext>
            </a:extLst>
          </p:cNvPr>
          <p:cNvSpPr>
            <a:spLocks noGrp="1"/>
          </p:cNvSpPr>
          <p:nvPr>
            <p:ph idx="1"/>
          </p:nvPr>
        </p:nvSpPr>
        <p:spPr>
          <a:xfrm>
            <a:off x="598311" y="1061156"/>
            <a:ext cx="10984088" cy="2367844"/>
          </a:xfrm>
        </p:spPr>
        <p:txBody>
          <a:bodyPr>
            <a:normAutofit fontScale="92500" lnSpcReduction="10000"/>
          </a:bodyPr>
          <a:lstStyle/>
          <a:p>
            <a:r>
              <a:rPr lang="en-US" dirty="0"/>
              <a:t>Predictors: North American Multimodel Ensemble (NMME) model averages</a:t>
            </a:r>
          </a:p>
          <a:p>
            <a:r>
              <a:rPr lang="en-US" dirty="0"/>
              <a:t>Regression methods</a:t>
            </a:r>
          </a:p>
          <a:p>
            <a:pPr marL="914400" lvl="1" indent="-457200">
              <a:buFont typeface="+mj-lt"/>
              <a:buAutoNum type="arabicPeriod"/>
            </a:pPr>
            <a:r>
              <a:rPr lang="en-US" dirty="0"/>
              <a:t>Logistic regression—estimates probability of exceedance</a:t>
            </a:r>
          </a:p>
          <a:p>
            <a:pPr marL="914400" lvl="1" indent="-457200">
              <a:buFont typeface="+mj-lt"/>
              <a:buAutoNum type="arabicPeriod"/>
            </a:pPr>
            <a:r>
              <a:rPr lang="en-US" dirty="0"/>
              <a:t>Partial least squares (PLS) regression—estimates actual precipitation amount</a:t>
            </a:r>
          </a:p>
          <a:p>
            <a:r>
              <a:rPr lang="en-US" dirty="0"/>
              <a:t>Ensemble forecast: bias-corrected sampling from gamma distribution of residuals</a:t>
            </a:r>
          </a:p>
        </p:txBody>
      </p:sp>
    </p:spTree>
    <p:extLst>
      <p:ext uri="{BB962C8B-B14F-4D97-AF65-F5344CB8AC3E}">
        <p14:creationId xmlns:p14="http://schemas.microsoft.com/office/powerpoint/2010/main" val="1222615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Freeform: Shape 18">
            <a:extLst>
              <a:ext uri="{FF2B5EF4-FFF2-40B4-BE49-F238E27FC236}">
                <a16:creationId xmlns:a16="http://schemas.microsoft.com/office/drawing/2014/main" id="{D052D0E8-5725-42F1-BA8A-2E793289AB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693455" cy="1511306"/>
          </a:xfrm>
          <a:custGeom>
            <a:avLst/>
            <a:gdLst>
              <a:gd name="connsiteX0" fmla="*/ 2147981 w 6693455"/>
              <a:gd name="connsiteY0" fmla="*/ 0 h 1511306"/>
              <a:gd name="connsiteX1" fmla="*/ 6693455 w 6693455"/>
              <a:gd name="connsiteY1" fmla="*/ 0 h 1511306"/>
              <a:gd name="connsiteX2" fmla="*/ 5995838 w 6693455"/>
              <a:gd name="connsiteY2" fmla="*/ 1511301 h 1511306"/>
              <a:gd name="connsiteX3" fmla="*/ 2147982 w 6693455"/>
              <a:gd name="connsiteY3" fmla="*/ 1511301 h 1511306"/>
              <a:gd name="connsiteX4" fmla="*/ 2147982 w 6693455"/>
              <a:gd name="connsiteY4" fmla="*/ 1511304 h 1511306"/>
              <a:gd name="connsiteX5" fmla="*/ 680261 w 6693455"/>
              <a:gd name="connsiteY5" fmla="*/ 1511304 h 1511306"/>
              <a:gd name="connsiteX6" fmla="*/ 680261 w 6693455"/>
              <a:gd name="connsiteY6" fmla="*/ 1511306 h 1511306"/>
              <a:gd name="connsiteX7" fmla="*/ 0 w 6693455"/>
              <a:gd name="connsiteY7" fmla="*/ 1511306 h 1511306"/>
              <a:gd name="connsiteX8" fmla="*/ 0 w 6693455"/>
              <a:gd name="connsiteY8" fmla="*/ 2 h 1511306"/>
              <a:gd name="connsiteX9" fmla="*/ 680261 w 6693455"/>
              <a:gd name="connsiteY9" fmla="*/ 2 h 1511306"/>
              <a:gd name="connsiteX10" fmla="*/ 680261 w 6693455"/>
              <a:gd name="connsiteY10" fmla="*/ 2544 h 1511306"/>
              <a:gd name="connsiteX11" fmla="*/ 2147981 w 6693455"/>
              <a:gd name="connsiteY11" fmla="*/ 2544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93455" h="1511306">
                <a:moveTo>
                  <a:pt x="2147981" y="0"/>
                </a:moveTo>
                <a:lnTo>
                  <a:pt x="6693455" y="0"/>
                </a:lnTo>
                <a:lnTo>
                  <a:pt x="5995838" y="1511301"/>
                </a:lnTo>
                <a:lnTo>
                  <a:pt x="2147982" y="1511301"/>
                </a:lnTo>
                <a:lnTo>
                  <a:pt x="2147982" y="1511304"/>
                </a:lnTo>
                <a:lnTo>
                  <a:pt x="680261" y="1511304"/>
                </a:lnTo>
                <a:lnTo>
                  <a:pt x="680261" y="1511306"/>
                </a:lnTo>
                <a:lnTo>
                  <a:pt x="0" y="1511306"/>
                </a:lnTo>
                <a:lnTo>
                  <a:pt x="0" y="2"/>
                </a:lnTo>
                <a:lnTo>
                  <a:pt x="680261" y="2"/>
                </a:lnTo>
                <a:lnTo>
                  <a:pt x="680261" y="2544"/>
                </a:lnTo>
                <a:lnTo>
                  <a:pt x="2147981" y="2544"/>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schemeClr>
              </a:solidFill>
            </a:endParaRPr>
          </a:p>
        </p:txBody>
      </p:sp>
      <p:sp>
        <p:nvSpPr>
          <p:cNvPr id="2" name="Title 1">
            <a:extLst>
              <a:ext uri="{FF2B5EF4-FFF2-40B4-BE49-F238E27FC236}">
                <a16:creationId xmlns:a16="http://schemas.microsoft.com/office/drawing/2014/main" id="{97DB1707-CC4D-44C9-99F7-D50AB8627036}"/>
              </a:ext>
            </a:extLst>
          </p:cNvPr>
          <p:cNvSpPr>
            <a:spLocks noGrp="1"/>
          </p:cNvSpPr>
          <p:nvPr>
            <p:ph type="title"/>
          </p:nvPr>
        </p:nvSpPr>
        <p:spPr>
          <a:xfrm>
            <a:off x="838200" y="365125"/>
            <a:ext cx="5000812" cy="1143000"/>
          </a:xfrm>
        </p:spPr>
        <p:txBody>
          <a:bodyPr>
            <a:normAutofit/>
          </a:bodyPr>
          <a:lstStyle/>
          <a:p>
            <a:r>
              <a:rPr lang="en-US" dirty="0"/>
              <a:t>Bias correction</a:t>
            </a:r>
          </a:p>
        </p:txBody>
      </p:sp>
      <p:sp>
        <p:nvSpPr>
          <p:cNvPr id="26" name="Freeform: Shape 20">
            <a:extLst>
              <a:ext uri="{FF2B5EF4-FFF2-40B4-BE49-F238E27FC236}">
                <a16:creationId xmlns:a16="http://schemas.microsoft.com/office/drawing/2014/main" id="{31C81BFC-A665-4DFF-AFE8-B85ACB3E04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5931454" cy="5166360"/>
          </a:xfrm>
          <a:custGeom>
            <a:avLst/>
            <a:gdLst>
              <a:gd name="connsiteX0" fmla="*/ 0 w 5931454"/>
              <a:gd name="connsiteY0" fmla="*/ 0 h 5166360"/>
              <a:gd name="connsiteX1" fmla="*/ 5931454 w 5931454"/>
              <a:gd name="connsiteY1" fmla="*/ 0 h 5166360"/>
              <a:gd name="connsiteX2" fmla="*/ 3537575 w 5931454"/>
              <a:gd name="connsiteY2" fmla="*/ 5166360 h 5166360"/>
              <a:gd name="connsiteX3" fmla="*/ 0 w 5931454"/>
              <a:gd name="connsiteY3" fmla="*/ 5166360 h 5166360"/>
            </a:gdLst>
            <a:ahLst/>
            <a:cxnLst>
              <a:cxn ang="0">
                <a:pos x="connsiteX0" y="connsiteY0"/>
              </a:cxn>
              <a:cxn ang="0">
                <a:pos x="connsiteX1" y="connsiteY1"/>
              </a:cxn>
              <a:cxn ang="0">
                <a:pos x="connsiteX2" y="connsiteY2"/>
              </a:cxn>
              <a:cxn ang="0">
                <a:pos x="connsiteX3" y="connsiteY3"/>
              </a:cxn>
            </a:cxnLst>
            <a:rect l="l" t="t" r="r" b="b"/>
            <a:pathLst>
              <a:path w="5931454" h="5166360">
                <a:moveTo>
                  <a:pt x="0" y="0"/>
                </a:moveTo>
                <a:lnTo>
                  <a:pt x="5931454" y="0"/>
                </a:lnTo>
                <a:lnTo>
                  <a:pt x="3537575" y="5166360"/>
                </a:lnTo>
                <a:lnTo>
                  <a:pt x="0" y="516636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2C6CB67C-6257-4A90-80EA-4399E4290895}"/>
              </a:ext>
            </a:extLst>
          </p:cNvPr>
          <p:cNvSpPr>
            <a:spLocks noGrp="1"/>
          </p:cNvSpPr>
          <p:nvPr>
            <p:ph idx="1"/>
          </p:nvPr>
        </p:nvSpPr>
        <p:spPr>
          <a:xfrm>
            <a:off x="838200" y="2176272"/>
            <a:ext cx="3339353" cy="3639312"/>
          </a:xfrm>
        </p:spPr>
        <p:txBody>
          <a:bodyPr anchor="ctr">
            <a:normAutofit lnSpcReduction="10000"/>
          </a:bodyPr>
          <a:lstStyle/>
          <a:p>
            <a:r>
              <a:rPr lang="en-US" dirty="0">
                <a:solidFill>
                  <a:srgbClr val="FFFFFF"/>
                </a:solidFill>
              </a:rPr>
              <a:t>Separate data (forecast and observed) by month</a:t>
            </a:r>
          </a:p>
          <a:p>
            <a:r>
              <a:rPr lang="en-US" dirty="0">
                <a:solidFill>
                  <a:srgbClr val="FFFFFF"/>
                </a:solidFill>
              </a:rPr>
              <a:t>Fit gamma distributions using MLE</a:t>
            </a:r>
          </a:p>
          <a:p>
            <a:r>
              <a:rPr lang="en-US" dirty="0">
                <a:solidFill>
                  <a:srgbClr val="FFFFFF"/>
                </a:solidFill>
              </a:rPr>
              <a:t>Map quantiles of forecasts to observations</a:t>
            </a:r>
          </a:p>
        </p:txBody>
      </p:sp>
      <p:pic>
        <p:nvPicPr>
          <p:cNvPr id="7" name="Picture 6" descr="A close up of a map&#10;&#10;Description automatically generated">
            <a:extLst>
              <a:ext uri="{FF2B5EF4-FFF2-40B4-BE49-F238E27FC236}">
                <a16:creationId xmlns:a16="http://schemas.microsoft.com/office/drawing/2014/main" id="{E08BB75E-2D97-4B77-BFCD-AFE3F114FE3C}"/>
              </a:ext>
            </a:extLst>
          </p:cNvPr>
          <p:cNvPicPr>
            <a:picLocks noChangeAspect="1"/>
          </p:cNvPicPr>
          <p:nvPr/>
        </p:nvPicPr>
        <p:blipFill rotWithShape="1">
          <a:blip r:embed="rId2">
            <a:extLst>
              <a:ext uri="{28A0092B-C50C-407E-A947-70E740481C1C}">
                <a14:useLocalDpi xmlns:a14="http://schemas.microsoft.com/office/drawing/2010/main" val="0"/>
              </a:ext>
            </a:extLst>
          </a:blip>
          <a:srcRect l="3176" t="3661" r="5953"/>
          <a:stretch/>
        </p:blipFill>
        <p:spPr>
          <a:xfrm>
            <a:off x="7531654" y="152409"/>
            <a:ext cx="4237395" cy="3369253"/>
          </a:xfrm>
          <a:custGeom>
            <a:avLst/>
            <a:gdLst/>
            <a:ahLst/>
            <a:cxnLst/>
            <a:rect l="l" t="t" r="r" b="b"/>
            <a:pathLst>
              <a:path w="4636009" h="5032375">
                <a:moveTo>
                  <a:pt x="0" y="0"/>
                </a:moveTo>
                <a:lnTo>
                  <a:pt x="4636009" y="0"/>
                </a:lnTo>
                <a:lnTo>
                  <a:pt x="4636009" y="5032375"/>
                </a:lnTo>
                <a:lnTo>
                  <a:pt x="0" y="5032375"/>
                </a:lnTo>
                <a:close/>
              </a:path>
            </a:pathLst>
          </a:custGeom>
        </p:spPr>
      </p:pic>
      <p:pic>
        <p:nvPicPr>
          <p:cNvPr id="4" name="Picture 3">
            <a:extLst>
              <a:ext uri="{FF2B5EF4-FFF2-40B4-BE49-F238E27FC236}">
                <a16:creationId xmlns:a16="http://schemas.microsoft.com/office/drawing/2014/main" id="{1FC47836-4764-4932-9E71-0D90B99DB7C4}"/>
              </a:ext>
            </a:extLst>
          </p:cNvPr>
          <p:cNvPicPr>
            <a:picLocks noChangeAspect="1"/>
          </p:cNvPicPr>
          <p:nvPr/>
        </p:nvPicPr>
        <p:blipFill>
          <a:blip r:embed="rId3"/>
          <a:stretch>
            <a:fillRect/>
          </a:stretch>
        </p:blipFill>
        <p:spPr>
          <a:xfrm>
            <a:off x="6260547" y="3637842"/>
            <a:ext cx="4521235" cy="3097047"/>
          </a:xfrm>
          <a:custGeom>
            <a:avLst/>
            <a:gdLst/>
            <a:ahLst/>
            <a:cxnLst/>
            <a:rect l="l" t="t" r="r" b="b"/>
            <a:pathLst>
              <a:path w="4636009" h="5032375">
                <a:moveTo>
                  <a:pt x="0" y="0"/>
                </a:moveTo>
                <a:lnTo>
                  <a:pt x="4636009" y="0"/>
                </a:lnTo>
                <a:lnTo>
                  <a:pt x="4636009" y="5032375"/>
                </a:lnTo>
                <a:lnTo>
                  <a:pt x="0" y="5032375"/>
                </a:lnTo>
                <a:close/>
              </a:path>
            </a:pathLst>
          </a:custGeom>
        </p:spPr>
      </p:pic>
      <p:sp>
        <p:nvSpPr>
          <p:cNvPr id="16" name="TextBox 15">
            <a:extLst>
              <a:ext uri="{FF2B5EF4-FFF2-40B4-BE49-F238E27FC236}">
                <a16:creationId xmlns:a16="http://schemas.microsoft.com/office/drawing/2014/main" id="{C5AC5EB5-411B-4DA0-B4E8-6EB74E5608E5}"/>
              </a:ext>
            </a:extLst>
          </p:cNvPr>
          <p:cNvSpPr txBox="1"/>
          <p:nvPr/>
        </p:nvSpPr>
        <p:spPr>
          <a:xfrm>
            <a:off x="9260454" y="6611779"/>
            <a:ext cx="1511168" cy="246221"/>
          </a:xfrm>
          <a:prstGeom prst="rect">
            <a:avLst/>
          </a:prstGeom>
          <a:noFill/>
        </p:spPr>
        <p:txBody>
          <a:bodyPr wrap="square" rtlCol="0">
            <a:spAutoFit/>
          </a:bodyPr>
          <a:lstStyle/>
          <a:p>
            <a:pPr algn="r">
              <a:spcAft>
                <a:spcPts val="600"/>
              </a:spcAft>
            </a:pPr>
            <a:r>
              <a:rPr lang="en-US" sz="1000" i="1" dirty="0"/>
              <a:t>Block et al. (2009)</a:t>
            </a:r>
          </a:p>
        </p:txBody>
      </p:sp>
    </p:spTree>
    <p:extLst>
      <p:ext uri="{BB962C8B-B14F-4D97-AF65-F5344CB8AC3E}">
        <p14:creationId xmlns:p14="http://schemas.microsoft.com/office/powerpoint/2010/main" val="19942170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B1707-CC4D-44C9-99F7-D50AB8627036}"/>
              </a:ext>
            </a:extLst>
          </p:cNvPr>
          <p:cNvSpPr>
            <a:spLocks noGrp="1"/>
          </p:cNvSpPr>
          <p:nvPr>
            <p:ph type="title"/>
          </p:nvPr>
        </p:nvSpPr>
        <p:spPr>
          <a:xfrm>
            <a:off x="838200" y="3175"/>
            <a:ext cx="10763250" cy="1325563"/>
          </a:xfrm>
        </p:spPr>
        <p:txBody>
          <a:bodyPr/>
          <a:lstStyle/>
          <a:p>
            <a:r>
              <a:rPr lang="en-US" dirty="0"/>
              <a:t>Results: Ensemble hindcasts, logistic regression</a:t>
            </a:r>
          </a:p>
        </p:txBody>
      </p:sp>
      <p:pic>
        <p:nvPicPr>
          <p:cNvPr id="4" name="Picture 3">
            <a:extLst>
              <a:ext uri="{FF2B5EF4-FFF2-40B4-BE49-F238E27FC236}">
                <a16:creationId xmlns:a16="http://schemas.microsoft.com/office/drawing/2014/main" id="{DB7726A3-4621-423A-9F49-12B25A8B4BB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1340960"/>
            <a:ext cx="6114286" cy="4580952"/>
          </a:xfrm>
          <a:prstGeom prst="rect">
            <a:avLst/>
          </a:prstGeom>
        </p:spPr>
      </p:pic>
      <p:pic>
        <p:nvPicPr>
          <p:cNvPr id="6" name="Picture 5" descr="A screenshot of a social media post&#10;&#10;Description automatically generated">
            <a:extLst>
              <a:ext uri="{FF2B5EF4-FFF2-40B4-BE49-F238E27FC236}">
                <a16:creationId xmlns:a16="http://schemas.microsoft.com/office/drawing/2014/main" id="{889490A7-6987-49BA-8F2E-C2BE3983C8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66284" y="1340960"/>
            <a:ext cx="6114286" cy="4580952"/>
          </a:xfrm>
          <a:prstGeom prst="rect">
            <a:avLst/>
          </a:prstGeom>
        </p:spPr>
      </p:pic>
      <p:sp>
        <p:nvSpPr>
          <p:cNvPr id="3" name="TextBox 2">
            <a:extLst>
              <a:ext uri="{FF2B5EF4-FFF2-40B4-BE49-F238E27FC236}">
                <a16:creationId xmlns:a16="http://schemas.microsoft.com/office/drawing/2014/main" id="{867ADEAD-0D61-48E1-AC37-78B22E2542F2}"/>
              </a:ext>
            </a:extLst>
          </p:cNvPr>
          <p:cNvSpPr txBox="1"/>
          <p:nvPr/>
        </p:nvSpPr>
        <p:spPr>
          <a:xfrm>
            <a:off x="1575109" y="5737246"/>
            <a:ext cx="2964068" cy="369332"/>
          </a:xfrm>
          <a:prstGeom prst="rect">
            <a:avLst/>
          </a:prstGeom>
          <a:noFill/>
        </p:spPr>
        <p:txBody>
          <a:bodyPr wrap="square" rtlCol="0">
            <a:spAutoFit/>
          </a:bodyPr>
          <a:lstStyle/>
          <a:p>
            <a:pPr algn="ctr"/>
            <a:r>
              <a:rPr lang="en-US" b="1" dirty="0"/>
              <a:t>Monthly hindcast</a:t>
            </a:r>
          </a:p>
        </p:txBody>
      </p:sp>
      <p:sp>
        <p:nvSpPr>
          <p:cNvPr id="7" name="TextBox 6">
            <a:extLst>
              <a:ext uri="{FF2B5EF4-FFF2-40B4-BE49-F238E27FC236}">
                <a16:creationId xmlns:a16="http://schemas.microsoft.com/office/drawing/2014/main" id="{E9588A28-2C02-48A3-8D3C-B389204C0692}"/>
              </a:ext>
            </a:extLst>
          </p:cNvPr>
          <p:cNvSpPr txBox="1"/>
          <p:nvPr/>
        </p:nvSpPr>
        <p:spPr>
          <a:xfrm>
            <a:off x="7641393" y="5737246"/>
            <a:ext cx="2964068" cy="369332"/>
          </a:xfrm>
          <a:prstGeom prst="rect">
            <a:avLst/>
          </a:prstGeom>
          <a:noFill/>
        </p:spPr>
        <p:txBody>
          <a:bodyPr wrap="square" rtlCol="0">
            <a:spAutoFit/>
          </a:bodyPr>
          <a:lstStyle/>
          <a:p>
            <a:pPr algn="ctr"/>
            <a:r>
              <a:rPr lang="en-US" b="1" dirty="0"/>
              <a:t>Seasonal hindcast</a:t>
            </a:r>
          </a:p>
        </p:txBody>
      </p:sp>
    </p:spTree>
    <p:extLst>
      <p:ext uri="{BB962C8B-B14F-4D97-AF65-F5344CB8AC3E}">
        <p14:creationId xmlns:p14="http://schemas.microsoft.com/office/powerpoint/2010/main" val="8174202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B1707-CC4D-44C9-99F7-D50AB8627036}"/>
              </a:ext>
            </a:extLst>
          </p:cNvPr>
          <p:cNvSpPr>
            <a:spLocks noGrp="1"/>
          </p:cNvSpPr>
          <p:nvPr>
            <p:ph type="title"/>
          </p:nvPr>
        </p:nvSpPr>
        <p:spPr>
          <a:xfrm>
            <a:off x="838200" y="3175"/>
            <a:ext cx="10515600" cy="1325563"/>
          </a:xfrm>
        </p:spPr>
        <p:txBody>
          <a:bodyPr/>
          <a:lstStyle/>
          <a:p>
            <a:r>
              <a:rPr lang="en-US" dirty="0"/>
              <a:t>Results: Ensemble hindcasts, PLS regression</a:t>
            </a:r>
          </a:p>
        </p:txBody>
      </p:sp>
      <p:pic>
        <p:nvPicPr>
          <p:cNvPr id="4" name="Picture 3" descr="A picture containing man&#10;&#10;Description automatically generated">
            <a:extLst>
              <a:ext uri="{FF2B5EF4-FFF2-40B4-BE49-F238E27FC236}">
                <a16:creationId xmlns:a16="http://schemas.microsoft.com/office/drawing/2014/main" id="{F4A197C9-7A14-4C5B-BA7F-5726851E97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28738"/>
            <a:ext cx="6114286" cy="4580952"/>
          </a:xfrm>
          <a:prstGeom prst="rect">
            <a:avLst/>
          </a:prstGeom>
        </p:spPr>
      </p:pic>
      <p:pic>
        <p:nvPicPr>
          <p:cNvPr id="6" name="Picture 5" descr="A group of people posing for the camera&#10;&#10;Description automatically generated">
            <a:extLst>
              <a:ext uri="{FF2B5EF4-FFF2-40B4-BE49-F238E27FC236}">
                <a16:creationId xmlns:a16="http://schemas.microsoft.com/office/drawing/2014/main" id="{58E2EDEA-59E2-4E0C-9F6F-9018ED2E9B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7714" y="1328738"/>
            <a:ext cx="6114286" cy="4580952"/>
          </a:xfrm>
          <a:prstGeom prst="rect">
            <a:avLst/>
          </a:prstGeom>
        </p:spPr>
      </p:pic>
      <p:sp>
        <p:nvSpPr>
          <p:cNvPr id="8" name="TextBox 7">
            <a:extLst>
              <a:ext uri="{FF2B5EF4-FFF2-40B4-BE49-F238E27FC236}">
                <a16:creationId xmlns:a16="http://schemas.microsoft.com/office/drawing/2014/main" id="{125B6E42-0730-4EEA-8AC5-74E43DFD3583}"/>
              </a:ext>
            </a:extLst>
          </p:cNvPr>
          <p:cNvSpPr txBox="1"/>
          <p:nvPr/>
        </p:nvSpPr>
        <p:spPr>
          <a:xfrm>
            <a:off x="1575109" y="5737246"/>
            <a:ext cx="2964068" cy="369332"/>
          </a:xfrm>
          <a:prstGeom prst="rect">
            <a:avLst/>
          </a:prstGeom>
          <a:noFill/>
        </p:spPr>
        <p:txBody>
          <a:bodyPr wrap="square" rtlCol="0">
            <a:spAutoFit/>
          </a:bodyPr>
          <a:lstStyle/>
          <a:p>
            <a:pPr algn="ctr"/>
            <a:r>
              <a:rPr lang="en-US" b="1" dirty="0"/>
              <a:t>Monthly hindcast</a:t>
            </a:r>
          </a:p>
        </p:txBody>
      </p:sp>
      <p:sp>
        <p:nvSpPr>
          <p:cNvPr id="9" name="TextBox 8">
            <a:extLst>
              <a:ext uri="{FF2B5EF4-FFF2-40B4-BE49-F238E27FC236}">
                <a16:creationId xmlns:a16="http://schemas.microsoft.com/office/drawing/2014/main" id="{83847EC2-4381-4D9B-A7B6-48772183334B}"/>
              </a:ext>
            </a:extLst>
          </p:cNvPr>
          <p:cNvSpPr txBox="1"/>
          <p:nvPr/>
        </p:nvSpPr>
        <p:spPr>
          <a:xfrm>
            <a:off x="7641393" y="5737246"/>
            <a:ext cx="2964068" cy="369332"/>
          </a:xfrm>
          <a:prstGeom prst="rect">
            <a:avLst/>
          </a:prstGeom>
          <a:noFill/>
        </p:spPr>
        <p:txBody>
          <a:bodyPr wrap="square" rtlCol="0">
            <a:spAutoFit/>
          </a:bodyPr>
          <a:lstStyle/>
          <a:p>
            <a:pPr algn="ctr"/>
            <a:r>
              <a:rPr lang="en-US" b="1" dirty="0"/>
              <a:t>Seasonal hindcast</a:t>
            </a:r>
          </a:p>
        </p:txBody>
      </p:sp>
    </p:spTree>
    <p:extLst>
      <p:ext uri="{BB962C8B-B14F-4D97-AF65-F5344CB8AC3E}">
        <p14:creationId xmlns:p14="http://schemas.microsoft.com/office/powerpoint/2010/main" val="9011163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B1707-CC4D-44C9-99F7-D50AB8627036}"/>
              </a:ext>
            </a:extLst>
          </p:cNvPr>
          <p:cNvSpPr>
            <a:spLocks noGrp="1"/>
          </p:cNvSpPr>
          <p:nvPr>
            <p:ph type="title"/>
          </p:nvPr>
        </p:nvSpPr>
        <p:spPr>
          <a:xfrm>
            <a:off x="838200" y="3175"/>
            <a:ext cx="10515600" cy="1325563"/>
          </a:xfrm>
        </p:spPr>
        <p:txBody>
          <a:bodyPr/>
          <a:lstStyle/>
          <a:p>
            <a:r>
              <a:rPr lang="en-US" dirty="0"/>
              <a:t>Results: Brier scores</a:t>
            </a:r>
          </a:p>
        </p:txBody>
      </p:sp>
      <p:pic>
        <p:nvPicPr>
          <p:cNvPr id="8" name="Picture 7">
            <a:extLst>
              <a:ext uri="{FF2B5EF4-FFF2-40B4-BE49-F238E27FC236}">
                <a16:creationId xmlns:a16="http://schemas.microsoft.com/office/drawing/2014/main" id="{3F665628-4162-483B-ADB1-5E735FA2AC7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1348384"/>
            <a:ext cx="6114286" cy="4580952"/>
          </a:xfrm>
          <a:prstGeom prst="rect">
            <a:avLst/>
          </a:prstGeom>
        </p:spPr>
      </p:pic>
      <p:pic>
        <p:nvPicPr>
          <p:cNvPr id="14" name="Picture 13">
            <a:extLst>
              <a:ext uri="{FF2B5EF4-FFF2-40B4-BE49-F238E27FC236}">
                <a16:creationId xmlns:a16="http://schemas.microsoft.com/office/drawing/2014/main" id="{F69C4497-2EAC-440C-8ABB-D4EBF54CDED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077714" y="1348384"/>
            <a:ext cx="6114286" cy="4580952"/>
          </a:xfrm>
          <a:prstGeom prst="rect">
            <a:avLst/>
          </a:prstGeom>
        </p:spPr>
      </p:pic>
    </p:spTree>
    <p:extLst>
      <p:ext uri="{BB962C8B-B14F-4D97-AF65-F5344CB8AC3E}">
        <p14:creationId xmlns:p14="http://schemas.microsoft.com/office/powerpoint/2010/main" val="2690577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D770FD6-E90F-4093-AF94-941C2FF5BE54}"/>
              </a:ext>
            </a:extLst>
          </p:cNvPr>
          <p:cNvPicPr>
            <a:picLocks noChangeAspect="1"/>
          </p:cNvPicPr>
          <p:nvPr/>
        </p:nvPicPr>
        <p:blipFill>
          <a:blip r:embed="rId3"/>
          <a:stretch>
            <a:fillRect/>
          </a:stretch>
        </p:blipFill>
        <p:spPr>
          <a:xfrm>
            <a:off x="349473" y="547262"/>
            <a:ext cx="5872987" cy="1573861"/>
          </a:xfrm>
          <a:prstGeom prst="rect">
            <a:avLst/>
          </a:prstGeom>
        </p:spPr>
      </p:pic>
      <p:pic>
        <p:nvPicPr>
          <p:cNvPr id="6" name="Picture 5">
            <a:extLst>
              <a:ext uri="{FF2B5EF4-FFF2-40B4-BE49-F238E27FC236}">
                <a16:creationId xmlns:a16="http://schemas.microsoft.com/office/drawing/2014/main" id="{0949AE81-3B01-4FE2-A5EF-9D2A0A2CC75F}"/>
              </a:ext>
            </a:extLst>
          </p:cNvPr>
          <p:cNvPicPr>
            <a:picLocks noChangeAspect="1"/>
          </p:cNvPicPr>
          <p:nvPr/>
        </p:nvPicPr>
        <p:blipFill>
          <a:blip r:embed="rId4"/>
          <a:stretch>
            <a:fillRect/>
          </a:stretch>
        </p:blipFill>
        <p:spPr>
          <a:xfrm>
            <a:off x="3167790" y="2570425"/>
            <a:ext cx="5856420" cy="1217671"/>
          </a:xfrm>
          <a:prstGeom prst="rect">
            <a:avLst/>
          </a:prstGeom>
        </p:spPr>
      </p:pic>
      <p:pic>
        <p:nvPicPr>
          <p:cNvPr id="7" name="Picture 6">
            <a:extLst>
              <a:ext uri="{FF2B5EF4-FFF2-40B4-BE49-F238E27FC236}">
                <a16:creationId xmlns:a16="http://schemas.microsoft.com/office/drawing/2014/main" id="{DBBFE6B2-703F-469B-9A41-7C1B9ADAB529}"/>
              </a:ext>
            </a:extLst>
          </p:cNvPr>
          <p:cNvPicPr>
            <a:picLocks noChangeAspect="1"/>
          </p:cNvPicPr>
          <p:nvPr/>
        </p:nvPicPr>
        <p:blipFill>
          <a:blip r:embed="rId5"/>
          <a:stretch>
            <a:fillRect/>
          </a:stretch>
        </p:blipFill>
        <p:spPr>
          <a:xfrm>
            <a:off x="5962578" y="4691548"/>
            <a:ext cx="5872987" cy="1201104"/>
          </a:xfrm>
          <a:prstGeom prst="rect">
            <a:avLst/>
          </a:prstGeom>
        </p:spPr>
      </p:pic>
      <p:pic>
        <p:nvPicPr>
          <p:cNvPr id="8" name="Picture 7">
            <a:extLst>
              <a:ext uri="{FF2B5EF4-FFF2-40B4-BE49-F238E27FC236}">
                <a16:creationId xmlns:a16="http://schemas.microsoft.com/office/drawing/2014/main" id="{06D7F0D0-2433-424F-B29C-6A96414D2B0B}"/>
              </a:ext>
            </a:extLst>
          </p:cNvPr>
          <p:cNvPicPr>
            <a:picLocks noChangeAspect="1"/>
          </p:cNvPicPr>
          <p:nvPr/>
        </p:nvPicPr>
        <p:blipFill>
          <a:blip r:embed="rId6"/>
          <a:stretch>
            <a:fillRect/>
          </a:stretch>
        </p:blipFill>
        <p:spPr>
          <a:xfrm>
            <a:off x="401646" y="2305060"/>
            <a:ext cx="6111903" cy="4342668"/>
          </a:xfrm>
          <a:prstGeom prst="rect">
            <a:avLst/>
          </a:prstGeom>
        </p:spPr>
      </p:pic>
      <p:pic>
        <p:nvPicPr>
          <p:cNvPr id="10" name="Picture 9" descr="A car parked on the side of a dirt field&#10;&#10;Description automatically generated">
            <a:extLst>
              <a:ext uri="{FF2B5EF4-FFF2-40B4-BE49-F238E27FC236}">
                <a16:creationId xmlns:a16="http://schemas.microsoft.com/office/drawing/2014/main" id="{24D05BFF-587F-4E93-9661-14AA3530A96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55484" y="210272"/>
            <a:ext cx="5838146" cy="3777121"/>
          </a:xfrm>
          <a:prstGeom prst="rect">
            <a:avLst/>
          </a:prstGeom>
        </p:spPr>
      </p:pic>
      <p:pic>
        <p:nvPicPr>
          <p:cNvPr id="15" name="Picture 14">
            <a:extLst>
              <a:ext uri="{FF2B5EF4-FFF2-40B4-BE49-F238E27FC236}">
                <a16:creationId xmlns:a16="http://schemas.microsoft.com/office/drawing/2014/main" id="{91423147-EF05-4DF7-A6AC-89F3584A3DB7}"/>
              </a:ext>
            </a:extLst>
          </p:cNvPr>
          <p:cNvPicPr>
            <a:picLocks noChangeAspect="1"/>
          </p:cNvPicPr>
          <p:nvPr/>
        </p:nvPicPr>
        <p:blipFill>
          <a:blip r:embed="rId8"/>
          <a:stretch>
            <a:fillRect/>
          </a:stretch>
        </p:blipFill>
        <p:spPr>
          <a:xfrm>
            <a:off x="3346601" y="2041051"/>
            <a:ext cx="5665900" cy="2435343"/>
          </a:xfrm>
          <a:prstGeom prst="rect">
            <a:avLst/>
          </a:prstGeom>
        </p:spPr>
      </p:pic>
    </p:spTree>
    <p:extLst>
      <p:ext uri="{BB962C8B-B14F-4D97-AF65-F5344CB8AC3E}">
        <p14:creationId xmlns:p14="http://schemas.microsoft.com/office/powerpoint/2010/main" val="620055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D3891EF-156E-404A-9985-B1C5AE23DA6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077714" y="1698594"/>
            <a:ext cx="6114286" cy="4580952"/>
          </a:xfrm>
          <a:prstGeom prst="rect">
            <a:avLst/>
          </a:prstGeom>
        </p:spPr>
      </p:pic>
      <p:pic>
        <p:nvPicPr>
          <p:cNvPr id="8" name="Picture 7">
            <a:extLst>
              <a:ext uri="{FF2B5EF4-FFF2-40B4-BE49-F238E27FC236}">
                <a16:creationId xmlns:a16="http://schemas.microsoft.com/office/drawing/2014/main" id="{338B5DC7-5907-4B76-B7F7-5CBE15D342F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0" y="1698594"/>
            <a:ext cx="6114286" cy="4580952"/>
          </a:xfrm>
          <a:prstGeom prst="rect">
            <a:avLst/>
          </a:prstGeom>
        </p:spPr>
      </p:pic>
      <p:sp>
        <p:nvSpPr>
          <p:cNvPr id="2" name="Title 1">
            <a:extLst>
              <a:ext uri="{FF2B5EF4-FFF2-40B4-BE49-F238E27FC236}">
                <a16:creationId xmlns:a16="http://schemas.microsoft.com/office/drawing/2014/main" id="{97DB1707-CC4D-44C9-99F7-D50AB8627036}"/>
              </a:ext>
            </a:extLst>
          </p:cNvPr>
          <p:cNvSpPr>
            <a:spLocks noGrp="1"/>
          </p:cNvSpPr>
          <p:nvPr>
            <p:ph type="title"/>
          </p:nvPr>
        </p:nvSpPr>
        <p:spPr>
          <a:xfrm>
            <a:off x="838200" y="3175"/>
            <a:ext cx="10515600" cy="1949803"/>
          </a:xfrm>
        </p:spPr>
        <p:txBody>
          <a:bodyPr/>
          <a:lstStyle/>
          <a:p>
            <a:r>
              <a:rPr lang="en-US" dirty="0"/>
              <a:t>Results: Hit scores, false alarm ratios, relative expense reduction, logistic regression</a:t>
            </a:r>
          </a:p>
        </p:txBody>
      </p:sp>
      <p:sp>
        <p:nvSpPr>
          <p:cNvPr id="3" name="TextBox 2">
            <a:extLst>
              <a:ext uri="{FF2B5EF4-FFF2-40B4-BE49-F238E27FC236}">
                <a16:creationId xmlns:a16="http://schemas.microsoft.com/office/drawing/2014/main" id="{FBE591B7-6DD0-4A2F-86E8-769E47D6A787}"/>
              </a:ext>
            </a:extLst>
          </p:cNvPr>
          <p:cNvSpPr txBox="1"/>
          <p:nvPr/>
        </p:nvSpPr>
        <p:spPr>
          <a:xfrm>
            <a:off x="3478330" y="6293759"/>
            <a:ext cx="5271911" cy="461665"/>
          </a:xfrm>
          <a:prstGeom prst="rect">
            <a:avLst/>
          </a:prstGeom>
          <a:noFill/>
        </p:spPr>
        <p:txBody>
          <a:bodyPr wrap="square" rtlCol="0">
            <a:spAutoFit/>
          </a:bodyPr>
          <a:lstStyle/>
          <a:p>
            <a:pPr algn="ctr"/>
            <a:r>
              <a:rPr lang="en-US" sz="2400" b="1" dirty="0"/>
              <a:t>Equal weighting of all NMME models</a:t>
            </a:r>
          </a:p>
        </p:txBody>
      </p:sp>
      <p:sp>
        <p:nvSpPr>
          <p:cNvPr id="9" name="TextBox 8">
            <a:extLst>
              <a:ext uri="{FF2B5EF4-FFF2-40B4-BE49-F238E27FC236}">
                <a16:creationId xmlns:a16="http://schemas.microsoft.com/office/drawing/2014/main" id="{FA9F379D-7092-4983-BF8B-70B42CD3E53F}"/>
              </a:ext>
            </a:extLst>
          </p:cNvPr>
          <p:cNvSpPr txBox="1"/>
          <p:nvPr/>
        </p:nvSpPr>
        <p:spPr>
          <a:xfrm>
            <a:off x="3478330" y="6299607"/>
            <a:ext cx="5271911" cy="461665"/>
          </a:xfrm>
          <a:prstGeom prst="rect">
            <a:avLst/>
          </a:prstGeom>
          <a:solidFill>
            <a:schemeClr val="bg1"/>
          </a:solidFill>
        </p:spPr>
        <p:txBody>
          <a:bodyPr wrap="square" rtlCol="0">
            <a:spAutoFit/>
          </a:bodyPr>
          <a:lstStyle/>
          <a:p>
            <a:pPr algn="ctr"/>
            <a:r>
              <a:rPr lang="en-US" sz="2400" b="1" dirty="0"/>
              <a:t>NASA GEOS-S2S model only</a:t>
            </a:r>
          </a:p>
        </p:txBody>
      </p:sp>
      <p:cxnSp>
        <p:nvCxnSpPr>
          <p:cNvPr id="7" name="Straight Connector 6">
            <a:extLst>
              <a:ext uri="{FF2B5EF4-FFF2-40B4-BE49-F238E27FC236}">
                <a16:creationId xmlns:a16="http://schemas.microsoft.com/office/drawing/2014/main" id="{861EEFFF-9899-46A7-9C02-B03353664795}"/>
              </a:ext>
            </a:extLst>
          </p:cNvPr>
          <p:cNvCxnSpPr/>
          <p:nvPr/>
        </p:nvCxnSpPr>
        <p:spPr>
          <a:xfrm>
            <a:off x="1952978" y="1998134"/>
            <a:ext cx="62088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33DADC3-DC48-4964-BAEC-DF70CCE8A2F3}"/>
              </a:ext>
            </a:extLst>
          </p:cNvPr>
          <p:cNvCxnSpPr>
            <a:cxnSpLocks/>
          </p:cNvCxnSpPr>
          <p:nvPr/>
        </p:nvCxnSpPr>
        <p:spPr>
          <a:xfrm>
            <a:off x="7930444" y="1992490"/>
            <a:ext cx="77464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8DD1AF1-5CFA-4A51-848D-472E3784133F}"/>
              </a:ext>
            </a:extLst>
          </p:cNvPr>
          <p:cNvCxnSpPr>
            <a:cxnSpLocks/>
          </p:cNvCxnSpPr>
          <p:nvPr/>
        </p:nvCxnSpPr>
        <p:spPr>
          <a:xfrm>
            <a:off x="2995867" y="4258027"/>
            <a:ext cx="0" cy="43740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28586AB-8268-42B5-979A-2DD85EA3927B}"/>
              </a:ext>
            </a:extLst>
          </p:cNvPr>
          <p:cNvCxnSpPr>
            <a:cxnSpLocks/>
          </p:cNvCxnSpPr>
          <p:nvPr/>
        </p:nvCxnSpPr>
        <p:spPr>
          <a:xfrm>
            <a:off x="7613023" y="2666295"/>
            <a:ext cx="0" cy="43740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descr="A picture containing screenshot&#10;&#10;Description automatically generated">
            <a:extLst>
              <a:ext uri="{FF2B5EF4-FFF2-40B4-BE49-F238E27FC236}">
                <a16:creationId xmlns:a16="http://schemas.microsoft.com/office/drawing/2014/main" id="{77C5CD37-7FF6-413C-BE2E-AC96CC1968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698594"/>
            <a:ext cx="6114286" cy="4580952"/>
          </a:xfrm>
          <a:prstGeom prst="rect">
            <a:avLst/>
          </a:prstGeom>
        </p:spPr>
      </p:pic>
      <p:pic>
        <p:nvPicPr>
          <p:cNvPr id="4" name="Picture 3" descr="A screenshot of a cell phone&#10;&#10;Description automatically generated">
            <a:extLst>
              <a:ext uri="{FF2B5EF4-FFF2-40B4-BE49-F238E27FC236}">
                <a16:creationId xmlns:a16="http://schemas.microsoft.com/office/drawing/2014/main" id="{734B5D7B-A2C3-4B15-B7BA-0441D27F878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77714" y="1698594"/>
            <a:ext cx="6114286" cy="4580952"/>
          </a:xfrm>
          <a:prstGeom prst="rect">
            <a:avLst/>
          </a:prstGeom>
        </p:spPr>
      </p:pic>
    </p:spTree>
    <p:extLst>
      <p:ext uri="{BB962C8B-B14F-4D97-AF65-F5344CB8AC3E}">
        <p14:creationId xmlns:p14="http://schemas.microsoft.com/office/powerpoint/2010/main" val="74323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par>
                                <p:cTn id="18" presetID="22" presetClass="entr" presetSubtype="4"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par>
                                <p:cTn id="21" presetID="22" presetClass="entr" presetSubtype="4"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25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up)">
                                      <p:cBhvr>
                                        <p:cTn id="33" dur="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B1707-CC4D-44C9-99F7-D50AB8627036}"/>
              </a:ext>
            </a:extLst>
          </p:cNvPr>
          <p:cNvSpPr>
            <a:spLocks noGrp="1"/>
          </p:cNvSpPr>
          <p:nvPr>
            <p:ph type="title"/>
          </p:nvPr>
        </p:nvSpPr>
        <p:spPr>
          <a:xfrm>
            <a:off x="838200" y="3175"/>
            <a:ext cx="10515600" cy="1949803"/>
          </a:xfrm>
        </p:spPr>
        <p:txBody>
          <a:bodyPr/>
          <a:lstStyle/>
          <a:p>
            <a:r>
              <a:rPr lang="en-US" dirty="0"/>
              <a:t>Results: Hit scores, false alarm ratios, relative expense reduction, PLS regression</a:t>
            </a:r>
          </a:p>
        </p:txBody>
      </p:sp>
      <p:pic>
        <p:nvPicPr>
          <p:cNvPr id="8" name="Picture 7" descr="A close up of a map&#10;&#10;Description automatically generated">
            <a:extLst>
              <a:ext uri="{FF2B5EF4-FFF2-40B4-BE49-F238E27FC236}">
                <a16:creationId xmlns:a16="http://schemas.microsoft.com/office/drawing/2014/main" id="{338B5DC7-5907-4B76-B7F7-5CBE15D342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98594"/>
            <a:ext cx="6114286" cy="4580952"/>
          </a:xfrm>
          <a:prstGeom prst="rect">
            <a:avLst/>
          </a:prstGeom>
        </p:spPr>
      </p:pic>
      <p:pic>
        <p:nvPicPr>
          <p:cNvPr id="14" name="Picture 13" descr="A close up of a map&#10;&#10;Description automatically generated">
            <a:extLst>
              <a:ext uri="{FF2B5EF4-FFF2-40B4-BE49-F238E27FC236}">
                <a16:creationId xmlns:a16="http://schemas.microsoft.com/office/drawing/2014/main" id="{CD3891EF-156E-404A-9985-B1C5AE23DA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7714" y="1698594"/>
            <a:ext cx="6114286" cy="4580952"/>
          </a:xfrm>
          <a:prstGeom prst="rect">
            <a:avLst/>
          </a:prstGeom>
        </p:spPr>
      </p:pic>
      <p:cxnSp>
        <p:nvCxnSpPr>
          <p:cNvPr id="5" name="Straight Connector 4">
            <a:extLst>
              <a:ext uri="{FF2B5EF4-FFF2-40B4-BE49-F238E27FC236}">
                <a16:creationId xmlns:a16="http://schemas.microsoft.com/office/drawing/2014/main" id="{BB77747F-2EDB-4916-A0DD-FB948E3BCD0B}"/>
              </a:ext>
            </a:extLst>
          </p:cNvPr>
          <p:cNvCxnSpPr/>
          <p:nvPr/>
        </p:nvCxnSpPr>
        <p:spPr>
          <a:xfrm>
            <a:off x="2686758" y="1998134"/>
            <a:ext cx="62088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7C55B5D-215A-4930-9632-C0B2325502A7}"/>
              </a:ext>
            </a:extLst>
          </p:cNvPr>
          <p:cNvCxnSpPr>
            <a:cxnSpLocks/>
          </p:cNvCxnSpPr>
          <p:nvPr/>
        </p:nvCxnSpPr>
        <p:spPr>
          <a:xfrm>
            <a:off x="8664224" y="1992490"/>
            <a:ext cx="77464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0949E37D-9DE3-4532-8D7E-33CCC509F2C2}"/>
              </a:ext>
            </a:extLst>
          </p:cNvPr>
          <p:cNvCxnSpPr>
            <a:cxnSpLocks/>
          </p:cNvCxnSpPr>
          <p:nvPr/>
        </p:nvCxnSpPr>
        <p:spPr>
          <a:xfrm>
            <a:off x="4147334" y="4111272"/>
            <a:ext cx="0" cy="43740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2F3B7E59-169F-46F0-AEB6-642CB45E6633}"/>
              </a:ext>
            </a:extLst>
          </p:cNvPr>
          <p:cNvCxnSpPr>
            <a:cxnSpLocks/>
          </p:cNvCxnSpPr>
          <p:nvPr/>
        </p:nvCxnSpPr>
        <p:spPr>
          <a:xfrm>
            <a:off x="7838800" y="3892571"/>
            <a:ext cx="0" cy="43740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B8F46CC9-D202-43E7-9E74-347288043041}"/>
              </a:ext>
            </a:extLst>
          </p:cNvPr>
          <p:cNvCxnSpPr>
            <a:cxnSpLocks/>
          </p:cNvCxnSpPr>
          <p:nvPr/>
        </p:nvCxnSpPr>
        <p:spPr>
          <a:xfrm>
            <a:off x="1364623" y="2118783"/>
            <a:ext cx="0" cy="43740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5A05D42-FA71-48ED-B7B9-9164ADF379D5}"/>
              </a:ext>
            </a:extLst>
          </p:cNvPr>
          <p:cNvCxnSpPr>
            <a:cxnSpLocks/>
          </p:cNvCxnSpPr>
          <p:nvPr/>
        </p:nvCxnSpPr>
        <p:spPr>
          <a:xfrm>
            <a:off x="7814890" y="2096888"/>
            <a:ext cx="0" cy="43740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3695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25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25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up)">
                                      <p:cBhvr>
                                        <p:cTn id="27" dur="25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DB1707-CC4D-44C9-99F7-D50AB8627036}"/>
              </a:ext>
            </a:extLst>
          </p:cNvPr>
          <p:cNvSpPr>
            <a:spLocks noGrp="1"/>
          </p:cNvSpPr>
          <p:nvPr>
            <p:ph type="title"/>
          </p:nvPr>
        </p:nvSpPr>
        <p:spPr>
          <a:xfrm>
            <a:off x="686834" y="1153572"/>
            <a:ext cx="3200400" cy="4461163"/>
          </a:xfrm>
        </p:spPr>
        <p:txBody>
          <a:bodyPr>
            <a:normAutofit/>
          </a:bodyPr>
          <a:lstStyle/>
          <a:p>
            <a:r>
              <a:rPr lang="en-US">
                <a:solidFill>
                  <a:srgbClr val="FFFFFF"/>
                </a:solidFill>
              </a:rPr>
              <a:t>Conclusion</a:t>
            </a:r>
          </a:p>
        </p:txBody>
      </p:sp>
      <p:sp>
        <p:nvSpPr>
          <p:cNvPr id="28" name="Arc 27">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 name="Content Placeholder 2">
            <a:extLst>
              <a:ext uri="{FF2B5EF4-FFF2-40B4-BE49-F238E27FC236}">
                <a16:creationId xmlns:a16="http://schemas.microsoft.com/office/drawing/2014/main" id="{2C6CB67C-6257-4A90-80EA-4399E4290895}"/>
              </a:ext>
            </a:extLst>
          </p:cNvPr>
          <p:cNvSpPr>
            <a:spLocks noGrp="1"/>
          </p:cNvSpPr>
          <p:nvPr>
            <p:ph idx="1"/>
          </p:nvPr>
        </p:nvSpPr>
        <p:spPr>
          <a:xfrm>
            <a:off x="4447308" y="591344"/>
            <a:ext cx="6906491" cy="5585619"/>
          </a:xfrm>
        </p:spPr>
        <p:txBody>
          <a:bodyPr anchor="ctr">
            <a:normAutofit/>
          </a:bodyPr>
          <a:lstStyle/>
          <a:p>
            <a:r>
              <a:rPr lang="en-US" dirty="0"/>
              <a:t>EAP weighs each NMME model equally, but </a:t>
            </a:r>
            <a:r>
              <a:rPr lang="en-US" b="1" dirty="0"/>
              <a:t>some models demonstrate greater skill or more weight than others</a:t>
            </a:r>
            <a:r>
              <a:rPr lang="en-US" dirty="0"/>
              <a:t>, particularly NASA-GEOS-S2S </a:t>
            </a:r>
          </a:p>
          <a:p>
            <a:r>
              <a:rPr lang="en-US" b="1" dirty="0"/>
              <a:t>Skill metrics can be improved by reducing number of NMME models (logistic regression) or by bias correction of NMME models (PLS regression)</a:t>
            </a:r>
          </a:p>
          <a:p>
            <a:r>
              <a:rPr lang="en-US" b="1" dirty="0"/>
              <a:t>PLS regression generally outperforms logistic regression</a:t>
            </a:r>
          </a:p>
        </p:txBody>
      </p:sp>
    </p:spTree>
    <p:extLst>
      <p:ext uri="{BB962C8B-B14F-4D97-AF65-F5344CB8AC3E}">
        <p14:creationId xmlns:p14="http://schemas.microsoft.com/office/powerpoint/2010/main" val="18815403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4">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7DB1707-CC4D-44C9-99F7-D50AB8627036}"/>
              </a:ext>
            </a:extLst>
          </p:cNvPr>
          <p:cNvSpPr>
            <a:spLocks noGrp="1"/>
          </p:cNvSpPr>
          <p:nvPr>
            <p:ph type="title"/>
          </p:nvPr>
        </p:nvSpPr>
        <p:spPr>
          <a:xfrm>
            <a:off x="640079" y="2053641"/>
            <a:ext cx="3669161" cy="2760098"/>
          </a:xfrm>
        </p:spPr>
        <p:txBody>
          <a:bodyPr vert="horz" lIns="91440" tIns="45720" rIns="91440" bIns="45720" rtlCol="0" anchor="ctr">
            <a:normAutofit/>
          </a:bodyPr>
          <a:lstStyle/>
          <a:p>
            <a:r>
              <a:rPr lang="en-US" kern="1200">
                <a:solidFill>
                  <a:srgbClr val="FFFFFF"/>
                </a:solidFill>
                <a:latin typeface="+mj-lt"/>
                <a:ea typeface="+mj-ea"/>
                <a:cs typeface="+mj-cs"/>
              </a:rPr>
              <a:t>Discussion</a:t>
            </a:r>
          </a:p>
        </p:txBody>
      </p:sp>
      <p:sp>
        <p:nvSpPr>
          <p:cNvPr id="9" name="Content Placeholder 2">
            <a:extLst>
              <a:ext uri="{FF2B5EF4-FFF2-40B4-BE49-F238E27FC236}">
                <a16:creationId xmlns:a16="http://schemas.microsoft.com/office/drawing/2014/main" id="{4F9928D8-E837-488A-884B-ECD42FC5BD35}"/>
              </a:ext>
            </a:extLst>
          </p:cNvPr>
          <p:cNvSpPr txBox="1">
            <a:spLocks/>
          </p:cNvSpPr>
          <p:nvPr/>
        </p:nvSpPr>
        <p:spPr>
          <a:xfrm>
            <a:off x="6090574" y="506627"/>
            <a:ext cx="5673058" cy="5807676"/>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0000"/>
                </a:solidFill>
              </a:rPr>
              <a:t>Disaster defined as 95</a:t>
            </a:r>
            <a:r>
              <a:rPr lang="en-US" baseline="30000" dirty="0">
                <a:solidFill>
                  <a:srgbClr val="000000"/>
                </a:solidFill>
              </a:rPr>
              <a:t>th</a:t>
            </a:r>
            <a:r>
              <a:rPr lang="en-US" dirty="0">
                <a:solidFill>
                  <a:srgbClr val="000000"/>
                </a:solidFill>
              </a:rPr>
              <a:t> percentile of monthly or seasonal precipitation, but this ranges from 50 mm in December to 360 mm in March</a:t>
            </a:r>
          </a:p>
          <a:p>
            <a:r>
              <a:rPr lang="en-US" dirty="0">
                <a:solidFill>
                  <a:srgbClr val="000000"/>
                </a:solidFill>
              </a:rPr>
              <a:t>Study period only captures three extreme El Niño events—difficult to properly capture upper tail of precipitation distribution</a:t>
            </a:r>
          </a:p>
          <a:p>
            <a:r>
              <a:rPr lang="en-US" dirty="0">
                <a:solidFill>
                  <a:srgbClr val="000000"/>
                </a:solidFill>
              </a:rPr>
              <a:t>Forecasts presented are only an approximation of actual forecasts used in the EAP, as the latter are either not available or difficult to reconstruct</a:t>
            </a:r>
          </a:p>
        </p:txBody>
      </p:sp>
    </p:spTree>
    <p:extLst>
      <p:ext uri="{BB962C8B-B14F-4D97-AF65-F5344CB8AC3E}">
        <p14:creationId xmlns:p14="http://schemas.microsoft.com/office/powerpoint/2010/main" val="7276626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7DB1707-CC4D-44C9-99F7-D50AB8627036}"/>
              </a:ext>
            </a:extLst>
          </p:cNvPr>
          <p:cNvSpPr>
            <a:spLocks noGrp="1"/>
          </p:cNvSpPr>
          <p:nvPr>
            <p:ph type="title"/>
          </p:nvPr>
        </p:nvSpPr>
        <p:spPr>
          <a:xfrm>
            <a:off x="863029" y="1012004"/>
            <a:ext cx="3416158" cy="4795408"/>
          </a:xfrm>
        </p:spPr>
        <p:txBody>
          <a:bodyPr>
            <a:normAutofit/>
          </a:bodyPr>
          <a:lstStyle/>
          <a:p>
            <a:r>
              <a:rPr lang="en-US">
                <a:solidFill>
                  <a:srgbClr val="FFFFFF"/>
                </a:solidFill>
              </a:rPr>
              <a:t>Future work</a:t>
            </a:r>
          </a:p>
        </p:txBody>
      </p:sp>
      <p:graphicFrame>
        <p:nvGraphicFramePr>
          <p:cNvPr id="5" name="Content Placeholder 2">
            <a:extLst>
              <a:ext uri="{FF2B5EF4-FFF2-40B4-BE49-F238E27FC236}">
                <a16:creationId xmlns:a16="http://schemas.microsoft.com/office/drawing/2014/main" id="{78E0755E-DA77-4C36-BFCD-ABF49A4691C1}"/>
              </a:ext>
            </a:extLst>
          </p:cNvPr>
          <p:cNvGraphicFramePr>
            <a:graphicFrameLocks noGrp="1"/>
          </p:cNvGraphicFramePr>
          <p:nvPr>
            <p:ph idx="1"/>
            <p:extLst>
              <p:ext uri="{D42A27DB-BD31-4B8C-83A1-F6EECF244321}">
                <p14:modId xmlns:p14="http://schemas.microsoft.com/office/powerpoint/2010/main" val="2656043868"/>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794781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425D4AB-CD98-4DD6-9398-3C8961DE0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69" y="0"/>
            <a:ext cx="755293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97818316-E7CB-4E73-AF79-E9CAB873E72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090B0B3-F920-4877-A849-2FDA18CB2979}"/>
              </a:ext>
            </a:extLst>
          </p:cNvPr>
          <p:cNvSpPr>
            <a:spLocks noGrp="1"/>
          </p:cNvSpPr>
          <p:nvPr>
            <p:ph type="title"/>
          </p:nvPr>
        </p:nvSpPr>
        <p:spPr>
          <a:xfrm>
            <a:off x="814167" y="802955"/>
            <a:ext cx="4133690" cy="1454051"/>
          </a:xfrm>
        </p:spPr>
        <p:txBody>
          <a:bodyPr>
            <a:normAutofit/>
          </a:bodyPr>
          <a:lstStyle/>
          <a:p>
            <a:r>
              <a:rPr lang="en-US" sz="5400" dirty="0">
                <a:solidFill>
                  <a:srgbClr val="000000"/>
                </a:solidFill>
              </a:rPr>
              <a:t>Questions?</a:t>
            </a:r>
            <a:endParaRPr lang="en-US" dirty="0">
              <a:solidFill>
                <a:srgbClr val="000000"/>
              </a:solidFill>
            </a:endParaRPr>
          </a:p>
        </p:txBody>
      </p:sp>
      <p:sp>
        <p:nvSpPr>
          <p:cNvPr id="20" name="Oval 19">
            <a:extLst>
              <a:ext uri="{FF2B5EF4-FFF2-40B4-BE49-F238E27FC236}">
                <a16:creationId xmlns:a16="http://schemas.microsoft.com/office/drawing/2014/main" id="{D8B47C9F-A960-4902-8507-38F18DD3D0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6695" y="511733"/>
            <a:ext cx="1857636" cy="1857636"/>
          </a:xfrm>
          <a:prstGeom prst="ellipse">
            <a:avLst/>
          </a:pr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E49BEC73-AD28-4A13-9A6E-E94DB6FAC342}"/>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6956" t="6873" r="4675" b="9793"/>
          <a:stretch/>
        </p:blipFill>
        <p:spPr>
          <a:xfrm>
            <a:off x="5959218" y="1147548"/>
            <a:ext cx="1272591" cy="586005"/>
          </a:xfrm>
          <a:prstGeom prst="rect">
            <a:avLst/>
          </a:prstGeom>
        </p:spPr>
      </p:pic>
      <p:sp>
        <p:nvSpPr>
          <p:cNvPr id="3" name="Content Placeholder 2">
            <a:extLst>
              <a:ext uri="{FF2B5EF4-FFF2-40B4-BE49-F238E27FC236}">
                <a16:creationId xmlns:a16="http://schemas.microsoft.com/office/drawing/2014/main" id="{F87539C3-D772-4A26-8945-8DE9757E83CB}"/>
              </a:ext>
            </a:extLst>
          </p:cNvPr>
          <p:cNvSpPr>
            <a:spLocks noGrp="1"/>
          </p:cNvSpPr>
          <p:nvPr>
            <p:ph idx="1"/>
          </p:nvPr>
        </p:nvSpPr>
        <p:spPr>
          <a:xfrm>
            <a:off x="810568" y="2421682"/>
            <a:ext cx="4133360" cy="3639289"/>
          </a:xfrm>
        </p:spPr>
        <p:txBody>
          <a:bodyPr anchor="ctr">
            <a:normAutofit/>
          </a:bodyPr>
          <a:lstStyle/>
          <a:p>
            <a:pPr marL="0" indent="0">
              <a:buNone/>
            </a:pPr>
            <a:r>
              <a:rPr lang="en-US" sz="2400" dirty="0">
                <a:solidFill>
                  <a:srgbClr val="000000"/>
                </a:solidFill>
              </a:rPr>
              <a:t>Special thanks to Vaibhav Anand, </a:t>
            </a:r>
            <a:r>
              <a:rPr lang="en-US" sz="2400" dirty="0" err="1">
                <a:solidFill>
                  <a:srgbClr val="000000"/>
                </a:solidFill>
              </a:rPr>
              <a:t>Rémi</a:t>
            </a:r>
            <a:r>
              <a:rPr lang="en-US" sz="2400" dirty="0">
                <a:solidFill>
                  <a:srgbClr val="000000"/>
                </a:solidFill>
              </a:rPr>
              <a:t> Cousin, Colin Keating, Fuyao Wong, Dr. Steve </a:t>
            </a:r>
            <a:r>
              <a:rPr lang="en-US" sz="2400" dirty="0" err="1">
                <a:solidFill>
                  <a:srgbClr val="000000"/>
                </a:solidFill>
              </a:rPr>
              <a:t>Vavrus</a:t>
            </a:r>
            <a:r>
              <a:rPr lang="en-US" sz="2400" dirty="0">
                <a:solidFill>
                  <a:srgbClr val="000000"/>
                </a:solidFill>
              </a:rPr>
              <a:t>, Dr. Justin Sydnor, and the UW-2020 Project</a:t>
            </a:r>
          </a:p>
          <a:p>
            <a:pPr marL="0" indent="0">
              <a:buNone/>
            </a:pPr>
            <a:endParaRPr lang="en-US" sz="2400" dirty="0">
              <a:solidFill>
                <a:srgbClr val="000000"/>
              </a:solidFill>
            </a:endParaRPr>
          </a:p>
          <a:p>
            <a:pPr marL="0" indent="0">
              <a:buNone/>
            </a:pPr>
            <a:r>
              <a:rPr lang="en-US" sz="2400" dirty="0">
                <a:solidFill>
                  <a:srgbClr val="000000"/>
                </a:solidFill>
              </a:rPr>
              <a:t>Contact: jlala@wisc.edu</a:t>
            </a:r>
          </a:p>
        </p:txBody>
      </p:sp>
      <p:sp>
        <p:nvSpPr>
          <p:cNvPr id="22" name="Oval 21">
            <a:extLst>
              <a:ext uri="{FF2B5EF4-FFF2-40B4-BE49-F238E27FC236}">
                <a16:creationId xmlns:a16="http://schemas.microsoft.com/office/drawing/2014/main" id="{D4E15E95-445D-4A45-BC1E-8468CE1705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9677" y="2933578"/>
            <a:ext cx="2737876" cy="2737876"/>
          </a:xfrm>
          <a:prstGeom prst="ellipse">
            <a:avLst/>
          </a:pr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75">
            <a:extLst>
              <a:ext uri="{FF2B5EF4-FFF2-40B4-BE49-F238E27FC236}">
                <a16:creationId xmlns:a16="http://schemas.microsoft.com/office/drawing/2014/main" id="{133B9781-B73C-44F8-97CB-D1807A63B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09996" y="-26552"/>
            <a:ext cx="4082004" cy="3428999"/>
          </a:xfrm>
          <a:custGeom>
            <a:avLst/>
            <a:gdLst>
              <a:gd name="connsiteX0" fmla="*/ 350681 w 4082004"/>
              <a:gd name="connsiteY0" fmla="*/ 0 h 3428999"/>
              <a:gd name="connsiteX1" fmla="*/ 4082004 w 4082004"/>
              <a:gd name="connsiteY1" fmla="*/ 0 h 3428999"/>
              <a:gd name="connsiteX2" fmla="*/ 4082004 w 4082004"/>
              <a:gd name="connsiteY2" fmla="*/ 2444823 h 3428999"/>
              <a:gd name="connsiteX3" fmla="*/ 4081788 w 4082004"/>
              <a:gd name="connsiteY3" fmla="*/ 2445178 h 3428999"/>
              <a:gd name="connsiteX4" fmla="*/ 2231442 w 4082004"/>
              <a:gd name="connsiteY4" fmla="*/ 3428999 h 3428999"/>
              <a:gd name="connsiteX5" fmla="*/ 0 w 4082004"/>
              <a:gd name="connsiteY5" fmla="*/ 1197557 h 3428999"/>
              <a:gd name="connsiteX6" fmla="*/ 269323 w 4082004"/>
              <a:gd name="connsiteY6" fmla="*/ 133920 h 342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2004" h="3428999">
                <a:moveTo>
                  <a:pt x="350681" y="0"/>
                </a:moveTo>
                <a:lnTo>
                  <a:pt x="4082004" y="0"/>
                </a:lnTo>
                <a:lnTo>
                  <a:pt x="4082004" y="2444823"/>
                </a:lnTo>
                <a:lnTo>
                  <a:pt x="4081788" y="2445178"/>
                </a:lnTo>
                <a:cubicBezTo>
                  <a:pt x="3680782" y="3038745"/>
                  <a:pt x="3001686" y="3428999"/>
                  <a:pt x="2231442" y="3428999"/>
                </a:cubicBezTo>
                <a:cubicBezTo>
                  <a:pt x="999051" y="3428999"/>
                  <a:pt x="0" y="2429948"/>
                  <a:pt x="0" y="1197557"/>
                </a:cubicBezTo>
                <a:cubicBezTo>
                  <a:pt x="0" y="812435"/>
                  <a:pt x="97564" y="450100"/>
                  <a:pt x="269323" y="13392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Graphic 4">
            <a:extLst>
              <a:ext uri="{FF2B5EF4-FFF2-40B4-BE49-F238E27FC236}">
                <a16:creationId xmlns:a16="http://schemas.microsoft.com/office/drawing/2014/main" id="{09E243A9-24D9-4D8F-A8B1-CD092B1645E3}"/>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11326" t="25036" r="11264" b="24836"/>
          <a:stretch/>
        </p:blipFill>
        <p:spPr>
          <a:xfrm>
            <a:off x="8645815" y="901227"/>
            <a:ext cx="3217333" cy="940265"/>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45644DB5-60B9-4B4D-8595-0CA74A15E2CE}"/>
              </a:ext>
            </a:extLst>
          </p:cNvPr>
          <p:cNvPicPr>
            <a:picLocks noChangeAspect="1"/>
          </p:cNvPicPr>
          <p:nvPr/>
        </p:nvPicPr>
        <p:blipFill rotWithShape="1">
          <a:blip r:embed="rId8">
            <a:extLst>
              <a:ext uri="{28A0092B-C50C-407E-A947-70E740481C1C}">
                <a14:useLocalDpi xmlns:a14="http://schemas.microsoft.com/office/drawing/2010/main" val="0"/>
              </a:ext>
            </a:extLst>
          </a:blip>
          <a:srcRect l="17102" t="12816" r="15931" b="9858"/>
          <a:stretch/>
        </p:blipFill>
        <p:spPr>
          <a:xfrm>
            <a:off x="6462567" y="3662219"/>
            <a:ext cx="1852096" cy="1280594"/>
          </a:xfrm>
          <a:prstGeom prst="rect">
            <a:avLst/>
          </a:prstGeom>
        </p:spPr>
      </p:pic>
      <p:sp>
        <p:nvSpPr>
          <p:cNvPr id="26" name="Freeform 79">
            <a:extLst>
              <a:ext uri="{FF2B5EF4-FFF2-40B4-BE49-F238E27FC236}">
                <a16:creationId xmlns:a16="http://schemas.microsoft.com/office/drawing/2014/main" id="{1FCEDCAD-7B1A-4AE2-818E-D93A48758C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23618" y="4326947"/>
            <a:ext cx="3068382" cy="2540529"/>
          </a:xfrm>
          <a:custGeom>
            <a:avLst/>
            <a:gdLst>
              <a:gd name="connsiteX0" fmla="*/ 1612418 w 3068382"/>
              <a:gd name="connsiteY0" fmla="*/ 0 h 2540529"/>
              <a:gd name="connsiteX1" fmla="*/ 3030226 w 3068382"/>
              <a:gd name="connsiteY1" fmla="*/ 843844 h 2540529"/>
              <a:gd name="connsiteX2" fmla="*/ 3068382 w 3068382"/>
              <a:gd name="connsiteY2" fmla="*/ 923051 h 2540529"/>
              <a:gd name="connsiteX3" fmla="*/ 3068382 w 3068382"/>
              <a:gd name="connsiteY3" fmla="*/ 2301785 h 2540529"/>
              <a:gd name="connsiteX4" fmla="*/ 3030226 w 3068382"/>
              <a:gd name="connsiteY4" fmla="*/ 2380992 h 2540529"/>
              <a:gd name="connsiteX5" fmla="*/ 2949460 w 3068382"/>
              <a:gd name="connsiteY5" fmla="*/ 2513937 h 2540529"/>
              <a:gd name="connsiteX6" fmla="*/ 2929575 w 3068382"/>
              <a:gd name="connsiteY6" fmla="*/ 2540529 h 2540529"/>
              <a:gd name="connsiteX7" fmla="*/ 295261 w 3068382"/>
              <a:gd name="connsiteY7" fmla="*/ 2540529 h 2540529"/>
              <a:gd name="connsiteX8" fmla="*/ 275376 w 3068382"/>
              <a:gd name="connsiteY8" fmla="*/ 2513937 h 2540529"/>
              <a:gd name="connsiteX9" fmla="*/ 0 w 3068382"/>
              <a:gd name="connsiteY9" fmla="*/ 1612418 h 2540529"/>
              <a:gd name="connsiteX10" fmla="*/ 1612418 w 3068382"/>
              <a:gd name="connsiteY10" fmla="*/ 0 h 2540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68382" h="2540529">
                <a:moveTo>
                  <a:pt x="1612418" y="0"/>
                </a:moveTo>
                <a:cubicBezTo>
                  <a:pt x="2224646" y="0"/>
                  <a:pt x="2757180" y="341213"/>
                  <a:pt x="3030226" y="843844"/>
                </a:cubicBezTo>
                <a:lnTo>
                  <a:pt x="3068382" y="923051"/>
                </a:lnTo>
                <a:lnTo>
                  <a:pt x="3068382" y="2301785"/>
                </a:lnTo>
                <a:lnTo>
                  <a:pt x="3030226" y="2380992"/>
                </a:lnTo>
                <a:cubicBezTo>
                  <a:pt x="3005403" y="2426686"/>
                  <a:pt x="2978437" y="2471046"/>
                  <a:pt x="2949460" y="2513937"/>
                </a:cubicBezTo>
                <a:lnTo>
                  <a:pt x="2929575" y="2540529"/>
                </a:lnTo>
                <a:lnTo>
                  <a:pt x="295261" y="2540529"/>
                </a:lnTo>
                <a:lnTo>
                  <a:pt x="275376" y="2513937"/>
                </a:lnTo>
                <a:cubicBezTo>
                  <a:pt x="101518" y="2256593"/>
                  <a:pt x="0" y="1946361"/>
                  <a:pt x="0" y="1612418"/>
                </a:cubicBezTo>
                <a:cubicBezTo>
                  <a:pt x="0" y="721904"/>
                  <a:pt x="721904" y="0"/>
                  <a:pt x="1612418"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descr="A picture containing drawing&#10;&#10;Description automatically generated">
            <a:extLst>
              <a:ext uri="{FF2B5EF4-FFF2-40B4-BE49-F238E27FC236}">
                <a16:creationId xmlns:a16="http://schemas.microsoft.com/office/drawing/2014/main" id="{96848A87-B4F5-4EDB-9235-33426F2A5FFB}"/>
              </a:ext>
            </a:extLst>
          </p:cNvPr>
          <p:cNvPicPr>
            <a:picLocks noChangeAspect="1"/>
          </p:cNvPicPr>
          <p:nvPr/>
        </p:nvPicPr>
        <p:blipFill rotWithShape="1">
          <a:blip r:embed="rId9">
            <a:extLst>
              <a:ext uri="{28A0092B-C50C-407E-A947-70E740481C1C}">
                <a14:useLocalDpi xmlns:a14="http://schemas.microsoft.com/office/drawing/2010/main" val="0"/>
              </a:ext>
            </a:extLst>
          </a:blip>
          <a:srcRect l="28889" r="28395"/>
          <a:stretch/>
        </p:blipFill>
        <p:spPr>
          <a:xfrm>
            <a:off x="9825975" y="5020464"/>
            <a:ext cx="1773496" cy="1629594"/>
          </a:xfrm>
          <a:prstGeom prst="rect">
            <a:avLst/>
          </a:prstGeom>
        </p:spPr>
      </p:pic>
    </p:spTree>
    <p:extLst>
      <p:ext uri="{BB962C8B-B14F-4D97-AF65-F5344CB8AC3E}">
        <p14:creationId xmlns:p14="http://schemas.microsoft.com/office/powerpoint/2010/main" val="17831918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8EA21-797D-4339-9C4C-1DD06D01B9A2}"/>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35B8AB01-9048-4D39-911A-83492110D670}"/>
              </a:ext>
            </a:extLst>
          </p:cNvPr>
          <p:cNvSpPr>
            <a:spLocks noGrp="1"/>
          </p:cNvSpPr>
          <p:nvPr>
            <p:ph idx="1"/>
          </p:nvPr>
        </p:nvSpPr>
        <p:spPr>
          <a:xfrm>
            <a:off x="838200" y="1512711"/>
            <a:ext cx="10515600" cy="4980164"/>
          </a:xfrm>
        </p:spPr>
        <p:txBody>
          <a:bodyPr>
            <a:normAutofit fontScale="85000" lnSpcReduction="20000"/>
          </a:bodyPr>
          <a:lstStyle/>
          <a:p>
            <a:r>
              <a:rPr lang="en-US" dirty="0" err="1"/>
              <a:t>Aybar</a:t>
            </a:r>
            <a:r>
              <a:rPr lang="en-US" dirty="0"/>
              <a:t>, C., Fernandez, C., Huerta, A., </a:t>
            </a:r>
            <a:r>
              <a:rPr lang="en-US" dirty="0" err="1"/>
              <a:t>Lavado</a:t>
            </a:r>
            <a:r>
              <a:rPr lang="en-US" dirty="0"/>
              <a:t>, W., Vega, F., and Felipe-Obando, O. (2019). Construction of a high-resolution gridded rainfall dataset for Peru from 1981 to the present day. Hydrological Sci. J., 65, doi:10.1080/02626667.2019.1649411</a:t>
            </a:r>
          </a:p>
          <a:p>
            <a:r>
              <a:rPr lang="en-US" dirty="0"/>
              <a:t>Block, P., Filho, F. A. S., Sun, L., and Kwon, H-H. (2009). A streamflow forecasting framework using multiple climate and hydrological models. J. Am. Water Res. Ass., 45, 828-843, doi:10.1111⁄j.1752-1688.2009.00327.x</a:t>
            </a:r>
          </a:p>
          <a:p>
            <a:r>
              <a:rPr lang="en-US" dirty="0"/>
              <a:t>Lopez, A., Coughlan de Perez, E., </a:t>
            </a:r>
            <a:r>
              <a:rPr lang="en-US" dirty="0" err="1"/>
              <a:t>Bazo</a:t>
            </a:r>
            <a:r>
              <a:rPr lang="en-US" dirty="0"/>
              <a:t>, J., Suarez, P., van den </a:t>
            </a:r>
            <a:r>
              <a:rPr lang="en-US" dirty="0" err="1"/>
              <a:t>Hurk</a:t>
            </a:r>
            <a:r>
              <a:rPr lang="en-US" dirty="0"/>
              <a:t>, B., and van Aalst, M. (2017). Bridging forecast verification and humanitarian decisions: A valuation approach for setting up action-oriented early warnings. Weather and Climate Extremes, 27, doi:10.1016/j.wace.2018.03.006</a:t>
            </a:r>
          </a:p>
          <a:p>
            <a:r>
              <a:rPr lang="en-US" dirty="0"/>
              <a:t>NASA Earth Observatory (2015). </a:t>
            </a:r>
            <a:r>
              <a:rPr lang="en-US" dirty="0">
                <a:hlinkClick r:id="rId3"/>
              </a:rPr>
              <a:t>https://earthobservatory.nasa.gov/images/86032/at-the-intersection-of-coastal-peru-and-a-cloud-bank</a:t>
            </a:r>
            <a:endParaRPr lang="en-US" dirty="0"/>
          </a:p>
          <a:p>
            <a:r>
              <a:rPr lang="en-US" dirty="0"/>
              <a:t>Peruvian Red Cross (2018). </a:t>
            </a:r>
            <a:r>
              <a:rPr lang="en-US" dirty="0" err="1"/>
              <a:t>Fenomeno</a:t>
            </a:r>
            <a:r>
              <a:rPr lang="en-US" dirty="0"/>
              <a:t> El Nino (</a:t>
            </a:r>
            <a:r>
              <a:rPr lang="en-US" dirty="0" err="1"/>
              <a:t>Lluvias</a:t>
            </a:r>
            <a:r>
              <a:rPr lang="en-US" dirty="0"/>
              <a:t> </a:t>
            </a:r>
            <a:r>
              <a:rPr lang="en-US" dirty="0" err="1"/>
              <a:t>Extremas</a:t>
            </a:r>
            <a:r>
              <a:rPr lang="en-US" dirty="0"/>
              <a:t>), Plan de </a:t>
            </a:r>
            <a:r>
              <a:rPr lang="en-US" dirty="0" err="1"/>
              <a:t>Accion</a:t>
            </a:r>
            <a:r>
              <a:rPr lang="en-US" dirty="0"/>
              <a:t> </a:t>
            </a:r>
            <a:r>
              <a:rPr lang="en-US" dirty="0" err="1"/>
              <a:t>Temprana</a:t>
            </a:r>
            <a:r>
              <a:rPr lang="en-US" dirty="0"/>
              <a:t>.</a:t>
            </a:r>
          </a:p>
        </p:txBody>
      </p:sp>
    </p:spTree>
    <p:extLst>
      <p:ext uri="{BB962C8B-B14F-4D97-AF65-F5344CB8AC3E}">
        <p14:creationId xmlns:p14="http://schemas.microsoft.com/office/powerpoint/2010/main" val="3232989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A3D3FE-5965-4EAA-A45F-742307B72165}"/>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a:solidFill>
                  <a:srgbClr val="FFFFFF"/>
                </a:solidFill>
              </a:rPr>
              <a:t>El Niño – Southern Oscillation</a:t>
            </a:r>
          </a:p>
        </p:txBody>
      </p:sp>
      <p:cxnSp>
        <p:nvCxnSpPr>
          <p:cNvPr id="20" name="Straight Connector 19">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Content Placeholder 4" descr="A close up of a logo&#10;&#10;Description automatically generated">
            <a:extLst>
              <a:ext uri="{FF2B5EF4-FFF2-40B4-BE49-F238E27FC236}">
                <a16:creationId xmlns:a16="http://schemas.microsoft.com/office/drawing/2014/main" id="{AD57544F-0ACF-4296-A1AE-D59413B142A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3657" y="2426818"/>
            <a:ext cx="5191737" cy="3997637"/>
          </a:xfrm>
          <a:prstGeom prst="rect">
            <a:avLst/>
          </a:prstGeom>
        </p:spPr>
      </p:pic>
      <p:cxnSp>
        <p:nvCxnSpPr>
          <p:cNvPr id="22" name="Straight Connector 21">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7" name="Picture 6" descr="A close up of a logo&#10;&#10;Description automatically generated">
            <a:extLst>
              <a:ext uri="{FF2B5EF4-FFF2-40B4-BE49-F238E27FC236}">
                <a16:creationId xmlns:a16="http://schemas.microsoft.com/office/drawing/2014/main" id="{77C0A91E-31FF-4D02-A980-4B2CC4EFAA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7163" y="2426818"/>
            <a:ext cx="5191737" cy="3997637"/>
          </a:xfrm>
          <a:prstGeom prst="rect">
            <a:avLst/>
          </a:prstGeom>
        </p:spPr>
      </p:pic>
      <p:sp>
        <p:nvSpPr>
          <p:cNvPr id="13" name="TextBox 12">
            <a:extLst>
              <a:ext uri="{FF2B5EF4-FFF2-40B4-BE49-F238E27FC236}">
                <a16:creationId xmlns:a16="http://schemas.microsoft.com/office/drawing/2014/main" id="{B30053CD-39DB-4912-8FA3-2C88A8F5F965}"/>
              </a:ext>
            </a:extLst>
          </p:cNvPr>
          <p:cNvSpPr txBox="1"/>
          <p:nvPr/>
        </p:nvSpPr>
        <p:spPr>
          <a:xfrm>
            <a:off x="10445111" y="6331405"/>
            <a:ext cx="1511168" cy="246221"/>
          </a:xfrm>
          <a:prstGeom prst="rect">
            <a:avLst/>
          </a:prstGeom>
          <a:noFill/>
        </p:spPr>
        <p:txBody>
          <a:bodyPr wrap="square" rtlCol="0">
            <a:spAutoFit/>
          </a:bodyPr>
          <a:lstStyle/>
          <a:p>
            <a:pPr algn="r">
              <a:spcAft>
                <a:spcPts val="600"/>
              </a:spcAft>
            </a:pPr>
            <a:r>
              <a:rPr lang="en-US" sz="1000" i="1" dirty="0"/>
              <a:t>Wikimedia Commons</a:t>
            </a:r>
          </a:p>
        </p:txBody>
      </p:sp>
    </p:spTree>
    <p:extLst>
      <p:ext uri="{BB962C8B-B14F-4D97-AF65-F5344CB8AC3E}">
        <p14:creationId xmlns:p14="http://schemas.microsoft.com/office/powerpoint/2010/main" val="2385211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3A968-528B-4BA2-8085-AECE1053C002}"/>
              </a:ext>
            </a:extLst>
          </p:cNvPr>
          <p:cNvSpPr>
            <a:spLocks noGrp="1"/>
          </p:cNvSpPr>
          <p:nvPr>
            <p:ph type="title"/>
          </p:nvPr>
        </p:nvSpPr>
        <p:spPr>
          <a:xfrm>
            <a:off x="838200" y="3175"/>
            <a:ext cx="10515600" cy="1325563"/>
          </a:xfrm>
        </p:spPr>
        <p:txBody>
          <a:bodyPr/>
          <a:lstStyle/>
          <a:p>
            <a:r>
              <a:rPr lang="en-US"/>
              <a:t>Impact of El Niño in Peru</a:t>
            </a:r>
            <a:endParaRPr lang="en-US" dirty="0"/>
          </a:p>
        </p:txBody>
      </p:sp>
      <p:pic>
        <p:nvPicPr>
          <p:cNvPr id="4" name="Picture 3">
            <a:extLst>
              <a:ext uri="{FF2B5EF4-FFF2-40B4-BE49-F238E27FC236}">
                <a16:creationId xmlns:a16="http://schemas.microsoft.com/office/drawing/2014/main" id="{C4C23CED-017E-45ED-82EF-C2C2E52E1619}"/>
              </a:ext>
            </a:extLst>
          </p:cNvPr>
          <p:cNvPicPr>
            <a:picLocks noChangeAspect="1"/>
          </p:cNvPicPr>
          <p:nvPr/>
        </p:nvPicPr>
        <p:blipFill>
          <a:blip r:embed="rId3"/>
          <a:stretch>
            <a:fillRect/>
          </a:stretch>
        </p:blipFill>
        <p:spPr>
          <a:xfrm>
            <a:off x="1234073" y="1085850"/>
            <a:ext cx="9723853" cy="5192128"/>
          </a:xfrm>
          <a:prstGeom prst="rect">
            <a:avLst/>
          </a:prstGeom>
        </p:spPr>
      </p:pic>
      <p:sp>
        <p:nvSpPr>
          <p:cNvPr id="5" name="TextBox 4">
            <a:extLst>
              <a:ext uri="{FF2B5EF4-FFF2-40B4-BE49-F238E27FC236}">
                <a16:creationId xmlns:a16="http://schemas.microsoft.com/office/drawing/2014/main" id="{7943CA8A-80E8-4B8B-BE57-178B2A8FBB2D}"/>
              </a:ext>
            </a:extLst>
          </p:cNvPr>
          <p:cNvSpPr txBox="1"/>
          <p:nvPr/>
        </p:nvSpPr>
        <p:spPr>
          <a:xfrm>
            <a:off x="9446758" y="6277978"/>
            <a:ext cx="1511168" cy="246221"/>
          </a:xfrm>
          <a:prstGeom prst="rect">
            <a:avLst/>
          </a:prstGeom>
          <a:noFill/>
        </p:spPr>
        <p:txBody>
          <a:bodyPr wrap="square" rtlCol="0">
            <a:spAutoFit/>
          </a:bodyPr>
          <a:lstStyle/>
          <a:p>
            <a:pPr algn="r">
              <a:spcAft>
                <a:spcPts val="600"/>
              </a:spcAft>
            </a:pPr>
            <a:r>
              <a:rPr lang="en-US" sz="1000" i="1" dirty="0"/>
              <a:t>Peruvian Red Cross</a:t>
            </a:r>
          </a:p>
        </p:txBody>
      </p:sp>
    </p:spTree>
    <p:extLst>
      <p:ext uri="{BB962C8B-B14F-4D97-AF65-F5344CB8AC3E}">
        <p14:creationId xmlns:p14="http://schemas.microsoft.com/office/powerpoint/2010/main" val="2173401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3A968-528B-4BA2-8085-AECE1053C002}"/>
              </a:ext>
            </a:extLst>
          </p:cNvPr>
          <p:cNvSpPr>
            <a:spLocks noGrp="1"/>
          </p:cNvSpPr>
          <p:nvPr>
            <p:ph type="title"/>
          </p:nvPr>
        </p:nvSpPr>
        <p:spPr>
          <a:xfrm>
            <a:off x="838200" y="3175"/>
            <a:ext cx="10515600" cy="1325563"/>
          </a:xfrm>
        </p:spPr>
        <p:txBody>
          <a:bodyPr/>
          <a:lstStyle/>
          <a:p>
            <a:r>
              <a:rPr lang="en-US" dirty="0"/>
              <a:t>Red Cross Early Action Plan</a:t>
            </a:r>
          </a:p>
        </p:txBody>
      </p:sp>
      <p:pic>
        <p:nvPicPr>
          <p:cNvPr id="3" name="Picture 2">
            <a:extLst>
              <a:ext uri="{FF2B5EF4-FFF2-40B4-BE49-F238E27FC236}">
                <a16:creationId xmlns:a16="http://schemas.microsoft.com/office/drawing/2014/main" id="{9A71EA86-F201-4953-B5F0-D6CF3ACFA94C}"/>
              </a:ext>
            </a:extLst>
          </p:cNvPr>
          <p:cNvPicPr>
            <a:picLocks noChangeAspect="1"/>
          </p:cNvPicPr>
          <p:nvPr/>
        </p:nvPicPr>
        <p:blipFill rotWithShape="1">
          <a:blip r:embed="rId3"/>
          <a:srcRect t="6317" b="3298"/>
          <a:stretch/>
        </p:blipFill>
        <p:spPr>
          <a:xfrm>
            <a:off x="7348476" y="517696"/>
            <a:ext cx="4567299" cy="5822607"/>
          </a:xfrm>
          <a:prstGeom prst="rect">
            <a:avLst/>
          </a:prstGeom>
          <a:ln>
            <a:solidFill>
              <a:schemeClr val="tx1">
                <a:lumMod val="50000"/>
                <a:lumOff val="50000"/>
              </a:schemeClr>
            </a:solidFill>
          </a:ln>
        </p:spPr>
      </p:pic>
      <p:sp>
        <p:nvSpPr>
          <p:cNvPr id="5" name="Content Placeholder 2">
            <a:extLst>
              <a:ext uri="{FF2B5EF4-FFF2-40B4-BE49-F238E27FC236}">
                <a16:creationId xmlns:a16="http://schemas.microsoft.com/office/drawing/2014/main" id="{809DE493-04B8-4D07-9F80-FA58DDF7BAA0}"/>
              </a:ext>
            </a:extLst>
          </p:cNvPr>
          <p:cNvSpPr>
            <a:spLocks noGrp="1"/>
          </p:cNvSpPr>
          <p:nvPr>
            <p:ph idx="1"/>
          </p:nvPr>
        </p:nvSpPr>
        <p:spPr>
          <a:xfrm>
            <a:off x="838200" y="1600200"/>
            <a:ext cx="6181725" cy="4576763"/>
          </a:xfrm>
        </p:spPr>
        <p:txBody>
          <a:bodyPr/>
          <a:lstStyle/>
          <a:p>
            <a:r>
              <a:rPr lang="en-US" dirty="0"/>
              <a:t>Extreme rains in coastal Peru</a:t>
            </a:r>
          </a:p>
          <a:p>
            <a:r>
              <a:rPr lang="en-US" dirty="0"/>
              <a:t>Targets </a:t>
            </a:r>
            <a:r>
              <a:rPr lang="en-US" dirty="0" err="1"/>
              <a:t>WaSH</a:t>
            </a:r>
            <a:r>
              <a:rPr lang="en-US" dirty="0"/>
              <a:t>, emergency health, and cash transfers</a:t>
            </a:r>
          </a:p>
          <a:p>
            <a:r>
              <a:rPr lang="en-US" dirty="0"/>
              <a:t>230,000 CHF per community of 1500 families</a:t>
            </a:r>
          </a:p>
          <a:p>
            <a:r>
              <a:rPr lang="en-US" dirty="0"/>
              <a:t>Based on three forecasts: seasonal, monthly, and short-term (5-7 days)</a:t>
            </a:r>
          </a:p>
        </p:txBody>
      </p:sp>
    </p:spTree>
    <p:extLst>
      <p:ext uri="{BB962C8B-B14F-4D97-AF65-F5344CB8AC3E}">
        <p14:creationId xmlns:p14="http://schemas.microsoft.com/office/powerpoint/2010/main" val="632657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A5691-3F2E-477A-82E8-629E9D36EF91}"/>
              </a:ext>
            </a:extLst>
          </p:cNvPr>
          <p:cNvSpPr>
            <a:spLocks noGrp="1"/>
          </p:cNvSpPr>
          <p:nvPr>
            <p:ph type="title"/>
          </p:nvPr>
        </p:nvSpPr>
        <p:spPr>
          <a:xfrm>
            <a:off x="838200" y="3175"/>
            <a:ext cx="10515600" cy="1325563"/>
          </a:xfrm>
        </p:spPr>
        <p:txBody>
          <a:bodyPr/>
          <a:lstStyle/>
          <a:p>
            <a:r>
              <a:rPr lang="en-US" dirty="0"/>
              <a:t>Forecast-based action (FbA)</a:t>
            </a:r>
          </a:p>
        </p:txBody>
      </p:sp>
      <p:sp>
        <p:nvSpPr>
          <p:cNvPr id="4" name="Rounded Rectangle 3">
            <a:extLst>
              <a:ext uri="{FF2B5EF4-FFF2-40B4-BE49-F238E27FC236}">
                <a16:creationId xmlns:a16="http://schemas.microsoft.com/office/drawing/2014/main" id="{412EBC26-74FE-4F6C-BD93-F7EBDB071350}"/>
              </a:ext>
            </a:extLst>
          </p:cNvPr>
          <p:cNvSpPr/>
          <p:nvPr/>
        </p:nvSpPr>
        <p:spPr>
          <a:xfrm>
            <a:off x="5402765" y="3272950"/>
            <a:ext cx="1748413" cy="992705"/>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Local disaster management unit</a:t>
            </a:r>
          </a:p>
        </p:txBody>
      </p:sp>
      <p:sp>
        <p:nvSpPr>
          <p:cNvPr id="5" name="Rounded Rectangle 5">
            <a:extLst>
              <a:ext uri="{FF2B5EF4-FFF2-40B4-BE49-F238E27FC236}">
                <a16:creationId xmlns:a16="http://schemas.microsoft.com/office/drawing/2014/main" id="{129D457B-14C1-4477-B631-68C6D87F099C}"/>
              </a:ext>
            </a:extLst>
          </p:cNvPr>
          <p:cNvSpPr/>
          <p:nvPr/>
        </p:nvSpPr>
        <p:spPr>
          <a:xfrm>
            <a:off x="1935647" y="3373341"/>
            <a:ext cx="1748413" cy="79382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Forecast provider</a:t>
            </a:r>
          </a:p>
        </p:txBody>
      </p:sp>
      <p:sp>
        <p:nvSpPr>
          <p:cNvPr id="6" name="Rounded Rectangle 6">
            <a:extLst>
              <a:ext uri="{FF2B5EF4-FFF2-40B4-BE49-F238E27FC236}">
                <a16:creationId xmlns:a16="http://schemas.microsoft.com/office/drawing/2014/main" id="{F660910F-65E8-4415-AEC2-B6A1E34DB76F}"/>
              </a:ext>
            </a:extLst>
          </p:cNvPr>
          <p:cNvSpPr/>
          <p:nvPr/>
        </p:nvSpPr>
        <p:spPr>
          <a:xfrm>
            <a:off x="6538229" y="1448569"/>
            <a:ext cx="1748413" cy="79382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Donors</a:t>
            </a:r>
          </a:p>
        </p:txBody>
      </p:sp>
      <p:sp>
        <p:nvSpPr>
          <p:cNvPr id="7" name="Rounded Rectangle 7">
            <a:extLst>
              <a:ext uri="{FF2B5EF4-FFF2-40B4-BE49-F238E27FC236}">
                <a16:creationId xmlns:a16="http://schemas.microsoft.com/office/drawing/2014/main" id="{3ABA8327-517E-459A-8E41-3F696F393328}"/>
              </a:ext>
            </a:extLst>
          </p:cNvPr>
          <p:cNvSpPr/>
          <p:nvPr/>
        </p:nvSpPr>
        <p:spPr>
          <a:xfrm>
            <a:off x="4151746" y="1448569"/>
            <a:ext cx="1748413" cy="79382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Government</a:t>
            </a:r>
          </a:p>
        </p:txBody>
      </p:sp>
      <p:sp>
        <p:nvSpPr>
          <p:cNvPr id="8" name="Rounded Rectangle 8">
            <a:extLst>
              <a:ext uri="{FF2B5EF4-FFF2-40B4-BE49-F238E27FC236}">
                <a16:creationId xmlns:a16="http://schemas.microsoft.com/office/drawing/2014/main" id="{858E8BB1-B5EC-494C-93E0-364011299551}"/>
              </a:ext>
            </a:extLst>
          </p:cNvPr>
          <p:cNvSpPr/>
          <p:nvPr/>
        </p:nvSpPr>
        <p:spPr>
          <a:xfrm>
            <a:off x="8832939" y="3373341"/>
            <a:ext cx="1748413" cy="79382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Private Sector</a:t>
            </a:r>
          </a:p>
        </p:txBody>
      </p:sp>
      <p:cxnSp>
        <p:nvCxnSpPr>
          <p:cNvPr id="9" name="Straight Arrow Connector 8">
            <a:extLst>
              <a:ext uri="{FF2B5EF4-FFF2-40B4-BE49-F238E27FC236}">
                <a16:creationId xmlns:a16="http://schemas.microsoft.com/office/drawing/2014/main" id="{DD8749BA-036C-47FA-8F5F-7405A2A47095}"/>
              </a:ext>
            </a:extLst>
          </p:cNvPr>
          <p:cNvCxnSpPr>
            <a:cxnSpLocks/>
            <a:stCxn id="5" idx="3"/>
          </p:cNvCxnSpPr>
          <p:nvPr/>
        </p:nvCxnSpPr>
        <p:spPr>
          <a:xfrm>
            <a:off x="3684060" y="3770251"/>
            <a:ext cx="171870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825E7C9-83B5-4039-A3BE-2C3F1FA9496B}"/>
              </a:ext>
            </a:extLst>
          </p:cNvPr>
          <p:cNvSpPr txBox="1"/>
          <p:nvPr/>
        </p:nvSpPr>
        <p:spPr>
          <a:xfrm>
            <a:off x="4151747" y="3428781"/>
            <a:ext cx="1024932" cy="371789"/>
          </a:xfrm>
          <a:prstGeom prst="rect">
            <a:avLst/>
          </a:prstGeom>
          <a:noFill/>
        </p:spPr>
        <p:txBody>
          <a:bodyPr wrap="square" rtlCol="0">
            <a:spAutoFit/>
          </a:bodyPr>
          <a:lstStyle/>
          <a:p>
            <a:r>
              <a:rPr lang="en-US" dirty="0"/>
              <a:t>Forecast</a:t>
            </a:r>
          </a:p>
        </p:txBody>
      </p:sp>
      <p:sp>
        <p:nvSpPr>
          <p:cNvPr id="11" name="TextBox 10">
            <a:extLst>
              <a:ext uri="{FF2B5EF4-FFF2-40B4-BE49-F238E27FC236}">
                <a16:creationId xmlns:a16="http://schemas.microsoft.com/office/drawing/2014/main" id="{8AE98367-0CA8-4527-A819-EC41F1C36EA1}"/>
              </a:ext>
            </a:extLst>
          </p:cNvPr>
          <p:cNvSpPr txBox="1"/>
          <p:nvPr/>
        </p:nvSpPr>
        <p:spPr>
          <a:xfrm>
            <a:off x="6609593" y="2623199"/>
            <a:ext cx="676360" cy="369332"/>
          </a:xfrm>
          <a:prstGeom prst="rect">
            <a:avLst/>
          </a:prstGeom>
          <a:noFill/>
        </p:spPr>
        <p:txBody>
          <a:bodyPr wrap="square" rtlCol="0">
            <a:spAutoFit/>
          </a:bodyPr>
          <a:lstStyle/>
          <a:p>
            <a:r>
              <a:rPr lang="en-US" dirty="0"/>
              <a:t>$</a:t>
            </a:r>
          </a:p>
        </p:txBody>
      </p:sp>
      <p:sp>
        <p:nvSpPr>
          <p:cNvPr id="12" name="TextBox 11">
            <a:extLst>
              <a:ext uri="{FF2B5EF4-FFF2-40B4-BE49-F238E27FC236}">
                <a16:creationId xmlns:a16="http://schemas.microsoft.com/office/drawing/2014/main" id="{750276F6-BA68-4EDA-AF4F-16750ED54F1A}"/>
              </a:ext>
            </a:extLst>
          </p:cNvPr>
          <p:cNvSpPr txBox="1"/>
          <p:nvPr/>
        </p:nvSpPr>
        <p:spPr>
          <a:xfrm>
            <a:off x="4537827" y="2501006"/>
            <a:ext cx="1227460" cy="646331"/>
          </a:xfrm>
          <a:prstGeom prst="rect">
            <a:avLst/>
          </a:prstGeom>
          <a:noFill/>
        </p:spPr>
        <p:txBody>
          <a:bodyPr wrap="square" rtlCol="0">
            <a:spAutoFit/>
          </a:bodyPr>
          <a:lstStyle/>
          <a:p>
            <a:r>
              <a:rPr lang="en-US" dirty="0"/>
              <a:t>$, support services</a:t>
            </a:r>
          </a:p>
        </p:txBody>
      </p:sp>
      <p:cxnSp>
        <p:nvCxnSpPr>
          <p:cNvPr id="13" name="Straight Arrow Connector 12">
            <a:extLst>
              <a:ext uri="{FF2B5EF4-FFF2-40B4-BE49-F238E27FC236}">
                <a16:creationId xmlns:a16="http://schemas.microsoft.com/office/drawing/2014/main" id="{F7CD3F11-2F3F-4AEE-93EF-1E95632FA344}"/>
              </a:ext>
            </a:extLst>
          </p:cNvPr>
          <p:cNvCxnSpPr>
            <a:cxnSpLocks/>
          </p:cNvCxnSpPr>
          <p:nvPr/>
        </p:nvCxnSpPr>
        <p:spPr>
          <a:xfrm flipH="1">
            <a:off x="7151179" y="3709962"/>
            <a:ext cx="168249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49FCD3B-5939-4614-878F-78BB075AD538}"/>
              </a:ext>
            </a:extLst>
          </p:cNvPr>
          <p:cNvSpPr txBox="1"/>
          <p:nvPr/>
        </p:nvSpPr>
        <p:spPr>
          <a:xfrm>
            <a:off x="7352143" y="3043701"/>
            <a:ext cx="1125416" cy="646331"/>
          </a:xfrm>
          <a:prstGeom prst="rect">
            <a:avLst/>
          </a:prstGeom>
          <a:noFill/>
        </p:spPr>
        <p:txBody>
          <a:bodyPr wrap="square" rtlCol="0">
            <a:spAutoFit/>
          </a:bodyPr>
          <a:lstStyle/>
          <a:p>
            <a:pPr algn="ctr"/>
            <a:r>
              <a:rPr lang="en-US" dirty="0"/>
              <a:t>Services, goods</a:t>
            </a:r>
          </a:p>
        </p:txBody>
      </p:sp>
      <p:sp>
        <p:nvSpPr>
          <p:cNvPr id="15" name="TextBox 14">
            <a:extLst>
              <a:ext uri="{FF2B5EF4-FFF2-40B4-BE49-F238E27FC236}">
                <a16:creationId xmlns:a16="http://schemas.microsoft.com/office/drawing/2014/main" id="{489F4E76-E9D4-456E-A3C5-8E159D36CF41}"/>
              </a:ext>
            </a:extLst>
          </p:cNvPr>
          <p:cNvSpPr txBox="1"/>
          <p:nvPr/>
        </p:nvSpPr>
        <p:spPr>
          <a:xfrm>
            <a:off x="7333992" y="4011581"/>
            <a:ext cx="1125416" cy="369332"/>
          </a:xfrm>
          <a:prstGeom prst="rect">
            <a:avLst/>
          </a:prstGeom>
          <a:noFill/>
        </p:spPr>
        <p:txBody>
          <a:bodyPr wrap="square" rtlCol="0">
            <a:spAutoFit/>
          </a:bodyPr>
          <a:lstStyle/>
          <a:p>
            <a:pPr algn="ctr"/>
            <a:r>
              <a:rPr lang="en-US" dirty="0"/>
              <a:t>$</a:t>
            </a:r>
          </a:p>
        </p:txBody>
      </p:sp>
      <p:cxnSp>
        <p:nvCxnSpPr>
          <p:cNvPr id="16" name="Straight Arrow Connector 15">
            <a:extLst>
              <a:ext uri="{FF2B5EF4-FFF2-40B4-BE49-F238E27FC236}">
                <a16:creationId xmlns:a16="http://schemas.microsoft.com/office/drawing/2014/main" id="{E42B64DD-DC68-40EA-AFD5-3A73CE667BA4}"/>
              </a:ext>
            </a:extLst>
          </p:cNvPr>
          <p:cNvCxnSpPr>
            <a:cxnSpLocks/>
          </p:cNvCxnSpPr>
          <p:nvPr/>
        </p:nvCxnSpPr>
        <p:spPr>
          <a:xfrm>
            <a:off x="7151177" y="3985235"/>
            <a:ext cx="1681762"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076F29E3-8B4D-4DCC-B9F6-CC2817BE7AD1}"/>
              </a:ext>
            </a:extLst>
          </p:cNvPr>
          <p:cNvCxnSpPr>
            <a:cxnSpLocks/>
          </p:cNvCxnSpPr>
          <p:nvPr/>
        </p:nvCxnSpPr>
        <p:spPr>
          <a:xfrm>
            <a:off x="6899969" y="2242389"/>
            <a:ext cx="0" cy="103056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D56D0594-0B5F-40BE-A4A3-5CD46CFA174E}"/>
              </a:ext>
            </a:extLst>
          </p:cNvPr>
          <p:cNvCxnSpPr>
            <a:cxnSpLocks/>
          </p:cNvCxnSpPr>
          <p:nvPr/>
        </p:nvCxnSpPr>
        <p:spPr>
          <a:xfrm>
            <a:off x="5665697" y="2242389"/>
            <a:ext cx="0" cy="103056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Rounded Rectangle 28">
            <a:extLst>
              <a:ext uri="{FF2B5EF4-FFF2-40B4-BE49-F238E27FC236}">
                <a16:creationId xmlns:a16="http://schemas.microsoft.com/office/drawing/2014/main" id="{02C1B95E-F422-4857-B158-65E702D42434}"/>
              </a:ext>
            </a:extLst>
          </p:cNvPr>
          <p:cNvSpPr/>
          <p:nvPr/>
        </p:nvSpPr>
        <p:spPr>
          <a:xfrm>
            <a:off x="5402764" y="5412706"/>
            <a:ext cx="1748413" cy="79382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Beneficiaries</a:t>
            </a:r>
          </a:p>
          <a:p>
            <a:pPr algn="ctr"/>
            <a:r>
              <a:rPr lang="en-US" sz="1600" i="1" dirty="0">
                <a:solidFill>
                  <a:sysClr val="windowText" lastClr="000000"/>
                </a:solidFill>
              </a:rPr>
              <a:t>(households, enterprises)</a:t>
            </a:r>
          </a:p>
        </p:txBody>
      </p:sp>
      <p:cxnSp>
        <p:nvCxnSpPr>
          <p:cNvPr id="20" name="Straight Arrow Connector 19">
            <a:extLst>
              <a:ext uri="{FF2B5EF4-FFF2-40B4-BE49-F238E27FC236}">
                <a16:creationId xmlns:a16="http://schemas.microsoft.com/office/drawing/2014/main" id="{900E4929-69D8-4486-9654-BC963556CABA}"/>
              </a:ext>
            </a:extLst>
          </p:cNvPr>
          <p:cNvCxnSpPr>
            <a:cxnSpLocks/>
          </p:cNvCxnSpPr>
          <p:nvPr/>
        </p:nvCxnSpPr>
        <p:spPr>
          <a:xfrm>
            <a:off x="6348985" y="4265655"/>
            <a:ext cx="0" cy="114705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F375CE83-27F0-43A1-B08A-7EC28371C0E5}"/>
              </a:ext>
            </a:extLst>
          </p:cNvPr>
          <p:cNvSpPr txBox="1"/>
          <p:nvPr/>
        </p:nvSpPr>
        <p:spPr>
          <a:xfrm>
            <a:off x="4815830" y="4332184"/>
            <a:ext cx="1533155" cy="646331"/>
          </a:xfrm>
          <a:prstGeom prst="rect">
            <a:avLst/>
          </a:prstGeom>
          <a:noFill/>
        </p:spPr>
        <p:txBody>
          <a:bodyPr wrap="square" rtlCol="0">
            <a:spAutoFit/>
          </a:bodyPr>
          <a:lstStyle/>
          <a:p>
            <a:r>
              <a:rPr lang="en-US" dirty="0"/>
              <a:t>Preventive/</a:t>
            </a:r>
          </a:p>
          <a:p>
            <a:r>
              <a:rPr lang="en-US" dirty="0"/>
              <a:t>relief services</a:t>
            </a:r>
          </a:p>
        </p:txBody>
      </p:sp>
      <p:cxnSp>
        <p:nvCxnSpPr>
          <p:cNvPr id="22" name="Elbow Connector 41">
            <a:extLst>
              <a:ext uri="{FF2B5EF4-FFF2-40B4-BE49-F238E27FC236}">
                <a16:creationId xmlns:a16="http://schemas.microsoft.com/office/drawing/2014/main" id="{203FBEF7-90A5-4EDD-BF40-7D29576D9219}"/>
              </a:ext>
            </a:extLst>
          </p:cNvPr>
          <p:cNvCxnSpPr>
            <a:stCxn id="5" idx="0"/>
            <a:endCxn id="7" idx="1"/>
          </p:cNvCxnSpPr>
          <p:nvPr/>
        </p:nvCxnSpPr>
        <p:spPr>
          <a:xfrm rot="5400000" flipH="1" flipV="1">
            <a:off x="2716869" y="1938464"/>
            <a:ext cx="1527862" cy="1341892"/>
          </a:xfrm>
          <a:prstGeom prst="bentConnector2">
            <a:avLst/>
          </a:prstGeom>
          <a:ln w="28575">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3" name="Elbow Connector 42">
            <a:extLst>
              <a:ext uri="{FF2B5EF4-FFF2-40B4-BE49-F238E27FC236}">
                <a16:creationId xmlns:a16="http://schemas.microsoft.com/office/drawing/2014/main" id="{DB1EBD7C-309B-46E1-B5D8-22B41EA9190E}"/>
              </a:ext>
            </a:extLst>
          </p:cNvPr>
          <p:cNvCxnSpPr>
            <a:stCxn id="19" idx="3"/>
            <a:endCxn id="8" idx="2"/>
          </p:cNvCxnSpPr>
          <p:nvPr/>
        </p:nvCxnSpPr>
        <p:spPr>
          <a:xfrm flipV="1">
            <a:off x="7151177" y="4167161"/>
            <a:ext cx="2555969" cy="1642455"/>
          </a:xfrm>
          <a:prstGeom prst="bentConnector2">
            <a:avLst/>
          </a:prstGeom>
          <a:ln w="28575">
            <a:solidFill>
              <a:schemeClr val="bg1">
                <a:lumMod val="65000"/>
              </a:schemeClr>
            </a:solidFill>
            <a:prstDash val="sys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9856C76A-7D6F-4F5F-BF4B-49FED82C5B98}"/>
              </a:ext>
            </a:extLst>
          </p:cNvPr>
          <p:cNvCxnSpPr>
            <a:stCxn id="6" idx="1"/>
            <a:endCxn id="7" idx="3"/>
          </p:cNvCxnSpPr>
          <p:nvPr/>
        </p:nvCxnSpPr>
        <p:spPr>
          <a:xfrm flipH="1">
            <a:off x="5900159" y="1845479"/>
            <a:ext cx="638070" cy="0"/>
          </a:xfrm>
          <a:prstGeom prst="straightConnector1">
            <a:avLst/>
          </a:prstGeom>
          <a:ln w="28575">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9D72E702-B2D9-40CA-B90F-D188A03842EC}"/>
              </a:ext>
            </a:extLst>
          </p:cNvPr>
          <p:cNvSpPr txBox="1"/>
          <p:nvPr/>
        </p:nvSpPr>
        <p:spPr>
          <a:xfrm>
            <a:off x="9070184" y="6206526"/>
            <a:ext cx="1511168" cy="246221"/>
          </a:xfrm>
          <a:prstGeom prst="rect">
            <a:avLst/>
          </a:prstGeom>
          <a:noFill/>
        </p:spPr>
        <p:txBody>
          <a:bodyPr wrap="square" rtlCol="0">
            <a:spAutoFit/>
          </a:bodyPr>
          <a:lstStyle/>
          <a:p>
            <a:pPr algn="r">
              <a:spcAft>
                <a:spcPts val="600"/>
              </a:spcAft>
            </a:pPr>
            <a:r>
              <a:rPr lang="en-US" sz="1000" i="1" dirty="0"/>
              <a:t>Vaibhav Anand</a:t>
            </a:r>
          </a:p>
        </p:txBody>
      </p:sp>
    </p:spTree>
    <p:extLst>
      <p:ext uri="{BB962C8B-B14F-4D97-AF65-F5344CB8AC3E}">
        <p14:creationId xmlns:p14="http://schemas.microsoft.com/office/powerpoint/2010/main" val="640312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F5EF5-85F9-4CEB-A636-0D36CFBBC26A}"/>
              </a:ext>
            </a:extLst>
          </p:cNvPr>
          <p:cNvSpPr>
            <a:spLocks noGrp="1"/>
          </p:cNvSpPr>
          <p:nvPr>
            <p:ph type="title"/>
          </p:nvPr>
        </p:nvSpPr>
        <p:spPr>
          <a:xfrm>
            <a:off x="838200" y="3175"/>
            <a:ext cx="10515600" cy="1325563"/>
          </a:xfrm>
        </p:spPr>
        <p:txBody>
          <a:bodyPr/>
          <a:lstStyle/>
          <a:p>
            <a:r>
              <a:rPr lang="en-US" dirty="0"/>
              <a:t>Breaking it down</a:t>
            </a:r>
          </a:p>
        </p:txBody>
      </p:sp>
      <p:sp>
        <p:nvSpPr>
          <p:cNvPr id="4" name="Rounded Rectangle 3">
            <a:extLst>
              <a:ext uri="{FF2B5EF4-FFF2-40B4-BE49-F238E27FC236}">
                <a16:creationId xmlns:a16="http://schemas.microsoft.com/office/drawing/2014/main" id="{8DDA8CF9-46A7-48C7-98D5-71D55AA88FAA}"/>
              </a:ext>
            </a:extLst>
          </p:cNvPr>
          <p:cNvSpPr/>
          <p:nvPr/>
        </p:nvSpPr>
        <p:spPr>
          <a:xfrm>
            <a:off x="1924050" y="1814513"/>
            <a:ext cx="1551500" cy="77398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Hazard</a:t>
            </a:r>
          </a:p>
        </p:txBody>
      </p:sp>
      <p:sp>
        <p:nvSpPr>
          <p:cNvPr id="5" name="Rounded Rectangle 4">
            <a:extLst>
              <a:ext uri="{FF2B5EF4-FFF2-40B4-BE49-F238E27FC236}">
                <a16:creationId xmlns:a16="http://schemas.microsoft.com/office/drawing/2014/main" id="{E814FDF8-FB18-4AB4-95CA-CE67C1639A59}"/>
              </a:ext>
            </a:extLst>
          </p:cNvPr>
          <p:cNvSpPr/>
          <p:nvPr/>
        </p:nvSpPr>
        <p:spPr>
          <a:xfrm>
            <a:off x="4280079" y="1805971"/>
            <a:ext cx="1554480" cy="77724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Exposure</a:t>
            </a:r>
          </a:p>
        </p:txBody>
      </p:sp>
      <p:sp>
        <p:nvSpPr>
          <p:cNvPr id="6" name="Rounded Rectangle 5">
            <a:extLst>
              <a:ext uri="{FF2B5EF4-FFF2-40B4-BE49-F238E27FC236}">
                <a16:creationId xmlns:a16="http://schemas.microsoft.com/office/drawing/2014/main" id="{F3220BF4-3013-4F8D-A462-F63FC7E99570}"/>
              </a:ext>
            </a:extLst>
          </p:cNvPr>
          <p:cNvSpPr/>
          <p:nvPr/>
        </p:nvSpPr>
        <p:spPr>
          <a:xfrm>
            <a:off x="6568114" y="1810518"/>
            <a:ext cx="1554480" cy="77724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Damage Function</a:t>
            </a:r>
          </a:p>
        </p:txBody>
      </p:sp>
      <p:sp>
        <p:nvSpPr>
          <p:cNvPr id="7" name="Oval 6">
            <a:extLst>
              <a:ext uri="{FF2B5EF4-FFF2-40B4-BE49-F238E27FC236}">
                <a16:creationId xmlns:a16="http://schemas.microsoft.com/office/drawing/2014/main" id="{F3A0C0DE-C6EB-4E9F-9384-10941290ECA3}"/>
              </a:ext>
            </a:extLst>
          </p:cNvPr>
          <p:cNvSpPr/>
          <p:nvPr/>
        </p:nvSpPr>
        <p:spPr>
          <a:xfrm>
            <a:off x="9007352" y="1805971"/>
            <a:ext cx="1554480" cy="7772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Loss</a:t>
            </a:r>
          </a:p>
        </p:txBody>
      </p:sp>
      <p:sp>
        <p:nvSpPr>
          <p:cNvPr id="8" name="Multiply 7">
            <a:extLst>
              <a:ext uri="{FF2B5EF4-FFF2-40B4-BE49-F238E27FC236}">
                <a16:creationId xmlns:a16="http://schemas.microsoft.com/office/drawing/2014/main" id="{B82F2D25-261D-45A3-BF12-F2D4F502A4F6}"/>
              </a:ext>
            </a:extLst>
          </p:cNvPr>
          <p:cNvSpPr/>
          <p:nvPr/>
        </p:nvSpPr>
        <p:spPr>
          <a:xfrm>
            <a:off x="3679712" y="2038644"/>
            <a:ext cx="390603" cy="395353"/>
          </a:xfrm>
          <a:prstGeom prst="mathMultiply">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Multiply 8">
            <a:extLst>
              <a:ext uri="{FF2B5EF4-FFF2-40B4-BE49-F238E27FC236}">
                <a16:creationId xmlns:a16="http://schemas.microsoft.com/office/drawing/2014/main" id="{569876BD-0384-4719-BBF8-6319C9231EF8}"/>
              </a:ext>
            </a:extLst>
          </p:cNvPr>
          <p:cNvSpPr/>
          <p:nvPr/>
        </p:nvSpPr>
        <p:spPr>
          <a:xfrm>
            <a:off x="6007928" y="2038643"/>
            <a:ext cx="390603" cy="395353"/>
          </a:xfrm>
          <a:prstGeom prst="mathMultiply">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Equal 9">
            <a:extLst>
              <a:ext uri="{FF2B5EF4-FFF2-40B4-BE49-F238E27FC236}">
                <a16:creationId xmlns:a16="http://schemas.microsoft.com/office/drawing/2014/main" id="{58B062ED-E7CF-4F97-BBBA-72AB0F9D5AA0}"/>
              </a:ext>
            </a:extLst>
          </p:cNvPr>
          <p:cNvSpPr/>
          <p:nvPr/>
        </p:nvSpPr>
        <p:spPr>
          <a:xfrm>
            <a:off x="8368377" y="2002266"/>
            <a:ext cx="393192" cy="393192"/>
          </a:xfrm>
          <a:prstGeom prst="mathEqual">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0E6EADC-017B-4D18-8A44-7661AB0C8BCE}"/>
              </a:ext>
            </a:extLst>
          </p:cNvPr>
          <p:cNvSpPr/>
          <p:nvPr/>
        </p:nvSpPr>
        <p:spPr>
          <a:xfrm>
            <a:off x="7937720" y="4617359"/>
            <a:ext cx="1554480" cy="7772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Reactive Actions</a:t>
            </a:r>
          </a:p>
        </p:txBody>
      </p:sp>
      <p:cxnSp>
        <p:nvCxnSpPr>
          <p:cNvPr id="12" name="Straight Arrow Connector 11">
            <a:extLst>
              <a:ext uri="{FF2B5EF4-FFF2-40B4-BE49-F238E27FC236}">
                <a16:creationId xmlns:a16="http://schemas.microsoft.com/office/drawing/2014/main" id="{8597A4D9-3393-4E85-9F76-D4AA52A18B05}"/>
              </a:ext>
            </a:extLst>
          </p:cNvPr>
          <p:cNvCxnSpPr>
            <a:stCxn id="11" idx="0"/>
            <a:endCxn id="6" idx="2"/>
          </p:cNvCxnSpPr>
          <p:nvPr/>
        </p:nvCxnSpPr>
        <p:spPr>
          <a:xfrm flipH="1" flipV="1">
            <a:off x="7345354" y="2587758"/>
            <a:ext cx="1369606" cy="2029601"/>
          </a:xfrm>
          <a:prstGeom prst="straightConnector1">
            <a:avLst/>
          </a:prstGeom>
          <a:ln w="28575">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AB580DF4-6374-4F20-9CBF-19BF192239CA}"/>
              </a:ext>
            </a:extLst>
          </p:cNvPr>
          <p:cNvSpPr/>
          <p:nvPr/>
        </p:nvSpPr>
        <p:spPr>
          <a:xfrm>
            <a:off x="4267762" y="4630506"/>
            <a:ext cx="1554480" cy="7772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Early actions</a:t>
            </a:r>
          </a:p>
        </p:txBody>
      </p:sp>
      <p:cxnSp>
        <p:nvCxnSpPr>
          <p:cNvPr id="14" name="Straight Arrow Connector 13">
            <a:extLst>
              <a:ext uri="{FF2B5EF4-FFF2-40B4-BE49-F238E27FC236}">
                <a16:creationId xmlns:a16="http://schemas.microsoft.com/office/drawing/2014/main" id="{C5541626-82A7-4152-81D8-F6783BC14CFF}"/>
              </a:ext>
            </a:extLst>
          </p:cNvPr>
          <p:cNvCxnSpPr>
            <a:cxnSpLocks/>
            <a:stCxn id="13" idx="0"/>
            <a:endCxn id="4" idx="2"/>
          </p:cNvCxnSpPr>
          <p:nvPr/>
        </p:nvCxnSpPr>
        <p:spPr>
          <a:xfrm flipH="1" flipV="1">
            <a:off x="2699800" y="2588501"/>
            <a:ext cx="2345202" cy="2042005"/>
          </a:xfrm>
          <a:prstGeom prst="straightConnector1">
            <a:avLst/>
          </a:prstGeom>
          <a:ln w="28575">
            <a:solidFill>
              <a:srgbClr val="0070C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4C71996-8B51-4E1C-AB08-C4169EAE01F3}"/>
              </a:ext>
            </a:extLst>
          </p:cNvPr>
          <p:cNvSpPr txBox="1"/>
          <p:nvPr/>
        </p:nvSpPr>
        <p:spPr>
          <a:xfrm>
            <a:off x="2862220" y="3445512"/>
            <a:ext cx="1234025" cy="523220"/>
          </a:xfrm>
          <a:prstGeom prst="rect">
            <a:avLst/>
          </a:prstGeom>
          <a:noFill/>
        </p:spPr>
        <p:txBody>
          <a:bodyPr wrap="square" rtlCol="0">
            <a:spAutoFit/>
          </a:bodyPr>
          <a:lstStyle/>
          <a:p>
            <a:r>
              <a:rPr lang="en-US" sz="1400" dirty="0"/>
              <a:t>Drainage canal clearing</a:t>
            </a:r>
          </a:p>
        </p:txBody>
      </p:sp>
      <p:sp>
        <p:nvSpPr>
          <p:cNvPr id="16" name="TextBox 15">
            <a:extLst>
              <a:ext uri="{FF2B5EF4-FFF2-40B4-BE49-F238E27FC236}">
                <a16:creationId xmlns:a16="http://schemas.microsoft.com/office/drawing/2014/main" id="{4DF0C80F-49C6-4514-ADC4-F6DFEA8982C4}"/>
              </a:ext>
            </a:extLst>
          </p:cNvPr>
          <p:cNvSpPr txBox="1"/>
          <p:nvPr/>
        </p:nvSpPr>
        <p:spPr>
          <a:xfrm>
            <a:off x="4193047" y="2965388"/>
            <a:ext cx="1802429" cy="523220"/>
          </a:xfrm>
          <a:prstGeom prst="rect">
            <a:avLst/>
          </a:prstGeom>
          <a:noFill/>
        </p:spPr>
        <p:txBody>
          <a:bodyPr wrap="square" rtlCol="0">
            <a:spAutoFit/>
          </a:bodyPr>
          <a:lstStyle/>
          <a:p>
            <a:pPr algn="ctr"/>
            <a:r>
              <a:rPr lang="en-US" sz="1400" dirty="0"/>
              <a:t>Transportation and evacuation</a:t>
            </a:r>
          </a:p>
        </p:txBody>
      </p:sp>
      <p:cxnSp>
        <p:nvCxnSpPr>
          <p:cNvPr id="17" name="Straight Arrow Connector 16">
            <a:extLst>
              <a:ext uri="{FF2B5EF4-FFF2-40B4-BE49-F238E27FC236}">
                <a16:creationId xmlns:a16="http://schemas.microsoft.com/office/drawing/2014/main" id="{ADA5F3EE-F2FB-4E51-A80F-4228506A099E}"/>
              </a:ext>
            </a:extLst>
          </p:cNvPr>
          <p:cNvCxnSpPr>
            <a:stCxn id="13" idx="0"/>
            <a:endCxn id="5" idx="2"/>
          </p:cNvCxnSpPr>
          <p:nvPr/>
        </p:nvCxnSpPr>
        <p:spPr>
          <a:xfrm flipV="1">
            <a:off x="5045002" y="2583211"/>
            <a:ext cx="12317" cy="2047295"/>
          </a:xfrm>
          <a:prstGeom prst="straightConnector1">
            <a:avLst/>
          </a:prstGeom>
          <a:ln w="28575">
            <a:solidFill>
              <a:srgbClr val="0070C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E57AC694-F388-4E37-8901-95104F3D04C7}"/>
              </a:ext>
            </a:extLst>
          </p:cNvPr>
          <p:cNvSpPr txBox="1"/>
          <p:nvPr/>
        </p:nvSpPr>
        <p:spPr>
          <a:xfrm>
            <a:off x="6035692" y="3445512"/>
            <a:ext cx="1188720" cy="523220"/>
          </a:xfrm>
          <a:prstGeom prst="rect">
            <a:avLst/>
          </a:prstGeom>
          <a:noFill/>
        </p:spPr>
        <p:txBody>
          <a:bodyPr wrap="square" rtlCol="0">
            <a:spAutoFit/>
          </a:bodyPr>
          <a:lstStyle/>
          <a:p>
            <a:pPr algn="r"/>
            <a:r>
              <a:rPr lang="en-US" sz="1400" dirty="0" err="1"/>
              <a:t>WaSH</a:t>
            </a:r>
            <a:r>
              <a:rPr lang="en-US" sz="1400" dirty="0"/>
              <a:t> kits, vaccinations</a:t>
            </a:r>
          </a:p>
        </p:txBody>
      </p:sp>
      <p:cxnSp>
        <p:nvCxnSpPr>
          <p:cNvPr id="19" name="Straight Arrow Connector 18">
            <a:extLst>
              <a:ext uri="{FF2B5EF4-FFF2-40B4-BE49-F238E27FC236}">
                <a16:creationId xmlns:a16="http://schemas.microsoft.com/office/drawing/2014/main" id="{3E5C8217-57F1-4791-B91F-1E364E82E285}"/>
              </a:ext>
            </a:extLst>
          </p:cNvPr>
          <p:cNvCxnSpPr>
            <a:stCxn id="13" idx="0"/>
            <a:endCxn id="6" idx="2"/>
          </p:cNvCxnSpPr>
          <p:nvPr/>
        </p:nvCxnSpPr>
        <p:spPr>
          <a:xfrm flipV="1">
            <a:off x="5045002" y="2587758"/>
            <a:ext cx="2300352" cy="2042748"/>
          </a:xfrm>
          <a:prstGeom prst="straightConnector1">
            <a:avLst/>
          </a:prstGeom>
          <a:ln w="28575">
            <a:solidFill>
              <a:srgbClr val="0070C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5E31255E-5538-4936-A44C-F066D0655DE2}"/>
              </a:ext>
            </a:extLst>
          </p:cNvPr>
          <p:cNvCxnSpPr>
            <a:stCxn id="13" idx="3"/>
            <a:endCxn id="11" idx="1"/>
          </p:cNvCxnSpPr>
          <p:nvPr/>
        </p:nvCxnSpPr>
        <p:spPr>
          <a:xfrm flipV="1">
            <a:off x="5822242" y="5005979"/>
            <a:ext cx="2115478" cy="13147"/>
          </a:xfrm>
          <a:prstGeom prst="straightConnector1">
            <a:avLst/>
          </a:prstGeom>
          <a:ln w="28575">
            <a:solidFill>
              <a:srgbClr val="0070C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74628C15-1DC8-49C3-989F-7D7263ED43BD}"/>
              </a:ext>
            </a:extLst>
          </p:cNvPr>
          <p:cNvSpPr txBox="1"/>
          <p:nvPr/>
        </p:nvSpPr>
        <p:spPr>
          <a:xfrm>
            <a:off x="5839234" y="4500124"/>
            <a:ext cx="2012991" cy="523220"/>
          </a:xfrm>
          <a:prstGeom prst="rect">
            <a:avLst/>
          </a:prstGeom>
          <a:noFill/>
        </p:spPr>
        <p:txBody>
          <a:bodyPr wrap="square" rtlCol="0">
            <a:spAutoFit/>
          </a:bodyPr>
          <a:lstStyle/>
          <a:p>
            <a:r>
              <a:rPr lang="en-US" sz="1400" dirty="0"/>
              <a:t>Supply prepositioning,</a:t>
            </a:r>
          </a:p>
          <a:p>
            <a:r>
              <a:rPr lang="en-US" sz="1400" dirty="0"/>
              <a:t>Training</a:t>
            </a:r>
          </a:p>
        </p:txBody>
      </p:sp>
      <p:sp>
        <p:nvSpPr>
          <p:cNvPr id="45" name="Oval 44">
            <a:extLst>
              <a:ext uri="{FF2B5EF4-FFF2-40B4-BE49-F238E27FC236}">
                <a16:creationId xmlns:a16="http://schemas.microsoft.com/office/drawing/2014/main" id="{F4694AB4-101D-4E59-B9F8-E1CFF6D52FDD}"/>
              </a:ext>
            </a:extLst>
          </p:cNvPr>
          <p:cNvSpPr/>
          <p:nvPr/>
        </p:nvSpPr>
        <p:spPr>
          <a:xfrm>
            <a:off x="1495425" y="1463401"/>
            <a:ext cx="7031424" cy="1497769"/>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D3F000F3-5B4B-4E51-83CA-7CB51A78BAA6}"/>
              </a:ext>
            </a:extLst>
          </p:cNvPr>
          <p:cNvSpPr txBox="1"/>
          <p:nvPr/>
        </p:nvSpPr>
        <p:spPr>
          <a:xfrm>
            <a:off x="661873" y="1367929"/>
            <a:ext cx="2037927" cy="369332"/>
          </a:xfrm>
          <a:prstGeom prst="rect">
            <a:avLst/>
          </a:prstGeom>
          <a:noFill/>
        </p:spPr>
        <p:txBody>
          <a:bodyPr wrap="square" rtlCol="0">
            <a:spAutoFit/>
          </a:bodyPr>
          <a:lstStyle/>
          <a:p>
            <a:r>
              <a:rPr lang="en-US" b="1" dirty="0">
                <a:solidFill>
                  <a:srgbClr val="FFC000"/>
                </a:solidFill>
              </a:rPr>
              <a:t>1. Identify disaster</a:t>
            </a:r>
          </a:p>
        </p:txBody>
      </p:sp>
      <p:sp>
        <p:nvSpPr>
          <p:cNvPr id="47" name="Oval 46">
            <a:extLst>
              <a:ext uri="{FF2B5EF4-FFF2-40B4-BE49-F238E27FC236}">
                <a16:creationId xmlns:a16="http://schemas.microsoft.com/office/drawing/2014/main" id="{B827C985-7C1C-4510-86E2-98DCD4946C1E}"/>
              </a:ext>
            </a:extLst>
          </p:cNvPr>
          <p:cNvSpPr/>
          <p:nvPr/>
        </p:nvSpPr>
        <p:spPr>
          <a:xfrm>
            <a:off x="2123173" y="2732381"/>
            <a:ext cx="5901806" cy="2717857"/>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FB659D77-E1BF-4E16-B98E-A04461A3041E}"/>
              </a:ext>
            </a:extLst>
          </p:cNvPr>
          <p:cNvSpPr txBox="1"/>
          <p:nvPr/>
        </p:nvSpPr>
        <p:spPr>
          <a:xfrm>
            <a:off x="774654" y="4761688"/>
            <a:ext cx="2025887" cy="369332"/>
          </a:xfrm>
          <a:prstGeom prst="rect">
            <a:avLst/>
          </a:prstGeom>
          <a:noFill/>
        </p:spPr>
        <p:txBody>
          <a:bodyPr wrap="square" rtlCol="0">
            <a:spAutoFit/>
          </a:bodyPr>
          <a:lstStyle/>
          <a:p>
            <a:r>
              <a:rPr lang="en-US" b="1" dirty="0">
                <a:solidFill>
                  <a:srgbClr val="FFC000"/>
                </a:solidFill>
              </a:rPr>
              <a:t>2. Identify actions</a:t>
            </a:r>
          </a:p>
        </p:txBody>
      </p:sp>
      <p:sp>
        <p:nvSpPr>
          <p:cNvPr id="49" name="Oval 48">
            <a:extLst>
              <a:ext uri="{FF2B5EF4-FFF2-40B4-BE49-F238E27FC236}">
                <a16:creationId xmlns:a16="http://schemas.microsoft.com/office/drawing/2014/main" id="{DA77FB1A-D5C6-4005-BA6A-5B1E96F41942}"/>
              </a:ext>
            </a:extLst>
          </p:cNvPr>
          <p:cNvSpPr/>
          <p:nvPr/>
        </p:nvSpPr>
        <p:spPr>
          <a:xfrm>
            <a:off x="8789902" y="1607125"/>
            <a:ext cx="2034983" cy="1185753"/>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0B1B67CF-C67C-4DA3-A102-5A6AA513E4FF}"/>
              </a:ext>
            </a:extLst>
          </p:cNvPr>
          <p:cNvSpPr txBox="1"/>
          <p:nvPr/>
        </p:nvSpPr>
        <p:spPr>
          <a:xfrm>
            <a:off x="10319503" y="2663914"/>
            <a:ext cx="1571199" cy="923330"/>
          </a:xfrm>
          <a:prstGeom prst="rect">
            <a:avLst/>
          </a:prstGeom>
          <a:noFill/>
        </p:spPr>
        <p:txBody>
          <a:bodyPr wrap="square" rtlCol="0">
            <a:spAutoFit/>
          </a:bodyPr>
          <a:lstStyle/>
          <a:p>
            <a:r>
              <a:rPr lang="en-US" b="1" dirty="0">
                <a:solidFill>
                  <a:srgbClr val="FFC000"/>
                </a:solidFill>
              </a:rPr>
              <a:t>4. Assess performance metrics</a:t>
            </a:r>
          </a:p>
        </p:txBody>
      </p:sp>
      <p:sp>
        <p:nvSpPr>
          <p:cNvPr id="51" name="TextBox 50">
            <a:extLst>
              <a:ext uri="{FF2B5EF4-FFF2-40B4-BE49-F238E27FC236}">
                <a16:creationId xmlns:a16="http://schemas.microsoft.com/office/drawing/2014/main" id="{8BC2AD8F-DA3E-4778-ABC3-E81568938D4B}"/>
              </a:ext>
            </a:extLst>
          </p:cNvPr>
          <p:cNvSpPr txBox="1"/>
          <p:nvPr/>
        </p:nvSpPr>
        <p:spPr>
          <a:xfrm>
            <a:off x="4070315" y="5945805"/>
            <a:ext cx="2003788" cy="646331"/>
          </a:xfrm>
          <a:prstGeom prst="rect">
            <a:avLst/>
          </a:prstGeom>
          <a:noFill/>
        </p:spPr>
        <p:txBody>
          <a:bodyPr wrap="square" rtlCol="0">
            <a:spAutoFit/>
          </a:bodyPr>
          <a:lstStyle/>
          <a:p>
            <a:r>
              <a:rPr lang="en-US" b="1" dirty="0">
                <a:solidFill>
                  <a:srgbClr val="FFC000"/>
                </a:solidFill>
              </a:rPr>
              <a:t>3. Define trigger mechanism</a:t>
            </a:r>
          </a:p>
        </p:txBody>
      </p:sp>
      <p:cxnSp>
        <p:nvCxnSpPr>
          <p:cNvPr id="52" name="Straight Arrow Connector 51">
            <a:extLst>
              <a:ext uri="{FF2B5EF4-FFF2-40B4-BE49-F238E27FC236}">
                <a16:creationId xmlns:a16="http://schemas.microsoft.com/office/drawing/2014/main" id="{117822F0-11BE-4ABB-A2B9-5A82F1DAB577}"/>
              </a:ext>
            </a:extLst>
          </p:cNvPr>
          <p:cNvCxnSpPr>
            <a:cxnSpLocks/>
            <a:stCxn id="51" idx="0"/>
          </p:cNvCxnSpPr>
          <p:nvPr/>
        </p:nvCxnSpPr>
        <p:spPr>
          <a:xfrm flipV="1">
            <a:off x="5072209" y="5131020"/>
            <a:ext cx="0" cy="814785"/>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2976AD3B-DFAA-4374-B82C-8B39549CDB5A}"/>
              </a:ext>
            </a:extLst>
          </p:cNvPr>
          <p:cNvSpPr txBox="1"/>
          <p:nvPr/>
        </p:nvSpPr>
        <p:spPr>
          <a:xfrm>
            <a:off x="9050664" y="5450238"/>
            <a:ext cx="1511168" cy="246221"/>
          </a:xfrm>
          <a:prstGeom prst="rect">
            <a:avLst/>
          </a:prstGeom>
          <a:noFill/>
        </p:spPr>
        <p:txBody>
          <a:bodyPr wrap="square" rtlCol="0">
            <a:spAutoFit/>
          </a:bodyPr>
          <a:lstStyle/>
          <a:p>
            <a:pPr algn="r">
              <a:spcAft>
                <a:spcPts val="600"/>
              </a:spcAft>
            </a:pPr>
            <a:r>
              <a:rPr lang="en-US" sz="1000" i="1" dirty="0"/>
              <a:t>Vaibhav Anand</a:t>
            </a:r>
          </a:p>
        </p:txBody>
      </p:sp>
    </p:spTree>
    <p:extLst>
      <p:ext uri="{BB962C8B-B14F-4D97-AF65-F5344CB8AC3E}">
        <p14:creationId xmlns:p14="http://schemas.microsoft.com/office/powerpoint/2010/main" val="348070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6"/>
                                        </p:tgtEl>
                                        <p:attrNameLst>
                                          <p:attrName>style.visibility</p:attrName>
                                        </p:attrNameLst>
                                      </p:cBhvr>
                                      <p:to>
                                        <p:strVal val="visible"/>
                                      </p:to>
                                    </p:set>
                                  </p:childTnLst>
                                </p:cTn>
                              </p:par>
                              <p:par>
                                <p:cTn id="55" presetID="21" presetClass="entr" presetSubtype="1" fill="hold" grpId="0" nodeType="with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wheel(1)">
                                      <p:cBhvr>
                                        <p:cTn id="57" dur="1000"/>
                                        <p:tgtEl>
                                          <p:spTgt spid="45"/>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48"/>
                                        </p:tgtEl>
                                        <p:attrNameLst>
                                          <p:attrName>style.visibility</p:attrName>
                                        </p:attrNameLst>
                                      </p:cBhvr>
                                      <p:to>
                                        <p:strVal val="visible"/>
                                      </p:to>
                                    </p:set>
                                  </p:childTnLst>
                                </p:cTn>
                              </p:par>
                              <p:par>
                                <p:cTn id="62" presetID="21" presetClass="entr" presetSubtype="1" fill="hold" grpId="0" nodeType="with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heel(1)">
                                      <p:cBhvr>
                                        <p:cTn id="64" dur="1000"/>
                                        <p:tgtEl>
                                          <p:spTgt spid="47"/>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51"/>
                                        </p:tgtEl>
                                        <p:attrNameLst>
                                          <p:attrName>style.visibility</p:attrName>
                                        </p:attrNameLst>
                                      </p:cBhvr>
                                      <p:to>
                                        <p:strVal val="visible"/>
                                      </p:to>
                                    </p:set>
                                  </p:childTnLst>
                                </p:cTn>
                              </p:par>
                              <p:par>
                                <p:cTn id="69" presetID="22" presetClass="entr" presetSubtype="4" fill="hold" nodeType="withEffect">
                                  <p:stCondLst>
                                    <p:cond delay="0"/>
                                  </p:stCondLst>
                                  <p:childTnLst>
                                    <p:set>
                                      <p:cBhvr>
                                        <p:cTn id="70" dur="1" fill="hold">
                                          <p:stCondLst>
                                            <p:cond delay="0"/>
                                          </p:stCondLst>
                                        </p:cTn>
                                        <p:tgtEl>
                                          <p:spTgt spid="52"/>
                                        </p:tgtEl>
                                        <p:attrNameLst>
                                          <p:attrName>style.visibility</p:attrName>
                                        </p:attrNameLst>
                                      </p:cBhvr>
                                      <p:to>
                                        <p:strVal val="visible"/>
                                      </p:to>
                                    </p:set>
                                    <p:animEffect transition="in" filter="wipe(down)">
                                      <p:cBhvr>
                                        <p:cTn id="71" dur="500"/>
                                        <p:tgtEl>
                                          <p:spTgt spid="52"/>
                                        </p:tgtEl>
                                      </p:cBhvr>
                                    </p:animEffec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50"/>
                                        </p:tgtEl>
                                        <p:attrNameLst>
                                          <p:attrName>style.visibility</p:attrName>
                                        </p:attrNameLst>
                                      </p:cBhvr>
                                      <p:to>
                                        <p:strVal val="visible"/>
                                      </p:to>
                                    </p:set>
                                  </p:childTnLst>
                                </p:cTn>
                              </p:par>
                              <p:par>
                                <p:cTn id="76" presetID="21" presetClass="entr" presetSubtype="1" fill="hold" grpId="0" nodeType="with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wheel(1)">
                                      <p:cBhvr>
                                        <p:cTn id="78"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3" grpId="0" animBg="1"/>
      <p:bldP spid="15" grpId="0"/>
      <p:bldP spid="16" grpId="0"/>
      <p:bldP spid="18" grpId="0"/>
      <p:bldP spid="21" grpId="0"/>
      <p:bldP spid="45" grpId="0" animBg="1"/>
      <p:bldP spid="46" grpId="0"/>
      <p:bldP spid="47" grpId="0" animBg="1"/>
      <p:bldP spid="48" grpId="0"/>
      <p:bldP spid="49" grpId="0" animBg="1"/>
      <p:bldP spid="50" grpId="0"/>
      <p:bldP spid="5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38E66-F378-4496-94D9-3A1AB45D7750}"/>
              </a:ext>
            </a:extLst>
          </p:cNvPr>
          <p:cNvSpPr>
            <a:spLocks noGrp="1"/>
          </p:cNvSpPr>
          <p:nvPr>
            <p:ph type="title"/>
          </p:nvPr>
        </p:nvSpPr>
        <p:spPr>
          <a:xfrm>
            <a:off x="838200" y="3175"/>
            <a:ext cx="10515600" cy="1325563"/>
          </a:xfrm>
        </p:spPr>
        <p:txBody>
          <a:bodyPr/>
          <a:lstStyle/>
          <a:p>
            <a:r>
              <a:rPr lang="en-US" dirty="0"/>
              <a:t>Case study: Piura</a:t>
            </a:r>
          </a:p>
        </p:txBody>
      </p:sp>
      <p:pic>
        <p:nvPicPr>
          <p:cNvPr id="4" name="Content Placeholder 3">
            <a:extLst>
              <a:ext uri="{FF2B5EF4-FFF2-40B4-BE49-F238E27FC236}">
                <a16:creationId xmlns:a16="http://schemas.microsoft.com/office/drawing/2014/main" id="{A2B4F591-A537-4EBC-9DDF-161AB88C33F7}"/>
              </a:ext>
            </a:extLst>
          </p:cNvPr>
          <p:cNvPicPr>
            <a:picLocks noGrp="1" noChangeAspect="1"/>
          </p:cNvPicPr>
          <p:nvPr>
            <p:ph idx="1"/>
          </p:nvPr>
        </p:nvPicPr>
        <p:blipFill>
          <a:blip r:embed="rId2"/>
          <a:stretch>
            <a:fillRect/>
          </a:stretch>
        </p:blipFill>
        <p:spPr>
          <a:xfrm>
            <a:off x="194615" y="1601469"/>
            <a:ext cx="5835115" cy="4021119"/>
          </a:xfrm>
          <a:prstGeom prst="rect">
            <a:avLst/>
          </a:prstGeom>
        </p:spPr>
      </p:pic>
      <p:pic>
        <p:nvPicPr>
          <p:cNvPr id="5" name="Picture 4">
            <a:extLst>
              <a:ext uri="{FF2B5EF4-FFF2-40B4-BE49-F238E27FC236}">
                <a16:creationId xmlns:a16="http://schemas.microsoft.com/office/drawing/2014/main" id="{F8FC0FBB-4CBE-40BC-9267-35CF5376E40A}"/>
              </a:ext>
            </a:extLst>
          </p:cNvPr>
          <p:cNvPicPr>
            <a:picLocks noChangeAspect="1"/>
          </p:cNvPicPr>
          <p:nvPr/>
        </p:nvPicPr>
        <p:blipFill>
          <a:blip r:embed="rId3"/>
          <a:stretch>
            <a:fillRect/>
          </a:stretch>
        </p:blipFill>
        <p:spPr>
          <a:xfrm>
            <a:off x="6094798" y="1576697"/>
            <a:ext cx="5916227" cy="4107080"/>
          </a:xfrm>
          <a:prstGeom prst="rect">
            <a:avLst/>
          </a:prstGeom>
        </p:spPr>
      </p:pic>
      <p:sp>
        <p:nvSpPr>
          <p:cNvPr id="6" name="Oval 5">
            <a:extLst>
              <a:ext uri="{FF2B5EF4-FFF2-40B4-BE49-F238E27FC236}">
                <a16:creationId xmlns:a16="http://schemas.microsoft.com/office/drawing/2014/main" id="{F22BB295-DFFA-43F7-A29D-89161E6CAF33}"/>
              </a:ext>
            </a:extLst>
          </p:cNvPr>
          <p:cNvSpPr/>
          <p:nvPr/>
        </p:nvSpPr>
        <p:spPr>
          <a:xfrm>
            <a:off x="548200" y="2505075"/>
            <a:ext cx="841248" cy="67517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2822DC37-FF6B-4BCA-BF52-E775C883CCFA}"/>
              </a:ext>
            </a:extLst>
          </p:cNvPr>
          <p:cNvSpPr/>
          <p:nvPr/>
        </p:nvSpPr>
        <p:spPr>
          <a:xfrm>
            <a:off x="6496050" y="2505075"/>
            <a:ext cx="838200" cy="67517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4323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1000"/>
                                        <p:tgtEl>
                                          <p:spTgt spid="6"/>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B1707-CC4D-44C9-99F7-D50AB8627036}"/>
              </a:ext>
            </a:extLst>
          </p:cNvPr>
          <p:cNvSpPr>
            <a:spLocks noGrp="1"/>
          </p:cNvSpPr>
          <p:nvPr>
            <p:ph type="title"/>
          </p:nvPr>
        </p:nvSpPr>
        <p:spPr>
          <a:xfrm>
            <a:off x="838200" y="3175"/>
            <a:ext cx="10515600" cy="1325563"/>
          </a:xfrm>
        </p:spPr>
        <p:txBody>
          <a:bodyPr/>
          <a:lstStyle/>
          <a:p>
            <a:r>
              <a:rPr lang="en-US" dirty="0"/>
              <a:t>Case study: Piura</a:t>
            </a:r>
          </a:p>
        </p:txBody>
      </p:sp>
      <p:sp>
        <p:nvSpPr>
          <p:cNvPr id="10" name="Content Placeholder 9">
            <a:extLst>
              <a:ext uri="{FF2B5EF4-FFF2-40B4-BE49-F238E27FC236}">
                <a16:creationId xmlns:a16="http://schemas.microsoft.com/office/drawing/2014/main" id="{2E9B63D0-96D2-49B1-87AD-0AC292A3D9BC}"/>
              </a:ext>
            </a:extLst>
          </p:cNvPr>
          <p:cNvSpPr>
            <a:spLocks noGrp="1"/>
          </p:cNvSpPr>
          <p:nvPr>
            <p:ph idx="1"/>
          </p:nvPr>
        </p:nvSpPr>
        <p:spPr>
          <a:xfrm>
            <a:off x="838199" y="1311017"/>
            <a:ext cx="8584473" cy="1624012"/>
          </a:xfrm>
        </p:spPr>
        <p:txBody>
          <a:bodyPr>
            <a:normAutofit/>
          </a:bodyPr>
          <a:lstStyle/>
          <a:p>
            <a:r>
              <a:rPr lang="en-US" dirty="0"/>
              <a:t>PISCO: Peruvian Interpolated data of the SENAMHI’s Climatological and hydrological Observations (</a:t>
            </a:r>
            <a:r>
              <a:rPr lang="en-US" dirty="0" err="1"/>
              <a:t>Aybar</a:t>
            </a:r>
            <a:r>
              <a:rPr lang="en-US" dirty="0"/>
              <a:t> et al., 2019)</a:t>
            </a:r>
          </a:p>
        </p:txBody>
      </p:sp>
      <p:pic>
        <p:nvPicPr>
          <p:cNvPr id="11" name="Content Placeholder 7">
            <a:extLst>
              <a:ext uri="{FF2B5EF4-FFF2-40B4-BE49-F238E27FC236}">
                <a16:creationId xmlns:a16="http://schemas.microsoft.com/office/drawing/2014/main" id="{6756E4A3-7722-455C-A460-9F0D5119877E}"/>
              </a:ext>
            </a:extLst>
          </p:cNvPr>
          <p:cNvPicPr>
            <a:picLocks noChangeAspect="1"/>
          </p:cNvPicPr>
          <p:nvPr/>
        </p:nvPicPr>
        <p:blipFill rotWithShape="1">
          <a:blip r:embed="rId2">
            <a:extLst>
              <a:ext uri="{28A0092B-C50C-407E-A947-70E740481C1C}">
                <a14:useLocalDpi xmlns:a14="http://schemas.microsoft.com/office/drawing/2010/main" val="0"/>
              </a:ext>
            </a:extLst>
          </a:blip>
          <a:srcRect l="7993" t="2928" r="7364" b="3041"/>
          <a:stretch/>
        </p:blipFill>
        <p:spPr>
          <a:xfrm>
            <a:off x="661149" y="2799565"/>
            <a:ext cx="10869702" cy="3964648"/>
          </a:xfrm>
          <a:prstGeom prst="rect">
            <a:avLst/>
          </a:prstGeom>
        </p:spPr>
      </p:pic>
      <p:pic>
        <p:nvPicPr>
          <p:cNvPr id="19" name="Picture 18" descr="A close up of a drink&#10;&#10;Description automatically generated">
            <a:extLst>
              <a:ext uri="{FF2B5EF4-FFF2-40B4-BE49-F238E27FC236}">
                <a16:creationId xmlns:a16="http://schemas.microsoft.com/office/drawing/2014/main" id="{683548C8-B9A7-4931-8158-E1D962281A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22672" y="413744"/>
            <a:ext cx="1432269" cy="2153787"/>
          </a:xfrm>
          <a:prstGeom prst="rect">
            <a:avLst/>
          </a:prstGeom>
        </p:spPr>
      </p:pic>
      <p:cxnSp>
        <p:nvCxnSpPr>
          <p:cNvPr id="20" name="Straight Arrow Connector 19">
            <a:extLst>
              <a:ext uri="{FF2B5EF4-FFF2-40B4-BE49-F238E27FC236}">
                <a16:creationId xmlns:a16="http://schemas.microsoft.com/office/drawing/2014/main" id="{5956665C-A2EF-45E4-B9D3-2357973EE6EC}"/>
              </a:ext>
            </a:extLst>
          </p:cNvPr>
          <p:cNvCxnSpPr>
            <a:cxnSpLocks/>
          </p:cNvCxnSpPr>
          <p:nvPr/>
        </p:nvCxnSpPr>
        <p:spPr>
          <a:xfrm>
            <a:off x="1889556" y="3219450"/>
            <a:ext cx="0" cy="43740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A9BE761A-7E99-4635-BA49-66829DF8F393}"/>
              </a:ext>
            </a:extLst>
          </p:cNvPr>
          <p:cNvCxnSpPr>
            <a:cxnSpLocks/>
          </p:cNvCxnSpPr>
          <p:nvPr/>
        </p:nvCxnSpPr>
        <p:spPr>
          <a:xfrm>
            <a:off x="5804331" y="3048749"/>
            <a:ext cx="0" cy="43740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6949FF97-0ADB-48FC-ACB1-2F5845A0967A}"/>
              </a:ext>
            </a:extLst>
          </p:cNvPr>
          <p:cNvCxnSpPr>
            <a:cxnSpLocks/>
          </p:cNvCxnSpPr>
          <p:nvPr/>
        </p:nvCxnSpPr>
        <p:spPr>
          <a:xfrm>
            <a:off x="10769216" y="3390525"/>
            <a:ext cx="0" cy="43740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2022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25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up)">
                                      <p:cBhvr>
                                        <p:cTn id="12" dur="25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up)">
                                      <p:cBhvr>
                                        <p:cTn id="17" dur="2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1350</Words>
  <Application>Microsoft Office PowerPoint</Application>
  <PresentationFormat>Widescreen</PresentationFormat>
  <Paragraphs>154</Paragraphs>
  <Slides>26</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Times New Roman</vt:lpstr>
      <vt:lpstr>Office Theme</vt:lpstr>
      <vt:lpstr>Designing a multi-objective framework for forecast-based action of extreme rains in Peru</vt:lpstr>
      <vt:lpstr>PowerPoint Presentation</vt:lpstr>
      <vt:lpstr>El Niño – Southern Oscillation</vt:lpstr>
      <vt:lpstr>Impact of El Niño in Peru</vt:lpstr>
      <vt:lpstr>Red Cross Early Action Plan</vt:lpstr>
      <vt:lpstr>Forecast-based action (FbA)</vt:lpstr>
      <vt:lpstr>Breaking it down</vt:lpstr>
      <vt:lpstr>Case study: Piura</vt:lpstr>
      <vt:lpstr>Case study: Piura</vt:lpstr>
      <vt:lpstr>1. Identify disaster</vt:lpstr>
      <vt:lpstr>2. Identify actions</vt:lpstr>
      <vt:lpstr>3. Define trigger mechanism</vt:lpstr>
      <vt:lpstr>4. Assess performance metrics</vt:lpstr>
      <vt:lpstr>Goal: optimization through sensitivity analysis</vt:lpstr>
      <vt:lpstr>Monthly and seasonal forecasts</vt:lpstr>
      <vt:lpstr>Bias correction</vt:lpstr>
      <vt:lpstr>Results: Ensemble hindcasts, logistic regression</vt:lpstr>
      <vt:lpstr>Results: Ensemble hindcasts, PLS regression</vt:lpstr>
      <vt:lpstr>Results: Brier scores</vt:lpstr>
      <vt:lpstr>Results: Hit scores, false alarm ratios, relative expense reduction, logistic regression</vt:lpstr>
      <vt:lpstr>Results: Hit scores, false alarm ratios, relative expense reduction, PLS regression</vt:lpstr>
      <vt:lpstr>Conclusion</vt:lpstr>
      <vt:lpstr>Discussion</vt:lpstr>
      <vt:lpstr>Future work</vt:lpstr>
      <vt:lpstr>Questions?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Designing a multi-objective framework for forecast-based action of extreme rains in Peru</dc:title>
  <dc:creator>Jonathan Lala</dc:creator>
  <cp:lastModifiedBy>Jonathan Lala</cp:lastModifiedBy>
  <cp:revision>13</cp:revision>
  <dcterms:created xsi:type="dcterms:W3CDTF">2020-04-30T22:20:37Z</dcterms:created>
  <dcterms:modified xsi:type="dcterms:W3CDTF">2020-04-30T23:51:46Z</dcterms:modified>
</cp:coreProperties>
</file>