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84" r:id="rId5"/>
    <p:sldId id="285" r:id="rId6"/>
    <p:sldId id="286" r:id="rId7"/>
    <p:sldId id="287" r:id="rId8"/>
    <p:sldId id="289" r:id="rId9"/>
    <p:sldId id="290" r:id="rId10"/>
    <p:sldId id="291" r:id="rId11"/>
    <p:sldId id="292" r:id="rId12"/>
    <p:sldId id="293" r:id="rId13"/>
    <p:sldId id="294" r:id="rId14"/>
    <p:sldId id="296"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ang, Julie E" initials="KJE" lastIdx="4" clrIdx="0">
    <p:extLst>
      <p:ext uri="{19B8F6BF-5375-455C-9EA6-DF929625EA0E}">
        <p15:presenceInfo xmlns:p15="http://schemas.microsoft.com/office/powerpoint/2012/main" userId="S::jkiang@usgs.gov::b93d4001-aba5-4c4e-8fe6-bcc93427ae02" providerId="AD"/>
      </p:ext>
    </p:extLst>
  </p:cmAuthor>
  <p:cmAuthor id="2" name="Farmer, William H" initials="FWH" lastIdx="6" clrIdx="1">
    <p:extLst>
      <p:ext uri="{19B8F6BF-5375-455C-9EA6-DF929625EA0E}">
        <p15:presenceInfo xmlns:p15="http://schemas.microsoft.com/office/powerpoint/2012/main" userId="S::wfarmer@usgs.gov::69537b93-190d-42b5-90ab-fd00e45cac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7" d="100"/>
          <a:sy n="97" d="100"/>
        </p:scale>
        <p:origin x="90"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5"/>
            <a:ext cx="10464800" cy="1927225"/>
          </a:xfrm>
        </p:spPr>
        <p:txBody>
          <a:bodyPr anchor="b">
            <a:noAutofit/>
          </a:bodyPr>
          <a:lstStyle>
            <a:lvl1pPr>
              <a:defRPr sz="3038"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ident348fromlendalK"/>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09600" y="458792"/>
            <a:ext cx="2743200" cy="760413"/>
          </a:xfrm>
          <a:prstGeom prst="rect">
            <a:avLst/>
          </a:prstGeom>
          <a:noFill/>
        </p:spPr>
      </p:pic>
      <p:sp>
        <p:nvSpPr>
          <p:cNvPr id="10" name="Rectangle 14"/>
          <p:cNvSpPr>
            <a:spLocks noChangeArrowheads="1"/>
          </p:cNvSpPr>
          <p:nvPr/>
        </p:nvSpPr>
        <p:spPr bwMode="auto">
          <a:xfrm>
            <a:off x="539753" y="6083303"/>
            <a:ext cx="1094850" cy="223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0006" tIns="25004" rIns="50006" bIns="25004">
            <a:spAutoFit/>
          </a:bodyPr>
          <a:lstStyle/>
          <a:p>
            <a:pPr defTabSz="498277">
              <a:defRPr/>
            </a:pPr>
            <a:r>
              <a:rPr lang="en-US" sz="563" dirty="0">
                <a:solidFill>
                  <a:srgbClr val="292934"/>
                </a:solidFill>
                <a:cs typeface="Arial"/>
              </a:rPr>
              <a:t>U.S. Department of the Interior</a:t>
            </a:r>
          </a:p>
          <a:p>
            <a:pPr defTabSz="498277">
              <a:defRPr/>
            </a:pPr>
            <a:r>
              <a:rPr lang="en-US" sz="563" dirty="0">
                <a:solidFill>
                  <a:srgbClr val="292934"/>
                </a:solidFill>
                <a:cs typeface="Arial"/>
              </a:rPr>
              <a:t>U.S. Geological Survey</a:t>
            </a:r>
          </a:p>
        </p:txBody>
      </p:sp>
    </p:spTree>
    <p:extLst>
      <p:ext uri="{BB962C8B-B14F-4D97-AF65-F5344CB8AC3E}">
        <p14:creationId xmlns:p14="http://schemas.microsoft.com/office/powerpoint/2010/main" val="348966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B87692-CC1B-4AAC-8016-1E89580C3E01}" type="slidenum">
              <a:rPr lang="en-US" smtClean="0"/>
              <a:t>‹#›</a:t>
            </a:fld>
            <a:endParaRPr lang="en-US" dirty="0"/>
          </a:p>
        </p:txBody>
      </p:sp>
    </p:spTree>
    <p:extLst>
      <p:ext uri="{BB962C8B-B14F-4D97-AF65-F5344CB8AC3E}">
        <p14:creationId xmlns:p14="http://schemas.microsoft.com/office/powerpoint/2010/main" val="183276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B87692-CC1B-4AAC-8016-1E89580C3E01}" type="slidenum">
              <a:rPr lang="en-US" smtClean="0"/>
              <a:t>‹#›</a:t>
            </a:fld>
            <a:endParaRPr lang="en-US" dirty="0"/>
          </a:p>
        </p:txBody>
      </p:sp>
    </p:spTree>
    <p:extLst>
      <p:ext uri="{BB962C8B-B14F-4D97-AF65-F5344CB8AC3E}">
        <p14:creationId xmlns:p14="http://schemas.microsoft.com/office/powerpoint/2010/main" val="2833400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ident348fromlendalK"/>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09600" y="458788"/>
            <a:ext cx="2743200" cy="760413"/>
          </a:xfrm>
          <a:prstGeom prst="rect">
            <a:avLst/>
          </a:prstGeom>
          <a:noFill/>
        </p:spPr>
      </p:pic>
      <p:sp>
        <p:nvSpPr>
          <p:cNvPr id="10" name="Rectangle 14"/>
          <p:cNvSpPr>
            <a:spLocks noChangeArrowheads="1"/>
          </p:cNvSpPr>
          <p:nvPr/>
        </p:nvSpPr>
        <p:spPr bwMode="auto">
          <a:xfrm>
            <a:off x="539751" y="6083301"/>
            <a:ext cx="191558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dirty="0">
                <a:solidFill>
                  <a:srgbClr val="292934"/>
                </a:solidFill>
                <a:cs typeface="Arial"/>
              </a:rPr>
              <a:t>U.S. Department of the Interior</a:t>
            </a:r>
          </a:p>
          <a:p>
            <a:pPr defTabSz="885825">
              <a:defRPr/>
            </a:pPr>
            <a:r>
              <a:rPr lang="en-US" sz="1000" dirty="0">
                <a:solidFill>
                  <a:srgbClr val="292934"/>
                </a:solidFill>
                <a:cs typeface="Arial"/>
              </a:rPr>
              <a:t>U.S. Geological Survey</a:t>
            </a:r>
          </a:p>
        </p:txBody>
      </p:sp>
    </p:spTree>
    <p:extLst>
      <p:ext uri="{BB962C8B-B14F-4D97-AF65-F5344CB8AC3E}">
        <p14:creationId xmlns:p14="http://schemas.microsoft.com/office/powerpoint/2010/main" val="305457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pic>
        <p:nvPicPr>
          <p:cNvPr id="7"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26"/>
            <a:ext cx="1524000" cy="307975"/>
          </a:xfrm>
          <a:prstGeom prst="rect">
            <a:avLst/>
          </a:prstGeom>
          <a:noFill/>
        </p:spPr>
      </p:pic>
    </p:spTree>
    <p:extLst>
      <p:ext uri="{BB962C8B-B14F-4D97-AF65-F5344CB8AC3E}">
        <p14:creationId xmlns:p14="http://schemas.microsoft.com/office/powerpoint/2010/main" val="37160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59361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3546344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0FA011-B59A-4CCC-B0CD-88004BE1965E}"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807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0FA011-B59A-4CCC-B0CD-88004BE1965E}" type="slidenum">
              <a:rPr lang="en-US" smtClean="0"/>
              <a:t>‹#›</a:t>
            </a:fld>
            <a:endParaRPr lang="en-US" dirty="0"/>
          </a:p>
        </p:txBody>
      </p:sp>
      <p:pic>
        <p:nvPicPr>
          <p:cNvPr id="6"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26"/>
            <a:ext cx="1524000" cy="307975"/>
          </a:xfrm>
          <a:prstGeom prst="rect">
            <a:avLst/>
          </a:prstGeom>
          <a:noFill/>
        </p:spPr>
      </p:pic>
    </p:spTree>
    <p:extLst>
      <p:ext uri="{BB962C8B-B14F-4D97-AF65-F5344CB8AC3E}">
        <p14:creationId xmlns:p14="http://schemas.microsoft.com/office/powerpoint/2010/main" val="145021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2881506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800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B87692-CC1B-4AAC-8016-1E89580C3E01}" type="slidenum">
              <a:rPr lang="en-US" smtClean="0"/>
              <a:t>‹#›</a:t>
            </a:fld>
            <a:endParaRPr lang="en-US" dirty="0"/>
          </a:p>
        </p:txBody>
      </p:sp>
      <p:pic>
        <p:nvPicPr>
          <p:cNvPr id="7"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30"/>
            <a:ext cx="1524000" cy="307975"/>
          </a:xfrm>
          <a:prstGeom prst="rect">
            <a:avLst/>
          </a:prstGeom>
          <a:noFill/>
        </p:spPr>
      </p:pic>
    </p:spTree>
    <p:extLst>
      <p:ext uri="{BB962C8B-B14F-4D97-AF65-F5344CB8AC3E}">
        <p14:creationId xmlns:p14="http://schemas.microsoft.com/office/powerpoint/2010/main" val="3791211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2708789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16913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3250296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ident348fromlendalK"/>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09600" y="458788"/>
            <a:ext cx="2743200" cy="760413"/>
          </a:xfrm>
          <a:prstGeom prst="rect">
            <a:avLst/>
          </a:prstGeom>
          <a:noFill/>
        </p:spPr>
      </p:pic>
      <p:sp>
        <p:nvSpPr>
          <p:cNvPr id="10" name="Rectangle 14"/>
          <p:cNvSpPr>
            <a:spLocks noChangeArrowheads="1"/>
          </p:cNvSpPr>
          <p:nvPr/>
        </p:nvSpPr>
        <p:spPr bwMode="auto">
          <a:xfrm>
            <a:off x="539751" y="6083301"/>
            <a:ext cx="191558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dirty="0">
                <a:solidFill>
                  <a:srgbClr val="292934"/>
                </a:solidFill>
                <a:cs typeface="Arial"/>
              </a:rPr>
              <a:t>U.S. Department of the Interior</a:t>
            </a:r>
          </a:p>
          <a:p>
            <a:pPr defTabSz="885825">
              <a:defRPr/>
            </a:pPr>
            <a:r>
              <a:rPr lang="en-US" sz="1000" dirty="0">
                <a:solidFill>
                  <a:srgbClr val="292934"/>
                </a:solidFill>
                <a:cs typeface="Arial"/>
              </a:rPr>
              <a:t>U.S. Geological Survey</a:t>
            </a:r>
          </a:p>
        </p:txBody>
      </p:sp>
    </p:spTree>
    <p:extLst>
      <p:ext uri="{BB962C8B-B14F-4D97-AF65-F5344CB8AC3E}">
        <p14:creationId xmlns:p14="http://schemas.microsoft.com/office/powerpoint/2010/main" val="2184133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pic>
        <p:nvPicPr>
          <p:cNvPr id="7"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26"/>
            <a:ext cx="1524000" cy="307975"/>
          </a:xfrm>
          <a:prstGeom prst="rect">
            <a:avLst/>
          </a:prstGeom>
          <a:noFill/>
        </p:spPr>
      </p:pic>
    </p:spTree>
    <p:extLst>
      <p:ext uri="{BB962C8B-B14F-4D97-AF65-F5344CB8AC3E}">
        <p14:creationId xmlns:p14="http://schemas.microsoft.com/office/powerpoint/2010/main" val="3590442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6084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1158730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0FA011-B59A-4CCC-B0CD-88004BE1965E}"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718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0FA011-B59A-4CCC-B0CD-88004BE1965E}" type="slidenum">
              <a:rPr lang="en-US" smtClean="0"/>
              <a:t>‹#›</a:t>
            </a:fld>
            <a:endParaRPr lang="en-US" dirty="0"/>
          </a:p>
        </p:txBody>
      </p:sp>
      <p:pic>
        <p:nvPicPr>
          <p:cNvPr id="6"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26"/>
            <a:ext cx="1524000" cy="307975"/>
          </a:xfrm>
          <a:prstGeom prst="rect">
            <a:avLst/>
          </a:prstGeom>
          <a:noFill/>
        </p:spPr>
      </p:pic>
    </p:spTree>
    <p:extLst>
      <p:ext uri="{BB962C8B-B14F-4D97-AF65-F5344CB8AC3E}">
        <p14:creationId xmlns:p14="http://schemas.microsoft.com/office/powerpoint/2010/main" val="295129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303171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9"/>
            <a:ext cx="10363200" cy="1500187"/>
          </a:xfrm>
        </p:spPr>
        <p:txBody>
          <a:bodyPr anchor="t">
            <a:normAutofit/>
          </a:bodyPr>
          <a:lstStyle>
            <a:lvl1pPr marL="0" indent="0">
              <a:buNone/>
              <a:defRPr sz="1350">
                <a:solidFill>
                  <a:schemeClr val="tx2"/>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B87692-CC1B-4AAC-8016-1E89580C3E01}"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41735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434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1010700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2913625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2034930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ident348fromlendalK"/>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09600" y="458788"/>
            <a:ext cx="2743200" cy="760413"/>
          </a:xfrm>
          <a:prstGeom prst="rect">
            <a:avLst/>
          </a:prstGeom>
          <a:noFill/>
        </p:spPr>
      </p:pic>
      <p:sp>
        <p:nvSpPr>
          <p:cNvPr id="10" name="Rectangle 14"/>
          <p:cNvSpPr>
            <a:spLocks noChangeArrowheads="1"/>
          </p:cNvSpPr>
          <p:nvPr/>
        </p:nvSpPr>
        <p:spPr bwMode="auto">
          <a:xfrm>
            <a:off x="539751" y="6083301"/>
            <a:ext cx="191558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dirty="0">
                <a:solidFill>
                  <a:srgbClr val="292934"/>
                </a:solidFill>
                <a:cs typeface="Arial"/>
              </a:rPr>
              <a:t>U.S. Department of the Interior</a:t>
            </a:r>
          </a:p>
          <a:p>
            <a:pPr defTabSz="885825">
              <a:defRPr/>
            </a:pPr>
            <a:r>
              <a:rPr lang="en-US" sz="1000" dirty="0">
                <a:solidFill>
                  <a:srgbClr val="292934"/>
                </a:solidFill>
                <a:cs typeface="Arial"/>
              </a:rPr>
              <a:t>U.S. Geological Survey</a:t>
            </a:r>
          </a:p>
        </p:txBody>
      </p:sp>
    </p:spTree>
    <p:extLst>
      <p:ext uri="{BB962C8B-B14F-4D97-AF65-F5344CB8AC3E}">
        <p14:creationId xmlns:p14="http://schemas.microsoft.com/office/powerpoint/2010/main" val="340412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pic>
        <p:nvPicPr>
          <p:cNvPr id="7"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26"/>
            <a:ext cx="1524000" cy="307975"/>
          </a:xfrm>
          <a:prstGeom prst="rect">
            <a:avLst/>
          </a:prstGeom>
          <a:noFill/>
        </p:spPr>
      </p:pic>
    </p:spTree>
    <p:extLst>
      <p:ext uri="{BB962C8B-B14F-4D97-AF65-F5344CB8AC3E}">
        <p14:creationId xmlns:p14="http://schemas.microsoft.com/office/powerpoint/2010/main" val="2496450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49387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4259411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0FA011-B59A-4CCC-B0CD-88004BE1965E}"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08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0FA011-B59A-4CCC-B0CD-88004BE1965E}" type="slidenum">
              <a:rPr lang="en-US" smtClean="0"/>
              <a:t>‹#›</a:t>
            </a:fld>
            <a:endParaRPr lang="en-US" dirty="0"/>
          </a:p>
        </p:txBody>
      </p:sp>
      <p:pic>
        <p:nvPicPr>
          <p:cNvPr id="6"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26"/>
            <a:ext cx="1524000" cy="307975"/>
          </a:xfrm>
          <a:prstGeom prst="rect">
            <a:avLst/>
          </a:prstGeom>
          <a:noFill/>
        </p:spPr>
      </p:pic>
    </p:spTree>
    <p:extLst>
      <p:ext uri="{BB962C8B-B14F-4D97-AF65-F5344CB8AC3E}">
        <p14:creationId xmlns:p14="http://schemas.microsoft.com/office/powerpoint/2010/main" val="263111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B87692-CC1B-4AAC-8016-1E89580C3E01}" type="slidenum">
              <a:rPr lang="en-US" smtClean="0"/>
              <a:t>‹#›</a:t>
            </a:fld>
            <a:endParaRPr lang="en-US" dirty="0"/>
          </a:p>
        </p:txBody>
      </p:sp>
    </p:spTree>
    <p:extLst>
      <p:ext uri="{BB962C8B-B14F-4D97-AF65-F5344CB8AC3E}">
        <p14:creationId xmlns:p14="http://schemas.microsoft.com/office/powerpoint/2010/main" val="621034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503837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803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1694939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4027835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961DC-0701-4E4F-8C7B-5551C993B73C}" type="datetimeFigureOut">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0FA011-B59A-4CCC-B0CD-88004BE1965E}" type="slidenum">
              <a:rPr lang="en-US" smtClean="0"/>
              <a:t>‹#›</a:t>
            </a:fld>
            <a:endParaRPr lang="en-US" dirty="0"/>
          </a:p>
        </p:txBody>
      </p:sp>
    </p:spTree>
    <p:extLst>
      <p:ext uri="{BB962C8B-B14F-4D97-AF65-F5344CB8AC3E}">
        <p14:creationId xmlns:p14="http://schemas.microsoft.com/office/powerpoint/2010/main" val="290298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125" b="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125" b="0" kern="1200" dirty="0" smtClean="0">
                <a:solidFill>
                  <a:schemeClr val="tx2"/>
                </a:solidFill>
                <a:latin typeface="+mn-lt"/>
                <a:ea typeface="+mn-ea"/>
                <a:cs typeface="+mn-cs"/>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B87692-CC1B-4AAC-8016-1E89580C3E01}"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69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B87692-CC1B-4AAC-8016-1E89580C3E01}" type="slidenum">
              <a:rPr lang="en-US" smtClean="0"/>
              <a:t>‹#›</a:t>
            </a:fld>
            <a:endParaRPr lang="en-US" dirty="0"/>
          </a:p>
        </p:txBody>
      </p:sp>
      <p:pic>
        <p:nvPicPr>
          <p:cNvPr id="6" name="Picture 9" descr="ident348fromlendalK"/>
          <p:cNvPicPr>
            <a:picLocks noChangeAspect="1" noChangeArrowheads="1"/>
          </p:cNvPicPr>
          <p:nvPr/>
        </p:nvPicPr>
        <p:blipFill>
          <a:blip r:embed="rId2">
            <a:clrChange>
              <a:clrFrom>
                <a:srgbClr val="FFFFFF"/>
              </a:clrFrom>
              <a:clrTo>
                <a:srgbClr val="FFFFFF">
                  <a:alpha val="0"/>
                </a:srgbClr>
              </a:clrTo>
            </a:clrChange>
          </a:blip>
          <a:srcRect b="27115"/>
          <a:stretch>
            <a:fillRect/>
          </a:stretch>
        </p:blipFill>
        <p:spPr bwMode="auto">
          <a:xfrm>
            <a:off x="508000" y="6092830"/>
            <a:ext cx="1524000" cy="307975"/>
          </a:xfrm>
          <a:prstGeom prst="rect">
            <a:avLst/>
          </a:prstGeom>
          <a:noFill/>
        </p:spPr>
      </p:pic>
    </p:spTree>
    <p:extLst>
      <p:ext uri="{BB962C8B-B14F-4D97-AF65-F5344CB8AC3E}">
        <p14:creationId xmlns:p14="http://schemas.microsoft.com/office/powerpoint/2010/main" val="341620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B87692-CC1B-4AAC-8016-1E89580C3E01}" type="slidenum">
              <a:rPr lang="en-US" smtClean="0"/>
              <a:t>‹#›</a:t>
            </a:fld>
            <a:endParaRPr lang="en-US" dirty="0"/>
          </a:p>
        </p:txBody>
      </p:sp>
    </p:spTree>
    <p:extLst>
      <p:ext uri="{BB962C8B-B14F-4D97-AF65-F5344CB8AC3E}">
        <p14:creationId xmlns:p14="http://schemas.microsoft.com/office/powerpoint/2010/main" val="212684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135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7"/>
            <a:ext cx="2852928" cy="4243615"/>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B87692-CC1B-4AAC-8016-1E89580C3E01}" type="slidenum">
              <a:rPr lang="en-US" smtClean="0"/>
              <a:t>‹#›</a:t>
            </a:fld>
            <a:endParaRPr lang="en-US" dirty="0"/>
          </a:p>
        </p:txBody>
      </p:sp>
      <p:cxnSp>
        <p:nvCxnSpPr>
          <p:cNvPr id="9" name="Straight Connector 8"/>
          <p:cNvCxnSpPr/>
          <p:nvPr/>
        </p:nvCxnSpPr>
        <p:spPr>
          <a:xfrm rot="5400000">
            <a:off x="912152" y="3579944"/>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05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92480"/>
            <a:ext cx="2856907" cy="1264920"/>
          </a:xfrm>
        </p:spPr>
        <p:txBody>
          <a:bodyPr anchor="b">
            <a:normAutofit/>
          </a:bodyPr>
          <a:lstStyle>
            <a:lvl1pPr algn="l">
              <a:defRPr sz="135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DF291987-3019-4AC7-88C4-E5F36C05588A}" type="datetimeFigureOut">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B87692-CC1B-4AAC-8016-1E89580C3E01}" type="slidenum">
              <a:rPr lang="en-US" smtClean="0"/>
              <a:t>‹#›</a:t>
            </a:fld>
            <a:endParaRPr lang="en-US" dirty="0"/>
          </a:p>
        </p:txBody>
      </p:sp>
    </p:spTree>
    <p:extLst>
      <p:ext uri="{BB962C8B-B14F-4D97-AF65-F5344CB8AC3E}">
        <p14:creationId xmlns:p14="http://schemas.microsoft.com/office/powerpoint/2010/main" val="3175262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rgbClr val="0C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675">
                <a:solidFill>
                  <a:srgbClr val="FFFFFF"/>
                </a:solidFill>
              </a:defRPr>
            </a:lvl1pPr>
          </a:lstStyle>
          <a:p>
            <a:fld id="{DF291987-3019-4AC7-88C4-E5F36C05588A}" type="datetimeFigureOut">
              <a:rPr lang="en-US" smtClean="0"/>
              <a:t>4/27/2020</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675">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788" b="1">
                <a:solidFill>
                  <a:srgbClr val="FFFFFF"/>
                </a:solidFill>
              </a:defRPr>
            </a:lvl1pPr>
          </a:lstStyle>
          <a:p>
            <a:fld id="{23B87692-CC1B-4AAC-8016-1E89580C3E01}" type="slidenum">
              <a:rPr lang="en-US" smtClean="0"/>
              <a:t>‹#›</a:t>
            </a:fld>
            <a:endParaRPr lang="en-US" dirty="0"/>
          </a:p>
        </p:txBody>
      </p:sp>
    </p:spTree>
    <p:extLst>
      <p:ext uri="{BB962C8B-B14F-4D97-AF65-F5344CB8AC3E}">
        <p14:creationId xmlns:p14="http://schemas.microsoft.com/office/powerpoint/2010/main" val="410797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14350" rtl="0" eaLnBrk="1" latinLnBrk="0" hangingPunct="1">
        <a:spcBef>
          <a:spcPct val="0"/>
        </a:spcBef>
        <a:buNone/>
        <a:defRPr sz="2250" kern="1200" spc="-56" baseline="0">
          <a:solidFill>
            <a:schemeClr val="tx2"/>
          </a:solidFill>
          <a:latin typeface="+mj-lt"/>
          <a:ea typeface="+mj-ea"/>
          <a:cs typeface="+mj-cs"/>
        </a:defRPr>
      </a:lvl1pPr>
    </p:titleStyle>
    <p:bodyStyle>
      <a:lvl1pPr marL="102870" indent="-102870" algn="l" defTabSz="514350" rtl="0" eaLnBrk="1" latinLnBrk="0" hangingPunct="1">
        <a:spcBef>
          <a:spcPct val="20000"/>
        </a:spcBef>
        <a:buClr>
          <a:schemeClr val="tx1"/>
        </a:buClr>
        <a:buSzPct val="85000"/>
        <a:buFont typeface="Arial" pitchFamily="34" charset="0"/>
        <a:buChar char="•"/>
        <a:defRPr sz="1350" kern="1200">
          <a:solidFill>
            <a:schemeClr val="tx1"/>
          </a:solidFill>
          <a:latin typeface="+mn-lt"/>
          <a:ea typeface="+mn-ea"/>
          <a:cs typeface="+mn-cs"/>
        </a:defRPr>
      </a:lvl1pPr>
      <a:lvl2pPr marL="257175" indent="-102870" algn="l" defTabSz="514350" rtl="0" eaLnBrk="1" latinLnBrk="0" hangingPunct="1">
        <a:spcBef>
          <a:spcPct val="20000"/>
        </a:spcBef>
        <a:buClr>
          <a:schemeClr val="tx1"/>
        </a:buClr>
        <a:buSzPct val="85000"/>
        <a:buFont typeface="Arial" pitchFamily="34" charset="0"/>
        <a:buChar char="•"/>
        <a:defRPr sz="1125" kern="1200">
          <a:solidFill>
            <a:schemeClr val="tx1"/>
          </a:solidFill>
          <a:latin typeface="+mn-lt"/>
          <a:ea typeface="+mn-ea"/>
          <a:cs typeface="+mn-cs"/>
        </a:defRPr>
      </a:lvl2pPr>
      <a:lvl3pPr marL="411480" indent="-102870" algn="l" defTabSz="514350" rtl="0" eaLnBrk="1" latinLnBrk="0" hangingPunct="1">
        <a:spcBef>
          <a:spcPct val="20000"/>
        </a:spcBef>
        <a:buClr>
          <a:schemeClr val="tx1"/>
        </a:buClr>
        <a:buSzPct val="90000"/>
        <a:buFont typeface="Arial" pitchFamily="34" charset="0"/>
        <a:buChar char="•"/>
        <a:defRPr sz="1013" kern="1200">
          <a:solidFill>
            <a:schemeClr val="tx1"/>
          </a:solidFill>
          <a:latin typeface="+mn-lt"/>
          <a:ea typeface="+mn-ea"/>
          <a:cs typeface="+mn-cs"/>
        </a:defRPr>
      </a:lvl3pPr>
      <a:lvl4pPr marL="565785" indent="-102870" algn="l" defTabSz="514350" rtl="0" eaLnBrk="1" latinLnBrk="0" hangingPunct="1">
        <a:spcBef>
          <a:spcPct val="20000"/>
        </a:spcBef>
        <a:buClr>
          <a:schemeClr val="tx1"/>
        </a:buClr>
        <a:buFont typeface="Arial" pitchFamily="34" charset="0"/>
        <a:buChar char="•"/>
        <a:defRPr sz="900" kern="1200">
          <a:solidFill>
            <a:schemeClr val="tx1"/>
          </a:solidFill>
          <a:latin typeface="+mn-lt"/>
          <a:ea typeface="+mn-ea"/>
          <a:cs typeface="+mn-cs"/>
        </a:defRPr>
      </a:lvl4pPr>
      <a:lvl5pPr marL="668655" indent="-77153" algn="l" defTabSz="514350" rtl="0" eaLnBrk="1" latinLnBrk="0" hangingPunct="1">
        <a:spcBef>
          <a:spcPct val="20000"/>
        </a:spcBef>
        <a:buClr>
          <a:schemeClr val="tx1"/>
        </a:buClr>
        <a:buSzPct val="100000"/>
        <a:buFont typeface="Arial" pitchFamily="34" charset="0"/>
        <a:buChar char="•"/>
        <a:defRPr sz="788" kern="1200" baseline="0">
          <a:solidFill>
            <a:schemeClr val="tx1"/>
          </a:solidFill>
          <a:latin typeface="+mn-lt"/>
          <a:ea typeface="+mn-ea"/>
          <a:cs typeface="+mn-cs"/>
        </a:defRPr>
      </a:lvl5pPr>
      <a:lvl6pPr marL="771525" indent="-102870" algn="l" defTabSz="514350" rtl="0" eaLnBrk="1" latinLnBrk="0" hangingPunct="1">
        <a:spcBef>
          <a:spcPct val="20000"/>
        </a:spcBef>
        <a:buClr>
          <a:schemeClr val="accent1"/>
        </a:buClr>
        <a:buFont typeface="Arial" pitchFamily="34" charset="0"/>
        <a:buChar char="•"/>
        <a:defRPr sz="731" kern="1200">
          <a:solidFill>
            <a:schemeClr val="tx1"/>
          </a:solidFill>
          <a:latin typeface="+mn-lt"/>
          <a:ea typeface="+mn-ea"/>
          <a:cs typeface="+mn-cs"/>
        </a:defRPr>
      </a:lvl6pPr>
      <a:lvl7pPr marL="874395" indent="-102870" algn="l" defTabSz="514350" rtl="0" eaLnBrk="1" latinLnBrk="0" hangingPunct="1">
        <a:spcBef>
          <a:spcPct val="20000"/>
        </a:spcBef>
        <a:buClr>
          <a:schemeClr val="accent1"/>
        </a:buClr>
        <a:buFont typeface="Arial" pitchFamily="34" charset="0"/>
        <a:buChar char="•"/>
        <a:defRPr sz="731" kern="1200">
          <a:solidFill>
            <a:schemeClr val="tx1"/>
          </a:solidFill>
          <a:latin typeface="+mn-lt"/>
          <a:ea typeface="+mn-ea"/>
          <a:cs typeface="+mn-cs"/>
        </a:defRPr>
      </a:lvl7pPr>
      <a:lvl8pPr marL="977265" indent="-102870" algn="l" defTabSz="514350" rtl="0" eaLnBrk="1" latinLnBrk="0" hangingPunct="1">
        <a:spcBef>
          <a:spcPct val="20000"/>
        </a:spcBef>
        <a:buClr>
          <a:schemeClr val="accent1"/>
        </a:buClr>
        <a:buFont typeface="Arial" pitchFamily="34" charset="0"/>
        <a:buChar char="•"/>
        <a:defRPr sz="731" kern="1200">
          <a:solidFill>
            <a:schemeClr val="tx1"/>
          </a:solidFill>
          <a:latin typeface="+mn-lt"/>
          <a:ea typeface="+mn-ea"/>
          <a:cs typeface="+mn-cs"/>
        </a:defRPr>
      </a:lvl8pPr>
      <a:lvl9pPr marL="1080135" indent="-102870" algn="l" defTabSz="514350" rtl="0" eaLnBrk="1" latinLnBrk="0" hangingPunct="1">
        <a:spcBef>
          <a:spcPct val="20000"/>
        </a:spcBef>
        <a:buClr>
          <a:schemeClr val="accent1"/>
        </a:buClr>
        <a:buFont typeface="Arial" pitchFamily="34" charset="0"/>
        <a:buChar char="•"/>
        <a:defRPr sz="731"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rgbClr val="0C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86E961DC-0701-4E4F-8C7B-5551C993B73C}" type="datetimeFigureOut">
              <a:rPr lang="en-US" smtClean="0"/>
              <a:t>4/27/2020</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430FA011-B59A-4CCC-B0CD-88004BE1965E}" type="slidenum">
              <a:rPr lang="en-US" smtClean="0"/>
              <a:t>‹#›</a:t>
            </a:fld>
            <a:endParaRPr lang="en-US" dirty="0"/>
          </a:p>
        </p:txBody>
      </p:sp>
    </p:spTree>
    <p:extLst>
      <p:ext uri="{BB962C8B-B14F-4D97-AF65-F5344CB8AC3E}">
        <p14:creationId xmlns:p14="http://schemas.microsoft.com/office/powerpoint/2010/main" val="963506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tx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tx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tx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tx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tx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rgbClr val="0C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86E961DC-0701-4E4F-8C7B-5551C993B73C}" type="datetimeFigureOut">
              <a:rPr lang="en-US" smtClean="0"/>
              <a:t>4/27/2020</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430FA011-B59A-4CCC-B0CD-88004BE1965E}" type="slidenum">
              <a:rPr lang="en-US" smtClean="0"/>
              <a:t>‹#›</a:t>
            </a:fld>
            <a:endParaRPr lang="en-US" dirty="0"/>
          </a:p>
        </p:txBody>
      </p:sp>
    </p:spTree>
    <p:extLst>
      <p:ext uri="{BB962C8B-B14F-4D97-AF65-F5344CB8AC3E}">
        <p14:creationId xmlns:p14="http://schemas.microsoft.com/office/powerpoint/2010/main" val="38881486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tx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tx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tx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tx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tx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rgbClr val="0C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86E961DC-0701-4E4F-8C7B-5551C993B73C}" type="datetimeFigureOut">
              <a:rPr lang="en-US" smtClean="0"/>
              <a:t>4/27/2020</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430FA011-B59A-4CCC-B0CD-88004BE1965E}" type="slidenum">
              <a:rPr lang="en-US" smtClean="0"/>
              <a:t>‹#›</a:t>
            </a:fld>
            <a:endParaRPr lang="en-US" dirty="0"/>
          </a:p>
        </p:txBody>
      </p:sp>
    </p:spTree>
    <p:extLst>
      <p:ext uri="{BB962C8B-B14F-4D97-AF65-F5344CB8AC3E}">
        <p14:creationId xmlns:p14="http://schemas.microsoft.com/office/powerpoint/2010/main" val="1815830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tx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tx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tx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tx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tx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labs.waterdata.usgs.gov/estimated-availability/" TargetMode="External"/><Relationship Id="rId2" Type="http://schemas.openxmlformats.org/officeDocument/2006/relationships/hyperlink" Target="https://www.usgs.gov/mission-areas/water-resources/science/integrated-water-availability-assessments-iwaas" TargetMode="External"/><Relationship Id="rId1" Type="http://schemas.openxmlformats.org/officeDocument/2006/relationships/slideLayout" Target="../slideLayouts/slideLayout13.xml"/><Relationship Id="rId4" Type="http://schemas.openxmlformats.org/officeDocument/2006/relationships/hyperlink" Target="https://www.usgs.gov/mission-areas/water-resources/science/national-hydrologic-model-infrastructu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ater.noaa.gov/map" TargetMode="External"/><Relationship Id="rId2" Type="http://schemas.openxmlformats.org/officeDocument/2006/relationships/hyperlink" Target="https://water.noaa.gov/" TargetMode="External"/><Relationship Id="rId1" Type="http://schemas.openxmlformats.org/officeDocument/2006/relationships/slideLayout" Target="../slideLayouts/slideLayout13.xml"/><Relationship Id="rId4" Type="http://schemas.openxmlformats.org/officeDocument/2006/relationships/hyperlink" Target="https://water.noaa.gov/about/nw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B34-6C89-418D-87C4-F6F765F2C2EE}"/>
              </a:ext>
            </a:extLst>
          </p:cNvPr>
          <p:cNvSpPr>
            <a:spLocks noGrp="1"/>
          </p:cNvSpPr>
          <p:nvPr>
            <p:ph type="ctrTitle"/>
          </p:nvPr>
        </p:nvSpPr>
        <p:spPr/>
        <p:txBody>
          <a:bodyPr/>
          <a:lstStyle/>
          <a:p>
            <a:r>
              <a:rPr lang="en-US" sz="4000" dirty="0"/>
              <a:t>Operationalizing Continental-Domain Hydrologic Models:</a:t>
            </a:r>
            <a:br>
              <a:rPr lang="en-US" sz="4000" dirty="0"/>
            </a:br>
            <a:r>
              <a:rPr lang="en-US" sz="4000" dirty="0"/>
              <a:t>What can we learn?</a:t>
            </a:r>
          </a:p>
        </p:txBody>
      </p:sp>
      <p:sp>
        <p:nvSpPr>
          <p:cNvPr id="3" name="Subtitle 2">
            <a:extLst>
              <a:ext uri="{FF2B5EF4-FFF2-40B4-BE49-F238E27FC236}">
                <a16:creationId xmlns:a16="http://schemas.microsoft.com/office/drawing/2014/main" id="{AC3F821B-25C2-41E5-90D0-4C01677C5FA2}"/>
              </a:ext>
            </a:extLst>
          </p:cNvPr>
          <p:cNvSpPr>
            <a:spLocks noGrp="1"/>
          </p:cNvSpPr>
          <p:nvPr>
            <p:ph type="subTitle" idx="1"/>
          </p:nvPr>
        </p:nvSpPr>
        <p:spPr/>
        <p:txBody>
          <a:bodyPr>
            <a:normAutofit fontScale="70000" lnSpcReduction="20000"/>
          </a:bodyPr>
          <a:lstStyle/>
          <a:p>
            <a:r>
              <a:rPr lang="en-US" b="1" dirty="0"/>
              <a:t>William H. Farmer </a:t>
            </a:r>
            <a:r>
              <a:rPr lang="en-US" dirty="0"/>
              <a:t>and Jessica Driscoll</a:t>
            </a:r>
          </a:p>
          <a:p>
            <a:r>
              <a:rPr lang="en-US" dirty="0"/>
              <a:t>&lt;wfarmer@usgs.gov&gt;</a:t>
            </a:r>
          </a:p>
          <a:p>
            <a:endParaRPr lang="en-US" dirty="0"/>
          </a:p>
          <a:p>
            <a:r>
              <a:rPr lang="en-US" dirty="0"/>
              <a:t>07 May 2020</a:t>
            </a:r>
          </a:p>
          <a:p>
            <a:r>
              <a:rPr lang="en-US" dirty="0"/>
              <a:t>EGU 2020: Sharing Geoscience Online</a:t>
            </a:r>
          </a:p>
          <a:p>
            <a:r>
              <a:rPr lang="en-US" dirty="0"/>
              <a:t>HS2.5.1 Large Scale Hydrology</a:t>
            </a:r>
          </a:p>
          <a:p>
            <a:endParaRPr lang="en-US" dirty="0"/>
          </a:p>
        </p:txBody>
      </p:sp>
    </p:spTree>
    <p:extLst>
      <p:ext uri="{BB962C8B-B14F-4D97-AF65-F5344CB8AC3E}">
        <p14:creationId xmlns:p14="http://schemas.microsoft.com/office/powerpoint/2010/main" val="236984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lstStyle/>
          <a:p>
            <a:r>
              <a:rPr lang="en-US" dirty="0"/>
              <a:t>Where to go?</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p:txBody>
          <a:bodyPr>
            <a:normAutofit/>
          </a:bodyPr>
          <a:lstStyle/>
          <a:p>
            <a:pPr>
              <a:lnSpc>
                <a:spcPct val="150000"/>
              </a:lnSpc>
            </a:pPr>
            <a:r>
              <a:rPr lang="en-US" sz="3200" dirty="0"/>
              <a:t>Targeted investigations will never go away</a:t>
            </a:r>
          </a:p>
          <a:p>
            <a:pPr>
              <a:lnSpc>
                <a:spcPct val="150000"/>
              </a:lnSpc>
            </a:pPr>
            <a:r>
              <a:rPr lang="en-US" sz="3200" dirty="0"/>
              <a:t>Automated applications will become more frequent with increasing access to computing power</a:t>
            </a:r>
          </a:p>
          <a:p>
            <a:pPr>
              <a:lnSpc>
                <a:spcPct val="150000"/>
              </a:lnSpc>
            </a:pPr>
            <a:r>
              <a:rPr lang="en-US" sz="3200" dirty="0"/>
              <a:t>Automated applications allow us a world to compare and contrast process representations in real time so as to advance hydrologic understanding</a:t>
            </a:r>
          </a:p>
          <a:p>
            <a:pPr>
              <a:lnSpc>
                <a:spcPct val="150000"/>
              </a:lnSpc>
            </a:pPr>
            <a:endParaRPr lang="en-US" sz="3200" dirty="0"/>
          </a:p>
        </p:txBody>
      </p:sp>
    </p:spTree>
    <p:extLst>
      <p:ext uri="{BB962C8B-B14F-4D97-AF65-F5344CB8AC3E}">
        <p14:creationId xmlns:p14="http://schemas.microsoft.com/office/powerpoint/2010/main" val="2001225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p:txBody>
          <a:bodyPr>
            <a:normAutofit/>
          </a:bodyPr>
          <a:lstStyle/>
          <a:p>
            <a:pPr>
              <a:lnSpc>
                <a:spcPct val="150000"/>
              </a:lnSpc>
            </a:pPr>
            <a:r>
              <a:rPr lang="en-US" sz="3200" dirty="0"/>
              <a:t>Automated applications can be more than just baseline products for stakeholders</a:t>
            </a:r>
          </a:p>
          <a:p>
            <a:pPr>
              <a:lnSpc>
                <a:spcPct val="150000"/>
              </a:lnSpc>
            </a:pPr>
            <a:r>
              <a:rPr lang="en-US" sz="3200" dirty="0"/>
              <a:t>Automated applications are experiments in communication</a:t>
            </a:r>
          </a:p>
          <a:p>
            <a:pPr>
              <a:lnSpc>
                <a:spcPct val="150000"/>
              </a:lnSpc>
            </a:pPr>
            <a:r>
              <a:rPr lang="en-US" sz="3200" dirty="0"/>
              <a:t>Automated applications test our ability to drive hydrologic understanding toward informed water resources management</a:t>
            </a:r>
          </a:p>
          <a:p>
            <a:pPr>
              <a:lnSpc>
                <a:spcPct val="150000"/>
              </a:lnSpc>
            </a:pPr>
            <a:endParaRPr lang="en-US" sz="3200" dirty="0"/>
          </a:p>
        </p:txBody>
      </p:sp>
    </p:spTree>
    <p:extLst>
      <p:ext uri="{BB962C8B-B14F-4D97-AF65-F5344CB8AC3E}">
        <p14:creationId xmlns:p14="http://schemas.microsoft.com/office/powerpoint/2010/main" val="3907736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B34-6C89-418D-87C4-F6F765F2C2EE}"/>
              </a:ext>
            </a:extLst>
          </p:cNvPr>
          <p:cNvSpPr>
            <a:spLocks noGrp="1"/>
          </p:cNvSpPr>
          <p:nvPr>
            <p:ph type="ctrTitle"/>
          </p:nvPr>
        </p:nvSpPr>
        <p:spPr/>
        <p:txBody>
          <a:bodyPr/>
          <a:lstStyle/>
          <a:p>
            <a:r>
              <a:rPr lang="en-US" sz="4000" dirty="0"/>
              <a:t>THANK YOU</a:t>
            </a:r>
          </a:p>
        </p:txBody>
      </p:sp>
      <p:sp>
        <p:nvSpPr>
          <p:cNvPr id="3" name="Subtitle 2">
            <a:extLst>
              <a:ext uri="{FF2B5EF4-FFF2-40B4-BE49-F238E27FC236}">
                <a16:creationId xmlns:a16="http://schemas.microsoft.com/office/drawing/2014/main" id="{AC3F821B-25C2-41E5-90D0-4C01677C5FA2}"/>
              </a:ext>
            </a:extLst>
          </p:cNvPr>
          <p:cNvSpPr>
            <a:spLocks noGrp="1"/>
          </p:cNvSpPr>
          <p:nvPr>
            <p:ph type="subTitle" idx="1"/>
          </p:nvPr>
        </p:nvSpPr>
        <p:spPr/>
        <p:txBody>
          <a:bodyPr>
            <a:normAutofit fontScale="70000" lnSpcReduction="20000"/>
          </a:bodyPr>
          <a:lstStyle/>
          <a:p>
            <a:r>
              <a:rPr lang="en-US" b="1" dirty="0"/>
              <a:t>William H. Farmer </a:t>
            </a:r>
            <a:r>
              <a:rPr lang="en-US" dirty="0"/>
              <a:t>and Jessica Driscoll</a:t>
            </a:r>
          </a:p>
          <a:p>
            <a:r>
              <a:rPr lang="en-US" dirty="0"/>
              <a:t>&lt;wfarmer@usgs.gov&gt;</a:t>
            </a:r>
          </a:p>
          <a:p>
            <a:endParaRPr lang="en-US" dirty="0"/>
          </a:p>
          <a:p>
            <a:r>
              <a:rPr lang="en-US" dirty="0"/>
              <a:t>07 May 2020</a:t>
            </a:r>
          </a:p>
          <a:p>
            <a:r>
              <a:rPr lang="en-US" dirty="0"/>
              <a:t>EGU 2020: Sharing Geoscience Online</a:t>
            </a:r>
          </a:p>
          <a:p>
            <a:r>
              <a:rPr lang="en-US" dirty="0"/>
              <a:t>HS2.5.1 Large Scale Hydrology</a:t>
            </a:r>
          </a:p>
          <a:p>
            <a:endParaRPr lang="en-US" dirty="0"/>
          </a:p>
        </p:txBody>
      </p:sp>
    </p:spTree>
    <p:extLst>
      <p:ext uri="{BB962C8B-B14F-4D97-AF65-F5344CB8AC3E}">
        <p14:creationId xmlns:p14="http://schemas.microsoft.com/office/powerpoint/2010/main" val="272762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lstStyle/>
          <a:p>
            <a:pPr algn="ctr"/>
            <a:r>
              <a:rPr lang="en-US" dirty="0"/>
              <a:t>Abstract</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a:xfrm>
            <a:off x="609600" y="1600200"/>
            <a:ext cx="10972800" cy="4212125"/>
          </a:xfrm>
        </p:spPr>
        <p:txBody>
          <a:bodyPr>
            <a:normAutofit fontScale="55000" lnSpcReduction="20000"/>
          </a:bodyPr>
          <a:lstStyle/>
          <a:p>
            <a:pPr marL="0" indent="0">
              <a:lnSpc>
                <a:spcPct val="150000"/>
              </a:lnSpc>
              <a:buNone/>
            </a:pPr>
            <a:r>
              <a:rPr lang="en-US" dirty="0"/>
              <a:t>The explosion in the number of hydrologic models and technological advances in cloud infrastructure have combined to create new opportunities in operationalization of hydrologic science and models over the past decade. Colloquially, operationalization has been used to refer to deployments of previously existing model codes, themselves realizations of existing hydrologic science and conceptualizations, run in an unsupervised manner (e.g., automatically) driven by climate input variables that are contemporary (now-casting) or projected (forecasting). With advances in computational infrastructure and power, it has become possible to read, run, and visualize output from automated, operational models across continental domains. In the United States, recent endeavors include U.S. Geological Survey’s integrated water availability assessments, an operational configuration of the Precipitation Runoff Modeling System in the National Hydrologic Model Infrastructure; the National Weather Service’s National Water Model, an operational configuration of WRF-Hydro for flood forecasting; and several more nascent efforts. While these efforts show significant technological advances in the communication of results of hydrologic models, we ask how they have contributed to advances towards expanding knowledge of the hydrologic sciences more generally. Operational configurations of continental-domain models build upon advances of catchment-scale hydrology generally focused on addressing a single management scenario. The extent to which these model configurations have the fidelity to address a wider range of management scenarios and the translation across spatial and temporal scales is not straightforward. In addition, continental-domain operational deployments allow for the visualization of large-scale hydrologic events (e.g., droughts and floods), but perpetuate problems with communication of accuracy and uncertainty at management-relevant scales. Here we explore how these technological advances can be leveraged to advance the hydrologic science that underlies our models.</a:t>
            </a:r>
            <a:endParaRPr lang="en-US" sz="3200" dirty="0"/>
          </a:p>
        </p:txBody>
      </p:sp>
    </p:spTree>
    <p:extLst>
      <p:ext uri="{BB962C8B-B14F-4D97-AF65-F5344CB8AC3E}">
        <p14:creationId xmlns:p14="http://schemas.microsoft.com/office/powerpoint/2010/main" val="17733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p:txBody>
          <a:bodyPr>
            <a:normAutofit fontScale="62500" lnSpcReduction="20000"/>
          </a:bodyPr>
          <a:lstStyle/>
          <a:p>
            <a:pPr>
              <a:lnSpc>
                <a:spcPct val="150000"/>
              </a:lnSpc>
            </a:pPr>
            <a:r>
              <a:rPr lang="en-US" sz="3200" dirty="0"/>
              <a:t>Often, hydrologic research is driven by targeted investigations</a:t>
            </a:r>
          </a:p>
          <a:p>
            <a:pPr lvl="1">
              <a:lnSpc>
                <a:spcPct val="150000"/>
              </a:lnSpc>
            </a:pPr>
            <a:r>
              <a:rPr lang="en-US" sz="2800" dirty="0"/>
              <a:t>We hypothesize a solution to a problem (as stakeholder driven or academic investigation) and we build or use a model to advance the field</a:t>
            </a:r>
          </a:p>
          <a:p>
            <a:pPr lvl="1">
              <a:lnSpc>
                <a:spcPct val="150000"/>
              </a:lnSpc>
            </a:pPr>
            <a:r>
              <a:rPr lang="en-US" sz="2800" dirty="0"/>
              <a:t>“We have a problem, we build a solution.”</a:t>
            </a:r>
          </a:p>
          <a:p>
            <a:pPr>
              <a:lnSpc>
                <a:spcPct val="150000"/>
              </a:lnSpc>
            </a:pPr>
            <a:r>
              <a:rPr lang="en-US" sz="3200" dirty="0"/>
              <a:t>Recently, we have moved to a world where model configurations are run in a general and automated sense</a:t>
            </a:r>
          </a:p>
          <a:p>
            <a:pPr lvl="1">
              <a:lnSpc>
                <a:spcPct val="150000"/>
              </a:lnSpc>
            </a:pPr>
            <a:r>
              <a:rPr lang="en-US" sz="2800" dirty="0"/>
              <a:t>Model output is constantly available as a baseline for stakeholders and investigators and can be improved upon for targeted research</a:t>
            </a:r>
          </a:p>
          <a:p>
            <a:pPr lvl="1">
              <a:lnSpc>
                <a:spcPct val="150000"/>
              </a:lnSpc>
            </a:pPr>
            <a:r>
              <a:rPr lang="en-US" sz="2800" dirty="0"/>
              <a:t>“We run a baseline, our users identify improvements and applications.”</a:t>
            </a:r>
          </a:p>
          <a:p>
            <a:pPr>
              <a:lnSpc>
                <a:spcPct val="150000"/>
              </a:lnSpc>
            </a:pPr>
            <a:r>
              <a:rPr lang="en-US" sz="3200" dirty="0"/>
              <a:t>This more recent mode of operation means that models are often running without clear application. </a:t>
            </a:r>
            <a:r>
              <a:rPr lang="en-US" sz="3200" b="1" dirty="0"/>
              <a:t>How can these models advance our hydrologic understanding?</a:t>
            </a:r>
          </a:p>
        </p:txBody>
      </p:sp>
    </p:spTree>
    <p:extLst>
      <p:ext uri="{BB962C8B-B14F-4D97-AF65-F5344CB8AC3E}">
        <p14:creationId xmlns:p14="http://schemas.microsoft.com/office/powerpoint/2010/main" val="184319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normAutofit/>
          </a:bodyPr>
          <a:lstStyle/>
          <a:p>
            <a:r>
              <a:rPr lang="en-US" dirty="0"/>
              <a:t>National Integrated Water Availability Assessment</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a:xfrm>
            <a:off x="609600" y="1600200"/>
            <a:ext cx="10972800" cy="4465622"/>
          </a:xfrm>
        </p:spPr>
        <p:txBody>
          <a:bodyPr>
            <a:normAutofit fontScale="70000" lnSpcReduction="20000"/>
          </a:bodyPr>
          <a:lstStyle/>
          <a:p>
            <a:pPr>
              <a:lnSpc>
                <a:spcPct val="150000"/>
              </a:lnSpc>
            </a:pPr>
            <a:r>
              <a:rPr lang="en-US" sz="3200" dirty="0"/>
              <a:t>Led by the U.S. Geological Survey</a:t>
            </a:r>
          </a:p>
          <a:p>
            <a:pPr lvl="1">
              <a:lnSpc>
                <a:spcPct val="150000"/>
              </a:lnSpc>
            </a:pPr>
            <a:r>
              <a:rPr lang="en-US" sz="1200" dirty="0">
                <a:hlinkClick r:id="rId2">
                  <a:extLst>
                    <a:ext uri="{A12FA001-AC4F-418D-AE19-62706E023703}">
                      <ahyp:hlinkClr xmlns:ahyp="http://schemas.microsoft.com/office/drawing/2018/hyperlinkcolor" val="tx"/>
                    </a:ext>
                  </a:extLst>
                </a:hlinkClick>
              </a:rPr>
              <a:t>https://www.usgs.gov/mission-areas/water-resources/science/integrated-water-availability-assessments-iwaas</a:t>
            </a:r>
            <a:endParaRPr lang="en-US" sz="1200" dirty="0"/>
          </a:p>
          <a:p>
            <a:pPr lvl="1">
              <a:lnSpc>
                <a:spcPct val="150000"/>
              </a:lnSpc>
            </a:pPr>
            <a:r>
              <a:rPr lang="en-US" sz="1200" dirty="0">
                <a:hlinkClick r:id="rId3"/>
              </a:rPr>
              <a:t>https://labs.waterdata.usgs.gov/estimated-availability/</a:t>
            </a:r>
            <a:endParaRPr lang="en-US" sz="1200" dirty="0"/>
          </a:p>
          <a:p>
            <a:pPr>
              <a:lnSpc>
                <a:spcPct val="150000"/>
              </a:lnSpc>
            </a:pPr>
            <a:r>
              <a:rPr lang="en-US" sz="3200" dirty="0"/>
              <a:t>Powered by the Precipitation Runoff Modeling System in the National Hydrologic Model Infrastructure</a:t>
            </a:r>
          </a:p>
          <a:p>
            <a:pPr lvl="1">
              <a:lnSpc>
                <a:spcPct val="150000"/>
              </a:lnSpc>
            </a:pPr>
            <a:r>
              <a:rPr lang="en-US" sz="1200" dirty="0">
                <a:hlinkClick r:id="rId4"/>
              </a:rPr>
              <a:t>https://www.usgs.gov/mission-areas/water-resources/science/national-hydrologic-model-infrastructure</a:t>
            </a:r>
            <a:endParaRPr lang="en-US" sz="1200" dirty="0"/>
          </a:p>
          <a:p>
            <a:pPr>
              <a:lnSpc>
                <a:spcPct val="150000"/>
              </a:lnSpc>
            </a:pPr>
            <a:r>
              <a:rPr lang="en-US" sz="3200" dirty="0"/>
              <a:t>Goal: Produce assessments of water availability that integrates processes across water quantity, quality and use to provide perspectives on historic, current and future water availability to support informed water resources management</a:t>
            </a:r>
          </a:p>
          <a:p>
            <a:pPr>
              <a:lnSpc>
                <a:spcPct val="150000"/>
              </a:lnSpc>
            </a:pPr>
            <a:r>
              <a:rPr lang="en-US" sz="3200" dirty="0"/>
              <a:t>Currently: A metric of current water storage in the United States without integration of water use</a:t>
            </a:r>
          </a:p>
        </p:txBody>
      </p:sp>
      <p:sp>
        <p:nvSpPr>
          <p:cNvPr id="4" name="Star: 12 Points 3">
            <a:extLst>
              <a:ext uri="{FF2B5EF4-FFF2-40B4-BE49-F238E27FC236}">
                <a16:creationId xmlns:a16="http://schemas.microsoft.com/office/drawing/2014/main" id="{272E903F-E865-4DB9-B748-AB00D50E66AC}"/>
              </a:ext>
            </a:extLst>
          </p:cNvPr>
          <p:cNvSpPr/>
          <p:nvPr/>
        </p:nvSpPr>
        <p:spPr>
          <a:xfrm>
            <a:off x="8745648" y="5676523"/>
            <a:ext cx="2716039" cy="977774"/>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 1</a:t>
            </a:r>
          </a:p>
        </p:txBody>
      </p:sp>
    </p:spTree>
    <p:extLst>
      <p:ext uri="{BB962C8B-B14F-4D97-AF65-F5344CB8AC3E}">
        <p14:creationId xmlns:p14="http://schemas.microsoft.com/office/powerpoint/2010/main" val="144708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normAutofit/>
          </a:bodyPr>
          <a:lstStyle/>
          <a:p>
            <a:r>
              <a:rPr lang="en-US" dirty="0"/>
              <a:t>USGS – NIWAA (Stories GIF)</a:t>
            </a:r>
          </a:p>
        </p:txBody>
      </p:sp>
      <p:pic>
        <p:nvPicPr>
          <p:cNvPr id="5" name="Content Placeholder 4">
            <a:extLst>
              <a:ext uri="{FF2B5EF4-FFF2-40B4-BE49-F238E27FC236}">
                <a16:creationId xmlns:a16="http://schemas.microsoft.com/office/drawing/2014/main" id="{9E4FE0EC-9242-41C8-BB46-479A760918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376" y="1600200"/>
            <a:ext cx="8673248" cy="4876800"/>
          </a:xfrm>
        </p:spPr>
      </p:pic>
    </p:spTree>
    <p:extLst>
      <p:ext uri="{BB962C8B-B14F-4D97-AF65-F5344CB8AC3E}">
        <p14:creationId xmlns:p14="http://schemas.microsoft.com/office/powerpoint/2010/main" val="71582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normAutofit/>
          </a:bodyPr>
          <a:lstStyle/>
          <a:p>
            <a:r>
              <a:rPr lang="en-US" dirty="0"/>
              <a:t>National Water Model</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a:xfrm>
            <a:off x="609600" y="1600200"/>
            <a:ext cx="10972800" cy="4465622"/>
          </a:xfrm>
        </p:spPr>
        <p:txBody>
          <a:bodyPr>
            <a:normAutofit fontScale="70000" lnSpcReduction="20000"/>
          </a:bodyPr>
          <a:lstStyle/>
          <a:p>
            <a:pPr>
              <a:lnSpc>
                <a:spcPct val="150000"/>
              </a:lnSpc>
            </a:pPr>
            <a:r>
              <a:rPr lang="en-US" sz="3200" dirty="0"/>
              <a:t>Lead by the National Weather Service</a:t>
            </a:r>
          </a:p>
          <a:p>
            <a:pPr lvl="1">
              <a:lnSpc>
                <a:spcPct val="150000"/>
              </a:lnSpc>
            </a:pPr>
            <a:r>
              <a:rPr lang="en-US" sz="1200" dirty="0">
                <a:hlinkClick r:id="rId2"/>
              </a:rPr>
              <a:t>https://water.noaa.gov/</a:t>
            </a:r>
            <a:endParaRPr lang="en-US" sz="1200" dirty="0"/>
          </a:p>
          <a:p>
            <a:pPr lvl="1">
              <a:lnSpc>
                <a:spcPct val="150000"/>
              </a:lnSpc>
            </a:pPr>
            <a:r>
              <a:rPr lang="en-US" sz="1200" dirty="0">
                <a:hlinkClick r:id="rId3"/>
              </a:rPr>
              <a:t>https://water.noaa.gov/map</a:t>
            </a:r>
            <a:endParaRPr lang="en-US" sz="1200" dirty="0"/>
          </a:p>
          <a:p>
            <a:pPr>
              <a:lnSpc>
                <a:spcPct val="150000"/>
              </a:lnSpc>
            </a:pPr>
            <a:r>
              <a:rPr lang="en-US" sz="3600" dirty="0"/>
              <a:t>Powered by the Weather Research and Forecasting Model Hydrological modeling system (WRF-Hydro)</a:t>
            </a:r>
          </a:p>
          <a:p>
            <a:pPr lvl="1">
              <a:lnSpc>
                <a:spcPct val="150000"/>
              </a:lnSpc>
            </a:pPr>
            <a:r>
              <a:rPr lang="en-US" sz="1200" dirty="0">
                <a:hlinkClick r:id="rId4"/>
              </a:rPr>
              <a:t>https://water.noaa.gov/about/nwm</a:t>
            </a:r>
            <a:endParaRPr lang="en-US" sz="1200" dirty="0"/>
          </a:p>
          <a:p>
            <a:pPr>
              <a:lnSpc>
                <a:spcPct val="150000"/>
              </a:lnSpc>
            </a:pPr>
            <a:r>
              <a:rPr lang="en-US" sz="3600" dirty="0"/>
              <a:t>Goal: Produce hydrologic forecasts at a very fine spatial and temporal scale to complement forecasts made by NWS river forecast centers</a:t>
            </a:r>
          </a:p>
          <a:p>
            <a:pPr>
              <a:lnSpc>
                <a:spcPct val="150000"/>
              </a:lnSpc>
            </a:pPr>
            <a:r>
              <a:rPr lang="en-US" sz="3700" dirty="0"/>
              <a:t>Currently: Past 28 hours to future 30 day forecasts, mostly tuned towards peak flows</a:t>
            </a:r>
          </a:p>
        </p:txBody>
      </p:sp>
      <p:sp>
        <p:nvSpPr>
          <p:cNvPr id="4" name="Star: 12 Points 3">
            <a:extLst>
              <a:ext uri="{FF2B5EF4-FFF2-40B4-BE49-F238E27FC236}">
                <a16:creationId xmlns:a16="http://schemas.microsoft.com/office/drawing/2014/main" id="{11D3323A-1E13-4260-80BE-F7F45A8076F6}"/>
              </a:ext>
            </a:extLst>
          </p:cNvPr>
          <p:cNvSpPr/>
          <p:nvPr/>
        </p:nvSpPr>
        <p:spPr>
          <a:xfrm>
            <a:off x="8745648" y="5676523"/>
            <a:ext cx="2716039" cy="977774"/>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 2</a:t>
            </a:r>
          </a:p>
        </p:txBody>
      </p:sp>
    </p:spTree>
    <p:extLst>
      <p:ext uri="{BB962C8B-B14F-4D97-AF65-F5344CB8AC3E}">
        <p14:creationId xmlns:p14="http://schemas.microsoft.com/office/powerpoint/2010/main" val="231787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normAutofit/>
          </a:bodyPr>
          <a:lstStyle/>
          <a:p>
            <a:r>
              <a:rPr lang="en-US" dirty="0"/>
              <a:t>NWS – NWM (Screenshot)</a:t>
            </a:r>
          </a:p>
        </p:txBody>
      </p:sp>
      <p:pic>
        <p:nvPicPr>
          <p:cNvPr id="6" name="Content Placeholder 5">
            <a:extLst>
              <a:ext uri="{FF2B5EF4-FFF2-40B4-BE49-F238E27FC236}">
                <a16:creationId xmlns:a16="http://schemas.microsoft.com/office/drawing/2014/main" id="{05A7E52F-A3C4-416D-8355-EFB7CE87A6D0}"/>
              </a:ext>
            </a:extLst>
          </p:cNvPr>
          <p:cNvPicPr>
            <a:picLocks noGrp="1" noChangeAspect="1"/>
          </p:cNvPicPr>
          <p:nvPr>
            <p:ph idx="1"/>
          </p:nvPr>
        </p:nvPicPr>
        <p:blipFill>
          <a:blip r:embed="rId2"/>
          <a:stretch>
            <a:fillRect/>
          </a:stretch>
        </p:blipFill>
        <p:spPr>
          <a:xfrm>
            <a:off x="1099492" y="1600200"/>
            <a:ext cx="9993016" cy="4876800"/>
          </a:xfrm>
          <a:prstGeom prst="rect">
            <a:avLst/>
          </a:prstGeom>
        </p:spPr>
      </p:pic>
    </p:spTree>
    <p:extLst>
      <p:ext uri="{BB962C8B-B14F-4D97-AF65-F5344CB8AC3E}">
        <p14:creationId xmlns:p14="http://schemas.microsoft.com/office/powerpoint/2010/main" val="155249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lstStyle/>
          <a:p>
            <a:r>
              <a:rPr lang="en-US" dirty="0"/>
              <a:t>And those aren’t the only ones out there…</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p:txBody>
          <a:bodyPr>
            <a:normAutofit/>
          </a:bodyPr>
          <a:lstStyle/>
          <a:p>
            <a:pPr>
              <a:lnSpc>
                <a:spcPct val="150000"/>
              </a:lnSpc>
            </a:pPr>
            <a:r>
              <a:rPr lang="en-US" sz="3200" dirty="0"/>
              <a:t>Continental applications of ParFlow, VIC, TopModel, HSPF, SWB, …</a:t>
            </a:r>
          </a:p>
          <a:p>
            <a:pPr>
              <a:lnSpc>
                <a:spcPct val="150000"/>
              </a:lnSpc>
            </a:pPr>
            <a:r>
              <a:rPr lang="en-US" sz="3200" dirty="0"/>
              <a:t>We can all list many, many models that are being explored on continental domains</a:t>
            </a:r>
          </a:p>
          <a:p>
            <a:pPr>
              <a:lnSpc>
                <a:spcPct val="150000"/>
              </a:lnSpc>
            </a:pPr>
            <a:r>
              <a:rPr lang="en-US" sz="3200" dirty="0"/>
              <a:t>But what are we learning?</a:t>
            </a:r>
          </a:p>
        </p:txBody>
      </p:sp>
    </p:spTree>
    <p:extLst>
      <p:ext uri="{BB962C8B-B14F-4D97-AF65-F5344CB8AC3E}">
        <p14:creationId xmlns:p14="http://schemas.microsoft.com/office/powerpoint/2010/main" val="1717301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B75-1920-4DAA-82BA-660EC21E0E54}"/>
              </a:ext>
            </a:extLst>
          </p:cNvPr>
          <p:cNvSpPr>
            <a:spLocks noGrp="1"/>
          </p:cNvSpPr>
          <p:nvPr>
            <p:ph type="title"/>
          </p:nvPr>
        </p:nvSpPr>
        <p:spPr/>
        <p:txBody>
          <a:bodyPr/>
          <a:lstStyle/>
          <a:p>
            <a:r>
              <a:rPr lang="en-US" dirty="0"/>
              <a:t>The Challenges</a:t>
            </a:r>
          </a:p>
        </p:txBody>
      </p:sp>
      <p:sp>
        <p:nvSpPr>
          <p:cNvPr id="3" name="Content Placeholder 2">
            <a:extLst>
              <a:ext uri="{FF2B5EF4-FFF2-40B4-BE49-F238E27FC236}">
                <a16:creationId xmlns:a16="http://schemas.microsoft.com/office/drawing/2014/main" id="{5CD585BC-58A2-465A-9F18-0BEC0E19AF27}"/>
              </a:ext>
            </a:extLst>
          </p:cNvPr>
          <p:cNvSpPr>
            <a:spLocks noGrp="1"/>
          </p:cNvSpPr>
          <p:nvPr>
            <p:ph idx="1"/>
          </p:nvPr>
        </p:nvSpPr>
        <p:spPr/>
        <p:txBody>
          <a:bodyPr>
            <a:normAutofit fontScale="55000" lnSpcReduction="20000"/>
          </a:bodyPr>
          <a:lstStyle/>
          <a:p>
            <a:pPr>
              <a:lnSpc>
                <a:spcPct val="150000"/>
              </a:lnSpc>
            </a:pPr>
            <a:r>
              <a:rPr lang="en-US" sz="3200" dirty="0"/>
              <a:t>Operationalization</a:t>
            </a:r>
          </a:p>
          <a:p>
            <a:pPr lvl="1">
              <a:lnSpc>
                <a:spcPct val="150000"/>
              </a:lnSpc>
            </a:pPr>
            <a:r>
              <a:rPr lang="en-US" sz="2800" dirty="0"/>
              <a:t>How do we get a model ingesting forcing data, representing complex processes and producing output to run </a:t>
            </a:r>
            <a:r>
              <a:rPr lang="en-US" sz="2800" u="sng" dirty="0"/>
              <a:t>automatically</a:t>
            </a:r>
            <a:r>
              <a:rPr lang="en-US" sz="2800" dirty="0"/>
              <a:t> and </a:t>
            </a:r>
            <a:r>
              <a:rPr lang="en-US" sz="2800" u="sng" dirty="0"/>
              <a:t>continuously</a:t>
            </a:r>
            <a:r>
              <a:rPr lang="en-US" sz="2800" dirty="0"/>
              <a:t>?</a:t>
            </a:r>
          </a:p>
          <a:p>
            <a:pPr lvl="1">
              <a:lnSpc>
                <a:spcPct val="150000"/>
              </a:lnSpc>
            </a:pPr>
            <a:r>
              <a:rPr lang="en-US" sz="2800" dirty="0"/>
              <a:t>What computer systems are needed?</a:t>
            </a:r>
          </a:p>
          <a:p>
            <a:pPr>
              <a:lnSpc>
                <a:spcPct val="150000"/>
              </a:lnSpc>
            </a:pPr>
            <a:r>
              <a:rPr lang="en-US" sz="3200" dirty="0"/>
              <a:t>Process Representation</a:t>
            </a:r>
          </a:p>
          <a:p>
            <a:pPr lvl="1">
              <a:lnSpc>
                <a:spcPct val="150000"/>
              </a:lnSpc>
            </a:pPr>
            <a:r>
              <a:rPr lang="en-US" sz="2800" dirty="0"/>
              <a:t>Hydrologic understanding is incomplete, so models are often targeted towards a finite set of objectives – </a:t>
            </a:r>
            <a:r>
              <a:rPr lang="en-US" sz="2800" u="sng" dirty="0"/>
              <a:t>Currently, there is no single model that does everything perfectly</a:t>
            </a:r>
            <a:r>
              <a:rPr lang="en-US" sz="2800" dirty="0"/>
              <a:t>.</a:t>
            </a:r>
          </a:p>
          <a:p>
            <a:pPr lvl="1">
              <a:lnSpc>
                <a:spcPct val="150000"/>
              </a:lnSpc>
            </a:pPr>
            <a:r>
              <a:rPr lang="en-US" sz="2800" dirty="0"/>
              <a:t>How do we represent enough processes such that hydrology is robustly represented while maintaining operational feasibility?</a:t>
            </a:r>
          </a:p>
          <a:p>
            <a:pPr>
              <a:lnSpc>
                <a:spcPct val="150000"/>
              </a:lnSpc>
            </a:pPr>
            <a:r>
              <a:rPr lang="en-US" sz="3200" dirty="0"/>
              <a:t>Communication</a:t>
            </a:r>
          </a:p>
          <a:p>
            <a:pPr lvl="1">
              <a:lnSpc>
                <a:spcPct val="150000"/>
              </a:lnSpc>
            </a:pPr>
            <a:r>
              <a:rPr lang="en-US" sz="2800" dirty="0"/>
              <a:t>How we share our knowledge and our caveats with stakeholders? How do we do this when stakeholders might be accessing our operational models without interacting with “us”?</a:t>
            </a:r>
          </a:p>
          <a:p>
            <a:pPr lvl="1">
              <a:lnSpc>
                <a:spcPct val="150000"/>
              </a:lnSpc>
            </a:pPr>
            <a:r>
              <a:rPr lang="en-US" sz="2800" dirty="0"/>
              <a:t>How do we communicate uncertainty?</a:t>
            </a:r>
          </a:p>
          <a:p>
            <a:pPr>
              <a:lnSpc>
                <a:spcPct val="150000"/>
              </a:lnSpc>
            </a:pPr>
            <a:endParaRPr lang="en-US" sz="3200" dirty="0"/>
          </a:p>
        </p:txBody>
      </p:sp>
    </p:spTree>
    <p:extLst>
      <p:ext uri="{BB962C8B-B14F-4D97-AF65-F5344CB8AC3E}">
        <p14:creationId xmlns:p14="http://schemas.microsoft.com/office/powerpoint/2010/main" val="35343096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SGS_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USGS_Theme" id="{33D7512F-F21C-46FE-8AD6-876B4EA03EA5}" vid="{82848DC7-3A69-4F57-AEF4-B4714CCDE547}"/>
    </a:ext>
  </a:extLst>
</a:theme>
</file>

<file path=ppt/theme/theme2.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3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1922</TotalTime>
  <Words>959</Words>
  <Application>Microsoft Office PowerPoint</Application>
  <PresentationFormat>Widescreen</PresentationFormat>
  <Paragraphs>66</Paragraphs>
  <Slides>12</Slides>
  <Notes>0</Notes>
  <HiddenSlides>0</HiddenSlides>
  <MMClips>0</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12</vt:i4>
      </vt:variant>
    </vt:vector>
  </HeadingPairs>
  <TitlesOfParts>
    <vt:vector size="17" baseType="lpstr">
      <vt:lpstr>Arial</vt:lpstr>
      <vt:lpstr>USGS_Theme</vt:lpstr>
      <vt:lpstr>1_Clarity</vt:lpstr>
      <vt:lpstr>2_Clarity</vt:lpstr>
      <vt:lpstr>3_Clarity</vt:lpstr>
      <vt:lpstr>Operationalizing Continental-Domain Hydrologic Models: What can we learn?</vt:lpstr>
      <vt:lpstr>Abstract</vt:lpstr>
      <vt:lpstr>Background</vt:lpstr>
      <vt:lpstr>National Integrated Water Availability Assessment</vt:lpstr>
      <vt:lpstr>USGS – NIWAA (Stories GIF)</vt:lpstr>
      <vt:lpstr>National Water Model</vt:lpstr>
      <vt:lpstr>NWS – NWM (Screenshot)</vt:lpstr>
      <vt:lpstr>And those aren’t the only ones out there…</vt:lpstr>
      <vt:lpstr>The Challenges</vt:lpstr>
      <vt:lpstr>Where to go?</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Hydrologic Similarity to Inform Prediction and Management in Ungaged Basins</dc:title>
  <dc:creator>Farmer, William H</dc:creator>
  <cp:lastModifiedBy>Farmer, William H</cp:lastModifiedBy>
  <cp:revision>33</cp:revision>
  <dcterms:created xsi:type="dcterms:W3CDTF">2019-12-04T16:28:23Z</dcterms:created>
  <dcterms:modified xsi:type="dcterms:W3CDTF">2020-04-28T01:57:22Z</dcterms:modified>
</cp:coreProperties>
</file>