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83" r:id="rId1"/>
  </p:sldMasterIdLst>
  <p:notesMasterIdLst>
    <p:notesMasterId r:id="rId15"/>
  </p:notesMasterIdLst>
  <p:sldIdLst>
    <p:sldId id="256" r:id="rId2"/>
    <p:sldId id="257" r:id="rId3"/>
    <p:sldId id="259" r:id="rId4"/>
    <p:sldId id="268" r:id="rId5"/>
    <p:sldId id="269" r:id="rId6"/>
    <p:sldId id="258" r:id="rId7"/>
    <p:sldId id="260" r:id="rId8"/>
    <p:sldId id="273" r:id="rId9"/>
    <p:sldId id="272" r:id="rId10"/>
    <p:sldId id="265" r:id="rId11"/>
    <p:sldId id="264" r:id="rId12"/>
    <p:sldId id="266" r:id="rId13"/>
    <p:sldId id="267" r:id="rId14"/>
  </p:sldIdLst>
  <p:sldSz cx="9144000" cy="5143500" type="screen16x9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rena Galesic" initials="M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14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2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latin typeface="Times New Roman"/>
              </a:rPr>
              <a:t> </a:t>
            </a:r>
          </a:p>
        </p:txBody>
      </p:sp>
      <p:sp>
        <p:nvSpPr>
          <p:cNvPr id="12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latin typeface="Times New Roman"/>
              </a:rPr>
              <a:t> </a:t>
            </a:r>
          </a:p>
        </p:txBody>
      </p:sp>
      <p:sp>
        <p:nvSpPr>
          <p:cNvPr id="12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latin typeface="Times New Roman"/>
              </a:rPr>
              <a:t> </a:t>
            </a:r>
          </a:p>
        </p:txBody>
      </p:sp>
      <p:sp>
        <p:nvSpPr>
          <p:cNvPr id="13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8F9E207F-012F-45D7-BA7C-B638AE91839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8F9E207F-012F-45D7-BA7C-B638AE918391}" type="slidenum">
              <a:rPr lang="en-US" sz="1400" b="0" strike="noStrike" spc="-1" smtClean="0">
                <a:latin typeface="Times New Roman"/>
              </a:rPr>
              <a:t>1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8310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7280" cy="4209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19" name="CustomShape 3"/>
          <p:cNvSpPr/>
          <p:nvPr/>
        </p:nvSpPr>
        <p:spPr>
          <a:xfrm>
            <a:off x="4281480" y="10155240"/>
            <a:ext cx="3275640" cy="53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2C36B7F-D538-4310-8533-67CCC0A25E8A}" type="slidenum"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6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7280" cy="4209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19" name="CustomShape 3"/>
          <p:cNvSpPr/>
          <p:nvPr/>
        </p:nvSpPr>
        <p:spPr>
          <a:xfrm>
            <a:off x="4281480" y="10155240"/>
            <a:ext cx="3275640" cy="53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2C36B7F-D538-4310-8533-67CCC0A25E8A}" type="slidenum"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en-US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5606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7280" cy="4209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19" name="CustomShape 3"/>
          <p:cNvSpPr/>
          <p:nvPr/>
        </p:nvSpPr>
        <p:spPr>
          <a:xfrm>
            <a:off x="4281480" y="10155240"/>
            <a:ext cx="3275640" cy="53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2C36B7F-D538-4310-8533-67CCC0A25E8A}" type="slidenum">
              <a:rPr lang="en-US" sz="12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en-US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8614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0364D71-C2EC-4FB5-8136-5277564DD07F}"/>
              </a:ext>
            </a:extLst>
          </p:cNvPr>
          <p:cNvCxnSpPr/>
          <p:nvPr userDrawn="1"/>
        </p:nvCxnSpPr>
        <p:spPr>
          <a:xfrm>
            <a:off x="159327" y="1073729"/>
            <a:ext cx="88253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8716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0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8041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7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070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3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AD4A1B7-F305-4B97-860B-DFA5DBD97D54}"/>
              </a:ext>
            </a:extLst>
          </p:cNvPr>
          <p:cNvCxnSpPr/>
          <p:nvPr userDrawn="1"/>
        </p:nvCxnSpPr>
        <p:spPr>
          <a:xfrm>
            <a:off x="131618" y="568036"/>
            <a:ext cx="88045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71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1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5234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8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2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0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9226"/>
            <a:ext cx="1971675" cy="43199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9226"/>
            <a:ext cx="5800725" cy="4319924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03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750737"/>
            <a:ext cx="9143989" cy="4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07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olin-live.com/index.php/adriatic-jadro-usce-rijeke-jadro/" TargetMode="Externa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-blox.com/en/product/neo-6-series" TargetMode="External"/><Relationship Id="rId2" Type="http://schemas.openxmlformats.org/officeDocument/2006/relationships/hyperlink" Target="https://www.microchip.com/wwwproducts/en/ATmega2560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aximintegrated.com/en/products/sensors/%20DS18B20.html" TargetMode="External"/><Relationship Id="rId4" Type="http://schemas.openxmlformats.org/officeDocument/2006/relationships/hyperlink" Target="https://www.nmea.org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4023360" y="1131240"/>
            <a:ext cx="4217760" cy="14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200"/>
              </a:lnSpc>
            </a:pPr>
            <a:br>
              <a:rPr dirty="0"/>
            </a:br>
            <a:r>
              <a:rPr lang="en-US" b="1" spc="-1" dirty="0">
                <a:solidFill>
                  <a:srgbClr val="005AA0"/>
                </a:solidFill>
              </a:rPr>
              <a:t>DIY approach to measuring surface water properties in the estuary</a:t>
            </a:r>
            <a:endParaRPr lang="en-US" sz="1800" b="1" strike="noStrike" spc="-1" dirty="0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4023360" y="2252041"/>
            <a:ext cx="4294800" cy="68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1599"/>
              </a:lnSpc>
              <a:spcAft>
                <a:spcPts val="720"/>
              </a:spcAft>
            </a:pPr>
            <a:r>
              <a:rPr lang="hr-HR" sz="1100" b="0" strike="noStrike" spc="-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Prof. Vladimir Divić</a:t>
            </a:r>
            <a:r>
              <a:rPr lang="hr-HR" sz="1100" spc="-1" baseline="30000" dirty="0">
                <a:solidFill>
                  <a:srgbClr val="005AA0"/>
                </a:solidFill>
                <a:latin typeface="Arial"/>
                <a:ea typeface="DejaVu Sans"/>
              </a:rPr>
              <a:t> 1</a:t>
            </a:r>
            <a:r>
              <a:rPr lang="hr-HR" sz="1100" b="0" strike="noStrike" spc="-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, </a:t>
            </a:r>
            <a:r>
              <a:rPr lang="en-US" sz="1100" b="0" strike="noStrike" spc="-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Dr. Morena Galesic</a:t>
            </a:r>
            <a:r>
              <a:rPr lang="hr-HR" sz="1100" spc="-1" baseline="30000" dirty="0">
                <a:solidFill>
                  <a:srgbClr val="005AA0"/>
                </a:solidFill>
                <a:latin typeface="Arial"/>
                <a:ea typeface="DejaVu Sans"/>
              </a:rPr>
              <a:t> 1</a:t>
            </a:r>
            <a:r>
              <a:rPr lang="en-US" sz="1100" b="0" strike="noStrike" spc="-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, Dr. Mariaines Di Dato</a:t>
            </a:r>
            <a:r>
              <a:rPr lang="hr-HR" sz="1100" spc="-1" baseline="30000" dirty="0">
                <a:solidFill>
                  <a:srgbClr val="005AA0"/>
                </a:solidFill>
                <a:latin typeface="Arial"/>
                <a:ea typeface="DejaVu Sans"/>
              </a:rPr>
              <a:t> 2</a:t>
            </a:r>
            <a:r>
              <a:rPr lang="en-US" sz="1100" b="0" strike="noStrike" spc="-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,</a:t>
            </a:r>
            <a:r>
              <a:rPr lang="hr-HR" sz="1100" b="0" strike="noStrike" spc="-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Marina Tavra</a:t>
            </a:r>
            <a:r>
              <a:rPr lang="hr-HR" sz="1100" spc="-1" baseline="30000" dirty="0">
                <a:solidFill>
                  <a:srgbClr val="005AA0"/>
                </a:solidFill>
                <a:latin typeface="Arial"/>
                <a:ea typeface="DejaVu Sans"/>
              </a:rPr>
              <a:t> 1</a:t>
            </a:r>
            <a:r>
              <a:rPr lang="hr-HR" sz="1100" b="0" strike="noStrike" spc="-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, </a:t>
            </a:r>
            <a:r>
              <a:rPr lang="en-US" sz="1100" b="0" strike="noStrike" spc="-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Prof. Roko Andricevic</a:t>
            </a:r>
            <a:r>
              <a:rPr lang="hr-HR" sz="1100" spc="-1" baseline="30000" dirty="0">
                <a:solidFill>
                  <a:srgbClr val="005AA0"/>
                </a:solidFill>
                <a:latin typeface="Arial"/>
                <a:ea typeface="DejaVu Sans"/>
              </a:rPr>
              <a:t> 1,3 </a:t>
            </a:r>
          </a:p>
          <a:p>
            <a:pPr>
              <a:lnSpc>
                <a:spcPts val="1599"/>
              </a:lnSpc>
              <a:spcAft>
                <a:spcPts val="720"/>
              </a:spcAft>
            </a:pPr>
            <a:r>
              <a:rPr lang="hr-HR" sz="900" spc="-1" baseline="30000" dirty="0">
                <a:solidFill>
                  <a:srgbClr val="005AA0"/>
                </a:solidFill>
                <a:latin typeface="Arial"/>
                <a:ea typeface="DejaVu Sans"/>
              </a:rPr>
              <a:t>1 </a:t>
            </a:r>
            <a:r>
              <a:rPr lang="hr-HR" sz="9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Un</a:t>
            </a:r>
            <a:r>
              <a:rPr lang="en-US" sz="9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iversity of Split, Faculty of Civil Engineering, Architecture and Geodesy, Croatia</a:t>
            </a:r>
            <a:br>
              <a:rPr dirty="0"/>
            </a:br>
            <a:r>
              <a:rPr lang="hr-HR" sz="900" spc="-1" baseline="30000" dirty="0">
                <a:solidFill>
                  <a:srgbClr val="005AA0"/>
                </a:solidFill>
                <a:latin typeface="Arial"/>
                <a:ea typeface="DejaVu Sans"/>
              </a:rPr>
              <a:t> 2 </a:t>
            </a:r>
            <a:r>
              <a:rPr lang="hr-HR" sz="9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H</a:t>
            </a:r>
            <a:r>
              <a:rPr lang="en-US" sz="9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elmholtz Centre for Environmental Research - UFZ, Department of Computational Hydrosystems, Germany</a:t>
            </a:r>
            <a:br>
              <a:rPr dirty="0"/>
            </a:br>
            <a:r>
              <a:rPr lang="hr-HR" sz="900" spc="-1" baseline="30000" dirty="0">
                <a:solidFill>
                  <a:srgbClr val="005AA0"/>
                </a:solidFill>
                <a:latin typeface="Arial"/>
                <a:ea typeface="DejaVu Sans"/>
              </a:rPr>
              <a:t>3</a:t>
            </a:r>
            <a:r>
              <a:rPr lang="hr-HR" sz="9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Un</a:t>
            </a:r>
            <a:r>
              <a:rPr lang="en-US" sz="9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iversity of Split, Center of Excellence for Science and Technology-Integration of Mediterranean Region, Croatia</a:t>
            </a:r>
            <a:endParaRPr lang="hr-HR" sz="900" b="0" strike="noStrike" spc="-1" dirty="0">
              <a:solidFill>
                <a:srgbClr val="005AA0"/>
              </a:solidFill>
              <a:latin typeface="Arial"/>
              <a:ea typeface="DejaVu Sans"/>
            </a:endParaRPr>
          </a:p>
          <a:p>
            <a:pPr>
              <a:lnSpc>
                <a:spcPts val="1599"/>
              </a:lnSpc>
              <a:spcAft>
                <a:spcPts val="720"/>
              </a:spcAft>
            </a:pPr>
            <a:endParaRPr lang="en-US" sz="900" b="0" strike="noStrike" spc="-1" dirty="0">
              <a:latin typeface="Arial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8280360" y="4903200"/>
            <a:ext cx="50940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C529068C-CDEA-402E-BD67-32C6AC7081C6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1</a:t>
            </a:fld>
            <a:endParaRPr lang="en-US" sz="900" b="0" strike="noStrike" spc="-1" dirty="0">
              <a:latin typeface="Arial"/>
            </a:endParaRPr>
          </a:p>
        </p:txBody>
      </p:sp>
      <p:sp>
        <p:nvSpPr>
          <p:cNvPr id="135" name="CustomShape 5"/>
          <p:cNvSpPr/>
          <p:nvPr/>
        </p:nvSpPr>
        <p:spPr>
          <a:xfrm>
            <a:off x="3499620" y="4061522"/>
            <a:ext cx="3963498" cy="36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1599"/>
              </a:lnSpc>
            </a:pPr>
            <a:r>
              <a:rPr lang="hr-HR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              </a:t>
            </a:r>
            <a:r>
              <a:rPr lang="en-US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EGU General Assembly 2020</a:t>
            </a:r>
            <a:endParaRPr lang="en-US" sz="1200" b="0" strike="noStrike" spc="-1" dirty="0">
              <a:latin typeface="Arial"/>
            </a:endParaRPr>
          </a:p>
          <a:p>
            <a:pPr>
              <a:lnSpc>
                <a:spcPts val="1599"/>
              </a:lnSpc>
            </a:pPr>
            <a:r>
              <a:rPr lang="hr-HR" sz="1200" b="0" strike="noStrike" spc="-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/>
                <a:ea typeface="DejaVu Sans"/>
              </a:rPr>
              <a:t>may the </a:t>
            </a:r>
            <a:r>
              <a:rPr lang="hr-HR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4</a:t>
            </a:r>
            <a:r>
              <a:rPr lang="en-US" sz="1200" b="0" strike="noStrike" spc="-1" dirty="0" err="1">
                <a:solidFill>
                  <a:srgbClr val="005AA0"/>
                </a:solidFill>
                <a:latin typeface="Arial"/>
                <a:ea typeface="DejaVu Sans"/>
              </a:rPr>
              <a:t>th</a:t>
            </a:r>
            <a:r>
              <a:rPr lang="en-US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 May 2020, 1</a:t>
            </a:r>
            <a:r>
              <a:rPr lang="hr-HR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6</a:t>
            </a:r>
            <a:r>
              <a:rPr lang="en-US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:</a:t>
            </a:r>
            <a:r>
              <a:rPr lang="hr-HR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15</a:t>
            </a:r>
            <a:r>
              <a:rPr lang="en-US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 – 1</a:t>
            </a:r>
            <a:r>
              <a:rPr lang="hr-HR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8</a:t>
            </a:r>
            <a:r>
              <a:rPr lang="en-US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:</a:t>
            </a:r>
            <a:r>
              <a:rPr lang="hr-HR" sz="12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00</a:t>
            </a:r>
            <a:endParaRPr lang="en-US" sz="1200" b="0" strike="noStrike" spc="-1" dirty="0">
              <a:latin typeface="Arial"/>
            </a:endParaRPr>
          </a:p>
        </p:txBody>
      </p:sp>
      <p:pic>
        <p:nvPicPr>
          <p:cNvPr id="137" name="Picture 4"/>
          <p:cNvPicPr/>
          <p:nvPr/>
        </p:nvPicPr>
        <p:blipFill>
          <a:blip r:embed="rId4"/>
          <a:stretch/>
        </p:blipFill>
        <p:spPr>
          <a:xfrm>
            <a:off x="660060" y="187200"/>
            <a:ext cx="1295280" cy="709920"/>
          </a:xfrm>
          <a:prstGeom prst="rect">
            <a:avLst/>
          </a:prstGeom>
          <a:ln>
            <a:noFill/>
          </a:ln>
        </p:spPr>
      </p:pic>
      <p:pic>
        <p:nvPicPr>
          <p:cNvPr id="138" name="Picture 6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>
          <a:xfrm>
            <a:off x="2265420" y="143280"/>
            <a:ext cx="949320" cy="797760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boat on a body of water&#10;&#10;Description automatically generated">
            <a:extLst>
              <a:ext uri="{FF2B5EF4-FFF2-40B4-BE49-F238E27FC236}">
                <a16:creationId xmlns:a16="http://schemas.microsoft.com/office/drawing/2014/main" id="{7409EFB8-9636-47B1-B4D9-53408A5DB8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92" y="1186658"/>
            <a:ext cx="2589300" cy="3452400"/>
          </a:xfrm>
          <a:prstGeom prst="rect">
            <a:avLst/>
          </a:prstGeom>
        </p:spPr>
      </p:pic>
      <p:pic>
        <p:nvPicPr>
          <p:cNvPr id="3" name="Picture 2" descr="A picture containing knife&#10;&#10;Description automatically generated">
            <a:extLst>
              <a:ext uri="{FF2B5EF4-FFF2-40B4-BE49-F238E27FC236}">
                <a16:creationId xmlns:a16="http://schemas.microsoft.com/office/drawing/2014/main" id="{093CEC44-8C0F-4FB1-93F7-8BFEEFDBDBC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620" y="199411"/>
            <a:ext cx="2858924" cy="685497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CD10E3E-42FE-467B-B15B-CE395A8C5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424" y="143279"/>
            <a:ext cx="1771353" cy="79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stomShape 4">
            <a:extLst>
              <a:ext uri="{FF2B5EF4-FFF2-40B4-BE49-F238E27FC236}">
                <a16:creationId xmlns:a16="http://schemas.microsoft.com/office/drawing/2014/main" id="{BF4C85BC-34A6-4EAF-B45E-C35CA92A1F9F}"/>
              </a:ext>
            </a:extLst>
          </p:cNvPr>
          <p:cNvSpPr/>
          <p:nvPr/>
        </p:nvSpPr>
        <p:spPr>
          <a:xfrm>
            <a:off x="6958800" y="4903200"/>
            <a:ext cx="651600" cy="14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9E4DF5-17AA-4175-8D91-C19E0A6AD751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91C39C04-1A01-425A-8E00-358B3D880D2B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2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6958800" y="4903200"/>
            <a:ext cx="651240" cy="1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en-US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Introduction</a:t>
            </a:r>
            <a:br>
              <a:rPr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142" name="CustomShape 4"/>
          <p:cNvSpPr/>
          <p:nvPr/>
        </p:nvSpPr>
        <p:spPr>
          <a:xfrm>
            <a:off x="4682390" y="1257840"/>
            <a:ext cx="4250431" cy="324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200" spc="-1" dirty="0">
                <a:solidFill>
                  <a:srgbClr val="38382F"/>
                </a:solidFill>
                <a:latin typeface="Arial"/>
                <a:ea typeface="Noto Sans CJK SC"/>
              </a:rPr>
              <a:t>Estuaries are dynamic ecosystems due to their nature of being a transitional zone among sea, river, and land [1].</a:t>
            </a:r>
            <a:endParaRPr lang="hr-HR" sz="1200" spc="-1" dirty="0">
              <a:solidFill>
                <a:srgbClr val="38382F"/>
              </a:solidFill>
              <a:latin typeface="Arial"/>
              <a:ea typeface="Noto Sans CJK SC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200" spc="-1" dirty="0">
                <a:solidFill>
                  <a:srgbClr val="38382F"/>
                </a:solidFill>
                <a:latin typeface="Arial"/>
                <a:ea typeface="Noto Sans CJK SC"/>
              </a:rPr>
              <a:t>Evaluation of such a dynamic environment requires versatile systems to monitor different water properties [2].</a:t>
            </a:r>
            <a:endParaRPr lang="hr-HR" sz="1200" spc="-1" dirty="0">
              <a:solidFill>
                <a:srgbClr val="38382F"/>
              </a:solidFill>
              <a:latin typeface="Arial"/>
              <a:ea typeface="Noto Sans CJK SC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200" spc="-1" dirty="0">
                <a:solidFill>
                  <a:srgbClr val="38382F"/>
                </a:solidFill>
                <a:latin typeface="Arial"/>
                <a:ea typeface="Noto Sans CJK SC"/>
              </a:rPr>
              <a:t>Salinity is recognized as one of the most studied water properties, both for its importance for the ecosystem and cost-effectiveness [3,4,5,6].</a:t>
            </a:r>
            <a:endParaRPr lang="hr-HR" sz="1200" spc="-1" dirty="0">
              <a:solidFill>
                <a:srgbClr val="38382F"/>
              </a:solidFill>
              <a:latin typeface="Arial"/>
              <a:ea typeface="Noto Sans CJK SC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200" spc="-1" dirty="0">
                <a:solidFill>
                  <a:srgbClr val="38382F"/>
                </a:solidFill>
                <a:latin typeface="Arial"/>
                <a:ea typeface="Noto Sans CJK SC"/>
              </a:rPr>
              <a:t>The main goal for the development of presented measurement probes was to determine salinity and velocity of surface water in the most frugal way.</a:t>
            </a:r>
            <a:endParaRPr lang="en-GB" sz="1200" b="0" strike="noStrike" spc="-1" dirty="0">
              <a:latin typeface="Arial"/>
            </a:endParaRPr>
          </a:p>
        </p:txBody>
      </p:sp>
      <p:sp>
        <p:nvSpPr>
          <p:cNvPr id="144" name="CustomShape 5"/>
          <p:cNvSpPr/>
          <p:nvPr/>
        </p:nvSpPr>
        <p:spPr>
          <a:xfrm>
            <a:off x="1097694" y="4405320"/>
            <a:ext cx="3746160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1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</a:t>
            </a:r>
            <a:r>
              <a:rPr lang="en-GB" sz="700" spc="-1" dirty="0">
                <a:solidFill>
                  <a:srgbClr val="38382F"/>
                </a:solidFill>
                <a:latin typeface="Arial"/>
                <a:ea typeface="Noto Sans CJK SC"/>
              </a:rPr>
              <a:t>River </a:t>
            </a:r>
            <a:r>
              <a:rPr lang="en-GB" sz="700" spc="-1" dirty="0" err="1">
                <a:solidFill>
                  <a:srgbClr val="38382F"/>
                </a:solidFill>
                <a:latin typeface="Arial"/>
                <a:ea typeface="Noto Sans CJK SC"/>
              </a:rPr>
              <a:t>Žrnovnica</a:t>
            </a:r>
            <a:r>
              <a:rPr lang="en-GB" sz="700" spc="-1" dirty="0">
                <a:solidFill>
                  <a:srgbClr val="38382F"/>
                </a:solidFill>
                <a:latin typeface="Arial"/>
                <a:ea typeface="Noto Sans CJK SC"/>
              </a:rPr>
              <a:t> estuary near Split, Croatia</a:t>
            </a:r>
            <a:endParaRPr lang="en-GB" sz="700" b="0" strike="noStrike" spc="-1" dirty="0">
              <a:latin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973BAA-11C5-47E5-B0D8-1CEFEAB24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79" y="1150368"/>
            <a:ext cx="4250432" cy="31878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D0E18D-C5D0-482F-9DB0-74F3F43D8D80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8338E940-B65F-44DD-AFF9-0314CCDA8945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3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6958800" y="4903200"/>
            <a:ext cx="651240" cy="1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3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Design </a:t>
            </a:r>
            <a:r>
              <a:rPr lang="en-GB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challenges</a:t>
            </a:r>
            <a:r>
              <a:rPr lang="hr-HR" spc="-1" dirty="0">
                <a:solidFill>
                  <a:srgbClr val="005AA0"/>
                </a:solidFill>
                <a:latin typeface="Arial"/>
                <a:ea typeface="DejaVu Sans"/>
              </a:rPr>
              <a:t> - System</a:t>
            </a:r>
            <a:br>
              <a:rPr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158" name="CustomShape 4"/>
          <p:cNvSpPr/>
          <p:nvPr/>
        </p:nvSpPr>
        <p:spPr>
          <a:xfrm>
            <a:off x="4828031" y="802118"/>
            <a:ext cx="4253623" cy="39040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GB" sz="12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The</a:t>
            </a:r>
            <a:r>
              <a:rPr lang="en-GB" sz="1200" spc="-1" dirty="0">
                <a:solidFill>
                  <a:srgbClr val="38382F"/>
                </a:solidFill>
                <a:latin typeface="Arial"/>
                <a:ea typeface="DejaVu Sans"/>
              </a:rPr>
              <a:t> probe system is built around </a:t>
            </a:r>
            <a:r>
              <a:rPr lang="hr-HR" sz="1200" spc="-1" dirty="0" err="1">
                <a:solidFill>
                  <a:srgbClr val="38382F"/>
                </a:solidFill>
                <a:latin typeface="Arial"/>
                <a:ea typeface="DejaVu Sans"/>
              </a:rPr>
              <a:t>the</a:t>
            </a:r>
            <a:r>
              <a:rPr lang="hr-HR" sz="1200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en-GB" sz="1200" spc="-1" dirty="0">
                <a:solidFill>
                  <a:srgbClr val="38382F"/>
                </a:solidFill>
                <a:latin typeface="Arial"/>
                <a:ea typeface="DejaVu Sans"/>
              </a:rPr>
              <a:t>Arduino open</a:t>
            </a:r>
            <a:r>
              <a:rPr lang="hr-HR" sz="1200" spc="-1" dirty="0">
                <a:solidFill>
                  <a:srgbClr val="38382F"/>
                </a:solidFill>
                <a:latin typeface="Arial"/>
                <a:ea typeface="DejaVu Sans"/>
              </a:rPr>
              <a:t>-</a:t>
            </a:r>
            <a:r>
              <a:rPr lang="en-GB" sz="1200" spc="-1" dirty="0">
                <a:solidFill>
                  <a:srgbClr val="38382F"/>
                </a:solidFill>
                <a:latin typeface="Arial"/>
                <a:ea typeface="DejaVu Sans"/>
              </a:rPr>
              <a:t>source platform [7]</a:t>
            </a:r>
            <a:r>
              <a:rPr lang="hr-HR" sz="1200" spc="-1" dirty="0">
                <a:solidFill>
                  <a:srgbClr val="38382F"/>
                </a:solidFill>
                <a:latin typeface="Arial"/>
                <a:ea typeface="DejaVu Sans"/>
              </a:rPr>
              <a:t>.</a:t>
            </a:r>
            <a:r>
              <a:rPr lang="en-GB" sz="1200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hr-HR" sz="1200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mainboard is </a:t>
            </a:r>
            <a:r>
              <a:rPr lang="hr-HR" sz="1200" spc="-1" dirty="0" err="1">
                <a:solidFill>
                  <a:srgbClr val="38382F"/>
                </a:solidFill>
                <a:latin typeface="Arial"/>
              </a:rPr>
              <a:t>an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Arduino Mega board based on </a:t>
            </a:r>
            <a:r>
              <a:rPr lang="hr-HR" sz="1200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ATMEGA2560 microprocessor [8]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.</a:t>
            </a:r>
            <a:endParaRPr lang="en-GB" sz="1200" spc="-1" dirty="0">
              <a:solidFill>
                <a:srgbClr val="38382F"/>
              </a:solidFill>
              <a:latin typeface="Arial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GB" sz="1200" b="0" strike="noStrike" spc="-1" dirty="0">
                <a:solidFill>
                  <a:srgbClr val="38382F"/>
                </a:solidFill>
                <a:latin typeface="Arial"/>
              </a:rPr>
              <a:t>The po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sition of the probe and time are measured using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200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spc="-1" dirty="0" err="1">
                <a:solidFill>
                  <a:srgbClr val="38382F"/>
                </a:solidFill>
                <a:latin typeface="Arial"/>
              </a:rPr>
              <a:t>uBlox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 NEO-6M GPS receiver module [9]. The module is communicating to </a:t>
            </a:r>
            <a:r>
              <a:rPr lang="hr-HR" sz="1200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mainboard via hardware UART port [10]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.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 </a:t>
            </a: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GB" sz="1200" b="0" strike="noStrike" spc="-1" dirty="0">
                <a:solidFill>
                  <a:srgbClr val="38382F"/>
                </a:solidFill>
                <a:latin typeface="Arial"/>
              </a:rPr>
              <a:t>Temperature sensing is done by DS188B20 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module [11] and </a:t>
            </a:r>
            <a:r>
              <a:rPr lang="en-GB" sz="1200" b="0" strike="noStrike" spc="-1" dirty="0">
                <a:solidFill>
                  <a:srgbClr val="38382F"/>
                </a:solidFill>
                <a:latin typeface="Arial"/>
              </a:rPr>
              <a:t>transmitted to</a:t>
            </a:r>
            <a:r>
              <a:rPr lang="hr-HR" sz="12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b="0" strike="noStrike" spc="-1" dirty="0">
                <a:solidFill>
                  <a:srgbClr val="38382F"/>
                </a:solidFill>
                <a:latin typeface="Arial"/>
              </a:rPr>
              <a:t>the mainboard using</a:t>
            </a:r>
            <a:r>
              <a:rPr lang="hr-HR" sz="12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b="0" strike="noStrike" spc="-1" dirty="0">
                <a:solidFill>
                  <a:srgbClr val="38382F"/>
                </a:solidFill>
                <a:latin typeface="Arial"/>
              </a:rPr>
              <a:t>the 1-wire protocol</a:t>
            </a:r>
            <a:r>
              <a:rPr lang="hr-HR" sz="1200" b="0" strike="noStrike" spc="-1" dirty="0">
                <a:solidFill>
                  <a:srgbClr val="38382F"/>
                </a:solidFill>
                <a:latin typeface="Arial"/>
              </a:rPr>
              <a:t>.</a:t>
            </a:r>
            <a:endParaRPr lang="en-GB" sz="1200" b="0" strike="noStrike" spc="-1" dirty="0">
              <a:solidFill>
                <a:srgbClr val="38382F"/>
              </a:solidFill>
              <a:latin typeface="Arial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GB" sz="1200" spc="-1" dirty="0">
                <a:solidFill>
                  <a:srgbClr val="38382F"/>
                </a:solidFill>
                <a:latin typeface="Arial"/>
              </a:rPr>
              <a:t>The electroconductivity module is built using </a:t>
            </a:r>
            <a:r>
              <a:rPr lang="hr-HR" sz="1200" spc="-1" dirty="0" err="1">
                <a:solidFill>
                  <a:srgbClr val="38382F"/>
                </a:solidFill>
                <a:latin typeface="Arial"/>
              </a:rPr>
              <a:t>an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additional Arduino Pro Mini module, MOSFET H-bridge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,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 and set of electrodes. </a:t>
            </a:r>
            <a:endParaRPr lang="hr-HR" sz="1200" spc="-1" dirty="0">
              <a:solidFill>
                <a:srgbClr val="38382F"/>
              </a:solidFill>
              <a:latin typeface="Arial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GB" sz="1200" b="0" strike="noStrike" spc="-1" dirty="0">
                <a:solidFill>
                  <a:srgbClr val="38382F"/>
                </a:solidFill>
                <a:latin typeface="Arial"/>
              </a:rPr>
              <a:t>All data is logged on </a:t>
            </a:r>
            <a:r>
              <a:rPr lang="hr-HR" sz="1200" b="0" strike="noStrike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2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b="0" strike="noStrike" spc="-1" dirty="0">
                <a:solidFill>
                  <a:srgbClr val="38382F"/>
                </a:solidFill>
                <a:latin typeface="Arial"/>
              </a:rPr>
              <a:t>SD card via </a:t>
            </a:r>
            <a:r>
              <a:rPr lang="hr-HR" sz="1200" b="0" strike="noStrike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2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b="0" strike="noStrike" spc="-1" dirty="0">
                <a:solidFill>
                  <a:srgbClr val="38382F"/>
                </a:solidFill>
                <a:latin typeface="Arial"/>
              </a:rPr>
              <a:t>SPI interface.</a:t>
            </a: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GB" sz="1200" spc="-1" dirty="0">
                <a:solidFill>
                  <a:srgbClr val="38382F"/>
                </a:solidFill>
                <a:latin typeface="Arial"/>
              </a:rPr>
              <a:t>Telemetry data are transmitted via Bluetooth protocol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.</a:t>
            </a:r>
            <a:endParaRPr lang="en-GB" sz="1200" b="0" strike="noStrike" spc="-1" dirty="0">
              <a:latin typeface="Arial"/>
            </a:endParaRPr>
          </a:p>
        </p:txBody>
      </p:sp>
      <p:sp>
        <p:nvSpPr>
          <p:cNvPr id="160" name="CustomShape 5"/>
          <p:cNvSpPr/>
          <p:nvPr/>
        </p:nvSpPr>
        <p:spPr>
          <a:xfrm>
            <a:off x="1345454" y="4254210"/>
            <a:ext cx="3746160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</a:t>
            </a:r>
            <a:r>
              <a:rPr lang="hr-HR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2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</a:t>
            </a:r>
            <a:r>
              <a:rPr lang="en-GB" sz="700" spc="-1" dirty="0">
                <a:solidFill>
                  <a:srgbClr val="38382F"/>
                </a:solidFill>
                <a:latin typeface="Arial"/>
                <a:ea typeface="Noto Sans CJK SC"/>
              </a:rPr>
              <a:t>Schematics of developed probe system</a:t>
            </a:r>
            <a:endParaRPr lang="en-GB" sz="700" b="0" strike="noStrike" spc="-1" dirty="0"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CC523E-E9C4-48FF-A484-92FD8CCE7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14183"/>
            <a:ext cx="4828032" cy="29641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33F09E-C104-42CD-9A87-014F65667D6A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8338E940-B65F-44DD-AFF9-0314CCDA8945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4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6958800" y="4903200"/>
            <a:ext cx="651240" cy="1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3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Design challenges – EC </a:t>
            </a:r>
            <a:r>
              <a:rPr lang="hr-HR" sz="1800" b="0" strike="noStrike" spc="-1" dirty="0" err="1">
                <a:solidFill>
                  <a:srgbClr val="005AA0"/>
                </a:solidFill>
                <a:latin typeface="Arial"/>
                <a:ea typeface="DejaVu Sans"/>
              </a:rPr>
              <a:t>sensor</a:t>
            </a:r>
            <a:br>
              <a:rPr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158" name="CustomShape 4"/>
          <p:cNvSpPr/>
          <p:nvPr/>
        </p:nvSpPr>
        <p:spPr>
          <a:xfrm>
            <a:off x="4953600" y="924169"/>
            <a:ext cx="3836880" cy="38054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Significant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calibration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effort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was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required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due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to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nonlinearities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in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sensor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and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Arduino’s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internal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  <a:ea typeface="DejaVu Sans"/>
              </a:rPr>
              <a:t>circuits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 for </a:t>
            </a:r>
            <a:r>
              <a:rPr lang="hr-HR" sz="1300" spc="-1" dirty="0" err="1">
                <a:solidFill>
                  <a:srgbClr val="38382F"/>
                </a:solidFill>
                <a:latin typeface="Arial"/>
                <a:ea typeface="DejaVu Sans"/>
              </a:rPr>
              <a:t>analog</a:t>
            </a:r>
            <a:r>
              <a:rPr lang="hr-HR" sz="1300" spc="-1" dirty="0">
                <a:solidFill>
                  <a:srgbClr val="38382F"/>
                </a:solidFill>
                <a:latin typeface="Arial"/>
                <a:ea typeface="DejaVu Sans"/>
              </a:rPr>
              <a:t> to </a:t>
            </a:r>
            <a:r>
              <a:rPr lang="hr-HR" sz="1300" spc="-1" dirty="0" err="1">
                <a:solidFill>
                  <a:srgbClr val="38382F"/>
                </a:solidFill>
                <a:latin typeface="Arial"/>
                <a:ea typeface="DejaVu Sans"/>
              </a:rPr>
              <a:t>digital</a:t>
            </a:r>
            <a:r>
              <a:rPr lang="hr-HR" sz="1300" spc="-1" dirty="0">
                <a:solidFill>
                  <a:srgbClr val="38382F"/>
                </a:solidFill>
                <a:latin typeface="Arial"/>
                <a:ea typeface="DejaVu Sans"/>
              </a:rPr>
              <a:t> </a:t>
            </a:r>
            <a:r>
              <a:rPr lang="hr-HR" sz="1300" spc="-1" dirty="0" err="1">
                <a:solidFill>
                  <a:srgbClr val="38382F"/>
                </a:solidFill>
                <a:latin typeface="Arial"/>
                <a:ea typeface="DejaVu Sans"/>
              </a:rPr>
              <a:t>conversion</a:t>
            </a:r>
            <a:r>
              <a:rPr lang="hr-HR" sz="1300" spc="-1" dirty="0">
                <a:solidFill>
                  <a:srgbClr val="38382F"/>
                </a:solidFill>
                <a:latin typeface="Arial"/>
                <a:ea typeface="DejaVu Sans"/>
              </a:rPr>
              <a:t> (ADC). </a:t>
            </a: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calibration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was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performed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over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ten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steps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in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expected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measurement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300" b="0" strike="noStrike" spc="-1" dirty="0" err="1">
                <a:solidFill>
                  <a:srgbClr val="38382F"/>
                </a:solidFill>
                <a:latin typeface="Arial"/>
              </a:rPr>
              <a:t>range</a:t>
            </a:r>
            <a:r>
              <a:rPr lang="hr-HR" sz="1300" b="0" strike="noStrike" spc="-1" dirty="0">
                <a:solidFill>
                  <a:srgbClr val="38382F"/>
                </a:solidFill>
                <a:latin typeface="Arial"/>
              </a:rPr>
              <a:t> (0 – 20 PSU).</a:t>
            </a:r>
            <a:endParaRPr lang="hr-HR" sz="1300" spc="-1" dirty="0">
              <a:solidFill>
                <a:srgbClr val="38382F"/>
              </a:solidFill>
              <a:latin typeface="Arial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endParaRPr lang="hr-HR" sz="1300" spc="-1" dirty="0">
              <a:solidFill>
                <a:srgbClr val="38382F"/>
              </a:solidFill>
              <a:latin typeface="Arial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hr-HR" sz="1300" b="0" strike="noStrike" spc="-1" dirty="0">
                <a:latin typeface="Arial"/>
              </a:rPr>
              <a:t>Best fit for </a:t>
            </a:r>
            <a:r>
              <a:rPr lang="hr-HR" sz="1300" b="0" strike="noStrike" spc="-1" dirty="0" err="1">
                <a:latin typeface="Arial"/>
              </a:rPr>
              <a:t>calibration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was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yielded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using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the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equation</a:t>
            </a:r>
            <a:r>
              <a:rPr lang="hr-HR" sz="1300" spc="-1" dirty="0">
                <a:latin typeface="Arial"/>
              </a:rPr>
              <a:t>:</a:t>
            </a: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endParaRPr lang="hr-HR" sz="1300" b="0" strike="noStrike" spc="-1" dirty="0">
              <a:latin typeface="Arial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endParaRPr lang="hr-HR" sz="1300" spc="-1" dirty="0">
              <a:latin typeface="Arial"/>
            </a:endParaRP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hr-HR" sz="1300" spc="-1" dirty="0" err="1">
                <a:latin typeface="Arial"/>
              </a:rPr>
              <a:t>Conversion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from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electroconductivity</a:t>
            </a:r>
            <a:r>
              <a:rPr lang="hr-HR" sz="1300" spc="-1" dirty="0">
                <a:latin typeface="Arial"/>
              </a:rPr>
              <a:t> and temperature to </a:t>
            </a:r>
            <a:r>
              <a:rPr lang="hr-HR" sz="1300" spc="-1" dirty="0" err="1">
                <a:latin typeface="Arial"/>
              </a:rPr>
              <a:t>salinity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is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done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using</a:t>
            </a:r>
            <a:r>
              <a:rPr lang="hr-HR" sz="1300" spc="-1" dirty="0">
                <a:latin typeface="Arial"/>
              </a:rPr>
              <a:t> 1978 Perkins and Lewis </a:t>
            </a:r>
            <a:r>
              <a:rPr lang="hr-HR" sz="1300" spc="-1" dirty="0" err="1">
                <a:latin typeface="Arial"/>
              </a:rPr>
              <a:t>equation</a:t>
            </a:r>
            <a:r>
              <a:rPr lang="hr-HR" sz="1300" spc="-1" dirty="0">
                <a:latin typeface="Arial"/>
              </a:rPr>
              <a:t> [12].</a:t>
            </a:r>
            <a:endParaRPr lang="en-US" sz="1300" b="0" strike="noStrike" spc="-1" dirty="0">
              <a:latin typeface="Arial"/>
            </a:endParaRPr>
          </a:p>
        </p:txBody>
      </p:sp>
      <p:sp>
        <p:nvSpPr>
          <p:cNvPr id="160" name="CustomShape 5"/>
          <p:cNvSpPr/>
          <p:nvPr/>
        </p:nvSpPr>
        <p:spPr>
          <a:xfrm>
            <a:off x="823860" y="4507199"/>
            <a:ext cx="3746160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3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Upper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panel: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the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calibration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procedure,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lower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panel: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results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of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the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calibration</a:t>
            </a:r>
            <a:endParaRPr lang="en-US" sz="700" b="0" strike="noStrike" spc="-1" dirty="0">
              <a:latin typeface="Arial"/>
            </a:endParaRPr>
          </a:p>
        </p:txBody>
      </p:sp>
      <p:pic>
        <p:nvPicPr>
          <p:cNvPr id="3" name="Picture 2" descr="A picture containing sitting, table, bed, room&#10;&#10;Description automatically generated">
            <a:extLst>
              <a:ext uri="{FF2B5EF4-FFF2-40B4-BE49-F238E27FC236}">
                <a16:creationId xmlns:a16="http://schemas.microsoft.com/office/drawing/2014/main" id="{E0E97715-97F2-4D69-8E28-63B6B6A7ED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9" t="22220" r="20256" b="3568"/>
          <a:stretch/>
        </p:blipFill>
        <p:spPr>
          <a:xfrm>
            <a:off x="910268" y="941449"/>
            <a:ext cx="2946748" cy="16303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82325F-2ECC-44C7-A846-212AD81DB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21" y="2832569"/>
            <a:ext cx="4047285" cy="15536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5058E7-256B-4849-96B0-32A984777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388" y="2844149"/>
            <a:ext cx="1568824" cy="4352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4404C9-B785-4BF8-9C84-5F57C5991A34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  <p:extLst>
      <p:ext uri="{BB962C8B-B14F-4D97-AF65-F5344CB8AC3E}">
        <p14:creationId xmlns:p14="http://schemas.microsoft.com/office/powerpoint/2010/main" val="22411879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8338E940-B65F-44DD-AFF9-0314CCDA8945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5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6958800" y="4903200"/>
            <a:ext cx="651240" cy="1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3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Design challenges – </a:t>
            </a:r>
            <a:r>
              <a:rPr lang="hr-HR" sz="1800" b="0" strike="noStrike" spc="-1" dirty="0" err="1">
                <a:solidFill>
                  <a:srgbClr val="005AA0"/>
                </a:solidFill>
                <a:latin typeface="Arial"/>
                <a:ea typeface="DejaVu Sans"/>
              </a:rPr>
              <a:t>Position</a:t>
            </a:r>
            <a:r>
              <a:rPr lang="hr-HR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 tracking</a:t>
            </a:r>
            <a:br>
              <a:rPr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158" name="CustomShape 4"/>
          <p:cNvSpPr/>
          <p:nvPr/>
        </p:nvSpPr>
        <p:spPr>
          <a:xfrm>
            <a:off x="5029200" y="1149840"/>
            <a:ext cx="3836880" cy="145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hr-HR" sz="1300" b="0" strike="noStrike" spc="-1" dirty="0" err="1">
                <a:latin typeface="Arial"/>
              </a:rPr>
              <a:t>Due</a:t>
            </a:r>
            <a:r>
              <a:rPr lang="hr-HR" sz="1300" b="0" strike="noStrike" spc="-1" dirty="0">
                <a:latin typeface="Arial"/>
              </a:rPr>
              <a:t> to </a:t>
            </a:r>
            <a:r>
              <a:rPr lang="hr-HR" sz="1300" b="0" strike="noStrike" spc="-1" dirty="0" err="1">
                <a:latin typeface="Arial"/>
              </a:rPr>
              <a:t>the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strong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interference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of</a:t>
            </a:r>
            <a:r>
              <a:rPr lang="hr-HR" sz="1300" b="0" strike="noStrike" spc="-1" dirty="0">
                <a:latin typeface="Arial"/>
              </a:rPr>
              <a:t> water vapor and multi-</a:t>
            </a:r>
            <a:r>
              <a:rPr lang="hr-HR" sz="1300" b="0" strike="noStrike" spc="-1" dirty="0" err="1">
                <a:latin typeface="Arial"/>
              </a:rPr>
              <a:t>point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reflections</a:t>
            </a:r>
            <a:r>
              <a:rPr lang="hr-HR" sz="1300" b="0" strike="noStrike" spc="-1" dirty="0">
                <a:latin typeface="Arial"/>
              </a:rPr>
              <a:t> on water, </a:t>
            </a:r>
            <a:r>
              <a:rPr lang="hr-HR" sz="1300" b="0" strike="noStrike" spc="-1" dirty="0" err="1">
                <a:latin typeface="Arial"/>
              </a:rPr>
              <a:t>postprocessing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was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needed</a:t>
            </a:r>
            <a:r>
              <a:rPr lang="hr-HR" sz="1300" b="0" strike="noStrike" spc="-1" dirty="0">
                <a:latin typeface="Arial"/>
              </a:rPr>
              <a:t> to </a:t>
            </a:r>
            <a:r>
              <a:rPr lang="hr-HR" sz="1300" b="0" strike="noStrike" spc="-1" dirty="0" err="1">
                <a:latin typeface="Arial"/>
              </a:rPr>
              <a:t>obtain</a:t>
            </a:r>
            <a:r>
              <a:rPr lang="hr-HR" sz="1300" b="0" strike="noStrike" spc="-1" dirty="0">
                <a:latin typeface="Arial"/>
              </a:rPr>
              <a:t> </a:t>
            </a:r>
            <a:r>
              <a:rPr lang="hr-HR" sz="1300" b="0" strike="noStrike" spc="-1" dirty="0" err="1">
                <a:latin typeface="Arial"/>
              </a:rPr>
              <a:t>realistic</a:t>
            </a:r>
            <a:r>
              <a:rPr lang="hr-HR" sz="1300" b="0" strike="noStrike" spc="-1" dirty="0">
                <a:latin typeface="Arial"/>
              </a:rPr>
              <a:t> data [13].</a:t>
            </a: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hr-HR" sz="1300" spc="-1" dirty="0">
                <a:latin typeface="Arial"/>
              </a:rPr>
              <a:t>Data </a:t>
            </a:r>
            <a:r>
              <a:rPr lang="hr-HR" sz="1300" spc="-1" dirty="0" err="1">
                <a:latin typeface="Arial"/>
              </a:rPr>
              <a:t>were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smoothed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using</a:t>
            </a:r>
            <a:r>
              <a:rPr lang="hr-HR" sz="1300" spc="-1" dirty="0">
                <a:latin typeface="Arial"/>
              </a:rPr>
              <a:t> a smoothing spline </a:t>
            </a:r>
            <a:r>
              <a:rPr lang="hr-HR" sz="1300" spc="-1" dirty="0" err="1">
                <a:latin typeface="Arial"/>
              </a:rPr>
              <a:t>function</a:t>
            </a:r>
            <a:r>
              <a:rPr lang="hr-HR" sz="1300" spc="-1" dirty="0">
                <a:latin typeface="Arial"/>
              </a:rPr>
              <a:t> [14]. </a:t>
            </a:r>
            <a:r>
              <a:rPr lang="hr-HR" sz="1300" spc="-1" dirty="0" err="1">
                <a:latin typeface="Arial"/>
              </a:rPr>
              <a:t>Splines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were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obtained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by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minimization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of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the</a:t>
            </a:r>
            <a:r>
              <a:rPr lang="hr-HR" sz="1300" spc="-1" dirty="0">
                <a:latin typeface="Arial"/>
              </a:rPr>
              <a:t> </a:t>
            </a:r>
            <a:r>
              <a:rPr lang="hr-HR" sz="1300" spc="-1" dirty="0" err="1">
                <a:latin typeface="Arial"/>
              </a:rPr>
              <a:t>expression</a:t>
            </a:r>
            <a:r>
              <a:rPr lang="hr-HR" sz="1300" spc="-1" dirty="0">
                <a:latin typeface="Arial"/>
              </a:rPr>
              <a:t>:</a:t>
            </a:r>
          </a:p>
          <a:p>
            <a:pPr marL="285840" indent="-28188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  <a:buFont typeface="Wingdings" charset="2"/>
              <a:buChar char=""/>
            </a:pPr>
            <a:endParaRPr lang="hr-HR" sz="1300" spc="-1" dirty="0">
              <a:latin typeface="Arial"/>
            </a:endParaRPr>
          </a:p>
          <a:p>
            <a:pPr marL="396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</a:pPr>
            <a:endParaRPr lang="hr-HR" sz="1300" spc="-1" dirty="0">
              <a:latin typeface="Arial"/>
            </a:endParaRPr>
          </a:p>
          <a:p>
            <a:pPr marL="396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</a:pPr>
            <a:endParaRPr lang="hr-HR" sz="1300" spc="-1" dirty="0">
              <a:latin typeface="Arial"/>
            </a:endParaRPr>
          </a:p>
          <a:p>
            <a:pPr marL="396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</a:pPr>
            <a:r>
              <a:rPr lang="hr-HR" sz="1100" spc="-1" dirty="0" err="1">
                <a:latin typeface="Arial"/>
              </a:rPr>
              <a:t>where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i="1" spc="-1" dirty="0">
                <a:latin typeface="Arial"/>
              </a:rPr>
              <a:t>p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is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the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parameter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of</a:t>
            </a:r>
            <a:r>
              <a:rPr lang="hr-HR" sz="1100" spc="-1" dirty="0">
                <a:latin typeface="Arial"/>
              </a:rPr>
              <a:t> smoothing, </a:t>
            </a:r>
            <a:r>
              <a:rPr lang="hr-HR" sz="1100" i="1" spc="-1" dirty="0">
                <a:latin typeface="Arial"/>
              </a:rPr>
              <a:t>w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is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weight</a:t>
            </a:r>
            <a:r>
              <a:rPr lang="hr-HR" sz="1100" spc="-1" dirty="0">
                <a:latin typeface="Arial"/>
              </a:rPr>
              <a:t> to </a:t>
            </a:r>
            <a:r>
              <a:rPr lang="hr-HR" sz="1100" spc="-1" dirty="0" err="1">
                <a:latin typeface="Arial"/>
              </a:rPr>
              <a:t>specific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recorded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point</a:t>
            </a:r>
            <a:r>
              <a:rPr lang="hr-HR" sz="1100" spc="-1" dirty="0">
                <a:latin typeface="Arial"/>
              </a:rPr>
              <a:t> (</a:t>
            </a:r>
            <a:r>
              <a:rPr lang="hr-HR" sz="1100" spc="-1" dirty="0" err="1">
                <a:latin typeface="Arial"/>
              </a:rPr>
              <a:t>calculated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from</a:t>
            </a:r>
            <a:r>
              <a:rPr lang="hr-HR" sz="1100" spc="-1" dirty="0">
                <a:latin typeface="Arial"/>
              </a:rPr>
              <a:t> HDOP </a:t>
            </a:r>
            <a:r>
              <a:rPr lang="hr-HR" sz="1100" spc="-1" dirty="0" err="1">
                <a:latin typeface="Arial"/>
              </a:rPr>
              <a:t>measure</a:t>
            </a:r>
            <a:r>
              <a:rPr lang="hr-HR" sz="1100" spc="-1" dirty="0">
                <a:latin typeface="Arial"/>
              </a:rPr>
              <a:t>),(</a:t>
            </a:r>
            <a:r>
              <a:rPr lang="hr-HR" sz="1100" i="1" spc="-1" dirty="0" err="1">
                <a:latin typeface="Arial"/>
              </a:rPr>
              <a:t>x</a:t>
            </a:r>
            <a:r>
              <a:rPr lang="hr-HR" sz="1100" i="1" spc="-1" baseline="-25000" dirty="0" err="1">
                <a:latin typeface="Arial"/>
              </a:rPr>
              <a:t>i</a:t>
            </a:r>
            <a:r>
              <a:rPr lang="hr-HR" sz="1100" i="1" spc="-1" dirty="0" err="1">
                <a:latin typeface="Arial"/>
              </a:rPr>
              <a:t>,y</a:t>
            </a:r>
            <a:r>
              <a:rPr lang="hr-HR" sz="1100" i="1" spc="-1" baseline="-25000" dirty="0" err="1">
                <a:latin typeface="Arial"/>
              </a:rPr>
              <a:t>i</a:t>
            </a:r>
            <a:r>
              <a:rPr lang="hr-HR" sz="1100" spc="-1" dirty="0">
                <a:latin typeface="Arial"/>
              </a:rPr>
              <a:t>) are data </a:t>
            </a:r>
            <a:r>
              <a:rPr lang="hr-HR" sz="1100" spc="-1" dirty="0" err="1">
                <a:latin typeface="Arial"/>
              </a:rPr>
              <a:t>points</a:t>
            </a:r>
            <a:r>
              <a:rPr lang="hr-HR" sz="1100" spc="-1" dirty="0">
                <a:latin typeface="Arial"/>
              </a:rPr>
              <a:t>, and </a:t>
            </a:r>
            <a:r>
              <a:rPr lang="hr-HR" sz="1100" i="1" spc="-1" dirty="0">
                <a:latin typeface="Arial"/>
              </a:rPr>
              <a:t>s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is</a:t>
            </a:r>
            <a:r>
              <a:rPr lang="hr-HR" sz="1100" spc="-1" dirty="0">
                <a:latin typeface="Arial"/>
              </a:rPr>
              <a:t> smoothing spline. </a:t>
            </a:r>
            <a:r>
              <a:rPr lang="hr-HR" sz="1100" spc="-1" dirty="0" err="1">
                <a:latin typeface="Arial"/>
              </a:rPr>
              <a:t>The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chosen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parameter</a:t>
            </a:r>
            <a:r>
              <a:rPr lang="hr-HR" sz="1100" spc="-1" dirty="0">
                <a:latin typeface="Arial"/>
              </a:rPr>
              <a:t> </a:t>
            </a:r>
            <a:r>
              <a:rPr lang="hr-HR" sz="1100" spc="-1" dirty="0" err="1">
                <a:latin typeface="Arial"/>
              </a:rPr>
              <a:t>of</a:t>
            </a:r>
            <a:r>
              <a:rPr lang="hr-HR" sz="1100" spc="-1" dirty="0">
                <a:latin typeface="Arial"/>
              </a:rPr>
              <a:t> smoothing </a:t>
            </a:r>
            <a:r>
              <a:rPr lang="hr-HR" sz="1100" spc="-1" dirty="0" err="1">
                <a:latin typeface="Arial"/>
              </a:rPr>
              <a:t>is</a:t>
            </a:r>
            <a:r>
              <a:rPr lang="hr-HR" sz="1100" spc="-1" dirty="0">
                <a:latin typeface="Arial"/>
              </a:rPr>
              <a:t> 10</a:t>
            </a:r>
            <a:r>
              <a:rPr lang="hr-HR" sz="1100" spc="-1" baseline="30000" dirty="0">
                <a:latin typeface="Arial"/>
              </a:rPr>
              <a:t>-6</a:t>
            </a:r>
            <a:r>
              <a:rPr lang="hr-HR" sz="1100" spc="-1" dirty="0">
                <a:latin typeface="Arial"/>
              </a:rPr>
              <a:t>.</a:t>
            </a:r>
          </a:p>
          <a:p>
            <a:pPr marL="3960">
              <a:lnSpc>
                <a:spcPct val="100000"/>
              </a:lnSpc>
              <a:spcBef>
                <a:spcPts val="865"/>
              </a:spcBef>
              <a:buClr>
                <a:srgbClr val="005AA0"/>
              </a:buClr>
              <a:buSzPct val="45000"/>
            </a:pPr>
            <a:endParaRPr lang="en-US" sz="1300" b="0" strike="noStrike" spc="-1" dirty="0">
              <a:latin typeface="Arial"/>
            </a:endParaRPr>
          </a:p>
        </p:txBody>
      </p:sp>
      <p:sp>
        <p:nvSpPr>
          <p:cNvPr id="160" name="CustomShape 5"/>
          <p:cNvSpPr/>
          <p:nvPr/>
        </p:nvSpPr>
        <p:spPr>
          <a:xfrm>
            <a:off x="673623" y="4381248"/>
            <a:ext cx="3746160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hr-HR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4: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Topmost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panel: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trajectories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of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a probe for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different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smoothing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parameter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i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p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,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Middle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panel: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deviation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in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position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depending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on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parameter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i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p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,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Bottom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panel: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the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derived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speed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with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various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pc="-1" dirty="0" err="1">
                <a:solidFill>
                  <a:srgbClr val="38382F"/>
                </a:solidFill>
                <a:latin typeface="Arial"/>
                <a:ea typeface="Noto Sans CJK SC"/>
              </a:rPr>
              <a:t>p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arameters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i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p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vs. </a:t>
            </a:r>
            <a:r>
              <a:rPr lang="hr-HR" sz="700" spc="-1" dirty="0" err="1">
                <a:solidFill>
                  <a:srgbClr val="38382F"/>
                </a:solidFill>
                <a:latin typeface="Arial"/>
                <a:ea typeface="Noto Sans CJK SC"/>
              </a:rPr>
              <a:t>r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aw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calculated</a:t>
            </a:r>
            <a:r>
              <a:rPr lang="hr-HR" sz="70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speed</a:t>
            </a:r>
            <a:endParaRPr lang="en-US" sz="700" b="0" strike="noStrike" spc="-1" dirty="0"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CFA679-A519-4F40-9DE2-75188C32D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47" y="703751"/>
            <a:ext cx="2860925" cy="35500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8A46E1-AC62-4328-A93E-665581A92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805" y="2604600"/>
            <a:ext cx="4081166" cy="7786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CB4D31-43C3-4FC7-B9F4-1B22D198DF3C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  <p:extLst>
      <p:ext uri="{BB962C8B-B14F-4D97-AF65-F5344CB8AC3E}">
        <p14:creationId xmlns:p14="http://schemas.microsoft.com/office/powerpoint/2010/main" val="33413711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58058589-1381-4921-9390-C68E628735F7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6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6958800" y="4903200"/>
            <a:ext cx="651240" cy="1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CustomShape 3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en-US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Case study</a:t>
            </a:r>
            <a:br>
              <a:rPr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153" name="CustomShape 7"/>
          <p:cNvSpPr/>
          <p:nvPr/>
        </p:nvSpPr>
        <p:spPr>
          <a:xfrm>
            <a:off x="4804261" y="1082520"/>
            <a:ext cx="4101480" cy="181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400" spc="-1" dirty="0">
                <a:solidFill>
                  <a:srgbClr val="38382F"/>
                </a:solidFill>
                <a:latin typeface="Arial"/>
                <a:ea typeface="DejaVu Sans"/>
              </a:rPr>
              <a:t>The case study was the estuary of the river </a:t>
            </a:r>
            <a:r>
              <a:rPr lang="en-US" sz="1400" spc="-1" dirty="0" err="1">
                <a:solidFill>
                  <a:srgbClr val="38382F"/>
                </a:solidFill>
                <a:latin typeface="Arial"/>
                <a:ea typeface="DejaVu Sans"/>
              </a:rPr>
              <a:t>Jadro</a:t>
            </a:r>
            <a:r>
              <a:rPr lang="en-US" sz="1400" spc="-1" dirty="0">
                <a:solidFill>
                  <a:srgbClr val="38382F"/>
                </a:solidFill>
                <a:latin typeface="Arial"/>
                <a:ea typeface="DejaVu Sans"/>
              </a:rPr>
              <a:t> near Split, Croatia [15].</a:t>
            </a:r>
            <a:endParaRPr lang="hr-HR" sz="1400" spc="-1" dirty="0">
              <a:solidFill>
                <a:srgbClr val="38382F"/>
              </a:solidFill>
              <a:latin typeface="Arial"/>
              <a:ea typeface="DejaVu Sans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400" spc="-1" dirty="0">
                <a:solidFill>
                  <a:srgbClr val="38382F"/>
                </a:solidFill>
                <a:latin typeface="Arial"/>
                <a:ea typeface="DejaVu Sans"/>
              </a:rPr>
              <a:t>The measurement campaign was focused on the river-dominated part.</a:t>
            </a:r>
            <a:endParaRPr lang="hr-HR" sz="1400" spc="-1" dirty="0">
              <a:solidFill>
                <a:srgbClr val="38382F"/>
              </a:solidFill>
              <a:latin typeface="Arial"/>
              <a:ea typeface="DejaVu Sans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400" spc="-1" dirty="0">
                <a:solidFill>
                  <a:srgbClr val="38382F"/>
                </a:solidFill>
                <a:latin typeface="Arial"/>
                <a:ea typeface="DejaVu Sans"/>
              </a:rPr>
              <a:t>Mesohaline properties with salinity up to 20 PSU were expected.</a:t>
            </a:r>
            <a:endParaRPr lang="hr-HR" sz="1400" spc="-1" dirty="0">
              <a:solidFill>
                <a:srgbClr val="38382F"/>
              </a:solidFill>
              <a:latin typeface="Arial"/>
              <a:ea typeface="DejaVu Sans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400" spc="-1" dirty="0">
                <a:solidFill>
                  <a:srgbClr val="38382F"/>
                </a:solidFill>
                <a:latin typeface="Arial"/>
                <a:ea typeface="DejaVu Sans"/>
              </a:rPr>
              <a:t>The measurement was conducted on July 3rd, 2018.</a:t>
            </a:r>
            <a:endParaRPr lang="hr-HR" sz="1400" spc="-1" dirty="0">
              <a:solidFill>
                <a:srgbClr val="38382F"/>
              </a:solidFill>
              <a:latin typeface="Arial"/>
              <a:ea typeface="DejaVu Sans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400" spc="-1" dirty="0">
                <a:solidFill>
                  <a:srgbClr val="38382F"/>
                </a:solidFill>
                <a:latin typeface="Arial"/>
                <a:ea typeface="DejaVu Sans"/>
              </a:rPr>
              <a:t>Wind and tidal induced currents had minimal impact on the flow.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154" name="CustomShape 8"/>
          <p:cNvSpPr/>
          <p:nvPr/>
        </p:nvSpPr>
        <p:spPr>
          <a:xfrm>
            <a:off x="1928158" y="2300994"/>
            <a:ext cx="3802863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</a:t>
            </a:r>
            <a:r>
              <a:rPr lang="hr-HR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5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</a:t>
            </a:r>
            <a:r>
              <a:rPr lang="en-GB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Case study location</a:t>
            </a:r>
            <a:endParaRPr lang="en-GB" sz="700" b="0" strike="noStrike" spc="-1" dirty="0"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98A107-5306-4FA7-99D6-226B487AB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680" y="636464"/>
            <a:ext cx="3364418" cy="16645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D2F237-917F-43CF-BCFC-A94AFA89A3BA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1C0A1EE-1022-4689-B0DE-2DD214B75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36" y="2472032"/>
            <a:ext cx="3585705" cy="201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stomShape 8">
            <a:extLst>
              <a:ext uri="{FF2B5EF4-FFF2-40B4-BE49-F238E27FC236}">
                <a16:creationId xmlns:a16="http://schemas.microsoft.com/office/drawing/2014/main" id="{0D0487D1-05CC-484E-A9F0-DA1F032D0B4F}"/>
              </a:ext>
            </a:extLst>
          </p:cNvPr>
          <p:cNvSpPr/>
          <p:nvPr/>
        </p:nvSpPr>
        <p:spPr>
          <a:xfrm>
            <a:off x="754035" y="4507036"/>
            <a:ext cx="3585705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</a:t>
            </a:r>
            <a:r>
              <a:rPr lang="hr-HR" sz="700" b="1" spc="-1" dirty="0">
                <a:solidFill>
                  <a:srgbClr val="38382F"/>
                </a:solidFill>
                <a:latin typeface="Arial"/>
                <a:ea typeface="Noto Sans CJK SC"/>
              </a:rPr>
              <a:t>6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River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Jadro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estuary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–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digital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b="0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image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– © Solin Live portal 25.5.2016. </a:t>
            </a:r>
            <a:r>
              <a:rPr lang="hr-HR" sz="800" dirty="0">
                <a:hlinkClick r:id="rId5"/>
              </a:rPr>
              <a:t>http://www.solin-live.com/index.php/adriatic-jadro-usce-rijeke-jadro/</a:t>
            </a:r>
            <a:r>
              <a:rPr lang="hr-HR" sz="800" dirty="0"/>
              <a:t> </a:t>
            </a:r>
            <a:endParaRPr lang="en-US" sz="7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7C1F8F97-8FC6-43D0-B33A-338A59A440B8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7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6958800" y="4903200"/>
            <a:ext cx="651240" cy="1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" name="CustomShape 3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z="1800" b="0" strike="noStrike" spc="-1" dirty="0" err="1">
                <a:solidFill>
                  <a:srgbClr val="005AA0"/>
                </a:solidFill>
                <a:latin typeface="Arial"/>
                <a:ea typeface="DejaVu Sans"/>
              </a:rPr>
              <a:t>Results</a:t>
            </a:r>
            <a:br>
              <a:rPr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0B676F1-93FF-46A3-9961-4485B98F2C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596238"/>
              </p:ext>
            </p:extLst>
          </p:nvPr>
        </p:nvGraphicFramePr>
        <p:xfrm>
          <a:off x="11347450" y="4511675"/>
          <a:ext cx="1651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Equation" r:id="rId3" imgW="164880" imgH="164880" progId="Equation.DSMT4">
                  <p:embed/>
                </p:oleObj>
              </mc:Choice>
              <mc:Fallback>
                <p:oleObj name="Equation" r:id="rId3" imgW="1648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47450" y="4511675"/>
                        <a:ext cx="1651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27E9861-1AF5-478C-94E9-9164FD4313E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49482"/>
            <a:ext cx="4830343" cy="3041672"/>
          </a:xfrm>
          <a:prstGeom prst="rect">
            <a:avLst/>
          </a:prstGeom>
        </p:spPr>
      </p:pic>
      <p:sp>
        <p:nvSpPr>
          <p:cNvPr id="7" name="CustomShape 7">
            <a:extLst>
              <a:ext uri="{FF2B5EF4-FFF2-40B4-BE49-F238E27FC236}">
                <a16:creationId xmlns:a16="http://schemas.microsoft.com/office/drawing/2014/main" id="{80F3A88A-83A3-4946-B6F7-CFD02F0D5E8D}"/>
              </a:ext>
            </a:extLst>
          </p:cNvPr>
          <p:cNvSpPr/>
          <p:nvPr/>
        </p:nvSpPr>
        <p:spPr>
          <a:xfrm>
            <a:off x="4812633" y="754110"/>
            <a:ext cx="4101480" cy="181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400" spc="-1" dirty="0">
                <a:solidFill>
                  <a:srgbClr val="38382F"/>
                </a:solidFill>
                <a:latin typeface="Arial"/>
                <a:ea typeface="DejaVu Sans"/>
              </a:rPr>
              <a:t>Three sets of measurements were conducted by releasing nine DIY probes at the river mouth.</a:t>
            </a:r>
            <a:endParaRPr lang="hr-HR" sz="1400" spc="-1" dirty="0">
              <a:solidFill>
                <a:srgbClr val="38382F"/>
              </a:solidFill>
              <a:latin typeface="Arial"/>
              <a:ea typeface="DejaVu Sans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400" spc="-1" dirty="0">
                <a:solidFill>
                  <a:srgbClr val="38382F"/>
                </a:solidFill>
                <a:latin typeface="Arial"/>
                <a:ea typeface="DejaVu Sans"/>
              </a:rPr>
              <a:t>The probes were tracked until they reached a steady position.</a:t>
            </a:r>
            <a:endParaRPr lang="hr-HR" sz="1400" b="0" strike="noStrike" spc="-1" dirty="0">
              <a:solidFill>
                <a:srgbClr val="38382F"/>
              </a:solidFill>
              <a:latin typeface="Arial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endParaRPr lang="en-US" sz="1400" b="0" strike="noStrike" spc="-1" dirty="0">
              <a:latin typeface="Arial"/>
            </a:endParaRPr>
          </a:p>
        </p:txBody>
      </p:sp>
      <p:sp>
        <p:nvSpPr>
          <p:cNvPr id="9" name="CustomShape 8">
            <a:extLst>
              <a:ext uri="{FF2B5EF4-FFF2-40B4-BE49-F238E27FC236}">
                <a16:creationId xmlns:a16="http://schemas.microsoft.com/office/drawing/2014/main" id="{7E1A3534-1BFA-40BF-9FF3-48567C2842C4}"/>
              </a:ext>
            </a:extLst>
          </p:cNvPr>
          <p:cNvSpPr/>
          <p:nvPr/>
        </p:nvSpPr>
        <p:spPr>
          <a:xfrm>
            <a:off x="677479" y="3966013"/>
            <a:ext cx="4203360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</a:t>
            </a:r>
            <a:r>
              <a:rPr lang="hr-HR" sz="700" b="1" spc="-1" dirty="0">
                <a:solidFill>
                  <a:srgbClr val="38382F"/>
                </a:solidFill>
                <a:latin typeface="Arial"/>
                <a:ea typeface="Noto Sans CJK SC"/>
              </a:rPr>
              <a:t>7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</a:t>
            </a:r>
            <a:r>
              <a:rPr lang="en-GB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Plan view of the study area with annotated depths and positions of probes</a:t>
            </a:r>
            <a:endParaRPr lang="en-GB" sz="700" b="0" strike="noStrike" spc="-1" dirty="0">
              <a:latin typeface="Arial"/>
            </a:endParaRPr>
          </a:p>
        </p:txBody>
      </p:sp>
      <p:sp>
        <p:nvSpPr>
          <p:cNvPr id="10" name="CustomShape 8">
            <a:extLst>
              <a:ext uri="{FF2B5EF4-FFF2-40B4-BE49-F238E27FC236}">
                <a16:creationId xmlns:a16="http://schemas.microsoft.com/office/drawing/2014/main" id="{D1D041B3-5DF5-4819-AB16-6F11CC92D207}"/>
              </a:ext>
            </a:extLst>
          </p:cNvPr>
          <p:cNvSpPr/>
          <p:nvPr/>
        </p:nvSpPr>
        <p:spPr>
          <a:xfrm>
            <a:off x="6178320" y="4203270"/>
            <a:ext cx="4203360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</a:t>
            </a:r>
            <a:r>
              <a:rPr lang="hr-HR" sz="700" b="1" spc="-1" dirty="0">
                <a:solidFill>
                  <a:srgbClr val="38382F"/>
                </a:solidFill>
                <a:latin typeface="Arial"/>
                <a:ea typeface="Noto Sans CJK SC"/>
              </a:rPr>
              <a:t>8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</a:t>
            </a:r>
            <a:r>
              <a:rPr lang="en-GB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Video of released probes</a:t>
            </a:r>
            <a:endParaRPr lang="en-GB" sz="700" b="0" strike="noStrike" spc="-1" dirty="0">
              <a:latin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F0CA14-B047-4C35-A972-EAF4D9C49C6F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86951C-7421-434E-9885-EC3277CEA0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518" y="2042346"/>
            <a:ext cx="3700522" cy="20846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58058589-1381-4921-9390-C68E628735F7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8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6958800" y="4903200"/>
            <a:ext cx="651240" cy="1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CustomShape 3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pc="-1" dirty="0" err="1">
                <a:solidFill>
                  <a:srgbClr val="005AA0"/>
                </a:solidFill>
              </a:rPr>
              <a:t>Results</a:t>
            </a:r>
            <a:br>
              <a:rPr lang="hr-HR"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153" name="CustomShape 7"/>
          <p:cNvSpPr/>
          <p:nvPr/>
        </p:nvSpPr>
        <p:spPr>
          <a:xfrm>
            <a:off x="4689000" y="1178547"/>
            <a:ext cx="4101480" cy="181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After postprocessing of the GPS data, velocity was calculated using smoothed positions of the probe</a:t>
            </a:r>
            <a:r>
              <a:rPr lang="hr-HR" sz="12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.</a:t>
            </a:r>
            <a:endParaRPr lang="en-US" sz="1200" b="0" strike="noStrike" spc="-1" dirty="0">
              <a:solidFill>
                <a:srgbClr val="38382F"/>
              </a:solidFill>
              <a:latin typeface="Arial"/>
              <a:ea typeface="DejaVu Sans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200" spc="-1" dirty="0">
                <a:solidFill>
                  <a:srgbClr val="38382F"/>
                </a:solidFill>
                <a:latin typeface="Arial"/>
              </a:rPr>
              <a:t>The anal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y</a:t>
            </a:r>
            <a:r>
              <a:rPr lang="en-US" sz="1200" spc="-1" dirty="0" err="1">
                <a:solidFill>
                  <a:srgbClr val="38382F"/>
                </a:solidFill>
                <a:latin typeface="Arial"/>
              </a:rPr>
              <a:t>tical</a:t>
            </a:r>
            <a:r>
              <a:rPr lang="en-US" sz="1200" spc="-1" dirty="0">
                <a:solidFill>
                  <a:srgbClr val="38382F"/>
                </a:solidFill>
                <a:latin typeface="Arial"/>
              </a:rPr>
              <a:t> approximation of the mean velocity in the near-filed of an estuary and a steady source was given:</a:t>
            </a: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endParaRPr lang="hr-HR" sz="1100" spc="-1" dirty="0">
              <a:solidFill>
                <a:srgbClr val="38382F"/>
              </a:solidFill>
              <a:latin typeface="Arial"/>
            </a:endParaRPr>
          </a:p>
          <a:p>
            <a:pPr marL="396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</a:pPr>
            <a:r>
              <a:rPr lang="hr-HR" sz="1100" spc="-1" dirty="0">
                <a:solidFill>
                  <a:srgbClr val="38382F"/>
                </a:solidFill>
                <a:latin typeface="Arial"/>
              </a:rPr>
              <a:t>	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where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i="1" spc="-1" dirty="0">
                <a:solidFill>
                  <a:srgbClr val="38382F"/>
                </a:solidFill>
                <a:latin typeface="Arial"/>
              </a:rPr>
              <a:t>U</a:t>
            </a:r>
            <a:r>
              <a:rPr lang="hr-HR" sz="1100" i="1" spc="-1" baseline="-25000" dirty="0">
                <a:solidFill>
                  <a:srgbClr val="38382F"/>
                </a:solidFill>
                <a:latin typeface="Arial"/>
              </a:rPr>
              <a:t>0</a:t>
            </a:r>
            <a:r>
              <a:rPr lang="hr-HR" sz="1100" i="1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is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initial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velocity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at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river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mouth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, and </a:t>
            </a:r>
            <a:r>
              <a:rPr lang="el-GR" sz="1100" i="1" spc="-1" dirty="0">
                <a:solidFill>
                  <a:srgbClr val="38382F"/>
                </a:solidFill>
                <a:latin typeface="Arial"/>
              </a:rPr>
              <a:t>ν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is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	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velocity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attenuation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hr-HR" sz="1100" spc="-1" dirty="0" err="1">
                <a:solidFill>
                  <a:srgbClr val="38382F"/>
                </a:solidFill>
                <a:latin typeface="Arial"/>
              </a:rPr>
              <a:t>coefficient</a:t>
            </a:r>
            <a:r>
              <a:rPr lang="hr-HR" sz="1100" spc="-1" dirty="0">
                <a:solidFill>
                  <a:srgbClr val="38382F"/>
                </a:solidFill>
                <a:latin typeface="Arial"/>
              </a:rPr>
              <a:t>.</a:t>
            </a: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US" sz="1200" spc="-1" dirty="0">
                <a:solidFill>
                  <a:srgbClr val="38382F"/>
                </a:solidFill>
                <a:latin typeface="Arial"/>
              </a:rPr>
              <a:t>Using curve fitting, the param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e</a:t>
            </a:r>
            <a:r>
              <a:rPr lang="en-US" sz="1200" spc="-1" dirty="0" err="1">
                <a:solidFill>
                  <a:srgbClr val="38382F"/>
                </a:solidFill>
                <a:latin typeface="Arial"/>
              </a:rPr>
              <a:t>ters</a:t>
            </a:r>
            <a:r>
              <a:rPr lang="en-US" sz="1200" spc="-1" dirty="0">
                <a:solidFill>
                  <a:srgbClr val="38382F"/>
                </a:solidFill>
                <a:latin typeface="Arial"/>
              </a:rPr>
              <a:t> of the flow U0 and v were obtained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.</a:t>
            </a:r>
            <a:endParaRPr lang="en-US" sz="1200" spc="-1" dirty="0">
              <a:solidFill>
                <a:srgbClr val="38382F"/>
              </a:solidFill>
              <a:latin typeface="Arial"/>
            </a:endParaRPr>
          </a:p>
          <a:p>
            <a:pPr marL="396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</a:pPr>
            <a:endParaRPr lang="hr-HR" sz="1200" spc="-1" dirty="0">
              <a:solidFill>
                <a:srgbClr val="38382F"/>
              </a:solidFill>
              <a:latin typeface="Arial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endParaRPr lang="hr-HR" sz="1200" spc="-1" dirty="0">
              <a:solidFill>
                <a:srgbClr val="38382F"/>
              </a:solidFill>
              <a:latin typeface="Arial"/>
            </a:endParaRPr>
          </a:p>
        </p:txBody>
      </p:sp>
      <p:sp>
        <p:nvSpPr>
          <p:cNvPr id="10" name="CustomShape 8">
            <a:extLst>
              <a:ext uri="{FF2B5EF4-FFF2-40B4-BE49-F238E27FC236}">
                <a16:creationId xmlns:a16="http://schemas.microsoft.com/office/drawing/2014/main" id="{7716ED54-C6B3-47A3-8875-232926AF7B26}"/>
              </a:ext>
            </a:extLst>
          </p:cNvPr>
          <p:cNvSpPr/>
          <p:nvPr/>
        </p:nvSpPr>
        <p:spPr>
          <a:xfrm>
            <a:off x="1072115" y="4278778"/>
            <a:ext cx="4203360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</a:t>
            </a:r>
            <a:r>
              <a:rPr lang="hr-HR" sz="700" b="1" spc="-1" dirty="0">
                <a:solidFill>
                  <a:srgbClr val="38382F"/>
                </a:solidFill>
                <a:latin typeface="Arial"/>
                <a:ea typeface="Noto Sans CJK SC"/>
              </a:rPr>
              <a:t>9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</a:t>
            </a:r>
            <a:r>
              <a:rPr lang="hr-HR" sz="700" spc="-1" dirty="0" err="1">
                <a:solidFill>
                  <a:srgbClr val="38382F"/>
                </a:solidFill>
                <a:latin typeface="Arial"/>
                <a:ea typeface="Noto Sans CJK SC"/>
              </a:rPr>
              <a:t>Measured</a:t>
            </a:r>
            <a:r>
              <a:rPr lang="hr-HR" sz="700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700" spc="-1" dirty="0" err="1">
                <a:solidFill>
                  <a:srgbClr val="38382F"/>
                </a:solidFill>
                <a:latin typeface="Arial"/>
                <a:ea typeface="Noto Sans CJK SC"/>
              </a:rPr>
              <a:t>velocity</a:t>
            </a:r>
            <a:r>
              <a:rPr lang="hr-HR" sz="700" spc="-1" dirty="0">
                <a:solidFill>
                  <a:srgbClr val="38382F"/>
                </a:solidFill>
                <a:latin typeface="Arial"/>
                <a:ea typeface="Noto Sans CJK SC"/>
              </a:rPr>
              <a:t> vs. </a:t>
            </a:r>
            <a:r>
              <a:rPr lang="hr-HR" sz="700" spc="-1" dirty="0" err="1">
                <a:solidFill>
                  <a:srgbClr val="38382F"/>
                </a:solidFill>
                <a:latin typeface="Arial"/>
                <a:ea typeface="Noto Sans CJK SC"/>
              </a:rPr>
              <a:t>analytical</a:t>
            </a:r>
            <a:r>
              <a:rPr lang="hr-HR" sz="700" spc="-1" dirty="0">
                <a:solidFill>
                  <a:srgbClr val="38382F"/>
                </a:solidFill>
                <a:latin typeface="Arial"/>
                <a:ea typeface="Noto Sans CJK SC"/>
              </a:rPr>
              <a:t> model </a:t>
            </a:r>
            <a:endParaRPr lang="en-US" sz="7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A132D-1113-418D-8CCC-A569581DC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89" y="700558"/>
            <a:ext cx="4203360" cy="3567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1D66BE-3A21-4234-AE4C-EA263A78E57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94268" y="2161453"/>
            <a:ext cx="1690943" cy="5579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42B4552-F8B2-4C88-8028-B020D7F7D731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  <p:extLst>
      <p:ext uri="{BB962C8B-B14F-4D97-AF65-F5344CB8AC3E}">
        <p14:creationId xmlns:p14="http://schemas.microsoft.com/office/powerpoint/2010/main" val="249893509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58058589-1381-4921-9390-C68E628735F7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9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6958800" y="4903200"/>
            <a:ext cx="651240" cy="1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CustomShape 3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pc="-1" dirty="0" err="1">
                <a:solidFill>
                  <a:srgbClr val="005AA0"/>
                </a:solidFill>
              </a:rPr>
              <a:t>Results</a:t>
            </a:r>
            <a:br>
              <a:rPr lang="hr-HR"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153" name="CustomShape 7"/>
          <p:cNvSpPr/>
          <p:nvPr/>
        </p:nvSpPr>
        <p:spPr>
          <a:xfrm>
            <a:off x="4689000" y="659001"/>
            <a:ext cx="4101480" cy="181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GB" sz="12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After the end of the measurement campaign, </a:t>
            </a:r>
            <a:r>
              <a:rPr lang="en-GB" sz="1200" spc="-1" dirty="0">
                <a:solidFill>
                  <a:srgbClr val="38382F"/>
                </a:solidFill>
                <a:latin typeface="Arial"/>
                <a:ea typeface="DejaVu Sans"/>
              </a:rPr>
              <a:t>d</a:t>
            </a:r>
            <a:r>
              <a:rPr lang="en-GB" sz="1200" b="0" strike="noStrike" spc="-1" dirty="0">
                <a:solidFill>
                  <a:srgbClr val="38382F"/>
                </a:solidFill>
                <a:latin typeface="Arial"/>
                <a:ea typeface="DejaVu Sans"/>
              </a:rPr>
              <a:t>ata was collected from SD cards </a:t>
            </a:r>
            <a:r>
              <a:rPr lang="en-GB" sz="1200" spc="-1" dirty="0">
                <a:solidFill>
                  <a:srgbClr val="38382F"/>
                </a:solidFill>
                <a:latin typeface="Arial"/>
                <a:ea typeface="DejaVu Sans"/>
              </a:rPr>
              <a:t>and analysed</a:t>
            </a:r>
            <a:r>
              <a:rPr lang="hr-HR" sz="1200" spc="-1" dirty="0">
                <a:solidFill>
                  <a:srgbClr val="38382F"/>
                </a:solidFill>
                <a:latin typeface="Arial"/>
                <a:ea typeface="DejaVu Sans"/>
              </a:rPr>
              <a:t>.</a:t>
            </a:r>
            <a:endParaRPr lang="en-GB" sz="1200" spc="-1" dirty="0">
              <a:solidFill>
                <a:srgbClr val="38382F"/>
              </a:solidFill>
              <a:latin typeface="Arial"/>
              <a:ea typeface="DejaVu Sans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GB" sz="1200" b="0" strike="noStrike" spc="-1" dirty="0">
                <a:solidFill>
                  <a:srgbClr val="38382F"/>
                </a:solidFill>
                <a:latin typeface="Arial"/>
              </a:rPr>
              <a:t>Most of the probes 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had expecting behaviour – low and stationary salinity profile near </a:t>
            </a:r>
            <a:r>
              <a:rPr lang="hr-HR" sz="1200" spc="-1" dirty="0" err="1">
                <a:solidFill>
                  <a:srgbClr val="38382F"/>
                </a:solidFill>
                <a:latin typeface="Arial"/>
              </a:rPr>
              <a:t>the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 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river mouth, rising in amplitude and variability as they progressed further into the sea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.</a:t>
            </a:r>
            <a:endParaRPr lang="en-GB" sz="1200" spc="-1" dirty="0">
              <a:solidFill>
                <a:srgbClr val="38382F"/>
              </a:solidFill>
              <a:latin typeface="Arial"/>
            </a:endParaRPr>
          </a:p>
          <a:p>
            <a:pPr marL="285840" indent="-281880">
              <a:lnSpc>
                <a:spcPct val="100000"/>
              </a:lnSpc>
              <a:spcAft>
                <a:spcPts val="1800"/>
              </a:spcAft>
              <a:buClr>
                <a:srgbClr val="005AA0"/>
              </a:buClr>
              <a:buSzPct val="45000"/>
              <a:buFont typeface="Wingdings" charset="2"/>
              <a:buChar char=""/>
            </a:pPr>
            <a:r>
              <a:rPr lang="en-GB" sz="1200" spc="-1" dirty="0">
                <a:solidFill>
                  <a:srgbClr val="38382F"/>
                </a:solidFill>
                <a:latin typeface="Arial"/>
              </a:rPr>
              <a:t>There is 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a 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significant correlation with analytical model of proxy </a:t>
            </a:r>
            <a:r>
              <a:rPr lang="en-GB" sz="1200" spc="-1" dirty="0" err="1">
                <a:solidFill>
                  <a:srgbClr val="38382F"/>
                </a:solidFill>
                <a:latin typeface="Arial"/>
              </a:rPr>
              <a:t>conce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n</a:t>
            </a:r>
            <a:r>
              <a:rPr lang="en-GB" sz="1200" spc="-1" dirty="0" err="1">
                <a:solidFill>
                  <a:srgbClr val="38382F"/>
                </a:solidFill>
                <a:latin typeface="Arial"/>
              </a:rPr>
              <a:t>tration</a:t>
            </a:r>
            <a:r>
              <a:rPr lang="en-GB" sz="1200" spc="-1" dirty="0">
                <a:solidFill>
                  <a:srgbClr val="38382F"/>
                </a:solidFill>
                <a:latin typeface="Arial"/>
              </a:rPr>
              <a:t> based on salinity profile in estuary</a:t>
            </a:r>
            <a:r>
              <a:rPr lang="hr-HR" sz="1200" spc="-1" dirty="0">
                <a:solidFill>
                  <a:srgbClr val="38382F"/>
                </a:solidFill>
                <a:latin typeface="Arial"/>
              </a:rPr>
              <a:t>.</a:t>
            </a:r>
            <a:endParaRPr lang="en-GB" sz="1200" spc="-1" dirty="0">
              <a:solidFill>
                <a:srgbClr val="38382F"/>
              </a:solidFill>
              <a:latin typeface="Arial"/>
            </a:endParaRPr>
          </a:p>
        </p:txBody>
      </p:sp>
      <p:sp>
        <p:nvSpPr>
          <p:cNvPr id="154" name="CustomShape 8"/>
          <p:cNvSpPr/>
          <p:nvPr/>
        </p:nvSpPr>
        <p:spPr>
          <a:xfrm>
            <a:off x="1572549" y="3427109"/>
            <a:ext cx="4203360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</a:t>
            </a:r>
            <a:r>
              <a:rPr lang="hr-HR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10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Horizontal</a:t>
            </a:r>
            <a:r>
              <a:rPr lang="hr-HR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en-GB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s</a:t>
            </a:r>
            <a:r>
              <a:rPr lang="en-GB" sz="700" spc="-1" dirty="0">
                <a:solidFill>
                  <a:srgbClr val="38382F"/>
                </a:solidFill>
                <a:latin typeface="Arial"/>
                <a:ea typeface="Noto Sans CJK SC"/>
              </a:rPr>
              <a:t>alinity profile of the probes </a:t>
            </a:r>
            <a:endParaRPr lang="en-GB" sz="700" b="0" strike="noStrike" spc="-1" dirty="0"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8FE9A6-56A5-4A3E-B11A-14AE353D6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48" y="754100"/>
            <a:ext cx="3536494" cy="26302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C93C3E-E423-49A9-9680-66DF668D15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659" b="1"/>
          <a:stretch/>
        </p:blipFill>
        <p:spPr>
          <a:xfrm>
            <a:off x="3884447" y="2571750"/>
            <a:ext cx="5476119" cy="2211868"/>
          </a:xfrm>
          <a:prstGeom prst="rect">
            <a:avLst/>
          </a:prstGeom>
        </p:spPr>
      </p:pic>
      <p:sp>
        <p:nvSpPr>
          <p:cNvPr id="10" name="CustomShape 8">
            <a:extLst>
              <a:ext uri="{FF2B5EF4-FFF2-40B4-BE49-F238E27FC236}">
                <a16:creationId xmlns:a16="http://schemas.microsoft.com/office/drawing/2014/main" id="{7716ED54-C6B3-47A3-8875-232926AF7B26}"/>
              </a:ext>
            </a:extLst>
          </p:cNvPr>
          <p:cNvSpPr/>
          <p:nvPr/>
        </p:nvSpPr>
        <p:spPr>
          <a:xfrm>
            <a:off x="2741589" y="4564229"/>
            <a:ext cx="4203360" cy="18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7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Figure </a:t>
            </a:r>
            <a:r>
              <a:rPr lang="hr-HR" sz="700" b="1" spc="-1" dirty="0">
                <a:solidFill>
                  <a:srgbClr val="38382F"/>
                </a:solidFill>
                <a:latin typeface="Arial"/>
                <a:ea typeface="Noto Sans CJK SC"/>
              </a:rPr>
              <a:t>11</a:t>
            </a:r>
            <a:r>
              <a:rPr lang="en-US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: </a:t>
            </a:r>
            <a:r>
              <a:rPr lang="en-GB" sz="7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Measured data vs. analytical model (proxy derived from salinity)</a:t>
            </a:r>
            <a:endParaRPr lang="en-GB" sz="700" b="0" strike="noStrike" spc="-1" dirty="0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60A2A5-51E3-4465-8BC8-EBFF50E08C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9740" y="3913081"/>
            <a:ext cx="1314883" cy="4763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3FD1F7-DBB6-4412-9A2E-E42B877CC5C7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  <p:extLst>
      <p:ext uri="{BB962C8B-B14F-4D97-AF65-F5344CB8AC3E}">
        <p14:creationId xmlns:p14="http://schemas.microsoft.com/office/powerpoint/2010/main" val="24157536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6B77D77A-7BB6-460F-A991-5D7A873F768F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10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z="1800" b="0" strike="noStrike" spc="-1" dirty="0" err="1">
                <a:solidFill>
                  <a:srgbClr val="005AA0"/>
                </a:solidFill>
                <a:latin typeface="Arial"/>
                <a:ea typeface="DejaVu Sans"/>
              </a:rPr>
              <a:t>Conclusions</a:t>
            </a:r>
            <a:br>
              <a:rPr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207" name="CustomShape 3"/>
          <p:cNvSpPr/>
          <p:nvPr/>
        </p:nvSpPr>
        <p:spPr>
          <a:xfrm>
            <a:off x="192960" y="4005360"/>
            <a:ext cx="8490600" cy="65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CustomShape 4"/>
          <p:cNvSpPr/>
          <p:nvPr/>
        </p:nvSpPr>
        <p:spPr>
          <a:xfrm>
            <a:off x="279360" y="946080"/>
            <a:ext cx="8500680" cy="3386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3120"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solidFill>
                  <a:srgbClr val="38382F"/>
                </a:solidFill>
                <a:latin typeface="Arial"/>
              </a:rPr>
              <a:t>An innovative low-cost measurement system for surface waters was developed.</a:t>
            </a:r>
            <a:endParaRPr lang="hr-HR" sz="1500" spc="-1" dirty="0">
              <a:solidFill>
                <a:srgbClr val="38382F"/>
              </a:solidFill>
              <a:latin typeface="Arial"/>
            </a:endParaRPr>
          </a:p>
          <a:p>
            <a:pPr marL="216000" indent="-213120"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solidFill>
                  <a:srgbClr val="38382F"/>
                </a:solidFill>
                <a:latin typeface="Arial"/>
              </a:rPr>
              <a:t>The probes require very basic tools and equipment for development, and the cost of materials is very small compared to commercially available probes.</a:t>
            </a:r>
            <a:endParaRPr lang="hr-HR" sz="1500" spc="-1" dirty="0">
              <a:solidFill>
                <a:srgbClr val="38382F"/>
              </a:solidFill>
              <a:latin typeface="Arial"/>
            </a:endParaRPr>
          </a:p>
          <a:p>
            <a:pPr marL="216000" indent="-213120"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solidFill>
                  <a:srgbClr val="38382F"/>
                </a:solidFill>
                <a:latin typeface="Arial"/>
              </a:rPr>
              <a:t>Due to the low-cost approach, a significant amount of time is required for proper calibration and testing.</a:t>
            </a:r>
            <a:endParaRPr lang="hr-HR" sz="1500" spc="-1" dirty="0">
              <a:solidFill>
                <a:srgbClr val="38382F"/>
              </a:solidFill>
              <a:latin typeface="Arial"/>
            </a:endParaRPr>
          </a:p>
          <a:p>
            <a:pPr marL="216000" indent="-213120"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solidFill>
                  <a:srgbClr val="38382F"/>
                </a:solidFill>
                <a:latin typeface="Arial"/>
              </a:rPr>
              <a:t>It is necessary to make a more stable hull of the probe in order to reduce problems of overturning and air bubbles trapping near electrodes. Currently, we are developing a hull that is easy 3D printable and can be used in different measurement scenarios.</a:t>
            </a:r>
            <a:endParaRPr lang="hr-HR" sz="1500" spc="-1" dirty="0">
              <a:solidFill>
                <a:srgbClr val="38382F"/>
              </a:solidFill>
              <a:latin typeface="Arial"/>
            </a:endParaRPr>
          </a:p>
          <a:p>
            <a:pPr marL="216000" indent="-213120"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solidFill>
                  <a:srgbClr val="38382F"/>
                </a:solidFill>
                <a:latin typeface="Arial"/>
              </a:rPr>
              <a:t>The Arduino platform is robust – it features multiple protocols, and it is compatible with a lot of sensors. The probes can be made modular so that the configuration can change from campaign to campaign.</a:t>
            </a:r>
            <a:endParaRPr lang="hr-HR" sz="1500" spc="-1" dirty="0">
              <a:solidFill>
                <a:srgbClr val="38382F"/>
              </a:solidFill>
              <a:latin typeface="Arial"/>
            </a:endParaRPr>
          </a:p>
          <a:p>
            <a:pPr marL="216000" indent="-213120"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solidFill>
                  <a:srgbClr val="38382F"/>
                </a:solidFill>
                <a:latin typeface="Arial"/>
              </a:rPr>
              <a:t>Obtained results have a good correlation with analytical models for conservative solute transport in the estuary.</a:t>
            </a:r>
            <a:endParaRPr lang="en-US" sz="1500" b="0" strike="noStrike" spc="-1" dirty="0"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8086C-6AF0-4E5B-AFD9-EEB9BD230C4C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04D38B9F-5FEF-419F-8AF3-5C01C3C13FD8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11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6958800" y="4903200"/>
            <a:ext cx="651240" cy="1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CustomShape 3"/>
          <p:cNvSpPr/>
          <p:nvPr/>
        </p:nvSpPr>
        <p:spPr>
          <a:xfrm>
            <a:off x="360000" y="241200"/>
            <a:ext cx="8420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z="1800" b="0" strike="noStrike" spc="-1" dirty="0" err="1">
                <a:solidFill>
                  <a:srgbClr val="005AA0"/>
                </a:solidFill>
                <a:latin typeface="Arial"/>
                <a:ea typeface="DejaVu Sans"/>
              </a:rPr>
              <a:t>Our</a:t>
            </a:r>
            <a:r>
              <a:rPr lang="hr-HR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 </a:t>
            </a:r>
            <a:r>
              <a:rPr lang="hr-HR" spc="-1" dirty="0" err="1">
                <a:solidFill>
                  <a:srgbClr val="005AA0"/>
                </a:solidFill>
                <a:latin typeface="Arial"/>
                <a:ea typeface="DejaVu Sans"/>
              </a:rPr>
              <a:t>publication</a:t>
            </a:r>
            <a:r>
              <a:rPr lang="hr-HR" spc="-1" dirty="0">
                <a:solidFill>
                  <a:srgbClr val="005AA0"/>
                </a:solidFill>
                <a:latin typeface="Arial"/>
                <a:ea typeface="DejaVu Sans"/>
              </a:rPr>
              <a:t> - </a:t>
            </a:r>
            <a:r>
              <a:rPr lang="hr-HR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Divić </a:t>
            </a:r>
            <a:r>
              <a:rPr lang="hr-HR" sz="1800" b="0" strike="noStrike" spc="-1" dirty="0" err="1">
                <a:solidFill>
                  <a:srgbClr val="005AA0"/>
                </a:solidFill>
                <a:latin typeface="Arial"/>
                <a:ea typeface="DejaVu Sans"/>
              </a:rPr>
              <a:t>et</a:t>
            </a:r>
            <a:r>
              <a:rPr lang="hr-HR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 </a:t>
            </a:r>
            <a:r>
              <a:rPr lang="hr-HR" sz="1800" b="0" strike="noStrike" spc="-1" dirty="0" err="1">
                <a:solidFill>
                  <a:srgbClr val="005AA0"/>
                </a:solidFill>
                <a:latin typeface="Arial"/>
                <a:ea typeface="DejaVu Sans"/>
              </a:rPr>
              <a:t>al</a:t>
            </a:r>
            <a:r>
              <a:rPr lang="en-US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. (20</a:t>
            </a:r>
            <a:r>
              <a:rPr lang="hr-HR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20</a:t>
            </a:r>
            <a:r>
              <a:rPr lang="en-US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)</a:t>
            </a:r>
            <a:r>
              <a:rPr lang="hr-HR" sz="1800" b="0" strike="noStrike" spc="-1" dirty="0">
                <a:solidFill>
                  <a:srgbClr val="005AA0"/>
                </a:solidFill>
                <a:latin typeface="Arial"/>
                <a:ea typeface="DejaVu Sans"/>
              </a:rPr>
              <a:t> [16]</a:t>
            </a:r>
            <a:br>
              <a:rPr dirty="0"/>
            </a:br>
            <a:br>
              <a:rPr dirty="0"/>
            </a:b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202" name="CustomShape 4"/>
          <p:cNvSpPr/>
          <p:nvPr/>
        </p:nvSpPr>
        <p:spPr>
          <a:xfrm>
            <a:off x="192960" y="4005360"/>
            <a:ext cx="8490600" cy="65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5"/>
          <p:cNvSpPr/>
          <p:nvPr/>
        </p:nvSpPr>
        <p:spPr>
          <a:xfrm>
            <a:off x="192960" y="980280"/>
            <a:ext cx="8582040" cy="65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13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Further details about the methodology and the results can be found in our recently published paper:</a:t>
            </a:r>
            <a:endParaRPr lang="en-US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Divic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, 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V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., </a:t>
            </a:r>
            <a:r>
              <a:rPr lang="en-US" sz="1300" b="1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Galešić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, M., </a:t>
            </a:r>
            <a:r>
              <a:rPr lang="hr-HR" sz="1300" b="1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Di</a:t>
            </a: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Dato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, </a:t>
            </a: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M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.,</a:t>
            </a: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Tavra</a:t>
            </a: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, M.,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&amp; </a:t>
            </a:r>
            <a:r>
              <a:rPr lang="en-US" sz="1300" b="1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Andričević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, R. (20</a:t>
            </a: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20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). </a:t>
            </a:r>
            <a:r>
              <a:rPr lang="hr-HR" sz="1300" b="1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Application</a:t>
            </a: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of</a:t>
            </a: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Open </a:t>
            </a:r>
            <a:r>
              <a:rPr lang="hr-HR" sz="1300" b="1" strike="noStrike" spc="-1" dirty="0" err="1">
                <a:solidFill>
                  <a:srgbClr val="38382F"/>
                </a:solidFill>
                <a:latin typeface="Arial"/>
                <a:ea typeface="Noto Sans CJK SC"/>
              </a:rPr>
              <a:t>Source</a:t>
            </a: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 Electronics fo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r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Measurement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of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Surface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Water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Properties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in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an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Estuary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: A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Case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Study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of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</a:t>
            </a:r>
            <a:r>
              <a:rPr lang="hr-HR" sz="1300" b="1" spc="-1" dirty="0" err="1">
                <a:solidFill>
                  <a:srgbClr val="38382F"/>
                </a:solidFill>
                <a:latin typeface="Arial"/>
                <a:ea typeface="Noto Sans CJK SC"/>
              </a:rPr>
              <a:t>River</a:t>
            </a:r>
            <a:r>
              <a:rPr lang="hr-HR" sz="1300" b="1" spc="-1" dirty="0">
                <a:solidFill>
                  <a:srgbClr val="38382F"/>
                </a:solidFill>
                <a:latin typeface="Arial"/>
                <a:ea typeface="Noto Sans CJK SC"/>
              </a:rPr>
              <a:t> Jadro, Croatia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. </a:t>
            </a:r>
            <a:r>
              <a:rPr lang="hr-HR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Water 12, 209</a:t>
            </a:r>
            <a:r>
              <a:rPr lang="en-US" sz="1300" b="1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.</a:t>
            </a:r>
            <a:endParaRPr lang="en-US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300" b="0" strike="noStrike" spc="-1" dirty="0"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6DBE70-CC1D-4C70-8F96-26B0D3372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040" y="1771664"/>
            <a:ext cx="4807959" cy="27532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F33631-78AE-4A1F-9180-467AD016EAE9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86E23F60-E542-4137-8988-99EF25C3DD88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12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211" name="CustomShape 3"/>
          <p:cNvSpPr/>
          <p:nvPr/>
        </p:nvSpPr>
        <p:spPr>
          <a:xfrm>
            <a:off x="192960" y="4005360"/>
            <a:ext cx="8490600" cy="65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2" name="CustomShape 4"/>
          <p:cNvSpPr/>
          <p:nvPr/>
        </p:nvSpPr>
        <p:spPr>
          <a:xfrm>
            <a:off x="192960" y="618480"/>
            <a:ext cx="8500680" cy="3386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[1]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Elliott, M.; Whitﬁeld, A.K. Challenging paradigms in estuarine ecology and management.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Estuar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. Coast. Shelf Sci. 2011, 94, 306–314. doi:10.1016/j.ecss.2011.06.016.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2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Montagna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, P.; Palmer, T.A.; Pollack, J.B. Hydrological Changes and Estuarine Dynamics; Springer Science &amp; Business Media: Berlin, Germany, 2012; Volume 8.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[3]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Lockridge, G.;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Dzwonkowski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, B.; Nelson, R.; Powers, S. Development of a low-cost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arduino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-based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sonde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for coastal applications. Sensors 2016, 16, 528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4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Andricevic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, R.; Gale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s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ic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, M. Contaminant dilution measure for the solute transport in an estuary. Adv. Water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Resour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. 2018, 117, 65 – 74. doi:10.1016/j.advwatres.2018.05.005.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5</a:t>
            </a: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Gale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s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ic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, M. Concentration Statistics for Conservative Solute Transport in River Estuaries. Ph.D. Thesis, University of Split, Split, Croatia, 2018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6</a:t>
            </a: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Gale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s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ic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, M.;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Andricevic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, R.; Divic, V.; Mateus, M.; Pinto, L. Potential data used for validation of concentration statistics obtained using analytical model for conservative transport in an estuary. EGU General Assembly 2016. Water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Resour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. 2016, 31, 714–725.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7</a:t>
            </a: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Arduino. What is Arduino. 2019. Available online: https://www.arduino.cc/en/Guide/Introduction (accessed on 5 October 2019).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8</a:t>
            </a: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Microchip. 2019. Available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online: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  <a:hlinkClick r:id="rId2"/>
              </a:rPr>
              <a:t>https://www.microchip.com/wwwproducts/en/ATmega2560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(accessed on 5 October 2019).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9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U-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blox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. 2019. NEO-6Series. Available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online: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  <a:hlinkClick r:id="rId3"/>
              </a:rPr>
              <a:t>https://www.u-blox.com/en/product/neo-6-series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(accessed on 5 October 2019).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10</a:t>
            </a: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Association, N.M.E. 2019. Available online: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  <a:hlinkClick r:id="rId4"/>
              </a:rPr>
              <a:t>https://www.nmea.org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(accessed on 5 October 2019).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1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1</a:t>
            </a: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Maxim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Integrated. 2019. Available online: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  <a:hlinkClick r:id="rId5"/>
              </a:rPr>
              <a:t>https://www.maximintegrated.com/en/products/sensors/ DS18B20.html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(accessed on 5 October 2019).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[1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2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Perkin, R.; Lewis, E. The Practical Salinity Scale 1978: Fitting the data. IEEE J. Ocean. Eng. 1980, 5, 9–16. doi:10.1109/JOE.1980.1145441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1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3</a:t>
            </a: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Jun,J.;Guensler,R.;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Ogle,J.H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. Smoothing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methods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to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minimize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impact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of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global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positioning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system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random error on travel distance, speed, and acceleration proﬁle estimates. Transp. Res. Rec. 2006, 1972, 141–150..</a:t>
            </a:r>
            <a:endParaRPr lang="en-US" sz="9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1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4]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de Boor, C. A Practical Guide to Splines; Springer: New York, NY, USA, 1978; Volume 27. 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[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15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]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Ljubenkov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, I.;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Vranje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s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, M.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Zaslanjivanje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ušca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rijeke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Jadro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-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mjerenje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i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hidrodinami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č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ko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modeliranje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.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Hrvat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.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Vode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2013, 545, 225–234.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880">
              <a:spcBef>
                <a:spcPts val="575"/>
              </a:spcBef>
              <a:buClr>
                <a:srgbClr val="000000"/>
              </a:buClr>
              <a:buSzPct val="45000"/>
            </a:pPr>
            <a:r>
              <a:rPr lang="hr-HR" sz="900" b="0" strike="noStrike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[16]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ć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V., Gale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ć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M., Di Dato, M.,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Tavra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M., 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Andri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ć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R. . Application of Open Source Electronics for Measurement of Surface Water Properties in an Estuary: A Case Study of River </a:t>
            </a:r>
            <a:r>
              <a:rPr lang="en-US" sz="900" spc="-1" dirty="0" err="1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Jadro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Croatia. Water</a:t>
            </a:r>
            <a:r>
              <a:rPr lang="hr-HR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12, 209.</a:t>
            </a:r>
            <a:r>
              <a:rPr lang="en-US" sz="900" spc="-1" dirty="0">
                <a:solidFill>
                  <a:srgbClr val="38382F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</a:rPr>
              <a:t> </a:t>
            </a:r>
            <a:endParaRPr lang="hr-HR" sz="900" spc="-1" dirty="0">
              <a:solidFill>
                <a:srgbClr val="38382F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</a:endParaRPr>
          </a:p>
          <a:p>
            <a:pPr marL="216000" indent="-21312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800" spc="-1" dirty="0">
              <a:solidFill>
                <a:srgbClr val="38382F"/>
              </a:solidFill>
            </a:endParaRPr>
          </a:p>
          <a:p>
            <a:pPr marL="216000" indent="-21312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800" b="0" strike="noStrike" spc="-1" dirty="0">
              <a:latin typeface="Arial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9FE81743-85D4-464B-B3DD-A011815D42A8}"/>
              </a:ext>
            </a:extLst>
          </p:cNvPr>
          <p:cNvSpPr/>
          <p:nvPr/>
        </p:nvSpPr>
        <p:spPr>
          <a:xfrm>
            <a:off x="370440" y="252000"/>
            <a:ext cx="8420040" cy="2309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pc="-1" dirty="0" err="1">
                <a:solidFill>
                  <a:srgbClr val="005AA0"/>
                </a:solidFill>
                <a:latin typeface="Arial"/>
              </a:rPr>
              <a:t>References</a:t>
            </a: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7525A5-5210-4DE2-A1A4-9015C3202E54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2"/>
          <p:cNvSpPr/>
          <p:nvPr/>
        </p:nvSpPr>
        <p:spPr>
          <a:xfrm>
            <a:off x="8280000" y="4903200"/>
            <a:ext cx="510480" cy="1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fld id="{D91872C3-1AEA-49EA-AA39-BC39483C7982}" type="slidenum">
              <a:rPr lang="en-US" sz="900" b="0" strike="noStrike" spc="-1">
                <a:solidFill>
                  <a:srgbClr val="005AA0"/>
                </a:solidFill>
                <a:latin typeface="Arial"/>
                <a:ea typeface="DejaVu Sans"/>
              </a:rPr>
              <a:t>13</a:t>
            </a:fld>
            <a:endParaRPr lang="en-US" sz="900" b="0" strike="noStrike" spc="-1">
              <a:latin typeface="Arial"/>
            </a:endParaRPr>
          </a:p>
        </p:txBody>
      </p:sp>
      <p:sp>
        <p:nvSpPr>
          <p:cNvPr id="215" name="CustomShape 3"/>
          <p:cNvSpPr/>
          <p:nvPr/>
        </p:nvSpPr>
        <p:spPr>
          <a:xfrm>
            <a:off x="201960" y="1063800"/>
            <a:ext cx="8645040" cy="329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US" sz="11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This research was partially supported through next projects: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STIM-REI (Center of Excellence for Science and Technology–Integration of Mediterranean Region (STIM), connecting research (R), education (E) and innovation (I)), a project funded by European Union from European Structural and Investment Funds 2014.–2020., Contract Number: KK.01.1.1.01.0003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100" b="0" strike="noStrike" spc="-1" dirty="0">
                <a:solidFill>
                  <a:srgbClr val="38382F"/>
                </a:solidFill>
                <a:latin typeface="Arial"/>
                <a:ea typeface="Noto Sans CJK SC"/>
              </a:rPr>
              <a:t>CAAT (Coastal Auto-purification Assessment Technology) also funded by European Union from European Structural and Investment Funds 2014.–2020., Contract Number: KK.01.1.1.04.0064.</a:t>
            </a:r>
            <a:endParaRPr lang="en-US" sz="1100" b="0" strike="noStrike" spc="-1" dirty="0">
              <a:latin typeface="Arial"/>
            </a:endParaRPr>
          </a:p>
        </p:txBody>
      </p:sp>
      <p:pic>
        <p:nvPicPr>
          <p:cNvPr id="216" name="Picture 6"/>
          <p:cNvPicPr/>
          <p:nvPr/>
        </p:nvPicPr>
        <p:blipFill>
          <a:blip r:embed="rId2"/>
          <a:stretch/>
        </p:blipFill>
        <p:spPr>
          <a:xfrm>
            <a:off x="936000" y="3818880"/>
            <a:ext cx="7342920" cy="811800"/>
          </a:xfrm>
          <a:prstGeom prst="rect">
            <a:avLst/>
          </a:prstGeom>
          <a:ln>
            <a:noFill/>
          </a:ln>
        </p:spPr>
      </p:pic>
      <p:sp>
        <p:nvSpPr>
          <p:cNvPr id="7" name="CustomShape 3">
            <a:extLst>
              <a:ext uri="{FF2B5EF4-FFF2-40B4-BE49-F238E27FC236}">
                <a16:creationId xmlns:a16="http://schemas.microsoft.com/office/drawing/2014/main" id="{594E09A3-31A6-4221-A5A7-A6ACCB51C358}"/>
              </a:ext>
            </a:extLst>
          </p:cNvPr>
          <p:cNvSpPr/>
          <p:nvPr/>
        </p:nvSpPr>
        <p:spPr>
          <a:xfrm>
            <a:off x="370440" y="252000"/>
            <a:ext cx="8420040" cy="2309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ts val="2160"/>
              </a:lnSpc>
            </a:pPr>
            <a:r>
              <a:rPr lang="hr-HR" spc="-1" dirty="0" err="1">
                <a:solidFill>
                  <a:srgbClr val="005AA0"/>
                </a:solidFill>
                <a:latin typeface="Arial"/>
              </a:rPr>
              <a:t>Acknowledgments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1CC4DC-3FCA-40BF-843B-AD008012BA3B}"/>
              </a:ext>
            </a:extLst>
          </p:cNvPr>
          <p:cNvSpPr txBox="1"/>
          <p:nvPr/>
        </p:nvSpPr>
        <p:spPr>
          <a:xfrm>
            <a:off x="0" y="4842415"/>
            <a:ext cx="343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 dirty="0"/>
              <a:t>©</a:t>
            </a:r>
            <a:r>
              <a:rPr lang="hr-HR" sz="1100" dirty="0" err="1"/>
              <a:t>Authors</a:t>
            </a:r>
            <a:r>
              <a:rPr lang="hr-HR" sz="1100" dirty="0"/>
              <a:t>. All </a:t>
            </a:r>
            <a:r>
              <a:rPr lang="hr-HR" sz="1100" dirty="0" err="1"/>
              <a:t>rights</a:t>
            </a:r>
            <a:r>
              <a:rPr lang="hr-HR" sz="1100" dirty="0"/>
              <a:t> </a:t>
            </a:r>
            <a:r>
              <a:rPr lang="hr-HR" sz="1100" dirty="0" err="1"/>
              <a:t>reserved</a:t>
            </a:r>
            <a:endParaRPr lang="hr-HR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2524</TotalTime>
  <Words>2006</Words>
  <Application>Microsoft Office PowerPoint</Application>
  <PresentationFormat>On-screen Show (16:9)</PresentationFormat>
  <Paragraphs>126</Paragraphs>
  <Slides>13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Retrospect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Bernd Göbel</dc:creator>
  <dc:description/>
  <cp:lastModifiedBy>Morena Galesic</cp:lastModifiedBy>
  <cp:revision>323</cp:revision>
  <cp:lastPrinted>2019-09-18T10:47:10Z</cp:lastPrinted>
  <dcterms:created xsi:type="dcterms:W3CDTF">2017-08-27T12:31:56Z</dcterms:created>
  <dcterms:modified xsi:type="dcterms:W3CDTF">2020-05-02T20:09:17Z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On-screen Show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