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69" r:id="rId3"/>
    <p:sldId id="270" r:id="rId4"/>
    <p:sldId id="271" r:id="rId5"/>
    <p:sldId id="265" r:id="rId6"/>
    <p:sldId id="267" r:id="rId7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2141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E7293-61D9-4ED8-9432-8C4C403AE989}" type="datetimeFigureOut">
              <a:rPr lang="en-GB" smtClean="0"/>
              <a:pPr/>
              <a:t>04/05/2020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3624D-71B7-4E56-8D5C-02100B1B4A9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16BA5C-8565-4940-8AD1-117CDA689D23}" type="datetimeFigureOut">
              <a:rPr lang="en-GB" smtClean="0"/>
              <a:pPr/>
              <a:t>04/05/2020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A90F3-9FF6-4EAF-BFB5-89074AECD03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A90F3-9FF6-4EAF-BFB5-89074AECD034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BBE52-212D-4241-A81B-9917772BB4C9}" type="datetime1">
              <a:rPr lang="en-GB" smtClean="0"/>
              <a:pPr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EGU 2020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2754-9B92-4162-A02C-B2F1901EBD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33593-CBFA-4C9A-9703-051C3F4F03DE}" type="datetime1">
              <a:rPr lang="en-GB" smtClean="0"/>
              <a:pPr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EGU 2020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2754-9B92-4162-A02C-B2F1901EBD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6353-471E-4FF0-977F-315DCACB5D22}" type="datetime1">
              <a:rPr lang="en-GB" smtClean="0"/>
              <a:pPr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EGU 2020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2754-9B92-4162-A02C-B2F1901EBD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9A372-6D1B-4C76-BC96-D02B8C5D6C4D}" type="datetime1">
              <a:rPr lang="en-GB" smtClean="0"/>
              <a:pPr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EGU 2020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2754-9B92-4162-A02C-B2F1901EBD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74CE-3834-48E8-81B8-6C78900C57DC}" type="datetime1">
              <a:rPr lang="en-GB" smtClean="0"/>
              <a:pPr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EGU 2020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2754-9B92-4162-A02C-B2F1901EBD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F46F1-1C24-400E-B978-CC607044C3EC}" type="datetime1">
              <a:rPr lang="en-GB" smtClean="0"/>
              <a:pPr/>
              <a:t>04/05/2020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EGU 2020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2754-9B92-4162-A02C-B2F1901EBD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521E1-10C2-4A31-97B8-BEC423D3C9EE}" type="datetime1">
              <a:rPr lang="en-GB" smtClean="0"/>
              <a:pPr/>
              <a:t>04/05/2020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EGU 2020 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2754-9B92-4162-A02C-B2F1901EBD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E166A-FF40-4A19-83D8-AE1C84D847DD}" type="datetime1">
              <a:rPr lang="en-GB" smtClean="0"/>
              <a:pPr/>
              <a:t>04/05/2020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EGU 2020 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2754-9B92-4162-A02C-B2F1901EBD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C376-90BA-4F41-850C-B6C284C6BE38}" type="datetime1">
              <a:rPr lang="en-GB" smtClean="0"/>
              <a:pPr/>
              <a:t>04/05/2020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EGU 2020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2754-9B92-4162-A02C-B2F1901EBD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1A8B8-8A6E-4A51-BE17-525C20A32AA2}" type="datetime1">
              <a:rPr lang="en-GB" smtClean="0"/>
              <a:pPr/>
              <a:t>04/05/2020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EGU 2020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2754-9B92-4162-A02C-B2F1901EBD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548A7-939E-4DE2-A548-DD5BF6819A48}" type="datetime1">
              <a:rPr lang="en-GB" smtClean="0"/>
              <a:pPr/>
              <a:t>04/05/2020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EGU 2020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2754-9B92-4162-A02C-B2F1901EBD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B7EFD-053C-4A81-BDC8-9AE0094EC01E}" type="datetime1">
              <a:rPr lang="en-GB" smtClean="0"/>
              <a:pPr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EGU 2020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22754-9B92-4162-A02C-B2F1901EBD7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Chazallon,%20B.%20and%20C.%20Pirim,%20(2018)%20%60Selectivity%20and%20CO2%20capture%20efficiency%20in%20CO2-N2%20clathrate%20hydrates%20investigated%20by%20in-situ%20Raman%20spectroscopy,%20Chemical%20Engineering%20Journal%20342%20(2018)%20171&#8211;183" TargetMode="External"/><Relationship Id="rId7" Type="http://schemas.openxmlformats.org/officeDocument/2006/relationships/hyperlink" Target="file:///C:\Users\Brian%20Durham\AppData\Local\Packages\Microsoft.MicrosoftEdge_8wekyb3d8bbwe\TempState\Downloads\EGU2015-3386_presentation%20(1).pptx" TargetMode="External"/><Relationship Id="rId2" Type="http://schemas.openxmlformats.org/officeDocument/2006/relationships/hyperlink" Target="R%20Sander,,%20Henry&#8217;s%20Law%20Constants%20http:/satellite.mpic.de/henry/casrn/124-38-9%20(accessed%2010%20February%202020)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file:///C:\Users\Brian%20Durham\AppData\Local\Packages\Microsoft.MicrosoftEdge_8wekyb3d8bbwe\TempState\Downloads\EGU2015-3386_presentation%20(1).pptx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Brian%20Durham\AppData\Local\Packages\Microsoft.MicrosoftEdge_8wekyb3d8bbwe\TempState\Downloads\EGU2015-3386_presentation%20(1).pptx" TargetMode="Externa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jpeg"/><Relationship Id="rId4" Type="http://schemas.openxmlformats.org/officeDocument/2006/relationships/hyperlink" Target="https://doi.org/10.2458/azu_js_rc.v55i2.16177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ipcc.ch/report/ar5/wg6/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3126209"/>
          </a:xfrm>
        </p:spPr>
        <p:txBody>
          <a:bodyPr>
            <a:normAutofit/>
          </a:bodyPr>
          <a:lstStyle/>
          <a:p>
            <a:r>
              <a:rPr lang="en-GB" sz="1400" b="1" dirty="0" smtClean="0"/>
              <a:t>EGU 2020 Session </a:t>
            </a:r>
            <a:r>
              <a:rPr lang="en-GB" sz="1400" dirty="0" smtClean="0"/>
              <a:t>AS3.6 </a:t>
            </a:r>
            <a:br>
              <a:rPr lang="en-GB" sz="1400" dirty="0" smtClean="0"/>
            </a:br>
            <a:r>
              <a:rPr lang="en-GB" sz="1400" b="1" dirty="0" smtClean="0"/>
              <a:t>Acidity </a:t>
            </a:r>
            <a:r>
              <a:rPr lang="en-GB" sz="1400" b="1" dirty="0"/>
              <a:t>in the Atmosphere and its Impacts </a:t>
            </a:r>
            <a:r>
              <a:rPr lang="en-GB" sz="2200" b="1" dirty="0" smtClean="0"/>
              <a:t/>
            </a:r>
            <a:br>
              <a:rPr lang="en-GB" sz="2200" b="1" dirty="0" smtClean="0"/>
            </a:br>
            <a:r>
              <a:rPr lang="en-GB" sz="3100" b="1" dirty="0" smtClean="0"/>
              <a:t/>
            </a:r>
            <a:br>
              <a:rPr lang="en-GB" sz="3100" b="1" dirty="0" smtClean="0"/>
            </a:br>
            <a:r>
              <a:rPr lang="en-GB" sz="2400" b="1" dirty="0" smtClean="0"/>
              <a:t>CO</a:t>
            </a:r>
            <a:r>
              <a:rPr lang="en-GB" sz="2400" b="1" baseline="-25000" dirty="0" smtClean="0"/>
              <a:t>2</a:t>
            </a:r>
            <a:r>
              <a:rPr lang="en-GB" sz="2400" b="1" dirty="0" smtClean="0"/>
              <a:t> hydrate </a:t>
            </a:r>
            <a:r>
              <a:rPr lang="en-GB" sz="2400" b="1" dirty="0" err="1" smtClean="0"/>
              <a:t>equilibria</a:t>
            </a:r>
            <a:r>
              <a:rPr lang="en-GB" sz="2400" b="1" dirty="0" smtClean="0"/>
              <a:t> at atmospheric partial pressures: </a:t>
            </a:r>
            <a:br>
              <a:rPr lang="en-GB" sz="2400" b="1" dirty="0" smtClean="0"/>
            </a:br>
            <a:r>
              <a:rPr lang="en-GB" sz="2400" b="1" dirty="0" smtClean="0"/>
              <a:t>implications </a:t>
            </a:r>
            <a:r>
              <a:rPr lang="en-GB" sz="2400" b="1" dirty="0"/>
              <a:t>for atmospheric acidity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25144"/>
            <a:ext cx="6400800" cy="913656"/>
          </a:xfrm>
        </p:spPr>
        <p:txBody>
          <a:bodyPr>
            <a:normAutofit/>
          </a:bodyPr>
          <a:lstStyle/>
          <a:p>
            <a:r>
              <a:rPr lang="en-GB" sz="1600" b="1" dirty="0" smtClean="0"/>
              <a:t>Brian Durham, University of </a:t>
            </a:r>
            <a:r>
              <a:rPr lang="en-GB" sz="1600" b="1" dirty="0" smtClean="0"/>
              <a:t>Birmingham (b.durham@bham.ac.uk)  </a:t>
            </a:r>
            <a:endParaRPr lang="en-GB" sz="1600" b="1" dirty="0" smtClean="0"/>
          </a:p>
          <a:p>
            <a:r>
              <a:rPr lang="en-GB" sz="1600" b="1" dirty="0" smtClean="0"/>
              <a:t>Christian Pfrang, University of Birmingham</a:t>
            </a:r>
            <a:endParaRPr lang="en-GB" sz="2400" dirty="0"/>
          </a:p>
        </p:txBody>
      </p:sp>
      <p:pic>
        <p:nvPicPr>
          <p:cNvPr id="7" name="Picture 6" descr="Birmingh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3976" y="332656"/>
            <a:ext cx="2633876" cy="1152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762872" cy="1162050"/>
          </a:xfrm>
        </p:spPr>
        <p:txBody>
          <a:bodyPr/>
          <a:lstStyle/>
          <a:p>
            <a:r>
              <a:rPr lang="en-GB" dirty="0" smtClean="0"/>
              <a:t>Frost-maker : the 2019-20 experiment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64088" y="3356992"/>
            <a:ext cx="3322712" cy="2769171"/>
          </a:xfrm>
        </p:spPr>
        <p:txBody>
          <a:bodyPr/>
          <a:lstStyle/>
          <a:p>
            <a:endParaRPr lang="en-GB" sz="2000" dirty="0" smtClean="0"/>
          </a:p>
          <a:p>
            <a:endParaRPr lang="en-GB" sz="2000" dirty="0" smtClean="0"/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978896" cy="469106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For </a:t>
            </a:r>
            <a:r>
              <a:rPr lang="en-GB" dirty="0" err="1" smtClean="0"/>
              <a:t>RMetS</a:t>
            </a:r>
            <a:r>
              <a:rPr lang="en-GB" dirty="0" smtClean="0"/>
              <a:t> conference July </a:t>
            </a:r>
            <a:r>
              <a:rPr lang="en-GB" dirty="0" smtClean="0"/>
              <a:t>2019 we </a:t>
            </a:r>
            <a:r>
              <a:rPr lang="en-GB" dirty="0" smtClean="0"/>
              <a:t>presented data that gave a consistent picture of µ</a:t>
            </a:r>
            <a:r>
              <a:rPr lang="en-GB" dirty="0" err="1" smtClean="0"/>
              <a:t>mols</a:t>
            </a:r>
            <a:r>
              <a:rPr lang="en-GB" dirty="0" smtClean="0"/>
              <a:t> CO</a:t>
            </a:r>
            <a:r>
              <a:rPr lang="en-GB" baseline="-25000" dirty="0" smtClean="0"/>
              <a:t>2</a:t>
            </a:r>
            <a:r>
              <a:rPr lang="en-GB" dirty="0" smtClean="0"/>
              <a:t> depleted </a:t>
            </a:r>
            <a:r>
              <a:rPr lang="en-GB" dirty="0" smtClean="0"/>
              <a:t>by frost from </a:t>
            </a:r>
            <a:r>
              <a:rPr lang="en-GB" dirty="0" smtClean="0"/>
              <a:t>natural air in the range 40 - 330 Pa CO</a:t>
            </a:r>
            <a:r>
              <a:rPr lang="en-GB" baseline="-25000" dirty="0" smtClean="0"/>
              <a:t>2</a:t>
            </a:r>
            <a:r>
              <a:rPr lang="en-GB" dirty="0" smtClean="0"/>
              <a:t> partial pressure (Chart 1, </a:t>
            </a:r>
            <a:r>
              <a:rPr lang="en-GB" dirty="0" smtClean="0"/>
              <a:t>blue, see also Fig. 3 below). To this </a:t>
            </a:r>
            <a:r>
              <a:rPr lang="en-GB" dirty="0" smtClean="0"/>
              <a:t>we have added points from degassing of frost samples </a:t>
            </a:r>
            <a:r>
              <a:rPr lang="en-GB" dirty="0" smtClean="0"/>
              <a:t>(green</a:t>
            </a:r>
            <a:r>
              <a:rPr lang="en-GB" dirty="0" smtClean="0"/>
              <a:t>).  We plot </a:t>
            </a:r>
            <a:r>
              <a:rPr lang="en-GB" dirty="0" smtClean="0"/>
              <a:t>these values </a:t>
            </a:r>
            <a:r>
              <a:rPr lang="en-GB" dirty="0" smtClean="0"/>
              <a:t>alongside the equilibrium content of liquid water over a wider range of partial pressures of the gas (</a:t>
            </a:r>
            <a:r>
              <a:rPr lang="en-GB" dirty="0" smtClean="0">
                <a:solidFill>
                  <a:srgbClr val="FF0000"/>
                </a:solidFill>
                <a:hlinkClick r:id="rId2"/>
              </a:rPr>
              <a:t>Henry’s Law, R. Sander 2015</a:t>
            </a:r>
            <a:r>
              <a:rPr lang="en-GB" dirty="0" smtClean="0"/>
              <a:t>).</a:t>
            </a:r>
          </a:p>
          <a:p>
            <a:r>
              <a:rPr lang="en-GB" dirty="0" smtClean="0"/>
              <a:t>Chart 1 illustrates that the ice is surprisingly rich in CO</a:t>
            </a:r>
            <a:r>
              <a:rPr lang="en-GB" baseline="-25000" dirty="0" smtClean="0"/>
              <a:t>2</a:t>
            </a:r>
            <a:r>
              <a:rPr lang="en-GB" dirty="0" smtClean="0"/>
              <a:t> by comparison with liquid water, and we now seek to replicate this differential under conditions of pure reagents.  This has been interrupted by COVID-19</a:t>
            </a:r>
            <a:r>
              <a:rPr lang="en-GB" dirty="0" smtClean="0">
                <a:solidFill>
                  <a:srgbClr val="FF0000"/>
                </a:solidFill>
              </a:rPr>
              <a:t>,</a:t>
            </a:r>
            <a:r>
              <a:rPr lang="en-GB" dirty="0" smtClean="0"/>
              <a:t> but meantime it will be noted that our differential at low pressures is proportionate to that at higher pressures (orange, </a:t>
            </a:r>
            <a:r>
              <a:rPr lang="en-GB" dirty="0" smtClean="0">
                <a:solidFill>
                  <a:srgbClr val="FF0000"/>
                </a:solidFill>
                <a:hlinkClick r:id="rId3" action="ppaction://hlinkfile"/>
              </a:rPr>
              <a:t>Chazallon and Pirim 2018</a:t>
            </a:r>
            <a:r>
              <a:rPr lang="en-GB" dirty="0" smtClean="0"/>
              <a:t>).  </a:t>
            </a:r>
          </a:p>
          <a:p>
            <a:r>
              <a:rPr lang="en-GB" dirty="0" smtClean="0"/>
              <a:t>The Lille team used Raman spectroscopy in identifying the structure of hydrate caging in their ice.  They appear not to employ `promoters’ as in other hydrate research, perhaps explaining the long reaction time (up to 30 days, ibid. Table 2)</a:t>
            </a:r>
            <a:r>
              <a:rPr lang="en-GB" dirty="0" smtClean="0">
                <a:solidFill>
                  <a:srgbClr val="FF0000"/>
                </a:solidFill>
              </a:rPr>
              <a:t>. </a:t>
            </a:r>
          </a:p>
          <a:p>
            <a:r>
              <a:rPr lang="en-GB" dirty="0" smtClean="0"/>
              <a:t>Pending </a:t>
            </a:r>
            <a:r>
              <a:rPr lang="en-GB" dirty="0" smtClean="0"/>
              <a:t>availability of promoters (SDS; THF; TBAB) we have investigated the effect of marine chemistry (</a:t>
            </a:r>
            <a:r>
              <a:rPr lang="en-GB" dirty="0" smtClean="0">
                <a:solidFill>
                  <a:srgbClr val="FF0000"/>
                </a:solidFill>
              </a:rPr>
              <a:t>arrowed right</a:t>
            </a:r>
            <a:r>
              <a:rPr lang="en-GB" dirty="0" smtClean="0"/>
              <a:t>). </a:t>
            </a:r>
            <a:r>
              <a:rPr lang="en-GB" dirty="0" smtClean="0"/>
              <a:t>After 2 hours, Sample </a:t>
            </a:r>
            <a:r>
              <a:rPr lang="en-GB" dirty="0" smtClean="0"/>
              <a:t>7B.097 had out-gassed 3.6 µ</a:t>
            </a:r>
            <a:r>
              <a:rPr lang="en-GB" dirty="0" err="1" smtClean="0"/>
              <a:t>mols</a:t>
            </a:r>
            <a:r>
              <a:rPr lang="en-GB" dirty="0" smtClean="0"/>
              <a:t> </a:t>
            </a:r>
            <a:r>
              <a:rPr lang="en-GB" dirty="0" smtClean="0"/>
              <a:t>CO</a:t>
            </a:r>
            <a:r>
              <a:rPr lang="en-GB" baseline="-25000" dirty="0" smtClean="0"/>
              <a:t>2</a:t>
            </a:r>
            <a:r>
              <a:rPr lang="en-GB" dirty="0" smtClean="0"/>
              <a:t> on a log curve (</a:t>
            </a:r>
            <a:r>
              <a:rPr lang="en-GB" dirty="0" smtClean="0"/>
              <a:t>R</a:t>
            </a:r>
            <a:r>
              <a:rPr lang="en-GB" baseline="30000" dirty="0" smtClean="0"/>
              <a:t>2</a:t>
            </a:r>
            <a:r>
              <a:rPr lang="en-GB" dirty="0" smtClean="0"/>
              <a:t> = 0.996) </a:t>
            </a:r>
            <a:r>
              <a:rPr lang="en-GB" dirty="0" smtClean="0"/>
              <a:t>that extrapolated </a:t>
            </a:r>
            <a:r>
              <a:rPr lang="en-GB" dirty="0" smtClean="0"/>
              <a:t>a further 3.4 µ</a:t>
            </a:r>
            <a:r>
              <a:rPr lang="en-GB" dirty="0" err="1" smtClean="0"/>
              <a:t>mols</a:t>
            </a:r>
            <a:r>
              <a:rPr lang="en-GB" dirty="0" smtClean="0"/>
              <a:t> before equilibrium.</a:t>
            </a:r>
          </a:p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2754-9B92-4162-A02C-B2F1901EBD7D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EGU 2020 </a:t>
            </a:r>
            <a:endParaRPr lang="en-GB" dirty="0"/>
          </a:p>
        </p:txBody>
      </p:sp>
      <p:pic>
        <p:nvPicPr>
          <p:cNvPr id="9" name="Picture 8" descr="Birmingha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6093296"/>
            <a:ext cx="1481555" cy="648072"/>
          </a:xfrm>
          <a:prstGeom prst="rect">
            <a:avLst/>
          </a:prstGeom>
        </p:spPr>
      </p:pic>
      <p:pic>
        <p:nvPicPr>
          <p:cNvPr id="10" name="Content Placeholder 11" descr="Water-and-ice-equilibria-f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8144" y="116633"/>
            <a:ext cx="2673871" cy="2404932"/>
          </a:xfrm>
          <a:prstGeom prst="rect">
            <a:avLst/>
          </a:prstGeom>
        </p:spPr>
      </p:pic>
      <p:pic>
        <p:nvPicPr>
          <p:cNvPr id="11" name="Picture 10" descr="chambers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52320" y="3068960"/>
            <a:ext cx="1499412" cy="112487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724128" y="2564904"/>
            <a:ext cx="30963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/>
              <a:t>Chart 1: Equilibrium CO</a:t>
            </a:r>
            <a:r>
              <a:rPr lang="en-GB" sz="1050" baseline="-25000" dirty="0" smtClean="0"/>
              <a:t>2</a:t>
            </a:r>
            <a:r>
              <a:rPr lang="en-GB" sz="1050" dirty="0" smtClean="0"/>
              <a:t> content of water </a:t>
            </a:r>
            <a:r>
              <a:rPr lang="en-GB" sz="1050" dirty="0" smtClean="0"/>
              <a:t>(</a:t>
            </a:r>
            <a:r>
              <a:rPr lang="en-GB" sz="1050" dirty="0" smtClean="0">
                <a:solidFill>
                  <a:srgbClr val="FF0000"/>
                </a:solidFill>
                <a:hlinkClick r:id="rId7" action="ppaction://hlinkpres?slideindex=1&amp;slidetitle="/>
              </a:rPr>
              <a:t>EGU 2015-3386</a:t>
            </a:r>
            <a:r>
              <a:rPr lang="en-GB" sz="1050" dirty="0" smtClean="0">
                <a:solidFill>
                  <a:srgbClr val="FF0000"/>
                </a:solidFill>
              </a:rPr>
              <a:t>) </a:t>
            </a:r>
            <a:r>
              <a:rPr lang="en-GB" sz="1050" dirty="0" smtClean="0"/>
              <a:t>and </a:t>
            </a:r>
            <a:r>
              <a:rPr lang="en-GB" sz="1050" dirty="0" smtClean="0"/>
              <a:t>ice </a:t>
            </a:r>
            <a:r>
              <a:rPr lang="en-GB" sz="1050" dirty="0" smtClean="0"/>
              <a:t>against </a:t>
            </a:r>
            <a:r>
              <a:rPr lang="en-GB" sz="1050" dirty="0" smtClean="0"/>
              <a:t>partial pressure in gas </a:t>
            </a:r>
            <a:r>
              <a:rPr lang="en-GB" sz="1050" dirty="0" smtClean="0"/>
              <a:t>phase. </a:t>
            </a:r>
            <a:endParaRPr lang="en-GB" sz="1050" dirty="0"/>
          </a:p>
        </p:txBody>
      </p:sp>
      <p:sp>
        <p:nvSpPr>
          <p:cNvPr id="14" name="TextBox 13"/>
          <p:cNvSpPr txBox="1"/>
          <p:nvPr/>
        </p:nvSpPr>
        <p:spPr>
          <a:xfrm>
            <a:off x="5580112" y="3356992"/>
            <a:ext cx="18002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50" dirty="0" smtClean="0"/>
              <a:t>Fig. 1:  Frost chambers – aluminium heat-sink plates, fins facing inward.</a:t>
            </a:r>
            <a:endParaRPr lang="en-GB" sz="1050" dirty="0"/>
          </a:p>
        </p:txBody>
      </p:sp>
      <p:grpSp>
        <p:nvGrpSpPr>
          <p:cNvPr id="17" name="Group 16"/>
          <p:cNvGrpSpPr/>
          <p:nvPr/>
        </p:nvGrpSpPr>
        <p:grpSpPr>
          <a:xfrm>
            <a:off x="5796136" y="4293096"/>
            <a:ext cx="2880320" cy="1947628"/>
            <a:chOff x="5652120" y="4293096"/>
            <a:chExt cx="3384376" cy="2235660"/>
          </a:xfrm>
        </p:grpSpPr>
        <p:pic>
          <p:nvPicPr>
            <p:cNvPr id="15" name="Picture 14" descr="Frostmaker Jan 2020-19 7B 097.BMP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52120" y="4293096"/>
              <a:ext cx="3384376" cy="2235660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  <p:sp>
          <p:nvSpPr>
            <p:cNvPr id="16" name="Down Arrow 15"/>
            <p:cNvSpPr/>
            <p:nvPr/>
          </p:nvSpPr>
          <p:spPr>
            <a:xfrm>
              <a:off x="6660232" y="4581128"/>
              <a:ext cx="216024" cy="978408"/>
            </a:xfrm>
            <a:prstGeom prst="downArrow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508105" y="6237312"/>
            <a:ext cx="316835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/>
              <a:t>Fig. 2: Real time monitoring of a de-gassing (Sample 7B.097), showing effect of injected marine chemistry. </a:t>
            </a:r>
            <a:endParaRPr lang="en-GB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Relevance to atmospheric acidity?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538736" cy="469106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CO</a:t>
            </a:r>
            <a:r>
              <a:rPr lang="en-GB" baseline="-25000" dirty="0" smtClean="0"/>
              <a:t>2</a:t>
            </a:r>
            <a:r>
              <a:rPr lang="en-GB" dirty="0" smtClean="0"/>
              <a:t> is listed with non-polar molecules for the purpose of gas hydrate studies (Sloan and </a:t>
            </a:r>
            <a:r>
              <a:rPr lang="en-GB" dirty="0" err="1" smtClean="0"/>
              <a:t>Koh</a:t>
            </a:r>
            <a:r>
              <a:rPr lang="en-GB" dirty="0" smtClean="0"/>
              <a:t> 2008, Table 3.1), but it ionises weakly in solution, and its acidity (an intensive property) can be a useful tool for monitoring its behaviour in water where its IR signature is masked. </a:t>
            </a:r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 smtClean="0"/>
              <a:t>upper chart shows a showery week at the University of Reading Observation Site where the acidity in the sample well </a:t>
            </a:r>
            <a:r>
              <a:rPr lang="en-GB" dirty="0" smtClean="0"/>
              <a:t>rose </a:t>
            </a:r>
            <a:r>
              <a:rPr lang="en-GB" dirty="0" smtClean="0"/>
              <a:t>abruptly at the onset of rainfall, afterwards decaying over around four hours to a base level of pH 6-7. </a:t>
            </a:r>
          </a:p>
          <a:p>
            <a:r>
              <a:rPr lang="en-GB" dirty="0" smtClean="0"/>
              <a:t>A link between </a:t>
            </a:r>
            <a:r>
              <a:rPr lang="en-GB" dirty="0" smtClean="0"/>
              <a:t>this acidity </a:t>
            </a:r>
            <a:r>
              <a:rPr lang="en-GB" dirty="0" smtClean="0"/>
              <a:t>and CO</a:t>
            </a:r>
            <a:r>
              <a:rPr lang="en-GB" baseline="-25000" dirty="0" smtClean="0"/>
              <a:t>2</a:t>
            </a:r>
            <a:r>
              <a:rPr lang="en-GB" dirty="0" smtClean="0"/>
              <a:t> is provided by a comparable pattern using an inline de-gasser, which understates the CO</a:t>
            </a:r>
            <a:r>
              <a:rPr lang="en-GB" baseline="-25000" dirty="0" smtClean="0"/>
              <a:t>2</a:t>
            </a:r>
            <a:r>
              <a:rPr lang="en-GB" dirty="0" smtClean="0"/>
              <a:t> released (an extensive property) because of the reluctance of the molecule to leave solution (</a:t>
            </a:r>
            <a:r>
              <a:rPr lang="en-GB" dirty="0" smtClean="0">
                <a:solidFill>
                  <a:srgbClr val="FF0000"/>
                </a:solidFill>
                <a:hlinkClick r:id="rId2" action="ppaction://hlinkpres?slideindex=1&amp;slidetitle="/>
              </a:rPr>
              <a:t>EGU 2015-3386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accessed 2/05/2020).</a:t>
            </a:r>
          </a:p>
          <a:p>
            <a:r>
              <a:rPr lang="en-GB" dirty="0" smtClean="0"/>
              <a:t>The highest spike in Chart 2 (15 July 2009) represents pH 3.8, the average of 60 values over one minute (</a:t>
            </a:r>
            <a:r>
              <a:rPr lang="en-GB" dirty="0" smtClean="0">
                <a:solidFill>
                  <a:srgbClr val="FF0000"/>
                </a:solidFill>
              </a:rPr>
              <a:t>arrowed</a:t>
            </a:r>
            <a:r>
              <a:rPr lang="en-GB" dirty="0" smtClean="0"/>
              <a:t>).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EGU 2020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2754-9B92-4162-A02C-B2F1901EBD7D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7" name="Content Placeholder 10" descr="Rainfall-CO2-chart-Reading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032250" y="980728"/>
            <a:ext cx="5111750" cy="1154529"/>
          </a:xfrm>
          <a:prstGeom prst="rect">
            <a:avLst/>
          </a:prstGeom>
        </p:spPr>
      </p:pic>
      <p:pic>
        <p:nvPicPr>
          <p:cNvPr id="8" name="Picture 7" descr="Rainfall-CO2-chart-April-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3212976"/>
            <a:ext cx="4103440" cy="1816702"/>
          </a:xfrm>
          <a:prstGeom prst="rect">
            <a:avLst/>
          </a:prstGeom>
        </p:spPr>
      </p:pic>
      <p:pic>
        <p:nvPicPr>
          <p:cNvPr id="9" name="Picture 8" descr="Birmingha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6093296"/>
            <a:ext cx="1481555" cy="6480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67944" y="2276872"/>
            <a:ext cx="444705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smtClean="0"/>
              <a:t>Chart 2 – Acidity [H</a:t>
            </a:r>
            <a:r>
              <a:rPr lang="en-GB" sz="1050" baseline="30000" dirty="0" smtClean="0"/>
              <a:t>3</a:t>
            </a:r>
            <a:r>
              <a:rPr lang="en-GB" sz="1050" dirty="0" smtClean="0"/>
              <a:t>O</a:t>
            </a:r>
            <a:r>
              <a:rPr lang="en-GB" sz="1050" dirty="0" smtClean="0"/>
              <a:t>]</a:t>
            </a:r>
            <a:r>
              <a:rPr lang="en-GB" sz="1050" baseline="30000" dirty="0" smtClean="0"/>
              <a:t>+</a:t>
            </a:r>
            <a:r>
              <a:rPr lang="en-GB" sz="1050" dirty="0" smtClean="0"/>
              <a:t> </a:t>
            </a:r>
            <a:r>
              <a:rPr lang="en-GB" sz="1050" dirty="0" smtClean="0"/>
              <a:t>in rain sample well at </a:t>
            </a:r>
            <a:r>
              <a:rPr lang="en-GB" sz="1050" dirty="0" err="1" smtClean="0"/>
              <a:t>Univ</a:t>
            </a:r>
            <a:r>
              <a:rPr lang="en-GB" sz="1050" dirty="0" smtClean="0"/>
              <a:t> Reading Observation Site ,</a:t>
            </a:r>
          </a:p>
          <a:p>
            <a:r>
              <a:rPr lang="en-GB" sz="1050" dirty="0" smtClean="0"/>
              <a:t>week of12 July 2009 See </a:t>
            </a:r>
            <a:r>
              <a:rPr lang="en-GB" sz="1050" dirty="0" smtClean="0">
                <a:solidFill>
                  <a:srgbClr val="FF0000"/>
                </a:solidFill>
              </a:rPr>
              <a:t>`</a:t>
            </a:r>
            <a:r>
              <a:rPr lang="en-GB" sz="1050" dirty="0" smtClean="0"/>
              <a:t> solution (</a:t>
            </a:r>
            <a:r>
              <a:rPr lang="en-GB" sz="1050" dirty="0" smtClean="0">
                <a:solidFill>
                  <a:srgbClr val="FF0000"/>
                </a:solidFill>
                <a:hlinkClick r:id="rId2" action="ppaction://hlinkpres?slideindex=1&amp;slidetitle="/>
              </a:rPr>
              <a:t>EGU 2015-3386</a:t>
            </a:r>
            <a:r>
              <a:rPr lang="en-GB" sz="1050" dirty="0" smtClean="0">
                <a:solidFill>
                  <a:srgbClr val="FF0000"/>
                </a:solidFill>
              </a:rPr>
              <a:t> </a:t>
            </a:r>
            <a:r>
              <a:rPr lang="en-GB" sz="1050" dirty="0" smtClean="0"/>
              <a:t>accessed 2/05/2020).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0" y="5013176"/>
            <a:ext cx="397256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smtClean="0"/>
              <a:t>Chart 3 – CO</a:t>
            </a:r>
            <a:r>
              <a:rPr lang="en-GB" sz="1050" baseline="-25000" dirty="0" smtClean="0"/>
              <a:t>2</a:t>
            </a:r>
            <a:r>
              <a:rPr lang="en-GB" sz="1050" dirty="0" smtClean="0"/>
              <a:t> </a:t>
            </a:r>
            <a:r>
              <a:rPr lang="en-GB" sz="1050" dirty="0" err="1" smtClean="0"/>
              <a:t>effluxed</a:t>
            </a:r>
            <a:r>
              <a:rPr lang="en-GB" sz="1050" dirty="0" smtClean="0"/>
              <a:t> from fresh rainwater at Oxford on 4 April 2015</a:t>
            </a:r>
          </a:p>
          <a:p>
            <a:r>
              <a:rPr lang="en-GB" sz="1050" dirty="0" smtClean="0"/>
              <a:t>solution (</a:t>
            </a:r>
            <a:r>
              <a:rPr lang="en-GB" sz="1050" dirty="0" smtClean="0">
                <a:solidFill>
                  <a:srgbClr val="FF0000"/>
                </a:solidFill>
                <a:hlinkClick r:id="rId2" action="ppaction://hlinkpres?slideindex=1&amp;slidetitle="/>
              </a:rPr>
              <a:t>EGU 2015-3386</a:t>
            </a:r>
            <a:r>
              <a:rPr lang="en-GB" sz="1050" dirty="0" smtClean="0">
                <a:solidFill>
                  <a:srgbClr val="FF0000"/>
                </a:solidFill>
              </a:rPr>
              <a:t> </a:t>
            </a:r>
            <a:r>
              <a:rPr lang="en-GB" sz="1050" dirty="0" smtClean="0"/>
              <a:t>accessed 2/05/2020).</a:t>
            </a:r>
            <a:endParaRPr lang="en-GB" sz="1050" dirty="0"/>
          </a:p>
        </p:txBody>
      </p:sp>
      <p:sp>
        <p:nvSpPr>
          <p:cNvPr id="12" name="Left Arrow 11"/>
          <p:cNvSpPr/>
          <p:nvPr/>
        </p:nvSpPr>
        <p:spPr>
          <a:xfrm rot="19532825">
            <a:off x="6559717" y="726045"/>
            <a:ext cx="1222437" cy="278246"/>
          </a:xfrm>
          <a:prstGeom prst="lef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generated these spikes?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042792" cy="4691063"/>
          </a:xfrm>
        </p:spPr>
        <p:txBody>
          <a:bodyPr/>
          <a:lstStyle/>
          <a:p>
            <a:r>
              <a:rPr lang="en-GB" dirty="0" smtClean="0"/>
              <a:t>Our suggestion </a:t>
            </a:r>
            <a:r>
              <a:rPr lang="en-GB" dirty="0" smtClean="0"/>
              <a:t>in </a:t>
            </a:r>
            <a:r>
              <a:rPr lang="en-GB" dirty="0" smtClean="0"/>
              <a:t>2015 </a:t>
            </a:r>
            <a:r>
              <a:rPr lang="en-GB" dirty="0" smtClean="0"/>
              <a:t>was that </a:t>
            </a:r>
            <a:r>
              <a:rPr lang="en-GB" dirty="0" smtClean="0"/>
              <a:t>CO</a:t>
            </a:r>
            <a:r>
              <a:rPr lang="en-GB" baseline="-25000" dirty="0" smtClean="0"/>
              <a:t>2</a:t>
            </a:r>
            <a:r>
              <a:rPr lang="en-GB" dirty="0" smtClean="0"/>
              <a:t> had been captured in ice grown u</a:t>
            </a:r>
            <a:r>
              <a:rPr lang="en-GB" dirty="0" smtClean="0"/>
              <a:t>nder </a:t>
            </a:r>
            <a:r>
              <a:rPr lang="en-GB" dirty="0" smtClean="0"/>
              <a:t>adiabatic cooling during convective </a:t>
            </a:r>
            <a:r>
              <a:rPr lang="en-GB" dirty="0" smtClean="0"/>
              <a:t>uplift, and that melting of the ice </a:t>
            </a:r>
            <a:r>
              <a:rPr lang="en-GB" dirty="0" smtClean="0"/>
              <a:t>had contributed to the ionic balance of the rainwater, thereby generating the peaks (</a:t>
            </a:r>
            <a:r>
              <a:rPr lang="en-GB" dirty="0" smtClean="0">
                <a:solidFill>
                  <a:srgbClr val="FF0000"/>
                </a:solidFill>
                <a:hlinkClick r:id="rId3" action="ppaction://hlinkpres?slideindex=1&amp;slidetitle="/>
              </a:rPr>
              <a:t>EGU 2015-3386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accessed 2/05/2020, image opposite). </a:t>
            </a:r>
          </a:p>
          <a:p>
            <a:endParaRPr lang="en-GB" dirty="0" smtClean="0"/>
          </a:p>
          <a:p>
            <a:r>
              <a:rPr lang="en-GB" b="1" dirty="0" smtClean="0"/>
              <a:t>Our contribution to today’s session </a:t>
            </a:r>
            <a:r>
              <a:rPr lang="en-GB" dirty="0" smtClean="0"/>
              <a:t>is therefore to speculate the acidity that would be generated locally by the melting of an ice crystal formed during convective uplift as follows:</a:t>
            </a:r>
          </a:p>
          <a:p>
            <a:r>
              <a:rPr lang="en-GB" dirty="0" smtClean="0"/>
              <a:t>The partial pressure of CO</a:t>
            </a:r>
            <a:r>
              <a:rPr lang="en-GB" baseline="-25000" dirty="0" smtClean="0"/>
              <a:t>2</a:t>
            </a:r>
            <a:r>
              <a:rPr lang="en-GB" dirty="0" smtClean="0"/>
              <a:t> at sea level is currently around 40 </a:t>
            </a:r>
            <a:r>
              <a:rPr lang="en-GB" dirty="0" err="1" smtClean="0"/>
              <a:t>Pascals</a:t>
            </a:r>
            <a:r>
              <a:rPr lang="en-GB" dirty="0" smtClean="0"/>
              <a:t>, diminishing to 14 Pa at 8 km altitude (chosen because of MPI Jena flight record of 29 May 2018, see opposite and below).  The </a:t>
            </a:r>
            <a:r>
              <a:rPr lang="en-GB" dirty="0" smtClean="0"/>
              <a:t>ice/CO</a:t>
            </a:r>
            <a:r>
              <a:rPr lang="en-GB" baseline="-25000" dirty="0" smtClean="0"/>
              <a:t>2</a:t>
            </a:r>
            <a:r>
              <a:rPr lang="en-GB" dirty="0" smtClean="0"/>
              <a:t> </a:t>
            </a:r>
            <a:r>
              <a:rPr lang="en-GB" dirty="0" smtClean="0"/>
              <a:t>equilibrium averaged over this range can be read off Chart 1 as around 100 µ</a:t>
            </a:r>
            <a:r>
              <a:rPr lang="en-GB" dirty="0" err="1" smtClean="0"/>
              <a:t>mols</a:t>
            </a:r>
            <a:r>
              <a:rPr lang="en-GB" dirty="0" smtClean="0"/>
              <a:t> CO</a:t>
            </a:r>
            <a:r>
              <a:rPr lang="en-GB" baseline="-25000" dirty="0" smtClean="0"/>
              <a:t>2</a:t>
            </a:r>
            <a:r>
              <a:rPr lang="en-GB" dirty="0" smtClean="0"/>
              <a:t>, which would give </a:t>
            </a:r>
            <a:r>
              <a:rPr lang="en-GB" dirty="0" smtClean="0"/>
              <a:t>a pH around 3, comparing with pH 3.8 average over 1 minute in 2009 (Chart 2).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EGU 2020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2754-9B92-4162-A02C-B2F1901EBD7D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8" name="Picture 7" descr="Birmingha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6093296"/>
            <a:ext cx="1481555" cy="648072"/>
          </a:xfrm>
          <a:prstGeom prst="rect">
            <a:avLst/>
          </a:prstGeom>
        </p:spPr>
      </p:pic>
      <p:pic>
        <p:nvPicPr>
          <p:cNvPr id="9" name="Picture 8" descr="Convection-tracer-Vienna-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8144" y="116632"/>
            <a:ext cx="2149488" cy="31409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499992" y="2060848"/>
            <a:ext cx="122413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50" dirty="0" smtClean="0"/>
              <a:t>Fig. 2 </a:t>
            </a:r>
            <a:r>
              <a:rPr lang="en-GB" sz="1050" dirty="0" smtClean="0">
                <a:solidFill>
                  <a:srgbClr val="FF0000"/>
                </a:solidFill>
                <a:hlinkClick r:id="rId3" action="ppaction://hlinkpres?slideindex=1&amp;slidetitle="/>
              </a:rPr>
              <a:t>EGU 2015-3386</a:t>
            </a:r>
            <a:r>
              <a:rPr lang="en-GB" sz="1050" dirty="0" smtClean="0">
                <a:solidFill>
                  <a:srgbClr val="FF0000"/>
                </a:solidFill>
              </a:rPr>
              <a:t> </a:t>
            </a:r>
            <a:r>
              <a:rPr lang="en-GB" sz="1050" dirty="0" smtClean="0"/>
              <a:t>accessed 2/05/2020</a:t>
            </a:r>
            <a:endParaRPr lang="en-GB" sz="1050" dirty="0">
              <a:solidFill>
                <a:srgbClr val="FF0000"/>
              </a:solidFill>
            </a:endParaRPr>
          </a:p>
        </p:txBody>
      </p:sp>
      <p:pic>
        <p:nvPicPr>
          <p:cNvPr id="12" name="Picture 11" descr="RMetS-2019-Birmingham---CO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96136" y="3501008"/>
            <a:ext cx="2206263" cy="31409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72000" y="3861048"/>
            <a:ext cx="122413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50" dirty="0" smtClean="0"/>
              <a:t>Fig. 3 CO</a:t>
            </a:r>
            <a:r>
              <a:rPr lang="en-GB" sz="1050" baseline="-25000" dirty="0" smtClean="0"/>
              <a:t>2</a:t>
            </a:r>
            <a:r>
              <a:rPr lang="en-GB" sz="1050" dirty="0" smtClean="0"/>
              <a:t> hydrate poster, Royal Meteorological Society Annual Conference, Birmingham 2019</a:t>
            </a:r>
            <a:endParaRPr lang="en-GB" sz="1050" dirty="0">
              <a:solidFill>
                <a:srgbClr val="FF0000"/>
              </a:solidFill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4860032" y="4941168"/>
          <a:ext cx="914400" cy="1020763"/>
        </p:xfrm>
        <a:graphic>
          <a:graphicData uri="http://schemas.openxmlformats.org/presentationml/2006/ole">
            <p:oleObj spid="_x0000_s2051" name="Acrobat Document" showAsIcon="1" r:id="rId7" imgW="914400" imgH="1020960" progId="AcroExch.Document.DC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826768" cy="1162050"/>
          </a:xfrm>
        </p:spPr>
        <p:txBody>
          <a:bodyPr>
            <a:normAutofit/>
          </a:bodyPr>
          <a:lstStyle/>
          <a:p>
            <a:r>
              <a:rPr lang="en-GB" b="1" dirty="0" smtClean="0"/>
              <a:t>Discussion – Is </a:t>
            </a:r>
            <a:r>
              <a:rPr lang="en-GB" b="1" dirty="0" smtClean="0"/>
              <a:t>capture </a:t>
            </a:r>
            <a:r>
              <a:rPr lang="en-GB" b="1" dirty="0" smtClean="0"/>
              <a:t>of </a:t>
            </a:r>
            <a:r>
              <a:rPr lang="en-GB" dirty="0" smtClean="0"/>
              <a:t>CO</a:t>
            </a:r>
            <a:r>
              <a:rPr lang="en-GB" baseline="-25000" dirty="0" smtClean="0"/>
              <a:t>2</a:t>
            </a:r>
            <a:r>
              <a:rPr lang="en-GB" b="1" dirty="0" smtClean="0"/>
              <a:t> </a:t>
            </a:r>
            <a:r>
              <a:rPr lang="en-GB" b="1" dirty="0" smtClean="0"/>
              <a:t>localised </a:t>
            </a:r>
            <a:r>
              <a:rPr lang="en-GB" b="1" dirty="0" smtClean="0"/>
              <a:t>within the atmosphere?</a:t>
            </a:r>
            <a:endParaRPr lang="en-GB" dirty="0"/>
          </a:p>
        </p:txBody>
      </p:sp>
      <p:pic>
        <p:nvPicPr>
          <p:cNvPr id="9" name="Content Placeholder 8" descr="Hua-et-al-2013-bomb-curv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44008" y="260647"/>
            <a:ext cx="3779599" cy="2918163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67544" y="1628800"/>
            <a:ext cx="3826768" cy="4209331"/>
          </a:xfrm>
        </p:spPr>
        <p:txBody>
          <a:bodyPr>
            <a:normAutofit fontScale="92500" lnSpcReduction="10000"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en-GB" b="1" dirty="0" smtClean="0"/>
              <a:t>Dependence on partial pressure </a:t>
            </a:r>
            <a:r>
              <a:rPr lang="en-GB" dirty="0" smtClean="0"/>
              <a:t>– whereas mol fraction of CO</a:t>
            </a:r>
            <a:r>
              <a:rPr lang="en-GB" baseline="-25000" dirty="0" smtClean="0"/>
              <a:t>2</a:t>
            </a:r>
            <a:r>
              <a:rPr lang="en-GB" dirty="0" smtClean="0"/>
              <a:t> (</a:t>
            </a:r>
            <a:r>
              <a:rPr lang="en-GB" dirty="0" err="1" smtClean="0"/>
              <a:t>ppm</a:t>
            </a:r>
            <a:r>
              <a:rPr lang="en-GB" dirty="0" smtClean="0"/>
              <a:t>) can be consistent up the  atmospheric column, partial pressure of CO</a:t>
            </a:r>
            <a:r>
              <a:rPr lang="en-GB" baseline="-25000" dirty="0" smtClean="0"/>
              <a:t>2</a:t>
            </a:r>
            <a:r>
              <a:rPr lang="en-GB" dirty="0" smtClean="0"/>
              <a:t> will decrease exponentially with height, in parallel with atmospheric pressure.  This infers that ice-capture would tend to decrease with height, hence mainly a boundary layer process.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GB" b="1" dirty="0" smtClean="0"/>
              <a:t>Depletion rate in stratosphere: `bomb carbon’ (</a:t>
            </a:r>
            <a:r>
              <a:rPr lang="en-GB" b="1" baseline="30000" dirty="0" smtClean="0"/>
              <a:t>14</a:t>
            </a:r>
            <a:r>
              <a:rPr lang="en-GB" b="1" dirty="0" smtClean="0"/>
              <a:t>CO</a:t>
            </a:r>
            <a:r>
              <a:rPr lang="en-GB" b="1" baseline="-25000" dirty="0" smtClean="0"/>
              <a:t>2</a:t>
            </a:r>
            <a:r>
              <a:rPr lang="en-GB" b="1" dirty="0" smtClean="0"/>
              <a:t>) as tracer - </a:t>
            </a:r>
            <a:r>
              <a:rPr lang="en-GB" dirty="0" smtClean="0"/>
              <a:t>The CO</a:t>
            </a:r>
            <a:r>
              <a:rPr lang="en-GB" baseline="-25000" dirty="0" smtClean="0"/>
              <a:t>2</a:t>
            </a:r>
            <a:r>
              <a:rPr lang="en-GB" dirty="0" smtClean="0"/>
              <a:t> from atmospheric detonations of the 1960s is a convenient tracer as follows:  </a:t>
            </a:r>
          </a:p>
          <a:p>
            <a:pPr marL="639763" lvl="1" indent="-182563">
              <a:buFont typeface="Arial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  <a:hlinkClick r:id="rId4"/>
              </a:rPr>
              <a:t>The depletion curve of bomb 14C </a:t>
            </a:r>
            <a:r>
              <a:rPr lang="en-GB" dirty="0" smtClean="0"/>
              <a:t>(half-life 5K years) should level out at a value lower than pre-bomb because of dilution from burning of fossil carbon (pers. comm. Christopher </a:t>
            </a:r>
            <a:r>
              <a:rPr lang="en-GB" dirty="0" err="1" smtClean="0"/>
              <a:t>Bronk</a:t>
            </a:r>
            <a:r>
              <a:rPr lang="en-GB" dirty="0" smtClean="0"/>
              <a:t> Ramsay), but on the present curve (to 2011) that will take a long time.</a:t>
            </a:r>
            <a:endParaRPr lang="en-GB" dirty="0" smtClean="0">
              <a:solidFill>
                <a:srgbClr val="FF0000"/>
              </a:solidFill>
            </a:endParaRPr>
          </a:p>
          <a:p>
            <a:pPr marL="182563" indent="-182563">
              <a:buFont typeface="Arial" pitchFamily="34" charset="0"/>
              <a:buChar char="•"/>
            </a:pPr>
            <a:r>
              <a:rPr lang="en-GB" b="1" dirty="0" smtClean="0"/>
              <a:t>Depletion rate in troposphere – aircraft observation - </a:t>
            </a:r>
            <a:r>
              <a:rPr lang="en-GB" dirty="0" smtClean="0"/>
              <a:t>MPI Jena’s observations from above Silesia (right) suggest that </a:t>
            </a:r>
            <a:r>
              <a:rPr lang="en-GB" dirty="0" smtClean="0"/>
              <a:t>depletion in the troposphere </a:t>
            </a:r>
            <a:r>
              <a:rPr lang="en-GB" dirty="0" smtClean="0"/>
              <a:t>can be dramatic (see </a:t>
            </a:r>
            <a:r>
              <a:rPr lang="en-GB" dirty="0" smtClean="0"/>
              <a:t>also PDF </a:t>
            </a:r>
            <a:r>
              <a:rPr lang="en-GB" dirty="0" smtClean="0"/>
              <a:t>at Fig. 3 above).</a:t>
            </a:r>
            <a:endParaRPr lang="en-GB" b="1" dirty="0" smtClean="0">
              <a:solidFill>
                <a:srgbClr val="FF0000"/>
              </a:solidFill>
            </a:endParaRPr>
          </a:p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2754-9B92-4162-A02C-B2F1901EBD7D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483768" y="6381328"/>
            <a:ext cx="4184104" cy="365125"/>
          </a:xfrm>
        </p:spPr>
        <p:txBody>
          <a:bodyPr/>
          <a:lstStyle/>
          <a:p>
            <a:r>
              <a:rPr lang="en-GB" smtClean="0"/>
              <a:t>EGU 2020 </a:t>
            </a:r>
            <a:endParaRPr lang="en-GB" dirty="0"/>
          </a:p>
        </p:txBody>
      </p:sp>
      <p:pic>
        <p:nvPicPr>
          <p:cNvPr id="8" name="Picture 7" descr="Birmingha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6021288"/>
            <a:ext cx="1481555" cy="648072"/>
          </a:xfrm>
          <a:prstGeom prst="rect">
            <a:avLst/>
          </a:prstGeom>
        </p:spPr>
      </p:pic>
      <p:sp>
        <p:nvSpPr>
          <p:cNvPr id="10" name="TextBox 30"/>
          <p:cNvSpPr txBox="1"/>
          <p:nvPr/>
        </p:nvSpPr>
        <p:spPr>
          <a:xfrm>
            <a:off x="4572000" y="3861048"/>
            <a:ext cx="4032448" cy="1403049"/>
          </a:xfrm>
          <a:prstGeom prst="rect">
            <a:avLst/>
          </a:prstGeom>
          <a:noFill/>
          <a:ln w="63500">
            <a:solidFill>
              <a:srgbClr val="0000FF"/>
            </a:solidFill>
          </a:ln>
        </p:spPr>
        <p:txBody>
          <a:bodyPr wrap="square" lIns="360000" tIns="108000" rIns="360000" bIns="108000" rtlCol="0" anchor="ctr" anchorCtr="0">
            <a:spAutoFit/>
          </a:bodyPr>
          <a:lstStyle>
            <a:defPPr>
              <a:defRPr lang="en-US"/>
            </a:defPPr>
            <a:lvl1pPr marL="0" algn="l" defTabSz="4174822" rtl="0" eaLnBrk="1" latinLnBrk="0" hangingPunct="1">
              <a:defRPr sz="8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87411" algn="l" defTabSz="4174822" rtl="0" eaLnBrk="1" latinLnBrk="0" hangingPunct="1">
              <a:defRPr sz="8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74822" algn="l" defTabSz="4174822" rtl="0" eaLnBrk="1" latinLnBrk="0" hangingPunct="1">
              <a:defRPr sz="8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62234" algn="l" defTabSz="4174822" rtl="0" eaLnBrk="1" latinLnBrk="0" hangingPunct="1">
              <a:defRPr sz="8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349645" algn="l" defTabSz="4174822" rtl="0" eaLnBrk="1" latinLnBrk="0" hangingPunct="1">
              <a:defRPr sz="8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437056" algn="l" defTabSz="4174822" rtl="0" eaLnBrk="1" latinLnBrk="0" hangingPunct="1">
              <a:defRPr sz="8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24467" algn="l" defTabSz="4174822" rtl="0" eaLnBrk="1" latinLnBrk="0" hangingPunct="1">
              <a:defRPr sz="8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611878" algn="l" defTabSz="4174822" rtl="0" eaLnBrk="1" latinLnBrk="0" hangingPunct="1">
              <a:defRPr sz="8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699294" algn="l" defTabSz="4174822" rtl="0" eaLnBrk="1" latinLnBrk="0" hangingPunct="1">
              <a:defRPr sz="8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dirty="0"/>
              <a:t>'</a:t>
            </a:r>
            <a:r>
              <a:rPr lang="en-GB" sz="1100" i="1" dirty="0"/>
              <a:t>On May 29th 2018, the depleted  </a:t>
            </a:r>
            <a:r>
              <a:rPr lang="en-GB" sz="1100" dirty="0"/>
              <a:t>(CO</a:t>
            </a:r>
            <a:r>
              <a:rPr lang="en-GB" sz="1100" baseline="-25000" dirty="0"/>
              <a:t>2</a:t>
            </a:r>
            <a:r>
              <a:rPr lang="en-GB" sz="1100" dirty="0"/>
              <a:t>) </a:t>
            </a:r>
            <a:r>
              <a:rPr lang="en-GB" sz="1100" i="1" dirty="0"/>
              <a:t>signals observed at 8km were usually lower by 1-2 </a:t>
            </a:r>
            <a:r>
              <a:rPr lang="en-GB" sz="1100" i="1" dirty="0" err="1"/>
              <a:t>ppm</a:t>
            </a:r>
            <a:r>
              <a:rPr lang="en-GB" sz="1100" i="1" dirty="0"/>
              <a:t> (with some very short spikes reaching ca. 4ppm) than large-scale average, while the overall difference between biosphere-influenced low-altitude air (approx. 1km) and free troposphere (approx 8km) was around 10-12 </a:t>
            </a:r>
            <a:r>
              <a:rPr lang="en-GB" sz="1100" i="1" dirty="0" err="1"/>
              <a:t>ppm</a:t>
            </a:r>
            <a:r>
              <a:rPr lang="en-GB" sz="1100" i="1" dirty="0"/>
              <a:t> on average</a:t>
            </a:r>
            <a:r>
              <a:rPr lang="en-GB" sz="1100" dirty="0"/>
              <a:t>'  Pers. comm. Michal </a:t>
            </a:r>
            <a:r>
              <a:rPr lang="en-GB" sz="1100" dirty="0" err="1"/>
              <a:t>Galkowski</a:t>
            </a:r>
            <a:r>
              <a:rPr lang="en-GB" sz="1100" dirty="0"/>
              <a:t>, MPI-BGC, 26/06/2019).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32041" y="3140968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Fig. 4: </a:t>
            </a:r>
            <a:r>
              <a:rPr lang="en-GB" sz="1200" dirty="0" smtClean="0">
                <a:hlinkClick r:id="rId4"/>
              </a:rPr>
              <a:t>Hua et al. (2013</a:t>
            </a:r>
            <a:r>
              <a:rPr lang="en-GB" sz="1200" dirty="0" smtClean="0"/>
              <a:t>) Figure 4 showing progress </a:t>
            </a:r>
            <a:r>
              <a:rPr lang="en-GB" sz="1200" dirty="0" smtClean="0"/>
              <a:t>in </a:t>
            </a:r>
            <a:r>
              <a:rPr lang="en-GB" sz="1200" dirty="0" smtClean="0"/>
              <a:t>depletion of `bomb carbon’.</a:t>
            </a:r>
            <a:endParaRPr lang="en-GB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4716016" y="5301208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Fig 5: statement from MPI-BGC Jena on troposphere CO</a:t>
            </a:r>
            <a:r>
              <a:rPr lang="en-GB" sz="1200" baseline="-25000" dirty="0" smtClean="0"/>
              <a:t>2</a:t>
            </a:r>
            <a:r>
              <a:rPr lang="en-GB" sz="1200" dirty="0" smtClean="0"/>
              <a:t> depletion, following EGU 2019</a:t>
            </a:r>
            <a:endParaRPr lang="en-GB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258816" cy="1162050"/>
          </a:xfrm>
        </p:spPr>
        <p:txBody>
          <a:bodyPr/>
          <a:lstStyle/>
          <a:p>
            <a:r>
              <a:rPr lang="en-GB" dirty="0" smtClean="0"/>
              <a:t>Conclusion and wider implications</a:t>
            </a:r>
            <a:endParaRPr lang="en-GB" dirty="0"/>
          </a:p>
        </p:txBody>
      </p:sp>
      <p:pic>
        <p:nvPicPr>
          <p:cNvPr id="9" name="Content Placeholder 8" descr="IPCC-AR5-Fig6.1-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36096" y="2780928"/>
            <a:ext cx="3104721" cy="290137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9552" y="1844824"/>
            <a:ext cx="3960440" cy="3960440"/>
          </a:xfrm>
        </p:spPr>
        <p:txBody>
          <a:bodyPr>
            <a:normAutofit fontScale="92500" lnSpcReduction="20000"/>
          </a:bodyPr>
          <a:lstStyle/>
          <a:p>
            <a:r>
              <a:rPr lang="en-GB" sz="2100" dirty="0" smtClean="0"/>
              <a:t>The </a:t>
            </a:r>
            <a:r>
              <a:rPr lang="en-GB" sz="2100" dirty="0" smtClean="0"/>
              <a:t>recognition </a:t>
            </a:r>
            <a:r>
              <a:rPr lang="en-GB" sz="2100" dirty="0" smtClean="0"/>
              <a:t>in 2009 of the volatile nature of rainfall acidity has added a third natural capture process for atmospheric CO</a:t>
            </a:r>
            <a:r>
              <a:rPr lang="en-GB" sz="2100" baseline="-25000" dirty="0" smtClean="0"/>
              <a:t>2</a:t>
            </a:r>
            <a:r>
              <a:rPr lang="en-GB" sz="2100" dirty="0" smtClean="0"/>
              <a:t>, being the first that is `atmosphere-based’ (see Fig. 6).</a:t>
            </a:r>
          </a:p>
          <a:p>
            <a:endParaRPr lang="en-GB" sz="2100" dirty="0" smtClean="0"/>
          </a:p>
          <a:p>
            <a:r>
              <a:rPr lang="en-GB" sz="2100" dirty="0" smtClean="0"/>
              <a:t>For Earth surface there may be implications for: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en-GB" sz="2100" dirty="0" smtClean="0"/>
              <a:t>Acid rain; 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en-GB" sz="2100" dirty="0" smtClean="0"/>
              <a:t>Solution and re-deposition of carbonate and olivine rocks;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en-GB" sz="2100" dirty="0" smtClean="0"/>
              <a:t>Ocean acidification;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en-GB" sz="2100" dirty="0" smtClean="0"/>
              <a:t>Residence time of anthropogenic GHGs emitted </a:t>
            </a:r>
            <a:r>
              <a:rPr lang="en-GB" sz="2100" dirty="0" smtClean="0"/>
              <a:t>at altitude.  </a:t>
            </a:r>
            <a:endParaRPr lang="en-GB" sz="2100" dirty="0" smtClean="0"/>
          </a:p>
          <a:p>
            <a:pPr marL="358775" indent="-358775">
              <a:tabLst>
                <a:tab pos="182563" algn="l"/>
              </a:tabLst>
            </a:pPr>
            <a:endParaRPr lang="en-GB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2754-9B92-4162-A02C-B2F1901EBD7D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EGU 2020 </a:t>
            </a:r>
            <a:endParaRPr lang="en-GB" dirty="0"/>
          </a:p>
        </p:txBody>
      </p:sp>
      <p:pic>
        <p:nvPicPr>
          <p:cNvPr id="8" name="Picture 7" descr="Birmingha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6021288"/>
            <a:ext cx="1481555" cy="648072"/>
          </a:xfrm>
          <a:prstGeom prst="rect">
            <a:avLst/>
          </a:prstGeom>
        </p:spPr>
      </p:pic>
      <p:pic>
        <p:nvPicPr>
          <p:cNvPr id="1026" name="Picture 2" descr="C:\Users\Brian Durham\Documents\Atmosphere\Vienna paper\CreativeCommons_Attribution_Licens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6381328"/>
            <a:ext cx="955824" cy="334538"/>
          </a:xfrm>
          <a:prstGeom prst="rect">
            <a:avLst/>
          </a:prstGeom>
          <a:noFill/>
        </p:spPr>
      </p:pic>
      <p:pic>
        <p:nvPicPr>
          <p:cNvPr id="10" name="Picture 2" descr="C:\Users\Brian Durham\Documents\Atmosphere\Reading Meteorology\Dissertation and Stratosphere\Measuring-in-progress-03-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548680"/>
            <a:ext cx="2026568" cy="151992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148064" y="5733256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Fig. 7: </a:t>
            </a:r>
            <a:r>
              <a:rPr lang="en-GB" sz="1200" dirty="0" smtClean="0">
                <a:solidFill>
                  <a:srgbClr val="FF0000"/>
                </a:solidFill>
                <a:hlinkClick r:id="rId6"/>
              </a:rPr>
              <a:t>IPCC AR5 Working Group 6</a:t>
            </a:r>
            <a:r>
              <a:rPr lang="en-GB" sz="1200" dirty="0" smtClean="0">
                <a:solidFill>
                  <a:srgbClr val="FF0000"/>
                </a:solidFill>
              </a:rPr>
              <a:t>, </a:t>
            </a:r>
            <a:r>
              <a:rPr lang="en-GB" sz="1200" dirty="0" smtClean="0"/>
              <a:t>Figure 6.4 Simplified schematic of the global carbon cycle. 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52120" y="2132856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Fig. 6: 1m</a:t>
            </a:r>
            <a:r>
              <a:rPr lang="en-GB" sz="1200" baseline="30000" dirty="0" smtClean="0"/>
              <a:t>2</a:t>
            </a:r>
            <a:r>
              <a:rPr lang="en-GB" sz="1200" dirty="0" smtClean="0"/>
              <a:t> rain gauge at University of Reading Observation Site 2009</a:t>
            </a:r>
            <a:endParaRPr lang="en-GB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7092280" y="6381328"/>
            <a:ext cx="147187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smtClean="0"/>
              <a:t>Brian Durham</a:t>
            </a:r>
          </a:p>
          <a:p>
            <a:r>
              <a:rPr lang="en-GB" sz="1050" dirty="0" smtClean="0"/>
              <a:t>b.durham@bham.ac.uk</a:t>
            </a:r>
            <a:endParaRPr lang="en-GB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11623</TotalTime>
  <Words>1167</Words>
  <Application>Microsoft Office PowerPoint</Application>
  <PresentationFormat>On-screen Show (4:3)</PresentationFormat>
  <Paragraphs>59</Paragraphs>
  <Slides>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Acrobat Document</vt:lpstr>
      <vt:lpstr>EGU 2020 Session AS3.6  Acidity in the Atmosphere and its Impacts   CO2 hydrate equilibria at atmospheric partial pressures:  implications for atmospheric acidity </vt:lpstr>
      <vt:lpstr>Frost-maker : the 2019-20 experiment</vt:lpstr>
      <vt:lpstr>Relevance to atmospheric acidity?</vt:lpstr>
      <vt:lpstr>What generated these spikes?</vt:lpstr>
      <vt:lpstr>Discussion – Is capture of CO2 localised within the atmosphere?</vt:lpstr>
      <vt:lpstr>Conclusion and wider implications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EGU 2020 Session AS3.6  Acidity in the Atmosphere and its Impacts  CO2 hydrate equilibria intrapolated to atmospheric partial pressures: implications for atmospheric acidity</dc:title>
  <dc:creator>Brian Durham</dc:creator>
  <cp:lastModifiedBy>Brian Durham</cp:lastModifiedBy>
  <cp:revision>41</cp:revision>
  <dcterms:created xsi:type="dcterms:W3CDTF">2020-04-25T10:48:01Z</dcterms:created>
  <dcterms:modified xsi:type="dcterms:W3CDTF">2020-05-04T13:02:02Z</dcterms:modified>
</cp:coreProperties>
</file>