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3" r:id="rId3"/>
    <p:sldId id="269" r:id="rId4"/>
    <p:sldId id="270" r:id="rId5"/>
    <p:sldId id="271" r:id="rId6"/>
    <p:sldId id="265" r:id="rId7"/>
    <p:sldId id="274" r:id="rId8"/>
    <p:sldId id="267" r:id="rId9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E7293-61D9-4ED8-9432-8C4C403AE989}" type="datetimeFigureOut">
              <a:rPr lang="en-GB" smtClean="0"/>
              <a:pPr/>
              <a:t>31/05/2020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3624D-71B7-4E56-8D5C-02100B1B4A9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6BA5C-8565-4940-8AD1-117CDA689D23}" type="datetimeFigureOut">
              <a:rPr lang="en-GB" smtClean="0"/>
              <a:pPr/>
              <a:t>31/05/2020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A90F3-9FF6-4EAF-BFB5-89074AECD03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A90F3-9FF6-4EAF-BFB5-89074AECD034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BE52-212D-4241-A81B-9917772BB4C9}" type="datetime1">
              <a:rPr lang="en-GB" smtClean="0"/>
              <a:pPr/>
              <a:t>31/05/2020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EGU 2020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2754-9B92-4162-A02C-B2F1901EBD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3593-CBFA-4C9A-9703-051C3F4F03DE}" type="datetime1">
              <a:rPr lang="en-GB" smtClean="0"/>
              <a:pPr/>
              <a:t>31/05/2020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EGU 2020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2754-9B92-4162-A02C-B2F1901EBD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6353-471E-4FF0-977F-315DCACB5D22}" type="datetime1">
              <a:rPr lang="en-GB" smtClean="0"/>
              <a:pPr/>
              <a:t>31/05/2020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EGU 2020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2754-9B92-4162-A02C-B2F1901EBD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A372-6D1B-4C76-BC96-D02B8C5D6C4D}" type="datetime1">
              <a:rPr lang="en-GB" smtClean="0"/>
              <a:pPr/>
              <a:t>31/05/2020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EGU 2020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2754-9B92-4162-A02C-B2F1901EBD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74CE-3834-48E8-81B8-6C78900C57DC}" type="datetime1">
              <a:rPr lang="en-GB" smtClean="0"/>
              <a:pPr/>
              <a:t>31/05/2020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EGU 2020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2754-9B92-4162-A02C-B2F1901EBD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F46F1-1C24-400E-B978-CC607044C3EC}" type="datetime1">
              <a:rPr lang="en-GB" smtClean="0"/>
              <a:pPr/>
              <a:t>31/05/2020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EGU 2020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2754-9B92-4162-A02C-B2F1901EBD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21E1-10C2-4A31-97B8-BEC423D3C9EE}" type="datetime1">
              <a:rPr lang="en-GB" smtClean="0"/>
              <a:pPr/>
              <a:t>31/05/2020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EGU 2020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2754-9B92-4162-A02C-B2F1901EBD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166A-FF40-4A19-83D8-AE1C84D847DD}" type="datetime1">
              <a:rPr lang="en-GB" smtClean="0"/>
              <a:pPr/>
              <a:t>31/05/2020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EGU 2020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2754-9B92-4162-A02C-B2F1901EBD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C376-90BA-4F41-850C-B6C284C6BE38}" type="datetime1">
              <a:rPr lang="en-GB" smtClean="0"/>
              <a:pPr/>
              <a:t>31/05/2020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EGU 2020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2754-9B92-4162-A02C-B2F1901EBD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A8B8-8A6E-4A51-BE17-525C20A32AA2}" type="datetime1">
              <a:rPr lang="en-GB" smtClean="0"/>
              <a:pPr/>
              <a:t>31/05/2020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EGU 2020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2754-9B92-4162-A02C-B2F1901EBD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548A7-939E-4DE2-A548-DD5BF6819A48}" type="datetime1">
              <a:rPr lang="en-GB" smtClean="0"/>
              <a:pPr/>
              <a:t>31/05/2020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EGU 2020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2754-9B92-4162-A02C-B2F1901EBD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B7EFD-053C-4A81-BDC8-9AE0094EC01E}" type="datetime1">
              <a:rPr lang="en-GB" smtClean="0"/>
              <a:pPr/>
              <a:t>31/05/2020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EGU 2020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22754-9B92-4162-A02C-B2F1901EBD7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rian@oxpot.co.uk" TargetMode="External"/><Relationship Id="rId2" Type="http://schemas.openxmlformats.org/officeDocument/2006/relationships/hyperlink" Target="mailto:b.durham@bham.ac.u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doi.org/10.5194/acp-17-9717-201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doi.org/10.5194/acp-15-4399-2015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s://presentations.copernicus.org/EGU2015/EGU2015-3386_presentation.pptx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hyperlink" Target="https://doi-org.ezproxyd.bham.ac.uk/10.1016/j.cej.2018.01.11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file:///C:\Users\Brian%20Durham\AppData\Local\Packages\Microsoft.MicrosoftEdge_8wekyb3d8bbwe\TempState\Downloads\EGU2015-3386_presentation%20(1).pptx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1.jpeg"/><Relationship Id="rId4" Type="http://schemas.openxmlformats.org/officeDocument/2006/relationships/hyperlink" Target="file:///C:\Users\Brian%20Durham\AppData\Local\Packages\Microsoft.MicrosoftEdge_8wekyb3d8bbwe\TempState\Downloads\EGU2015-3386_presentation%20(1).ppt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jpeg"/><Relationship Id="rId4" Type="http://schemas.openxmlformats.org/officeDocument/2006/relationships/hyperlink" Target="https://doi.org/10.2458/azu_js_rc.v55i2.16177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-org.ezproxyd.bham.ac.uk/10.1016/j.cej.2018.01.116" TargetMode="External"/><Relationship Id="rId2" Type="http://schemas.openxmlformats.org/officeDocument/2006/relationships/hyperlink" Target="https://www.ipcc.ch/report/ar4/wg1/technical-summary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brian@oxpot.co.uk" TargetMode="External"/><Relationship Id="rId3" Type="http://schemas.openxmlformats.org/officeDocument/2006/relationships/image" Target="../media/image1.jpeg"/><Relationship Id="rId7" Type="http://schemas.openxmlformats.org/officeDocument/2006/relationships/hyperlink" Target="mailto:b.durham@bham.ac.uk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ipcc.ch/report/ar5/wg6/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3126209"/>
          </a:xfrm>
        </p:spPr>
        <p:txBody>
          <a:bodyPr>
            <a:normAutofit/>
          </a:bodyPr>
          <a:lstStyle/>
          <a:p>
            <a:r>
              <a:rPr lang="en-GB" sz="1400" b="1" dirty="0" smtClean="0"/>
              <a:t>EGU 2020 Session </a:t>
            </a:r>
            <a:r>
              <a:rPr lang="en-GB" sz="1400" dirty="0" smtClean="0"/>
              <a:t>AS3.6 </a:t>
            </a:r>
            <a:br>
              <a:rPr lang="en-GB" sz="1400" dirty="0" smtClean="0"/>
            </a:br>
            <a:r>
              <a:rPr lang="en-GB" sz="1400" b="1" dirty="0" smtClean="0"/>
              <a:t>Acidity </a:t>
            </a:r>
            <a:r>
              <a:rPr lang="en-GB" sz="1400" b="1" dirty="0"/>
              <a:t>in the Atmosphere and its Impacts </a:t>
            </a:r>
            <a:r>
              <a:rPr lang="en-GB" sz="2200" b="1" dirty="0" smtClean="0"/>
              <a:t/>
            </a:r>
            <a:br>
              <a:rPr lang="en-GB" sz="2200" b="1" dirty="0" smtClean="0"/>
            </a:br>
            <a:r>
              <a:rPr lang="en-GB" sz="3100" b="1" dirty="0" smtClean="0"/>
              <a:t/>
            </a:r>
            <a:br>
              <a:rPr lang="en-GB" sz="3100" b="1" dirty="0" smtClean="0"/>
            </a:br>
            <a:r>
              <a:rPr lang="en-GB" sz="2400" b="1" dirty="0" smtClean="0"/>
              <a:t>CO</a:t>
            </a:r>
            <a:r>
              <a:rPr lang="en-GB" sz="2400" b="1" baseline="-25000" dirty="0" smtClean="0"/>
              <a:t>2</a:t>
            </a:r>
            <a:r>
              <a:rPr lang="en-GB" sz="2400" b="1" dirty="0" smtClean="0"/>
              <a:t> / ice </a:t>
            </a:r>
            <a:r>
              <a:rPr lang="en-GB" sz="2400" b="1" dirty="0" err="1" smtClean="0"/>
              <a:t>equilibria</a:t>
            </a:r>
            <a:r>
              <a:rPr lang="en-GB" sz="2400" b="1" dirty="0" smtClean="0"/>
              <a:t> at atmospheric partial pressures: </a:t>
            </a:r>
            <a:br>
              <a:rPr lang="en-GB" sz="2400" b="1" dirty="0" smtClean="0"/>
            </a:br>
            <a:r>
              <a:rPr lang="en-GB" sz="2400" b="1" dirty="0" smtClean="0"/>
              <a:t>implications </a:t>
            </a:r>
            <a:r>
              <a:rPr lang="en-GB" sz="2400" b="1" dirty="0"/>
              <a:t>for atmospheric acidity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4725144"/>
            <a:ext cx="7704856" cy="913656"/>
          </a:xfrm>
        </p:spPr>
        <p:txBody>
          <a:bodyPr>
            <a:normAutofit/>
          </a:bodyPr>
          <a:lstStyle/>
          <a:p>
            <a:r>
              <a:rPr lang="en-GB" sz="1600" b="1" dirty="0" smtClean="0"/>
              <a:t>Brian Durham, University of Birmingham (</a:t>
            </a:r>
            <a:r>
              <a:rPr lang="en-GB" sz="1600" b="1" dirty="0" smtClean="0">
                <a:hlinkClick r:id="rId2"/>
              </a:rPr>
              <a:t>b.durham@bham.ac.uk</a:t>
            </a:r>
            <a:r>
              <a:rPr lang="en-GB" sz="1600" b="1" dirty="0" smtClean="0"/>
              <a:t>; </a:t>
            </a:r>
            <a:r>
              <a:rPr lang="en-GB" sz="1600" b="1" dirty="0" smtClean="0">
                <a:hlinkClick r:id="rId3"/>
              </a:rPr>
              <a:t>brian@oxpot.co.uk</a:t>
            </a:r>
            <a:r>
              <a:rPr lang="en-GB" sz="1600" b="1" dirty="0" smtClean="0"/>
              <a:t>)  </a:t>
            </a:r>
          </a:p>
          <a:p>
            <a:r>
              <a:rPr lang="en-GB" sz="1600" b="1" dirty="0" smtClean="0"/>
              <a:t>Christian Pfrang, University of Birmingham</a:t>
            </a:r>
            <a:endParaRPr lang="en-GB" sz="2400" dirty="0"/>
          </a:p>
        </p:txBody>
      </p:sp>
      <p:pic>
        <p:nvPicPr>
          <p:cNvPr id="7" name="Picture 6" descr="Birmingha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3976" y="332656"/>
            <a:ext cx="2633876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1143000"/>
          </a:xfrm>
        </p:spPr>
        <p:txBody>
          <a:bodyPr>
            <a:noAutofit/>
          </a:bodyPr>
          <a:lstStyle/>
          <a:p>
            <a:pPr algn="l"/>
            <a:r>
              <a:rPr lang="en-GB" sz="2400" b="1" dirty="0" smtClean="0"/>
              <a:t>Introduction: CO</a:t>
            </a:r>
            <a:r>
              <a:rPr lang="en-GB" sz="2400" b="1" baseline="-25000" dirty="0" smtClean="0"/>
              <a:t>2</a:t>
            </a:r>
            <a:r>
              <a:rPr lang="en-GB" sz="2400" b="1" dirty="0" smtClean="0"/>
              <a:t> ice as source of atmospheric acidity, and gas hydrate science</a:t>
            </a:r>
            <a:endParaRPr lang="en-GB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4525963"/>
          </a:xfrm>
        </p:spPr>
        <p:txBody>
          <a:bodyPr>
            <a:normAutofit/>
          </a:bodyPr>
          <a:lstStyle/>
          <a:p>
            <a:r>
              <a:rPr lang="en-GB" sz="1600" dirty="0" smtClean="0"/>
              <a:t>We consider here the acidity that could appear regularly in convective cells, arising from the melting of CO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 ice that had formed during the uplift phase, approached here by juxtaposing atmospheric chemistry with gas hydrate science. </a:t>
            </a:r>
          </a:p>
          <a:p>
            <a:r>
              <a:rPr lang="en-GB" sz="1600" dirty="0" smtClean="0"/>
              <a:t>Ice growing within a dilute solution will retain part or all of the solute.  The proportion is expressed  as the retention coefficient (</a:t>
            </a:r>
            <a:r>
              <a:rPr lang="en-GB" sz="1600" i="1" dirty="0" smtClean="0"/>
              <a:t>R</a:t>
            </a:r>
            <a:r>
              <a:rPr lang="en-GB" sz="1600" dirty="0" smtClean="0"/>
              <a:t>), being:</a:t>
            </a:r>
          </a:p>
          <a:p>
            <a:pPr lvl="1" algn="ctr">
              <a:buNone/>
            </a:pPr>
            <a:r>
              <a:rPr lang="en-GB" sz="1200" dirty="0" smtClean="0"/>
              <a:t>`</a:t>
            </a:r>
            <a:r>
              <a:rPr lang="en-GB" sz="1400" b="1" dirty="0" smtClean="0"/>
              <a:t>The ratio of the gas concentration in the ice phase to the concentration of the gas in the water in equilibrium with the surrounding gas’</a:t>
            </a:r>
            <a:r>
              <a:rPr lang="en-GB" sz="1200" dirty="0" smtClean="0"/>
              <a:t> (</a:t>
            </a:r>
            <a:r>
              <a:rPr lang="en-GB" sz="1200" dirty="0" err="1" smtClean="0"/>
              <a:t>Pruppacher</a:t>
            </a:r>
            <a:r>
              <a:rPr lang="en-GB" sz="1200" dirty="0" smtClean="0"/>
              <a:t> and </a:t>
            </a:r>
            <a:r>
              <a:rPr lang="en-GB" sz="1200" dirty="0" err="1" smtClean="0"/>
              <a:t>Klett</a:t>
            </a:r>
            <a:r>
              <a:rPr lang="en-GB" sz="1200" dirty="0" smtClean="0"/>
              <a:t> 1997, 163). </a:t>
            </a:r>
            <a:endParaRPr lang="en-GB" sz="1200" b="1" dirty="0" smtClean="0"/>
          </a:p>
          <a:p>
            <a:r>
              <a:rPr lang="en-GB" sz="1600" dirty="0" smtClean="0"/>
              <a:t>Thus the content in the growing ice phase will typically not be higher than its Henry content in the liquid phase, and values between zero and 1 have recently been generated for thirteen atmospheric contaminants by the Mainz vertical wind tunnel project </a:t>
            </a:r>
            <a:r>
              <a:rPr lang="en-GB" sz="1600" dirty="0" smtClean="0">
                <a:hlinkClick r:id="rId2"/>
              </a:rPr>
              <a:t>(</a:t>
            </a:r>
            <a:r>
              <a:rPr lang="en-GB" sz="1600" dirty="0" smtClean="0">
                <a:solidFill>
                  <a:srgbClr val="FF0000"/>
                </a:solidFill>
                <a:hlinkClick r:id="rId2"/>
              </a:rPr>
              <a:t>Jost et al 2017</a:t>
            </a:r>
            <a:r>
              <a:rPr lang="en-GB" sz="1600" dirty="0" smtClean="0"/>
              <a:t>).</a:t>
            </a:r>
            <a:endParaRPr lang="en-GB" sz="1600" dirty="0" smtClean="0">
              <a:solidFill>
                <a:srgbClr val="FF0000"/>
              </a:solidFill>
            </a:endParaRPr>
          </a:p>
          <a:p>
            <a:r>
              <a:rPr lang="en-GB" sz="1600" dirty="0" smtClean="0"/>
              <a:t>The Mainz list does not include CO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, for which a relatively high value for </a:t>
            </a:r>
            <a:r>
              <a:rPr lang="en-GB" sz="1600" i="1" dirty="0" smtClean="0"/>
              <a:t>R (i.e. R</a:t>
            </a:r>
            <a:r>
              <a:rPr lang="en-GB" sz="1600" dirty="0" smtClean="0"/>
              <a:t> &gt;&gt; 1)</a:t>
            </a:r>
            <a:r>
              <a:rPr lang="en-GB" sz="1600" i="1" dirty="0" smtClean="0"/>
              <a:t> </a:t>
            </a:r>
            <a:r>
              <a:rPr lang="en-GB" sz="1600" dirty="0" smtClean="0"/>
              <a:t>has been anticipated from spikes of acidity measured at ground level, and from degassing of rainwater and snowmelt (this project). </a:t>
            </a:r>
          </a:p>
          <a:p>
            <a:r>
              <a:rPr lang="en-GB" sz="1600" dirty="0" smtClean="0"/>
              <a:t>In case these high values have their origin in a process separate from the Henry’s Law ice retention coefficients (where </a:t>
            </a:r>
            <a:r>
              <a:rPr lang="en-GB" sz="1600" i="1" dirty="0" smtClean="0"/>
              <a:t>R </a:t>
            </a:r>
            <a:r>
              <a:rPr lang="en-GB" sz="1600" dirty="0" smtClean="0"/>
              <a:t>≤ 1)</a:t>
            </a:r>
            <a:r>
              <a:rPr lang="en-GB" sz="1600" i="1" dirty="0" smtClean="0"/>
              <a:t>,</a:t>
            </a:r>
            <a:r>
              <a:rPr lang="en-GB" sz="1600" dirty="0" smtClean="0"/>
              <a:t> we are therefore now growing `CO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 frost’, and moving towards growing it from pure reagents, while provisionally linking the high level of retention to the known property of CO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 as a `hydrate-guest’ in gas pipelines and deep sea </a:t>
            </a:r>
            <a:r>
              <a:rPr lang="en-GB" sz="1600" dirty="0" err="1" smtClean="0"/>
              <a:t>clathrate</a:t>
            </a:r>
            <a:r>
              <a:rPr lang="en-GB" sz="1600" dirty="0" smtClean="0"/>
              <a:t> deposits.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EGU 2020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2754-9B92-4162-A02C-B2F1901EBD7D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6" name="Picture 5" descr="Birmingh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6093296"/>
            <a:ext cx="1481555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762872" cy="779686"/>
          </a:xfrm>
        </p:spPr>
        <p:txBody>
          <a:bodyPr/>
          <a:lstStyle/>
          <a:p>
            <a:r>
              <a:rPr lang="en-GB" dirty="0" smtClean="0"/>
              <a:t>Frost-maker : the 2019-20 experiment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64088" y="3356992"/>
            <a:ext cx="3322712" cy="2769171"/>
          </a:xfrm>
        </p:spPr>
        <p:txBody>
          <a:bodyPr/>
          <a:lstStyle/>
          <a:p>
            <a:endParaRPr lang="en-GB" sz="2000" dirty="0" smtClean="0"/>
          </a:p>
          <a:p>
            <a:endParaRPr lang="en-GB" sz="2000" dirty="0" smtClean="0"/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23528" y="1196752"/>
            <a:ext cx="5400600" cy="4946228"/>
          </a:xfrm>
        </p:spPr>
        <p:txBody>
          <a:bodyPr>
            <a:normAutofit fontScale="92500" lnSpcReduction="20000"/>
          </a:bodyPr>
          <a:lstStyle/>
          <a:p>
            <a:r>
              <a:rPr lang="en-GB" sz="1600" dirty="0" smtClean="0"/>
              <a:t>For </a:t>
            </a:r>
            <a:r>
              <a:rPr lang="en-GB" sz="1600" dirty="0" err="1" smtClean="0"/>
              <a:t>RMetS</a:t>
            </a:r>
            <a:r>
              <a:rPr lang="en-GB" sz="1600" dirty="0" smtClean="0"/>
              <a:t> </a:t>
            </a:r>
            <a:r>
              <a:rPr lang="en-GB" sz="1600" dirty="0" smtClean="0"/>
              <a:t>annual conference </a:t>
            </a:r>
            <a:r>
              <a:rPr lang="en-GB" sz="1600" dirty="0" smtClean="0"/>
              <a:t>July 2019 we presented a consistent picture of µ</a:t>
            </a:r>
            <a:r>
              <a:rPr lang="en-GB" sz="1600" dirty="0" err="1" smtClean="0"/>
              <a:t>mols</a:t>
            </a:r>
            <a:r>
              <a:rPr lang="en-GB" sz="1600" dirty="0" smtClean="0"/>
              <a:t> CO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 depleted by frost from natural air in the range 40 - 330 Pa CO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 partial pressure (Chart 1, blue squares; Fig. 4 below). To this we have added points from degassing of frost samples (green squares).  The chart compares these values with literature values for liquid water (</a:t>
            </a:r>
            <a:r>
              <a:rPr lang="en-GB" sz="1600" dirty="0" smtClean="0">
                <a:hlinkClick r:id="rId2"/>
              </a:rPr>
              <a:t>black lozenges</a:t>
            </a:r>
            <a:r>
              <a:rPr lang="en-GB" sz="1600" dirty="0" smtClean="0"/>
              <a:t>) (</a:t>
            </a:r>
            <a:r>
              <a:rPr lang="en-GB" sz="1600" dirty="0" smtClean="0">
                <a:solidFill>
                  <a:srgbClr val="FF0000"/>
                </a:solidFill>
                <a:hlinkClick r:id="rId3"/>
              </a:rPr>
              <a:t>Henry’s Law, R. Sander 2015</a:t>
            </a:r>
            <a:r>
              <a:rPr lang="en-GB" sz="1600" dirty="0" smtClean="0"/>
              <a:t>).</a:t>
            </a:r>
          </a:p>
          <a:p>
            <a:r>
              <a:rPr lang="en-GB" sz="1600" dirty="0" smtClean="0"/>
              <a:t>On this evidence, frost is surprisingly rich in CO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 (i.e. </a:t>
            </a:r>
            <a:r>
              <a:rPr lang="en-GB" sz="1600" i="1" dirty="0" smtClean="0"/>
              <a:t>R </a:t>
            </a:r>
            <a:r>
              <a:rPr lang="en-GB" sz="1600" dirty="0" smtClean="0"/>
              <a:t>&gt;&gt; 1) compared with liquid water, and we now seek to replicate this differential under conditions of pure reagents.  This has been interrupted by COVID-19</a:t>
            </a:r>
            <a:r>
              <a:rPr lang="en-GB" sz="1600" dirty="0" smtClean="0">
                <a:solidFill>
                  <a:srgbClr val="FF0000"/>
                </a:solidFill>
              </a:rPr>
              <a:t>,</a:t>
            </a:r>
            <a:r>
              <a:rPr lang="en-GB" sz="1600" dirty="0" smtClean="0"/>
              <a:t> but meantime it will be noted that our differential at low pressures of CO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 conforms with that at higher pressures (orange dots, </a:t>
            </a:r>
            <a:r>
              <a:rPr lang="en-GB" sz="1600" dirty="0" smtClean="0">
                <a:solidFill>
                  <a:srgbClr val="FF0000"/>
                </a:solidFill>
                <a:hlinkClick r:id="rId4"/>
              </a:rPr>
              <a:t>Chazallon and Pirim 2018</a:t>
            </a:r>
            <a:r>
              <a:rPr lang="en-GB" sz="1600" dirty="0" smtClean="0">
                <a:hlinkClick r:id="rId4"/>
              </a:rPr>
              <a:t>)</a:t>
            </a:r>
            <a:r>
              <a:rPr lang="en-GB" sz="1600" dirty="0" smtClean="0"/>
              <a:t>.  </a:t>
            </a:r>
          </a:p>
          <a:p>
            <a:r>
              <a:rPr lang="en-GB" sz="1600" dirty="0" smtClean="0"/>
              <a:t>The Lille team used Raman spectroscopy in identifying the structure of hydrate caging in their ice.  They do not refer to `promoters’ as in other hydrate research, perhaps explaining the long reaction time (up to 30 days</a:t>
            </a:r>
            <a:r>
              <a:rPr lang="en-GB" sz="1600" dirty="0" smtClean="0">
                <a:solidFill>
                  <a:srgbClr val="FF0000"/>
                </a:solidFill>
                <a:hlinkClick r:id="rId4"/>
              </a:rPr>
              <a:t>, </a:t>
            </a:r>
            <a:r>
              <a:rPr lang="en-GB" sz="1600" i="1" dirty="0" smtClean="0">
                <a:solidFill>
                  <a:srgbClr val="FF0000"/>
                </a:solidFill>
                <a:hlinkClick r:id="rId4"/>
              </a:rPr>
              <a:t>ibid</a:t>
            </a:r>
            <a:r>
              <a:rPr lang="en-GB" sz="1600" dirty="0" smtClean="0">
                <a:solidFill>
                  <a:srgbClr val="FF0000"/>
                </a:solidFill>
                <a:hlinkClick r:id="rId4"/>
              </a:rPr>
              <a:t>. Table 2</a:t>
            </a:r>
            <a:r>
              <a:rPr lang="en-GB" sz="1600" dirty="0" smtClean="0"/>
              <a:t>)</a:t>
            </a:r>
            <a:r>
              <a:rPr lang="en-GB" sz="1600" dirty="0" smtClean="0">
                <a:solidFill>
                  <a:srgbClr val="FF0000"/>
                </a:solidFill>
              </a:rPr>
              <a:t>. </a:t>
            </a:r>
          </a:p>
          <a:p>
            <a:r>
              <a:rPr lang="en-GB" sz="1600" dirty="0" smtClean="0"/>
              <a:t>Pending availability of promoters (SDS; THF; TBAB) we have investigated the effect on de-gassing rate of adding marine chemistry (</a:t>
            </a:r>
            <a:r>
              <a:rPr lang="en-GB" sz="1600" dirty="0" smtClean="0">
                <a:solidFill>
                  <a:srgbClr val="FF0000"/>
                </a:solidFill>
              </a:rPr>
              <a:t>arrowed right</a:t>
            </a:r>
            <a:r>
              <a:rPr lang="en-GB" sz="1600" dirty="0" smtClean="0"/>
              <a:t>). </a:t>
            </a:r>
            <a:r>
              <a:rPr lang="en-GB" sz="1600" dirty="0" smtClean="0"/>
              <a:t>There is an immediate and sustained increase in out-gassing rate. On this real-time </a:t>
            </a:r>
            <a:r>
              <a:rPr lang="en-GB" sz="1600" dirty="0" smtClean="0"/>
              <a:t>image, </a:t>
            </a:r>
            <a:r>
              <a:rPr lang="en-GB" sz="1600" dirty="0" smtClean="0"/>
              <a:t>10ppm CO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 in headspace ≡ 1 µmol </a:t>
            </a:r>
            <a:r>
              <a:rPr lang="en-GB" sz="1600" dirty="0" smtClean="0"/>
              <a:t>CO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 out-gassed, and it will be seen that over 2 hours the sample </a:t>
            </a:r>
            <a:r>
              <a:rPr lang="en-GB" sz="1600" dirty="0" smtClean="0"/>
              <a:t>had </a:t>
            </a:r>
            <a:r>
              <a:rPr lang="en-GB" sz="1600" dirty="0" smtClean="0"/>
              <a:t>released 3.6 </a:t>
            </a:r>
            <a:r>
              <a:rPr lang="en-GB" sz="1600" dirty="0" smtClean="0"/>
              <a:t>µ</a:t>
            </a:r>
            <a:r>
              <a:rPr lang="en-GB" sz="1600" dirty="0" err="1" smtClean="0"/>
              <a:t>mols</a:t>
            </a:r>
            <a:r>
              <a:rPr lang="en-GB" sz="1600" dirty="0" smtClean="0"/>
              <a:t> CO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 on a log curve (R</a:t>
            </a:r>
            <a:r>
              <a:rPr lang="en-GB" sz="1600" baseline="30000" dirty="0" smtClean="0"/>
              <a:t>2</a:t>
            </a:r>
            <a:r>
              <a:rPr lang="en-GB" sz="1600" dirty="0" smtClean="0"/>
              <a:t> = 0.996</a:t>
            </a:r>
            <a:r>
              <a:rPr lang="en-GB" sz="1600" dirty="0" smtClean="0"/>
              <a:t>;). Extrapolation </a:t>
            </a:r>
            <a:r>
              <a:rPr lang="en-GB" sz="1600" dirty="0" smtClean="0"/>
              <a:t>of </a:t>
            </a:r>
            <a:r>
              <a:rPr lang="en-GB" sz="1600" dirty="0" smtClean="0"/>
              <a:t>that curve adds </a:t>
            </a:r>
            <a:r>
              <a:rPr lang="en-GB" sz="1600" dirty="0" smtClean="0"/>
              <a:t>a further 3.4 µ</a:t>
            </a:r>
            <a:r>
              <a:rPr lang="en-GB" sz="1600" dirty="0" err="1" smtClean="0"/>
              <a:t>mols</a:t>
            </a:r>
            <a:r>
              <a:rPr lang="en-GB" sz="1600" dirty="0" smtClean="0"/>
              <a:t> before equilibrium.</a:t>
            </a: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2754-9B92-4162-A02C-B2F1901EBD7D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EGU 2020 </a:t>
            </a:r>
            <a:endParaRPr lang="en-GB" dirty="0"/>
          </a:p>
        </p:txBody>
      </p:sp>
      <p:pic>
        <p:nvPicPr>
          <p:cNvPr id="9" name="Picture 8" descr="Birmingha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6093296"/>
            <a:ext cx="1481555" cy="648072"/>
          </a:xfrm>
          <a:prstGeom prst="rect">
            <a:avLst/>
          </a:prstGeom>
        </p:spPr>
      </p:pic>
      <p:pic>
        <p:nvPicPr>
          <p:cNvPr id="10" name="Content Placeholder 11" descr="Water-and-ice-equilibria-f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116633"/>
            <a:ext cx="2673871" cy="2404932"/>
          </a:xfrm>
          <a:prstGeom prst="rect">
            <a:avLst/>
          </a:prstGeom>
        </p:spPr>
      </p:pic>
      <p:pic>
        <p:nvPicPr>
          <p:cNvPr id="11" name="Picture 10" descr="chambers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52320" y="3068960"/>
            <a:ext cx="1499412" cy="11248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24128" y="2564904"/>
            <a:ext cx="30963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Chart 1: Equilibrium CO</a:t>
            </a:r>
            <a:r>
              <a:rPr lang="en-GB" sz="1050" baseline="-25000" dirty="0" smtClean="0"/>
              <a:t>2</a:t>
            </a:r>
            <a:r>
              <a:rPr lang="en-GB" sz="1050" dirty="0" smtClean="0"/>
              <a:t> content of water (</a:t>
            </a:r>
            <a:r>
              <a:rPr lang="en-GB" sz="1050" dirty="0" smtClean="0">
                <a:solidFill>
                  <a:srgbClr val="FF0000"/>
                </a:solidFill>
                <a:hlinkClick r:id="rId2"/>
              </a:rPr>
              <a:t>EGU 2015-3386</a:t>
            </a:r>
            <a:r>
              <a:rPr lang="en-GB" sz="1050" dirty="0" smtClean="0">
                <a:solidFill>
                  <a:srgbClr val="FF0000"/>
                </a:solidFill>
              </a:rPr>
              <a:t>) </a:t>
            </a:r>
            <a:r>
              <a:rPr lang="en-GB" sz="1050" dirty="0" smtClean="0"/>
              <a:t>and ice against partial pressure in gas phase. </a:t>
            </a:r>
            <a:endParaRPr lang="en-GB" sz="1050" dirty="0"/>
          </a:p>
        </p:txBody>
      </p:sp>
      <p:sp>
        <p:nvSpPr>
          <p:cNvPr id="14" name="TextBox 13"/>
          <p:cNvSpPr txBox="1"/>
          <p:nvPr/>
        </p:nvSpPr>
        <p:spPr>
          <a:xfrm>
            <a:off x="5580112" y="3356992"/>
            <a:ext cx="18002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50" dirty="0" smtClean="0"/>
              <a:t>Fig. 1:  Frost chambers – aluminium heat-sink plates, fins facing inward.</a:t>
            </a:r>
            <a:endParaRPr lang="en-GB" sz="1050" dirty="0"/>
          </a:p>
        </p:txBody>
      </p:sp>
      <p:grpSp>
        <p:nvGrpSpPr>
          <p:cNvPr id="17" name="Group 16"/>
          <p:cNvGrpSpPr/>
          <p:nvPr/>
        </p:nvGrpSpPr>
        <p:grpSpPr>
          <a:xfrm>
            <a:off x="5796136" y="4293096"/>
            <a:ext cx="2880320" cy="1947628"/>
            <a:chOff x="5652120" y="4293096"/>
            <a:chExt cx="3384376" cy="2235660"/>
          </a:xfrm>
        </p:grpSpPr>
        <p:pic>
          <p:nvPicPr>
            <p:cNvPr id="15" name="Picture 14" descr="Frostmaker Jan 2020-19 7B 097.BMP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52120" y="4293096"/>
              <a:ext cx="3384376" cy="223566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sp>
          <p:nvSpPr>
            <p:cNvPr id="16" name="Down Arrow 15"/>
            <p:cNvSpPr/>
            <p:nvPr/>
          </p:nvSpPr>
          <p:spPr>
            <a:xfrm>
              <a:off x="6660232" y="4581128"/>
              <a:ext cx="216024" cy="978408"/>
            </a:xfrm>
            <a:prstGeom prst="downArrow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652120" y="6237312"/>
            <a:ext cx="295232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Fig. 2: De-gassing of Sample 7B.097. De-gassing started 14:32, marine chemistry injected 15:15. Real-time monitoring shows effect on de-gas rate. </a:t>
            </a:r>
            <a:endParaRPr lang="en-GB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 1: Relevance to atmospheric acidity?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1628800"/>
            <a:ext cx="4186808" cy="46910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The slow but sustained release of our target from frost-melt is consistent with our previous reports.  CO</a:t>
            </a:r>
            <a:r>
              <a:rPr lang="en-GB" baseline="-25000" dirty="0" smtClean="0"/>
              <a:t>2</a:t>
            </a:r>
            <a:r>
              <a:rPr lang="en-GB" dirty="0" smtClean="0"/>
              <a:t> is </a:t>
            </a:r>
            <a:r>
              <a:rPr lang="en-GB" dirty="0" smtClean="0"/>
              <a:t>listed with nonpolar guest molecules for the purpose of gas hydrate studies (Sloan and </a:t>
            </a:r>
            <a:r>
              <a:rPr lang="en-GB" dirty="0" err="1" smtClean="0"/>
              <a:t>Koh</a:t>
            </a:r>
            <a:r>
              <a:rPr lang="en-GB" dirty="0" smtClean="0"/>
              <a:t> 2008, </a:t>
            </a:r>
            <a:r>
              <a:rPr lang="en-GB" i="1" dirty="0" smtClean="0"/>
              <a:t>Clathrate Hydrates of Natural Gases</a:t>
            </a:r>
            <a:r>
              <a:rPr lang="en-GB" dirty="0" smtClean="0"/>
              <a:t>: Table </a:t>
            </a:r>
            <a:r>
              <a:rPr lang="en-GB" dirty="0" smtClean="0"/>
              <a:t>2.5a and b).  </a:t>
            </a:r>
            <a:r>
              <a:rPr lang="en-GB" dirty="0" smtClean="0"/>
              <a:t>It ionises weakly in solution, and its acidity (an intensive property) can be a useful tool for monitoring its behaviour in water where its IR signature is masked. </a:t>
            </a:r>
          </a:p>
          <a:p>
            <a:r>
              <a:rPr lang="en-GB" dirty="0" smtClean="0"/>
              <a:t>Chart 2 shows a showery week at the University of Reading Observation Site where the acidity in the sample well rose abruptly at the onset of rainfall, afterwards decaying over around four hours to a base level of pH 6-7. </a:t>
            </a:r>
          </a:p>
          <a:p>
            <a:r>
              <a:rPr lang="en-GB" dirty="0" smtClean="0"/>
              <a:t>A link between this acidity and CO</a:t>
            </a:r>
            <a:r>
              <a:rPr lang="en-GB" baseline="-25000" dirty="0" smtClean="0"/>
              <a:t>2</a:t>
            </a:r>
            <a:r>
              <a:rPr lang="en-GB" dirty="0" smtClean="0"/>
              <a:t> is provided by a comparable pattern using an inline de-gasser, which understates the CO</a:t>
            </a:r>
            <a:r>
              <a:rPr lang="en-GB" baseline="-25000" dirty="0" smtClean="0"/>
              <a:t>2</a:t>
            </a:r>
            <a:r>
              <a:rPr lang="en-GB" dirty="0" smtClean="0"/>
              <a:t> released (an extensive property) because of the reluctance of the molecule to leave solution (</a:t>
            </a:r>
            <a:r>
              <a:rPr lang="en-GB" dirty="0" smtClean="0">
                <a:solidFill>
                  <a:srgbClr val="FF0000"/>
                </a:solidFill>
                <a:hlinkClick r:id="rId2" action="ppaction://hlinkpres?slideindex=1&amp;slidetitle="/>
              </a:rPr>
              <a:t>EGU 2015-3386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accessed 2/05/2020).</a:t>
            </a:r>
          </a:p>
          <a:p>
            <a:r>
              <a:rPr lang="en-GB" dirty="0" smtClean="0"/>
              <a:t>The highest spike in Chart 2 (15 July 2009) represents pH 3.8, the average of 60 values over one minute (</a:t>
            </a:r>
            <a:r>
              <a:rPr lang="en-GB" dirty="0" smtClean="0">
                <a:solidFill>
                  <a:srgbClr val="FF0000"/>
                </a:solidFill>
              </a:rPr>
              <a:t>arrowed</a:t>
            </a:r>
            <a:r>
              <a:rPr lang="en-GB" dirty="0" smtClean="0"/>
              <a:t>).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EGU 2020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2754-9B92-4162-A02C-B2F1901EBD7D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7" name="Content Placeholder 10" descr="Rainfall-CO2-chart-Reading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412776"/>
            <a:ext cx="4644008" cy="1154529"/>
          </a:xfrm>
          <a:prstGeom prst="rect">
            <a:avLst/>
          </a:prstGeom>
        </p:spPr>
      </p:pic>
      <p:pic>
        <p:nvPicPr>
          <p:cNvPr id="8" name="Picture 7" descr="Rainfall-CO2-chart-April-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356992"/>
            <a:ext cx="3740873" cy="1656184"/>
          </a:xfrm>
          <a:prstGeom prst="rect">
            <a:avLst/>
          </a:prstGeom>
        </p:spPr>
      </p:pic>
      <p:pic>
        <p:nvPicPr>
          <p:cNvPr id="9" name="Picture 8" descr="Birmingha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6093296"/>
            <a:ext cx="1481555" cy="6480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0" y="2636912"/>
            <a:ext cx="444705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/>
              <a:t>Chart 2 – Acidity [</a:t>
            </a:r>
            <a:r>
              <a:rPr lang="en-GB" sz="1050" dirty="0" smtClean="0"/>
              <a:t>H</a:t>
            </a:r>
            <a:r>
              <a:rPr lang="en-GB" sz="1050" baseline="-25000" dirty="0" smtClean="0"/>
              <a:t>3</a:t>
            </a:r>
            <a:r>
              <a:rPr lang="en-GB" sz="1050" dirty="0" smtClean="0"/>
              <a:t>O</a:t>
            </a:r>
            <a:r>
              <a:rPr lang="en-GB" sz="1050" dirty="0" smtClean="0"/>
              <a:t>]</a:t>
            </a:r>
            <a:r>
              <a:rPr lang="en-GB" sz="1050" baseline="30000" dirty="0" smtClean="0"/>
              <a:t>+</a:t>
            </a:r>
            <a:r>
              <a:rPr lang="en-GB" sz="1050" dirty="0" smtClean="0"/>
              <a:t> in rain sample well at </a:t>
            </a:r>
            <a:r>
              <a:rPr lang="en-GB" sz="1050" dirty="0" err="1" smtClean="0"/>
              <a:t>Univ</a:t>
            </a:r>
            <a:r>
              <a:rPr lang="en-GB" sz="1050" dirty="0" smtClean="0"/>
              <a:t> Reading Observation Site ,</a:t>
            </a:r>
          </a:p>
          <a:p>
            <a:r>
              <a:rPr lang="en-GB" sz="1050" dirty="0" smtClean="0"/>
              <a:t>week of12 July </a:t>
            </a:r>
            <a:r>
              <a:rPr lang="en-GB" sz="1050" dirty="0" smtClean="0"/>
              <a:t>2009 (</a:t>
            </a:r>
            <a:r>
              <a:rPr lang="en-GB" sz="1050" dirty="0" smtClean="0">
                <a:solidFill>
                  <a:srgbClr val="FF0000"/>
                </a:solidFill>
                <a:hlinkClick r:id="rId2" action="ppaction://hlinkpres?slideindex=1&amp;slidetitle="/>
              </a:rPr>
              <a:t>EGU 2015-3386</a:t>
            </a:r>
            <a:r>
              <a:rPr lang="en-GB" sz="1050" dirty="0" smtClean="0">
                <a:solidFill>
                  <a:srgbClr val="FF0000"/>
                </a:solidFill>
              </a:rPr>
              <a:t> </a:t>
            </a:r>
            <a:r>
              <a:rPr lang="en-GB" sz="1050" dirty="0" smtClean="0"/>
              <a:t>accessed 2/05/2020).</a:t>
            </a:r>
            <a:endParaRPr lang="en-GB" sz="105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860032" y="5013176"/>
            <a:ext cx="397256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/>
              <a:t>Chart 3 – CO</a:t>
            </a:r>
            <a:r>
              <a:rPr lang="en-GB" sz="1050" baseline="-25000" dirty="0" smtClean="0"/>
              <a:t>2</a:t>
            </a:r>
            <a:r>
              <a:rPr lang="en-GB" sz="1050" dirty="0" smtClean="0"/>
              <a:t> </a:t>
            </a:r>
            <a:r>
              <a:rPr lang="en-GB" sz="1050" dirty="0" err="1" smtClean="0"/>
              <a:t>effluxed</a:t>
            </a:r>
            <a:r>
              <a:rPr lang="en-GB" sz="1050" dirty="0" smtClean="0"/>
              <a:t> from fresh rainwater at Oxford on 4 April 2015</a:t>
            </a:r>
          </a:p>
          <a:p>
            <a:r>
              <a:rPr lang="en-GB" sz="1050" dirty="0" smtClean="0"/>
              <a:t>solution (</a:t>
            </a:r>
            <a:r>
              <a:rPr lang="en-GB" sz="1050" dirty="0" smtClean="0">
                <a:solidFill>
                  <a:srgbClr val="FF0000"/>
                </a:solidFill>
                <a:hlinkClick r:id="rId2" action="ppaction://hlinkpres?slideindex=1&amp;slidetitle="/>
              </a:rPr>
              <a:t>EGU 2015-3386</a:t>
            </a:r>
            <a:r>
              <a:rPr lang="en-GB" sz="1050" dirty="0" smtClean="0">
                <a:solidFill>
                  <a:srgbClr val="FF0000"/>
                </a:solidFill>
              </a:rPr>
              <a:t> </a:t>
            </a:r>
            <a:r>
              <a:rPr lang="en-GB" sz="1050" dirty="0" smtClean="0"/>
              <a:t>accessed 2/05/2020).</a:t>
            </a:r>
            <a:endParaRPr lang="en-GB" sz="1050" dirty="0"/>
          </a:p>
        </p:txBody>
      </p:sp>
      <p:sp>
        <p:nvSpPr>
          <p:cNvPr id="12" name="Left Arrow 11"/>
          <p:cNvSpPr/>
          <p:nvPr/>
        </p:nvSpPr>
        <p:spPr>
          <a:xfrm rot="19532825">
            <a:off x="6775741" y="1086085"/>
            <a:ext cx="1222437" cy="278246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860032" y="3501008"/>
          <a:ext cx="4104456" cy="3077944"/>
        </p:xfrm>
        <a:graphic>
          <a:graphicData uri="http://schemas.openxmlformats.org/presentationml/2006/ole">
            <p:oleObj spid="_x0000_s2052" name="Presentation" r:id="rId3" imgW="4459203" imgH="3345102" progId="PowerPoint.Show.12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538736" cy="1162050"/>
          </a:xfrm>
        </p:spPr>
        <p:txBody>
          <a:bodyPr/>
          <a:lstStyle/>
          <a:p>
            <a:r>
              <a:rPr lang="en-GB" dirty="0" smtClean="0"/>
              <a:t>Discussion 2: What generated these spikes?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042792" cy="4691063"/>
          </a:xfrm>
        </p:spPr>
        <p:txBody>
          <a:bodyPr/>
          <a:lstStyle/>
          <a:p>
            <a:r>
              <a:rPr lang="en-GB" dirty="0" smtClean="0"/>
              <a:t>Our suggestion in 2015 was that our CO</a:t>
            </a:r>
            <a:r>
              <a:rPr lang="en-GB" baseline="-25000" dirty="0" smtClean="0"/>
              <a:t>2</a:t>
            </a:r>
            <a:r>
              <a:rPr lang="en-GB" dirty="0" smtClean="0"/>
              <a:t> had been captured by ice growing under adiabatic cooling during convective uplift and that, in melting, the CO</a:t>
            </a:r>
            <a:r>
              <a:rPr lang="en-GB" baseline="-25000" dirty="0" smtClean="0"/>
              <a:t>2</a:t>
            </a:r>
            <a:r>
              <a:rPr lang="en-GB" dirty="0" smtClean="0"/>
              <a:t> had contributed to the ionic balance of the rainwater, thereby generating the peaks (</a:t>
            </a:r>
            <a:r>
              <a:rPr lang="en-GB" dirty="0" smtClean="0">
                <a:solidFill>
                  <a:srgbClr val="FF0000"/>
                </a:solidFill>
                <a:hlinkClick r:id="rId4" action="ppaction://hlinkpres?slideindex=1&amp;slidetitle="/>
              </a:rPr>
              <a:t>EGU 2015-3386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accessed 2/05/2020; image opposite). </a:t>
            </a:r>
          </a:p>
          <a:p>
            <a:endParaRPr lang="en-GB" dirty="0" smtClean="0"/>
          </a:p>
          <a:p>
            <a:r>
              <a:rPr lang="en-GB" b="1" dirty="0" smtClean="0"/>
              <a:t>Our challenge today </a:t>
            </a:r>
            <a:r>
              <a:rPr lang="en-GB" dirty="0" smtClean="0"/>
              <a:t>is therefore to speculate the acidity that would be generated locally by the melting of an ice crystal formed during convective uplift as follows:</a:t>
            </a:r>
          </a:p>
          <a:p>
            <a:r>
              <a:rPr lang="en-GB" dirty="0" smtClean="0"/>
              <a:t>The partial pressure of CO</a:t>
            </a:r>
            <a:r>
              <a:rPr lang="en-GB" baseline="-25000" dirty="0" smtClean="0"/>
              <a:t>2</a:t>
            </a:r>
            <a:r>
              <a:rPr lang="en-GB" dirty="0" smtClean="0"/>
              <a:t> at Earth sea level is currently around 40 </a:t>
            </a:r>
            <a:r>
              <a:rPr lang="en-GB" dirty="0" err="1" smtClean="0"/>
              <a:t>Pascals</a:t>
            </a:r>
            <a:r>
              <a:rPr lang="en-GB" dirty="0" smtClean="0"/>
              <a:t>, diminishing to 14 Pa at 8 km altitude (chosen because of MPI Jena flight record of 29 May 2018, see opposite and Fig. 6).  The ice/CO</a:t>
            </a:r>
            <a:r>
              <a:rPr lang="en-GB" baseline="-25000" dirty="0" smtClean="0"/>
              <a:t>2</a:t>
            </a:r>
            <a:r>
              <a:rPr lang="en-GB" dirty="0" smtClean="0"/>
              <a:t> equilibrium averaged over this range can be read off Chart 1 as around 100 µ</a:t>
            </a:r>
            <a:r>
              <a:rPr lang="en-GB" dirty="0" err="1" smtClean="0"/>
              <a:t>mols</a:t>
            </a:r>
            <a:r>
              <a:rPr lang="en-GB" dirty="0" smtClean="0"/>
              <a:t> CO</a:t>
            </a:r>
            <a:r>
              <a:rPr lang="en-GB" baseline="-25000" dirty="0" smtClean="0"/>
              <a:t>2</a:t>
            </a:r>
            <a:r>
              <a:rPr lang="en-GB" dirty="0" smtClean="0"/>
              <a:t>, which would give a pH around 3, comparing with pH 3.8 measured in the field in 2009 (Chart 2).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EGU 2020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2754-9B92-4162-A02C-B2F1901EBD7D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8" name="Picture 7" descr="Birmingha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6093296"/>
            <a:ext cx="1481555" cy="648072"/>
          </a:xfrm>
          <a:prstGeom prst="rect">
            <a:avLst/>
          </a:prstGeom>
        </p:spPr>
      </p:pic>
      <p:pic>
        <p:nvPicPr>
          <p:cNvPr id="9" name="Picture 8" descr="Convection-tracer-Vienna-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116632"/>
            <a:ext cx="2149488" cy="31409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99992" y="2060848"/>
            <a:ext cx="122413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50" dirty="0" smtClean="0"/>
              <a:t>Fig. 3 </a:t>
            </a:r>
            <a:r>
              <a:rPr lang="en-GB" sz="1050" dirty="0" smtClean="0">
                <a:solidFill>
                  <a:srgbClr val="FF0000"/>
                </a:solidFill>
                <a:hlinkClick r:id="rId4" action="ppaction://hlinkpres?slideindex=1&amp;slidetitle="/>
              </a:rPr>
              <a:t>EGU 2015-3386</a:t>
            </a:r>
            <a:r>
              <a:rPr lang="en-GB" sz="1050" dirty="0" smtClean="0">
                <a:solidFill>
                  <a:srgbClr val="FF0000"/>
                </a:solidFill>
              </a:rPr>
              <a:t> </a:t>
            </a:r>
            <a:r>
              <a:rPr lang="en-GB" sz="1050" dirty="0" smtClean="0"/>
              <a:t>accessed 2/05/2020</a:t>
            </a:r>
            <a:endParaRPr lang="en-GB" sz="105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3861048"/>
            <a:ext cx="122413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50" dirty="0" smtClean="0"/>
              <a:t>Fig. 4 CO</a:t>
            </a:r>
            <a:r>
              <a:rPr lang="en-GB" sz="1050" baseline="-25000" dirty="0" smtClean="0"/>
              <a:t>2</a:t>
            </a:r>
            <a:r>
              <a:rPr lang="en-GB" sz="1050" dirty="0" smtClean="0"/>
              <a:t> hydrate poster, Royal Meteorological Society Annual Conference, Birmingham 2019</a:t>
            </a:r>
          </a:p>
          <a:p>
            <a:pPr algn="r"/>
            <a:r>
              <a:rPr lang="en-GB" sz="1050" dirty="0" smtClean="0">
                <a:solidFill>
                  <a:srgbClr val="FF0000"/>
                </a:solidFill>
              </a:rPr>
              <a:t>(click on object)</a:t>
            </a:r>
            <a:endParaRPr lang="en-GB" sz="105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26768" cy="1162050"/>
          </a:xfrm>
        </p:spPr>
        <p:txBody>
          <a:bodyPr>
            <a:normAutofit/>
          </a:bodyPr>
          <a:lstStyle/>
          <a:p>
            <a:r>
              <a:rPr lang="en-GB" b="1" dirty="0" smtClean="0"/>
              <a:t>Discussion 3: Is capture of </a:t>
            </a:r>
            <a:r>
              <a:rPr lang="en-GB" dirty="0" smtClean="0"/>
              <a:t>CO</a:t>
            </a:r>
            <a:r>
              <a:rPr lang="en-GB" baseline="-25000" dirty="0" smtClean="0"/>
              <a:t>2</a:t>
            </a:r>
            <a:r>
              <a:rPr lang="en-GB" b="1" dirty="0" smtClean="0"/>
              <a:t> universal within the atmosphere?</a:t>
            </a:r>
            <a:endParaRPr lang="en-GB" dirty="0"/>
          </a:p>
        </p:txBody>
      </p:sp>
      <p:pic>
        <p:nvPicPr>
          <p:cNvPr id="9" name="Content Placeholder 8" descr="Hua-et-al-2013-bomb-curv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60647"/>
            <a:ext cx="3779599" cy="2918163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67544" y="1628800"/>
            <a:ext cx="3826768" cy="4536504"/>
          </a:xfrm>
        </p:spPr>
        <p:txBody>
          <a:bodyPr>
            <a:normAutofit lnSpcReduction="10000"/>
          </a:bodyPr>
          <a:lstStyle/>
          <a:p>
            <a:pPr marL="182563" indent="-182563"/>
            <a:r>
              <a:rPr lang="en-GB" b="1" dirty="0" smtClean="0"/>
              <a:t>Dependence on partial pressure </a:t>
            </a:r>
            <a:r>
              <a:rPr lang="en-GB" dirty="0" smtClean="0"/>
              <a:t>– whereas mixing fraction of CO</a:t>
            </a:r>
            <a:r>
              <a:rPr lang="en-GB" baseline="-25000" dirty="0" smtClean="0"/>
              <a:t>2</a:t>
            </a:r>
            <a:r>
              <a:rPr lang="en-GB" dirty="0" smtClean="0"/>
              <a:t> (</a:t>
            </a:r>
            <a:r>
              <a:rPr lang="en-GB" dirty="0" err="1" smtClean="0"/>
              <a:t>ppm</a:t>
            </a:r>
            <a:r>
              <a:rPr lang="en-GB" dirty="0" smtClean="0"/>
              <a:t>) can be consistent up the  atmospheric column, partial pressure of CO</a:t>
            </a:r>
            <a:r>
              <a:rPr lang="en-GB" baseline="-25000" dirty="0" smtClean="0"/>
              <a:t>2</a:t>
            </a:r>
            <a:r>
              <a:rPr lang="en-GB" dirty="0" smtClean="0"/>
              <a:t> will decrease exponentially with height, in parallel with atmospheric pressure.  This infers that ice-capture would tend to decrease with height, hence mainly a boundary layer process.</a:t>
            </a:r>
          </a:p>
          <a:p>
            <a:pPr marL="182563" indent="-182563"/>
            <a:r>
              <a:rPr lang="en-GB" b="1" dirty="0" smtClean="0"/>
              <a:t>Depletion rate in stratosphere: `bomb carbon’ (</a:t>
            </a:r>
            <a:r>
              <a:rPr lang="en-GB" b="1" baseline="30000" dirty="0" smtClean="0"/>
              <a:t>14</a:t>
            </a:r>
            <a:r>
              <a:rPr lang="en-GB" b="1" dirty="0" smtClean="0"/>
              <a:t>CO</a:t>
            </a:r>
            <a:r>
              <a:rPr lang="en-GB" b="1" baseline="-25000" dirty="0" smtClean="0"/>
              <a:t>2</a:t>
            </a:r>
            <a:r>
              <a:rPr lang="en-GB" b="1" dirty="0" smtClean="0"/>
              <a:t>) as tracer - </a:t>
            </a:r>
            <a:r>
              <a:rPr lang="en-GB" dirty="0" smtClean="0"/>
              <a:t>The CO</a:t>
            </a:r>
            <a:r>
              <a:rPr lang="en-GB" baseline="-25000" dirty="0" smtClean="0"/>
              <a:t>2</a:t>
            </a:r>
            <a:r>
              <a:rPr lang="en-GB" dirty="0" smtClean="0"/>
              <a:t> from atmospheric detonations of the 1960s is a convenient tracer as follows:  </a:t>
            </a:r>
          </a:p>
          <a:p>
            <a:pPr marL="639763" lvl="1" indent="-182563"/>
            <a:r>
              <a:rPr lang="en-GB" dirty="0" smtClean="0">
                <a:solidFill>
                  <a:srgbClr val="FF0000"/>
                </a:solidFill>
                <a:hlinkClick r:id="rId4"/>
              </a:rPr>
              <a:t>The depletion curve of bomb 14C </a:t>
            </a:r>
            <a:r>
              <a:rPr lang="en-GB" dirty="0" smtClean="0"/>
              <a:t>(half-life 5K years) should level out at a value lower than pre-bomb because of dilution from burning of fossil carbon (thanks Christopher </a:t>
            </a:r>
            <a:r>
              <a:rPr lang="en-GB" dirty="0" err="1" smtClean="0"/>
              <a:t>Bronk</a:t>
            </a:r>
            <a:r>
              <a:rPr lang="en-GB" dirty="0" smtClean="0"/>
              <a:t> Ramsay), but on the present curve (to 2011) that will take a long time.</a:t>
            </a:r>
            <a:endParaRPr lang="en-GB" dirty="0" smtClean="0">
              <a:solidFill>
                <a:srgbClr val="FF0000"/>
              </a:solidFill>
            </a:endParaRPr>
          </a:p>
          <a:p>
            <a:pPr marL="182563" indent="-182563"/>
            <a:r>
              <a:rPr lang="en-GB" b="1" dirty="0" smtClean="0"/>
              <a:t>Depletion rate in troposphere – aircraft observation - </a:t>
            </a:r>
            <a:r>
              <a:rPr lang="en-GB" dirty="0" smtClean="0"/>
              <a:t>MPI Jena’s observations from above Silesia (right) suggest that depletion in the troposphere can be dramatic (see also embedded poster at Fig. 4 above).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2754-9B92-4162-A02C-B2F1901EBD7D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483768" y="6381328"/>
            <a:ext cx="4184104" cy="365125"/>
          </a:xfrm>
        </p:spPr>
        <p:txBody>
          <a:bodyPr/>
          <a:lstStyle/>
          <a:p>
            <a:r>
              <a:rPr lang="en-GB" smtClean="0"/>
              <a:t>EGU 2020 </a:t>
            </a:r>
            <a:endParaRPr lang="en-GB" dirty="0"/>
          </a:p>
        </p:txBody>
      </p:sp>
      <p:pic>
        <p:nvPicPr>
          <p:cNvPr id="8" name="Picture 7" descr="Birmingha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6021288"/>
            <a:ext cx="1481555" cy="648072"/>
          </a:xfrm>
          <a:prstGeom prst="rect">
            <a:avLst/>
          </a:prstGeom>
        </p:spPr>
      </p:pic>
      <p:sp>
        <p:nvSpPr>
          <p:cNvPr id="10" name="TextBox 30"/>
          <p:cNvSpPr txBox="1"/>
          <p:nvPr/>
        </p:nvSpPr>
        <p:spPr>
          <a:xfrm>
            <a:off x="4572000" y="3861048"/>
            <a:ext cx="4032448" cy="1403049"/>
          </a:xfrm>
          <a:prstGeom prst="rect">
            <a:avLst/>
          </a:prstGeom>
          <a:noFill/>
          <a:ln w="63500">
            <a:solidFill>
              <a:srgbClr val="0000FF"/>
            </a:solidFill>
          </a:ln>
        </p:spPr>
        <p:txBody>
          <a:bodyPr wrap="square" lIns="360000" tIns="108000" rIns="360000" bIns="108000" rtlCol="0" anchor="ctr" anchorCtr="0">
            <a:spAutoFit/>
          </a:bodyPr>
          <a:lstStyle>
            <a:defPPr>
              <a:defRPr lang="en-US"/>
            </a:defPPr>
            <a:lvl1pPr marL="0" algn="l" defTabSz="4174822" rtl="0" eaLnBrk="1" latinLnBrk="0" hangingPunct="1"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87411" algn="l" defTabSz="4174822" rtl="0" eaLnBrk="1" latinLnBrk="0" hangingPunct="1"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74822" algn="l" defTabSz="4174822" rtl="0" eaLnBrk="1" latinLnBrk="0" hangingPunct="1"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62234" algn="l" defTabSz="4174822" rtl="0" eaLnBrk="1" latinLnBrk="0" hangingPunct="1"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349645" algn="l" defTabSz="4174822" rtl="0" eaLnBrk="1" latinLnBrk="0" hangingPunct="1"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37056" algn="l" defTabSz="4174822" rtl="0" eaLnBrk="1" latinLnBrk="0" hangingPunct="1"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24467" algn="l" defTabSz="4174822" rtl="0" eaLnBrk="1" latinLnBrk="0" hangingPunct="1"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611878" algn="l" defTabSz="4174822" rtl="0" eaLnBrk="1" latinLnBrk="0" hangingPunct="1"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699294" algn="l" defTabSz="4174822" rtl="0" eaLnBrk="1" latinLnBrk="0" hangingPunct="1"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/>
              <a:t>'</a:t>
            </a:r>
            <a:r>
              <a:rPr lang="en-GB" sz="1100" i="1" dirty="0"/>
              <a:t>On May 29th 2018, the depleted  </a:t>
            </a:r>
            <a:r>
              <a:rPr lang="en-GB" sz="1100" dirty="0"/>
              <a:t>(CO</a:t>
            </a:r>
            <a:r>
              <a:rPr lang="en-GB" sz="1100" baseline="-25000" dirty="0"/>
              <a:t>2</a:t>
            </a:r>
            <a:r>
              <a:rPr lang="en-GB" sz="1100" dirty="0"/>
              <a:t>) </a:t>
            </a:r>
            <a:r>
              <a:rPr lang="en-GB" sz="1100" i="1" dirty="0"/>
              <a:t>signals observed at 8km were usually lower by 1-2 </a:t>
            </a:r>
            <a:r>
              <a:rPr lang="en-GB" sz="1100" i="1" dirty="0" err="1"/>
              <a:t>ppm</a:t>
            </a:r>
            <a:r>
              <a:rPr lang="en-GB" sz="1100" i="1" dirty="0"/>
              <a:t> (with some very short spikes reaching ca. 4ppm) than large-scale average, while the overall difference between biosphere-influenced low-altitude air (approx. 1km) and free troposphere (approx 8km) was around 10-12 </a:t>
            </a:r>
            <a:r>
              <a:rPr lang="en-GB" sz="1100" i="1" dirty="0" err="1"/>
              <a:t>ppm</a:t>
            </a:r>
            <a:r>
              <a:rPr lang="en-GB" sz="1100" i="1" dirty="0"/>
              <a:t> on average</a:t>
            </a:r>
            <a:r>
              <a:rPr lang="en-GB" sz="1100" dirty="0"/>
              <a:t>'  Pers. comm. Michal </a:t>
            </a:r>
            <a:r>
              <a:rPr lang="en-GB" sz="1100" dirty="0" err="1"/>
              <a:t>Galkowski</a:t>
            </a:r>
            <a:r>
              <a:rPr lang="en-GB" sz="1100" dirty="0"/>
              <a:t>, MPI-BGC, 26/06/2019).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041" y="314096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Fig. 5: </a:t>
            </a:r>
            <a:r>
              <a:rPr lang="en-GB" sz="1200" dirty="0" smtClean="0">
                <a:hlinkClick r:id="rId4"/>
              </a:rPr>
              <a:t>Hua et al. (2013</a:t>
            </a:r>
            <a:r>
              <a:rPr lang="en-GB" sz="1200" dirty="0" smtClean="0"/>
              <a:t>) Figure 4 showing progress in depletion of `bomb carbon’.</a:t>
            </a:r>
            <a:endParaRPr lang="en-GB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716016" y="5301208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Fig 6: statement from MPI-BGC Jena on troposphere CO</a:t>
            </a:r>
            <a:r>
              <a:rPr lang="en-GB" sz="1200" baseline="-25000" dirty="0" smtClean="0"/>
              <a:t>2</a:t>
            </a:r>
            <a:r>
              <a:rPr lang="en-GB" sz="1200" dirty="0" smtClean="0"/>
              <a:t> depletion, following EGU 2019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211144" cy="707678"/>
          </a:xfrm>
        </p:spPr>
        <p:txBody>
          <a:bodyPr>
            <a:normAutofit/>
          </a:bodyPr>
          <a:lstStyle/>
          <a:p>
            <a:r>
              <a:rPr lang="en-GB" dirty="0" smtClean="0"/>
              <a:t>Discussion 4: Distribution of hydrate forming molecules including greenhouse gases (GHGs), in the atmosphere </a:t>
            </a:r>
            <a:r>
              <a:rPr lang="en-GB" smtClean="0"/>
              <a:t>and as `guests</a:t>
            </a:r>
            <a:r>
              <a:rPr lang="en-GB" dirty="0" smtClean="0"/>
              <a:t>’ in ice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552" y="1052736"/>
            <a:ext cx="8136904" cy="5040560"/>
          </a:xfrm>
        </p:spPr>
        <p:txBody>
          <a:bodyPr>
            <a:noAutofit/>
          </a:bodyPr>
          <a:lstStyle/>
          <a:p>
            <a:r>
              <a:rPr lang="en-GB" b="1" i="1" dirty="0" smtClean="0"/>
              <a:t>In </a:t>
            </a:r>
            <a:r>
              <a:rPr lang="en-GB" b="1" i="1" dirty="0" smtClean="0"/>
              <a:t>hydrate studies</a:t>
            </a:r>
            <a:r>
              <a:rPr lang="en-GB" dirty="0" smtClean="0"/>
              <a:t>, </a:t>
            </a:r>
            <a:r>
              <a:rPr lang="en-GB" dirty="0" smtClean="0"/>
              <a:t>Earth air </a:t>
            </a:r>
            <a:r>
              <a:rPr lang="en-GB" dirty="0" smtClean="0"/>
              <a:t>would be described as a `</a:t>
            </a:r>
            <a:r>
              <a:rPr lang="en-GB" dirty="0" err="1" smtClean="0"/>
              <a:t>multicomponent</a:t>
            </a:r>
            <a:r>
              <a:rPr lang="en-GB" dirty="0" smtClean="0"/>
              <a:t> gas mixture’ (Sloan and </a:t>
            </a:r>
            <a:r>
              <a:rPr lang="en-GB" dirty="0" err="1" smtClean="0"/>
              <a:t>Koh</a:t>
            </a:r>
            <a:r>
              <a:rPr lang="en-GB" dirty="0" smtClean="0"/>
              <a:t> (2008) pp 448-461</a:t>
            </a:r>
            <a:r>
              <a:rPr lang="en-GB" dirty="0" smtClean="0"/>
              <a:t>), for which a list of </a:t>
            </a:r>
            <a:r>
              <a:rPr lang="en-GB" dirty="0" smtClean="0"/>
              <a:t>62 </a:t>
            </a:r>
            <a:r>
              <a:rPr lang="en-GB" dirty="0" smtClean="0"/>
              <a:t>hydrate-forming </a:t>
            </a:r>
            <a:r>
              <a:rPr lang="en-GB" dirty="0" smtClean="0"/>
              <a:t>`</a:t>
            </a:r>
            <a:r>
              <a:rPr lang="en-GB" dirty="0" smtClean="0"/>
              <a:t>guest’ </a:t>
            </a:r>
            <a:r>
              <a:rPr lang="en-GB" dirty="0" smtClean="0"/>
              <a:t>molecules includes all </a:t>
            </a:r>
            <a:r>
              <a:rPr lang="en-GB" dirty="0" smtClean="0"/>
              <a:t>the major components of </a:t>
            </a:r>
            <a:r>
              <a:rPr lang="en-GB" dirty="0" smtClean="0"/>
              <a:t>Earth </a:t>
            </a:r>
            <a:r>
              <a:rPr lang="en-GB" dirty="0" smtClean="0"/>
              <a:t>atmosphere: N</a:t>
            </a:r>
            <a:r>
              <a:rPr lang="en-GB" baseline="-25000" dirty="0" smtClean="0"/>
              <a:t>2</a:t>
            </a:r>
            <a:r>
              <a:rPr lang="en-GB" dirty="0" smtClean="0"/>
              <a:t>; O</a:t>
            </a:r>
            <a:r>
              <a:rPr lang="en-GB" baseline="-25000" dirty="0" smtClean="0"/>
              <a:t>2</a:t>
            </a:r>
            <a:r>
              <a:rPr lang="en-GB" dirty="0" smtClean="0"/>
              <a:t>; six noble gases; and trace gases including GHGs, but excluding </a:t>
            </a:r>
            <a:r>
              <a:rPr lang="en-GB" dirty="0" smtClean="0"/>
              <a:t>water (</a:t>
            </a:r>
            <a:r>
              <a:rPr lang="en-GB" dirty="0" smtClean="0"/>
              <a:t>Sloan and </a:t>
            </a:r>
            <a:r>
              <a:rPr lang="en-GB" dirty="0" err="1" smtClean="0"/>
              <a:t>Koh</a:t>
            </a:r>
            <a:r>
              <a:rPr lang="en-GB" dirty="0" smtClean="0"/>
              <a:t> 2008, p78-9, Table 2.5a and b</a:t>
            </a:r>
            <a:r>
              <a:rPr lang="en-GB" dirty="0" smtClean="0"/>
              <a:t>). </a:t>
            </a:r>
          </a:p>
          <a:p>
            <a:r>
              <a:rPr lang="en-GB" b="1" i="1" dirty="0" smtClean="0"/>
              <a:t>In climate </a:t>
            </a:r>
            <a:r>
              <a:rPr lang="en-GB" b="1" i="1" dirty="0" smtClean="0"/>
              <a:t>change studies </a:t>
            </a:r>
            <a:r>
              <a:rPr lang="en-GB" dirty="0" smtClean="0"/>
              <a:t>the </a:t>
            </a:r>
            <a:r>
              <a:rPr lang="en-GB" dirty="0" smtClean="0"/>
              <a:t>GHG group </a:t>
            </a:r>
            <a:r>
              <a:rPr lang="en-GB" dirty="0" smtClean="0"/>
              <a:t>in question (CO</a:t>
            </a:r>
            <a:r>
              <a:rPr lang="en-GB" baseline="-25000" dirty="0" smtClean="0"/>
              <a:t>2</a:t>
            </a:r>
            <a:r>
              <a:rPr lang="en-GB" dirty="0" smtClean="0"/>
              <a:t>; methane; N</a:t>
            </a:r>
            <a:r>
              <a:rPr lang="en-GB" baseline="-25000" dirty="0" smtClean="0"/>
              <a:t>2</a:t>
            </a:r>
            <a:r>
              <a:rPr lang="en-GB" dirty="0" smtClean="0"/>
              <a:t>O and halocarbons) </a:t>
            </a:r>
            <a:r>
              <a:rPr lang="en-GB" dirty="0" smtClean="0"/>
              <a:t>constitutes </a:t>
            </a:r>
            <a:r>
              <a:rPr lang="en-GB" dirty="0" smtClean="0"/>
              <a:t>a mol fraction of around half of 1‰ of Earth atmosphere (</a:t>
            </a:r>
            <a:r>
              <a:rPr lang="en-GB" dirty="0" smtClean="0">
                <a:solidFill>
                  <a:srgbClr val="FF0000"/>
                </a:solidFill>
                <a:hlinkClick r:id="rId2"/>
              </a:rPr>
              <a:t>IPCC AR4 Technical Summary (2013), Table TS 5</a:t>
            </a:r>
            <a:r>
              <a:rPr lang="en-GB" dirty="0" smtClean="0"/>
              <a:t>). </a:t>
            </a:r>
            <a:endParaRPr lang="en-GB" dirty="0" smtClean="0"/>
          </a:p>
          <a:p>
            <a:r>
              <a:rPr lang="en-GB" b="1" i="1" dirty="0" smtClean="0"/>
              <a:t>T</a:t>
            </a:r>
            <a:r>
              <a:rPr lang="en-GB" b="1" i="1" dirty="0" smtClean="0"/>
              <a:t>he exception molecule, </a:t>
            </a:r>
            <a:r>
              <a:rPr lang="en-GB" b="1" i="1" dirty="0" smtClean="0"/>
              <a:t>water vapour</a:t>
            </a:r>
            <a:r>
              <a:rPr lang="en-GB" dirty="0" smtClean="0"/>
              <a:t>, is a powerful greenhouse </a:t>
            </a:r>
            <a:r>
              <a:rPr lang="en-GB" dirty="0" smtClean="0"/>
              <a:t>gas, while in </a:t>
            </a:r>
            <a:r>
              <a:rPr lang="en-GB" dirty="0" smtClean="0"/>
              <a:t>gas hydrate studies </a:t>
            </a:r>
            <a:r>
              <a:rPr lang="en-GB" dirty="0" smtClean="0"/>
              <a:t>it forms </a:t>
            </a:r>
            <a:r>
              <a:rPr lang="en-GB" dirty="0" smtClean="0"/>
              <a:t>hydrogen-bond caging but is not listed among the 62 guest </a:t>
            </a:r>
            <a:r>
              <a:rPr lang="en-GB" dirty="0" smtClean="0"/>
              <a:t>molecules, which may </a:t>
            </a:r>
            <a:r>
              <a:rPr lang="en-GB" dirty="0" smtClean="0"/>
              <a:t>be because it is a polar molecule. </a:t>
            </a:r>
            <a:endParaRPr lang="en-GB" sz="1500" b="1" i="1" dirty="0" smtClean="0"/>
          </a:p>
          <a:p>
            <a:r>
              <a:rPr lang="en-GB" sz="1500" b="1" i="1" dirty="0" smtClean="0"/>
              <a:t>Assumptions in </a:t>
            </a:r>
            <a:r>
              <a:rPr lang="en-GB" sz="1500" b="1" i="1" dirty="0" smtClean="0"/>
              <a:t>the ongoing project</a:t>
            </a:r>
            <a:r>
              <a:rPr lang="en-GB" sz="1500" b="1" i="1" dirty="0" smtClean="0"/>
              <a:t>: </a:t>
            </a:r>
            <a:r>
              <a:rPr lang="en-GB" sz="1500" dirty="0" smtClean="0"/>
              <a:t>Based on the above, this project will provisionally assume that </a:t>
            </a:r>
            <a:r>
              <a:rPr lang="en-GB" sz="1500" dirty="0" smtClean="0"/>
              <a:t>ice that is growing </a:t>
            </a:r>
            <a:r>
              <a:rPr lang="en-GB" sz="1500" dirty="0" smtClean="0"/>
              <a:t>in the presence of air at </a:t>
            </a:r>
            <a:r>
              <a:rPr lang="en-GB" sz="1500" dirty="0" smtClean="0"/>
              <a:t>≤ </a:t>
            </a:r>
            <a:r>
              <a:rPr lang="en-GB" sz="1500" dirty="0" smtClean="0"/>
              <a:t>1 Bar offers:</a:t>
            </a:r>
          </a:p>
          <a:p>
            <a:pPr marL="715963" indent="-357188">
              <a:buFont typeface="Arial" pitchFamily="34" charset="0"/>
              <a:buChar char="•"/>
            </a:pPr>
            <a:r>
              <a:rPr lang="en-GB" sz="1500" i="1" dirty="0" smtClean="0"/>
              <a:t>H</a:t>
            </a:r>
            <a:r>
              <a:rPr lang="en-GB" sz="1500" i="1" dirty="0" smtClean="0"/>
              <a:t>ydrogen-bonded </a:t>
            </a:r>
            <a:r>
              <a:rPr lang="en-GB" sz="1500" i="1" dirty="0" smtClean="0"/>
              <a:t>caging </a:t>
            </a:r>
            <a:r>
              <a:rPr lang="en-GB" sz="1500" dirty="0" smtClean="0"/>
              <a:t>for </a:t>
            </a:r>
            <a:r>
              <a:rPr lang="en-GB" sz="1500" dirty="0" smtClean="0"/>
              <a:t>poorly soluble nonpolar </a:t>
            </a:r>
            <a:r>
              <a:rPr lang="en-GB" sz="1500" dirty="0" smtClean="0"/>
              <a:t>molecules </a:t>
            </a:r>
            <a:r>
              <a:rPr lang="en-GB" sz="1500" dirty="0" smtClean="0"/>
              <a:t>(Sloan and </a:t>
            </a:r>
            <a:r>
              <a:rPr lang="en-GB" sz="1500" dirty="0" err="1" smtClean="0"/>
              <a:t>Koh</a:t>
            </a:r>
            <a:r>
              <a:rPr lang="en-GB" sz="1500" dirty="0" smtClean="0"/>
              <a:t> (2008), </a:t>
            </a:r>
            <a:r>
              <a:rPr lang="en-GB" sz="1500" dirty="0" smtClean="0"/>
              <a:t>p199);</a:t>
            </a:r>
            <a:endParaRPr lang="en-GB" sz="1500" dirty="0" smtClean="0"/>
          </a:p>
          <a:p>
            <a:pPr marL="715963" indent="-357188">
              <a:buFont typeface="Arial" pitchFamily="34" charset="0"/>
              <a:buChar char="•"/>
            </a:pPr>
            <a:r>
              <a:rPr lang="en-GB" sz="1500" i="1" dirty="0" smtClean="0"/>
              <a:t>M</a:t>
            </a:r>
            <a:r>
              <a:rPr lang="en-GB" sz="1500" i="1" dirty="0" smtClean="0"/>
              <a:t>ix </a:t>
            </a:r>
            <a:r>
              <a:rPr lang="en-GB" sz="1500" i="1" dirty="0" smtClean="0"/>
              <a:t>of species </a:t>
            </a:r>
            <a:r>
              <a:rPr lang="en-GB" sz="1500" dirty="0" smtClean="0"/>
              <a:t>broadly in proportion to respective partial pressures </a:t>
            </a:r>
            <a:r>
              <a:rPr lang="en-GB" sz="1500" dirty="0" smtClean="0"/>
              <a:t>(</a:t>
            </a:r>
            <a:r>
              <a:rPr lang="en-GB" sz="1500" dirty="0" smtClean="0"/>
              <a:t>Sloan and </a:t>
            </a:r>
            <a:r>
              <a:rPr lang="en-GB" sz="1500" dirty="0" err="1" smtClean="0"/>
              <a:t>Koh</a:t>
            </a:r>
            <a:r>
              <a:rPr lang="en-GB" sz="1500" dirty="0" smtClean="0"/>
              <a:t> (2008) pp 448-461</a:t>
            </a:r>
            <a:r>
              <a:rPr lang="en-GB" sz="1500" dirty="0" smtClean="0"/>
              <a:t>); </a:t>
            </a:r>
            <a:endParaRPr lang="en-GB" sz="1500" dirty="0" smtClean="0">
              <a:solidFill>
                <a:srgbClr val="FF0000"/>
              </a:solidFill>
            </a:endParaRPr>
          </a:p>
          <a:p>
            <a:pPr marL="715963" indent="-357188">
              <a:buFont typeface="Arial" pitchFamily="34" charset="0"/>
              <a:buChar char="•"/>
            </a:pPr>
            <a:r>
              <a:rPr lang="en-GB" sz="1500" i="1" dirty="0" smtClean="0"/>
              <a:t>P</a:t>
            </a:r>
            <a:r>
              <a:rPr lang="en-GB" sz="1500" i="1" dirty="0" smtClean="0"/>
              <a:t>acking </a:t>
            </a:r>
            <a:r>
              <a:rPr lang="en-GB" sz="1500" dirty="0" smtClean="0"/>
              <a:t>broadly according to overall gas pressure (</a:t>
            </a:r>
            <a:r>
              <a:rPr lang="en-GB" sz="1500" dirty="0" smtClean="0">
                <a:solidFill>
                  <a:srgbClr val="FF0000"/>
                </a:solidFill>
                <a:hlinkClick r:id="rId3"/>
              </a:rPr>
              <a:t>Chazallon and Pirim (2018) Fig. 3</a:t>
            </a:r>
            <a:r>
              <a:rPr lang="en-GB" sz="1500" dirty="0" smtClean="0"/>
              <a:t>);</a:t>
            </a:r>
          </a:p>
          <a:p>
            <a:pPr marL="715963" indent="-357188">
              <a:buFont typeface="Arial" pitchFamily="34" charset="0"/>
              <a:buChar char="•"/>
            </a:pPr>
            <a:r>
              <a:rPr lang="en-GB" sz="1500" i="1" dirty="0" smtClean="0"/>
              <a:t>Slow release </a:t>
            </a:r>
            <a:r>
              <a:rPr lang="en-GB" sz="1500" dirty="0" smtClean="0"/>
              <a:t>in the absence of `promoters’ (Slide 3 above);</a:t>
            </a:r>
          </a:p>
          <a:p>
            <a:pPr marL="715963" indent="-357188">
              <a:buFont typeface="Arial" pitchFamily="34" charset="0"/>
              <a:buChar char="•"/>
            </a:pPr>
            <a:r>
              <a:rPr lang="en-GB" sz="1500" i="1" dirty="0" err="1" smtClean="0"/>
              <a:t>Monitorable</a:t>
            </a:r>
            <a:r>
              <a:rPr lang="en-GB" sz="1500" i="1" dirty="0" smtClean="0"/>
              <a:t> by intensive properties </a:t>
            </a:r>
            <a:r>
              <a:rPr lang="en-GB" sz="1500" dirty="0" smtClean="0"/>
              <a:t>(acidity in case of CO</a:t>
            </a:r>
            <a:r>
              <a:rPr lang="en-GB" sz="1500" baseline="-25000" dirty="0" smtClean="0"/>
              <a:t>2</a:t>
            </a:r>
            <a:r>
              <a:rPr lang="en-GB" sz="1500" dirty="0" smtClean="0"/>
              <a:t> and N</a:t>
            </a:r>
            <a:r>
              <a:rPr lang="en-GB" sz="1500" baseline="-25000" dirty="0" smtClean="0"/>
              <a:t>2</a:t>
            </a:r>
            <a:r>
              <a:rPr lang="en-GB" sz="1500" dirty="0" smtClean="0"/>
              <a:t>O) (Slides 4 and 5 above);</a:t>
            </a:r>
            <a:endParaRPr lang="en-GB" sz="1500" i="1" dirty="0" smtClean="0"/>
          </a:p>
          <a:p>
            <a:pPr marL="715963" indent="-357188">
              <a:buFont typeface="Arial" pitchFamily="34" charset="0"/>
              <a:buChar char="•"/>
            </a:pPr>
            <a:r>
              <a:rPr lang="en-GB" sz="1500" i="1" dirty="0" smtClean="0"/>
              <a:t>Earth boundary layer process </a:t>
            </a:r>
            <a:r>
              <a:rPr lang="en-GB" sz="1500" dirty="0" smtClean="0"/>
              <a:t>(Slide 6 above).</a:t>
            </a:r>
            <a:endParaRPr lang="en-GB" sz="15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EGU 2020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2754-9B92-4162-A02C-B2F1901EBD7D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7" name="Picture 6" descr="Birmingha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6021288"/>
            <a:ext cx="1481555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258816" cy="1162050"/>
          </a:xfrm>
        </p:spPr>
        <p:txBody>
          <a:bodyPr/>
          <a:lstStyle/>
          <a:p>
            <a:r>
              <a:rPr lang="en-GB" dirty="0" smtClean="0"/>
              <a:t>Conclusion and wider implications</a:t>
            </a:r>
            <a:endParaRPr lang="en-GB" dirty="0"/>
          </a:p>
        </p:txBody>
      </p:sp>
      <p:pic>
        <p:nvPicPr>
          <p:cNvPr id="9" name="Content Placeholder 8" descr="IPCC-AR5-Fig6.1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36096" y="2780928"/>
            <a:ext cx="3104721" cy="290137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552" y="1556792"/>
            <a:ext cx="4752528" cy="4176464"/>
          </a:xfrm>
        </p:spPr>
        <p:txBody>
          <a:bodyPr>
            <a:noAutofit/>
          </a:bodyPr>
          <a:lstStyle/>
          <a:p>
            <a:r>
              <a:rPr lang="en-GB" sz="1600" dirty="0" smtClean="0"/>
              <a:t>In juxtaposing </a:t>
            </a:r>
            <a:r>
              <a:rPr lang="en-GB" sz="1600" dirty="0" smtClean="0"/>
              <a:t>atmospheric chemistry and hydrate science</a:t>
            </a:r>
            <a:r>
              <a:rPr lang="en-GB" sz="1600" dirty="0" smtClean="0"/>
              <a:t>, </a:t>
            </a:r>
            <a:r>
              <a:rPr lang="en-GB" sz="1600" dirty="0" smtClean="0"/>
              <a:t>we </a:t>
            </a:r>
            <a:r>
              <a:rPr lang="en-GB" sz="1600" dirty="0" smtClean="0"/>
              <a:t>present six reasoned assumptions </a:t>
            </a:r>
            <a:r>
              <a:rPr lang="en-GB" sz="1600" dirty="0" smtClean="0"/>
              <a:t> arising from the apparent ability of ice </a:t>
            </a:r>
            <a:r>
              <a:rPr lang="en-GB" sz="1600" dirty="0" smtClean="0"/>
              <a:t>to offer </a:t>
            </a:r>
            <a:r>
              <a:rPr lang="en-GB" sz="1600" dirty="0" smtClean="0"/>
              <a:t>`cages’ that are friendly to otherwise </a:t>
            </a:r>
            <a:r>
              <a:rPr lang="en-GB" sz="1600" dirty="0" smtClean="0"/>
              <a:t>weakly soluble </a:t>
            </a:r>
            <a:r>
              <a:rPr lang="en-GB" sz="1600" dirty="0" smtClean="0"/>
              <a:t>nonpolar atmospheric gases, thereby </a:t>
            </a:r>
            <a:r>
              <a:rPr lang="en-GB" sz="1600" dirty="0" smtClean="0"/>
              <a:t>to exceed unity in the </a:t>
            </a:r>
            <a:r>
              <a:rPr lang="en-GB" sz="1600" dirty="0" smtClean="0"/>
              <a:t>respective ice </a:t>
            </a:r>
            <a:r>
              <a:rPr lang="en-GB" sz="1600" dirty="0" smtClean="0"/>
              <a:t>retention coefficient </a:t>
            </a:r>
            <a:r>
              <a:rPr lang="en-GB" sz="1600" i="1" dirty="0" smtClean="0"/>
              <a:t>R</a:t>
            </a:r>
            <a:r>
              <a:rPr lang="en-GB" sz="1600" dirty="0" smtClean="0"/>
              <a:t>, and to retain this architecture for several hours into the melt phase.</a:t>
            </a:r>
            <a:endParaRPr lang="en-GB" sz="1600" dirty="0" smtClean="0"/>
          </a:p>
          <a:p>
            <a:r>
              <a:rPr lang="en-GB" sz="1600" dirty="0" smtClean="0"/>
              <a:t>If </a:t>
            </a:r>
            <a:r>
              <a:rPr lang="en-GB" sz="1600" dirty="0" smtClean="0"/>
              <a:t>confirmed </a:t>
            </a:r>
            <a:r>
              <a:rPr lang="en-GB" sz="1600" dirty="0" smtClean="0"/>
              <a:t>elsewhere this </a:t>
            </a:r>
            <a:r>
              <a:rPr lang="en-GB" sz="1600" dirty="0" smtClean="0"/>
              <a:t>adds a third natural capture process for atmospheric CO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, being the first that is `atmosphere-based’ (see Fig. 8).</a:t>
            </a:r>
          </a:p>
          <a:p>
            <a:r>
              <a:rPr lang="en-GB" sz="1600" dirty="0" smtClean="0"/>
              <a:t>For Earth surface there may be implications for: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GB" dirty="0" smtClean="0"/>
              <a:t>Acid rain; 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GB" dirty="0" smtClean="0"/>
              <a:t>Solution and re-deposition of carbonate and olivine rocks;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GB" dirty="0" smtClean="0"/>
              <a:t>Ocean acidification;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GB" dirty="0" smtClean="0"/>
              <a:t>Residence time of anthropogenic GHGs.</a:t>
            </a:r>
          </a:p>
          <a:p>
            <a:endParaRPr lang="en-GB" sz="900" dirty="0" smtClean="0"/>
          </a:p>
          <a:p>
            <a:r>
              <a:rPr lang="en-GB" sz="900" dirty="0" smtClean="0"/>
              <a:t>We are grateful to Barbara </a:t>
            </a:r>
            <a:r>
              <a:rPr lang="en-GB" sz="900" dirty="0" err="1" smtClean="0"/>
              <a:t>Ervens</a:t>
            </a:r>
            <a:r>
              <a:rPr lang="en-GB" sz="900" dirty="0" smtClean="0"/>
              <a:t> (ICCF/ CNRS) for detailed discussion on the ice retention coefficient as used in modelling of atmospheric chemistry. </a:t>
            </a:r>
          </a:p>
          <a:p>
            <a:pPr marL="358775" indent="-358775">
              <a:tabLst>
                <a:tab pos="182563" algn="l"/>
              </a:tabLst>
            </a:pPr>
            <a:endParaRPr lang="en-GB" sz="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2754-9B92-4162-A02C-B2F1901EBD7D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EGU 2020 </a:t>
            </a:r>
            <a:endParaRPr lang="en-GB" dirty="0"/>
          </a:p>
        </p:txBody>
      </p:sp>
      <p:pic>
        <p:nvPicPr>
          <p:cNvPr id="8" name="Picture 7" descr="Birmingh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6021288"/>
            <a:ext cx="1481555" cy="648072"/>
          </a:xfrm>
          <a:prstGeom prst="rect">
            <a:avLst/>
          </a:prstGeom>
        </p:spPr>
      </p:pic>
      <p:pic>
        <p:nvPicPr>
          <p:cNvPr id="1026" name="Picture 2" descr="C:\Users\Brian Durham\Documents\Atmosphere\Vienna paper\CreativeCommons_Attribution_Licens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6237312"/>
            <a:ext cx="955824" cy="334538"/>
          </a:xfrm>
          <a:prstGeom prst="rect">
            <a:avLst/>
          </a:prstGeom>
          <a:noFill/>
        </p:spPr>
      </p:pic>
      <p:pic>
        <p:nvPicPr>
          <p:cNvPr id="10" name="Picture 2" descr="C:\Users\Brian Durham\Documents\Atmosphere\Reading Meteorology\Dissertation and Stratosphere\Measuring-in-progress-03-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548680"/>
            <a:ext cx="2026568" cy="151992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148064" y="566124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Fig. 8: </a:t>
            </a:r>
            <a:r>
              <a:rPr lang="en-GB" sz="1200" dirty="0" smtClean="0">
                <a:solidFill>
                  <a:srgbClr val="FF0000"/>
                </a:solidFill>
                <a:hlinkClick r:id="rId6"/>
              </a:rPr>
              <a:t>IPCC AR5 Working Group 6</a:t>
            </a:r>
            <a:r>
              <a:rPr lang="en-GB" sz="1200" dirty="0" smtClean="0">
                <a:solidFill>
                  <a:srgbClr val="FF0000"/>
                </a:solidFill>
              </a:rPr>
              <a:t>, </a:t>
            </a:r>
            <a:r>
              <a:rPr lang="en-GB" sz="1200" dirty="0" smtClean="0"/>
              <a:t>Figure 6.4 Simplified schematic of the global carbon cycle. 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2120" y="213285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Fig. 7: 1m</a:t>
            </a:r>
            <a:r>
              <a:rPr lang="en-GB" sz="1200" baseline="30000" dirty="0" smtClean="0"/>
              <a:t>2</a:t>
            </a:r>
            <a:r>
              <a:rPr lang="en-GB" sz="1200" dirty="0" smtClean="0"/>
              <a:t> rain gauge at University of Reading Observation Site 2009</a:t>
            </a:r>
            <a:endParaRPr lang="en-GB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876256" y="6165304"/>
            <a:ext cx="1471878" cy="7309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/>
              <a:t>Brian Durham</a:t>
            </a:r>
          </a:p>
          <a:p>
            <a:r>
              <a:rPr lang="en-GB" sz="1050" dirty="0" smtClean="0">
                <a:hlinkClick r:id="rId7"/>
              </a:rPr>
              <a:t>b.durham@bham.ac.uk</a:t>
            </a:r>
            <a:endParaRPr lang="en-GB" sz="1050" dirty="0" smtClean="0"/>
          </a:p>
          <a:p>
            <a:r>
              <a:rPr lang="en-GB" sz="1050" smtClean="0">
                <a:hlinkClick r:id="rId8"/>
              </a:rPr>
              <a:t>brian@oxpot.co.uk</a:t>
            </a:r>
            <a:endParaRPr lang="en-GB" sz="1050" smtClean="0"/>
          </a:p>
          <a:p>
            <a:endParaRPr lang="en-GB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31348</TotalTime>
  <Words>1925</Words>
  <Application>Microsoft Office PowerPoint</Application>
  <PresentationFormat>On-screen Show (4:3)</PresentationFormat>
  <Paragraphs>85</Paragraphs>
  <Slides>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Presentation</vt:lpstr>
      <vt:lpstr>EGU 2020 Session AS3.6  Acidity in the Atmosphere and its Impacts   CO2 / ice equilibria at atmospheric partial pressures:  implications for atmospheric acidity </vt:lpstr>
      <vt:lpstr>Introduction: CO2 ice as source of atmospheric acidity, and gas hydrate science</vt:lpstr>
      <vt:lpstr>Frost-maker : the 2019-20 experiment</vt:lpstr>
      <vt:lpstr>Discussion 1: Relevance to atmospheric acidity?</vt:lpstr>
      <vt:lpstr>Discussion 2: What generated these spikes?</vt:lpstr>
      <vt:lpstr>Discussion 3: Is capture of CO2 universal within the atmosphere?</vt:lpstr>
      <vt:lpstr>Discussion 4: Distribution of hydrate forming molecules including greenhouse gases (GHGs), in the atmosphere and as `guests’ in ice</vt:lpstr>
      <vt:lpstr>Conclusion and wider implications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EGU 2020 Session AS3.6  Acidity in the Atmosphere and its Impacts  CO2 hydrate equilibria intrapolated to atmospheric partial pressures: implications for atmospheric acidity</dc:title>
  <dc:creator>Brian Durham</dc:creator>
  <cp:lastModifiedBy>Brian Durham</cp:lastModifiedBy>
  <cp:revision>99</cp:revision>
  <dcterms:created xsi:type="dcterms:W3CDTF">2020-04-25T10:48:01Z</dcterms:created>
  <dcterms:modified xsi:type="dcterms:W3CDTF">2020-05-31T09:12:43Z</dcterms:modified>
</cp:coreProperties>
</file>