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0" r:id="rId4"/>
    <p:sldId id="261" r:id="rId5"/>
    <p:sldId id="262" r:id="rId6"/>
    <p:sldId id="263" r:id="rId7"/>
    <p:sldId id="264" r:id="rId8"/>
    <p:sldId id="259" r:id="rId9"/>
    <p:sldId id="265" r:id="rId10"/>
    <p:sldId id="266"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48" y="1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it-IT"/>
              <a:t>Fare clic per modificare lo stile del titolo</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DECF5A5-206C-46A6-8577-44B1BEC806A7}" type="datetimeFigureOut">
              <a:rPr lang="it-IT" smtClean="0"/>
              <a:t>30/04/2020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41EF471-3C96-4E44-B9BD-E681FE938018}" type="slidenum">
              <a:rPr lang="it-IT" smtClean="0"/>
              <a:t>‹N›</a:t>
            </a:fld>
            <a:endParaRPr lang="it-IT"/>
          </a:p>
        </p:txBody>
      </p:sp>
    </p:spTree>
    <p:extLst>
      <p:ext uri="{BB962C8B-B14F-4D97-AF65-F5344CB8AC3E}">
        <p14:creationId xmlns:p14="http://schemas.microsoft.com/office/powerpoint/2010/main" val="4113678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DECF5A5-206C-46A6-8577-44B1BEC806A7}" type="datetimeFigureOut">
              <a:rPr lang="it-IT" smtClean="0"/>
              <a:t>30/04/2020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41EF471-3C96-4E44-B9BD-E681FE938018}" type="slidenum">
              <a:rPr lang="it-IT" smtClean="0"/>
              <a:t>‹N›</a:t>
            </a:fld>
            <a:endParaRPr lang="it-IT"/>
          </a:p>
        </p:txBody>
      </p:sp>
    </p:spTree>
    <p:extLst>
      <p:ext uri="{BB962C8B-B14F-4D97-AF65-F5344CB8AC3E}">
        <p14:creationId xmlns:p14="http://schemas.microsoft.com/office/powerpoint/2010/main" val="3192003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DECF5A5-206C-46A6-8577-44B1BEC806A7}" type="datetimeFigureOut">
              <a:rPr lang="it-IT" smtClean="0"/>
              <a:t>30/04/2020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41EF471-3C96-4E44-B9BD-E681FE938018}" type="slidenum">
              <a:rPr lang="it-IT" smtClean="0"/>
              <a:t>‹N›</a:t>
            </a:fld>
            <a:endParaRPr lang="it-IT"/>
          </a:p>
        </p:txBody>
      </p:sp>
    </p:spTree>
    <p:extLst>
      <p:ext uri="{BB962C8B-B14F-4D97-AF65-F5344CB8AC3E}">
        <p14:creationId xmlns:p14="http://schemas.microsoft.com/office/powerpoint/2010/main" val="564133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DECF5A5-206C-46A6-8577-44B1BEC806A7}" type="datetimeFigureOut">
              <a:rPr lang="it-IT" smtClean="0"/>
              <a:t>30/04/2020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41EF471-3C96-4E44-B9BD-E681FE938018}" type="slidenum">
              <a:rPr lang="it-IT" smtClean="0"/>
              <a:t>‹N›</a:t>
            </a:fld>
            <a:endParaRPr lang="it-IT"/>
          </a:p>
        </p:txBody>
      </p:sp>
    </p:spTree>
    <p:extLst>
      <p:ext uri="{BB962C8B-B14F-4D97-AF65-F5344CB8AC3E}">
        <p14:creationId xmlns:p14="http://schemas.microsoft.com/office/powerpoint/2010/main" val="1694893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1DECF5A5-206C-46A6-8577-44B1BEC806A7}" type="datetimeFigureOut">
              <a:rPr lang="it-IT" smtClean="0"/>
              <a:t>30/04/2020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41EF471-3C96-4E44-B9BD-E681FE938018}" type="slidenum">
              <a:rPr lang="it-IT" smtClean="0"/>
              <a:t>‹N›</a:t>
            </a:fld>
            <a:endParaRPr lang="it-IT"/>
          </a:p>
        </p:txBody>
      </p:sp>
    </p:spTree>
    <p:extLst>
      <p:ext uri="{BB962C8B-B14F-4D97-AF65-F5344CB8AC3E}">
        <p14:creationId xmlns:p14="http://schemas.microsoft.com/office/powerpoint/2010/main" val="3411786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DECF5A5-206C-46A6-8577-44B1BEC806A7}" type="datetimeFigureOut">
              <a:rPr lang="it-IT" smtClean="0"/>
              <a:t>30/04/2020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41EF471-3C96-4E44-B9BD-E681FE938018}" type="slidenum">
              <a:rPr lang="it-IT" smtClean="0"/>
              <a:t>‹N›</a:t>
            </a:fld>
            <a:endParaRPr lang="it-IT"/>
          </a:p>
        </p:txBody>
      </p:sp>
    </p:spTree>
    <p:extLst>
      <p:ext uri="{BB962C8B-B14F-4D97-AF65-F5344CB8AC3E}">
        <p14:creationId xmlns:p14="http://schemas.microsoft.com/office/powerpoint/2010/main" val="115207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4" name="Content Placeholder 3"/>
          <p:cNvSpPr>
            <a:spLocks noGrp="1"/>
          </p:cNvSpPr>
          <p:nvPr>
            <p:ph sz="half" idx="2"/>
          </p:nvPr>
        </p:nvSpPr>
        <p:spPr>
          <a:xfrm>
            <a:off x="629842" y="1878806"/>
            <a:ext cx="3868340" cy="276344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6" name="Content Placeholder 5"/>
          <p:cNvSpPr>
            <a:spLocks noGrp="1"/>
          </p:cNvSpPr>
          <p:nvPr>
            <p:ph sz="quarter" idx="4"/>
          </p:nvPr>
        </p:nvSpPr>
        <p:spPr>
          <a:xfrm>
            <a:off x="4629150" y="1878806"/>
            <a:ext cx="3887391" cy="276344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DECF5A5-206C-46A6-8577-44B1BEC806A7}" type="datetimeFigureOut">
              <a:rPr lang="it-IT" smtClean="0"/>
              <a:t>30/04/2020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41EF471-3C96-4E44-B9BD-E681FE938018}" type="slidenum">
              <a:rPr lang="it-IT" smtClean="0"/>
              <a:t>‹N›</a:t>
            </a:fld>
            <a:endParaRPr lang="it-IT"/>
          </a:p>
        </p:txBody>
      </p:sp>
    </p:spTree>
    <p:extLst>
      <p:ext uri="{BB962C8B-B14F-4D97-AF65-F5344CB8AC3E}">
        <p14:creationId xmlns:p14="http://schemas.microsoft.com/office/powerpoint/2010/main" val="3705628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1DECF5A5-206C-46A6-8577-44B1BEC806A7}" type="datetimeFigureOut">
              <a:rPr lang="it-IT" smtClean="0"/>
              <a:t>30/04/2020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41EF471-3C96-4E44-B9BD-E681FE938018}" type="slidenum">
              <a:rPr lang="it-IT" smtClean="0"/>
              <a:t>‹N›</a:t>
            </a:fld>
            <a:endParaRPr lang="it-IT"/>
          </a:p>
        </p:txBody>
      </p:sp>
    </p:spTree>
    <p:extLst>
      <p:ext uri="{BB962C8B-B14F-4D97-AF65-F5344CB8AC3E}">
        <p14:creationId xmlns:p14="http://schemas.microsoft.com/office/powerpoint/2010/main" val="3866406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CF5A5-206C-46A6-8577-44B1BEC806A7}" type="datetimeFigureOut">
              <a:rPr lang="it-IT" smtClean="0"/>
              <a:t>30/04/2020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41EF471-3C96-4E44-B9BD-E681FE938018}" type="slidenum">
              <a:rPr lang="it-IT" smtClean="0"/>
              <a:t>‹N›</a:t>
            </a:fld>
            <a:endParaRPr lang="it-IT"/>
          </a:p>
        </p:txBody>
      </p:sp>
    </p:spTree>
    <p:extLst>
      <p:ext uri="{BB962C8B-B14F-4D97-AF65-F5344CB8AC3E}">
        <p14:creationId xmlns:p14="http://schemas.microsoft.com/office/powerpoint/2010/main" val="114178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it-IT"/>
              <a:t>Fare clic per modificare lo stile del titolo</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1DECF5A5-206C-46A6-8577-44B1BEC806A7}" type="datetimeFigureOut">
              <a:rPr lang="it-IT" smtClean="0"/>
              <a:t>30/04/2020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41EF471-3C96-4E44-B9BD-E681FE938018}" type="slidenum">
              <a:rPr lang="it-IT" smtClean="0"/>
              <a:t>‹N›</a:t>
            </a:fld>
            <a:endParaRPr lang="it-IT"/>
          </a:p>
        </p:txBody>
      </p:sp>
    </p:spTree>
    <p:extLst>
      <p:ext uri="{BB962C8B-B14F-4D97-AF65-F5344CB8AC3E}">
        <p14:creationId xmlns:p14="http://schemas.microsoft.com/office/powerpoint/2010/main" val="202804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1DECF5A5-206C-46A6-8577-44B1BEC806A7}" type="datetimeFigureOut">
              <a:rPr lang="it-IT" smtClean="0"/>
              <a:t>30/04/2020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41EF471-3C96-4E44-B9BD-E681FE938018}" type="slidenum">
              <a:rPr lang="it-IT" smtClean="0"/>
              <a:t>‹N›</a:t>
            </a:fld>
            <a:endParaRPr lang="it-IT"/>
          </a:p>
        </p:txBody>
      </p:sp>
    </p:spTree>
    <p:extLst>
      <p:ext uri="{BB962C8B-B14F-4D97-AF65-F5344CB8AC3E}">
        <p14:creationId xmlns:p14="http://schemas.microsoft.com/office/powerpoint/2010/main" val="916843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DECF5A5-206C-46A6-8577-44B1BEC806A7}" type="datetimeFigureOut">
              <a:rPr lang="it-IT" smtClean="0"/>
              <a:t>30/04/2020</a:t>
            </a:fld>
            <a:endParaRPr lang="it-IT"/>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41EF471-3C96-4E44-B9BD-E681FE938018}" type="slidenum">
              <a:rPr lang="it-IT" smtClean="0"/>
              <a:t>‹N›</a:t>
            </a:fld>
            <a:endParaRPr lang="it-IT"/>
          </a:p>
        </p:txBody>
      </p:sp>
    </p:spTree>
    <p:extLst>
      <p:ext uri="{BB962C8B-B14F-4D97-AF65-F5344CB8AC3E}">
        <p14:creationId xmlns:p14="http://schemas.microsoft.com/office/powerpoint/2010/main" val="37535906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61256" y="1525513"/>
            <a:ext cx="8671727" cy="533899"/>
          </a:xfrm>
        </p:spPr>
        <p:txBody>
          <a:bodyPr>
            <a:noAutofit/>
          </a:bodyPr>
          <a:lstStyle/>
          <a:p>
            <a:r>
              <a:rPr lang="en-US" sz="2400" b="1" cap="all" dirty="0"/>
              <a:t>Advance in a meteorological station, developed in educational environment, for agricultural and urban purposes</a:t>
            </a:r>
            <a:endParaRPr lang="it-IT" sz="2400" b="1" cap="all" dirty="0"/>
          </a:p>
        </p:txBody>
      </p:sp>
      <p:sp>
        <p:nvSpPr>
          <p:cNvPr id="4" name="Rettangolo 3"/>
          <p:cNvSpPr/>
          <p:nvPr/>
        </p:nvSpPr>
        <p:spPr>
          <a:xfrm>
            <a:off x="341683" y="2209919"/>
            <a:ext cx="9144000" cy="1477328"/>
          </a:xfrm>
          <a:prstGeom prst="rect">
            <a:avLst/>
          </a:prstGeom>
        </p:spPr>
        <p:txBody>
          <a:bodyPr wrap="square">
            <a:spAutoFit/>
          </a:bodyPr>
          <a:lstStyle/>
          <a:p>
            <a:pPr algn="ctr"/>
            <a:r>
              <a:rPr lang="it-IT" dirty="0"/>
              <a:t>Ilaria Cantini</a:t>
            </a:r>
            <a:r>
              <a:rPr lang="it-IT" baseline="30000" dirty="0"/>
              <a:t>1</a:t>
            </a:r>
            <a:r>
              <a:rPr lang="it-IT" dirty="0"/>
              <a:t>, Benedetto Allotta</a:t>
            </a:r>
            <a:r>
              <a:rPr lang="it-IT" baseline="30000" dirty="0"/>
              <a:t>1</a:t>
            </a:r>
            <a:r>
              <a:rPr lang="it-IT" dirty="0"/>
              <a:t>, Luca Bini</a:t>
            </a:r>
            <a:r>
              <a:rPr lang="it-IT" baseline="30000" dirty="0"/>
              <a:t>2</a:t>
            </a:r>
            <a:r>
              <a:rPr lang="it-IT" dirty="0"/>
              <a:t>, Marco Vieri</a:t>
            </a:r>
            <a:r>
              <a:rPr lang="it-IT" baseline="30000" dirty="0"/>
              <a:t>3</a:t>
            </a:r>
            <a:r>
              <a:rPr lang="it-IT" dirty="0"/>
              <a:t> </a:t>
            </a:r>
          </a:p>
          <a:p>
            <a:r>
              <a:rPr lang="it-IT" dirty="0"/>
              <a:t> </a:t>
            </a:r>
          </a:p>
          <a:p>
            <a:pPr algn="ctr"/>
            <a:r>
              <a:rPr lang="it-IT" baseline="30000" dirty="0"/>
              <a:t>1</a:t>
            </a:r>
            <a:r>
              <a:rPr lang="it-IT" dirty="0"/>
              <a:t> DIEF University of Florence, </a:t>
            </a:r>
            <a:r>
              <a:rPr lang="it-IT" dirty="0" err="1"/>
              <a:t>Italy</a:t>
            </a:r>
            <a:endParaRPr lang="it-IT" dirty="0"/>
          </a:p>
          <a:p>
            <a:pPr algn="ctr"/>
            <a:r>
              <a:rPr lang="it-IT" baseline="30000" dirty="0"/>
              <a:t>2</a:t>
            </a:r>
            <a:r>
              <a:rPr lang="it-IT" dirty="0"/>
              <a:t> Azienda Agricola La Capannaccia – </a:t>
            </a:r>
            <a:r>
              <a:rPr lang="it-IT" dirty="0" err="1"/>
              <a:t>Agricultural</a:t>
            </a:r>
            <a:r>
              <a:rPr lang="it-IT" dirty="0"/>
              <a:t> Farm, </a:t>
            </a:r>
            <a:r>
              <a:rPr lang="it-IT" dirty="0" err="1"/>
              <a:t>Italy</a:t>
            </a:r>
            <a:r>
              <a:rPr lang="it-IT" baseline="30000" dirty="0"/>
              <a:t> </a:t>
            </a:r>
            <a:endParaRPr lang="it-IT" dirty="0"/>
          </a:p>
          <a:p>
            <a:pPr algn="ctr"/>
            <a:r>
              <a:rPr lang="it-IT" baseline="30000" dirty="0"/>
              <a:t>3</a:t>
            </a:r>
            <a:r>
              <a:rPr lang="it-IT" dirty="0"/>
              <a:t> DAGRI University of Florence, </a:t>
            </a:r>
            <a:r>
              <a:rPr lang="it-IT" dirty="0" err="1"/>
              <a:t>Italy</a:t>
            </a:r>
            <a:endParaRPr lang="it-IT"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7670" y="182079"/>
            <a:ext cx="841147" cy="553512"/>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7713" y="62872"/>
            <a:ext cx="1182479" cy="395963"/>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72" y="588278"/>
            <a:ext cx="843644" cy="782071"/>
          </a:xfrm>
          <a:prstGeom prst="rect">
            <a:avLst/>
          </a:prstGeom>
        </p:spPr>
      </p:pic>
      <p:pic>
        <p:nvPicPr>
          <p:cNvPr id="1026" name="Picture 2" descr="banner">
            <a:extLst>
              <a:ext uri="{FF2B5EF4-FFF2-40B4-BE49-F238E27FC236}">
                <a16:creationId xmlns:a16="http://schemas.microsoft.com/office/drawing/2014/main" id="{2122C64E-DCD9-45D1-A834-7050FF6EF19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43716" y="216371"/>
            <a:ext cx="2723706" cy="316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40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FB9DD6-E636-477C-8A27-CB6DF5D4B051}"/>
              </a:ext>
            </a:extLst>
          </p:cNvPr>
          <p:cNvSpPr>
            <a:spLocks noGrp="1"/>
          </p:cNvSpPr>
          <p:nvPr>
            <p:ph type="title"/>
          </p:nvPr>
        </p:nvSpPr>
        <p:spPr>
          <a:xfrm>
            <a:off x="1453109" y="294777"/>
            <a:ext cx="7886700" cy="994172"/>
          </a:xfrm>
        </p:spPr>
        <p:txBody>
          <a:bodyPr/>
          <a:lstStyle/>
          <a:p>
            <a:pPr algn="ctr"/>
            <a:r>
              <a:rPr lang="it-IT" b="1" dirty="0" err="1"/>
              <a:t>Scientic</a:t>
            </a:r>
            <a:r>
              <a:rPr lang="it-IT" b="1" dirty="0"/>
              <a:t> c</a:t>
            </a:r>
            <a:r>
              <a:rPr lang="it-IT" b="1"/>
              <a:t>onclutions</a:t>
            </a:r>
            <a:endParaRPr lang="it-IT" b="1" dirty="0"/>
          </a:p>
        </p:txBody>
      </p:sp>
      <p:sp>
        <p:nvSpPr>
          <p:cNvPr id="3" name="Segnaposto contenuto 2">
            <a:extLst>
              <a:ext uri="{FF2B5EF4-FFF2-40B4-BE49-F238E27FC236}">
                <a16:creationId xmlns:a16="http://schemas.microsoft.com/office/drawing/2014/main" id="{404842BE-66EA-4E15-9EF3-522E51D7EB9A}"/>
              </a:ext>
            </a:extLst>
          </p:cNvPr>
          <p:cNvSpPr>
            <a:spLocks noGrp="1"/>
          </p:cNvSpPr>
          <p:nvPr>
            <p:ph idx="1"/>
          </p:nvPr>
        </p:nvSpPr>
        <p:spPr>
          <a:xfrm>
            <a:off x="2683238" y="1409074"/>
            <a:ext cx="6295869" cy="2942563"/>
          </a:xfrm>
        </p:spPr>
        <p:txBody>
          <a:bodyPr/>
          <a:lstStyle/>
          <a:p>
            <a:pPr marL="0" indent="0">
              <a:buNone/>
            </a:pPr>
            <a:r>
              <a:rPr lang="en-GB" spc="-5" dirty="0">
                <a:latin typeface="Times New Roman" panose="02020603050405020304" pitchFamily="18" charset="0"/>
                <a:ea typeface="Times New Roman" panose="02020603050405020304" pitchFamily="18" charset="0"/>
              </a:rPr>
              <a:t>Some scientific aspects have been also introduced, as the concepts of and precision of sensors.</a:t>
            </a:r>
            <a:r>
              <a:rPr lang="en-GB" dirty="0"/>
              <a:t> . </a:t>
            </a:r>
            <a:r>
              <a:rPr lang="en-GB" spc="-5" dirty="0">
                <a:latin typeface="Times New Roman" panose="02020603050405020304" pitchFamily="18" charset="0"/>
              </a:rPr>
              <a:t>A series of factors can affect the matching with the reference measurements, including errors determined by the site location, as discussed above. However,  an evident calibration fault emerges from the data analysis, since the sensor measurements are very often affected by signal saturation. measurements and data processing for the assessment of the accuracy </a:t>
            </a:r>
            <a:endParaRPr lang="it-IT" spc="-5" dirty="0">
              <a:latin typeface="Times New Roman" panose="02020603050405020304" pitchFamily="18" charset="0"/>
            </a:endParaRPr>
          </a:p>
          <a:p>
            <a:endParaRPr lang="it-IT" dirty="0"/>
          </a:p>
        </p:txBody>
      </p:sp>
    </p:spTree>
    <p:extLst>
      <p:ext uri="{BB962C8B-B14F-4D97-AF65-F5344CB8AC3E}">
        <p14:creationId xmlns:p14="http://schemas.microsoft.com/office/powerpoint/2010/main" val="3225723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b="1" dirty="0">
                <a:latin typeface="Times New Roman" panose="02020603050405020304" pitchFamily="18" charset="0"/>
                <a:cs typeface="Times New Roman" panose="02020603050405020304" pitchFamily="18" charset="0"/>
              </a:rPr>
              <a:t>THE PROJECT DESCRIPTION</a:t>
            </a:r>
            <a:br>
              <a:rPr lang="it-IT" b="1" dirty="0">
                <a:solidFill>
                  <a:schemeClr val="accent4">
                    <a:lumMod val="75000"/>
                  </a:schemeClr>
                </a:solidFill>
              </a:rPr>
            </a:br>
            <a:endParaRPr lang="it-IT" dirty="0"/>
          </a:p>
        </p:txBody>
      </p:sp>
      <p:pic>
        <p:nvPicPr>
          <p:cNvPr id="4" name="Immagin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0995" y="1000878"/>
            <a:ext cx="2035532" cy="14600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0" y="1361595"/>
            <a:ext cx="2930995" cy="369332"/>
          </a:xfrm>
          <a:prstGeom prst="rect">
            <a:avLst/>
          </a:prstGeom>
          <a:noFill/>
        </p:spPr>
        <p:txBody>
          <a:bodyPr wrap="none" rtlCol="0">
            <a:spAutoFit/>
          </a:bodyPr>
          <a:lstStyle/>
          <a:p>
            <a:r>
              <a:rPr lang="it-IT" b="1" dirty="0" err="1"/>
              <a:t>Sensors</a:t>
            </a:r>
            <a:r>
              <a:rPr lang="it-IT" b="1" dirty="0"/>
              <a:t> </a:t>
            </a:r>
            <a:r>
              <a:rPr lang="it-IT" b="1" dirty="0" err="1"/>
              <a:t>Connections</a:t>
            </a:r>
            <a:r>
              <a:rPr lang="it-IT" b="1" dirty="0"/>
              <a:t> </a:t>
            </a:r>
            <a:r>
              <a:rPr lang="it-IT" b="1" dirty="0" err="1"/>
              <a:t>scheme</a:t>
            </a:r>
            <a:endParaRPr lang="it-IT" b="1" dirty="0"/>
          </a:p>
        </p:txBody>
      </p:sp>
      <p:sp>
        <p:nvSpPr>
          <p:cNvPr id="8" name="CasellaDiTesto 7"/>
          <p:cNvSpPr txBox="1"/>
          <p:nvPr/>
        </p:nvSpPr>
        <p:spPr>
          <a:xfrm>
            <a:off x="3627667" y="4217410"/>
            <a:ext cx="2075055" cy="369332"/>
          </a:xfrm>
          <a:prstGeom prst="rect">
            <a:avLst/>
          </a:prstGeom>
          <a:noFill/>
        </p:spPr>
        <p:txBody>
          <a:bodyPr wrap="none" rtlCol="0">
            <a:spAutoFit/>
          </a:bodyPr>
          <a:lstStyle/>
          <a:p>
            <a:r>
              <a:rPr lang="it-IT" b="1" dirty="0"/>
              <a:t>System </a:t>
            </a:r>
            <a:r>
              <a:rPr lang="it-IT" b="1" dirty="0" err="1"/>
              <a:t>architecture</a:t>
            </a:r>
            <a:endParaRPr lang="it-IT" b="1" dirty="0"/>
          </a:p>
        </p:txBody>
      </p:sp>
      <p:pic>
        <p:nvPicPr>
          <p:cNvPr id="11" name="Immagine 10">
            <a:extLst>
              <a:ext uri="{FF2B5EF4-FFF2-40B4-BE49-F238E27FC236}">
                <a16:creationId xmlns:a16="http://schemas.microsoft.com/office/drawing/2014/main" id="{9A00D6F1-B364-4CFE-9810-54F6771076E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104146" y="2571750"/>
            <a:ext cx="3089910" cy="1609725"/>
          </a:xfrm>
          <a:prstGeom prst="rect">
            <a:avLst/>
          </a:prstGeom>
        </p:spPr>
      </p:pic>
      <p:sp>
        <p:nvSpPr>
          <p:cNvPr id="12" name="CasellaDiTesto 11">
            <a:extLst>
              <a:ext uri="{FF2B5EF4-FFF2-40B4-BE49-F238E27FC236}">
                <a16:creationId xmlns:a16="http://schemas.microsoft.com/office/drawing/2014/main" id="{CD4AF8AB-7B69-44D7-8348-9BB502AD228E}"/>
              </a:ext>
            </a:extLst>
          </p:cNvPr>
          <p:cNvSpPr txBox="1"/>
          <p:nvPr/>
        </p:nvSpPr>
        <p:spPr>
          <a:xfrm>
            <a:off x="5615556" y="1083098"/>
            <a:ext cx="3396343" cy="369332"/>
          </a:xfrm>
          <a:prstGeom prst="rect">
            <a:avLst/>
          </a:prstGeom>
          <a:noFill/>
        </p:spPr>
        <p:txBody>
          <a:bodyPr wrap="square" rtlCol="0">
            <a:spAutoFit/>
          </a:bodyPr>
          <a:lstStyle/>
          <a:p>
            <a:pPr lvl="0"/>
            <a:r>
              <a:rPr lang="en-GB" b="1" dirty="0"/>
              <a:t>Meteorological station prototype</a:t>
            </a:r>
            <a:endParaRPr lang="it-IT" b="1" dirty="0"/>
          </a:p>
        </p:txBody>
      </p:sp>
      <p:pic>
        <p:nvPicPr>
          <p:cNvPr id="13" name="Immagine 12">
            <a:extLst>
              <a:ext uri="{FF2B5EF4-FFF2-40B4-BE49-F238E27FC236}">
                <a16:creationId xmlns:a16="http://schemas.microsoft.com/office/drawing/2014/main" id="{CBA719F6-3DA9-4637-88D3-8F5B58209F47}"/>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407735" y="1817454"/>
            <a:ext cx="2420580" cy="3008199"/>
          </a:xfrm>
          <a:prstGeom prst="rect">
            <a:avLst/>
          </a:prstGeom>
        </p:spPr>
      </p:pic>
    </p:spTree>
    <p:extLst>
      <p:ext uri="{BB962C8B-B14F-4D97-AF65-F5344CB8AC3E}">
        <p14:creationId xmlns:p14="http://schemas.microsoft.com/office/powerpoint/2010/main" val="4184974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p:cNvPicPr>
            <a:picLocks noChangeAspect="1"/>
          </p:cNvPicPr>
          <p:nvPr/>
        </p:nvPicPr>
        <p:blipFill>
          <a:blip r:embed="rId2"/>
          <a:stretch>
            <a:fillRect/>
          </a:stretch>
        </p:blipFill>
        <p:spPr>
          <a:xfrm flipH="1">
            <a:off x="3500590" y="4423579"/>
            <a:ext cx="468171" cy="446685"/>
          </a:xfrm>
          <a:prstGeom prst="rect">
            <a:avLst/>
          </a:prstGeom>
        </p:spPr>
      </p:pic>
      <p:pic>
        <p:nvPicPr>
          <p:cNvPr id="10" name="Immagine 9"/>
          <p:cNvPicPr>
            <a:picLocks noChangeAspect="1"/>
          </p:cNvPicPr>
          <p:nvPr/>
        </p:nvPicPr>
        <p:blipFill>
          <a:blip r:embed="rId3"/>
          <a:stretch>
            <a:fillRect/>
          </a:stretch>
        </p:blipFill>
        <p:spPr>
          <a:xfrm>
            <a:off x="2687651" y="1453421"/>
            <a:ext cx="536510" cy="511888"/>
          </a:xfrm>
          <a:prstGeom prst="rect">
            <a:avLst/>
          </a:prstGeom>
        </p:spPr>
      </p:pic>
      <p:sp>
        <p:nvSpPr>
          <p:cNvPr id="14" name="Rettangolo 13"/>
          <p:cNvSpPr/>
          <p:nvPr/>
        </p:nvSpPr>
        <p:spPr>
          <a:xfrm>
            <a:off x="1371438" y="5190486"/>
            <a:ext cx="2922171" cy="461665"/>
          </a:xfrm>
          <a:prstGeom prst="rect">
            <a:avLst/>
          </a:prstGeom>
        </p:spPr>
        <p:txBody>
          <a:bodyPr wrap="square">
            <a:spAutoFit/>
          </a:bodyPr>
          <a:lstStyle/>
          <a:p>
            <a:r>
              <a:rPr lang="it-IT" sz="2400" b="1" dirty="0">
                <a:latin typeface="Times New Roman" panose="02020603050405020304" pitchFamily="18" charset="0"/>
                <a:cs typeface="Times New Roman" panose="02020603050405020304" pitchFamily="18" charset="0"/>
              </a:rPr>
              <a:t>THE RAINGAUGE</a:t>
            </a:r>
          </a:p>
        </p:txBody>
      </p:sp>
      <p:pic>
        <p:nvPicPr>
          <p:cNvPr id="17" name="Immagine 16" descr="IMG_603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6899" y="3527810"/>
            <a:ext cx="767396" cy="575547"/>
          </a:xfrm>
          <a:prstGeom prst="rect">
            <a:avLst/>
          </a:prstGeom>
        </p:spPr>
      </p:pic>
      <p:pic>
        <p:nvPicPr>
          <p:cNvPr id="8" name="Immagine 7"/>
          <p:cNvPicPr>
            <a:picLocks noChangeAspect="1"/>
          </p:cNvPicPr>
          <p:nvPr/>
        </p:nvPicPr>
        <p:blipFill>
          <a:blip r:embed="rId5"/>
          <a:stretch>
            <a:fillRect/>
          </a:stretch>
        </p:blipFill>
        <p:spPr>
          <a:xfrm>
            <a:off x="3279852" y="803733"/>
            <a:ext cx="536510" cy="511888"/>
          </a:xfrm>
          <a:prstGeom prst="rect">
            <a:avLst/>
          </a:prstGeom>
        </p:spPr>
      </p:pic>
      <p:pic>
        <p:nvPicPr>
          <p:cNvPr id="21" name="Immagine 20" descr="IMG_6028.jpg"/>
          <p:cNvPicPr>
            <a:picLocks noChangeAspect="1"/>
          </p:cNvPicPr>
          <p:nvPr/>
        </p:nvPicPr>
        <p:blipFill rotWithShape="1">
          <a:blip r:embed="rId6" cstate="print">
            <a:extLst>
              <a:ext uri="{28A0092B-C50C-407E-A947-70E740481C1C}">
                <a14:useLocalDpi xmlns:a14="http://schemas.microsoft.com/office/drawing/2010/main" val="0"/>
              </a:ext>
            </a:extLst>
          </a:blip>
          <a:srcRect l="12827" t="25737" r="17264" b="21588"/>
          <a:stretch/>
        </p:blipFill>
        <p:spPr>
          <a:xfrm>
            <a:off x="4039659" y="1143685"/>
            <a:ext cx="681935" cy="685115"/>
          </a:xfrm>
          <a:prstGeom prst="rect">
            <a:avLst/>
          </a:prstGeom>
        </p:spPr>
      </p:pic>
      <p:pic>
        <p:nvPicPr>
          <p:cNvPr id="16" name="Immagine 15" descr="IMG_603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89548" y="3741087"/>
            <a:ext cx="640418" cy="480313"/>
          </a:xfrm>
          <a:prstGeom prst="rect">
            <a:avLst/>
          </a:prstGeom>
        </p:spPr>
      </p:pic>
      <p:pic>
        <p:nvPicPr>
          <p:cNvPr id="28" name="Immagine 27">
            <a:extLst>
              <a:ext uri="{FF2B5EF4-FFF2-40B4-BE49-F238E27FC236}">
                <a16:creationId xmlns:a16="http://schemas.microsoft.com/office/drawing/2014/main" id="{DB64869F-A006-4415-87F1-79CAC8254628}"/>
              </a:ext>
            </a:extLst>
          </p:cNvPr>
          <p:cNvPicPr/>
          <p:nvPr/>
        </p:nvPicPr>
        <p:blipFill rotWithShape="1">
          <a:blip r:embed="rId8">
            <a:extLst>
              <a:ext uri="{28A0092B-C50C-407E-A947-70E740481C1C}">
                <a14:useLocalDpi xmlns:a14="http://schemas.microsoft.com/office/drawing/2010/main" val="0"/>
              </a:ext>
            </a:extLst>
          </a:blip>
          <a:srcRect l="10151" t="6440" r="8554"/>
          <a:stretch/>
        </p:blipFill>
        <p:spPr bwMode="auto">
          <a:xfrm>
            <a:off x="5301344" y="477007"/>
            <a:ext cx="3374570" cy="4497764"/>
          </a:xfrm>
          <a:prstGeom prst="rect">
            <a:avLst/>
          </a:prstGeom>
          <a:ln>
            <a:noFill/>
          </a:ln>
          <a:extLst>
            <a:ext uri="{53640926-AAD7-44D8-BBD7-CCE9431645EC}">
              <a14:shadowObscured xmlns:a14="http://schemas.microsoft.com/office/drawing/2010/main"/>
            </a:ext>
          </a:extLst>
        </p:spPr>
      </p:pic>
      <p:sp>
        <p:nvSpPr>
          <p:cNvPr id="2" name="Rettangolo 1">
            <a:extLst>
              <a:ext uri="{FF2B5EF4-FFF2-40B4-BE49-F238E27FC236}">
                <a16:creationId xmlns:a16="http://schemas.microsoft.com/office/drawing/2014/main" id="{C93A7CF5-6B9B-42B7-B844-D10CCDE810A2}"/>
              </a:ext>
            </a:extLst>
          </p:cNvPr>
          <p:cNvSpPr/>
          <p:nvPr/>
        </p:nvSpPr>
        <p:spPr>
          <a:xfrm>
            <a:off x="2687651" y="1965310"/>
            <a:ext cx="3491337" cy="1282402"/>
          </a:xfrm>
          <a:prstGeom prst="rect">
            <a:avLst/>
          </a:prstGeom>
        </p:spPr>
        <p:txBody>
          <a:bodyPr wrap="square">
            <a:spAutoFit/>
          </a:bodyPr>
          <a:lstStyle/>
          <a:p>
            <a:pPr lvl="0" algn="just">
              <a:spcBef>
                <a:spcPts val="400"/>
              </a:spcBef>
              <a:spcAft>
                <a:spcPts val="1000"/>
              </a:spcAft>
              <a:buSzPts val="800"/>
              <a:tabLst>
                <a:tab pos="338455" algn="l"/>
              </a:tabLst>
            </a:pPr>
            <a:r>
              <a:rPr lang="en-GB" dirty="0">
                <a:latin typeface="Times New Roman" panose="02020603050405020304" pitchFamily="18" charset="0"/>
                <a:ea typeface="SimSun" panose="02010600030101010101" pitchFamily="2" charset="-122"/>
              </a:rPr>
              <a:t>Measurements collected </a:t>
            </a:r>
          </a:p>
          <a:p>
            <a:pPr lvl="0" algn="just">
              <a:spcBef>
                <a:spcPts val="400"/>
              </a:spcBef>
              <a:spcAft>
                <a:spcPts val="1000"/>
              </a:spcAft>
              <a:buSzPts val="800"/>
              <a:tabLst>
                <a:tab pos="338455" algn="l"/>
              </a:tabLst>
            </a:pPr>
            <a:r>
              <a:rPr lang="en-GB" dirty="0">
                <a:latin typeface="Times New Roman" panose="02020603050405020304" pitchFamily="18" charset="0"/>
                <a:ea typeface="SimSun" panose="02010600030101010101" pitchFamily="2" charset="-122"/>
              </a:rPr>
              <a:t>during the entire </a:t>
            </a:r>
          </a:p>
          <a:p>
            <a:pPr lvl="0" algn="just">
              <a:spcBef>
                <a:spcPts val="400"/>
              </a:spcBef>
              <a:spcAft>
                <a:spcPts val="1000"/>
              </a:spcAft>
              <a:buSzPts val="800"/>
              <a:tabLst>
                <a:tab pos="338455" algn="l"/>
              </a:tabLst>
            </a:pPr>
            <a:r>
              <a:rPr lang="en-GB" dirty="0">
                <a:latin typeface="Times New Roman" panose="02020603050405020304" pitchFamily="18" charset="0"/>
                <a:ea typeface="SimSun" panose="02010600030101010101" pitchFamily="2" charset="-122"/>
              </a:rPr>
              <a:t>period of observations</a:t>
            </a:r>
            <a:endParaRPr lang="it-IT"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647432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325CD3-EEB7-4CAB-9415-ECB1EB355DE0}"/>
              </a:ext>
            </a:extLst>
          </p:cNvPr>
          <p:cNvSpPr>
            <a:spLocks noGrp="1"/>
          </p:cNvSpPr>
          <p:nvPr>
            <p:ph type="title"/>
          </p:nvPr>
        </p:nvSpPr>
        <p:spPr>
          <a:xfrm>
            <a:off x="2696936" y="966957"/>
            <a:ext cx="3322864" cy="3209585"/>
          </a:xfrm>
        </p:spPr>
        <p:txBody>
          <a:bodyPr>
            <a:normAutofit fontScale="90000"/>
          </a:bodyPr>
          <a:lstStyle/>
          <a:p>
            <a:r>
              <a:rPr lang="en-GB" dirty="0"/>
              <a:t>Comparison of different temperature sensors with a reference measurement (bottom black curve)</a:t>
            </a:r>
            <a:br>
              <a:rPr lang="it-IT" dirty="0"/>
            </a:br>
            <a:endParaRPr lang="it-IT" dirty="0"/>
          </a:p>
        </p:txBody>
      </p:sp>
      <p:pic>
        <p:nvPicPr>
          <p:cNvPr id="4" name="Segnaposto contenuto 3">
            <a:extLst>
              <a:ext uri="{FF2B5EF4-FFF2-40B4-BE49-F238E27FC236}">
                <a16:creationId xmlns:a16="http://schemas.microsoft.com/office/drawing/2014/main" id="{F1EDCD5E-0F89-4910-B489-9558893A42F7}"/>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8380" t="4763" r="6763"/>
          <a:stretch/>
        </p:blipFill>
        <p:spPr bwMode="auto">
          <a:xfrm>
            <a:off x="5279571" y="687501"/>
            <a:ext cx="3570514" cy="40427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01943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9A455C-CA3F-45A5-8B35-F4E7A4DA9B68}"/>
              </a:ext>
            </a:extLst>
          </p:cNvPr>
          <p:cNvSpPr>
            <a:spLocks noGrp="1"/>
          </p:cNvSpPr>
          <p:nvPr>
            <p:ph type="title"/>
          </p:nvPr>
        </p:nvSpPr>
        <p:spPr>
          <a:xfrm>
            <a:off x="2217964" y="2276816"/>
            <a:ext cx="4052207" cy="994172"/>
          </a:xfrm>
        </p:spPr>
        <p:txBody>
          <a:bodyPr>
            <a:normAutofit fontScale="90000"/>
          </a:bodyPr>
          <a:lstStyle/>
          <a:p>
            <a:r>
              <a:rPr lang="en-GB" dirty="0"/>
              <a:t>Comparison of relative humidity with a reference sensor (bottom black curve)</a:t>
            </a:r>
            <a:br>
              <a:rPr lang="it-IT" dirty="0"/>
            </a:br>
            <a:endParaRPr lang="it-IT" dirty="0"/>
          </a:p>
        </p:txBody>
      </p:sp>
      <p:pic>
        <p:nvPicPr>
          <p:cNvPr id="4" name="Segnaposto contenuto 3">
            <a:extLst>
              <a:ext uri="{FF2B5EF4-FFF2-40B4-BE49-F238E27FC236}">
                <a16:creationId xmlns:a16="http://schemas.microsoft.com/office/drawing/2014/main" id="{D0995AFC-AC81-4DF2-A4DA-C6FED4CB7EBC}"/>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10096" t="4189" r="8235" b="-1"/>
          <a:stretch/>
        </p:blipFill>
        <p:spPr bwMode="auto">
          <a:xfrm>
            <a:off x="5965372" y="818045"/>
            <a:ext cx="2748448" cy="37070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6589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FBBEC5-157F-4592-81D8-6B76E34E5DD7}"/>
              </a:ext>
            </a:extLst>
          </p:cNvPr>
          <p:cNvSpPr>
            <a:spLocks noGrp="1"/>
          </p:cNvSpPr>
          <p:nvPr>
            <p:ph type="title"/>
          </p:nvPr>
        </p:nvSpPr>
        <p:spPr>
          <a:xfrm>
            <a:off x="1978479" y="2074664"/>
            <a:ext cx="3268436" cy="994172"/>
          </a:xfrm>
        </p:spPr>
        <p:txBody>
          <a:bodyPr>
            <a:normAutofit fontScale="90000"/>
          </a:bodyPr>
          <a:lstStyle/>
          <a:p>
            <a:r>
              <a:rPr lang="en-GB" dirty="0"/>
              <a:t>Comparison between pressure measurements using BMP280 sensor and a reference sensor (bottom black curve)</a:t>
            </a:r>
            <a:br>
              <a:rPr lang="it-IT" dirty="0"/>
            </a:br>
            <a:endParaRPr lang="it-IT" dirty="0"/>
          </a:p>
        </p:txBody>
      </p:sp>
      <p:pic>
        <p:nvPicPr>
          <p:cNvPr id="4" name="Segnaposto contenuto 3">
            <a:extLst>
              <a:ext uri="{FF2B5EF4-FFF2-40B4-BE49-F238E27FC236}">
                <a16:creationId xmlns:a16="http://schemas.microsoft.com/office/drawing/2014/main" id="{2F070C4A-1C50-4D14-B4E9-29473FB7AF54}"/>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l="8296" t="2668" r="7623" b="-1"/>
          <a:stretch/>
        </p:blipFill>
        <p:spPr bwMode="auto">
          <a:xfrm>
            <a:off x="4951152" y="1076099"/>
            <a:ext cx="4192848" cy="32623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950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49D610-7F60-43CF-84B5-0E20B4D30A7E}"/>
              </a:ext>
            </a:extLst>
          </p:cNvPr>
          <p:cNvSpPr>
            <a:spLocks noGrp="1"/>
          </p:cNvSpPr>
          <p:nvPr>
            <p:ph type="title"/>
          </p:nvPr>
        </p:nvSpPr>
        <p:spPr>
          <a:xfrm>
            <a:off x="2435679" y="2255044"/>
            <a:ext cx="3192236" cy="994172"/>
          </a:xfrm>
        </p:spPr>
        <p:txBody>
          <a:bodyPr>
            <a:normAutofit fontScale="90000"/>
          </a:bodyPr>
          <a:lstStyle/>
          <a:p>
            <a:r>
              <a:rPr lang="en-GB" dirty="0"/>
              <a:t>Comparison of piezoelectric outputs with a reference rain gauge (bottom black curve)</a:t>
            </a:r>
            <a:br>
              <a:rPr lang="it-IT" dirty="0"/>
            </a:br>
            <a:endParaRPr lang="it-IT" dirty="0"/>
          </a:p>
        </p:txBody>
      </p:sp>
      <p:pic>
        <p:nvPicPr>
          <p:cNvPr id="4" name="Segnaposto contenuto 3">
            <a:extLst>
              <a:ext uri="{FF2B5EF4-FFF2-40B4-BE49-F238E27FC236}">
                <a16:creationId xmlns:a16="http://schemas.microsoft.com/office/drawing/2014/main" id="{3ADF5932-D8F7-4CE5-8CE0-68AD94F6C7E0}"/>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9864" t="3643" r="7762"/>
          <a:stretch/>
        </p:blipFill>
        <p:spPr bwMode="auto">
          <a:xfrm>
            <a:off x="5231144" y="1268016"/>
            <a:ext cx="3406111" cy="32623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1053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2037846" y="2862004"/>
            <a:ext cx="2012016" cy="2273513"/>
          </a:xfrm>
          <a:prstGeom prst="rect">
            <a:avLst/>
          </a:prstGeom>
        </p:spPr>
      </p:pic>
      <p:pic>
        <p:nvPicPr>
          <p:cNvPr id="8" name="Immagine 7" descr="IMG_1985.JPG"/>
          <p:cNvPicPr>
            <a:picLocks noChangeAspect="1"/>
          </p:cNvPicPr>
          <p:nvPr/>
        </p:nvPicPr>
        <p:blipFill rotWithShape="1">
          <a:blip r:embed="rId3" cstate="print">
            <a:extLst>
              <a:ext uri="{28A0092B-C50C-407E-A947-70E740481C1C}">
                <a14:useLocalDpi xmlns:a14="http://schemas.microsoft.com/office/drawing/2010/main" val="0"/>
              </a:ext>
            </a:extLst>
          </a:blip>
          <a:srcRect t="26791"/>
          <a:stretch/>
        </p:blipFill>
        <p:spPr>
          <a:xfrm>
            <a:off x="-43543" y="3103828"/>
            <a:ext cx="2081389" cy="2031689"/>
          </a:xfrm>
          <a:prstGeom prst="rect">
            <a:avLst/>
          </a:prstGeom>
        </p:spPr>
      </p:pic>
      <p:sp>
        <p:nvSpPr>
          <p:cNvPr id="9" name="Segnaposto contenuto 2"/>
          <p:cNvSpPr>
            <a:spLocks noGrp="1"/>
          </p:cNvSpPr>
          <p:nvPr>
            <p:ph idx="1"/>
          </p:nvPr>
        </p:nvSpPr>
        <p:spPr>
          <a:xfrm>
            <a:off x="272143" y="746548"/>
            <a:ext cx="6858000" cy="1620180"/>
          </a:xfrm>
        </p:spPr>
        <p:txBody>
          <a:bodyPr>
            <a:normAutofit fontScale="62500" lnSpcReduction="20000"/>
          </a:bodyPr>
          <a:lstStyle/>
          <a:p>
            <a:r>
              <a:rPr lang="en-GB" dirty="0"/>
              <a:t>The success of the initiative was measured on the basis of the teachers’ personal evaluation; they follow up the students work both in curricular and extra-curricular activities, based on three parameters: </a:t>
            </a:r>
            <a:endParaRPr lang="it-IT" dirty="0"/>
          </a:p>
          <a:p>
            <a:r>
              <a:rPr lang="en-GB" dirty="0"/>
              <a:t> </a:t>
            </a:r>
            <a:endParaRPr lang="it-IT" dirty="0"/>
          </a:p>
          <a:p>
            <a:pPr lvl="0"/>
            <a:r>
              <a:rPr lang="en-GB" dirty="0"/>
              <a:t>the learning of the Electronic concepts, </a:t>
            </a:r>
            <a:endParaRPr lang="it-IT" dirty="0"/>
          </a:p>
          <a:p>
            <a:pPr lvl="0"/>
            <a:r>
              <a:rPr lang="en-GB" dirty="0"/>
              <a:t>the technology perception and attitudes, </a:t>
            </a:r>
            <a:endParaRPr lang="it-IT" dirty="0"/>
          </a:p>
          <a:p>
            <a:r>
              <a:rPr lang="en-GB" dirty="0"/>
              <a:t>the perception of collaborative work attitudes</a:t>
            </a:r>
            <a:endParaRPr lang="it-IT" dirty="0">
              <a:latin typeface="Times New Roman" panose="02020603050405020304" pitchFamily="18" charset="0"/>
              <a:cs typeface="Times New Roman" panose="02020603050405020304" pitchFamily="18" charset="0"/>
            </a:endParaRPr>
          </a:p>
        </p:txBody>
      </p:sp>
      <p:sp>
        <p:nvSpPr>
          <p:cNvPr id="10" name="Rettangolo 9"/>
          <p:cNvSpPr/>
          <p:nvPr/>
        </p:nvSpPr>
        <p:spPr>
          <a:xfrm>
            <a:off x="1305018" y="141480"/>
            <a:ext cx="7142296" cy="646331"/>
          </a:xfrm>
          <a:prstGeom prst="rect">
            <a:avLst/>
          </a:prstGeom>
        </p:spPr>
        <p:txBody>
          <a:bodyPr wrap="square">
            <a:spAutoFit/>
          </a:bodyPr>
          <a:lstStyle/>
          <a:p>
            <a:pPr lvl="0" fontAlgn="base"/>
            <a:r>
              <a:rPr lang="en-GB" sz="3600" b="1" cap="small" dirty="0">
                <a:effectLst>
                  <a:outerShdw sx="0" sy="0">
                    <a:srgbClr val="000000"/>
                  </a:outerShdw>
                </a:effectLst>
              </a:rPr>
              <a:t>Pedagogical and Teaching aspects</a:t>
            </a:r>
            <a:endParaRPr lang="it-IT" sz="3600" b="1" cap="small" dirty="0">
              <a:effectLst>
                <a:outerShdw sx="0" sy="0">
                  <a:srgbClr val="000000"/>
                </a:outerShdw>
              </a:effectLst>
            </a:endParaRPr>
          </a:p>
        </p:txBody>
      </p:sp>
      <p:pic>
        <p:nvPicPr>
          <p:cNvPr id="11" name="Immagine 10" descr="Schermata 2017-11-27 alle 00.58.49.png"/>
          <p:cNvPicPr>
            <a:picLocks noChangeAspect="1"/>
          </p:cNvPicPr>
          <p:nvPr/>
        </p:nvPicPr>
        <p:blipFill rotWithShape="1">
          <a:blip r:embed="rId4" cstate="print">
            <a:extLst>
              <a:ext uri="{28A0092B-C50C-407E-A947-70E740481C1C}">
                <a14:useLocalDpi xmlns:a14="http://schemas.microsoft.com/office/drawing/2010/main" val="0"/>
              </a:ext>
            </a:extLst>
          </a:blip>
          <a:srcRect l="19215" t="12683" r="4165" b="1465"/>
          <a:stretch/>
        </p:blipFill>
        <p:spPr>
          <a:xfrm>
            <a:off x="1594223" y="2402953"/>
            <a:ext cx="1440963" cy="918102"/>
          </a:xfrm>
          <a:prstGeom prst="rect">
            <a:avLst/>
          </a:prstGeom>
        </p:spPr>
      </p:pic>
      <p:sp>
        <p:nvSpPr>
          <p:cNvPr id="2" name="Rettangolo 1">
            <a:extLst>
              <a:ext uri="{FF2B5EF4-FFF2-40B4-BE49-F238E27FC236}">
                <a16:creationId xmlns:a16="http://schemas.microsoft.com/office/drawing/2014/main" id="{9218F0D5-5BDC-442C-A408-E2BB5D1322AB}"/>
              </a:ext>
            </a:extLst>
          </p:cNvPr>
          <p:cNvSpPr/>
          <p:nvPr/>
        </p:nvSpPr>
        <p:spPr>
          <a:xfrm>
            <a:off x="4286657" y="3416289"/>
            <a:ext cx="4572000" cy="1477328"/>
          </a:xfrm>
          <a:prstGeom prst="rect">
            <a:avLst/>
          </a:prstGeom>
        </p:spPr>
        <p:txBody>
          <a:bodyPr>
            <a:spAutoFit/>
          </a:bodyPr>
          <a:lstStyle/>
          <a:p>
            <a:r>
              <a:rPr lang="en-GB" dirty="0">
                <a:solidFill>
                  <a:srgbClr val="000000"/>
                </a:solidFill>
                <a:latin typeface="Times New Roman" panose="02020603050405020304" pitchFamily="18" charset="0"/>
                <a:ea typeface="Times New Roman" panose="02020603050405020304" pitchFamily="18" charset="0"/>
              </a:rPr>
              <a:t>Within FabLab, the proposal to build up a board finalized at measuring atmospheric parameters (i.e. a meteorological station) played a catalytic role for students in apprehending specific competences</a:t>
            </a:r>
            <a:endParaRPr lang="it-IT" dirty="0"/>
          </a:p>
        </p:txBody>
      </p:sp>
      <p:sp>
        <p:nvSpPr>
          <p:cNvPr id="3" name="Rettangolo 2">
            <a:extLst>
              <a:ext uri="{FF2B5EF4-FFF2-40B4-BE49-F238E27FC236}">
                <a16:creationId xmlns:a16="http://schemas.microsoft.com/office/drawing/2014/main" id="{FE44CF9F-4A27-4D9C-B0E4-F7087463CCCA}"/>
              </a:ext>
            </a:extLst>
          </p:cNvPr>
          <p:cNvSpPr/>
          <p:nvPr/>
        </p:nvSpPr>
        <p:spPr>
          <a:xfrm>
            <a:off x="4195909" y="1414181"/>
            <a:ext cx="4572000" cy="1477328"/>
          </a:xfrm>
          <a:prstGeom prst="rect">
            <a:avLst/>
          </a:prstGeom>
        </p:spPr>
        <p:txBody>
          <a:bodyPr>
            <a:spAutoFit/>
          </a:bodyPr>
          <a:lstStyle/>
          <a:p>
            <a:r>
              <a:rPr lang="en-GB" dirty="0">
                <a:latin typeface="Times New Roman" panose="02020603050405020304" pitchFamily="18" charset="0"/>
                <a:ea typeface="Times New Roman" panose="02020603050405020304" pitchFamily="18" charset="0"/>
              </a:rPr>
              <a:t>Technical Laboratory of the Benvenuto Cellini Institute of  Florence, Italy, under the organizational and learner supervision of teachers, and external expert tutors and researchers.</a:t>
            </a:r>
            <a:endParaRPr lang="it-IT" dirty="0"/>
          </a:p>
        </p:txBody>
      </p:sp>
    </p:spTree>
    <p:extLst>
      <p:ext uri="{BB962C8B-B14F-4D97-AF65-F5344CB8AC3E}">
        <p14:creationId xmlns:p14="http://schemas.microsoft.com/office/powerpoint/2010/main" val="1858334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F77846-2D11-4422-947E-F65C640A76B0}"/>
              </a:ext>
            </a:extLst>
          </p:cNvPr>
          <p:cNvSpPr>
            <a:spLocks noGrp="1"/>
          </p:cNvSpPr>
          <p:nvPr>
            <p:ph type="title"/>
          </p:nvPr>
        </p:nvSpPr>
        <p:spPr/>
        <p:txBody>
          <a:bodyPr/>
          <a:lstStyle/>
          <a:p>
            <a:pPr algn="ctr"/>
            <a:r>
              <a:rPr lang="it-IT" b="1" dirty="0" err="1"/>
              <a:t>Teaching</a:t>
            </a:r>
            <a:r>
              <a:rPr lang="it-IT" b="1" dirty="0"/>
              <a:t> </a:t>
            </a:r>
            <a:r>
              <a:rPr lang="it-IT" b="1" dirty="0" err="1"/>
              <a:t>conclusions</a:t>
            </a:r>
            <a:endParaRPr lang="it-IT" b="1" dirty="0"/>
          </a:p>
        </p:txBody>
      </p:sp>
      <p:sp>
        <p:nvSpPr>
          <p:cNvPr id="4" name="Rettangolo 3">
            <a:extLst>
              <a:ext uri="{FF2B5EF4-FFF2-40B4-BE49-F238E27FC236}">
                <a16:creationId xmlns:a16="http://schemas.microsoft.com/office/drawing/2014/main" id="{F6D39716-27A2-4104-A9A2-EBBB9DCEA930}"/>
              </a:ext>
            </a:extLst>
          </p:cNvPr>
          <p:cNvSpPr/>
          <p:nvPr/>
        </p:nvSpPr>
        <p:spPr>
          <a:xfrm>
            <a:off x="3065490" y="1574923"/>
            <a:ext cx="4572000" cy="2585323"/>
          </a:xfrm>
          <a:prstGeom prst="rect">
            <a:avLst/>
          </a:prstGeom>
        </p:spPr>
        <p:txBody>
          <a:bodyPr>
            <a:spAutoFit/>
          </a:bodyPr>
          <a:lstStyle/>
          <a:p>
            <a:r>
              <a:rPr lang="en-GB" spc="-5" dirty="0">
                <a:latin typeface="Times New Roman" panose="02020603050405020304" pitchFamily="18" charset="0"/>
                <a:ea typeface="Times New Roman" panose="02020603050405020304" pitchFamily="18" charset="0"/>
              </a:rPr>
              <a:t>The project was entirely conceived and carried out inside a high school, and has become an integral part of teaching, involving different annual courses with students able to analyse the project from different skills related to high school programs. The technical aspects of the system development allowed students to actively explore real-world problems and to achieve a deeper knowledge. </a:t>
            </a:r>
            <a:endParaRPr lang="it-IT" dirty="0"/>
          </a:p>
        </p:txBody>
      </p:sp>
    </p:spTree>
    <p:extLst>
      <p:ext uri="{BB962C8B-B14F-4D97-AF65-F5344CB8AC3E}">
        <p14:creationId xmlns:p14="http://schemas.microsoft.com/office/powerpoint/2010/main" val="1537597676"/>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843</TotalTime>
  <Words>400</Words>
  <Application>Microsoft Office PowerPoint</Application>
  <PresentationFormat>Presentazione su schermo (16:9)</PresentationFormat>
  <Paragraphs>30</Paragraphs>
  <Slides>10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10</vt:i4>
      </vt:variant>
    </vt:vector>
  </HeadingPairs>
  <TitlesOfParts>
    <vt:vector size="15" baseType="lpstr">
      <vt:lpstr>Arial</vt:lpstr>
      <vt:lpstr>Calibri</vt:lpstr>
      <vt:lpstr>Calibri Light</vt:lpstr>
      <vt:lpstr>Times New Roman</vt:lpstr>
      <vt:lpstr>Tema di Office</vt:lpstr>
      <vt:lpstr>Advance in a meteorological station, developed in educational environment, for agricultural and urban purposes</vt:lpstr>
      <vt:lpstr>THE PROJECT DESCRIPTION </vt:lpstr>
      <vt:lpstr>Presentazione standard di PowerPoint</vt:lpstr>
      <vt:lpstr>Comparison of different temperature sensors with a reference measurement (bottom black curve) </vt:lpstr>
      <vt:lpstr>Comparison of relative humidity with a reference sensor (bottom black curve) </vt:lpstr>
      <vt:lpstr>Comparison between pressure measurements using BMP280 sensor and a reference sensor (bottom black curve) </vt:lpstr>
      <vt:lpstr>Comparison of piezoelectric outputs with a reference rain gauge (bottom black curve) </vt:lpstr>
      <vt:lpstr>Presentazione standard di PowerPoint</vt:lpstr>
      <vt:lpstr>Teaching conclusions</vt:lpstr>
      <vt:lpstr>Scientic conclutions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Low cost automatic weather station developed at school, opportunity for students to meet the job world</dc:title>
  <dc:creator>Luca Bini</dc:creator>
  <cp:lastModifiedBy>Ilaria Cantini</cp:lastModifiedBy>
  <cp:revision>25</cp:revision>
  <dcterms:created xsi:type="dcterms:W3CDTF">2018-03-15T14:43:05Z</dcterms:created>
  <dcterms:modified xsi:type="dcterms:W3CDTF">2020-04-30T17:48:39Z</dcterms:modified>
</cp:coreProperties>
</file>