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</p:sldIdLst>
  <p:sldSz cx="121920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36C"/>
    <a:srgbClr val="B98EDA"/>
    <a:srgbClr val="F6B4D0"/>
    <a:srgbClr val="F6A4BD"/>
    <a:srgbClr val="FDADB5"/>
    <a:srgbClr val="FDADCF"/>
    <a:srgbClr val="2CD4C0"/>
    <a:srgbClr val="4784CD"/>
    <a:srgbClr val="6598D5"/>
    <a:srgbClr val="6EC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8222"/>
            <a:ext cx="9144000" cy="250642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1306"/>
            <a:ext cx="9144000" cy="1738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46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64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3297"/>
            <a:ext cx="2628900" cy="610108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3297"/>
            <a:ext cx="7734300" cy="610108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26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4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94830"/>
            <a:ext cx="10515600" cy="29947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17875"/>
            <a:ext cx="10515600" cy="15748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6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16484"/>
            <a:ext cx="5181600" cy="4567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484"/>
            <a:ext cx="5181600" cy="45678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2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3297"/>
            <a:ext cx="10515600" cy="1391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64832"/>
            <a:ext cx="5157787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29749"/>
            <a:ext cx="5157787" cy="38679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64832"/>
            <a:ext cx="5183188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29749"/>
            <a:ext cx="5183188" cy="386796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82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12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41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79954"/>
            <a:ext cx="3932237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36569"/>
            <a:ext cx="6172200" cy="5116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59794"/>
            <a:ext cx="3932237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38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79954"/>
            <a:ext cx="3932237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36569"/>
            <a:ext cx="6172200" cy="51161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59794"/>
            <a:ext cx="3932237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38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3297"/>
            <a:ext cx="1051560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16484"/>
            <a:ext cx="1051560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72697"/>
            <a:ext cx="27432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1E96D-BE87-4832-9D65-6E9668F0A7E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72697"/>
            <a:ext cx="41148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72697"/>
            <a:ext cx="27432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F2CA4-A57B-4AAD-880C-2480B8F020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6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75/2007MWR1978.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i.org/10.5194/gmd-3-603-20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500AC-EC1A-47C9-B343-4263131E4F27}"/>
              </a:ext>
            </a:extLst>
          </p:cNvPr>
          <p:cNvSpPr txBox="1"/>
          <p:nvPr/>
        </p:nvSpPr>
        <p:spPr>
          <a:xfrm>
            <a:off x="527218" y="300640"/>
            <a:ext cx="11137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100" dirty="0">
                <a:solidFill>
                  <a:srgbClr val="2CD4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Timescale-dependent AMOC-AMO relationship</a:t>
            </a:r>
            <a:endParaRPr lang="ko-KR" altLang="en-US" sz="2800" spc="100" dirty="0">
              <a:solidFill>
                <a:srgbClr val="2CD4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0099-0060-499B-9416-4A27991046C4}"/>
              </a:ext>
            </a:extLst>
          </p:cNvPr>
          <p:cNvSpPr txBox="1"/>
          <p:nvPr/>
        </p:nvSpPr>
        <p:spPr>
          <a:xfrm>
            <a:off x="3773369" y="1737813"/>
            <a:ext cx="408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B98EDA"/>
                </a:solidFill>
                <a:latin typeface="Karla Medium Italic" panose="020B0004030503030003" pitchFamily="34" charset="0"/>
              </a:rPr>
              <a:t>2. </a:t>
            </a:r>
            <a:r>
              <a:rPr lang="en-US" altLang="ko-KR" sz="1200" dirty="0">
                <a:solidFill>
                  <a:srgbClr val="B98EDA"/>
                </a:solidFill>
                <a:latin typeface="Karla Medium Italic" panose="020B0004030503030003" pitchFamily="34" charset="0"/>
              </a:rPr>
              <a:t>Semi-periodicity of AMOC and AMO</a:t>
            </a:r>
            <a:endParaRPr lang="ko-KR" altLang="en-US" sz="1400" dirty="0">
              <a:solidFill>
                <a:srgbClr val="B98EDA"/>
              </a:solidFill>
              <a:latin typeface="Karla Medium Italic" panose="020B000403050303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388B8-5E13-443B-9EDD-6260DDC911C5}"/>
              </a:ext>
            </a:extLst>
          </p:cNvPr>
          <p:cNvSpPr txBox="1"/>
          <p:nvPr/>
        </p:nvSpPr>
        <p:spPr>
          <a:xfrm>
            <a:off x="3773374" y="4335494"/>
            <a:ext cx="408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B98EDA"/>
                </a:solidFill>
                <a:latin typeface="Karla Medium Italic" panose="020B0004030503030003" pitchFamily="34" charset="0"/>
              </a:rPr>
              <a:t>3. </a:t>
            </a:r>
            <a:r>
              <a:rPr lang="en-US" altLang="ko-KR" sz="1200" dirty="0">
                <a:solidFill>
                  <a:srgbClr val="B98EDA"/>
                </a:solidFill>
                <a:latin typeface="Karla Medium Italic" panose="020B0004030503030003" pitchFamily="34" charset="0"/>
              </a:rPr>
              <a:t>Timescale separation</a:t>
            </a:r>
            <a:endParaRPr lang="ko-KR" altLang="en-US" sz="1400" dirty="0">
              <a:solidFill>
                <a:srgbClr val="B98EDA"/>
              </a:solidFill>
              <a:latin typeface="Karla Medium Italic" panose="020B000403050303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E40EE-3647-4F9E-9B68-6A51DB8B64FE}"/>
              </a:ext>
            </a:extLst>
          </p:cNvPr>
          <p:cNvSpPr txBox="1"/>
          <p:nvPr/>
        </p:nvSpPr>
        <p:spPr>
          <a:xfrm>
            <a:off x="8319900" y="1746353"/>
            <a:ext cx="278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993" indent="-251993"/>
            <a:r>
              <a:rPr lang="en-US" altLang="ko-KR" sz="2000" dirty="0">
                <a:solidFill>
                  <a:srgbClr val="B98EDA"/>
                </a:solidFill>
                <a:latin typeface="Karla Medium Italic" panose="020B0004030503030003" pitchFamily="34" charset="0"/>
              </a:rPr>
              <a:t>4. </a:t>
            </a:r>
            <a:r>
              <a:rPr lang="en-US" altLang="ko-KR" sz="1200" u="sng" dirty="0">
                <a:solidFill>
                  <a:srgbClr val="B98EDA"/>
                </a:solidFill>
                <a:latin typeface="Karla Medium Italic" panose="020B0004030503030003" pitchFamily="34" charset="0"/>
              </a:rPr>
              <a:t>Timescale-dependent relationship </a:t>
            </a:r>
            <a:br>
              <a:rPr lang="en-US" altLang="ko-KR" sz="1200" u="sng" dirty="0">
                <a:solidFill>
                  <a:srgbClr val="B98EDA"/>
                </a:solidFill>
                <a:latin typeface="Karla Medium Italic" panose="020B0004030503030003" pitchFamily="34" charset="0"/>
              </a:rPr>
            </a:br>
            <a:r>
              <a:rPr lang="en-US" altLang="ko-KR" sz="1200" u="sng" dirty="0">
                <a:solidFill>
                  <a:srgbClr val="B98EDA"/>
                </a:solidFill>
                <a:latin typeface="Karla Medium Italic" panose="020B0004030503030003" pitchFamily="34" charset="0"/>
              </a:rPr>
              <a:t>between AMOC and AMO</a:t>
            </a:r>
            <a:endParaRPr lang="ko-KR" altLang="en-US" sz="1200" u="sng" dirty="0">
              <a:solidFill>
                <a:srgbClr val="B98EDA"/>
              </a:solidFill>
              <a:latin typeface="Karla Medium Italic" panose="020B00040305030300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8015E5-7BAB-4C81-AFE4-494D96945159}"/>
              </a:ext>
            </a:extLst>
          </p:cNvPr>
          <p:cNvSpPr txBox="1"/>
          <p:nvPr/>
        </p:nvSpPr>
        <p:spPr>
          <a:xfrm>
            <a:off x="3943022" y="3665563"/>
            <a:ext cx="3787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97" indent="-107997">
              <a:buFontTx/>
              <a:buChar char="-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arla Light Italic" panose="020B0004030503030003" pitchFamily="34" charset="0"/>
              </a:rPr>
              <a:t>Power spectrum of AMOC and AMO simulated by LOVECLIM</a:t>
            </a:r>
          </a:p>
          <a:p>
            <a:pPr marL="107997" indent="-107997">
              <a:buFontTx/>
              <a:buChar char="-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arla Light Italic" panose="020B0004030503030003" pitchFamily="34" charset="0"/>
              </a:rPr>
              <a:t>Distinct peaks at inter- (10–40 year) and multi-(40-100year) decadal periods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Karla Light Italic" panose="020B0004030503030003" pitchFamily="34" charset="0"/>
            </a:endParaRPr>
          </a:p>
        </p:txBody>
      </p:sp>
      <p:pic>
        <p:nvPicPr>
          <p:cNvPr id="13" name="그림 12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248AA448-A485-4437-9B8C-548007328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489" y="2433970"/>
            <a:ext cx="1754410" cy="28295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435031-44FB-41A6-AB68-2A66AEFF2173}"/>
              </a:ext>
            </a:extLst>
          </p:cNvPr>
          <p:cNvSpPr txBox="1"/>
          <p:nvPr/>
        </p:nvSpPr>
        <p:spPr>
          <a:xfrm>
            <a:off x="1466440" y="900593"/>
            <a:ext cx="9259123" cy="575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H.-J.Kim</a:t>
            </a:r>
            <a:r>
              <a:rPr lang="en-US" altLang="ko-KR" sz="11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1</a:t>
            </a: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, S.-I.An</a:t>
            </a:r>
            <a:r>
              <a:rPr lang="en-US" altLang="ko-KR" sz="11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1</a:t>
            </a: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 and D.Kim</a:t>
            </a:r>
            <a:r>
              <a:rPr lang="en-US" altLang="ko-KR" sz="11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2</a:t>
            </a:r>
          </a:p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en-US" altLang="ko-KR" sz="11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1</a:t>
            </a: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Department of Atmospheric Sciences/Irreversible Climate Change Research Center, Yonsei University, Seoul, South Korea</a:t>
            </a:r>
            <a:b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</a:br>
            <a:r>
              <a:rPr lang="en-US" altLang="ko-KR" sz="11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2 1</a:t>
            </a: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Department of Atmospheric Sciences, University of Washington, Seattle, Washington, USA.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Univers Light" panose="020B0604020202020204" pitchFamily="34" charset="0"/>
              <a:cs typeface="Biome" panose="020B0503030204020804" pitchFamily="34" charset="0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A455B2A-78DE-4C04-BF93-425F04C178EE}"/>
              </a:ext>
            </a:extLst>
          </p:cNvPr>
          <p:cNvCxnSpPr>
            <a:cxnSpLocks/>
          </p:cNvCxnSpPr>
          <p:nvPr/>
        </p:nvCxnSpPr>
        <p:spPr>
          <a:xfrm>
            <a:off x="8078976" y="1939336"/>
            <a:ext cx="0" cy="408596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87710CC-34B6-4748-A8E4-4FFF954F6450}"/>
              </a:ext>
            </a:extLst>
          </p:cNvPr>
          <p:cNvGrpSpPr/>
          <p:nvPr/>
        </p:nvGrpSpPr>
        <p:grpSpPr>
          <a:xfrm>
            <a:off x="3864887" y="4746836"/>
            <a:ext cx="3916768" cy="746670"/>
            <a:chOff x="822300" y="5224342"/>
            <a:chExt cx="3916768" cy="746670"/>
          </a:xfrm>
        </p:grpSpPr>
        <p:pic>
          <p:nvPicPr>
            <p:cNvPr id="23" name="그림 22" descr="스크린샷이(가) 표시된 사진&#10;&#10;자동 생성된 설명">
              <a:extLst>
                <a:ext uri="{FF2B5EF4-FFF2-40B4-BE49-F238E27FC236}">
                  <a16:creationId xmlns:a16="http://schemas.microsoft.com/office/drawing/2014/main" id="{6B74740A-481F-4E3B-8C88-222E04D08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00" y="5227495"/>
              <a:ext cx="1924775" cy="743517"/>
            </a:xfrm>
            <a:prstGeom prst="rect">
              <a:avLst/>
            </a:prstGeom>
          </p:spPr>
        </p:pic>
        <p:pic>
          <p:nvPicPr>
            <p:cNvPr id="26" name="그림 25" descr="스크린샷이(가) 표시된 사진&#10;&#10;자동 생성된 설명">
              <a:extLst>
                <a:ext uri="{FF2B5EF4-FFF2-40B4-BE49-F238E27FC236}">
                  <a16:creationId xmlns:a16="http://schemas.microsoft.com/office/drawing/2014/main" id="{E9646395-44B4-4BF8-9B37-0D8606974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130" y="5224342"/>
              <a:ext cx="1932938" cy="746670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80539C7-4B31-4683-8BF1-7CB76A80EC62}"/>
              </a:ext>
            </a:extLst>
          </p:cNvPr>
          <p:cNvSpPr txBox="1"/>
          <p:nvPr/>
        </p:nvSpPr>
        <p:spPr>
          <a:xfrm>
            <a:off x="3943022" y="5541730"/>
            <a:ext cx="378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97" indent="-107997">
              <a:buFontTx/>
              <a:buChar char="-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arla Light Italic" panose="020B0004030503030003" pitchFamily="34" charset="0"/>
              </a:rPr>
              <a:t>Time series of inter[multi]-decadal AMOC, AMO indices</a:t>
            </a:r>
          </a:p>
          <a:p>
            <a:pPr marL="107997" indent="-107997">
              <a:buFontTx/>
              <a:buChar char="-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arla Light Italic" panose="020B0004030503030003" pitchFamily="34" charset="0"/>
              </a:rPr>
              <a:t>extracted by band-pass filtering method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Karla Light Italic" panose="020B0004030503030003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BDD647FE-5B43-4275-88A1-D043DE9552BC}"/>
              </a:ext>
            </a:extLst>
          </p:cNvPr>
          <p:cNvGrpSpPr/>
          <p:nvPr/>
        </p:nvGrpSpPr>
        <p:grpSpPr>
          <a:xfrm>
            <a:off x="3902358" y="2262030"/>
            <a:ext cx="3630608" cy="1333766"/>
            <a:chOff x="874932" y="2613798"/>
            <a:chExt cx="3630608" cy="133376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6722AA5-5FC5-4134-ADD4-CBF9E0864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988" y="2613798"/>
              <a:ext cx="1771552" cy="1333766"/>
            </a:xfrm>
            <a:prstGeom prst="rect">
              <a:avLst/>
            </a:prstGeom>
          </p:spPr>
        </p:pic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0F564733-564B-414A-A820-1CFAD1458EDE}"/>
                </a:ext>
              </a:extLst>
            </p:cNvPr>
            <p:cNvGrpSpPr/>
            <p:nvPr/>
          </p:nvGrpSpPr>
          <p:grpSpPr>
            <a:xfrm>
              <a:off x="874932" y="2613798"/>
              <a:ext cx="1799314" cy="1333766"/>
              <a:chOff x="874932" y="2613798"/>
              <a:chExt cx="1799314" cy="1333766"/>
            </a:xfrm>
          </p:grpSpPr>
          <p:pic>
            <p:nvPicPr>
              <p:cNvPr id="4" name="그림 3" descr="시계이(가) 표시된 사진&#10;&#10;자동 생성된 설명">
                <a:extLst>
                  <a:ext uri="{FF2B5EF4-FFF2-40B4-BE49-F238E27FC236}">
                    <a16:creationId xmlns:a16="http://schemas.microsoft.com/office/drawing/2014/main" id="{A82BC62F-7E5B-4A76-90F3-8C9E5E617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932" y="2613798"/>
                <a:ext cx="1793812" cy="1168669"/>
              </a:xfrm>
              <a:prstGeom prst="rect">
                <a:avLst/>
              </a:prstGeom>
            </p:spPr>
          </p:pic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id="{E8A0478C-309A-4BE0-90BC-C8D0F531EA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622"/>
              <a:stretch/>
            </p:blipFill>
            <p:spPr>
              <a:xfrm>
                <a:off x="902694" y="3782467"/>
                <a:ext cx="1771552" cy="165097"/>
              </a:xfrm>
              <a:prstGeom prst="rect">
                <a:avLst/>
              </a:prstGeom>
            </p:spPr>
          </p:pic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C6CED66-29E4-429F-A60F-318A008F8CF9}"/>
              </a:ext>
            </a:extLst>
          </p:cNvPr>
          <p:cNvSpPr txBox="1"/>
          <p:nvPr/>
        </p:nvSpPr>
        <p:spPr>
          <a:xfrm>
            <a:off x="8435593" y="5376344"/>
            <a:ext cx="27862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97" indent="-107997">
              <a:buFontTx/>
              <a:buChar char="-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arla Light Italic" panose="020B0004030503030003" pitchFamily="34" charset="0"/>
              </a:rPr>
              <a:t>Lead-lag correlation for each timescale</a:t>
            </a:r>
          </a:p>
          <a:p>
            <a:pPr marL="107997" indent="-107997">
              <a:buFontTx/>
              <a:buChar char="-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arla Medium Italic" panose="020B0004030503030003" pitchFamily="34" charset="0"/>
              </a:rPr>
              <a:t>Oscillatory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arla Light Italic" panose="020B0004030503030003" pitchFamily="34" charset="0"/>
              </a:rPr>
              <a:t>relationship for (b) </a:t>
            </a:r>
          </a:p>
          <a:p>
            <a:pPr marL="107997" indent="-107997">
              <a:buFontTx/>
              <a:buChar char="-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arla Medium Italic" panose="020B0004030503030003" pitchFamily="34" charset="0"/>
              </a:rPr>
              <a:t>Simultaneous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arla Light Italic" panose="020B0004030503030003" pitchFamily="34" charset="0"/>
              </a:rPr>
              <a:t> positive relationship for (c)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F4F432-F6B4-425C-BEF5-75CDB009F37F}"/>
              </a:ext>
            </a:extLst>
          </p:cNvPr>
          <p:cNvSpPr txBox="1"/>
          <p:nvPr/>
        </p:nvSpPr>
        <p:spPr>
          <a:xfrm>
            <a:off x="494476" y="6287495"/>
            <a:ext cx="11199600" cy="630851"/>
          </a:xfrm>
          <a:prstGeom prst="rect">
            <a:avLst/>
          </a:prstGeom>
          <a:noFill/>
        </p:spPr>
        <p:txBody>
          <a:bodyPr wrap="square" lIns="72000" tIns="36000" rIns="72000" bIns="36000" numCol="2" rtlCol="0">
            <a:noAutofit/>
          </a:bodyPr>
          <a:lstStyle/>
          <a:p>
            <a:pPr marL="144000" indent="-108000">
              <a:lnSpc>
                <a:spcPct val="90000"/>
              </a:lnSpc>
              <a:spcAft>
                <a:spcPts val="100"/>
              </a:spcAft>
            </a:pPr>
            <a:r>
              <a:rPr lang="en-US" altLang="ko-KR" sz="800" spc="-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Goosse</a:t>
            </a:r>
            <a:r>
              <a:rPr lang="en-US" altLang="ko-KR" sz="8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, H., </a:t>
            </a:r>
            <a:r>
              <a:rPr lang="en-US" altLang="ko-KR" sz="800" spc="-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Brovkin</a:t>
            </a:r>
            <a:r>
              <a:rPr lang="en-US" altLang="ko-KR" sz="8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, V., </a:t>
            </a:r>
            <a:r>
              <a:rPr lang="en-US" altLang="ko-KR" sz="800" spc="-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Fichefet</a:t>
            </a:r>
            <a:r>
              <a:rPr lang="en-US" altLang="ko-KR" sz="8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, T., </a:t>
            </a:r>
            <a:r>
              <a:rPr lang="en-US" altLang="ko-KR" sz="800" spc="-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Haarsma</a:t>
            </a:r>
            <a:r>
              <a:rPr lang="en-US" altLang="ko-KR" sz="8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, R., Huybrechts, P., </a:t>
            </a:r>
            <a:r>
              <a:rPr lang="en-US" altLang="ko-KR" sz="800" spc="-2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Jongma</a:t>
            </a:r>
            <a:r>
              <a:rPr lang="en-US" altLang="ko-KR" sz="8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, J., et al. (2010). Description of the Earth system model of intermediate complexity LOVECLIM version 1.2. Geoscientific Model Development, 3(2), 603–633. </a:t>
            </a:r>
            <a:r>
              <a:rPr lang="en-US" altLang="ko-KR" sz="8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  <a:hlinkClick r:id="rId7"/>
              </a:rPr>
              <a:t>https://doi.org/10.5194/gmd-3-603-2010</a:t>
            </a:r>
            <a:endParaRPr lang="en-US" altLang="ko-KR" sz="800" spc="-20" dirty="0">
              <a:solidFill>
                <a:schemeClr val="tx1">
                  <a:lumMod val="50000"/>
                  <a:lumOff val="50000"/>
                </a:schemeClr>
              </a:solidFill>
              <a:latin typeface="Univers Light" panose="020B0604020202020204" pitchFamily="34" charset="0"/>
              <a:cs typeface="Biome" panose="020B0503030204020804" pitchFamily="34" charset="0"/>
            </a:endParaRPr>
          </a:p>
          <a:p>
            <a:pPr marL="144000" indent="-108000">
              <a:lnSpc>
                <a:spcPct val="90000"/>
              </a:lnSpc>
              <a:spcAft>
                <a:spcPts val="100"/>
              </a:spcAft>
            </a:pPr>
            <a:r>
              <a:rPr lang="en-US" altLang="ko-KR" sz="8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Carton, J. A., &amp; Giese, B. S. (2008). A reanalysis of ocean climate using Simple Ocean Data Assimilation (SODA). Monthly Weather Review, 136(8), 2999–3017. </a:t>
            </a:r>
            <a:r>
              <a:rPr lang="en-US" altLang="ko-KR" sz="8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  <a:hlinkClick r:id="rId8"/>
              </a:rPr>
              <a:t>https://doi.org/10.1175/2007MWR1978.1</a:t>
            </a:r>
            <a:endParaRPr lang="en-US" altLang="ko-KR" sz="800" spc="-20" dirty="0">
              <a:solidFill>
                <a:schemeClr val="tx1">
                  <a:lumMod val="50000"/>
                  <a:lumOff val="50000"/>
                </a:schemeClr>
              </a:solidFill>
              <a:latin typeface="Univers Light" panose="020B0604020202020204" pitchFamily="34" charset="0"/>
              <a:cs typeface="Biome" panose="020B0503030204020804" pitchFamily="34" charset="0"/>
            </a:endParaRPr>
          </a:p>
          <a:p>
            <a:pPr marL="144000" indent="-108000">
              <a:lnSpc>
                <a:spcPct val="90000"/>
              </a:lnSpc>
              <a:spcAft>
                <a:spcPts val="100"/>
              </a:spcAft>
            </a:pPr>
            <a:r>
              <a:rPr lang="en-US" altLang="ko-KR" sz="8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Zhang, R. (2010). Latitudinal dependence of Atlantic meridional overturning circulation (AMOC) variations. Geophysical Research Letters, 37(16), 1–6. https://doi.org/10.1029/2010GL044474</a:t>
            </a:r>
          </a:p>
          <a:p>
            <a:pPr marL="144000" indent="-108000">
              <a:lnSpc>
                <a:spcPct val="90000"/>
              </a:lnSpc>
              <a:spcAft>
                <a:spcPts val="100"/>
              </a:spcAft>
            </a:pPr>
            <a:r>
              <a:rPr lang="en-US" altLang="ko-KR" sz="8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Light" panose="020B0604020202020204" pitchFamily="34" charset="0"/>
                <a:cs typeface="Biome" panose="020B0503030204020804" pitchFamily="34" charset="0"/>
              </a:rPr>
              <a:t>Zhang, L., &amp; Wang, C. (2013). Multidecadal North Atlantic sea surface temperature and Atlantic meridional overturning circulation variability in CMIP5 historical simulations. Journal of Geophysical Research: Oceans, 118(10), 5772–5791. https://doi.org/10.1002/jgrc.20390</a:t>
            </a: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26BAF159-93E2-41DD-A57E-187DE42010BA}"/>
              </a:ext>
            </a:extLst>
          </p:cNvPr>
          <p:cNvCxnSpPr>
            <a:cxnSpLocks/>
          </p:cNvCxnSpPr>
          <p:nvPr/>
        </p:nvCxnSpPr>
        <p:spPr>
          <a:xfrm>
            <a:off x="3413842" y="1939336"/>
            <a:ext cx="0" cy="4085968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4ED45F5-2C2D-4AA2-9486-99B9BB01C601}"/>
              </a:ext>
            </a:extLst>
          </p:cNvPr>
          <p:cNvSpPr txBox="1"/>
          <p:nvPr/>
        </p:nvSpPr>
        <p:spPr>
          <a:xfrm>
            <a:off x="383286" y="1729503"/>
            <a:ext cx="243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B98EDA"/>
                </a:solidFill>
                <a:latin typeface="Karla Medium Italic" panose="020B0004030503030003" pitchFamily="34" charset="0"/>
              </a:rPr>
              <a:t>1. </a:t>
            </a:r>
            <a:r>
              <a:rPr lang="en-US" altLang="ko-KR" sz="1200" dirty="0">
                <a:solidFill>
                  <a:srgbClr val="B98EDA"/>
                </a:solidFill>
                <a:latin typeface="Karla Medium Italic" panose="020B0004030503030003" pitchFamily="34" charset="0"/>
              </a:rPr>
              <a:t>The LOVECLIM model</a:t>
            </a:r>
            <a:endParaRPr lang="ko-KR" altLang="en-US" sz="1400" dirty="0">
              <a:solidFill>
                <a:srgbClr val="B98EDA"/>
              </a:solidFill>
              <a:latin typeface="Karla Medium Italic" panose="020B0004030503030003" pitchFamily="34" charset="0"/>
            </a:endParaRPr>
          </a:p>
        </p:txBody>
      </p:sp>
      <p:pic>
        <p:nvPicPr>
          <p:cNvPr id="42" name="그림 4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B167FAA9-4C7E-4745-B2A2-BA11324E2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1" y="3563964"/>
            <a:ext cx="2022099" cy="1710728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B23E1E5-1A93-428E-B72F-1E677E2CE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0" y="2232874"/>
            <a:ext cx="2443288" cy="11208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908BF06-D8C9-4762-A881-7D3BD7A6479E}"/>
              </a:ext>
            </a:extLst>
          </p:cNvPr>
          <p:cNvSpPr txBox="1"/>
          <p:nvPr/>
        </p:nvSpPr>
        <p:spPr>
          <a:xfrm>
            <a:off x="383286" y="5376688"/>
            <a:ext cx="28618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97" indent="-107997">
              <a:buFontTx/>
              <a:buChar char="-"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Karla Light Italic" panose="020B0004030503030003" pitchFamily="34" charset="0"/>
              </a:rPr>
              <a:t>Despite the downscaled complexity and resolution of the model,  LOVECLIM well-captures spatial structures of AMOC and AMO.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Karla Light Italic" panose="020B000403050303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3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345</Words>
  <Application>Microsoft Office PowerPoint</Application>
  <PresentationFormat>사용자 지정</PresentationFormat>
  <Paragraphs>19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Karla Light Italic</vt:lpstr>
      <vt:lpstr>Karla Medium Italic</vt:lpstr>
      <vt:lpstr>Poppins</vt:lpstr>
      <vt:lpstr>Univers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김효정</dc:creator>
  <cp:lastModifiedBy>김효정</cp:lastModifiedBy>
  <cp:revision>40</cp:revision>
  <dcterms:created xsi:type="dcterms:W3CDTF">2020-04-24T01:47:25Z</dcterms:created>
  <dcterms:modified xsi:type="dcterms:W3CDTF">2020-05-04T06:49:25Z</dcterms:modified>
</cp:coreProperties>
</file>