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8" d="100"/>
          <a:sy n="18" d="100"/>
        </p:scale>
        <p:origin x="2573"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n-US" smtClean="0"/>
              <a:t>Click to edit Master title style</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BDC554B-8E06-4ADE-A900-4193B2440A35}" type="datetimeFigureOut">
              <a:rPr lang="en-AU" smtClean="0"/>
              <a:t>4/05/2020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2560A06-2794-4675-B9B2-19FC55DC1A6E}" type="slidenum">
              <a:rPr lang="en-AU" smtClean="0"/>
              <a:t>‹#›</a:t>
            </a:fld>
            <a:endParaRPr lang="en-AU"/>
          </a:p>
        </p:txBody>
      </p:sp>
    </p:spTree>
    <p:extLst>
      <p:ext uri="{BB962C8B-B14F-4D97-AF65-F5344CB8AC3E}">
        <p14:creationId xmlns:p14="http://schemas.microsoft.com/office/powerpoint/2010/main" val="2724531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DC554B-8E06-4ADE-A900-4193B2440A35}" type="datetimeFigureOut">
              <a:rPr lang="en-AU" smtClean="0"/>
              <a:t>4/05/2020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2560A06-2794-4675-B9B2-19FC55DC1A6E}" type="slidenum">
              <a:rPr lang="en-AU" smtClean="0"/>
              <a:t>‹#›</a:t>
            </a:fld>
            <a:endParaRPr lang="en-AU"/>
          </a:p>
        </p:txBody>
      </p:sp>
    </p:spTree>
    <p:extLst>
      <p:ext uri="{BB962C8B-B14F-4D97-AF65-F5344CB8AC3E}">
        <p14:creationId xmlns:p14="http://schemas.microsoft.com/office/powerpoint/2010/main" val="942384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DC554B-8E06-4ADE-A900-4193B2440A35}" type="datetimeFigureOut">
              <a:rPr lang="en-AU" smtClean="0"/>
              <a:t>4/05/2020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2560A06-2794-4675-B9B2-19FC55DC1A6E}" type="slidenum">
              <a:rPr lang="en-AU" smtClean="0"/>
              <a:t>‹#›</a:t>
            </a:fld>
            <a:endParaRPr lang="en-AU"/>
          </a:p>
        </p:txBody>
      </p:sp>
    </p:spTree>
    <p:extLst>
      <p:ext uri="{BB962C8B-B14F-4D97-AF65-F5344CB8AC3E}">
        <p14:creationId xmlns:p14="http://schemas.microsoft.com/office/powerpoint/2010/main" val="2121864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DC554B-8E06-4ADE-A900-4193B2440A35}" type="datetimeFigureOut">
              <a:rPr lang="en-AU" smtClean="0"/>
              <a:t>4/05/2020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2560A06-2794-4675-B9B2-19FC55DC1A6E}" type="slidenum">
              <a:rPr lang="en-AU" smtClean="0"/>
              <a:t>‹#›</a:t>
            </a:fld>
            <a:endParaRPr lang="en-AU"/>
          </a:p>
        </p:txBody>
      </p:sp>
    </p:spTree>
    <p:extLst>
      <p:ext uri="{BB962C8B-B14F-4D97-AF65-F5344CB8AC3E}">
        <p14:creationId xmlns:p14="http://schemas.microsoft.com/office/powerpoint/2010/main" val="2905785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n-US" smtClean="0"/>
              <a:t>Click to edit Master title style</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DC554B-8E06-4ADE-A900-4193B2440A35}" type="datetimeFigureOut">
              <a:rPr lang="en-AU" smtClean="0"/>
              <a:t>4/05/2020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2560A06-2794-4675-B9B2-19FC55DC1A6E}" type="slidenum">
              <a:rPr lang="en-AU" smtClean="0"/>
              <a:t>‹#›</a:t>
            </a:fld>
            <a:endParaRPr lang="en-AU"/>
          </a:p>
        </p:txBody>
      </p:sp>
    </p:spTree>
    <p:extLst>
      <p:ext uri="{BB962C8B-B14F-4D97-AF65-F5344CB8AC3E}">
        <p14:creationId xmlns:p14="http://schemas.microsoft.com/office/powerpoint/2010/main" val="2022904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BDC554B-8E06-4ADE-A900-4193B2440A35}" type="datetimeFigureOut">
              <a:rPr lang="en-AU" smtClean="0"/>
              <a:t>4/05/2020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2560A06-2794-4675-B9B2-19FC55DC1A6E}" type="slidenum">
              <a:rPr lang="en-AU" smtClean="0"/>
              <a:t>‹#›</a:t>
            </a:fld>
            <a:endParaRPr lang="en-AU"/>
          </a:p>
        </p:txBody>
      </p:sp>
    </p:spTree>
    <p:extLst>
      <p:ext uri="{BB962C8B-B14F-4D97-AF65-F5344CB8AC3E}">
        <p14:creationId xmlns:p14="http://schemas.microsoft.com/office/powerpoint/2010/main" val="1446348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n-US" smtClean="0"/>
              <a:t>Edit Master text styles</a:t>
            </a:r>
          </a:p>
        </p:txBody>
      </p:sp>
      <p:sp>
        <p:nvSpPr>
          <p:cNvPr id="4" name="Content Placeholder 3"/>
          <p:cNvSpPr>
            <a:spLocks noGrp="1"/>
          </p:cNvSpPr>
          <p:nvPr>
            <p:ph sz="half" idx="2"/>
          </p:nvPr>
        </p:nvSpPr>
        <p:spPr>
          <a:xfrm>
            <a:off x="1512605" y="11966372"/>
            <a:ext cx="9290060" cy="1760073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n-US" smtClean="0"/>
              <a:t>Edit Master text styles</a:t>
            </a:r>
          </a:p>
        </p:txBody>
      </p:sp>
      <p:sp>
        <p:nvSpPr>
          <p:cNvPr id="6" name="Content Placeholder 5"/>
          <p:cNvSpPr>
            <a:spLocks noGrp="1"/>
          </p:cNvSpPr>
          <p:nvPr>
            <p:ph sz="quarter" idx="4"/>
          </p:nvPr>
        </p:nvSpPr>
        <p:spPr>
          <a:xfrm>
            <a:off x="11117194" y="11966372"/>
            <a:ext cx="9335813" cy="1760073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BDC554B-8E06-4ADE-A900-4193B2440A35}" type="datetimeFigureOut">
              <a:rPr lang="en-AU" smtClean="0"/>
              <a:t>4/05/2020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22560A06-2794-4675-B9B2-19FC55DC1A6E}" type="slidenum">
              <a:rPr lang="en-AU" smtClean="0"/>
              <a:t>‹#›</a:t>
            </a:fld>
            <a:endParaRPr lang="en-AU"/>
          </a:p>
        </p:txBody>
      </p:sp>
    </p:spTree>
    <p:extLst>
      <p:ext uri="{BB962C8B-B14F-4D97-AF65-F5344CB8AC3E}">
        <p14:creationId xmlns:p14="http://schemas.microsoft.com/office/powerpoint/2010/main" val="987125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DC554B-8E06-4ADE-A900-4193B2440A35}" type="datetimeFigureOut">
              <a:rPr lang="en-AU" smtClean="0"/>
              <a:t>4/05/2020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22560A06-2794-4675-B9B2-19FC55DC1A6E}" type="slidenum">
              <a:rPr lang="en-AU" smtClean="0"/>
              <a:t>‹#›</a:t>
            </a:fld>
            <a:endParaRPr lang="en-AU"/>
          </a:p>
        </p:txBody>
      </p:sp>
    </p:spTree>
    <p:extLst>
      <p:ext uri="{BB962C8B-B14F-4D97-AF65-F5344CB8AC3E}">
        <p14:creationId xmlns:p14="http://schemas.microsoft.com/office/powerpoint/2010/main" val="396271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DC554B-8E06-4ADE-A900-4193B2440A35}" type="datetimeFigureOut">
              <a:rPr lang="en-AU" smtClean="0"/>
              <a:t>4/05/2020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22560A06-2794-4675-B9B2-19FC55DC1A6E}" type="slidenum">
              <a:rPr lang="en-AU" smtClean="0"/>
              <a:t>‹#›</a:t>
            </a:fld>
            <a:endParaRPr lang="en-AU"/>
          </a:p>
        </p:txBody>
      </p:sp>
    </p:spTree>
    <p:extLst>
      <p:ext uri="{BB962C8B-B14F-4D97-AF65-F5344CB8AC3E}">
        <p14:creationId xmlns:p14="http://schemas.microsoft.com/office/powerpoint/2010/main" val="2729905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n-US" smtClean="0"/>
              <a:t>Click to edit Master title style</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n-US" smtClean="0"/>
              <a:t>Edit Master text styles</a:t>
            </a:r>
          </a:p>
        </p:txBody>
      </p:sp>
      <p:sp>
        <p:nvSpPr>
          <p:cNvPr id="5" name="Date Placeholder 4"/>
          <p:cNvSpPr>
            <a:spLocks noGrp="1"/>
          </p:cNvSpPr>
          <p:nvPr>
            <p:ph type="dt" sz="half" idx="10"/>
          </p:nvPr>
        </p:nvSpPr>
        <p:spPr/>
        <p:txBody>
          <a:bodyPr/>
          <a:lstStyle/>
          <a:p>
            <a:fld id="{8BDC554B-8E06-4ADE-A900-4193B2440A35}" type="datetimeFigureOut">
              <a:rPr lang="en-AU" smtClean="0"/>
              <a:t>4/05/2020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2560A06-2794-4675-B9B2-19FC55DC1A6E}" type="slidenum">
              <a:rPr lang="en-AU" smtClean="0"/>
              <a:t>‹#›</a:t>
            </a:fld>
            <a:endParaRPr lang="en-AU"/>
          </a:p>
        </p:txBody>
      </p:sp>
    </p:spTree>
    <p:extLst>
      <p:ext uri="{BB962C8B-B14F-4D97-AF65-F5344CB8AC3E}">
        <p14:creationId xmlns:p14="http://schemas.microsoft.com/office/powerpoint/2010/main" val="137123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n-US" smtClean="0"/>
              <a:t>Click icon to add picture</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n-US" smtClean="0"/>
              <a:t>Edit Master text styles</a:t>
            </a:r>
          </a:p>
        </p:txBody>
      </p:sp>
      <p:sp>
        <p:nvSpPr>
          <p:cNvPr id="5" name="Date Placeholder 4"/>
          <p:cNvSpPr>
            <a:spLocks noGrp="1"/>
          </p:cNvSpPr>
          <p:nvPr>
            <p:ph type="dt" sz="half" idx="10"/>
          </p:nvPr>
        </p:nvSpPr>
        <p:spPr/>
        <p:txBody>
          <a:bodyPr/>
          <a:lstStyle/>
          <a:p>
            <a:fld id="{8BDC554B-8E06-4ADE-A900-4193B2440A35}" type="datetimeFigureOut">
              <a:rPr lang="en-AU" smtClean="0"/>
              <a:t>4/05/2020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2560A06-2794-4675-B9B2-19FC55DC1A6E}" type="slidenum">
              <a:rPr lang="en-AU" smtClean="0"/>
              <a:t>‹#›</a:t>
            </a:fld>
            <a:endParaRPr lang="en-AU"/>
          </a:p>
        </p:txBody>
      </p:sp>
    </p:spTree>
    <p:extLst>
      <p:ext uri="{BB962C8B-B14F-4D97-AF65-F5344CB8AC3E}">
        <p14:creationId xmlns:p14="http://schemas.microsoft.com/office/powerpoint/2010/main" val="4006406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8BDC554B-8E06-4ADE-A900-4193B2440A35}" type="datetimeFigureOut">
              <a:rPr lang="en-AU" smtClean="0"/>
              <a:t>4/05/2020</a:t>
            </a:fld>
            <a:endParaRPr lang="en-AU"/>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22560A06-2794-4675-B9B2-19FC55DC1A6E}" type="slidenum">
              <a:rPr lang="en-AU" smtClean="0"/>
              <a:t>‹#›</a:t>
            </a:fld>
            <a:endParaRPr lang="en-AU"/>
          </a:p>
        </p:txBody>
      </p:sp>
    </p:spTree>
    <p:extLst>
      <p:ext uri="{BB962C8B-B14F-4D97-AF65-F5344CB8AC3E}">
        <p14:creationId xmlns:p14="http://schemas.microsoft.com/office/powerpoint/2010/main" val="27988013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9.png"/><Relationship Id="rId2" Type="http://schemas.openxmlformats.org/officeDocument/2006/relationships/hyperlink" Target="mailto:m.edraki@cmlr.uq.edu.au" TargetMode="Externa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tif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21959888" cy="51380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Box 4"/>
          <p:cNvSpPr txBox="1"/>
          <p:nvPr/>
        </p:nvSpPr>
        <p:spPr>
          <a:xfrm>
            <a:off x="1" y="348343"/>
            <a:ext cx="21959888" cy="4431983"/>
          </a:xfrm>
          <a:prstGeom prst="rect">
            <a:avLst/>
          </a:prstGeom>
          <a:noFill/>
        </p:spPr>
        <p:txBody>
          <a:bodyPr wrap="square" rtlCol="0">
            <a:spAutoFit/>
          </a:bodyPr>
          <a:lstStyle/>
          <a:p>
            <a:pPr algn="ctr"/>
            <a:r>
              <a:rPr lang="en-AU" sz="5400" b="1" dirty="0"/>
              <a:t>Examining saturated and unsaturated hydraulic parameter changes as a result of geochemical reactions in </a:t>
            </a:r>
            <a:r>
              <a:rPr lang="en-AU" sz="5400" b="1" dirty="0" smtClean="0"/>
              <a:t>tailings</a:t>
            </a:r>
          </a:p>
          <a:p>
            <a:pPr algn="ctr"/>
            <a:r>
              <a:rPr lang="en-AU" sz="2400" dirty="0"/>
              <a:t>R. Akesseh</a:t>
            </a:r>
            <a:r>
              <a:rPr lang="en-AU" sz="2400" baseline="30000" dirty="0"/>
              <a:t>1</a:t>
            </a:r>
            <a:r>
              <a:rPr lang="en-AU" sz="2400" dirty="0"/>
              <a:t>, M. Edraki</a:t>
            </a:r>
            <a:r>
              <a:rPr lang="en-AU" sz="2400" baseline="30000" dirty="0"/>
              <a:t>2</a:t>
            </a:r>
            <a:r>
              <a:rPr lang="en-AU" sz="2400" dirty="0"/>
              <a:t> and T. Baumgartl</a:t>
            </a:r>
            <a:r>
              <a:rPr lang="en-AU" sz="2400" baseline="30000" dirty="0"/>
              <a:t>3,4</a:t>
            </a:r>
            <a:endParaRPr lang="en-AU" sz="2400" dirty="0"/>
          </a:p>
          <a:p>
            <a:pPr algn="ctr"/>
            <a:r>
              <a:rPr lang="en-AU" sz="2400" baseline="30000" dirty="0"/>
              <a:t>1</a:t>
            </a:r>
            <a:r>
              <a:rPr lang="en-AU" sz="2400" dirty="0"/>
              <a:t>PhD student, Sustainable Minerals Institute, The University of Queensland, St Lucia QLD 4069, r.akesseh@uq.edu.au</a:t>
            </a:r>
          </a:p>
          <a:p>
            <a:pPr algn="ctr"/>
            <a:r>
              <a:rPr lang="en-AU" sz="2400" baseline="30000" dirty="0"/>
              <a:t>2</a:t>
            </a:r>
            <a:r>
              <a:rPr lang="en-AU" sz="2400" dirty="0"/>
              <a:t>Principal Research Fellow, Sustainable Minerals Institute, The University of Queensland, St Lucia, QLD 4069. </a:t>
            </a:r>
            <a:r>
              <a:rPr lang="en-AU" sz="2400" u="sng" dirty="0">
                <a:hlinkClick r:id="rId2"/>
              </a:rPr>
              <a:t>m.edraki@cmlr.uq.edu.au</a:t>
            </a:r>
            <a:endParaRPr lang="en-AU" sz="2400" dirty="0"/>
          </a:p>
          <a:p>
            <a:pPr algn="ctr"/>
            <a:r>
              <a:rPr lang="en-AU" sz="2400" baseline="30000" dirty="0"/>
              <a:t>3</a:t>
            </a:r>
            <a:r>
              <a:rPr lang="en-AU" sz="2400" dirty="0"/>
              <a:t>Director, Geotechnical and Hydrogeological Engineering Research Group (GHERG), Federation University Australia, Gippsland VIC 3841, t.baumgartl@federation.edu.au </a:t>
            </a:r>
            <a:endParaRPr lang="en-AU" sz="2400" dirty="0" smtClean="0"/>
          </a:p>
          <a:p>
            <a:pPr algn="ctr"/>
            <a:r>
              <a:rPr lang="en-AU" sz="2400" baseline="30000" dirty="0"/>
              <a:t>4</a:t>
            </a:r>
            <a:r>
              <a:rPr lang="en-AU" sz="2400" dirty="0"/>
              <a:t>Honary Professor, Sustainable Minerals Institute, The University of Queensland, St Lucia QLD 4069. t.baumgartl@uq.edu.au</a:t>
            </a:r>
          </a:p>
          <a:p>
            <a:endParaRPr lang="en-AU" sz="5400" dirty="0"/>
          </a:p>
        </p:txBody>
      </p:sp>
      <p:sp>
        <p:nvSpPr>
          <p:cNvPr id="6" name="Rounded Rectangle 5"/>
          <p:cNvSpPr/>
          <p:nvPr/>
        </p:nvSpPr>
        <p:spPr>
          <a:xfrm>
            <a:off x="76200" y="5410200"/>
            <a:ext cx="21602700" cy="341376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7" name="TextBox 6"/>
          <p:cNvSpPr txBox="1"/>
          <p:nvPr/>
        </p:nvSpPr>
        <p:spPr>
          <a:xfrm>
            <a:off x="76200" y="5608320"/>
            <a:ext cx="21602700" cy="584775"/>
          </a:xfrm>
          <a:prstGeom prst="rect">
            <a:avLst/>
          </a:prstGeom>
          <a:noFill/>
        </p:spPr>
        <p:txBody>
          <a:bodyPr wrap="square" rtlCol="0">
            <a:spAutoFit/>
          </a:bodyPr>
          <a:lstStyle/>
          <a:p>
            <a:pPr algn="ctr"/>
            <a:r>
              <a:rPr lang="en-AU" sz="3200" b="1" dirty="0" smtClean="0">
                <a:latin typeface="Arial" panose="020B0604020202020204" pitchFamily="34" charset="0"/>
                <a:cs typeface="Arial" panose="020B0604020202020204" pitchFamily="34" charset="0"/>
              </a:rPr>
              <a:t>1. </a:t>
            </a:r>
            <a:r>
              <a:rPr lang="en-AU" sz="2400" b="1" dirty="0">
                <a:latin typeface="Arial" panose="020B0604020202020204" pitchFamily="34" charset="0"/>
                <a:cs typeface="Arial" panose="020B0604020202020204" pitchFamily="34" charset="0"/>
              </a:rPr>
              <a:t>INTRODUCTION</a:t>
            </a:r>
          </a:p>
        </p:txBody>
      </p:sp>
      <p:sp>
        <p:nvSpPr>
          <p:cNvPr id="8" name="TextBox 7"/>
          <p:cNvSpPr txBox="1"/>
          <p:nvPr/>
        </p:nvSpPr>
        <p:spPr>
          <a:xfrm>
            <a:off x="76200" y="6416040"/>
            <a:ext cx="21602700" cy="1846659"/>
          </a:xfrm>
          <a:prstGeom prst="rect">
            <a:avLst/>
          </a:prstGeom>
          <a:noFill/>
        </p:spPr>
        <p:txBody>
          <a:bodyPr wrap="square" rtlCol="0">
            <a:spAutoFit/>
          </a:bodyPr>
          <a:lstStyle/>
          <a:p>
            <a:r>
              <a:rPr lang="en-AU" sz="2400" dirty="0">
                <a:latin typeface="Times New Roman" panose="02020603050405020304" pitchFamily="18" charset="0"/>
                <a:cs typeface="Times New Roman" panose="02020603050405020304" pitchFamily="18" charset="0"/>
              </a:rPr>
              <a:t>Water flow and solute transport in the unsaturated zone is governed by the hydraulic properties and the hydraulic conductivity function. </a:t>
            </a:r>
            <a:r>
              <a:rPr lang="en-AU" sz="2400" dirty="0" smtClean="0">
                <a:latin typeface="Times New Roman" panose="02020603050405020304" pitchFamily="18" charset="0"/>
                <a:cs typeface="Times New Roman" panose="02020603050405020304" pitchFamily="18" charset="0"/>
              </a:rPr>
              <a:t>However, </a:t>
            </a:r>
            <a:r>
              <a:rPr lang="en-AU" sz="2400" dirty="0">
                <a:latin typeface="Times New Roman" panose="02020603050405020304" pitchFamily="18" charset="0"/>
                <a:cs typeface="Times New Roman" panose="02020603050405020304" pitchFamily="18" charset="0"/>
              </a:rPr>
              <a:t>g</a:t>
            </a:r>
            <a:r>
              <a:rPr lang="en-AU" sz="2400" dirty="0" smtClean="0">
                <a:latin typeface="Times New Roman" panose="02020603050405020304" pitchFamily="18" charset="0"/>
                <a:cs typeface="Times New Roman" panose="02020603050405020304" pitchFamily="18" charset="0"/>
              </a:rPr>
              <a:t>eochemical reactions induce </a:t>
            </a:r>
            <a:r>
              <a:rPr lang="en-AU" sz="2400" dirty="0">
                <a:latin typeface="Times New Roman" panose="02020603050405020304" pitchFamily="18" charset="0"/>
                <a:cs typeface="Times New Roman" panose="02020603050405020304" pitchFamily="18" charset="0"/>
              </a:rPr>
              <a:t>changes in the hydraulic </a:t>
            </a:r>
            <a:r>
              <a:rPr lang="en-AU" sz="2400" dirty="0" smtClean="0">
                <a:latin typeface="Times New Roman" panose="02020603050405020304" pitchFamily="18" charset="0"/>
                <a:cs typeface="Times New Roman" panose="02020603050405020304" pitchFamily="18" charset="0"/>
              </a:rPr>
              <a:t>properties as oxidation occurs in reactive materials. Transient flow experiment can be designed to indirectly estimates these changes. This is an easy and practical method which relies on easily measureable parameters. Our </a:t>
            </a:r>
            <a:r>
              <a:rPr lang="en-AU" sz="2400" dirty="0">
                <a:latin typeface="Times New Roman" panose="02020603050405020304" pitchFamily="18" charset="0"/>
                <a:cs typeface="Times New Roman" panose="02020603050405020304" pitchFamily="18" charset="0"/>
              </a:rPr>
              <a:t>aim was to test the hypothesis of induced hydraulic properties </a:t>
            </a:r>
            <a:r>
              <a:rPr lang="en-AU" sz="2400" dirty="0" smtClean="0">
                <a:latin typeface="Times New Roman" panose="02020603050405020304" pitchFamily="18" charset="0"/>
                <a:cs typeface="Times New Roman" panose="02020603050405020304" pitchFamily="18" charset="0"/>
              </a:rPr>
              <a:t>changes due </a:t>
            </a:r>
            <a:r>
              <a:rPr lang="en-AU" sz="2400" dirty="0">
                <a:latin typeface="Times New Roman" panose="02020603050405020304" pitchFamily="18" charset="0"/>
                <a:cs typeface="Times New Roman" panose="02020603050405020304" pitchFamily="18" charset="0"/>
              </a:rPr>
              <a:t>to geochemical reaction using inverse numerical </a:t>
            </a:r>
            <a:r>
              <a:rPr lang="en-AU" sz="2400" dirty="0" smtClean="0">
                <a:latin typeface="Times New Roman" panose="02020603050405020304" pitchFamily="18" charset="0"/>
                <a:cs typeface="Times New Roman" panose="02020603050405020304" pitchFamily="18" charset="0"/>
              </a:rPr>
              <a:t>modelling.</a:t>
            </a:r>
            <a:endParaRPr lang="en-AU" sz="2400" dirty="0">
              <a:latin typeface="Times New Roman" panose="02020603050405020304" pitchFamily="18" charset="0"/>
              <a:cs typeface="Times New Roman" panose="02020603050405020304" pitchFamily="18" charset="0"/>
            </a:endParaRPr>
          </a:p>
          <a:p>
            <a:endParaRPr lang="en-AU" dirty="0">
              <a:latin typeface="Times New Roman" panose="02020603050405020304" pitchFamily="18" charset="0"/>
              <a:cs typeface="Times New Roman" panose="02020603050405020304" pitchFamily="18" charset="0"/>
            </a:endParaRPr>
          </a:p>
        </p:txBody>
      </p:sp>
      <p:sp>
        <p:nvSpPr>
          <p:cNvPr id="9" name="Rounded Rectangle 8"/>
          <p:cNvSpPr/>
          <p:nvPr/>
        </p:nvSpPr>
        <p:spPr>
          <a:xfrm>
            <a:off x="274320" y="9294221"/>
            <a:ext cx="10165080" cy="908840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b="19974"/>
          <a:stretch/>
        </p:blipFill>
        <p:spPr>
          <a:xfrm>
            <a:off x="16142533" y="13816536"/>
            <a:ext cx="5536367" cy="3921314"/>
          </a:xfrm>
          <a:prstGeom prst="rect">
            <a:avLst/>
          </a:prstGeom>
        </p:spPr>
      </p:pic>
      <p:sp>
        <p:nvSpPr>
          <p:cNvPr id="11" name="TextBox 10"/>
          <p:cNvSpPr txBox="1"/>
          <p:nvPr/>
        </p:nvSpPr>
        <p:spPr>
          <a:xfrm>
            <a:off x="308372" y="9493061"/>
            <a:ext cx="10131028" cy="738664"/>
          </a:xfrm>
          <a:prstGeom prst="rect">
            <a:avLst/>
          </a:prstGeom>
          <a:noFill/>
        </p:spPr>
        <p:txBody>
          <a:bodyPr wrap="square" rtlCol="0">
            <a:spAutoFit/>
          </a:bodyPr>
          <a:lstStyle/>
          <a:p>
            <a:pPr algn="ctr"/>
            <a:r>
              <a:rPr lang="en-AU" sz="2400" b="1" dirty="0">
                <a:latin typeface="Arial" panose="020B0604020202020204" pitchFamily="34" charset="0"/>
                <a:cs typeface="Arial" panose="020B0604020202020204" pitchFamily="34" charset="0"/>
              </a:rPr>
              <a:t>2. </a:t>
            </a:r>
            <a:r>
              <a:rPr lang="en-AU" sz="2400" b="1" dirty="0" smtClean="0">
                <a:latin typeface="Arial" panose="020B0604020202020204" pitchFamily="34" charset="0"/>
                <a:cs typeface="Arial" panose="020B0604020202020204" pitchFamily="34" charset="0"/>
              </a:rPr>
              <a:t>HYDRAULIC PROPERTIES ESTIMATION</a:t>
            </a:r>
            <a:r>
              <a:rPr lang="en-AU" b="1" dirty="0" smtClean="0">
                <a:latin typeface="Arial" panose="020B0604020202020204" pitchFamily="34" charset="0"/>
                <a:cs typeface="Arial" panose="020B0604020202020204" pitchFamily="34" charset="0"/>
              </a:rPr>
              <a:t> </a:t>
            </a:r>
            <a:endParaRPr lang="en-AU" b="1" dirty="0">
              <a:latin typeface="Arial" panose="020B0604020202020204" pitchFamily="34" charset="0"/>
              <a:cs typeface="Arial" panose="020B0604020202020204" pitchFamily="34" charset="0"/>
            </a:endParaRPr>
          </a:p>
          <a:p>
            <a:endParaRPr lang="en-AU" b="1" dirty="0"/>
          </a:p>
        </p:txBody>
      </p:sp>
      <mc:AlternateContent xmlns:mc="http://schemas.openxmlformats.org/markup-compatibility/2006" xmlns:a14="http://schemas.microsoft.com/office/drawing/2010/main">
        <mc:Choice Requires="a14">
          <p:sp>
            <p:nvSpPr>
              <p:cNvPr id="12" name="TextBox 11"/>
              <p:cNvSpPr txBox="1"/>
              <p:nvPr/>
            </p:nvSpPr>
            <p:spPr>
              <a:xfrm>
                <a:off x="308372" y="10553604"/>
                <a:ext cx="10165080" cy="7064883"/>
              </a:xfrm>
              <a:prstGeom prst="rect">
                <a:avLst/>
              </a:prstGeom>
              <a:noFill/>
            </p:spPr>
            <p:txBody>
              <a:bodyPr wrap="square" rtlCol="0">
                <a:spAutoFit/>
              </a:bodyPr>
              <a:lstStyle/>
              <a:p>
                <a:pPr marL="285750" indent="-285750">
                  <a:buFont typeface="Arial" panose="020B0604020202020204" pitchFamily="34" charset="0"/>
                  <a:buChar char="•"/>
                </a:pPr>
                <a:r>
                  <a:rPr lang="en-AU" sz="2400" dirty="0" smtClean="0">
                    <a:latin typeface="Times New Roman" panose="02020603050405020304" pitchFamily="18" charset="0"/>
                    <a:cs typeface="Times New Roman" panose="02020603050405020304" pitchFamily="18" charset="0"/>
                  </a:rPr>
                  <a:t>One dimensional vert</a:t>
                </a:r>
                <a:r>
                  <a:rPr lang="en-AU" dirty="0" smtClean="0"/>
                  <a:t>ical </a:t>
                </a:r>
                <a:r>
                  <a:rPr lang="en-AU" sz="2400" dirty="0">
                    <a:latin typeface="Times New Roman" panose="02020603050405020304" pitchFamily="18" charset="0"/>
                    <a:cs typeface="Times New Roman" panose="02020603050405020304" pitchFamily="18" charset="0"/>
                  </a:rPr>
                  <a:t>flow</a:t>
                </a:r>
                <a:r>
                  <a:rPr lang="en-AU" dirty="0" smtClean="0"/>
                  <a:t> </a:t>
                </a:r>
                <a:r>
                  <a:rPr lang="en-AU" sz="2400" dirty="0">
                    <a:latin typeface="Times New Roman" panose="02020603050405020304" pitchFamily="18" charset="0"/>
                    <a:cs typeface="Times New Roman" panose="02020603050405020304" pitchFamily="18" charset="0"/>
                  </a:rPr>
                  <a:t>in</a:t>
                </a:r>
                <a:r>
                  <a:rPr lang="en-AU" dirty="0" smtClean="0"/>
                  <a:t> </a:t>
                </a:r>
                <a:r>
                  <a:rPr lang="en-AU" sz="2400" dirty="0">
                    <a:latin typeface="Times New Roman" panose="02020603050405020304" pitchFamily="18" charset="0"/>
                    <a:cs typeface="Times New Roman" panose="02020603050405020304" pitchFamily="18" charset="0"/>
                  </a:rPr>
                  <a:t>rigid</a:t>
                </a:r>
                <a:r>
                  <a:rPr lang="en-AU" dirty="0" smtClean="0"/>
                  <a:t> </a:t>
                </a:r>
                <a:r>
                  <a:rPr lang="en-AU" sz="2400" dirty="0">
                    <a:latin typeface="Times New Roman" panose="02020603050405020304" pitchFamily="18" charset="0"/>
                    <a:cs typeface="Times New Roman" panose="02020603050405020304" pitchFamily="18" charset="0"/>
                  </a:rPr>
                  <a:t>porous</a:t>
                </a:r>
                <a:r>
                  <a:rPr lang="en-AU" dirty="0" smtClean="0"/>
                  <a:t> </a:t>
                </a:r>
                <a:r>
                  <a:rPr lang="en-AU" sz="2400" dirty="0">
                    <a:latin typeface="Times New Roman" panose="02020603050405020304" pitchFamily="18" charset="0"/>
                    <a:cs typeface="Times New Roman" panose="02020603050405020304" pitchFamily="18" charset="0"/>
                  </a:rPr>
                  <a:t>media</a:t>
                </a:r>
                <a:r>
                  <a:rPr lang="en-AU" dirty="0" smtClean="0"/>
                  <a:t> is </a:t>
                </a:r>
                <a:r>
                  <a:rPr lang="en-AU" sz="2400" dirty="0">
                    <a:latin typeface="Times New Roman" panose="02020603050405020304" pitchFamily="18" charset="0"/>
                    <a:cs typeface="Times New Roman" panose="02020603050405020304" pitchFamily="18" charset="0"/>
                  </a:rPr>
                  <a:t>governed</a:t>
                </a:r>
                <a:r>
                  <a:rPr lang="en-AU" dirty="0" smtClean="0"/>
                  <a:t> </a:t>
                </a:r>
                <a:r>
                  <a:rPr lang="en-AU" sz="2400" dirty="0">
                    <a:latin typeface="Times New Roman" panose="02020603050405020304" pitchFamily="18" charset="0"/>
                    <a:cs typeface="Times New Roman" panose="02020603050405020304" pitchFamily="18" charset="0"/>
                  </a:rPr>
                  <a:t>by</a:t>
                </a:r>
                <a:r>
                  <a:rPr lang="en-AU" dirty="0" smtClean="0"/>
                  <a:t> </a:t>
                </a:r>
                <a:r>
                  <a:rPr lang="en-AU" sz="2400" dirty="0">
                    <a:latin typeface="Times New Roman" panose="02020603050405020304" pitchFamily="18" charset="0"/>
                    <a:cs typeface="Times New Roman" panose="02020603050405020304" pitchFamily="18" charset="0"/>
                  </a:rPr>
                  <a:t>Richards</a:t>
                </a:r>
                <a:r>
                  <a:rPr lang="en-AU" dirty="0" smtClean="0"/>
                  <a:t> </a:t>
                </a:r>
                <a:r>
                  <a:rPr lang="en-AU" sz="2400" dirty="0">
                    <a:latin typeface="Times New Roman" panose="02020603050405020304" pitchFamily="18" charset="0"/>
                    <a:cs typeface="Times New Roman" panose="02020603050405020304" pitchFamily="18" charset="0"/>
                  </a:rPr>
                  <a:t>equation</a:t>
                </a:r>
                <a:r>
                  <a:rPr lang="en-AU" dirty="0" smtClean="0"/>
                  <a:t>,</a:t>
                </a:r>
              </a:p>
              <a:p>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𝐶</m:t>
                      </m:r>
                      <m:d>
                        <m:dPr>
                          <m:ctrlPr>
                            <a:rPr lang="en-AU" b="0" i="1" smtClean="0">
                              <a:latin typeface="Cambria Math" panose="02040503050406030204" pitchFamily="18" charset="0"/>
                            </a:rPr>
                          </m:ctrlPr>
                        </m:dPr>
                        <m:e/>
                      </m:d>
                      <m:f>
                        <m:fPr>
                          <m:ctrlPr>
                            <a:rPr lang="en-AU" b="0" i="1" smtClean="0">
                              <a:latin typeface="Cambria Math" panose="02040503050406030204" pitchFamily="18" charset="0"/>
                            </a:rPr>
                          </m:ctrlPr>
                        </m:fPr>
                        <m:num>
                          <m:r>
                            <a:rPr lang="en-AU" b="0" i="1" smtClean="0">
                              <a:latin typeface="Cambria Math" panose="02040503050406030204" pitchFamily="18" charset="0"/>
                              <a:ea typeface="Cambria Math" panose="02040503050406030204" pitchFamily="18" charset="0"/>
                            </a:rPr>
                            <m:t>𝜕</m:t>
                          </m:r>
                          <m:r>
                            <a:rPr lang="en-AU" b="0" i="1" smtClean="0">
                              <a:latin typeface="Cambria Math" panose="02040503050406030204" pitchFamily="18" charset="0"/>
                              <a:ea typeface="Cambria Math" panose="02040503050406030204" pitchFamily="18" charset="0"/>
                            </a:rPr>
                            <m:t>h</m:t>
                          </m:r>
                        </m:num>
                        <m:den>
                          <m:r>
                            <a:rPr lang="en-AU" b="0" i="1" smtClean="0">
                              <a:latin typeface="Cambria Math" panose="02040503050406030204" pitchFamily="18" charset="0"/>
                              <a:ea typeface="Cambria Math" panose="02040503050406030204" pitchFamily="18" charset="0"/>
                            </a:rPr>
                            <m:t>𝜕</m:t>
                          </m:r>
                          <m:r>
                            <a:rPr lang="en-AU" b="0" i="1" smtClean="0">
                              <a:latin typeface="Cambria Math" panose="02040503050406030204" pitchFamily="18" charset="0"/>
                              <a:ea typeface="Cambria Math" panose="02040503050406030204" pitchFamily="18" charset="0"/>
                            </a:rPr>
                            <m:t>𝑡</m:t>
                          </m:r>
                        </m:den>
                      </m:f>
                      <m:r>
                        <a:rPr lang="en-AU" b="0" i="1" smtClean="0">
                          <a:latin typeface="Cambria Math" panose="02040503050406030204" pitchFamily="18" charset="0"/>
                        </a:rPr>
                        <m:t>=</m:t>
                      </m:r>
                      <m:f>
                        <m:fPr>
                          <m:ctrlPr>
                            <a:rPr lang="en-AU" b="0" i="1" smtClean="0">
                              <a:latin typeface="Cambria Math" panose="02040503050406030204" pitchFamily="18" charset="0"/>
                            </a:rPr>
                          </m:ctrlPr>
                        </m:fPr>
                        <m:num/>
                        <m:den/>
                      </m:f>
                      <m:d>
                        <m:dPr>
                          <m:begChr m:val="["/>
                          <m:endChr m:val="]"/>
                          <m:ctrlPr>
                            <a:rPr lang="en-AU" b="0" i="1" smtClean="0">
                              <a:latin typeface="Cambria Math" panose="02040503050406030204" pitchFamily="18" charset="0"/>
                            </a:rPr>
                          </m:ctrlPr>
                        </m:dPr>
                        <m:e>
                          <m:r>
                            <a:rPr lang="en-AU" b="0" i="1" smtClean="0">
                              <a:latin typeface="Cambria Math" panose="02040503050406030204" pitchFamily="18" charset="0"/>
                            </a:rPr>
                            <m:t>𝑘</m:t>
                          </m:r>
                          <m:d>
                            <m:dPr>
                              <m:ctrlPr>
                                <a:rPr lang="en-AU" b="0" i="1" smtClean="0">
                                  <a:latin typeface="Cambria Math" panose="02040503050406030204" pitchFamily="18" charset="0"/>
                                </a:rPr>
                              </m:ctrlPr>
                            </m:dPr>
                            <m:e>
                              <m:r>
                                <a:rPr lang="en-AU" b="0" i="1" smtClean="0">
                                  <a:latin typeface="Cambria Math" panose="02040503050406030204" pitchFamily="18" charset="0"/>
                                </a:rPr>
                                <m:t>h</m:t>
                              </m:r>
                            </m:e>
                          </m:d>
                          <m:d>
                            <m:dPr>
                              <m:ctrlPr>
                                <a:rPr lang="en-AU" b="0" i="1" smtClean="0">
                                  <a:latin typeface="Cambria Math" panose="02040503050406030204" pitchFamily="18" charset="0"/>
                                </a:rPr>
                              </m:ctrlPr>
                            </m:dPr>
                            <m:e>
                              <m:f>
                                <m:fPr>
                                  <m:ctrlPr>
                                    <a:rPr lang="en-AU" b="0" i="1" smtClean="0">
                                      <a:latin typeface="Cambria Math" panose="02040503050406030204" pitchFamily="18" charset="0"/>
                                    </a:rPr>
                                  </m:ctrlPr>
                                </m:fPr>
                                <m:num>
                                  <m:r>
                                    <a:rPr lang="en-AU" b="0" i="1" smtClean="0">
                                      <a:latin typeface="Cambria Math" panose="02040503050406030204" pitchFamily="18" charset="0"/>
                                      <a:ea typeface="Cambria Math" panose="02040503050406030204" pitchFamily="18" charset="0"/>
                                    </a:rPr>
                                    <m:t>𝜕</m:t>
                                  </m:r>
                                  <m:r>
                                    <a:rPr lang="en-AU" b="0" i="1" smtClean="0">
                                      <a:latin typeface="Cambria Math" panose="02040503050406030204" pitchFamily="18" charset="0"/>
                                      <a:ea typeface="Cambria Math" panose="02040503050406030204" pitchFamily="18" charset="0"/>
                                    </a:rPr>
                                    <m:t>h</m:t>
                                  </m:r>
                                </m:num>
                                <m:den>
                                  <m:r>
                                    <a:rPr lang="en-AU" b="0" i="1" smtClean="0">
                                      <a:latin typeface="Cambria Math" panose="02040503050406030204" pitchFamily="18" charset="0"/>
                                      <a:ea typeface="Cambria Math" panose="02040503050406030204" pitchFamily="18" charset="0"/>
                                    </a:rPr>
                                    <m:t>𝜕</m:t>
                                  </m:r>
                                  <m:r>
                                    <a:rPr lang="en-AU" b="0" i="1" smtClean="0">
                                      <a:latin typeface="Cambria Math" panose="02040503050406030204" pitchFamily="18" charset="0"/>
                                      <a:ea typeface="Cambria Math" panose="02040503050406030204" pitchFamily="18" charset="0"/>
                                    </a:rPr>
                                    <m:t>𝑧</m:t>
                                  </m:r>
                                </m:den>
                              </m:f>
                              <m:r>
                                <a:rPr lang="en-AU" b="0" i="1" smtClean="0">
                                  <a:latin typeface="Cambria Math" panose="02040503050406030204" pitchFamily="18" charset="0"/>
                                </a:rPr>
                                <m:t>−1</m:t>
                              </m:r>
                            </m:e>
                          </m:d>
                        </m:e>
                      </m:d>
                    </m:oMath>
                  </m:oMathPara>
                </a14:m>
                <a:endParaRPr lang="en-AU" dirty="0" smtClean="0"/>
              </a:p>
              <a:p>
                <a:pPr marL="285750" indent="-285750">
                  <a:buFont typeface="Arial" panose="020B0604020202020204" pitchFamily="34" charset="0"/>
                  <a:buChar char="•"/>
                </a:pPr>
                <a:r>
                  <a:rPr lang="en-AU" sz="2400" dirty="0">
                    <a:latin typeface="Times New Roman" panose="02020603050405020304" pitchFamily="18" charset="0"/>
                    <a:cs typeface="Times New Roman" panose="02020603050405020304" pitchFamily="18" charset="0"/>
                  </a:rPr>
                  <a:t>Initial a</a:t>
                </a:r>
                <a:r>
                  <a:rPr lang="en-AU" dirty="0" smtClean="0"/>
                  <a:t>nd </a:t>
                </a:r>
                <a:r>
                  <a:rPr lang="en-AU" sz="2400" dirty="0">
                    <a:latin typeface="Times New Roman" panose="02020603050405020304" pitchFamily="18" charset="0"/>
                    <a:cs typeface="Times New Roman" panose="02020603050405020304" pitchFamily="18" charset="0"/>
                  </a:rPr>
                  <a:t>Boundary</a:t>
                </a:r>
                <a:r>
                  <a:rPr lang="en-AU" dirty="0" smtClean="0"/>
                  <a:t> </a:t>
                </a:r>
                <a:r>
                  <a:rPr lang="en-AU" sz="2400" dirty="0">
                    <a:latin typeface="Times New Roman" panose="02020603050405020304" pitchFamily="18" charset="0"/>
                    <a:cs typeface="Times New Roman" panose="02020603050405020304" pitchFamily="18" charset="0"/>
                  </a:rPr>
                  <a:t>condition</a:t>
                </a:r>
              </a:p>
              <a:p>
                <a:pPr marL="285750" indent="-285750" algn="ctr">
                  <a:buFont typeface="Arial" panose="020B0604020202020204" pitchFamily="34" charset="0"/>
                  <a:buChar char="•"/>
                </a:pPr>
                <a14:m>
                  <m:oMath xmlns:m="http://schemas.openxmlformats.org/officeDocument/2006/math">
                    <m:r>
                      <a:rPr lang="en-AU" b="0" i="1" smtClean="0">
                        <a:latin typeface="Cambria Math" panose="02040503050406030204" pitchFamily="18" charset="0"/>
                      </a:rPr>
                      <m:t>h</m:t>
                    </m:r>
                    <m:d>
                      <m:dPr>
                        <m:ctrlPr>
                          <a:rPr lang="en-AU" b="0" i="1" smtClean="0">
                            <a:latin typeface="Cambria Math" panose="02040503050406030204" pitchFamily="18" charset="0"/>
                          </a:rPr>
                        </m:ctrlPr>
                      </m:dPr>
                      <m:e>
                        <m:r>
                          <a:rPr lang="en-AU" b="0" i="1" smtClean="0">
                            <a:latin typeface="Cambria Math" panose="02040503050406030204" pitchFamily="18" charset="0"/>
                          </a:rPr>
                          <m:t>𝑧</m:t>
                        </m:r>
                        <m:r>
                          <a:rPr lang="en-AU" b="0" i="1" smtClean="0">
                            <a:latin typeface="Cambria Math" panose="02040503050406030204" pitchFamily="18" charset="0"/>
                          </a:rPr>
                          <m:t>,</m:t>
                        </m:r>
                        <m:r>
                          <a:rPr lang="en-AU" b="0" i="1" smtClean="0">
                            <a:latin typeface="Cambria Math" panose="02040503050406030204" pitchFamily="18" charset="0"/>
                          </a:rPr>
                          <m:t>𝑡</m:t>
                        </m:r>
                      </m:e>
                    </m:d>
                    <m:r>
                      <a:rPr lang="en-AU" b="0" i="1" smtClean="0">
                        <a:latin typeface="Cambria Math" panose="02040503050406030204" pitchFamily="18" charset="0"/>
                      </a:rPr>
                      <m:t>=</m:t>
                    </m:r>
                    <m:sSub>
                      <m:sSubPr>
                        <m:ctrlPr>
                          <a:rPr lang="en-AU" b="0" i="1" smtClean="0">
                            <a:latin typeface="Cambria Math" panose="02040503050406030204" pitchFamily="18" charset="0"/>
                          </a:rPr>
                        </m:ctrlPr>
                      </m:sSubPr>
                      <m:e>
                        <m:r>
                          <a:rPr lang="en-AU" b="0" i="1" smtClean="0">
                            <a:latin typeface="Cambria Math" panose="02040503050406030204" pitchFamily="18" charset="0"/>
                          </a:rPr>
                          <m:t>h</m:t>
                        </m:r>
                      </m:e>
                      <m:sub>
                        <m:r>
                          <a:rPr lang="en-AU" b="0" i="1" smtClean="0">
                            <a:latin typeface="Cambria Math" panose="02040503050406030204" pitchFamily="18" charset="0"/>
                          </a:rPr>
                          <m:t>0</m:t>
                        </m:r>
                      </m:sub>
                    </m:sSub>
                    <m:d>
                      <m:dPr>
                        <m:ctrlPr>
                          <a:rPr lang="en-AU" b="0" i="1" smtClean="0">
                            <a:latin typeface="Cambria Math" panose="02040503050406030204" pitchFamily="18" charset="0"/>
                          </a:rPr>
                        </m:ctrlPr>
                      </m:dPr>
                      <m:e>
                        <m:r>
                          <a:rPr lang="en-AU" b="0" i="1" smtClean="0">
                            <a:latin typeface="Cambria Math" panose="02040503050406030204" pitchFamily="18" charset="0"/>
                          </a:rPr>
                          <m:t>𝑧</m:t>
                        </m:r>
                      </m:e>
                    </m:d>
                    <m:r>
                      <a:rPr lang="en-AU" b="0" i="1" smtClean="0">
                        <a:latin typeface="Cambria Math" panose="02040503050406030204" pitchFamily="18" charset="0"/>
                      </a:rPr>
                      <m:t>             </m:t>
                    </m:r>
                    <m:r>
                      <a:rPr lang="en-AU" b="0" i="1" smtClean="0">
                        <a:latin typeface="Cambria Math" panose="02040503050406030204" pitchFamily="18" charset="0"/>
                      </a:rPr>
                      <m:t>𝑡</m:t>
                    </m:r>
                    <m:r>
                      <a:rPr lang="en-AU" b="0" i="1" smtClean="0">
                        <a:latin typeface="Cambria Math" panose="02040503050406030204" pitchFamily="18" charset="0"/>
                      </a:rPr>
                      <m:t>=0, 0≤</m:t>
                    </m:r>
                    <m:r>
                      <a:rPr lang="en-AU" b="0" i="1" smtClean="0">
                        <a:latin typeface="Cambria Math" panose="02040503050406030204" pitchFamily="18" charset="0"/>
                        <a:ea typeface="Cambria Math" panose="02040503050406030204" pitchFamily="18" charset="0"/>
                      </a:rPr>
                      <m:t>𝑧</m:t>
                    </m:r>
                    <m:r>
                      <a:rPr lang="en-AU" b="0" i="1" smtClean="0">
                        <a:latin typeface="Cambria Math" panose="02040503050406030204" pitchFamily="18" charset="0"/>
                        <a:ea typeface="Cambria Math" panose="02040503050406030204" pitchFamily="18" charset="0"/>
                      </a:rPr>
                      <m:t>≤</m:t>
                    </m:r>
                    <m:r>
                      <a:rPr lang="en-AU" b="0" i="1" smtClean="0">
                        <a:latin typeface="Cambria Math" panose="02040503050406030204" pitchFamily="18" charset="0"/>
                        <a:ea typeface="Cambria Math" panose="02040503050406030204" pitchFamily="18" charset="0"/>
                      </a:rPr>
                      <m:t>𝐿</m:t>
                    </m:r>
                  </m:oMath>
                </a14:m>
                <a:r>
                  <a:rPr lang="en-AU" dirty="0" smtClean="0"/>
                  <a:t> </a:t>
                </a:r>
                <a:endParaRPr lang="en-AU" dirty="0"/>
              </a:p>
              <a:p>
                <a:pPr/>
                <a14:m>
                  <m:oMathPara xmlns:m="http://schemas.openxmlformats.org/officeDocument/2006/math">
                    <m:oMathParaPr>
                      <m:jc m:val="centerGroup"/>
                    </m:oMathParaPr>
                    <m:oMath xmlns:m="http://schemas.openxmlformats.org/officeDocument/2006/math">
                      <m:r>
                        <a:rPr lang="en-AU" i="1">
                          <a:latin typeface="Cambria Math" panose="02040503050406030204" pitchFamily="18" charset="0"/>
                        </a:rPr>
                        <m:t>𝑘</m:t>
                      </m:r>
                      <m:d>
                        <m:dPr>
                          <m:ctrlPr>
                            <a:rPr lang="en-AU" i="1">
                              <a:latin typeface="Cambria Math" panose="02040503050406030204" pitchFamily="18" charset="0"/>
                            </a:rPr>
                          </m:ctrlPr>
                        </m:dPr>
                        <m:e>
                          <m:r>
                            <a:rPr lang="en-AU" i="1">
                              <a:latin typeface="Cambria Math" panose="02040503050406030204" pitchFamily="18" charset="0"/>
                            </a:rPr>
                            <m:t>h</m:t>
                          </m:r>
                        </m:e>
                      </m:d>
                      <m:d>
                        <m:dPr>
                          <m:ctrlPr>
                            <a:rPr lang="en-AU" i="1">
                              <a:latin typeface="Cambria Math" panose="02040503050406030204" pitchFamily="18" charset="0"/>
                            </a:rPr>
                          </m:ctrlPr>
                        </m:dPr>
                        <m:e>
                          <m:f>
                            <m:fPr>
                              <m:ctrlPr>
                                <a:rPr lang="en-AU" i="1">
                                  <a:latin typeface="Cambria Math" panose="02040503050406030204" pitchFamily="18" charset="0"/>
                                </a:rPr>
                              </m:ctrlPr>
                            </m:fPr>
                            <m:num>
                              <m:r>
                                <a:rPr lang="en-AU" i="1">
                                  <a:latin typeface="Cambria Math" panose="02040503050406030204" pitchFamily="18" charset="0"/>
                                  <a:ea typeface="Cambria Math" panose="02040503050406030204" pitchFamily="18" charset="0"/>
                                </a:rPr>
                                <m:t>𝜕</m:t>
                              </m:r>
                              <m:r>
                                <a:rPr lang="en-AU" i="1">
                                  <a:latin typeface="Cambria Math" panose="02040503050406030204" pitchFamily="18" charset="0"/>
                                  <a:ea typeface="Cambria Math" panose="02040503050406030204" pitchFamily="18" charset="0"/>
                                </a:rPr>
                                <m:t>h</m:t>
                              </m:r>
                            </m:num>
                            <m:den>
                              <m:r>
                                <a:rPr lang="en-AU" i="1">
                                  <a:latin typeface="Cambria Math" panose="02040503050406030204" pitchFamily="18" charset="0"/>
                                  <a:ea typeface="Cambria Math" panose="02040503050406030204" pitchFamily="18" charset="0"/>
                                </a:rPr>
                                <m:t>𝜕</m:t>
                              </m:r>
                              <m:r>
                                <a:rPr lang="en-AU" i="1">
                                  <a:latin typeface="Cambria Math" panose="02040503050406030204" pitchFamily="18" charset="0"/>
                                  <a:ea typeface="Cambria Math" panose="02040503050406030204" pitchFamily="18" charset="0"/>
                                </a:rPr>
                                <m:t>𝑧</m:t>
                              </m:r>
                            </m:den>
                          </m:f>
                          <m:r>
                            <a:rPr lang="en-AU" i="1">
                              <a:latin typeface="Cambria Math" panose="02040503050406030204" pitchFamily="18" charset="0"/>
                            </a:rPr>
                            <m:t>−1</m:t>
                          </m:r>
                        </m:e>
                      </m:d>
                      <m:r>
                        <a:rPr lang="en-AU" b="0" i="1" smtClean="0">
                          <a:latin typeface="Cambria Math" panose="02040503050406030204" pitchFamily="18" charset="0"/>
                        </a:rPr>
                        <m:t>=</m:t>
                      </m:r>
                      <m:r>
                        <a:rPr lang="en-AU" b="0" i="1" smtClean="0">
                          <a:latin typeface="Cambria Math" panose="02040503050406030204" pitchFamily="18" charset="0"/>
                        </a:rPr>
                        <m:t>𝐸</m:t>
                      </m:r>
                      <m:d>
                        <m:dPr>
                          <m:ctrlPr>
                            <a:rPr lang="en-AU" b="0" i="1" smtClean="0">
                              <a:latin typeface="Cambria Math" panose="02040503050406030204" pitchFamily="18" charset="0"/>
                            </a:rPr>
                          </m:ctrlPr>
                        </m:dPr>
                        <m:e>
                          <m:r>
                            <a:rPr lang="en-AU" b="0" i="1" smtClean="0">
                              <a:latin typeface="Cambria Math" panose="02040503050406030204" pitchFamily="18" charset="0"/>
                            </a:rPr>
                            <m:t>𝑡</m:t>
                          </m:r>
                        </m:e>
                      </m:d>
                    </m:oMath>
                  </m:oMathPara>
                </a14:m>
                <a:endParaRPr lang="en-AU" dirty="0" smtClean="0"/>
              </a:p>
              <a:p>
                <a:pPr marL="285750" indent="-285750">
                  <a:buFont typeface="Arial" panose="020B0604020202020204" pitchFamily="34" charset="0"/>
                  <a:buChar char="•"/>
                </a:pPr>
                <a:r>
                  <a:rPr lang="en-AU" sz="2400" dirty="0">
                    <a:latin typeface="Times New Roman" panose="02020603050405020304" pitchFamily="18" charset="0"/>
                    <a:cs typeface="Times New Roman" panose="02020603050405020304" pitchFamily="18" charset="0"/>
                  </a:rPr>
                  <a:t>Van</a:t>
                </a:r>
                <a:r>
                  <a:rPr lang="en-AU" dirty="0"/>
                  <a:t> </a:t>
                </a:r>
                <a:r>
                  <a:rPr lang="en-AU" sz="2400" dirty="0" err="1">
                    <a:latin typeface="Times New Roman" panose="02020603050405020304" pitchFamily="18" charset="0"/>
                    <a:cs typeface="Times New Roman" panose="02020603050405020304" pitchFamily="18" charset="0"/>
                  </a:rPr>
                  <a:t>Genucten-Mualem</a:t>
                </a:r>
                <a:r>
                  <a:rPr lang="en-AU" dirty="0"/>
                  <a:t> </a:t>
                </a:r>
                <a:r>
                  <a:rPr lang="en-AU" sz="2400" dirty="0">
                    <a:latin typeface="Times New Roman" panose="02020603050405020304" pitchFamily="18" charset="0"/>
                    <a:cs typeface="Times New Roman" panose="02020603050405020304" pitchFamily="18" charset="0"/>
                  </a:rPr>
                  <a:t>hydraulic</a:t>
                </a:r>
                <a:r>
                  <a:rPr lang="en-AU" dirty="0"/>
                  <a:t> </a:t>
                </a:r>
                <a:r>
                  <a:rPr lang="en-AU" sz="2400" dirty="0">
                    <a:latin typeface="Times New Roman" panose="02020603050405020304" pitchFamily="18" charset="0"/>
                    <a:cs typeface="Times New Roman" panose="02020603050405020304" pitchFamily="18" charset="0"/>
                  </a:rPr>
                  <a:t>function</a:t>
                </a:r>
              </a:p>
              <a:p>
                <a:pPr/>
                <a14:m>
                  <m:oMathPara xmlns:m="http://schemas.openxmlformats.org/officeDocument/2006/math">
                    <m:oMathParaPr>
                      <m:jc m:val="centerGroup"/>
                    </m:oMathParaPr>
                    <m:oMath xmlns:m="http://schemas.openxmlformats.org/officeDocument/2006/math">
                      <m:sSub>
                        <m:sSubPr>
                          <m:ctrlPr>
                            <a:rPr lang="en-AU" i="1">
                              <a:latin typeface="Cambria Math" panose="02040503050406030204" pitchFamily="18" charset="0"/>
                            </a:rPr>
                          </m:ctrlPr>
                        </m:sSubPr>
                        <m:e>
                          <m:r>
                            <a:rPr lang="en-AU" i="1">
                              <a:latin typeface="Cambria Math" panose="02040503050406030204" pitchFamily="18" charset="0"/>
                            </a:rPr>
                            <m:t>𝑆</m:t>
                          </m:r>
                        </m:e>
                        <m:sub>
                          <m:r>
                            <a:rPr lang="en-AU" i="1">
                              <a:latin typeface="Cambria Math" panose="02040503050406030204" pitchFamily="18" charset="0"/>
                            </a:rPr>
                            <m:t>𝑒</m:t>
                          </m:r>
                        </m:sub>
                      </m:sSub>
                      <m:d>
                        <m:dPr>
                          <m:ctrlPr>
                            <a:rPr lang="en-AU" i="1">
                              <a:latin typeface="Cambria Math" panose="02040503050406030204" pitchFamily="18" charset="0"/>
                            </a:rPr>
                          </m:ctrlPr>
                        </m:dPr>
                        <m:e>
                          <m:r>
                            <a:rPr lang="en-AU" i="1">
                              <a:latin typeface="Cambria Math" panose="02040503050406030204" pitchFamily="18" charset="0"/>
                            </a:rPr>
                            <m:t>h</m:t>
                          </m:r>
                        </m:e>
                      </m:d>
                      <m:r>
                        <a:rPr lang="en-AU" i="1">
                          <a:latin typeface="Cambria Math" panose="02040503050406030204" pitchFamily="18" charset="0"/>
                        </a:rPr>
                        <m:t>=</m:t>
                      </m:r>
                      <m:f>
                        <m:fPr>
                          <m:ctrlPr>
                            <a:rPr lang="en-AU" i="1">
                              <a:latin typeface="Cambria Math" panose="02040503050406030204" pitchFamily="18" charset="0"/>
                            </a:rPr>
                          </m:ctrlPr>
                        </m:fPr>
                        <m:num>
                          <m:d>
                            <m:dPr>
                              <m:ctrlPr>
                                <a:rPr lang="en-AU" i="1">
                                  <a:latin typeface="Cambria Math" panose="02040503050406030204" pitchFamily="18" charset="0"/>
                                </a:rPr>
                              </m:ctrlPr>
                            </m:dPr>
                            <m:e>
                              <m:r>
                                <a:rPr lang="en-AU" i="1">
                                  <a:latin typeface="Cambria Math" panose="02040503050406030204" pitchFamily="18" charset="0"/>
                                </a:rPr>
                                <m:t>𝜃</m:t>
                              </m:r>
                              <m:d>
                                <m:dPr>
                                  <m:ctrlPr>
                                    <a:rPr lang="en-AU" i="1">
                                      <a:latin typeface="Cambria Math" panose="02040503050406030204" pitchFamily="18" charset="0"/>
                                    </a:rPr>
                                  </m:ctrlPr>
                                </m:dPr>
                                <m:e>
                                  <m:r>
                                    <a:rPr lang="en-AU" i="1">
                                      <a:latin typeface="Cambria Math" panose="02040503050406030204" pitchFamily="18" charset="0"/>
                                    </a:rPr>
                                    <m:t>h</m:t>
                                  </m:r>
                                </m:e>
                              </m:d>
                              <m:r>
                                <a:rPr lang="en-AU" i="1">
                                  <a:latin typeface="Cambria Math" panose="02040503050406030204" pitchFamily="18" charset="0"/>
                                </a:rPr>
                                <m:t>−</m:t>
                              </m:r>
                              <m:sSub>
                                <m:sSubPr>
                                  <m:ctrlPr>
                                    <a:rPr lang="en-AU" i="1">
                                      <a:latin typeface="Cambria Math" panose="02040503050406030204" pitchFamily="18" charset="0"/>
                                    </a:rPr>
                                  </m:ctrlPr>
                                </m:sSubPr>
                                <m:e>
                                  <m:r>
                                    <a:rPr lang="en-AU" i="1">
                                      <a:latin typeface="Cambria Math" panose="02040503050406030204" pitchFamily="18" charset="0"/>
                                    </a:rPr>
                                    <m:t>𝜃</m:t>
                                  </m:r>
                                </m:e>
                                <m:sub>
                                  <m:r>
                                    <a:rPr lang="en-AU" i="1">
                                      <a:latin typeface="Cambria Math" panose="02040503050406030204" pitchFamily="18" charset="0"/>
                                    </a:rPr>
                                    <m:t>𝑟</m:t>
                                  </m:r>
                                </m:sub>
                              </m:sSub>
                            </m:e>
                          </m:d>
                        </m:num>
                        <m:den>
                          <m:sSub>
                            <m:sSubPr>
                              <m:ctrlPr>
                                <a:rPr lang="en-AU" i="1">
                                  <a:latin typeface="Cambria Math" panose="02040503050406030204" pitchFamily="18" charset="0"/>
                                </a:rPr>
                              </m:ctrlPr>
                            </m:sSubPr>
                            <m:e>
                              <m:r>
                                <a:rPr lang="en-AU" i="1">
                                  <a:latin typeface="Cambria Math" panose="02040503050406030204" pitchFamily="18" charset="0"/>
                                </a:rPr>
                                <m:t>𝜃</m:t>
                              </m:r>
                            </m:e>
                            <m:sub>
                              <m:r>
                                <a:rPr lang="en-AU" i="1">
                                  <a:latin typeface="Cambria Math" panose="02040503050406030204" pitchFamily="18" charset="0"/>
                                </a:rPr>
                                <m:t>𝑠</m:t>
                              </m:r>
                            </m:sub>
                          </m:sSub>
                          <m:r>
                            <a:rPr lang="en-AU" i="1">
                              <a:latin typeface="Cambria Math" panose="02040503050406030204" pitchFamily="18" charset="0"/>
                            </a:rPr>
                            <m:t>−</m:t>
                          </m:r>
                          <m:sSub>
                            <m:sSubPr>
                              <m:ctrlPr>
                                <a:rPr lang="en-AU" i="1">
                                  <a:latin typeface="Cambria Math" panose="02040503050406030204" pitchFamily="18" charset="0"/>
                                </a:rPr>
                              </m:ctrlPr>
                            </m:sSubPr>
                            <m:e>
                              <m:r>
                                <a:rPr lang="en-AU" i="1">
                                  <a:latin typeface="Cambria Math" panose="02040503050406030204" pitchFamily="18" charset="0"/>
                                </a:rPr>
                                <m:t>𝜃</m:t>
                              </m:r>
                            </m:e>
                            <m:sub>
                              <m:r>
                                <a:rPr lang="en-AU" i="1">
                                  <a:latin typeface="Cambria Math" panose="02040503050406030204" pitchFamily="18" charset="0"/>
                                </a:rPr>
                                <m:t>𝑟</m:t>
                              </m:r>
                            </m:sub>
                          </m:sSub>
                        </m:den>
                      </m:f>
                      <m:r>
                        <a:rPr lang="en-AU" i="1">
                          <a:latin typeface="Cambria Math" panose="02040503050406030204" pitchFamily="18" charset="0"/>
                        </a:rPr>
                        <m:t>=</m:t>
                      </m:r>
                      <m:sSup>
                        <m:sSupPr>
                          <m:ctrlPr>
                            <a:rPr lang="en-AU" i="1">
                              <a:latin typeface="Cambria Math" panose="02040503050406030204" pitchFamily="18" charset="0"/>
                            </a:rPr>
                          </m:ctrlPr>
                        </m:sSupPr>
                        <m:e>
                          <m:d>
                            <m:dPr>
                              <m:begChr m:val="["/>
                              <m:endChr m:val="]"/>
                              <m:ctrlPr>
                                <a:rPr lang="en-AU" i="1">
                                  <a:latin typeface="Cambria Math" panose="02040503050406030204" pitchFamily="18" charset="0"/>
                                </a:rPr>
                              </m:ctrlPr>
                            </m:dPr>
                            <m:e>
                              <m:r>
                                <a:rPr lang="en-AU" i="1">
                                  <a:latin typeface="Cambria Math" panose="02040503050406030204" pitchFamily="18" charset="0"/>
                                </a:rPr>
                                <m:t>1+</m:t>
                              </m:r>
                              <m:sSup>
                                <m:sSupPr>
                                  <m:ctrlPr>
                                    <a:rPr lang="en-AU" i="1">
                                      <a:latin typeface="Cambria Math" panose="02040503050406030204" pitchFamily="18" charset="0"/>
                                    </a:rPr>
                                  </m:ctrlPr>
                                </m:sSupPr>
                                <m:e>
                                  <m:d>
                                    <m:dPr>
                                      <m:ctrlPr>
                                        <a:rPr lang="en-AU" i="1">
                                          <a:latin typeface="Cambria Math" panose="02040503050406030204" pitchFamily="18" charset="0"/>
                                        </a:rPr>
                                      </m:ctrlPr>
                                    </m:dPr>
                                    <m:e>
                                      <m:r>
                                        <a:rPr lang="en-AU" i="1">
                                          <a:latin typeface="Cambria Math" panose="02040503050406030204" pitchFamily="18" charset="0"/>
                                        </a:rPr>
                                        <m:t>𝛼</m:t>
                                      </m:r>
                                      <m:r>
                                        <a:rPr lang="en-AU" i="1">
                                          <a:latin typeface="Cambria Math" panose="02040503050406030204" pitchFamily="18" charset="0"/>
                                        </a:rPr>
                                        <m:t>h</m:t>
                                      </m:r>
                                    </m:e>
                                  </m:d>
                                </m:e>
                                <m:sup>
                                  <m:r>
                                    <a:rPr lang="en-AU" i="1">
                                      <a:latin typeface="Cambria Math" panose="02040503050406030204" pitchFamily="18" charset="0"/>
                                    </a:rPr>
                                    <m:t>𝑛</m:t>
                                  </m:r>
                                </m:sup>
                              </m:sSup>
                            </m:e>
                          </m:d>
                        </m:e>
                        <m:sup>
                          <m:r>
                            <a:rPr lang="en-AU" i="1">
                              <a:latin typeface="Cambria Math" panose="02040503050406030204" pitchFamily="18" charset="0"/>
                            </a:rPr>
                            <m:t>−</m:t>
                          </m:r>
                          <m:r>
                            <a:rPr lang="en-AU" i="1">
                              <a:latin typeface="Cambria Math" panose="02040503050406030204" pitchFamily="18" charset="0"/>
                            </a:rPr>
                            <m:t>𝑚</m:t>
                          </m:r>
                        </m:sup>
                      </m:sSup>
                    </m:oMath>
                  </m:oMathPara>
                </a14:m>
                <a:endParaRPr lang="en-AU" dirty="0"/>
              </a:p>
              <a:p>
                <a:pPr/>
                <a14:m>
                  <m:oMathPara xmlns:m="http://schemas.openxmlformats.org/officeDocument/2006/math">
                    <m:oMathParaPr>
                      <m:jc m:val="centerGroup"/>
                    </m:oMathParaPr>
                    <m:oMath xmlns:m="http://schemas.openxmlformats.org/officeDocument/2006/math">
                      <m:r>
                        <a:rPr lang="en-AU" i="1">
                          <a:latin typeface="Cambria Math" panose="02040503050406030204" pitchFamily="18" charset="0"/>
                        </a:rPr>
                        <m:t>𝐾</m:t>
                      </m:r>
                      <m:d>
                        <m:dPr>
                          <m:ctrlPr>
                            <a:rPr lang="en-AU" i="1">
                              <a:latin typeface="Cambria Math" panose="02040503050406030204" pitchFamily="18" charset="0"/>
                            </a:rPr>
                          </m:ctrlPr>
                        </m:dPr>
                        <m:e>
                          <m:sSub>
                            <m:sSubPr>
                              <m:ctrlPr>
                                <a:rPr lang="en-AU" i="1">
                                  <a:latin typeface="Cambria Math" panose="02040503050406030204" pitchFamily="18" charset="0"/>
                                </a:rPr>
                              </m:ctrlPr>
                            </m:sSubPr>
                            <m:e>
                              <m:r>
                                <a:rPr lang="en-AU" i="1">
                                  <a:latin typeface="Cambria Math" panose="02040503050406030204" pitchFamily="18" charset="0"/>
                                </a:rPr>
                                <m:t>𝑆</m:t>
                              </m:r>
                            </m:e>
                            <m:sub>
                              <m:r>
                                <a:rPr lang="en-AU" i="1">
                                  <a:latin typeface="Cambria Math" panose="02040503050406030204" pitchFamily="18" charset="0"/>
                                </a:rPr>
                                <m:t>𝑒</m:t>
                              </m:r>
                            </m:sub>
                          </m:sSub>
                        </m:e>
                      </m:d>
                      <m:r>
                        <a:rPr lang="en-AU" i="1">
                          <a:latin typeface="Cambria Math" panose="02040503050406030204" pitchFamily="18" charset="0"/>
                        </a:rPr>
                        <m:t>=</m:t>
                      </m:r>
                      <m:sSub>
                        <m:sSubPr>
                          <m:ctrlPr>
                            <a:rPr lang="en-AU" i="1">
                              <a:latin typeface="Cambria Math" panose="02040503050406030204" pitchFamily="18" charset="0"/>
                            </a:rPr>
                          </m:ctrlPr>
                        </m:sSubPr>
                        <m:e>
                          <m:r>
                            <a:rPr lang="en-AU" i="1">
                              <a:latin typeface="Cambria Math" panose="02040503050406030204" pitchFamily="18" charset="0"/>
                            </a:rPr>
                            <m:t>𝐾</m:t>
                          </m:r>
                        </m:e>
                        <m:sub>
                          <m:r>
                            <a:rPr lang="en-AU" i="1">
                              <a:latin typeface="Cambria Math" panose="02040503050406030204" pitchFamily="18" charset="0"/>
                            </a:rPr>
                            <m:t>𝑠</m:t>
                          </m:r>
                        </m:sub>
                      </m:sSub>
                      <m:sSup>
                        <m:sSupPr>
                          <m:ctrlPr>
                            <a:rPr lang="en-AU" i="1">
                              <a:latin typeface="Cambria Math" panose="02040503050406030204" pitchFamily="18" charset="0"/>
                            </a:rPr>
                          </m:ctrlPr>
                        </m:sSupPr>
                        <m:e>
                          <m:sSub>
                            <m:sSubPr>
                              <m:ctrlPr>
                                <a:rPr lang="en-AU" i="1">
                                  <a:latin typeface="Cambria Math" panose="02040503050406030204" pitchFamily="18" charset="0"/>
                                </a:rPr>
                              </m:ctrlPr>
                            </m:sSubPr>
                            <m:e>
                              <m:r>
                                <a:rPr lang="en-AU" i="1">
                                  <a:latin typeface="Cambria Math" panose="02040503050406030204" pitchFamily="18" charset="0"/>
                                </a:rPr>
                                <m:t>𝑆</m:t>
                              </m:r>
                            </m:e>
                            <m:sub>
                              <m:r>
                                <a:rPr lang="en-AU" i="1">
                                  <a:latin typeface="Cambria Math" panose="02040503050406030204" pitchFamily="18" charset="0"/>
                                </a:rPr>
                                <m:t>𝑒</m:t>
                              </m:r>
                            </m:sub>
                          </m:sSub>
                        </m:e>
                        <m:sup>
                          <m:r>
                            <a:rPr lang="en-AU" i="1">
                              <a:latin typeface="Cambria Math" panose="02040503050406030204" pitchFamily="18" charset="0"/>
                            </a:rPr>
                            <m:t>0.5</m:t>
                          </m:r>
                        </m:sup>
                      </m:sSup>
                      <m:sSup>
                        <m:sSupPr>
                          <m:ctrlPr>
                            <a:rPr lang="en-AU" i="1">
                              <a:latin typeface="Cambria Math" panose="02040503050406030204" pitchFamily="18" charset="0"/>
                            </a:rPr>
                          </m:ctrlPr>
                        </m:sSupPr>
                        <m:e>
                          <m:d>
                            <m:dPr>
                              <m:begChr m:val="["/>
                              <m:endChr m:val="]"/>
                              <m:ctrlPr>
                                <a:rPr lang="en-AU" i="1">
                                  <a:latin typeface="Cambria Math" panose="02040503050406030204" pitchFamily="18" charset="0"/>
                                </a:rPr>
                              </m:ctrlPr>
                            </m:dPr>
                            <m:e>
                              <m:r>
                                <a:rPr lang="en-AU" i="1">
                                  <a:latin typeface="Cambria Math" panose="02040503050406030204" pitchFamily="18" charset="0"/>
                                </a:rPr>
                                <m:t>1−</m:t>
                              </m:r>
                              <m:sSup>
                                <m:sSupPr>
                                  <m:ctrlPr>
                                    <a:rPr lang="en-AU" i="1">
                                      <a:latin typeface="Cambria Math" panose="02040503050406030204" pitchFamily="18" charset="0"/>
                                    </a:rPr>
                                  </m:ctrlPr>
                                </m:sSupPr>
                                <m:e>
                                  <m:d>
                                    <m:dPr>
                                      <m:ctrlPr>
                                        <a:rPr lang="en-AU" i="1">
                                          <a:latin typeface="Cambria Math" panose="02040503050406030204" pitchFamily="18" charset="0"/>
                                        </a:rPr>
                                      </m:ctrlPr>
                                    </m:dPr>
                                    <m:e>
                                      <m:r>
                                        <a:rPr lang="en-AU" i="1">
                                          <a:latin typeface="Cambria Math" panose="02040503050406030204" pitchFamily="18" charset="0"/>
                                        </a:rPr>
                                        <m:t>1−</m:t>
                                      </m:r>
                                      <m:sSubSup>
                                        <m:sSubSupPr>
                                          <m:ctrlPr>
                                            <a:rPr lang="en-AU" i="1">
                                              <a:latin typeface="Cambria Math" panose="02040503050406030204" pitchFamily="18" charset="0"/>
                                            </a:rPr>
                                          </m:ctrlPr>
                                        </m:sSubSupPr>
                                        <m:e>
                                          <m:r>
                                            <a:rPr lang="en-AU" i="1">
                                              <a:latin typeface="Cambria Math" panose="02040503050406030204" pitchFamily="18" charset="0"/>
                                            </a:rPr>
                                            <m:t>𝑆</m:t>
                                          </m:r>
                                        </m:e>
                                        <m:sub>
                                          <m:r>
                                            <a:rPr lang="en-AU" i="1">
                                              <a:latin typeface="Cambria Math" panose="02040503050406030204" pitchFamily="18" charset="0"/>
                                            </a:rPr>
                                            <m:t>𝑒</m:t>
                                          </m:r>
                                        </m:sub>
                                        <m:sup>
                                          <m:r>
                                            <a:rPr lang="en-AU" i="1">
                                              <a:latin typeface="Cambria Math" panose="02040503050406030204" pitchFamily="18" charset="0"/>
                                            </a:rPr>
                                            <m:t>1/</m:t>
                                          </m:r>
                                          <m:r>
                                            <a:rPr lang="en-AU" i="1">
                                              <a:latin typeface="Cambria Math" panose="02040503050406030204" pitchFamily="18" charset="0"/>
                                            </a:rPr>
                                            <m:t>𝑚</m:t>
                                          </m:r>
                                        </m:sup>
                                      </m:sSubSup>
                                    </m:e>
                                  </m:d>
                                </m:e>
                                <m:sup>
                                  <m:r>
                                    <a:rPr lang="en-AU" i="1">
                                      <a:latin typeface="Cambria Math" panose="02040503050406030204" pitchFamily="18" charset="0"/>
                                    </a:rPr>
                                    <m:t>𝑚</m:t>
                                  </m:r>
                                </m:sup>
                              </m:sSup>
                            </m:e>
                          </m:d>
                        </m:e>
                        <m:sup>
                          <m:r>
                            <a:rPr lang="en-AU" i="1">
                              <a:latin typeface="Cambria Math" panose="02040503050406030204" pitchFamily="18" charset="0"/>
                            </a:rPr>
                            <m:t>2</m:t>
                          </m:r>
                        </m:sup>
                      </m:sSup>
                    </m:oMath>
                  </m:oMathPara>
                </a14:m>
                <a:endParaRPr lang="en-AU" dirty="0"/>
              </a:p>
              <a:p>
                <a:pPr algn="ctr"/>
                <a:endParaRPr lang="en-AU" b="1" dirty="0" smtClean="0"/>
              </a:p>
              <a:p>
                <a:pPr algn="ctr"/>
                <a:r>
                  <a:rPr lang="en-AU" sz="2400" b="1" dirty="0" smtClean="0">
                    <a:latin typeface="Arial" panose="020B0604020202020204" pitchFamily="34" charset="0"/>
                    <a:cs typeface="Arial" panose="020B0604020202020204" pitchFamily="34" charset="0"/>
                  </a:rPr>
                  <a:t>INVERSE</a:t>
                </a:r>
                <a:r>
                  <a:rPr lang="en-AU" sz="2400" dirty="0" smtClean="0">
                    <a:latin typeface="Arial" panose="020B0604020202020204" pitchFamily="34" charset="0"/>
                    <a:cs typeface="Arial" panose="020B0604020202020204" pitchFamily="34" charset="0"/>
                  </a:rPr>
                  <a:t> ANALYSIS</a:t>
                </a:r>
              </a:p>
              <a:p>
                <a:pPr marL="285750" indent="-285750">
                  <a:buFont typeface="Arial" panose="020B0604020202020204" pitchFamily="34" charset="0"/>
                  <a:buChar char="•"/>
                </a:pPr>
                <a:r>
                  <a:rPr lang="en-AU" sz="2400" dirty="0" smtClean="0">
                    <a:latin typeface="Times New Roman" panose="02020603050405020304" pitchFamily="18" charset="0"/>
                    <a:cs typeface="Times New Roman" panose="02020603050405020304" pitchFamily="18" charset="0"/>
                  </a:rPr>
                  <a:t>Hydraulic</a:t>
                </a:r>
                <a:r>
                  <a:rPr lang="en-AU" dirty="0" smtClean="0"/>
                  <a:t> </a:t>
                </a:r>
                <a:r>
                  <a:rPr lang="en-AU" sz="2400" dirty="0">
                    <a:latin typeface="Times New Roman" panose="02020603050405020304" pitchFamily="18" charset="0"/>
                    <a:cs typeface="Times New Roman" panose="02020603050405020304" pitchFamily="18" charset="0"/>
                  </a:rPr>
                  <a:t>parameters</a:t>
                </a:r>
                <a:r>
                  <a:rPr lang="en-AU" dirty="0"/>
                  <a:t> </a:t>
                </a:r>
                <a:r>
                  <a:rPr lang="en-AU" sz="2400" dirty="0">
                    <a:latin typeface="Times New Roman" panose="02020603050405020304" pitchFamily="18" charset="0"/>
                    <a:cs typeface="Times New Roman" panose="02020603050405020304" pitchFamily="18" charset="0"/>
                  </a:rPr>
                  <a:t>α and n determined by minimisation of objective function</a:t>
                </a:r>
              </a:p>
              <a:p>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𝑂</m:t>
                      </m:r>
                      <m:d>
                        <m:dPr>
                          <m:ctrlPr>
                            <a:rPr lang="en-AU" b="0" i="1" smtClean="0">
                              <a:latin typeface="Cambria Math" panose="02040503050406030204" pitchFamily="18" charset="0"/>
                            </a:rPr>
                          </m:ctrlPr>
                        </m:dPr>
                        <m:e>
                          <m:r>
                            <a:rPr lang="en-AU" b="0" i="1" smtClean="0">
                              <a:latin typeface="Cambria Math" panose="02040503050406030204" pitchFamily="18" charset="0"/>
                            </a:rPr>
                            <m:t>𝑏</m:t>
                          </m:r>
                        </m:e>
                      </m:d>
                      <m:r>
                        <a:rPr lang="en-AU" b="0" i="1" smtClean="0">
                          <a:latin typeface="Cambria Math" panose="02040503050406030204" pitchFamily="18" charset="0"/>
                        </a:rPr>
                        <m:t>=</m:t>
                      </m:r>
                      <m:nary>
                        <m:naryPr>
                          <m:chr m:val="∑"/>
                          <m:ctrlPr>
                            <a:rPr lang="en-AU" b="0" i="1" smtClean="0">
                              <a:latin typeface="Cambria Math" panose="02040503050406030204" pitchFamily="18" charset="0"/>
                            </a:rPr>
                          </m:ctrlPr>
                        </m:naryPr>
                        <m:sub>
                          <m:r>
                            <m:rPr>
                              <m:brk m:alnAt="23"/>
                            </m:rPr>
                            <a:rPr lang="en-AU" b="0" i="1" smtClean="0">
                              <a:latin typeface="Cambria Math" panose="02040503050406030204" pitchFamily="18" charset="0"/>
                            </a:rPr>
                            <m:t>𝑖</m:t>
                          </m:r>
                          <m:r>
                            <a:rPr lang="en-AU" b="0" i="1" smtClean="0">
                              <a:latin typeface="Cambria Math" panose="02040503050406030204" pitchFamily="18" charset="0"/>
                            </a:rPr>
                            <m:t>=1</m:t>
                          </m:r>
                        </m:sub>
                        <m:sup>
                          <m:r>
                            <a:rPr lang="en-AU" b="0" i="1" smtClean="0">
                              <a:latin typeface="Cambria Math" panose="02040503050406030204" pitchFamily="18" charset="0"/>
                            </a:rPr>
                            <m:t>2</m:t>
                          </m:r>
                        </m:sup>
                        <m:e>
                          <m:nary>
                            <m:naryPr>
                              <m:chr m:val="∑"/>
                              <m:ctrlPr>
                                <a:rPr lang="en-AU" b="0" i="1" smtClean="0">
                                  <a:latin typeface="Cambria Math" panose="02040503050406030204" pitchFamily="18" charset="0"/>
                                </a:rPr>
                              </m:ctrlPr>
                            </m:naryPr>
                            <m:sub>
                              <m:r>
                                <m:rPr>
                                  <m:brk m:alnAt="23"/>
                                </m:rPr>
                                <a:rPr lang="en-AU" b="0" i="1" smtClean="0">
                                  <a:latin typeface="Cambria Math" panose="02040503050406030204" pitchFamily="18" charset="0"/>
                                </a:rPr>
                                <m:t>𝑗</m:t>
                              </m:r>
                              <m:r>
                                <a:rPr lang="en-AU" b="0" i="1" smtClean="0">
                                  <a:latin typeface="Cambria Math" panose="02040503050406030204" pitchFamily="18" charset="0"/>
                                </a:rPr>
                                <m:t>=1</m:t>
                              </m:r>
                            </m:sub>
                            <m:sup>
                              <m:r>
                                <a:rPr lang="en-AU" b="0" i="1" smtClean="0">
                                  <a:latin typeface="Cambria Math" panose="02040503050406030204" pitchFamily="18" charset="0"/>
                                </a:rPr>
                                <m:t>𝑀</m:t>
                              </m:r>
                            </m:sup>
                            <m:e>
                              <m:sSup>
                                <m:sSupPr>
                                  <m:ctrlPr>
                                    <a:rPr lang="en-AU" b="0" i="1" smtClean="0">
                                      <a:latin typeface="Cambria Math" panose="02040503050406030204" pitchFamily="18" charset="0"/>
                                    </a:rPr>
                                  </m:ctrlPr>
                                </m:sSupPr>
                                <m:e>
                                  <m:d>
                                    <m:dPr>
                                      <m:begChr m:val="["/>
                                      <m:endChr m:val="]"/>
                                      <m:ctrlPr>
                                        <a:rPr lang="en-AU" i="1">
                                          <a:latin typeface="Cambria Math" panose="02040503050406030204" pitchFamily="18" charset="0"/>
                                        </a:rPr>
                                      </m:ctrlPr>
                                    </m:dPr>
                                    <m:e>
                                      <m:r>
                                        <a:rPr lang="en-AU" i="1">
                                          <a:latin typeface="Cambria Math" panose="02040503050406030204" pitchFamily="18" charset="0"/>
                                        </a:rPr>
                                        <m:t>h</m:t>
                                      </m:r>
                                      <m:d>
                                        <m:dPr>
                                          <m:ctrlPr>
                                            <a:rPr lang="en-AU" i="1">
                                              <a:latin typeface="Cambria Math" panose="02040503050406030204" pitchFamily="18" charset="0"/>
                                            </a:rPr>
                                          </m:ctrlPr>
                                        </m:dPr>
                                        <m:e>
                                          <m:sSub>
                                            <m:sSubPr>
                                              <m:ctrlPr>
                                                <a:rPr lang="en-AU" i="1">
                                                  <a:latin typeface="Cambria Math" panose="02040503050406030204" pitchFamily="18" charset="0"/>
                                                </a:rPr>
                                              </m:ctrlPr>
                                            </m:sSubPr>
                                            <m:e>
                                              <m:r>
                                                <a:rPr lang="en-AU" b="0" i="1" smtClean="0">
                                                  <a:latin typeface="Cambria Math" panose="02040503050406030204" pitchFamily="18" charset="0"/>
                                                </a:rPr>
                                                <m:t>𝑧</m:t>
                                              </m:r>
                                            </m:e>
                                            <m:sub>
                                              <m:r>
                                                <a:rPr lang="en-AU" b="0" i="1" smtClean="0">
                                                  <a:latin typeface="Cambria Math" panose="02040503050406030204" pitchFamily="18" charset="0"/>
                                                </a:rPr>
                                                <m:t>𝑖</m:t>
                                              </m:r>
                                            </m:sub>
                                          </m:sSub>
                                          <m:r>
                                            <a:rPr lang="en-AU" i="1">
                                              <a:latin typeface="Cambria Math" panose="02040503050406030204" pitchFamily="18" charset="0"/>
                                            </a:rPr>
                                            <m:t>−</m:t>
                                          </m:r>
                                          <m:sSub>
                                            <m:sSubPr>
                                              <m:ctrlPr>
                                                <a:rPr lang="en-AU" i="1">
                                                  <a:latin typeface="Cambria Math" panose="02040503050406030204" pitchFamily="18" charset="0"/>
                                                </a:rPr>
                                              </m:ctrlPr>
                                            </m:sSubPr>
                                            <m:e>
                                              <m:r>
                                                <a:rPr lang="en-AU" b="0" i="1" smtClean="0">
                                                  <a:latin typeface="Cambria Math" panose="02040503050406030204" pitchFamily="18" charset="0"/>
                                                </a:rPr>
                                                <m:t>𝑡</m:t>
                                              </m:r>
                                            </m:e>
                                            <m:sub>
                                              <m:r>
                                                <a:rPr lang="en-AU" b="0" i="1" smtClean="0">
                                                  <a:latin typeface="Cambria Math" panose="02040503050406030204" pitchFamily="18" charset="0"/>
                                                </a:rPr>
                                                <m:t>𝑗</m:t>
                                              </m:r>
                                            </m:sub>
                                          </m:sSub>
                                        </m:e>
                                      </m:d>
                                      <m:r>
                                        <a:rPr lang="en-AU" i="1">
                                          <a:latin typeface="Cambria Math" panose="02040503050406030204" pitchFamily="18" charset="0"/>
                                        </a:rPr>
                                        <m:t>−</m:t>
                                      </m:r>
                                      <m:sSup>
                                        <m:sSupPr>
                                          <m:ctrlPr>
                                            <a:rPr lang="en-AU" i="1">
                                              <a:latin typeface="Cambria Math" panose="02040503050406030204" pitchFamily="18" charset="0"/>
                                            </a:rPr>
                                          </m:ctrlPr>
                                        </m:sSupPr>
                                        <m:e>
                                          <m:r>
                                            <a:rPr lang="en-AU" i="1">
                                              <a:latin typeface="Cambria Math" panose="02040503050406030204" pitchFamily="18" charset="0"/>
                                            </a:rPr>
                                            <m:t>h</m:t>
                                          </m:r>
                                        </m:e>
                                        <m:sup>
                                          <m:r>
                                            <a:rPr lang="en-AU" i="1">
                                              <a:latin typeface="Cambria Math" panose="02040503050406030204" pitchFamily="18" charset="0"/>
                                            </a:rPr>
                                            <m:t>∗</m:t>
                                          </m:r>
                                        </m:sup>
                                      </m:sSup>
                                      <m:d>
                                        <m:dPr>
                                          <m:ctrlPr>
                                            <a:rPr lang="en-AU" i="1">
                                              <a:latin typeface="Cambria Math" panose="02040503050406030204" pitchFamily="18" charset="0"/>
                                            </a:rPr>
                                          </m:ctrlPr>
                                        </m:dPr>
                                        <m:e>
                                          <m:sSub>
                                            <m:sSubPr>
                                              <m:ctrlPr>
                                                <a:rPr lang="en-AU" i="1">
                                                  <a:latin typeface="Cambria Math" panose="02040503050406030204" pitchFamily="18" charset="0"/>
                                                </a:rPr>
                                              </m:ctrlPr>
                                            </m:sSubPr>
                                            <m:e>
                                              <m:r>
                                                <a:rPr lang="en-AU" b="0" i="1" smtClean="0">
                                                  <a:latin typeface="Cambria Math" panose="02040503050406030204" pitchFamily="18" charset="0"/>
                                                </a:rPr>
                                                <m:t>𝑧</m:t>
                                              </m:r>
                                            </m:e>
                                            <m:sub>
                                              <m:r>
                                                <a:rPr lang="en-AU" b="0" i="1" smtClean="0">
                                                  <a:latin typeface="Cambria Math" panose="02040503050406030204" pitchFamily="18" charset="0"/>
                                                </a:rPr>
                                                <m:t>𝑖</m:t>
                                              </m:r>
                                            </m:sub>
                                          </m:sSub>
                                          <m:r>
                                            <a:rPr lang="en-AU" i="1">
                                              <a:latin typeface="Cambria Math" panose="02040503050406030204" pitchFamily="18" charset="0"/>
                                            </a:rPr>
                                            <m:t>,</m:t>
                                          </m:r>
                                          <m:sSub>
                                            <m:sSubPr>
                                              <m:ctrlPr>
                                                <a:rPr lang="en-AU" i="1">
                                                  <a:latin typeface="Cambria Math" panose="02040503050406030204" pitchFamily="18" charset="0"/>
                                                </a:rPr>
                                              </m:ctrlPr>
                                            </m:sSubPr>
                                            <m:e>
                                              <m:r>
                                                <a:rPr lang="en-AU" b="0" i="1" smtClean="0">
                                                  <a:latin typeface="Cambria Math" panose="02040503050406030204" pitchFamily="18" charset="0"/>
                                                </a:rPr>
                                                <m:t>𝑡</m:t>
                                              </m:r>
                                            </m:e>
                                            <m:sub>
                                              <m:r>
                                                <a:rPr lang="en-AU" b="0" i="1" smtClean="0">
                                                  <a:latin typeface="Cambria Math" panose="02040503050406030204" pitchFamily="18" charset="0"/>
                                                </a:rPr>
                                                <m:t>𝑗</m:t>
                                              </m:r>
                                            </m:sub>
                                          </m:sSub>
                                          <m:r>
                                            <a:rPr lang="en-AU" i="1">
                                              <a:latin typeface="Cambria Math" panose="02040503050406030204" pitchFamily="18" charset="0"/>
                                            </a:rPr>
                                            <m:t>,</m:t>
                                          </m:r>
                                          <m:r>
                                            <a:rPr lang="en-AU" i="1">
                                              <a:latin typeface="Cambria Math" panose="02040503050406030204" pitchFamily="18" charset="0"/>
                                            </a:rPr>
                                            <m:t>𝑏</m:t>
                                          </m:r>
                                        </m:e>
                                      </m:d>
                                    </m:e>
                                  </m:d>
                                </m:e>
                                <m:sup>
                                  <m:r>
                                    <a:rPr lang="en-AU" b="0" i="1" smtClean="0">
                                      <a:latin typeface="Cambria Math" panose="02040503050406030204" pitchFamily="18" charset="0"/>
                                    </a:rPr>
                                    <m:t>2</m:t>
                                  </m:r>
                                </m:sup>
                              </m:sSup>
                            </m:e>
                          </m:nary>
                        </m:e>
                      </m:nary>
                    </m:oMath>
                  </m:oMathPara>
                </a14:m>
                <a:endParaRPr lang="en-AU" dirty="0"/>
              </a:p>
              <a:p>
                <a:pPr marL="285750" indent="-285750">
                  <a:buFont typeface="Arial" panose="020B0604020202020204" pitchFamily="34" charset="0"/>
                  <a:buChar char="•"/>
                </a:pPr>
                <a:r>
                  <a:rPr lang="en-AU" sz="2400" dirty="0">
                    <a:latin typeface="Times New Roman" panose="02020603050405020304" pitchFamily="18" charset="0"/>
                    <a:cs typeface="Times New Roman" panose="02020603050405020304" pitchFamily="18" charset="0"/>
                  </a:rPr>
                  <a:t>Solution by </a:t>
                </a:r>
                <a:r>
                  <a:rPr lang="en-AU" sz="2400" dirty="0" err="1">
                    <a:latin typeface="Times New Roman" panose="02020603050405020304" pitchFamily="18" charset="0"/>
                    <a:cs typeface="Times New Roman" panose="02020603050405020304" pitchFamily="18" charset="0"/>
                  </a:rPr>
                  <a:t>Levenberg</a:t>
                </a:r>
                <a:r>
                  <a:rPr lang="en-AU" sz="2400" dirty="0">
                    <a:latin typeface="Times New Roman" panose="02020603050405020304" pitchFamily="18" charset="0"/>
                    <a:cs typeface="Times New Roman" panose="02020603050405020304" pitchFamily="18" charset="0"/>
                  </a:rPr>
                  <a:t>-Marquardt algorithm </a:t>
                </a:r>
                <a:endParaRPr lang="en-AU" sz="2400"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AU" sz="2400" dirty="0" smtClean="0">
                    <a:latin typeface="Times New Roman" panose="02020603050405020304" pitchFamily="18" charset="0"/>
                    <a:cs typeface="Times New Roman" panose="02020603050405020304" pitchFamily="18" charset="0"/>
                  </a:rPr>
                  <a:t>Solution was implemented in HYDRUS-1D</a:t>
                </a:r>
                <a:endParaRPr lang="en-AU" sz="2400" dirty="0">
                  <a:latin typeface="Times New Roman" panose="02020603050405020304" pitchFamily="18" charset="0"/>
                  <a:cs typeface="Times New Roman" panose="02020603050405020304" pitchFamily="18" charset="0"/>
                </a:endParaRPr>
              </a:p>
              <a:p>
                <a:endParaRPr lang="en-AU" dirty="0"/>
              </a:p>
            </p:txBody>
          </p:sp>
        </mc:Choice>
        <mc:Fallback xmlns="">
          <p:sp>
            <p:nvSpPr>
              <p:cNvPr id="12" name="TextBox 11"/>
              <p:cNvSpPr txBox="1">
                <a:spLocks noRot="1" noChangeAspect="1" noMove="1" noResize="1" noEditPoints="1" noAdjustHandles="1" noChangeArrowheads="1" noChangeShapeType="1" noTextEdit="1"/>
              </p:cNvSpPr>
              <p:nvPr/>
            </p:nvSpPr>
            <p:spPr>
              <a:xfrm>
                <a:off x="308372" y="10553604"/>
                <a:ext cx="10165080" cy="7064883"/>
              </a:xfrm>
              <a:prstGeom prst="rect">
                <a:avLst/>
              </a:prstGeom>
              <a:blipFill>
                <a:blip r:embed="rId4"/>
                <a:stretch>
                  <a:fillRect l="-840" t="-690" r="-600"/>
                </a:stretch>
              </a:blipFill>
            </p:spPr>
            <p:txBody>
              <a:bodyPr/>
              <a:lstStyle/>
              <a:p>
                <a:r>
                  <a:rPr lang="en-AU">
                    <a:noFill/>
                  </a:rPr>
                  <a:t> </a:t>
                </a:r>
              </a:p>
            </p:txBody>
          </p:sp>
        </mc:Fallback>
      </mc:AlternateContent>
      <p:sp>
        <p:nvSpPr>
          <p:cNvPr id="13" name="Rounded Rectangle 12"/>
          <p:cNvSpPr/>
          <p:nvPr/>
        </p:nvSpPr>
        <p:spPr>
          <a:xfrm>
            <a:off x="11308080" y="9294222"/>
            <a:ext cx="10370820" cy="955262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14" name="TextBox 13"/>
          <p:cNvSpPr txBox="1"/>
          <p:nvPr/>
        </p:nvSpPr>
        <p:spPr>
          <a:xfrm>
            <a:off x="11308080" y="9592945"/>
            <a:ext cx="10370820" cy="461665"/>
          </a:xfrm>
          <a:prstGeom prst="rect">
            <a:avLst/>
          </a:prstGeom>
          <a:noFill/>
        </p:spPr>
        <p:txBody>
          <a:bodyPr wrap="square" rtlCol="0">
            <a:spAutoFit/>
          </a:bodyPr>
          <a:lstStyle/>
          <a:p>
            <a:pPr algn="ctr"/>
            <a:r>
              <a:rPr lang="en-AU" sz="2400" b="1" dirty="0" smtClean="0">
                <a:latin typeface="Arial" panose="020B0604020202020204" pitchFamily="34" charset="0"/>
                <a:cs typeface="Arial" panose="020B0604020202020204" pitchFamily="34" charset="0"/>
              </a:rPr>
              <a:t>3. MATERIALS</a:t>
            </a:r>
            <a:r>
              <a:rPr lang="en-AU" b="1" dirty="0" smtClean="0"/>
              <a:t> </a:t>
            </a:r>
            <a:r>
              <a:rPr lang="en-AU" sz="2400" b="1" dirty="0" smtClean="0">
                <a:latin typeface="Arial" panose="020B0604020202020204" pitchFamily="34" charset="0"/>
                <a:cs typeface="Arial" panose="020B0604020202020204" pitchFamily="34" charset="0"/>
              </a:rPr>
              <a:t>AND</a:t>
            </a:r>
            <a:r>
              <a:rPr lang="en-AU" b="1" dirty="0" smtClean="0"/>
              <a:t> </a:t>
            </a:r>
            <a:r>
              <a:rPr lang="en-AU" sz="2400" b="1" dirty="0" smtClean="0">
                <a:latin typeface="Arial" panose="020B0604020202020204" pitchFamily="34" charset="0"/>
                <a:cs typeface="Arial" panose="020B0604020202020204" pitchFamily="34" charset="0"/>
              </a:rPr>
              <a:t>METHODS</a:t>
            </a:r>
            <a:endParaRPr lang="en-AU" sz="2400" b="1" dirty="0">
              <a:latin typeface="Arial" panose="020B0604020202020204" pitchFamily="34" charset="0"/>
              <a:cs typeface="Arial" panose="020B0604020202020204" pitchFamily="34" charset="0"/>
            </a:endParaRPr>
          </a:p>
        </p:txBody>
      </p:sp>
      <p:sp>
        <p:nvSpPr>
          <p:cNvPr id="15" name="TextBox 14"/>
          <p:cNvSpPr txBox="1"/>
          <p:nvPr/>
        </p:nvSpPr>
        <p:spPr>
          <a:xfrm>
            <a:off x="11620500" y="10354835"/>
            <a:ext cx="5570220" cy="7755969"/>
          </a:xfrm>
          <a:prstGeom prst="rect">
            <a:avLst/>
          </a:prstGeom>
          <a:noFill/>
        </p:spPr>
        <p:txBody>
          <a:bodyPr wrap="square" rtlCol="0">
            <a:spAutoFit/>
          </a:bodyPr>
          <a:lstStyle/>
          <a:p>
            <a:pPr marL="285750" indent="-285750">
              <a:buFont typeface="Arial" panose="020B0604020202020204" pitchFamily="34" charset="0"/>
              <a:buChar char="•"/>
            </a:pPr>
            <a:r>
              <a:rPr lang="en-AU" sz="2400" dirty="0" smtClean="0">
                <a:latin typeface="Times New Roman" panose="02020603050405020304" pitchFamily="18" charset="0"/>
                <a:cs typeface="Times New Roman" panose="02020603050405020304" pitchFamily="18" charset="0"/>
              </a:rPr>
              <a:t>Material Composition </a:t>
            </a:r>
          </a:p>
          <a:p>
            <a:pPr marL="800100" lvl="1" indent="-342900">
              <a:buFont typeface="Wingdings" panose="05000000000000000000" pitchFamily="2" charset="2"/>
              <a:buChar char="Ø"/>
            </a:pPr>
            <a:r>
              <a:rPr lang="en-AU" sz="2400" dirty="0" smtClean="0">
                <a:latin typeface="Times New Roman" panose="02020603050405020304" pitchFamily="18" charset="0"/>
                <a:cs typeface="Times New Roman" panose="02020603050405020304" pitchFamily="18" charset="0"/>
              </a:rPr>
              <a:t>Dolomite </a:t>
            </a:r>
            <a:r>
              <a:rPr lang="en-AU" sz="2400" dirty="0">
                <a:latin typeface="Times New Roman" panose="02020603050405020304" pitchFamily="18" charset="0"/>
                <a:cs typeface="Times New Roman" panose="02020603050405020304" pitchFamily="18" charset="0"/>
              </a:rPr>
              <a:t>(25</a:t>
            </a:r>
            <a:r>
              <a:rPr lang="en-AU" sz="2400" dirty="0" smtClean="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Ø"/>
            </a:pPr>
            <a:r>
              <a:rPr lang="en-AU" sz="2400" dirty="0" smtClean="0">
                <a:latin typeface="Times New Roman" panose="02020603050405020304" pitchFamily="18" charset="0"/>
                <a:cs typeface="Times New Roman" panose="02020603050405020304" pitchFamily="18" charset="0"/>
              </a:rPr>
              <a:t>Pyrite </a:t>
            </a:r>
            <a:r>
              <a:rPr lang="en-AU" sz="2400" dirty="0">
                <a:latin typeface="Times New Roman" panose="02020603050405020304" pitchFamily="18" charset="0"/>
                <a:cs typeface="Times New Roman" panose="02020603050405020304" pitchFamily="18" charset="0"/>
              </a:rPr>
              <a:t>(25</a:t>
            </a:r>
            <a:r>
              <a:rPr lang="en-AU" sz="2400" dirty="0" smtClean="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Ø"/>
            </a:pPr>
            <a:r>
              <a:rPr lang="en-AU" sz="2400" dirty="0" smtClean="0">
                <a:latin typeface="Times New Roman" panose="02020603050405020304" pitchFamily="18" charset="0"/>
                <a:cs typeface="Times New Roman" panose="02020603050405020304" pitchFamily="18" charset="0"/>
              </a:rPr>
              <a:t> </a:t>
            </a:r>
            <a:r>
              <a:rPr lang="en-AU" sz="2400" dirty="0">
                <a:latin typeface="Times New Roman" panose="02020603050405020304" pitchFamily="18" charset="0"/>
                <a:cs typeface="Times New Roman" panose="02020603050405020304" pitchFamily="18" charset="0"/>
              </a:rPr>
              <a:t>Quartz (35%) </a:t>
            </a:r>
            <a:endParaRPr lang="en-AU" sz="2400" dirty="0" smtClean="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AU" sz="2400" dirty="0" smtClean="0">
                <a:latin typeface="Times New Roman" panose="02020603050405020304" pitchFamily="18" charset="0"/>
                <a:cs typeface="Times New Roman" panose="02020603050405020304" pitchFamily="18" charset="0"/>
              </a:rPr>
              <a:t>Chlorite </a:t>
            </a:r>
            <a:r>
              <a:rPr lang="en-AU" sz="2400" dirty="0">
                <a:latin typeface="Times New Roman" panose="02020603050405020304" pitchFamily="18" charset="0"/>
                <a:cs typeface="Times New Roman" panose="02020603050405020304" pitchFamily="18" charset="0"/>
              </a:rPr>
              <a:t>(15%)</a:t>
            </a:r>
          </a:p>
          <a:p>
            <a:pPr marL="342900" indent="-342900">
              <a:buFont typeface="Arial" panose="020B0604020202020204" pitchFamily="34" charset="0"/>
              <a:buChar char="•"/>
            </a:pPr>
            <a:r>
              <a:rPr lang="en-AU" sz="2400" dirty="0">
                <a:latin typeface="Times New Roman" panose="02020603050405020304" pitchFamily="18" charset="0"/>
                <a:cs typeface="Times New Roman" panose="02020603050405020304" pitchFamily="18" charset="0"/>
              </a:rPr>
              <a:t>Two categories of particle size range </a:t>
            </a:r>
            <a:r>
              <a:rPr lang="en-AU" sz="2400" dirty="0" smtClean="0">
                <a:latin typeface="Times New Roman" panose="02020603050405020304" pitchFamily="18" charset="0"/>
                <a:cs typeface="Times New Roman" panose="02020603050405020304" pitchFamily="18" charset="0"/>
              </a:rPr>
              <a:t> </a:t>
            </a:r>
          </a:p>
          <a:p>
            <a:pPr marL="800100" lvl="1" indent="-342900">
              <a:buFont typeface="Wingdings" panose="05000000000000000000" pitchFamily="2" charset="2"/>
              <a:buChar char="Ø"/>
            </a:pPr>
            <a:r>
              <a:rPr lang="en-AU" sz="2400" dirty="0" smtClean="0">
                <a:latin typeface="Times New Roman" panose="02020603050405020304" pitchFamily="18" charset="0"/>
                <a:cs typeface="Times New Roman" panose="02020603050405020304" pitchFamily="18" charset="0"/>
              </a:rPr>
              <a:t>&lt;</a:t>
            </a:r>
            <a:r>
              <a:rPr lang="en-AU" sz="2400" dirty="0">
                <a:latin typeface="Times New Roman" panose="02020603050405020304" pitchFamily="18" charset="0"/>
                <a:cs typeface="Times New Roman" panose="02020603050405020304" pitchFamily="18" charset="0"/>
              </a:rPr>
              <a:t>75 </a:t>
            </a:r>
            <a:r>
              <a:rPr lang="en-AU" sz="2400" dirty="0" smtClean="0">
                <a:latin typeface="Times New Roman" panose="02020603050405020304" pitchFamily="18" charset="0"/>
                <a:cs typeface="Times New Roman" panose="02020603050405020304" pitchFamily="18" charset="0"/>
              </a:rPr>
              <a:t>µm</a:t>
            </a:r>
          </a:p>
          <a:p>
            <a:pPr marL="800100" lvl="1" indent="-342900">
              <a:buFont typeface="Wingdings" panose="05000000000000000000" pitchFamily="2" charset="2"/>
              <a:buChar char="Ø"/>
            </a:pPr>
            <a:r>
              <a:rPr lang="en-AU" sz="2400" dirty="0" smtClean="0">
                <a:latin typeface="Times New Roman" panose="02020603050405020304" pitchFamily="18" charset="0"/>
                <a:cs typeface="Times New Roman" panose="02020603050405020304" pitchFamily="18" charset="0"/>
              </a:rPr>
              <a:t> </a:t>
            </a:r>
            <a:r>
              <a:rPr lang="en-AU" sz="2400" dirty="0">
                <a:latin typeface="Times New Roman" panose="02020603050405020304" pitchFamily="18" charset="0"/>
                <a:cs typeface="Times New Roman" panose="02020603050405020304" pitchFamily="18" charset="0"/>
              </a:rPr>
              <a:t>75-200 µm</a:t>
            </a:r>
          </a:p>
          <a:p>
            <a:pPr marL="285750" indent="-285750">
              <a:buFont typeface="Arial" panose="020B0604020202020204" pitchFamily="34" charset="0"/>
              <a:buChar char="•"/>
            </a:pPr>
            <a:r>
              <a:rPr lang="en-AU" sz="2400" dirty="0" smtClean="0">
                <a:latin typeface="Times New Roman" panose="02020603050405020304" pitchFamily="18" charset="0"/>
                <a:cs typeface="Times New Roman" panose="02020603050405020304" pitchFamily="18" charset="0"/>
              </a:rPr>
              <a:t>Column: </a:t>
            </a:r>
            <a:r>
              <a:rPr lang="en-AU" sz="2400" dirty="0">
                <a:latin typeface="Times New Roman" panose="02020603050405020304" pitchFamily="18" charset="0"/>
                <a:cs typeface="Times New Roman" panose="02020603050405020304" pitchFamily="18" charset="0"/>
              </a:rPr>
              <a:t>4 </a:t>
            </a:r>
            <a:r>
              <a:rPr lang="en-AU" sz="2400" dirty="0" smtClean="0">
                <a:latin typeface="Times New Roman" panose="02020603050405020304" pitchFamily="18" charset="0"/>
                <a:cs typeface="Times New Roman" panose="02020603050405020304" pitchFamily="18" charset="0"/>
              </a:rPr>
              <a:t>cm, </a:t>
            </a:r>
            <a:r>
              <a:rPr lang="en-AU" sz="2400" dirty="0">
                <a:latin typeface="Times New Roman" panose="02020603050405020304" pitchFamily="18" charset="0"/>
                <a:cs typeface="Times New Roman" panose="02020603050405020304" pitchFamily="18" charset="0"/>
              </a:rPr>
              <a:t>bulk </a:t>
            </a:r>
            <a:r>
              <a:rPr lang="en-AU" sz="2400" dirty="0" smtClean="0">
                <a:latin typeface="Times New Roman" panose="02020603050405020304" pitchFamily="18" charset="0"/>
                <a:cs typeface="Times New Roman" panose="02020603050405020304" pitchFamily="18" charset="0"/>
              </a:rPr>
              <a:t>density: 1.4 </a:t>
            </a:r>
            <a:r>
              <a:rPr lang="en-AU" sz="2400" dirty="0">
                <a:latin typeface="Times New Roman" panose="02020603050405020304" pitchFamily="18" charset="0"/>
                <a:cs typeface="Times New Roman" panose="02020603050405020304" pitchFamily="18" charset="0"/>
              </a:rPr>
              <a:t>g/cm3</a:t>
            </a:r>
          </a:p>
          <a:p>
            <a:pPr marL="285750" indent="-285750">
              <a:buFont typeface="Arial" panose="020B0604020202020204" pitchFamily="34" charset="0"/>
              <a:buChar char="•"/>
            </a:pPr>
            <a:r>
              <a:rPr lang="en-AU" sz="2400" dirty="0" smtClean="0">
                <a:latin typeface="Times New Roman" panose="02020603050405020304" pitchFamily="18" charset="0"/>
                <a:cs typeface="Times New Roman" panose="02020603050405020304" pitchFamily="18" charset="0"/>
              </a:rPr>
              <a:t>Nine </a:t>
            </a:r>
            <a:r>
              <a:rPr lang="en-AU" sz="2400" dirty="0">
                <a:latin typeface="Times New Roman" panose="02020603050405020304" pitchFamily="18" charset="0"/>
                <a:cs typeface="Times New Roman" panose="02020603050405020304" pitchFamily="18" charset="0"/>
              </a:rPr>
              <a:t>drying and wetting </a:t>
            </a:r>
            <a:r>
              <a:rPr lang="en-AU" sz="2400" dirty="0" smtClean="0">
                <a:latin typeface="Times New Roman" panose="02020603050405020304" pitchFamily="18" charset="0"/>
                <a:cs typeface="Times New Roman" panose="02020603050405020304" pitchFamily="18" charset="0"/>
              </a:rPr>
              <a:t>cycles over nine months</a:t>
            </a:r>
            <a:endParaRPr lang="en-AU" sz="24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AU" sz="2400" dirty="0">
                <a:latin typeface="Times New Roman" panose="02020603050405020304" pitchFamily="18" charset="0"/>
                <a:cs typeface="Times New Roman" panose="02020603050405020304" pitchFamily="18" charset="0"/>
              </a:rPr>
              <a:t>Initial hydraulic parameters determined by </a:t>
            </a:r>
            <a:r>
              <a:rPr lang="en-AU" sz="2400" dirty="0" smtClean="0">
                <a:latin typeface="Times New Roman" panose="02020603050405020304" pitchFamily="18" charset="0"/>
                <a:cs typeface="Times New Roman" panose="02020603050405020304" pitchFamily="18" charset="0"/>
              </a:rPr>
              <a:t>desiccation</a:t>
            </a:r>
          </a:p>
          <a:p>
            <a:pPr marL="285750" indent="-285750">
              <a:buFont typeface="Arial" panose="020B0604020202020204" pitchFamily="34" charset="0"/>
              <a:buChar char="•"/>
            </a:pPr>
            <a:r>
              <a:rPr lang="en-AU" sz="2400" dirty="0" smtClean="0">
                <a:latin typeface="Times New Roman" panose="02020603050405020304" pitchFamily="18" charset="0"/>
                <a:cs typeface="Times New Roman" panose="02020603050405020304" pitchFamily="18" charset="0"/>
              </a:rPr>
              <a:t>Curve fitting in RETC</a:t>
            </a:r>
            <a:endParaRPr lang="en-AU" sz="24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AU" sz="2400" dirty="0">
                <a:latin typeface="Times New Roman" panose="02020603050405020304" pitchFamily="18" charset="0"/>
                <a:cs typeface="Times New Roman" panose="02020603050405020304" pitchFamily="18" charset="0"/>
              </a:rPr>
              <a:t>Transient water flow experiment by evaporation </a:t>
            </a:r>
          </a:p>
          <a:p>
            <a:pPr marL="285750" indent="-285750">
              <a:buFont typeface="Arial" panose="020B0604020202020204" pitchFamily="34" charset="0"/>
              <a:buChar char="•"/>
            </a:pPr>
            <a:r>
              <a:rPr lang="en-AU" sz="2400" dirty="0">
                <a:latin typeface="Times New Roman" panose="02020603050405020304" pitchFamily="18" charset="0"/>
                <a:cs typeface="Times New Roman" panose="02020603050405020304" pitchFamily="18" charset="0"/>
              </a:rPr>
              <a:t>Mass of water loss was measured by a balance </a:t>
            </a:r>
          </a:p>
          <a:p>
            <a:pPr marL="285750" indent="-285750">
              <a:buFont typeface="Arial" panose="020B0604020202020204" pitchFamily="34" charset="0"/>
              <a:buChar char="•"/>
            </a:pPr>
            <a:r>
              <a:rPr lang="en-AU" sz="2400" dirty="0">
                <a:latin typeface="Times New Roman" panose="02020603050405020304" pitchFamily="18" charset="0"/>
                <a:cs typeface="Times New Roman" panose="02020603050405020304" pitchFamily="18" charset="0"/>
              </a:rPr>
              <a:t>Hydraulic conditions in the tailings measured by tensiometer</a:t>
            </a:r>
          </a:p>
          <a:p>
            <a:endParaRPr lang="en-AU" dirty="0"/>
          </a:p>
        </p:txBody>
      </p:sp>
      <p:sp>
        <p:nvSpPr>
          <p:cNvPr id="16" name="Rounded Rectangle 15"/>
          <p:cNvSpPr/>
          <p:nvPr/>
        </p:nvSpPr>
        <p:spPr>
          <a:xfrm>
            <a:off x="224790" y="19386152"/>
            <a:ext cx="21454110" cy="941744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19" name="TextBox 18"/>
          <p:cNvSpPr txBox="1"/>
          <p:nvPr/>
        </p:nvSpPr>
        <p:spPr>
          <a:xfrm>
            <a:off x="548640" y="19452534"/>
            <a:ext cx="19530060" cy="523220"/>
          </a:xfrm>
          <a:prstGeom prst="rect">
            <a:avLst/>
          </a:prstGeom>
          <a:noFill/>
        </p:spPr>
        <p:txBody>
          <a:bodyPr wrap="square" rtlCol="0">
            <a:spAutoFit/>
          </a:bodyPr>
          <a:lstStyle/>
          <a:p>
            <a:pPr algn="ctr"/>
            <a:r>
              <a:rPr lang="en-AU" sz="2800" b="1" dirty="0" smtClean="0">
                <a:latin typeface="Arial" panose="020B0604020202020204" pitchFamily="34" charset="0"/>
                <a:cs typeface="Arial" panose="020B0604020202020204" pitchFamily="34" charset="0"/>
              </a:rPr>
              <a:t>4. RESULTS</a:t>
            </a:r>
            <a:endParaRPr lang="en-AU" sz="2800" b="1" dirty="0">
              <a:latin typeface="Arial" panose="020B0604020202020204" pitchFamily="34" charset="0"/>
              <a:cs typeface="Arial" panose="020B0604020202020204" pitchFamily="34" charset="0"/>
            </a:endParaRPr>
          </a:p>
        </p:txBody>
      </p:sp>
      <p:pic>
        <p:nvPicPr>
          <p:cNvPr id="1027" name="Picture 3" descr="Tensiometer pressure reading 06042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82552" y="20153312"/>
            <a:ext cx="3690395" cy="32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6" descr="wrc final"/>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205004" y="24478866"/>
            <a:ext cx="5737566" cy="32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7" descr="Cumulative evaporation 060420"/>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201387" y="20266381"/>
            <a:ext cx="3456768" cy="32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descr="model fit to tensiometer data"/>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58462" y="24208387"/>
            <a:ext cx="4898398" cy="32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descr="wrc initial"/>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4080982" y="19999543"/>
            <a:ext cx="4679639" cy="32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Box 20"/>
          <p:cNvSpPr txBox="1"/>
          <p:nvPr/>
        </p:nvSpPr>
        <p:spPr>
          <a:xfrm>
            <a:off x="1372917" y="23568398"/>
            <a:ext cx="4762842" cy="461665"/>
          </a:xfrm>
          <a:prstGeom prst="rect">
            <a:avLst/>
          </a:prstGeom>
          <a:noFill/>
        </p:spPr>
        <p:txBody>
          <a:bodyPr wrap="none" rtlCol="0">
            <a:spAutoFit/>
          </a:bodyPr>
          <a:lstStyle/>
          <a:p>
            <a:r>
              <a:rPr lang="en-AU" sz="2400" dirty="0">
                <a:latin typeface="Times New Roman" panose="02020603050405020304" pitchFamily="18" charset="0"/>
                <a:cs typeface="Times New Roman" panose="02020603050405020304" pitchFamily="18" charset="0"/>
              </a:rPr>
              <a:t>Fig 2: Cumulative</a:t>
            </a:r>
            <a:r>
              <a:rPr lang="en-AU" dirty="0" smtClean="0"/>
              <a:t> </a:t>
            </a:r>
            <a:r>
              <a:rPr lang="en-AU" sz="2400" dirty="0">
                <a:latin typeface="Times New Roman" panose="02020603050405020304" pitchFamily="18" charset="0"/>
                <a:cs typeface="Times New Roman" panose="02020603050405020304" pitchFamily="18" charset="0"/>
              </a:rPr>
              <a:t>water loss vs time </a:t>
            </a:r>
          </a:p>
        </p:txBody>
      </p:sp>
      <p:sp>
        <p:nvSpPr>
          <p:cNvPr id="30" name="TextBox 29"/>
          <p:cNvSpPr txBox="1"/>
          <p:nvPr/>
        </p:nvSpPr>
        <p:spPr>
          <a:xfrm>
            <a:off x="6915714" y="27641488"/>
            <a:ext cx="5218172" cy="1200329"/>
          </a:xfrm>
          <a:prstGeom prst="rect">
            <a:avLst/>
          </a:prstGeom>
          <a:noFill/>
        </p:spPr>
        <p:txBody>
          <a:bodyPr wrap="square" rtlCol="0">
            <a:spAutoFit/>
          </a:bodyPr>
          <a:lstStyle/>
          <a:p>
            <a:r>
              <a:rPr lang="en-AU" sz="2400" dirty="0">
                <a:latin typeface="Times New Roman" panose="02020603050405020304" pitchFamily="18" charset="0"/>
                <a:cs typeface="Times New Roman" panose="02020603050405020304" pitchFamily="18" charset="0"/>
              </a:rPr>
              <a:t>Fig 6: Comparison of initially measured hydraulic parameters and inversely measured parameters </a:t>
            </a:r>
          </a:p>
        </p:txBody>
      </p:sp>
      <p:sp>
        <p:nvSpPr>
          <p:cNvPr id="31" name="TextBox 30"/>
          <p:cNvSpPr txBox="1"/>
          <p:nvPr/>
        </p:nvSpPr>
        <p:spPr>
          <a:xfrm>
            <a:off x="619345" y="27585313"/>
            <a:ext cx="6177696" cy="830997"/>
          </a:xfrm>
          <a:prstGeom prst="rect">
            <a:avLst/>
          </a:prstGeom>
          <a:noFill/>
        </p:spPr>
        <p:txBody>
          <a:bodyPr wrap="square" rtlCol="0">
            <a:spAutoFit/>
          </a:bodyPr>
          <a:lstStyle/>
          <a:p>
            <a:r>
              <a:rPr lang="en-AU" sz="2400" dirty="0">
                <a:latin typeface="Times New Roman" panose="02020603050405020304" pitchFamily="18" charset="0"/>
                <a:cs typeface="Times New Roman" panose="02020603050405020304" pitchFamily="18" charset="0"/>
              </a:rPr>
              <a:t>Fig 5: Plot of inversely modelled hydraulic conditions in the column </a:t>
            </a:r>
          </a:p>
        </p:txBody>
      </p:sp>
      <p:sp>
        <p:nvSpPr>
          <p:cNvPr id="32" name="TextBox 31"/>
          <p:cNvSpPr txBox="1"/>
          <p:nvPr/>
        </p:nvSpPr>
        <p:spPr>
          <a:xfrm>
            <a:off x="14237201" y="23570228"/>
            <a:ext cx="7722820" cy="461665"/>
          </a:xfrm>
          <a:prstGeom prst="rect">
            <a:avLst/>
          </a:prstGeom>
          <a:noFill/>
        </p:spPr>
        <p:txBody>
          <a:bodyPr wrap="none" rtlCol="0">
            <a:spAutoFit/>
          </a:bodyPr>
          <a:lstStyle/>
          <a:p>
            <a:r>
              <a:rPr lang="en-AU" sz="2400" dirty="0">
                <a:latin typeface="Times New Roman" panose="02020603050405020304" pitchFamily="18" charset="0"/>
                <a:cs typeface="Times New Roman" panose="02020603050405020304" pitchFamily="18" charset="0"/>
              </a:rPr>
              <a:t>Fig 4: Initial water retention curve for different particle sizes </a:t>
            </a:r>
          </a:p>
        </p:txBody>
      </p:sp>
      <p:sp>
        <p:nvSpPr>
          <p:cNvPr id="33" name="TextBox 32"/>
          <p:cNvSpPr txBox="1"/>
          <p:nvPr/>
        </p:nvSpPr>
        <p:spPr>
          <a:xfrm>
            <a:off x="6667262" y="23572412"/>
            <a:ext cx="7125284" cy="461665"/>
          </a:xfrm>
          <a:prstGeom prst="rect">
            <a:avLst/>
          </a:prstGeom>
          <a:noFill/>
        </p:spPr>
        <p:txBody>
          <a:bodyPr wrap="none" rtlCol="0">
            <a:spAutoFit/>
          </a:bodyPr>
          <a:lstStyle/>
          <a:p>
            <a:r>
              <a:rPr lang="en-AU" sz="2400" dirty="0">
                <a:latin typeface="Times New Roman" panose="02020603050405020304" pitchFamily="18" charset="0"/>
                <a:cs typeface="Times New Roman" panose="02020603050405020304" pitchFamily="18" charset="0"/>
              </a:rPr>
              <a:t>Fig 3: Time series of hydraulic condition in the column  </a:t>
            </a:r>
          </a:p>
        </p:txBody>
      </p:sp>
      <p:sp>
        <p:nvSpPr>
          <p:cNvPr id="34" name="TextBox 33"/>
          <p:cNvSpPr txBox="1"/>
          <p:nvPr/>
        </p:nvSpPr>
        <p:spPr>
          <a:xfrm>
            <a:off x="17966407" y="17843879"/>
            <a:ext cx="3627120" cy="369332"/>
          </a:xfrm>
          <a:prstGeom prst="rect">
            <a:avLst/>
          </a:prstGeom>
          <a:noFill/>
        </p:spPr>
        <p:txBody>
          <a:bodyPr wrap="square" rtlCol="0">
            <a:spAutoFit/>
          </a:bodyPr>
          <a:lstStyle/>
          <a:p>
            <a:r>
              <a:rPr lang="en-AU" dirty="0" smtClean="0"/>
              <a:t>Fig 1:  Evaporation Experiment</a:t>
            </a:r>
            <a:endParaRPr lang="en-AU" dirty="0"/>
          </a:p>
        </p:txBody>
      </p:sp>
      <p:sp>
        <p:nvSpPr>
          <p:cNvPr id="22" name="Rounded Rectangle 21"/>
          <p:cNvSpPr/>
          <p:nvPr/>
        </p:nvSpPr>
        <p:spPr>
          <a:xfrm>
            <a:off x="0" y="29342905"/>
            <a:ext cx="10287000" cy="3301175"/>
          </a:xfrm>
          <a:prstGeom prst="roundRect">
            <a:avLst/>
          </a:prstGeom>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3" name="Rounded Rectangle 22"/>
          <p:cNvSpPr/>
          <p:nvPr/>
        </p:nvSpPr>
        <p:spPr>
          <a:xfrm>
            <a:off x="11620500" y="29340722"/>
            <a:ext cx="10058400" cy="3303358"/>
          </a:xfrm>
          <a:prstGeom prst="roundRect">
            <a:avLst/>
          </a:prstGeom>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TextBox 23"/>
          <p:cNvSpPr txBox="1"/>
          <p:nvPr/>
        </p:nvSpPr>
        <p:spPr>
          <a:xfrm>
            <a:off x="224790" y="29409036"/>
            <a:ext cx="10062210" cy="523220"/>
          </a:xfrm>
          <a:prstGeom prst="rect">
            <a:avLst/>
          </a:prstGeom>
          <a:noFill/>
        </p:spPr>
        <p:txBody>
          <a:bodyPr wrap="square" rtlCol="0">
            <a:spAutoFit/>
          </a:bodyPr>
          <a:lstStyle/>
          <a:p>
            <a:pPr algn="ctr"/>
            <a:r>
              <a:rPr lang="en-AU" sz="2800" b="1" dirty="0">
                <a:latin typeface="Arial" panose="020B0604020202020204" pitchFamily="34" charset="0"/>
                <a:cs typeface="Arial" panose="020B0604020202020204" pitchFamily="34" charset="0"/>
              </a:rPr>
              <a:t>5. </a:t>
            </a:r>
            <a:r>
              <a:rPr lang="en-AU" sz="2800" b="1" dirty="0" smtClean="0">
                <a:latin typeface="Arial" panose="020B0604020202020204" pitchFamily="34" charset="0"/>
                <a:cs typeface="Arial" panose="020B0604020202020204" pitchFamily="34" charset="0"/>
              </a:rPr>
              <a:t>CONCLUSION</a:t>
            </a:r>
            <a:r>
              <a:rPr lang="en-AU" dirty="0" smtClean="0"/>
              <a:t> </a:t>
            </a:r>
            <a:endParaRPr lang="en-AU" dirty="0"/>
          </a:p>
        </p:txBody>
      </p:sp>
      <p:sp>
        <p:nvSpPr>
          <p:cNvPr id="25" name="TextBox 24"/>
          <p:cNvSpPr txBox="1"/>
          <p:nvPr/>
        </p:nvSpPr>
        <p:spPr>
          <a:xfrm>
            <a:off x="76200" y="30080364"/>
            <a:ext cx="10210800" cy="2308324"/>
          </a:xfrm>
          <a:prstGeom prst="rect">
            <a:avLst/>
          </a:prstGeom>
          <a:noFill/>
        </p:spPr>
        <p:txBody>
          <a:bodyPr wrap="square" rtlCol="0">
            <a:spAutoFit/>
          </a:bodyPr>
          <a:lstStyle/>
          <a:p>
            <a:pPr marL="342900" indent="-342900">
              <a:buFont typeface="Arial" panose="020B0604020202020204" pitchFamily="34" charset="0"/>
              <a:buChar char="•"/>
            </a:pPr>
            <a:r>
              <a:rPr lang="en-AU" sz="2400" dirty="0">
                <a:latin typeface="Times New Roman" panose="02020603050405020304" pitchFamily="18" charset="0"/>
                <a:cs typeface="Times New Roman" panose="02020603050405020304" pitchFamily="18" charset="0"/>
              </a:rPr>
              <a:t>The model results show that hydraulic </a:t>
            </a:r>
            <a:r>
              <a:rPr lang="en-AU" sz="2400" dirty="0" smtClean="0">
                <a:latin typeface="Times New Roman" panose="02020603050405020304" pitchFamily="18" charset="0"/>
                <a:cs typeface="Times New Roman" panose="02020603050405020304" pitchFamily="18" charset="0"/>
              </a:rPr>
              <a:t>parameters </a:t>
            </a:r>
            <a:r>
              <a:rPr lang="en-AU" sz="2400" dirty="0">
                <a:latin typeface="Times New Roman" panose="02020603050405020304" pitchFamily="18" charset="0"/>
                <a:cs typeface="Times New Roman" panose="02020603050405020304" pitchFamily="18" charset="0"/>
              </a:rPr>
              <a:t>of the studied material changed over time</a:t>
            </a:r>
          </a:p>
          <a:p>
            <a:pPr marL="342900" indent="-342900">
              <a:buFont typeface="Arial" panose="020B0604020202020204" pitchFamily="34" charset="0"/>
              <a:buChar char="•"/>
            </a:pPr>
            <a:r>
              <a:rPr lang="en-AU" sz="2400" dirty="0">
                <a:latin typeface="Times New Roman" panose="02020603050405020304" pitchFamily="18" charset="0"/>
                <a:cs typeface="Times New Roman" panose="02020603050405020304" pitchFamily="18" charset="0"/>
              </a:rPr>
              <a:t>The inverse model was </a:t>
            </a:r>
            <a:r>
              <a:rPr lang="en-AU" sz="2400" dirty="0" smtClean="0">
                <a:latin typeface="Times New Roman" panose="02020603050405020304" pitchFamily="18" charset="0"/>
                <a:cs typeface="Times New Roman" panose="02020603050405020304" pitchFamily="18" charset="0"/>
              </a:rPr>
              <a:t>effective in </a:t>
            </a:r>
            <a:r>
              <a:rPr lang="en-AU" sz="2400" dirty="0">
                <a:latin typeface="Times New Roman" panose="02020603050405020304" pitchFamily="18" charset="0"/>
                <a:cs typeface="Times New Roman" panose="02020603050405020304" pitchFamily="18" charset="0"/>
              </a:rPr>
              <a:t>establishing these changes</a:t>
            </a:r>
          </a:p>
          <a:p>
            <a:pPr marL="342900" indent="-342900">
              <a:buFont typeface="Arial" panose="020B0604020202020204" pitchFamily="34" charset="0"/>
              <a:buChar char="•"/>
            </a:pPr>
            <a:r>
              <a:rPr lang="en-AU" sz="2400" dirty="0">
                <a:latin typeface="Times New Roman" panose="02020603050405020304" pitchFamily="18" charset="0"/>
                <a:cs typeface="Times New Roman" panose="02020603050405020304" pitchFamily="18" charset="0"/>
              </a:rPr>
              <a:t>On the assumption of the saturated volumetric and saturated conductivity decreased by 1% during this period the alpha and n parameters of the coarse and fine material changed with time </a:t>
            </a:r>
          </a:p>
        </p:txBody>
      </p:sp>
      <p:sp>
        <p:nvSpPr>
          <p:cNvPr id="26" name="TextBox 25"/>
          <p:cNvSpPr txBox="1"/>
          <p:nvPr/>
        </p:nvSpPr>
        <p:spPr>
          <a:xfrm>
            <a:off x="11620499" y="29409036"/>
            <a:ext cx="9910009" cy="523220"/>
          </a:xfrm>
          <a:prstGeom prst="rect">
            <a:avLst/>
          </a:prstGeom>
          <a:noFill/>
        </p:spPr>
        <p:txBody>
          <a:bodyPr wrap="square" rtlCol="0">
            <a:spAutoFit/>
          </a:bodyPr>
          <a:lstStyle/>
          <a:p>
            <a:pPr algn="ctr"/>
            <a:r>
              <a:rPr lang="en-AU" sz="2800" b="1" dirty="0" smtClean="0">
                <a:latin typeface="Arial" panose="020B0604020202020204" pitchFamily="34" charset="0"/>
                <a:cs typeface="Arial" panose="020B0604020202020204" pitchFamily="34" charset="0"/>
              </a:rPr>
              <a:t>REFERENCES</a:t>
            </a:r>
            <a:endParaRPr lang="en-AU" sz="2800" b="1" dirty="0">
              <a:latin typeface="Arial" panose="020B0604020202020204" pitchFamily="34" charset="0"/>
              <a:cs typeface="Arial" panose="020B0604020202020204" pitchFamily="34" charset="0"/>
            </a:endParaRPr>
          </a:p>
        </p:txBody>
      </p:sp>
      <p:sp>
        <p:nvSpPr>
          <p:cNvPr id="27" name="TextBox 26"/>
          <p:cNvSpPr txBox="1"/>
          <p:nvPr/>
        </p:nvSpPr>
        <p:spPr>
          <a:xfrm>
            <a:off x="11620499" y="29941865"/>
            <a:ext cx="10058402" cy="2585323"/>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NAKHAEI</a:t>
            </a:r>
            <a:r>
              <a:rPr lang="en-US" sz="1600" dirty="0">
                <a:latin typeface="Times New Roman" panose="02020603050405020304" pitchFamily="18" charset="0"/>
                <a:cs typeface="Times New Roman" panose="02020603050405020304" pitchFamily="18" charset="0"/>
              </a:rPr>
              <a:t>, M., ŠIMŮNEK, J. J. J. O. H. &amp; HYDROMECHANICS 2014. Parameter estimation of soil hydraulic and thermal property functions for unsaturated porous media using the HYDRUS-2D code. 62</a:t>
            </a:r>
            <a:r>
              <a:rPr lang="en-US" sz="1600" b="1" dirty="0">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 7-15.</a:t>
            </a:r>
            <a:endParaRPr lang="en-AU" sz="16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ROMANO, N. &amp; SANTINI, A. 1999. Determining soil hydraulic functions from evaporation experiments by a parameter estimation approach: Experimental verifications and numerical studies. </a:t>
            </a:r>
            <a:r>
              <a:rPr lang="en-US" sz="1600" i="1" dirty="0">
                <a:latin typeface="Times New Roman" panose="02020603050405020304" pitchFamily="18" charset="0"/>
                <a:cs typeface="Times New Roman" panose="02020603050405020304" pitchFamily="18" charset="0"/>
              </a:rPr>
              <a:t>Water resources research,</a:t>
            </a:r>
            <a:r>
              <a:rPr lang="en-US" sz="1600" dirty="0">
                <a:latin typeface="Times New Roman" panose="02020603050405020304" pitchFamily="18" charset="0"/>
                <a:cs typeface="Times New Roman" panose="02020603050405020304" pitchFamily="18" charset="0"/>
              </a:rPr>
              <a:t> 35</a:t>
            </a:r>
            <a:r>
              <a:rPr lang="en-US" sz="1600" b="1" dirty="0">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 3343-3359.</a:t>
            </a:r>
            <a:endParaRPr lang="en-AU" sz="16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ŠIMŮNEK</a:t>
            </a:r>
            <a:r>
              <a:rPr lang="en-US" sz="1600" dirty="0">
                <a:latin typeface="Times New Roman" panose="02020603050405020304" pitchFamily="18" charset="0"/>
                <a:cs typeface="Times New Roman" panose="02020603050405020304" pitchFamily="18" charset="0"/>
              </a:rPr>
              <a:t>, J., VAN GENUCHTEN, M. T. &amp; WENDROTH, O. 1998. Parameter estimation analysis of the evaporation method for determining soil hydraulic properties. </a:t>
            </a:r>
            <a:r>
              <a:rPr lang="en-US" sz="1600" i="1" dirty="0">
                <a:latin typeface="Times New Roman" panose="02020603050405020304" pitchFamily="18" charset="0"/>
                <a:cs typeface="Times New Roman" panose="02020603050405020304" pitchFamily="18" charset="0"/>
              </a:rPr>
              <a:t>Soil Science Society of America Journal,</a:t>
            </a:r>
            <a:r>
              <a:rPr lang="en-US" sz="1600" dirty="0">
                <a:latin typeface="Times New Roman" panose="02020603050405020304" pitchFamily="18" charset="0"/>
                <a:cs typeface="Times New Roman" panose="02020603050405020304" pitchFamily="18" charset="0"/>
              </a:rPr>
              <a:t> 62</a:t>
            </a:r>
            <a:r>
              <a:rPr lang="en-US" sz="1600" b="1" dirty="0">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 894-905.</a:t>
            </a:r>
            <a:endParaRPr lang="en-AU" sz="16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TOORMAN, A., WIERENGA, P. &amp; HILLS, R. 1992. Parameter estimation of hydraulic properties from one‐step outflow data. </a:t>
            </a:r>
            <a:r>
              <a:rPr lang="en-US" sz="1600" i="1" dirty="0">
                <a:latin typeface="Times New Roman" panose="02020603050405020304" pitchFamily="18" charset="0"/>
                <a:cs typeface="Times New Roman" panose="02020603050405020304" pitchFamily="18" charset="0"/>
              </a:rPr>
              <a:t>J Water Resources Research,</a:t>
            </a:r>
            <a:r>
              <a:rPr lang="en-US" sz="1600" dirty="0">
                <a:latin typeface="Times New Roman" panose="02020603050405020304" pitchFamily="18" charset="0"/>
                <a:cs typeface="Times New Roman" panose="02020603050405020304" pitchFamily="18" charset="0"/>
              </a:rPr>
              <a:t> 28</a:t>
            </a:r>
            <a:r>
              <a:rPr lang="en-US" sz="1600" b="1" dirty="0">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 3021-3028.</a:t>
            </a:r>
            <a:endParaRPr lang="en-AU" sz="1600" dirty="0">
              <a:latin typeface="Times New Roman" panose="02020603050405020304" pitchFamily="18" charset="0"/>
              <a:cs typeface="Times New Roman" panose="02020603050405020304" pitchFamily="18" charset="0"/>
            </a:endParaRPr>
          </a:p>
          <a:p>
            <a:endParaRPr lang="en-AU" dirty="0"/>
          </a:p>
        </p:txBody>
      </p:sp>
      <mc:AlternateContent xmlns:mc="http://schemas.openxmlformats.org/markup-compatibility/2006" xmlns:a14="http://schemas.microsoft.com/office/drawing/2010/main">
        <mc:Choice Requires="a14">
          <p:graphicFrame>
            <p:nvGraphicFramePr>
              <p:cNvPr id="2" name="Table 1"/>
              <p:cNvGraphicFramePr>
                <a:graphicFrameLocks noGrp="1"/>
              </p:cNvGraphicFramePr>
              <p:nvPr>
                <p:extLst>
                  <p:ext uri="{D42A27DB-BD31-4B8C-83A1-F6EECF244321}">
                    <p14:modId xmlns:p14="http://schemas.microsoft.com/office/powerpoint/2010/main" val="1370914562"/>
                  </p:ext>
                </p:extLst>
              </p:nvPr>
            </p:nvGraphicFramePr>
            <p:xfrm>
              <a:off x="13698720" y="24982997"/>
              <a:ext cx="6984000" cy="3463200"/>
            </p:xfrm>
            <a:graphic>
              <a:graphicData uri="http://schemas.openxmlformats.org/drawingml/2006/table">
                <a:tbl>
                  <a:tblPr firstRow="1" bandRow="1">
                    <a:tableStyleId>{2D5ABB26-0587-4C30-8999-92F81FD0307C}</a:tableStyleId>
                  </a:tblPr>
                  <a:tblGrid>
                    <a:gridCol w="1816127">
                      <a:extLst>
                        <a:ext uri="{9D8B030D-6E8A-4147-A177-3AD203B41FA5}">
                          <a16:colId xmlns:a16="http://schemas.microsoft.com/office/drawing/2014/main" val="1125364206"/>
                        </a:ext>
                      </a:extLst>
                    </a:gridCol>
                    <a:gridCol w="1220926">
                      <a:extLst>
                        <a:ext uri="{9D8B030D-6E8A-4147-A177-3AD203B41FA5}">
                          <a16:colId xmlns:a16="http://schemas.microsoft.com/office/drawing/2014/main" val="3456061482"/>
                        </a:ext>
                      </a:extLst>
                    </a:gridCol>
                    <a:gridCol w="1315649">
                      <a:extLst>
                        <a:ext uri="{9D8B030D-6E8A-4147-A177-3AD203B41FA5}">
                          <a16:colId xmlns:a16="http://schemas.microsoft.com/office/drawing/2014/main" val="597478723"/>
                        </a:ext>
                      </a:extLst>
                    </a:gridCol>
                    <a:gridCol w="1315649">
                      <a:extLst>
                        <a:ext uri="{9D8B030D-6E8A-4147-A177-3AD203B41FA5}">
                          <a16:colId xmlns:a16="http://schemas.microsoft.com/office/drawing/2014/main" val="1416816785"/>
                        </a:ext>
                      </a:extLst>
                    </a:gridCol>
                    <a:gridCol w="1315649">
                      <a:extLst>
                        <a:ext uri="{9D8B030D-6E8A-4147-A177-3AD203B41FA5}">
                          <a16:colId xmlns:a16="http://schemas.microsoft.com/office/drawing/2014/main" val="891689284"/>
                        </a:ext>
                      </a:extLst>
                    </a:gridCol>
                  </a:tblGrid>
                  <a:tr h="0">
                    <a:tc rowSpan="2">
                      <a:txBody>
                        <a:bodyPr/>
                        <a:lstStyle/>
                        <a:p>
                          <a:r>
                            <a:rPr lang="en-AU" sz="2400" dirty="0" smtClean="0">
                              <a:latin typeface="Times New Roman" panose="02020603050405020304" pitchFamily="18" charset="0"/>
                              <a:cs typeface="Times New Roman" panose="02020603050405020304" pitchFamily="18" charset="0"/>
                            </a:rPr>
                            <a:t>Parameter</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en-AU" sz="2400" dirty="0" smtClean="0"/>
                            <a:t>Initial value</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AU"/>
                        </a:p>
                      </a:txBody>
                      <a:tcPr/>
                    </a:tc>
                    <a:tc gridSpan="2">
                      <a:txBody>
                        <a:bodyPr/>
                        <a:lstStyle/>
                        <a:p>
                          <a:r>
                            <a:rPr lang="en-AU" sz="2400" dirty="0" smtClean="0"/>
                            <a:t>Optimised</a:t>
                          </a:r>
                          <a:r>
                            <a:rPr lang="en-AU" sz="2400" baseline="0" dirty="0" smtClean="0"/>
                            <a:t> value</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AU"/>
                        </a:p>
                      </a:txBody>
                      <a:tcPr/>
                    </a:tc>
                    <a:extLst>
                      <a:ext uri="{0D108BD9-81ED-4DB2-BD59-A6C34878D82A}">
                        <a16:rowId xmlns:a16="http://schemas.microsoft.com/office/drawing/2014/main" val="3966902575"/>
                      </a:ext>
                    </a:extLst>
                  </a:tr>
                  <a:tr h="0">
                    <a:tc vMerge="1">
                      <a:txBody>
                        <a:bodyPr/>
                        <a:lstStyle/>
                        <a:p>
                          <a:endParaRPr lang="en-AU"/>
                        </a:p>
                      </a:txBody>
                      <a:tcPr/>
                    </a:tc>
                    <a:tc>
                      <a:txBody>
                        <a:bodyPr/>
                        <a:lstStyle/>
                        <a:p>
                          <a:r>
                            <a:rPr lang="en-AU" sz="2400" dirty="0" smtClean="0">
                              <a:latin typeface="Times New Roman" panose="02020603050405020304" pitchFamily="18" charset="0"/>
                              <a:cs typeface="Times New Roman" panose="02020603050405020304" pitchFamily="18" charset="0"/>
                            </a:rPr>
                            <a:t>Fine</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Coarse</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Fine</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Coarse</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8802064"/>
                      </a:ext>
                    </a:extLst>
                  </a:tr>
                  <a:tr h="720000">
                    <a:tc>
                      <a:txBody>
                        <a:bodyPr/>
                        <a:lstStyle/>
                        <a:p>
                          <a:pPr algn="ctr"/>
                          <a14:m>
                            <m:oMath xmlns:m="http://schemas.openxmlformats.org/officeDocument/2006/math">
                              <m:sSub>
                                <m:sSubPr>
                                  <m:ctrlPr>
                                    <a:rPr lang="en-AU" sz="2400" i="1" smtClean="0">
                                      <a:latin typeface="Cambria Math" panose="02040503050406030204" pitchFamily="18" charset="0"/>
                                    </a:rPr>
                                  </m:ctrlPr>
                                </m:sSubPr>
                                <m:e>
                                  <m:r>
                                    <a:rPr lang="en-AU" sz="2400" smtClean="0">
                                      <a:latin typeface="Cambria Math" panose="02040503050406030204" pitchFamily="18" charset="0"/>
                                    </a:rPr>
                                    <m:t>𝐾</m:t>
                                  </m:r>
                                </m:e>
                                <m:sub>
                                  <m:r>
                                    <a:rPr lang="en-AU" sz="2400" smtClean="0">
                                      <a:latin typeface="Cambria Math" panose="02040503050406030204" pitchFamily="18" charset="0"/>
                                    </a:rPr>
                                    <m:t>𝑠</m:t>
                                  </m:r>
                                </m:sub>
                              </m:sSub>
                            </m:oMath>
                          </a14:m>
                          <a:r>
                            <a:rPr lang="en-AU" sz="2400" dirty="0" smtClean="0">
                              <a:latin typeface="Times New Roman" panose="02020603050405020304" pitchFamily="18" charset="0"/>
                              <a:cs typeface="Times New Roman" panose="02020603050405020304" pitchFamily="18" charset="0"/>
                            </a:rPr>
                            <a:t>(cm/day</a:t>
                          </a:r>
                          <a:endParaRPr lang="en-AU" sz="2400" dirty="0">
                            <a:latin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1.06</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128.76</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1.05</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127.47</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856470"/>
                      </a:ext>
                    </a:extLst>
                  </a:tr>
                  <a:tr h="0">
                    <a:tc>
                      <a:txBody>
                        <a:bodyPr/>
                        <a:lstStyle/>
                        <a:p>
                          <a:pPr algn="ctr"/>
                          <a14:m>
                            <m:oMath xmlns:m="http://schemas.openxmlformats.org/officeDocument/2006/math">
                              <m:sSub>
                                <m:sSubPr>
                                  <m:ctrlPr>
                                    <a:rPr lang="en-AU" sz="2400" i="1" smtClean="0">
                                      <a:latin typeface="Cambria Math" panose="02040503050406030204" pitchFamily="18" charset="0"/>
                                    </a:rPr>
                                  </m:ctrlPr>
                                </m:sSubPr>
                                <m:e>
                                  <m:r>
                                    <a:rPr lang="en-AU" sz="2400" smtClean="0">
                                      <a:latin typeface="Cambria Math" panose="02040503050406030204" pitchFamily="18" charset="0"/>
                                    </a:rPr>
                                    <m:t>𝑂</m:t>
                                  </m:r>
                                </m:e>
                                <m:sub>
                                  <m:r>
                                    <a:rPr lang="en-AU" sz="2400" smtClean="0">
                                      <a:latin typeface="Cambria Math" panose="02040503050406030204" pitchFamily="18" charset="0"/>
                                    </a:rPr>
                                    <m:t>𝑠</m:t>
                                  </m:r>
                                </m:sub>
                              </m:sSub>
                              <m:r>
                                <a:rPr lang="en-AU" sz="2400" smtClean="0">
                                  <a:latin typeface="Cambria Math" panose="02040503050406030204" pitchFamily="18" charset="0"/>
                                </a:rPr>
                                <m:t>(</m:t>
                              </m:r>
                              <m:sSup>
                                <m:sSupPr>
                                  <m:ctrlPr>
                                    <a:rPr lang="en-AU" sz="2400" i="1" smtClean="0">
                                      <a:latin typeface="Cambria Math" panose="02040503050406030204" pitchFamily="18" charset="0"/>
                                    </a:rPr>
                                  </m:ctrlPr>
                                </m:sSupPr>
                                <m:e>
                                  <m:r>
                                    <a:rPr lang="en-AU" sz="2400" smtClean="0">
                                      <a:latin typeface="Cambria Math" panose="02040503050406030204" pitchFamily="18" charset="0"/>
                                    </a:rPr>
                                    <m:t>𝑐𝑚</m:t>
                                  </m:r>
                                </m:e>
                                <m:sup>
                                  <m:r>
                                    <a:rPr lang="en-AU" sz="2400" smtClean="0">
                                      <a:latin typeface="Cambria Math" panose="02040503050406030204" pitchFamily="18" charset="0"/>
                                    </a:rPr>
                                    <m:t>3</m:t>
                                  </m:r>
                                </m:sup>
                              </m:sSup>
                              <m:sSup>
                                <m:sSupPr>
                                  <m:ctrlPr>
                                    <a:rPr lang="en-AU" sz="2400" i="1" smtClean="0">
                                      <a:latin typeface="Cambria Math" panose="02040503050406030204" pitchFamily="18" charset="0"/>
                                    </a:rPr>
                                  </m:ctrlPr>
                                </m:sSupPr>
                                <m:e>
                                  <m:r>
                                    <a:rPr lang="en-AU" sz="2400" smtClean="0">
                                      <a:latin typeface="Cambria Math" panose="02040503050406030204" pitchFamily="18" charset="0"/>
                                    </a:rPr>
                                    <m:t>𝑐𝑚</m:t>
                                  </m:r>
                                </m:e>
                                <m:sup>
                                  <m:r>
                                    <a:rPr lang="en-AU" sz="2400" b="0" i="0" smtClean="0">
                                      <a:latin typeface="Cambria Math" panose="02040503050406030204" pitchFamily="18" charset="0"/>
                                    </a:rPr>
                                    <m:t>−</m:t>
                                  </m:r>
                                  <m:r>
                                    <a:rPr lang="en-AU" sz="2400" smtClean="0">
                                      <a:latin typeface="Cambria Math" panose="02040503050406030204" pitchFamily="18" charset="0"/>
                                    </a:rPr>
                                    <m:t>3</m:t>
                                  </m:r>
                                </m:sup>
                              </m:sSup>
                            </m:oMath>
                          </a14:m>
                          <a:r>
                            <a:rPr lang="en-AU" sz="2400" dirty="0" smtClean="0">
                              <a:latin typeface="Times New Roman" panose="02020603050405020304" pitchFamily="18" charset="0"/>
                              <a:cs typeface="Times New Roman" panose="02020603050405020304" pitchFamily="18" charset="0"/>
                            </a:rPr>
                            <a:t>)</a:t>
                          </a:r>
                          <a:endParaRPr lang="en-AU" sz="2400" dirty="0">
                            <a:latin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0.7</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0.64</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0.69</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0.63</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7723104"/>
                      </a:ext>
                    </a:extLst>
                  </a:tr>
                  <a:tr h="0">
                    <a:tc>
                      <a:txBody>
                        <a:bodyPr/>
                        <a:lstStyle/>
                        <a:p>
                          <a:pPr algn="ctr"/>
                          <a14:m>
                            <m:oMathPara xmlns:m="http://schemas.openxmlformats.org/officeDocument/2006/math">
                              <m:oMathParaPr>
                                <m:jc m:val="left"/>
                              </m:oMathParaPr>
                              <m:oMath xmlns:m="http://schemas.openxmlformats.org/officeDocument/2006/math">
                                <m:sSub>
                                  <m:sSubPr>
                                    <m:ctrlPr>
                                      <a:rPr lang="en-AU" sz="2400" i="1" smtClean="0">
                                        <a:latin typeface="Cambria Math" panose="02040503050406030204" pitchFamily="18" charset="0"/>
                                      </a:rPr>
                                    </m:ctrlPr>
                                  </m:sSubPr>
                                  <m:e>
                                    <m:r>
                                      <a:rPr lang="en-AU" sz="2400" smtClean="0">
                                        <a:latin typeface="Cambria Math" panose="02040503050406030204" pitchFamily="18" charset="0"/>
                                      </a:rPr>
                                      <m:t>𝑂</m:t>
                                    </m:r>
                                  </m:e>
                                  <m:sub>
                                    <m:r>
                                      <a:rPr lang="en-AU" sz="2400" smtClean="0">
                                        <a:latin typeface="Cambria Math" panose="02040503050406030204" pitchFamily="18" charset="0"/>
                                      </a:rPr>
                                      <m:t>𝑟</m:t>
                                    </m:r>
                                  </m:sub>
                                </m:sSub>
                                <m:r>
                                  <a:rPr lang="en-AU" sz="2400" smtClean="0">
                                    <a:latin typeface="Cambria Math" panose="02040503050406030204" pitchFamily="18" charset="0"/>
                                  </a:rPr>
                                  <m:t>(</m:t>
                                </m:r>
                                <m:sSup>
                                  <m:sSupPr>
                                    <m:ctrlPr>
                                      <a:rPr lang="en-AU" sz="2400" i="1" smtClean="0">
                                        <a:latin typeface="Cambria Math" panose="02040503050406030204" pitchFamily="18" charset="0"/>
                                      </a:rPr>
                                    </m:ctrlPr>
                                  </m:sSupPr>
                                  <m:e>
                                    <m:r>
                                      <a:rPr lang="en-AU" sz="2400" smtClean="0">
                                        <a:latin typeface="Cambria Math" panose="02040503050406030204" pitchFamily="18" charset="0"/>
                                      </a:rPr>
                                      <m:t>𝑐𝑚</m:t>
                                    </m:r>
                                  </m:e>
                                  <m:sup>
                                    <m:r>
                                      <a:rPr lang="en-AU" sz="2400" smtClean="0">
                                        <a:latin typeface="Cambria Math" panose="02040503050406030204" pitchFamily="18" charset="0"/>
                                      </a:rPr>
                                      <m:t>3</m:t>
                                    </m:r>
                                  </m:sup>
                                </m:sSup>
                                <m:sSup>
                                  <m:sSupPr>
                                    <m:ctrlPr>
                                      <a:rPr lang="en-AU" sz="2400" i="1" smtClean="0">
                                        <a:latin typeface="Cambria Math" panose="02040503050406030204" pitchFamily="18" charset="0"/>
                                      </a:rPr>
                                    </m:ctrlPr>
                                  </m:sSupPr>
                                  <m:e>
                                    <m:r>
                                      <a:rPr lang="en-AU" sz="2400" smtClean="0">
                                        <a:latin typeface="Cambria Math" panose="02040503050406030204" pitchFamily="18" charset="0"/>
                                      </a:rPr>
                                      <m:t>𝑐𝑚</m:t>
                                    </m:r>
                                  </m:e>
                                  <m:sup>
                                    <m:r>
                                      <a:rPr lang="en-AU" sz="2400" b="0" i="0" smtClean="0">
                                        <a:latin typeface="Cambria Math" panose="02040503050406030204" pitchFamily="18" charset="0"/>
                                      </a:rPr>
                                      <m:t>−</m:t>
                                    </m:r>
                                    <m:r>
                                      <a:rPr lang="en-AU" sz="2400" smtClean="0">
                                        <a:latin typeface="Cambria Math" panose="02040503050406030204" pitchFamily="18" charset="0"/>
                                      </a:rPr>
                                      <m:t>3</m:t>
                                    </m:r>
                                  </m:sup>
                                </m:sSup>
                                <m:r>
                                  <a:rPr lang="en-AU" sz="2400" b="0" i="0" smtClean="0">
                                    <a:latin typeface="Cambria Math" panose="02040503050406030204" pitchFamily="18" charset="0"/>
                                  </a:rPr>
                                  <m:t>)</m:t>
                                </m:r>
                              </m:oMath>
                            </m:oMathPara>
                          </a14:m>
                          <a:endParaRPr lang="en-AU" sz="2400" dirty="0">
                            <a:latin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0.19</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0.07</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0.19</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0.07</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9458078"/>
                      </a:ext>
                    </a:extLst>
                  </a:tr>
                  <a:tr h="0">
                    <a:tc>
                      <a:txBody>
                        <a:bodyPr/>
                        <a:lstStyle/>
                        <a:p>
                          <a:pPr algn="ctr"/>
                          <a:r>
                            <a:rPr lang="en-AU" sz="2400" dirty="0" smtClean="0">
                              <a:latin typeface="Times New Roman" panose="02020603050405020304" pitchFamily="18" charset="0"/>
                              <a:cs typeface="Times New Roman" panose="02020603050405020304" pitchFamily="18" charset="0"/>
                            </a:rPr>
                            <a:t>n</a:t>
                          </a:r>
                          <a:endParaRPr lang="en-AU" sz="2400" dirty="0">
                            <a:latin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1.78</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7.36</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1.36</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2.09</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5305908"/>
                      </a:ext>
                    </a:extLst>
                  </a:tr>
                  <a:tr h="0">
                    <a:tc>
                      <a:txBody>
                        <a:bodyPr/>
                        <a:lstStyle/>
                        <a:p>
                          <a:pPr algn="ctr"/>
                          <a14:m>
                            <m:oMathPara xmlns:m="http://schemas.openxmlformats.org/officeDocument/2006/math">
                              <m:oMathParaPr>
                                <m:jc m:val="centerGroup"/>
                              </m:oMathParaPr>
                              <m:oMath xmlns:m="http://schemas.openxmlformats.org/officeDocument/2006/math">
                                <m:sSup>
                                  <m:sSupPr>
                                    <m:ctrlPr>
                                      <a:rPr lang="en-AU" sz="2400" i="1" smtClean="0">
                                        <a:latin typeface="Cambria Math" panose="02040503050406030204" pitchFamily="18" charset="0"/>
                                        <a:cs typeface="Times New Roman" panose="02020603050405020304" pitchFamily="18" charset="0"/>
                                      </a:rPr>
                                    </m:ctrlPr>
                                  </m:sSupPr>
                                  <m:e>
                                    <m:r>
                                      <a:rPr lang="en-AU" sz="2400" i="1" smtClean="0">
                                        <a:latin typeface="Cambria Math" panose="02040503050406030204" pitchFamily="18" charset="0"/>
                                        <a:ea typeface="Cambria Math" panose="02040503050406030204" pitchFamily="18" charset="0"/>
                                        <a:cs typeface="Times New Roman" panose="02020603050405020304" pitchFamily="18" charset="0"/>
                                      </a:rPr>
                                      <m:t>𝛼</m:t>
                                    </m:r>
                                    <m:r>
                                      <a:rPr lang="en-AU" sz="2400" b="0" i="1" smtClean="0">
                                        <a:latin typeface="Cambria Math" panose="02040503050406030204" pitchFamily="18" charset="0"/>
                                        <a:ea typeface="Cambria Math" panose="02040503050406030204" pitchFamily="18" charset="0"/>
                                        <a:cs typeface="Times New Roman" panose="02020603050405020304" pitchFamily="18" charset="0"/>
                                      </a:rPr>
                                      <m:t>(</m:t>
                                    </m:r>
                                    <m:r>
                                      <a:rPr lang="en-AU" sz="2400" b="0" i="1" smtClean="0">
                                        <a:latin typeface="Cambria Math" panose="02040503050406030204" pitchFamily="18" charset="0"/>
                                        <a:ea typeface="Cambria Math" panose="02040503050406030204" pitchFamily="18" charset="0"/>
                                        <a:cs typeface="Times New Roman" panose="02020603050405020304" pitchFamily="18" charset="0"/>
                                      </a:rPr>
                                      <m:t>𝑐𝑚</m:t>
                                    </m:r>
                                  </m:e>
                                  <m:sup>
                                    <m:r>
                                      <a:rPr lang="en-AU" sz="2400" b="0" i="1" smtClean="0">
                                        <a:latin typeface="Cambria Math" panose="02040503050406030204" pitchFamily="18" charset="0"/>
                                        <a:cs typeface="Times New Roman" panose="02020603050405020304" pitchFamily="18" charset="0"/>
                                      </a:rPr>
                                      <m:t>−1</m:t>
                                    </m:r>
                                  </m:sup>
                                </m:sSup>
                                <m:r>
                                  <a:rPr lang="en-AU" sz="2400" b="0" i="1" smtClean="0">
                                    <a:latin typeface="Cambria Math" panose="02040503050406030204" pitchFamily="18" charset="0"/>
                                    <a:cs typeface="Times New Roman" panose="02020603050405020304" pitchFamily="18" charset="0"/>
                                  </a:rPr>
                                  <m:t>)</m:t>
                                </m:r>
                              </m:oMath>
                            </m:oMathPara>
                          </a14:m>
                          <a:endParaRPr lang="en-AU" sz="2400" dirty="0">
                            <a:latin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0.007</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0.01</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0.0013</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0.026</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4517595"/>
                      </a:ext>
                    </a:extLst>
                  </a:tr>
                </a:tbl>
              </a:graphicData>
            </a:graphic>
          </p:graphicFrame>
        </mc:Choice>
        <mc:Fallback xmlns="">
          <p:graphicFrame>
            <p:nvGraphicFramePr>
              <p:cNvPr id="2" name="Table 1"/>
              <p:cNvGraphicFramePr>
                <a:graphicFrameLocks noGrp="1"/>
              </p:cNvGraphicFramePr>
              <p:nvPr>
                <p:extLst>
                  <p:ext uri="{D42A27DB-BD31-4B8C-83A1-F6EECF244321}">
                    <p14:modId xmlns:p14="http://schemas.microsoft.com/office/powerpoint/2010/main" val="1370914562"/>
                  </p:ext>
                </p:extLst>
              </p:nvPr>
            </p:nvGraphicFramePr>
            <p:xfrm>
              <a:off x="13698720" y="24982997"/>
              <a:ext cx="6984000" cy="3463200"/>
            </p:xfrm>
            <a:graphic>
              <a:graphicData uri="http://schemas.openxmlformats.org/drawingml/2006/table">
                <a:tbl>
                  <a:tblPr firstRow="1" bandRow="1">
                    <a:tableStyleId>{2D5ABB26-0587-4C30-8999-92F81FD0307C}</a:tableStyleId>
                  </a:tblPr>
                  <a:tblGrid>
                    <a:gridCol w="1816127">
                      <a:extLst>
                        <a:ext uri="{9D8B030D-6E8A-4147-A177-3AD203B41FA5}">
                          <a16:colId xmlns:a16="http://schemas.microsoft.com/office/drawing/2014/main" val="1125364206"/>
                        </a:ext>
                      </a:extLst>
                    </a:gridCol>
                    <a:gridCol w="1220926">
                      <a:extLst>
                        <a:ext uri="{9D8B030D-6E8A-4147-A177-3AD203B41FA5}">
                          <a16:colId xmlns:a16="http://schemas.microsoft.com/office/drawing/2014/main" val="3456061482"/>
                        </a:ext>
                      </a:extLst>
                    </a:gridCol>
                    <a:gridCol w="1315649">
                      <a:extLst>
                        <a:ext uri="{9D8B030D-6E8A-4147-A177-3AD203B41FA5}">
                          <a16:colId xmlns:a16="http://schemas.microsoft.com/office/drawing/2014/main" val="597478723"/>
                        </a:ext>
                      </a:extLst>
                    </a:gridCol>
                    <a:gridCol w="1315649">
                      <a:extLst>
                        <a:ext uri="{9D8B030D-6E8A-4147-A177-3AD203B41FA5}">
                          <a16:colId xmlns:a16="http://schemas.microsoft.com/office/drawing/2014/main" val="1416816785"/>
                        </a:ext>
                      </a:extLst>
                    </a:gridCol>
                    <a:gridCol w="1315649">
                      <a:extLst>
                        <a:ext uri="{9D8B030D-6E8A-4147-A177-3AD203B41FA5}">
                          <a16:colId xmlns:a16="http://schemas.microsoft.com/office/drawing/2014/main" val="891689284"/>
                        </a:ext>
                      </a:extLst>
                    </a:gridCol>
                  </a:tblGrid>
                  <a:tr h="457200">
                    <a:tc rowSpan="2">
                      <a:txBody>
                        <a:bodyPr/>
                        <a:lstStyle/>
                        <a:p>
                          <a:r>
                            <a:rPr lang="en-AU" sz="2400" dirty="0" smtClean="0">
                              <a:latin typeface="Times New Roman" panose="02020603050405020304" pitchFamily="18" charset="0"/>
                              <a:cs typeface="Times New Roman" panose="02020603050405020304" pitchFamily="18" charset="0"/>
                            </a:rPr>
                            <a:t>Parameter</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en-AU" sz="2400" dirty="0" smtClean="0"/>
                            <a:t>Initial value</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AU"/>
                        </a:p>
                      </a:txBody>
                      <a:tcPr/>
                    </a:tc>
                    <a:tc gridSpan="2">
                      <a:txBody>
                        <a:bodyPr/>
                        <a:lstStyle/>
                        <a:p>
                          <a:r>
                            <a:rPr lang="en-AU" sz="2400" dirty="0" smtClean="0"/>
                            <a:t>Optimised</a:t>
                          </a:r>
                          <a:r>
                            <a:rPr lang="en-AU" sz="2400" baseline="0" dirty="0" smtClean="0"/>
                            <a:t> value</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AU"/>
                        </a:p>
                      </a:txBody>
                      <a:tcPr/>
                    </a:tc>
                    <a:extLst>
                      <a:ext uri="{0D108BD9-81ED-4DB2-BD59-A6C34878D82A}">
                        <a16:rowId xmlns:a16="http://schemas.microsoft.com/office/drawing/2014/main" val="3966902575"/>
                      </a:ext>
                    </a:extLst>
                  </a:tr>
                  <a:tr h="457200">
                    <a:tc vMerge="1">
                      <a:txBody>
                        <a:bodyPr/>
                        <a:lstStyle/>
                        <a:p>
                          <a:endParaRPr lang="en-AU"/>
                        </a:p>
                      </a:txBody>
                      <a:tcPr/>
                    </a:tc>
                    <a:tc>
                      <a:txBody>
                        <a:bodyPr/>
                        <a:lstStyle/>
                        <a:p>
                          <a:r>
                            <a:rPr lang="en-AU" sz="2400" dirty="0" smtClean="0">
                              <a:latin typeface="Times New Roman" panose="02020603050405020304" pitchFamily="18" charset="0"/>
                              <a:cs typeface="Times New Roman" panose="02020603050405020304" pitchFamily="18" charset="0"/>
                            </a:rPr>
                            <a:t>Fine</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Coarse</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Fine</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Coarse</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8802064"/>
                      </a:ext>
                    </a:extLst>
                  </a:tr>
                  <a:tr h="720000">
                    <a:tc>
                      <a:txBody>
                        <a:bodyPr/>
                        <a:lstStyle/>
                        <a:p>
                          <a:endParaRPr lang="en-US"/>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10"/>
                          <a:stretch>
                            <a:fillRect l="-336" t="-132773" r="-285235" b="-270588"/>
                          </a:stretch>
                        </a:blipFill>
                      </a:tcPr>
                    </a:tc>
                    <a:tc>
                      <a:txBody>
                        <a:bodyPr/>
                        <a:lstStyle/>
                        <a:p>
                          <a:r>
                            <a:rPr lang="en-AU" sz="2400" dirty="0" smtClean="0">
                              <a:latin typeface="Times New Roman" panose="02020603050405020304" pitchFamily="18" charset="0"/>
                              <a:cs typeface="Times New Roman" panose="02020603050405020304" pitchFamily="18" charset="0"/>
                            </a:rPr>
                            <a:t>1.06</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128.76</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1.05</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127.47</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856470"/>
                      </a:ext>
                    </a:extLst>
                  </a:tr>
                  <a:tr h="457200">
                    <a:tc>
                      <a:txBody>
                        <a:bodyPr/>
                        <a:lstStyle/>
                        <a:p>
                          <a:endParaRPr lang="en-US"/>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10"/>
                          <a:stretch>
                            <a:fillRect l="-336" t="-369333" r="-285235" b="-329333"/>
                          </a:stretch>
                        </a:blipFill>
                      </a:tcPr>
                    </a:tc>
                    <a:tc>
                      <a:txBody>
                        <a:bodyPr/>
                        <a:lstStyle/>
                        <a:p>
                          <a:r>
                            <a:rPr lang="en-AU" sz="2400" dirty="0" smtClean="0">
                              <a:latin typeface="Times New Roman" panose="02020603050405020304" pitchFamily="18" charset="0"/>
                              <a:cs typeface="Times New Roman" panose="02020603050405020304" pitchFamily="18" charset="0"/>
                            </a:rPr>
                            <a:t>0.7</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0.64</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0.69</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0.63</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7723104"/>
                      </a:ext>
                    </a:extLst>
                  </a:tr>
                  <a:tr h="457200">
                    <a:tc>
                      <a:txBody>
                        <a:bodyPr/>
                        <a:lstStyle/>
                        <a:p>
                          <a:endParaRPr lang="en-US"/>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10"/>
                          <a:stretch>
                            <a:fillRect l="-336" t="-469333" r="-285235" b="-229333"/>
                          </a:stretch>
                        </a:blipFill>
                      </a:tcPr>
                    </a:tc>
                    <a:tc>
                      <a:txBody>
                        <a:bodyPr/>
                        <a:lstStyle/>
                        <a:p>
                          <a:r>
                            <a:rPr lang="en-AU" sz="2400" dirty="0" smtClean="0">
                              <a:latin typeface="Times New Roman" panose="02020603050405020304" pitchFamily="18" charset="0"/>
                              <a:cs typeface="Times New Roman" panose="02020603050405020304" pitchFamily="18" charset="0"/>
                            </a:rPr>
                            <a:t>0.19</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0.07</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0.19</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0.07</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9458078"/>
                      </a:ext>
                    </a:extLst>
                  </a:tr>
                  <a:tr h="457200">
                    <a:tc>
                      <a:txBody>
                        <a:bodyPr/>
                        <a:lstStyle/>
                        <a:p>
                          <a:pPr algn="ctr"/>
                          <a:r>
                            <a:rPr lang="en-AU" sz="2400" dirty="0" smtClean="0">
                              <a:latin typeface="Times New Roman" panose="02020603050405020304" pitchFamily="18" charset="0"/>
                              <a:cs typeface="Times New Roman" panose="02020603050405020304" pitchFamily="18" charset="0"/>
                            </a:rPr>
                            <a:t>n</a:t>
                          </a:r>
                          <a:endParaRPr lang="en-AU" sz="2400" dirty="0">
                            <a:latin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1.78</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7.36</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1.36</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2.09</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5305908"/>
                      </a:ext>
                    </a:extLst>
                  </a:tr>
                  <a:tr h="457200">
                    <a:tc>
                      <a:txBody>
                        <a:bodyPr/>
                        <a:lstStyle/>
                        <a:p>
                          <a:endParaRPr lang="en-US"/>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10"/>
                          <a:stretch>
                            <a:fillRect l="-336" t="-669333" r="-285235" b="-29333"/>
                          </a:stretch>
                        </a:blipFill>
                      </a:tcPr>
                    </a:tc>
                    <a:tc>
                      <a:txBody>
                        <a:bodyPr/>
                        <a:lstStyle/>
                        <a:p>
                          <a:r>
                            <a:rPr lang="en-AU" sz="2400" dirty="0" smtClean="0">
                              <a:latin typeface="Times New Roman" panose="02020603050405020304" pitchFamily="18" charset="0"/>
                              <a:cs typeface="Times New Roman" panose="02020603050405020304" pitchFamily="18" charset="0"/>
                            </a:rPr>
                            <a:t>0.007</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0.01</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0.0013</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400" dirty="0" smtClean="0">
                              <a:latin typeface="Times New Roman" panose="02020603050405020304" pitchFamily="18" charset="0"/>
                              <a:cs typeface="Times New Roman" panose="02020603050405020304" pitchFamily="18" charset="0"/>
                            </a:rPr>
                            <a:t>0.026</a:t>
                          </a:r>
                          <a:endParaRPr lang="en-AU"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4517595"/>
                      </a:ext>
                    </a:extLst>
                  </a:tr>
                </a:tbl>
              </a:graphicData>
            </a:graphic>
          </p:graphicFrame>
        </mc:Fallback>
      </mc:AlternateContent>
      <p:sp>
        <p:nvSpPr>
          <p:cNvPr id="3" name="TextBox 2"/>
          <p:cNvSpPr txBox="1"/>
          <p:nvPr/>
        </p:nvSpPr>
        <p:spPr>
          <a:xfrm>
            <a:off x="13608548" y="24377809"/>
            <a:ext cx="7921960" cy="461665"/>
          </a:xfrm>
          <a:prstGeom prst="rect">
            <a:avLst/>
          </a:prstGeom>
          <a:noFill/>
        </p:spPr>
        <p:txBody>
          <a:bodyPr wrap="square" rtlCol="0">
            <a:spAutoFit/>
          </a:bodyPr>
          <a:lstStyle/>
          <a:p>
            <a:r>
              <a:rPr lang="en-AU" sz="2400" dirty="0" smtClean="0">
                <a:latin typeface="Times New Roman" panose="02020603050405020304" pitchFamily="18" charset="0"/>
                <a:cs typeface="Times New Roman" panose="02020603050405020304" pitchFamily="18" charset="0"/>
              </a:rPr>
              <a:t>Table 1: Initial parameter and optimised values after changes</a:t>
            </a:r>
            <a:endParaRPr lang="en-AU" sz="2400" dirty="0">
              <a:latin typeface="Times New Roman" panose="02020603050405020304" pitchFamily="18" charset="0"/>
              <a:cs typeface="Times New Roman" panose="02020603050405020304" pitchFamily="18" charset="0"/>
            </a:endParaRPr>
          </a:p>
        </p:txBody>
      </p:sp>
      <p:pic>
        <p:nvPicPr>
          <p:cNvPr id="35" name="Picture 34">
            <a:extLst>
              <a:ext uri="{FF2B5EF4-FFF2-40B4-BE49-F238E27FC236}">
                <a16:creationId xmlns:a16="http://schemas.microsoft.com/office/drawing/2014/main" id="{ECBF2184-626C-C44B-9696-D2DACB5C8737}"/>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0" y="3655737"/>
            <a:ext cx="3135086" cy="1567543"/>
          </a:xfrm>
          <a:prstGeom prst="rect">
            <a:avLst/>
          </a:prstGeom>
        </p:spPr>
      </p:pic>
      <p:pic>
        <p:nvPicPr>
          <p:cNvPr id="20" name="Picture 1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9552124" y="4148118"/>
            <a:ext cx="2261191" cy="791137"/>
          </a:xfrm>
          <a:prstGeom prst="rect">
            <a:avLst/>
          </a:prstGeom>
        </p:spPr>
      </p:pic>
    </p:spTree>
    <p:extLst>
      <p:ext uri="{BB962C8B-B14F-4D97-AF65-F5344CB8AC3E}">
        <p14:creationId xmlns:p14="http://schemas.microsoft.com/office/powerpoint/2010/main" val="11896203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306</TotalTime>
  <Words>943</Words>
  <Application>Microsoft Office PowerPoint</Application>
  <PresentationFormat>Custom</PresentationFormat>
  <Paragraphs>88</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Cambria Math</vt:lpstr>
      <vt:lpstr>Times New Roman</vt:lpstr>
      <vt:lpstr>Wingdings</vt:lpstr>
      <vt:lpstr>Office Theme</vt:lpstr>
      <vt:lpstr>PowerPoint Presentation</vt:lpstr>
    </vt:vector>
  </TitlesOfParts>
  <Company>The University of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Raphael Akesseh</dc:creator>
  <cp:lastModifiedBy>Raphael Akesseh</cp:lastModifiedBy>
  <cp:revision>27</cp:revision>
  <dcterms:created xsi:type="dcterms:W3CDTF">2020-05-03T05:38:49Z</dcterms:created>
  <dcterms:modified xsi:type="dcterms:W3CDTF">2020-05-03T23:46:49Z</dcterms:modified>
</cp:coreProperties>
</file>