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61" r:id="rId6"/>
    <p:sldId id="262" r:id="rId7"/>
    <p:sldId id="263" r:id="rId8"/>
    <p:sldId id="264" r:id="rId9"/>
    <p:sldId id="269" r:id="rId10"/>
    <p:sldId id="268" r:id="rId11"/>
    <p:sldId id="287" r:id="rId12"/>
    <p:sldId id="270" r:id="rId13"/>
    <p:sldId id="271" r:id="rId14"/>
    <p:sldId id="283" r:id="rId15"/>
    <p:sldId id="260" r:id="rId16"/>
    <p:sldId id="275" r:id="rId17"/>
    <p:sldId id="278" r:id="rId18"/>
    <p:sldId id="279" r:id="rId19"/>
    <p:sldId id="284" r:id="rId20"/>
    <p:sldId id="281" r:id="rId21"/>
    <p:sldId id="265" r:id="rId22"/>
    <p:sldId id="266" r:id="rId23"/>
    <p:sldId id="267" r:id="rId24"/>
    <p:sldId id="285" r:id="rId25"/>
    <p:sldId id="272" r:id="rId26"/>
    <p:sldId id="273" r:id="rId27"/>
    <p:sldId id="286" r:id="rId28"/>
    <p:sldId id="288" r:id="rId29"/>
    <p:sldId id="277" r:id="rId30"/>
    <p:sldId id="290" r:id="rId31"/>
    <p:sldId id="291" r:id="rId32"/>
    <p:sldId id="274"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01B8-773D-47D7-A2A5-275EF66AA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40C4B2-932A-49E8-AD50-57475A1F8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9F185-57D7-4387-A747-D86464D9AF7A}"/>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073DFC7A-5223-4E91-B8FF-E53BC7229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8FE70-ACFD-4499-9242-F68299F4CC2E}"/>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95116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3085-6F69-49D4-8A3E-4A7E71837F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CBC0C-D039-4387-98EC-C82769C5C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6A84B-34F1-4CD0-81E7-93DC937C0D2A}"/>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67F1C29F-8320-461A-925E-0E240A2E4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AE656-B18B-48DA-A27A-901E8DE412C2}"/>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168389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C51A8-2B36-499D-B9A1-3CDAA44674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1B6B55-97FA-43D9-92AA-D6E9707DF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534C6-57FE-4A48-A5D0-7BBB65D10294}"/>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B8464F14-96D5-4954-8AFA-49E34EC37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54878-1AEC-4588-81C1-F14048BF60C5}"/>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179353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0178-EC0C-4F6D-90D6-4040DFB83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CBB02-B51A-4780-91B6-34879C08EC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C7E9F-8323-4A44-BECD-21F171091556}"/>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492CFB6C-C511-413F-8D63-21D74DE7D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C7350-777C-44E5-BA0C-87534CE54616}"/>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246354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D484-C151-4DED-B8D8-7ABC5DB515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EE13D-25A5-4809-B085-DC7DE9056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FF4D8-61FC-4433-AAED-A9EACCE617B1}"/>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0341324C-10E7-408A-81D3-6FCACB0B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E8993-AB6A-4C74-9501-5B35EC47B8FF}"/>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339561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0D99-47BB-41BA-B265-774902808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9994D-C667-4563-82BF-6758ABFEE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169C1-17DD-4D3B-A6A0-3B9BC0289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545194-9927-4B1B-87A4-32EB64ACFA09}"/>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6" name="Footer Placeholder 5">
            <a:extLst>
              <a:ext uri="{FF2B5EF4-FFF2-40B4-BE49-F238E27FC236}">
                <a16:creationId xmlns:a16="http://schemas.microsoft.com/office/drawing/2014/main" id="{F47129F0-1F10-4FE3-A79C-A795EC5D5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F3143-F690-47C0-AC8B-A5F5B774CBEB}"/>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239118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1C72-9A2C-4C6A-A863-133495FB3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8A061-5FDC-40D5-86D2-1E0485A63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D78EE8-3A5B-4A58-99A2-F17348460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D97A80-3F7D-4251-AC96-BC61E6914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A718A-5273-4BE9-B4FE-6A2B6989C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E2CF0-4780-4635-A154-B966B812C431}"/>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8" name="Footer Placeholder 7">
            <a:extLst>
              <a:ext uri="{FF2B5EF4-FFF2-40B4-BE49-F238E27FC236}">
                <a16:creationId xmlns:a16="http://schemas.microsoft.com/office/drawing/2014/main" id="{5D5EBBAC-0FAB-4893-9590-5D00B5E08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D49C1-6202-448B-88F3-29FA2505B2A3}"/>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54409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6052-FB8B-4157-81B9-05FB8A900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1AA403-F193-4FE9-AF81-B25CB129EFE4}"/>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4" name="Footer Placeholder 3">
            <a:extLst>
              <a:ext uri="{FF2B5EF4-FFF2-40B4-BE49-F238E27FC236}">
                <a16:creationId xmlns:a16="http://schemas.microsoft.com/office/drawing/2014/main" id="{D7CBE841-45A4-4490-9BB8-BA74DF498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DC55D8-6A1C-4D12-AFB1-BAC0FD117F47}"/>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427922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EAFC-06F6-4B75-8507-7C0B1B26174F}"/>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3" name="Footer Placeholder 2">
            <a:extLst>
              <a:ext uri="{FF2B5EF4-FFF2-40B4-BE49-F238E27FC236}">
                <a16:creationId xmlns:a16="http://schemas.microsoft.com/office/drawing/2014/main" id="{729E2180-1B72-4B2A-9DB0-27CFB8F07F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0F1E9C-837F-4BD1-A8BB-70F5A282098B}"/>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34910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2CF5-6575-4107-81DD-6B5EB88A9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4E927B-A3E0-45A5-B27F-5A73F9B52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32D3E-6729-4EA5-9D0D-AAD35806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163B1-9BF2-40AA-8681-FE91B795DF64}"/>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6" name="Footer Placeholder 5">
            <a:extLst>
              <a:ext uri="{FF2B5EF4-FFF2-40B4-BE49-F238E27FC236}">
                <a16:creationId xmlns:a16="http://schemas.microsoft.com/office/drawing/2014/main" id="{7BC87FD7-D8FC-4941-8B13-DB9A5C225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10C51-2E5E-4201-83E4-1A78D18306A9}"/>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70253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AADD-3D46-4D26-80CA-22A46B64A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9FB87F-1F46-4B97-BBD1-C4FA3776E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7509B-2AD1-402F-8578-93529092C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7B7A5-8B54-4E44-B442-257044DBB82D}"/>
              </a:ext>
            </a:extLst>
          </p:cNvPr>
          <p:cNvSpPr>
            <a:spLocks noGrp="1"/>
          </p:cNvSpPr>
          <p:nvPr>
            <p:ph type="dt" sz="half" idx="10"/>
          </p:nvPr>
        </p:nvSpPr>
        <p:spPr/>
        <p:txBody>
          <a:bodyPr/>
          <a:lstStyle/>
          <a:p>
            <a:fld id="{5CA14CC2-12E3-431F-8F48-E62F1D3967A2}" type="datetimeFigureOut">
              <a:rPr lang="en-US" smtClean="0"/>
              <a:t>4/27/2020</a:t>
            </a:fld>
            <a:endParaRPr lang="en-US"/>
          </a:p>
        </p:txBody>
      </p:sp>
      <p:sp>
        <p:nvSpPr>
          <p:cNvPr id="6" name="Footer Placeholder 5">
            <a:extLst>
              <a:ext uri="{FF2B5EF4-FFF2-40B4-BE49-F238E27FC236}">
                <a16:creationId xmlns:a16="http://schemas.microsoft.com/office/drawing/2014/main" id="{370B86AF-5231-4A25-BE30-F28514F9E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F6AEF-7F5D-415D-99D3-7A8A3CAC3616}"/>
              </a:ext>
            </a:extLst>
          </p:cNvPr>
          <p:cNvSpPr>
            <a:spLocks noGrp="1"/>
          </p:cNvSpPr>
          <p:nvPr>
            <p:ph type="sldNum" sz="quarter" idx="12"/>
          </p:nvPr>
        </p:nvSpPr>
        <p:spPr/>
        <p:txBody>
          <a:bodyPr/>
          <a:lstStyle/>
          <a:p>
            <a:fld id="{8E4F3089-FC71-4AFC-A6EA-FD1EDE68093C}" type="slidenum">
              <a:rPr lang="en-US" smtClean="0"/>
              <a:t>‹#›</a:t>
            </a:fld>
            <a:endParaRPr lang="en-US"/>
          </a:p>
        </p:txBody>
      </p:sp>
    </p:spTree>
    <p:extLst>
      <p:ext uri="{BB962C8B-B14F-4D97-AF65-F5344CB8AC3E}">
        <p14:creationId xmlns:p14="http://schemas.microsoft.com/office/powerpoint/2010/main" val="168825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FE5B6-A177-4767-B1CC-F6C4934D6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1823D7-71D9-40A2-8093-0744F97F5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0F47F-1CE0-4B37-B810-BDE6409F9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4CC2-12E3-431F-8F48-E62F1D3967A2}" type="datetimeFigureOut">
              <a:rPr lang="en-US" smtClean="0"/>
              <a:t>4/27/2020</a:t>
            </a:fld>
            <a:endParaRPr lang="en-US"/>
          </a:p>
        </p:txBody>
      </p:sp>
      <p:sp>
        <p:nvSpPr>
          <p:cNvPr id="5" name="Footer Placeholder 4">
            <a:extLst>
              <a:ext uri="{FF2B5EF4-FFF2-40B4-BE49-F238E27FC236}">
                <a16:creationId xmlns:a16="http://schemas.microsoft.com/office/drawing/2014/main" id="{C92E5975-067C-4808-8EF6-F8255B726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3FC6C-57EF-4307-A5D0-262A8E72E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3089-FC71-4AFC-A6EA-FD1EDE68093C}" type="slidenum">
              <a:rPr lang="en-US" smtClean="0"/>
              <a:t>‹#›</a:t>
            </a:fld>
            <a:endParaRPr lang="en-US"/>
          </a:p>
        </p:txBody>
      </p:sp>
    </p:spTree>
    <p:extLst>
      <p:ext uri="{BB962C8B-B14F-4D97-AF65-F5344CB8AC3E}">
        <p14:creationId xmlns:p14="http://schemas.microsoft.com/office/powerpoint/2010/main" val="54545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3.emf"/><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hyperlink" Target="https://doi.org/10.13031/trans.58.1071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177A5-46EA-45A6-B50D-90E32D7187BC}"/>
              </a:ext>
            </a:extLst>
          </p:cNvPr>
          <p:cNvSpPr>
            <a:spLocks noGrp="1"/>
          </p:cNvSpPr>
          <p:nvPr>
            <p:ph type="ctrTitle"/>
          </p:nvPr>
        </p:nvSpPr>
        <p:spPr>
          <a:xfrm>
            <a:off x="6167848" y="662549"/>
            <a:ext cx="5909852" cy="3747525"/>
          </a:xfrm>
        </p:spPr>
        <p:txBody>
          <a:bodyPr anchor="b">
            <a:normAutofit/>
          </a:bodyPr>
          <a:lstStyle/>
          <a:p>
            <a:pPr algn="l"/>
            <a:r>
              <a:rPr lang="en-US" sz="3600" dirty="0">
                <a:solidFill>
                  <a:schemeClr val="bg1"/>
                </a:solidFill>
                <a:latin typeface="Times New Roman" panose="02020603050405020304" pitchFamily="18" charset="0"/>
                <a:cs typeface="Times New Roman" panose="02020603050405020304" pitchFamily="18" charset="0"/>
              </a:rPr>
              <a:t>Surface and sub-surface flow estimation at high temporal resolution using deep neural networks</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5F81047-67A0-47DD-ADDE-0A59AFB15E8A}"/>
              </a:ext>
            </a:extLst>
          </p:cNvPr>
          <p:cNvSpPr>
            <a:spLocks noGrp="1"/>
          </p:cNvSpPr>
          <p:nvPr>
            <p:ph type="subTitle" idx="1"/>
          </p:nvPr>
        </p:nvSpPr>
        <p:spPr>
          <a:xfrm>
            <a:off x="7451477" y="4321161"/>
            <a:ext cx="2502148" cy="1147863"/>
          </a:xfrm>
        </p:spPr>
        <p:txBody>
          <a:bodyPr anchor="t">
            <a:normAutofit/>
          </a:bodyPr>
          <a:lstStyle/>
          <a:p>
            <a:pPr algn="l"/>
            <a:r>
              <a:rPr lang="en-US" dirty="0" err="1">
                <a:solidFill>
                  <a:schemeClr val="bg1"/>
                </a:solidFill>
                <a:latin typeface="Times New Roman" panose="02020603050405020304" pitchFamily="18" charset="0"/>
                <a:cs typeface="Times New Roman" panose="02020603050405020304" pitchFamily="18" charset="0"/>
              </a:rPr>
              <a:t>Ather</a:t>
            </a:r>
            <a:r>
              <a:rPr lang="en-US" dirty="0">
                <a:solidFill>
                  <a:schemeClr val="bg1"/>
                </a:solidFill>
                <a:latin typeface="Times New Roman" panose="02020603050405020304" pitchFamily="18" charset="0"/>
                <a:cs typeface="Times New Roman" panose="02020603050405020304" pitchFamily="18" charset="0"/>
              </a:rPr>
              <a:t> Abbas</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그림 5">
            <a:extLst>
              <a:ext uri="{FF2B5EF4-FFF2-40B4-BE49-F238E27FC236}">
                <a16:creationId xmlns:a16="http://schemas.microsoft.com/office/drawing/2014/main" id="{930E578A-D959-4ABB-A9CC-07EE3A93A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18" y="195363"/>
            <a:ext cx="4047843" cy="4047843"/>
          </a:xfrm>
          <a:prstGeom prst="rect">
            <a:avLst/>
          </a:prstGeom>
        </p:spPr>
      </p:pic>
      <p:sp>
        <p:nvSpPr>
          <p:cNvPr id="12" name="텍스트 상자 10">
            <a:extLst>
              <a:ext uri="{FF2B5EF4-FFF2-40B4-BE49-F238E27FC236}">
                <a16:creationId xmlns:a16="http://schemas.microsoft.com/office/drawing/2014/main" id="{B8D7E67C-3F80-4E72-90B8-3D82AF40853E}"/>
              </a:ext>
            </a:extLst>
          </p:cNvPr>
          <p:cNvSpPr txBox="1"/>
          <p:nvPr/>
        </p:nvSpPr>
        <p:spPr>
          <a:xfrm>
            <a:off x="0" y="4438569"/>
            <a:ext cx="1606337" cy="461665"/>
          </a:xfrm>
          <a:prstGeom prst="rect">
            <a:avLst/>
          </a:prstGeom>
          <a:noFill/>
        </p:spPr>
        <p:txBody>
          <a:bodyPr wrap="none" rtlCol="0">
            <a:spAutoFit/>
          </a:bodyPr>
          <a:lstStyle/>
          <a:p>
            <a:r>
              <a:rPr kumimoji="1" lang="en-US" altLang="ko-KR" sz="2400" b="1" dirty="0">
                <a:solidFill>
                  <a:srgbClr val="002856"/>
                </a:solidFill>
                <a:latin typeface="나눔고딕" panose="020D0604000000000000" pitchFamily="50" charset="-127"/>
                <a:ea typeface="나눔고딕" panose="020D0604000000000000" pitchFamily="50" charset="-127"/>
                <a:cs typeface="Nanum Gothic Bold" charset="-127"/>
              </a:rPr>
              <a:t>CONTACT</a:t>
            </a:r>
            <a:endParaRPr kumimoji="1" lang="ko-KR" altLang="en-US" b="1" dirty="0">
              <a:solidFill>
                <a:srgbClr val="002856"/>
              </a:solidFill>
              <a:latin typeface="나눔고딕" panose="020D0604000000000000" pitchFamily="50" charset="-127"/>
              <a:ea typeface="나눔고딕" panose="020D0604000000000000" pitchFamily="50" charset="-127"/>
              <a:cs typeface="Nanum Gothic Bold" charset="-127"/>
            </a:endParaRPr>
          </a:p>
        </p:txBody>
      </p:sp>
      <p:sp>
        <p:nvSpPr>
          <p:cNvPr id="14" name="직사각형 12">
            <a:extLst>
              <a:ext uri="{FF2B5EF4-FFF2-40B4-BE49-F238E27FC236}">
                <a16:creationId xmlns:a16="http://schemas.microsoft.com/office/drawing/2014/main" id="{CBA26418-C390-463F-B2B9-45098A78F326}"/>
              </a:ext>
            </a:extLst>
          </p:cNvPr>
          <p:cNvSpPr/>
          <p:nvPr/>
        </p:nvSpPr>
        <p:spPr>
          <a:xfrm>
            <a:off x="0" y="4895092"/>
            <a:ext cx="5327402" cy="1525097"/>
          </a:xfrm>
          <a:prstGeom prst="rect">
            <a:avLst/>
          </a:prstGeom>
        </p:spPr>
        <p:txBody>
          <a:bodyPr wrap="square">
            <a:spAutoFit/>
          </a:bodyPr>
          <a:lstStyle/>
          <a:p>
            <a:pPr>
              <a:lnSpc>
                <a:spcPct val="110000"/>
              </a:lnSpc>
            </a:pPr>
            <a:r>
              <a:rPr lang="en-US" altLang="ko-KR" b="1" dirty="0">
                <a:solidFill>
                  <a:srgbClr val="002856"/>
                </a:solidFill>
                <a:latin typeface="나눔고딕" panose="020D0604000000000000" pitchFamily="50" charset="-127"/>
                <a:ea typeface="나눔고딕" panose="020D0604000000000000" pitchFamily="50" charset="-127"/>
                <a:cs typeface="Nanum Gothic ExtraBold" charset="-127"/>
              </a:rPr>
              <a:t>Environmental Modeling and Monitoring Laboratory</a:t>
            </a:r>
          </a:p>
          <a:p>
            <a:pPr>
              <a:lnSpc>
                <a:spcPct val="110000"/>
              </a:lnSpc>
            </a:pPr>
            <a:r>
              <a:rPr lang="en-US" altLang="ko-KR" dirty="0">
                <a:solidFill>
                  <a:srgbClr val="002856"/>
                </a:solidFill>
                <a:latin typeface="Geomanist Light" charset="0"/>
                <a:ea typeface="Geomanist Light" charset="0"/>
                <a:cs typeface="Geomanist Light" charset="0"/>
              </a:rPr>
              <a:t>4rth</a:t>
            </a:r>
            <a:r>
              <a:rPr lang="ko-KR" altLang="en-US" dirty="0">
                <a:solidFill>
                  <a:srgbClr val="002856"/>
                </a:solidFill>
                <a:latin typeface="Geomanist Light" charset="0"/>
                <a:ea typeface="Geomanist Light" charset="0"/>
                <a:cs typeface="Geomanist Light" charset="0"/>
              </a:rPr>
              <a:t> Engineering Building Room </a:t>
            </a:r>
            <a:r>
              <a:rPr lang="en-US" altLang="ko-KR" dirty="0">
                <a:solidFill>
                  <a:srgbClr val="002856"/>
                </a:solidFill>
                <a:latin typeface="Geomanist Light" charset="0"/>
                <a:ea typeface="Geomanist Light" charset="0"/>
                <a:cs typeface="Geomanist Light" charset="0"/>
              </a:rPr>
              <a:t>1001</a:t>
            </a:r>
          </a:p>
          <a:p>
            <a:pPr>
              <a:lnSpc>
                <a:spcPct val="110000"/>
              </a:lnSpc>
            </a:pPr>
            <a:r>
              <a:rPr lang="ko-KR" altLang="en-US" sz="1600" b="1" dirty="0">
                <a:solidFill>
                  <a:srgbClr val="002856"/>
                </a:solidFill>
                <a:latin typeface="나눔고딕" panose="020D0604000000000000" pitchFamily="50" charset="-127"/>
                <a:ea typeface="나눔고딕" panose="020D0604000000000000" pitchFamily="50" charset="-127"/>
                <a:cs typeface="Nanum Gothic ExtraBold" charset="-127"/>
              </a:rPr>
              <a:t>Tel.  </a:t>
            </a:r>
            <a:r>
              <a:rPr lang="ko-KR" altLang="en-US" sz="1600" dirty="0">
                <a:solidFill>
                  <a:srgbClr val="002856"/>
                </a:solidFill>
                <a:latin typeface="나눔고딕" panose="020D0604000000000000" pitchFamily="50" charset="-127"/>
                <a:ea typeface="나눔고딕" panose="020D0604000000000000" pitchFamily="50" charset="-127"/>
                <a:cs typeface="NanumGothic Regular" charset="-127"/>
              </a:rPr>
              <a:t>+82 52 217 </a:t>
            </a:r>
            <a:r>
              <a:rPr lang="en-US" altLang="ko-KR" sz="1600" dirty="0">
                <a:solidFill>
                  <a:srgbClr val="002856"/>
                </a:solidFill>
                <a:latin typeface="나눔고딕" panose="020D0604000000000000" pitchFamily="50" charset="-127"/>
                <a:ea typeface="나눔고딕" panose="020D0604000000000000" pitchFamily="50" charset="-127"/>
                <a:cs typeface="NanumGothic Regular" charset="-127"/>
              </a:rPr>
              <a:t>2829</a:t>
            </a:r>
            <a:r>
              <a:rPr lang="ko-KR" altLang="en-US" sz="1600" dirty="0">
                <a:solidFill>
                  <a:srgbClr val="002856"/>
                </a:solidFill>
                <a:latin typeface="나눔고딕" panose="020D0604000000000000" pitchFamily="50" charset="-127"/>
                <a:ea typeface="나눔고딕" panose="020D0604000000000000" pitchFamily="50" charset="-127"/>
                <a:cs typeface="NanumGothic Regular" charset="-127"/>
              </a:rPr>
              <a:t>        </a:t>
            </a:r>
            <a:r>
              <a:rPr lang="en-US" altLang="ko-KR" sz="1600" dirty="0">
                <a:solidFill>
                  <a:srgbClr val="002856"/>
                </a:solidFill>
                <a:latin typeface="나눔고딕" panose="020D0604000000000000" pitchFamily="50" charset="-127"/>
                <a:ea typeface="나눔고딕" panose="020D0604000000000000" pitchFamily="50" charset="-127"/>
                <a:cs typeface="NanumGothic Regular" charset="-127"/>
              </a:rPr>
              <a:t>https://firstkh.wixsite.com/ueeem2</a:t>
            </a:r>
            <a:endParaRPr lang="ko-KR" altLang="en-US" sz="1600" dirty="0">
              <a:solidFill>
                <a:srgbClr val="002856"/>
              </a:solidFill>
              <a:latin typeface="나눔고딕" panose="020D0604000000000000" pitchFamily="50" charset="-127"/>
              <a:ea typeface="나눔고딕" panose="020D0604000000000000" pitchFamily="50" charset="-127"/>
              <a:cs typeface="NanumGothic Regular" charset="-127"/>
            </a:endParaRPr>
          </a:p>
        </p:txBody>
      </p:sp>
    </p:spTree>
    <p:extLst>
      <p:ext uri="{BB962C8B-B14F-4D97-AF65-F5344CB8AC3E}">
        <p14:creationId xmlns:p14="http://schemas.microsoft.com/office/powerpoint/2010/main" val="426528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4">
            <a:extLst>
              <a:ext uri="{FF2B5EF4-FFF2-40B4-BE49-F238E27FC236}">
                <a16:creationId xmlns:a16="http://schemas.microsoft.com/office/drawing/2014/main" id="{1AB1558A-98E3-4002-88D5-36CD83EF9C1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2054286"/>
            <a:ext cx="6677608" cy="2749427"/>
          </a:xfrm>
          <a:prstGeom prst="rect">
            <a:avLst/>
          </a:prstGeom>
          <a:noFill/>
        </p:spPr>
      </p:pic>
      <p:sp>
        <p:nvSpPr>
          <p:cNvPr id="3" name="Rectangle 2">
            <a:extLst>
              <a:ext uri="{FF2B5EF4-FFF2-40B4-BE49-F238E27FC236}">
                <a16:creationId xmlns:a16="http://schemas.microsoft.com/office/drawing/2014/main" id="{EC8BFA97-C6CC-454B-A739-69CA8024D91A}"/>
              </a:ext>
            </a:extLst>
          </p:cNvPr>
          <p:cNvSpPr/>
          <p:nvPr/>
        </p:nvSpPr>
        <p:spPr>
          <a:xfrm>
            <a:off x="0" y="5703065"/>
            <a:ext cx="12192000" cy="646331"/>
          </a:xfrm>
          <a:prstGeom prst="rect">
            <a:avLst/>
          </a:prstGeom>
        </p:spPr>
        <p:txBody>
          <a:bodyPr wrap="square">
            <a:spAutoFit/>
          </a:bodyPr>
          <a:lstStyle/>
          <a:p>
            <a:r>
              <a:rPr lang="en-US" dirty="0">
                <a:latin typeface="Times New Roman" panose="02020603050405020304" pitchFamily="18" charset="0"/>
                <a:ea typeface="바탕" panose="02030600000101010101" pitchFamily="18" charset="-127"/>
              </a:rPr>
              <a:t>From 2011 to 2013, the study area underwent an increase in fallow and teak areas at the expense of annual crops, while forest area remained the same.</a:t>
            </a:r>
            <a:endParaRPr lang="en-US" dirty="0"/>
          </a:p>
        </p:txBody>
      </p:sp>
      <p:sp>
        <p:nvSpPr>
          <p:cNvPr id="4" name="Textfeld 1">
            <a:extLst>
              <a:ext uri="{FF2B5EF4-FFF2-40B4-BE49-F238E27FC236}">
                <a16:creationId xmlns:a16="http://schemas.microsoft.com/office/drawing/2014/main" id="{409C1B6A-7969-4375-81A3-445A70C4526E}"/>
              </a:ext>
            </a:extLst>
          </p:cNvPr>
          <p:cNvSpPr txBox="1"/>
          <p:nvPr/>
        </p:nvSpPr>
        <p:spPr>
          <a:xfrm>
            <a:off x="1227420" y="557123"/>
            <a:ext cx="5534464"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Land-use change in study area</a:t>
            </a:r>
          </a:p>
        </p:txBody>
      </p:sp>
      <p:cxnSp>
        <p:nvCxnSpPr>
          <p:cNvPr id="5" name="직선 연결선[R] 10">
            <a:extLst>
              <a:ext uri="{FF2B5EF4-FFF2-40B4-BE49-F238E27FC236}">
                <a16:creationId xmlns:a16="http://schemas.microsoft.com/office/drawing/2014/main" id="{96C2C825-C38F-4A61-8568-C93590D6C07B}"/>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6" name="그림 9">
            <a:extLst>
              <a:ext uri="{FF2B5EF4-FFF2-40B4-BE49-F238E27FC236}">
                <a16:creationId xmlns:a16="http://schemas.microsoft.com/office/drawing/2014/main" id="{E3A54385-71FC-4ED4-B150-CEB8397A6C09}"/>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7" name="그림 11">
            <a:extLst>
              <a:ext uri="{FF2B5EF4-FFF2-40B4-BE49-F238E27FC236}">
                <a16:creationId xmlns:a16="http://schemas.microsoft.com/office/drawing/2014/main" id="{FAC04974-5D87-4F2A-885E-734E733F0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8" name="그룹 35">
            <a:extLst>
              <a:ext uri="{FF2B5EF4-FFF2-40B4-BE49-F238E27FC236}">
                <a16:creationId xmlns:a16="http://schemas.microsoft.com/office/drawing/2014/main" id="{1F445B96-A28D-4324-8808-18E777594E3F}"/>
              </a:ext>
            </a:extLst>
          </p:cNvPr>
          <p:cNvGrpSpPr/>
          <p:nvPr/>
        </p:nvGrpSpPr>
        <p:grpSpPr>
          <a:xfrm>
            <a:off x="-1" y="0"/>
            <a:ext cx="12192001" cy="1273579"/>
            <a:chOff x="-1" y="-1"/>
            <a:chExt cx="24382413" cy="1851401"/>
          </a:xfrm>
        </p:grpSpPr>
        <p:sp>
          <p:nvSpPr>
            <p:cNvPr id="9" name="직사각형 36">
              <a:extLst>
                <a:ext uri="{FF2B5EF4-FFF2-40B4-BE49-F238E27FC236}">
                  <a16:creationId xmlns:a16="http://schemas.microsoft.com/office/drawing/2014/main" id="{57249E83-ADB2-4C54-A2A1-64504A069D2E}"/>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0" name="직선 연결선 70">
              <a:extLst>
                <a:ext uri="{FF2B5EF4-FFF2-40B4-BE49-F238E27FC236}">
                  <a16:creationId xmlns:a16="http://schemas.microsoft.com/office/drawing/2014/main" id="{FE463B5C-929B-4661-B1C3-20950B9CFFCA}"/>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1" name="타원 38">
              <a:extLst>
                <a:ext uri="{FF2B5EF4-FFF2-40B4-BE49-F238E27FC236}">
                  <a16:creationId xmlns:a16="http://schemas.microsoft.com/office/drawing/2014/main" id="{F6D60C3C-96AD-4888-BF24-81BB89F71FCF}"/>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10</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grpSp>
        <p:nvGrpSpPr>
          <p:cNvPr id="13" name="Group 12">
            <a:extLst>
              <a:ext uri="{FF2B5EF4-FFF2-40B4-BE49-F238E27FC236}">
                <a16:creationId xmlns:a16="http://schemas.microsoft.com/office/drawing/2014/main" id="{F098E157-FB71-4A89-8047-66B07538499F}"/>
              </a:ext>
            </a:extLst>
          </p:cNvPr>
          <p:cNvGrpSpPr/>
          <p:nvPr/>
        </p:nvGrpSpPr>
        <p:grpSpPr>
          <a:xfrm>
            <a:off x="6915239" y="1289366"/>
            <a:ext cx="5132705" cy="4279265"/>
            <a:chOff x="6960935" y="1253383"/>
            <a:chExt cx="5132705" cy="4279265"/>
          </a:xfrm>
        </p:grpSpPr>
        <p:pic>
          <p:nvPicPr>
            <p:cNvPr id="14" name="Grafik 4">
              <a:extLst>
                <a:ext uri="{FF2B5EF4-FFF2-40B4-BE49-F238E27FC236}">
                  <a16:creationId xmlns:a16="http://schemas.microsoft.com/office/drawing/2014/main" id="{4E37BAC5-07FE-483F-92EA-3B68B1F272E9}"/>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6960935" y="1253383"/>
              <a:ext cx="5132705" cy="4279265"/>
            </a:xfrm>
            <a:prstGeom prst="rect">
              <a:avLst/>
            </a:prstGeom>
            <a:noFill/>
            <a:ln>
              <a:noFill/>
            </a:ln>
            <a:extLst>
              <a:ext uri="{53640926-AAD7-44D8-BBD7-CCE9431645EC}">
                <a14:shadowObscured xmlns:a14="http://schemas.microsoft.com/office/drawing/2010/main"/>
              </a:ext>
            </a:extLst>
          </p:spPr>
        </p:pic>
        <p:pic>
          <p:nvPicPr>
            <p:cNvPr id="15" name="Grafik 4">
              <a:extLst>
                <a:ext uri="{FF2B5EF4-FFF2-40B4-BE49-F238E27FC236}">
                  <a16:creationId xmlns:a16="http://schemas.microsoft.com/office/drawing/2014/main" id="{9D938111-648C-4CF9-8E8A-B7ADE0AE622C}"/>
                </a:ext>
              </a:extLst>
            </p:cNvPr>
            <p:cNvPicPr/>
            <p:nvPr/>
          </p:nvPicPr>
          <p:blipFill rotWithShape="1">
            <a:blip r:embed="rId5">
              <a:extLst>
                <a:ext uri="{28A0092B-C50C-407E-A947-70E740481C1C}">
                  <a14:useLocalDpi xmlns:a14="http://schemas.microsoft.com/office/drawing/2010/main" val="0"/>
                </a:ext>
              </a:extLst>
            </a:blip>
            <a:srcRect l="10428" t="12333" r="83448" b="32688"/>
            <a:stretch/>
          </p:blipFill>
          <p:spPr bwMode="auto">
            <a:xfrm>
              <a:off x="7505700" y="1700212"/>
              <a:ext cx="447675" cy="34575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8467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Times New Roman" panose="02020603050405020304" pitchFamily="18" charset="0"/>
                <a:cs typeface="Times New Roman" panose="02020603050405020304" pitchFamily="18" charset="0"/>
              </a:endParaRPr>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Times New Roman" panose="02020603050405020304" pitchFamily="18" charset="0"/>
                  <a:ea typeface="나눔고딕" panose="020D0604000000000000" pitchFamily="50" charset="-127"/>
                  <a:cs typeface="Times New Roman" panose="02020603050405020304" pitchFamily="18" charset="0"/>
                </a:rPr>
                <a:t>11</a:t>
              </a:r>
              <a:endParaRPr lang="ko-KR" altLang="en-US" sz="2400" b="1" dirty="0">
                <a:latin typeface="Times New Roman" panose="02020603050405020304" pitchFamily="18" charset="0"/>
                <a:ea typeface="나눔고딕" panose="020D0604000000000000" pitchFamily="50" charset="-127"/>
                <a:cs typeface="Times New Roman" panose="02020603050405020304" pitchFamily="18" charset="0"/>
              </a:endParaRPr>
            </a:p>
          </p:txBody>
        </p:sp>
      </p:grpSp>
      <p:grpSp>
        <p:nvGrpSpPr>
          <p:cNvPr id="6" name="Group 5">
            <a:extLst>
              <a:ext uri="{FF2B5EF4-FFF2-40B4-BE49-F238E27FC236}">
                <a16:creationId xmlns:a16="http://schemas.microsoft.com/office/drawing/2014/main" id="{7516751E-023B-4B53-BDC2-2B79D595E83F}"/>
              </a:ext>
            </a:extLst>
          </p:cNvPr>
          <p:cNvGrpSpPr/>
          <p:nvPr/>
        </p:nvGrpSpPr>
        <p:grpSpPr>
          <a:xfrm>
            <a:off x="403742" y="1253837"/>
            <a:ext cx="6736310" cy="3071132"/>
            <a:chOff x="4052798" y="1004534"/>
            <a:chExt cx="6736310" cy="3071132"/>
          </a:xfrm>
        </p:grpSpPr>
        <p:pic>
          <p:nvPicPr>
            <p:cNvPr id="14" name="Grafik 5">
              <a:extLst>
                <a:ext uri="{FF2B5EF4-FFF2-40B4-BE49-F238E27FC236}">
                  <a16:creationId xmlns:a16="http://schemas.microsoft.com/office/drawing/2014/main" id="{D2FA1011-C19C-4408-A8E1-D01D42786F06}"/>
                </a:ext>
              </a:extLst>
            </p:cNvPr>
            <p:cNvPicPr>
              <a:picLocks noChangeAspect="1"/>
            </p:cNvPicPr>
            <p:nvPr/>
          </p:nvPicPr>
          <p:blipFill>
            <a:blip r:embed="rId4"/>
            <a:stretch>
              <a:fillRect/>
            </a:stretch>
          </p:blipFill>
          <p:spPr>
            <a:xfrm>
              <a:off x="4052798" y="1004534"/>
              <a:ext cx="3160904" cy="3071132"/>
            </a:xfrm>
            <a:prstGeom prst="rect">
              <a:avLst/>
            </a:prstGeom>
          </p:spPr>
        </p:pic>
        <p:grpSp>
          <p:nvGrpSpPr>
            <p:cNvPr id="17" name="Gruppieren 18">
              <a:extLst>
                <a:ext uri="{FF2B5EF4-FFF2-40B4-BE49-F238E27FC236}">
                  <a16:creationId xmlns:a16="http://schemas.microsoft.com/office/drawing/2014/main" id="{35BEA0DE-D819-4466-9C61-10D27B554DBF}"/>
                </a:ext>
              </a:extLst>
            </p:cNvPr>
            <p:cNvGrpSpPr/>
            <p:nvPr/>
          </p:nvGrpSpPr>
          <p:grpSpPr>
            <a:xfrm>
              <a:off x="7134224" y="1004535"/>
              <a:ext cx="3654884" cy="3071131"/>
              <a:chOff x="801170" y="1208026"/>
              <a:chExt cx="2994157" cy="1954902"/>
            </a:xfrm>
          </p:grpSpPr>
          <p:pic>
            <p:nvPicPr>
              <p:cNvPr id="20" name="Grafik 11">
                <a:extLst>
                  <a:ext uri="{FF2B5EF4-FFF2-40B4-BE49-F238E27FC236}">
                    <a16:creationId xmlns:a16="http://schemas.microsoft.com/office/drawing/2014/main" id="{9D3C3916-32B3-4D45-B7D2-34ECDF1BDD52}"/>
                  </a:ext>
                </a:extLst>
              </p:cNvPr>
              <p:cNvPicPr>
                <a:picLocks noChangeAspect="1"/>
              </p:cNvPicPr>
              <p:nvPr/>
            </p:nvPicPr>
            <p:blipFill rotWithShape="1">
              <a:blip r:embed="rId5"/>
              <a:srcRect l="16033" t="4556" r="5022" b="12811"/>
              <a:stretch/>
            </p:blipFill>
            <p:spPr>
              <a:xfrm>
                <a:off x="801170" y="1208026"/>
                <a:ext cx="2994157" cy="1954902"/>
              </a:xfrm>
              <a:prstGeom prst="rect">
                <a:avLst/>
              </a:prstGeom>
            </p:spPr>
          </p:pic>
          <p:sp>
            <p:nvSpPr>
              <p:cNvPr id="21" name="Textfeld 17">
                <a:extLst>
                  <a:ext uri="{FF2B5EF4-FFF2-40B4-BE49-F238E27FC236}">
                    <a16:creationId xmlns:a16="http://schemas.microsoft.com/office/drawing/2014/main" id="{337D3A62-726B-4FED-AAA8-86B2EEE24A9F}"/>
                  </a:ext>
                </a:extLst>
              </p:cNvPr>
              <p:cNvSpPr txBox="1"/>
              <p:nvPr/>
            </p:nvSpPr>
            <p:spPr>
              <a:xfrm>
                <a:off x="2037741" y="2693911"/>
                <a:ext cx="1238623" cy="235095"/>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All sub-basins</a:t>
                </a:r>
              </a:p>
            </p:txBody>
          </p:sp>
        </p:grpSp>
        <p:sp>
          <p:nvSpPr>
            <p:cNvPr id="24" name="Textfeld 17">
              <a:extLst>
                <a:ext uri="{FF2B5EF4-FFF2-40B4-BE49-F238E27FC236}">
                  <a16:creationId xmlns:a16="http://schemas.microsoft.com/office/drawing/2014/main" id="{C4AA440F-3F98-4BEA-B2A9-FF17773F2A1E}"/>
                </a:ext>
              </a:extLst>
            </p:cNvPr>
            <p:cNvSpPr txBox="1"/>
            <p:nvPr/>
          </p:nvSpPr>
          <p:spPr>
            <a:xfrm>
              <a:off x="5057777" y="3138891"/>
              <a:ext cx="15552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2011 Land-use</a:t>
              </a:r>
            </a:p>
          </p:txBody>
        </p:sp>
      </p:grpSp>
      <p:sp>
        <p:nvSpPr>
          <p:cNvPr id="25" name="Pfeil: nach unten 27">
            <a:extLst>
              <a:ext uri="{FF2B5EF4-FFF2-40B4-BE49-F238E27FC236}">
                <a16:creationId xmlns:a16="http://schemas.microsoft.com/office/drawing/2014/main" id="{CE3EC102-0909-40CF-AA74-7A8A14A9CF80}"/>
              </a:ext>
            </a:extLst>
          </p:cNvPr>
          <p:cNvSpPr/>
          <p:nvPr/>
        </p:nvSpPr>
        <p:spPr>
          <a:xfrm>
            <a:off x="2421094" y="3967938"/>
            <a:ext cx="803467" cy="86659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675C6AB-CFCF-405B-9C3A-BE748BAC27BD}"/>
              </a:ext>
            </a:extLst>
          </p:cNvPr>
          <p:cNvPicPr>
            <a:picLocks noChangeAspect="1"/>
          </p:cNvPicPr>
          <p:nvPr/>
        </p:nvPicPr>
        <p:blipFill>
          <a:blip r:embed="rId6"/>
          <a:stretch>
            <a:fillRect/>
          </a:stretch>
        </p:blipFill>
        <p:spPr>
          <a:xfrm>
            <a:off x="1984194" y="4847769"/>
            <a:ext cx="1748163" cy="1501627"/>
          </a:xfrm>
          <a:prstGeom prst="rect">
            <a:avLst/>
          </a:prstGeom>
        </p:spPr>
      </p:pic>
      <p:sp>
        <p:nvSpPr>
          <p:cNvPr id="53" name="Pfeil: nach unten 27">
            <a:extLst>
              <a:ext uri="{FF2B5EF4-FFF2-40B4-BE49-F238E27FC236}">
                <a16:creationId xmlns:a16="http://schemas.microsoft.com/office/drawing/2014/main" id="{6D4FD265-69E3-4B3B-B9CE-B48EE8BE91F6}"/>
              </a:ext>
            </a:extLst>
          </p:cNvPr>
          <p:cNvSpPr/>
          <p:nvPr/>
        </p:nvSpPr>
        <p:spPr>
          <a:xfrm rot="16200000">
            <a:off x="4394844" y="5326987"/>
            <a:ext cx="803467" cy="86659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6" name="Textfeld 1">
            <a:extLst>
              <a:ext uri="{FF2B5EF4-FFF2-40B4-BE49-F238E27FC236}">
                <a16:creationId xmlns:a16="http://schemas.microsoft.com/office/drawing/2014/main" id="{767FE59D-C8D4-4BBF-BBDD-65D58360A29C}"/>
              </a:ext>
            </a:extLst>
          </p:cNvPr>
          <p:cNvSpPr txBox="1"/>
          <p:nvPr/>
        </p:nvSpPr>
        <p:spPr>
          <a:xfrm>
            <a:off x="3621046" y="401769"/>
            <a:ext cx="4046301"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Formation of an HRU</a:t>
            </a:r>
          </a:p>
        </p:txBody>
      </p:sp>
      <p:sp>
        <p:nvSpPr>
          <p:cNvPr id="57" name="Rectangle 56">
            <a:extLst>
              <a:ext uri="{FF2B5EF4-FFF2-40B4-BE49-F238E27FC236}">
                <a16:creationId xmlns:a16="http://schemas.microsoft.com/office/drawing/2014/main" id="{506CF624-6968-455A-B5F4-565A8EE39CBB}"/>
              </a:ext>
            </a:extLst>
          </p:cNvPr>
          <p:cNvSpPr/>
          <p:nvPr/>
        </p:nvSpPr>
        <p:spPr>
          <a:xfrm>
            <a:off x="7140052" y="1810231"/>
            <a:ext cx="5051947" cy="1289071"/>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HRU is formed by intersection of sub-basin and land-use.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Total HRUs = Number of sub-basins * land-uses</a:t>
            </a:r>
          </a:p>
        </p:txBody>
      </p:sp>
      <p:pic>
        <p:nvPicPr>
          <p:cNvPr id="58" name="Picture 57">
            <a:extLst>
              <a:ext uri="{FF2B5EF4-FFF2-40B4-BE49-F238E27FC236}">
                <a16:creationId xmlns:a16="http://schemas.microsoft.com/office/drawing/2014/main" id="{B17A9DAC-EB2A-47F6-8716-3B6E8BAB4112}"/>
              </a:ext>
            </a:extLst>
          </p:cNvPr>
          <p:cNvPicPr>
            <a:picLocks noChangeAspect="1"/>
          </p:cNvPicPr>
          <p:nvPr/>
        </p:nvPicPr>
        <p:blipFill>
          <a:blip r:embed="rId7"/>
          <a:stretch>
            <a:fillRect/>
          </a:stretch>
        </p:blipFill>
        <p:spPr>
          <a:xfrm>
            <a:off x="5676858" y="4565168"/>
            <a:ext cx="6371086" cy="1936897"/>
          </a:xfrm>
          <a:prstGeom prst="rect">
            <a:avLst/>
          </a:prstGeom>
        </p:spPr>
      </p:pic>
      <p:cxnSp>
        <p:nvCxnSpPr>
          <p:cNvPr id="62" name="Gerade Verbindung mit Pfeil 23">
            <a:extLst>
              <a:ext uri="{FF2B5EF4-FFF2-40B4-BE49-F238E27FC236}">
                <a16:creationId xmlns:a16="http://schemas.microsoft.com/office/drawing/2014/main" id="{8D5C3525-B591-4689-A43D-30F609BDBF6F}"/>
              </a:ext>
            </a:extLst>
          </p:cNvPr>
          <p:cNvCxnSpPr>
            <a:cxnSpLocks/>
          </p:cNvCxnSpPr>
          <p:nvPr/>
        </p:nvCxnSpPr>
        <p:spPr>
          <a:xfrm flipH="1">
            <a:off x="3224561" y="1776089"/>
            <a:ext cx="3308336" cy="34297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50CDE50-4C24-483A-B9D6-684E907AE9E3}"/>
              </a:ext>
            </a:extLst>
          </p:cNvPr>
          <p:cNvSpPr/>
          <p:nvPr/>
        </p:nvSpPr>
        <p:spPr>
          <a:xfrm>
            <a:off x="8272335" y="3059668"/>
            <a:ext cx="118013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36  = 9 * 4</a:t>
            </a:r>
            <a:endParaRPr lang="en-US" dirty="0"/>
          </a:p>
        </p:txBody>
      </p:sp>
    </p:spTree>
    <p:extLst>
      <p:ext uri="{BB962C8B-B14F-4D97-AF65-F5344CB8AC3E}">
        <p14:creationId xmlns:p14="http://schemas.microsoft.com/office/powerpoint/2010/main" val="32258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3">
            <a:extLst>
              <a:ext uri="{FF2B5EF4-FFF2-40B4-BE49-F238E27FC236}">
                <a16:creationId xmlns:a16="http://schemas.microsoft.com/office/drawing/2014/main" id="{58F3F338-9C17-4BB6-8738-645DB2CA792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607257" y="313470"/>
            <a:ext cx="5253575" cy="5947851"/>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0C2D5CE-A2B6-4632-81D0-F1EBDFD625DB}"/>
              </a:ext>
            </a:extLst>
          </p:cNvPr>
          <p:cNvSpPr/>
          <p:nvPr/>
        </p:nvSpPr>
        <p:spPr>
          <a:xfrm>
            <a:off x="243541" y="2502374"/>
            <a:ext cx="5253575" cy="212539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By processing land-use shapefiles of each year, we can find out how area of each land-use varied with time.</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Area of all 36 HRUs as a function of time in hectares.</a:t>
            </a:r>
            <a:endParaRPr lang="en-US" dirty="0"/>
          </a:p>
        </p:txBody>
      </p:sp>
      <p:sp>
        <p:nvSpPr>
          <p:cNvPr id="4" name="Textfeld 1">
            <a:extLst>
              <a:ext uri="{FF2B5EF4-FFF2-40B4-BE49-F238E27FC236}">
                <a16:creationId xmlns:a16="http://schemas.microsoft.com/office/drawing/2014/main" id="{C6EC8996-32AE-4C51-A414-E2204AA24FB7}"/>
              </a:ext>
            </a:extLst>
          </p:cNvPr>
          <p:cNvSpPr txBox="1"/>
          <p:nvPr/>
        </p:nvSpPr>
        <p:spPr>
          <a:xfrm>
            <a:off x="478172" y="532792"/>
            <a:ext cx="414889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HRU-based input data</a:t>
            </a:r>
          </a:p>
        </p:txBody>
      </p:sp>
      <p:cxnSp>
        <p:nvCxnSpPr>
          <p:cNvPr id="5" name="직선 연결선[R] 10">
            <a:extLst>
              <a:ext uri="{FF2B5EF4-FFF2-40B4-BE49-F238E27FC236}">
                <a16:creationId xmlns:a16="http://schemas.microsoft.com/office/drawing/2014/main" id="{8146F87A-E099-41EA-911B-81EAC96F9C67}"/>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6" name="그림 9">
            <a:extLst>
              <a:ext uri="{FF2B5EF4-FFF2-40B4-BE49-F238E27FC236}">
                <a16:creationId xmlns:a16="http://schemas.microsoft.com/office/drawing/2014/main" id="{A63FB57D-4236-4A0A-9778-4DB66216C1C3}"/>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7" name="그림 11">
            <a:extLst>
              <a:ext uri="{FF2B5EF4-FFF2-40B4-BE49-F238E27FC236}">
                <a16:creationId xmlns:a16="http://schemas.microsoft.com/office/drawing/2014/main" id="{628C518E-7D42-4617-8ECE-97A9A2C5F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2" name="그룹 35">
            <a:extLst>
              <a:ext uri="{FF2B5EF4-FFF2-40B4-BE49-F238E27FC236}">
                <a16:creationId xmlns:a16="http://schemas.microsoft.com/office/drawing/2014/main" id="{FAAE3597-3CCB-4143-9235-216220F94C80}"/>
              </a:ext>
            </a:extLst>
          </p:cNvPr>
          <p:cNvGrpSpPr/>
          <p:nvPr/>
        </p:nvGrpSpPr>
        <p:grpSpPr>
          <a:xfrm>
            <a:off x="-1" y="0"/>
            <a:ext cx="12192001" cy="1273579"/>
            <a:chOff x="-1" y="-1"/>
            <a:chExt cx="24382413" cy="1851401"/>
          </a:xfrm>
        </p:grpSpPr>
        <p:sp>
          <p:nvSpPr>
            <p:cNvPr id="13" name="직사각형 36">
              <a:extLst>
                <a:ext uri="{FF2B5EF4-FFF2-40B4-BE49-F238E27FC236}">
                  <a16:creationId xmlns:a16="http://schemas.microsoft.com/office/drawing/2014/main" id="{B447FA48-8151-4764-BCA7-EA3F3DA29361}"/>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4" name="직선 연결선 70">
              <a:extLst>
                <a:ext uri="{FF2B5EF4-FFF2-40B4-BE49-F238E27FC236}">
                  <a16:creationId xmlns:a16="http://schemas.microsoft.com/office/drawing/2014/main" id="{8B518C69-FCB0-4662-B7B5-1559B356CC92}"/>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5" name="타원 38">
              <a:extLst>
                <a:ext uri="{FF2B5EF4-FFF2-40B4-BE49-F238E27FC236}">
                  <a16:creationId xmlns:a16="http://schemas.microsoft.com/office/drawing/2014/main" id="{350D0548-E901-4D1B-A954-2733B3148122}"/>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12</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409874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0A814315-6C8C-434E-BA43-5093B7FCFBB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648709" y="327507"/>
            <a:ext cx="5440045" cy="569468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2B58036-FD1E-4E97-A012-CA90DF863B72}"/>
              </a:ext>
            </a:extLst>
          </p:cNvPr>
          <p:cNvSpPr/>
          <p:nvPr/>
        </p:nvSpPr>
        <p:spPr>
          <a:xfrm>
            <a:off x="0" y="1985799"/>
            <a:ext cx="5648709" cy="923330"/>
          </a:xfrm>
          <a:prstGeom prst="rect">
            <a:avLst/>
          </a:prstGeom>
        </p:spPr>
        <p:txBody>
          <a:bodyPr wrap="square">
            <a:spAutoFit/>
          </a:bodyPr>
          <a:lstStyle/>
          <a:p>
            <a:r>
              <a:rPr lang="en-US" dirty="0">
                <a:latin typeface="Times New Roman" panose="02020603050405020304" pitchFamily="18" charset="0"/>
                <a:ea typeface="바탕" panose="02030600000101010101" pitchFamily="18" charset="-127"/>
              </a:rPr>
              <a:t>Based upon area of each HRU, we can also find out HRU-specific rainfall, which is rainfall (mm) received by each HRU.</a:t>
            </a:r>
            <a:endParaRPr lang="en-US" dirty="0"/>
          </a:p>
        </p:txBody>
      </p:sp>
      <p:sp>
        <p:nvSpPr>
          <p:cNvPr id="4" name="Textfeld 1">
            <a:extLst>
              <a:ext uri="{FF2B5EF4-FFF2-40B4-BE49-F238E27FC236}">
                <a16:creationId xmlns:a16="http://schemas.microsoft.com/office/drawing/2014/main" id="{E02926DD-0280-4F01-B744-3F083E7AC9CC}"/>
              </a:ext>
            </a:extLst>
          </p:cNvPr>
          <p:cNvSpPr txBox="1"/>
          <p:nvPr/>
        </p:nvSpPr>
        <p:spPr>
          <a:xfrm>
            <a:off x="478172" y="532792"/>
            <a:ext cx="414889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HRU-based input data</a:t>
            </a:r>
          </a:p>
        </p:txBody>
      </p:sp>
      <p:cxnSp>
        <p:nvCxnSpPr>
          <p:cNvPr id="5" name="직선 연결선[R] 10">
            <a:extLst>
              <a:ext uri="{FF2B5EF4-FFF2-40B4-BE49-F238E27FC236}">
                <a16:creationId xmlns:a16="http://schemas.microsoft.com/office/drawing/2014/main" id="{2D0C0455-4088-4EF4-A5FC-CC57E914FECB}"/>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6" name="그림 9">
            <a:extLst>
              <a:ext uri="{FF2B5EF4-FFF2-40B4-BE49-F238E27FC236}">
                <a16:creationId xmlns:a16="http://schemas.microsoft.com/office/drawing/2014/main" id="{3D5EB011-1BD7-4FAF-AFBF-AFFDC9586880}"/>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7" name="그림 11">
            <a:extLst>
              <a:ext uri="{FF2B5EF4-FFF2-40B4-BE49-F238E27FC236}">
                <a16:creationId xmlns:a16="http://schemas.microsoft.com/office/drawing/2014/main" id="{A57365A4-A182-41F4-A2A4-2746D92DF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2" name="그룹 35">
            <a:extLst>
              <a:ext uri="{FF2B5EF4-FFF2-40B4-BE49-F238E27FC236}">
                <a16:creationId xmlns:a16="http://schemas.microsoft.com/office/drawing/2014/main" id="{B56BDB83-D49D-4806-905C-2A58D65809C4}"/>
              </a:ext>
            </a:extLst>
          </p:cNvPr>
          <p:cNvGrpSpPr/>
          <p:nvPr/>
        </p:nvGrpSpPr>
        <p:grpSpPr>
          <a:xfrm>
            <a:off x="-1" y="0"/>
            <a:ext cx="12192001" cy="1273579"/>
            <a:chOff x="-1" y="-1"/>
            <a:chExt cx="24382413" cy="1851401"/>
          </a:xfrm>
        </p:grpSpPr>
        <p:sp>
          <p:nvSpPr>
            <p:cNvPr id="13" name="직사각형 36">
              <a:extLst>
                <a:ext uri="{FF2B5EF4-FFF2-40B4-BE49-F238E27FC236}">
                  <a16:creationId xmlns:a16="http://schemas.microsoft.com/office/drawing/2014/main" id="{F4DF3571-5446-43B3-A2FF-5B9B9E240236}"/>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4" name="직선 연결선 70">
              <a:extLst>
                <a:ext uri="{FF2B5EF4-FFF2-40B4-BE49-F238E27FC236}">
                  <a16:creationId xmlns:a16="http://schemas.microsoft.com/office/drawing/2014/main" id="{29767757-A8A0-48FE-B615-4901B56FA7F4}"/>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5" name="타원 38">
              <a:extLst>
                <a:ext uri="{FF2B5EF4-FFF2-40B4-BE49-F238E27FC236}">
                  <a16:creationId xmlns:a16="http://schemas.microsoft.com/office/drawing/2014/main" id="{278FDC9A-FA5F-4097-B2B6-DD5A667D06B0}"/>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13</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31977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14</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graphicFrame>
        <p:nvGraphicFramePr>
          <p:cNvPr id="14" name="Tabelle 3">
            <a:extLst>
              <a:ext uri="{FF2B5EF4-FFF2-40B4-BE49-F238E27FC236}">
                <a16:creationId xmlns:a16="http://schemas.microsoft.com/office/drawing/2014/main" id="{48A833AC-7602-475C-84BE-F7E0061D14CB}"/>
              </a:ext>
            </a:extLst>
          </p:cNvPr>
          <p:cNvGraphicFramePr>
            <a:graphicFrameLocks noGrp="1"/>
          </p:cNvGraphicFramePr>
          <p:nvPr>
            <p:extLst>
              <p:ext uri="{D42A27DB-BD31-4B8C-83A1-F6EECF244321}">
                <p14:modId xmlns:p14="http://schemas.microsoft.com/office/powerpoint/2010/main" val="3712085255"/>
              </p:ext>
            </p:extLst>
          </p:nvPr>
        </p:nvGraphicFramePr>
        <p:xfrm>
          <a:off x="5123061" y="1287565"/>
          <a:ext cx="4935682" cy="4282870"/>
        </p:xfrm>
        <a:graphic>
          <a:graphicData uri="http://schemas.openxmlformats.org/drawingml/2006/table">
            <a:tbl>
              <a:tblPr firstRow="1" bandRow="1">
                <a:tableStyleId>{F5AB1C69-6EDB-4FF4-983F-18BD219EF322}</a:tableStyleId>
              </a:tblPr>
              <a:tblGrid>
                <a:gridCol w="1911927">
                  <a:extLst>
                    <a:ext uri="{9D8B030D-6E8A-4147-A177-3AD203B41FA5}">
                      <a16:colId xmlns:a16="http://schemas.microsoft.com/office/drawing/2014/main" val="2557243934"/>
                    </a:ext>
                  </a:extLst>
                </a:gridCol>
                <a:gridCol w="1839191">
                  <a:extLst>
                    <a:ext uri="{9D8B030D-6E8A-4147-A177-3AD203B41FA5}">
                      <a16:colId xmlns:a16="http://schemas.microsoft.com/office/drawing/2014/main" val="92932738"/>
                    </a:ext>
                  </a:extLst>
                </a:gridCol>
                <a:gridCol w="1184564">
                  <a:extLst>
                    <a:ext uri="{9D8B030D-6E8A-4147-A177-3AD203B41FA5}">
                      <a16:colId xmlns:a16="http://schemas.microsoft.com/office/drawing/2014/main" val="3524568361"/>
                    </a:ext>
                  </a:extLst>
                </a:gridCol>
              </a:tblGrid>
              <a:tr h="465865">
                <a:tc>
                  <a:txBody>
                    <a:bodyPr/>
                    <a:lstStyle/>
                    <a:p>
                      <a:r>
                        <a:rPr lang="en-US" dirty="0"/>
                        <a:t>Data</a:t>
                      </a:r>
                    </a:p>
                  </a:txBody>
                  <a:tcPr/>
                </a:tc>
                <a:tc>
                  <a:txBody>
                    <a:bodyPr/>
                    <a:lstStyle/>
                    <a:p>
                      <a:r>
                        <a:rPr lang="en-US" dirty="0"/>
                        <a:t>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frequency</a:t>
                      </a:r>
                    </a:p>
                    <a:p>
                      <a:endParaRPr lang="en-US" dirty="0"/>
                    </a:p>
                  </a:txBody>
                  <a:tcPr/>
                </a:tc>
                <a:extLst>
                  <a:ext uri="{0D108BD9-81ED-4DB2-BD59-A6C34878D82A}">
                    <a16:rowId xmlns:a16="http://schemas.microsoft.com/office/drawing/2014/main" val="66308469"/>
                  </a:ext>
                </a:extLst>
              </a:tr>
              <a:tr h="422937">
                <a:tc>
                  <a:txBody>
                    <a:bodyPr/>
                    <a:lstStyle/>
                    <a:p>
                      <a:r>
                        <a:rPr lang="en-US" dirty="0"/>
                        <a:t>Discharge</a:t>
                      </a:r>
                    </a:p>
                  </a:txBody>
                  <a:tcPr/>
                </a:tc>
                <a:tc>
                  <a:txBody>
                    <a:bodyPr/>
                    <a:lstStyle/>
                    <a:p>
                      <a:r>
                        <a:rPr lang="en-US" dirty="0"/>
                        <a:t>Time series</a:t>
                      </a:r>
                    </a:p>
                  </a:txBody>
                  <a:tcPr/>
                </a:tc>
                <a:tc>
                  <a:txBody>
                    <a:bodyPr/>
                    <a:lstStyle/>
                    <a:p>
                      <a:r>
                        <a:rPr lang="en-US" dirty="0"/>
                        <a:t>6 minute</a:t>
                      </a:r>
                    </a:p>
                  </a:txBody>
                  <a:tcPr/>
                </a:tc>
                <a:extLst>
                  <a:ext uri="{0D108BD9-81ED-4DB2-BD59-A6C34878D82A}">
                    <a16:rowId xmlns:a16="http://schemas.microsoft.com/office/drawing/2014/main" val="2109491961"/>
                  </a:ext>
                </a:extLst>
              </a:tr>
              <a:tr h="424663">
                <a:tc>
                  <a:txBody>
                    <a:bodyPr/>
                    <a:lstStyle/>
                    <a:p>
                      <a:r>
                        <a:rPr lang="en-US" dirty="0"/>
                        <a:t>Precipitation</a:t>
                      </a:r>
                    </a:p>
                  </a:txBody>
                  <a:tcPr/>
                </a:tc>
                <a:tc>
                  <a:txBody>
                    <a:bodyPr/>
                    <a:lstStyle/>
                    <a:p>
                      <a:r>
                        <a:rPr lang="en-US" dirty="0"/>
                        <a:t>Time series</a:t>
                      </a:r>
                    </a:p>
                  </a:txBody>
                  <a:tcPr/>
                </a:tc>
                <a:tc>
                  <a:txBody>
                    <a:bodyPr/>
                    <a:lstStyle/>
                    <a:p>
                      <a:r>
                        <a:rPr lang="en-US" dirty="0"/>
                        <a:t>6 minute</a:t>
                      </a:r>
                    </a:p>
                  </a:txBody>
                  <a:tcPr/>
                </a:tc>
                <a:extLst>
                  <a:ext uri="{0D108BD9-81ED-4DB2-BD59-A6C34878D82A}">
                    <a16:rowId xmlns:a16="http://schemas.microsoft.com/office/drawing/2014/main" val="3604844341"/>
                  </a:ext>
                </a:extLst>
              </a:tr>
              <a:tr h="465865">
                <a:tc>
                  <a:txBody>
                    <a:bodyPr/>
                    <a:lstStyle/>
                    <a:p>
                      <a:r>
                        <a:rPr lang="en-US" dirty="0"/>
                        <a:t>Air temperature</a:t>
                      </a:r>
                    </a:p>
                  </a:txBody>
                  <a:tcPr/>
                </a:tc>
                <a:tc>
                  <a:txBody>
                    <a:bodyPr/>
                    <a:lstStyle/>
                    <a:p>
                      <a:r>
                        <a:rPr lang="en-US" dirty="0"/>
                        <a:t>Time series</a:t>
                      </a:r>
                    </a:p>
                  </a:txBody>
                  <a:tcPr/>
                </a:tc>
                <a:tc>
                  <a:txBody>
                    <a:bodyPr/>
                    <a:lstStyle/>
                    <a:p>
                      <a:r>
                        <a:rPr lang="en-US" dirty="0"/>
                        <a:t>1 hour</a:t>
                      </a:r>
                    </a:p>
                  </a:txBody>
                  <a:tcPr/>
                </a:tc>
                <a:extLst>
                  <a:ext uri="{0D108BD9-81ED-4DB2-BD59-A6C34878D82A}">
                    <a16:rowId xmlns:a16="http://schemas.microsoft.com/office/drawing/2014/main" val="924553782"/>
                  </a:ext>
                </a:extLst>
              </a:tr>
              <a:tr h="465865">
                <a:tc>
                  <a:txBody>
                    <a:bodyPr/>
                    <a:lstStyle/>
                    <a:p>
                      <a:r>
                        <a:rPr lang="en-US" dirty="0"/>
                        <a:t>Relative humidity</a:t>
                      </a:r>
                    </a:p>
                  </a:txBody>
                  <a:tcPr/>
                </a:tc>
                <a:tc>
                  <a:txBody>
                    <a:bodyPr/>
                    <a:lstStyle/>
                    <a:p>
                      <a:r>
                        <a:rPr lang="en-US" dirty="0"/>
                        <a:t>Time series</a:t>
                      </a:r>
                    </a:p>
                  </a:txBody>
                  <a:tcPr/>
                </a:tc>
                <a:tc>
                  <a:txBody>
                    <a:bodyPr/>
                    <a:lstStyle/>
                    <a:p>
                      <a:r>
                        <a:rPr lang="en-US" dirty="0"/>
                        <a:t>1 hour</a:t>
                      </a:r>
                    </a:p>
                  </a:txBody>
                  <a:tcPr/>
                </a:tc>
                <a:extLst>
                  <a:ext uri="{0D108BD9-81ED-4DB2-BD59-A6C34878D82A}">
                    <a16:rowId xmlns:a16="http://schemas.microsoft.com/office/drawing/2014/main" val="3442992323"/>
                  </a:ext>
                </a:extLst>
              </a:tr>
              <a:tr h="465865">
                <a:tc>
                  <a:txBody>
                    <a:bodyPr/>
                    <a:lstStyle/>
                    <a:p>
                      <a:r>
                        <a:rPr lang="en-US" dirty="0"/>
                        <a:t>Solar radiation</a:t>
                      </a:r>
                    </a:p>
                  </a:txBody>
                  <a:tcPr/>
                </a:tc>
                <a:tc>
                  <a:txBody>
                    <a:bodyPr/>
                    <a:lstStyle/>
                    <a:p>
                      <a:r>
                        <a:rPr lang="en-US" dirty="0"/>
                        <a:t>Time series</a:t>
                      </a:r>
                    </a:p>
                  </a:txBody>
                  <a:tcPr/>
                </a:tc>
                <a:tc>
                  <a:txBody>
                    <a:bodyPr/>
                    <a:lstStyle/>
                    <a:p>
                      <a:r>
                        <a:rPr lang="en-US" dirty="0"/>
                        <a:t>1 hour</a:t>
                      </a:r>
                    </a:p>
                  </a:txBody>
                  <a:tcPr/>
                </a:tc>
                <a:extLst>
                  <a:ext uri="{0D108BD9-81ED-4DB2-BD59-A6C34878D82A}">
                    <a16:rowId xmlns:a16="http://schemas.microsoft.com/office/drawing/2014/main" val="1695209226"/>
                  </a:ext>
                </a:extLst>
              </a:tr>
              <a:tr h="465865">
                <a:tc>
                  <a:txBody>
                    <a:bodyPr/>
                    <a:lstStyle/>
                    <a:p>
                      <a:r>
                        <a:rPr lang="en-US" dirty="0"/>
                        <a:t>Wind speed</a:t>
                      </a:r>
                    </a:p>
                  </a:txBody>
                  <a:tcPr/>
                </a:tc>
                <a:tc>
                  <a:txBody>
                    <a:bodyPr/>
                    <a:lstStyle/>
                    <a:p>
                      <a:r>
                        <a:rPr lang="en-US" dirty="0"/>
                        <a:t>Time series</a:t>
                      </a:r>
                    </a:p>
                  </a:txBody>
                  <a:tcPr/>
                </a:tc>
                <a:tc>
                  <a:txBody>
                    <a:bodyPr/>
                    <a:lstStyle/>
                    <a:p>
                      <a:r>
                        <a:rPr lang="en-US" dirty="0"/>
                        <a:t>1 hour</a:t>
                      </a:r>
                    </a:p>
                  </a:txBody>
                  <a:tcPr/>
                </a:tc>
                <a:extLst>
                  <a:ext uri="{0D108BD9-81ED-4DB2-BD59-A6C34878D82A}">
                    <a16:rowId xmlns:a16="http://schemas.microsoft.com/office/drawing/2014/main" val="2732729974"/>
                  </a:ext>
                </a:extLst>
              </a:tr>
              <a:tr h="465865">
                <a:tc>
                  <a:txBody>
                    <a:bodyPr/>
                    <a:lstStyle/>
                    <a:p>
                      <a:r>
                        <a:rPr lang="en-US" dirty="0"/>
                        <a:t>DEM</a:t>
                      </a:r>
                    </a:p>
                  </a:txBody>
                  <a:tcPr/>
                </a:tc>
                <a:tc>
                  <a:txBody>
                    <a:bodyPr/>
                    <a:lstStyle/>
                    <a:p>
                      <a:r>
                        <a:rPr lang="en-US" dirty="0"/>
                        <a:t>Shapefile</a:t>
                      </a:r>
                    </a:p>
                  </a:txBody>
                  <a:tcPr/>
                </a:tc>
                <a:tc>
                  <a:txBody>
                    <a:bodyPr/>
                    <a:lstStyle/>
                    <a:p>
                      <a:endParaRPr lang="en-US" dirty="0"/>
                    </a:p>
                  </a:txBody>
                  <a:tcPr/>
                </a:tc>
                <a:extLst>
                  <a:ext uri="{0D108BD9-81ED-4DB2-BD59-A6C34878D82A}">
                    <a16:rowId xmlns:a16="http://schemas.microsoft.com/office/drawing/2014/main" val="1229063605"/>
                  </a:ext>
                </a:extLst>
              </a:tr>
              <a:tr h="465865">
                <a:tc>
                  <a:txBody>
                    <a:bodyPr/>
                    <a:lstStyle/>
                    <a:p>
                      <a:r>
                        <a:rPr lang="en-US" dirty="0"/>
                        <a:t>Landuse</a:t>
                      </a:r>
                    </a:p>
                  </a:txBody>
                  <a:tcPr/>
                </a:tc>
                <a:tc>
                  <a:txBody>
                    <a:bodyPr/>
                    <a:lstStyle/>
                    <a:p>
                      <a:r>
                        <a:rPr lang="en-US" dirty="0"/>
                        <a:t>Shapefile</a:t>
                      </a:r>
                    </a:p>
                  </a:txBody>
                  <a:tcPr/>
                </a:tc>
                <a:tc>
                  <a:txBody>
                    <a:bodyPr/>
                    <a:lstStyle/>
                    <a:p>
                      <a:r>
                        <a:rPr lang="en-US" dirty="0"/>
                        <a:t>1 year</a:t>
                      </a:r>
                    </a:p>
                  </a:txBody>
                  <a:tcPr/>
                </a:tc>
                <a:extLst>
                  <a:ext uri="{0D108BD9-81ED-4DB2-BD59-A6C34878D82A}">
                    <a16:rowId xmlns:a16="http://schemas.microsoft.com/office/drawing/2014/main" val="1688419394"/>
                  </a:ext>
                </a:extLst>
              </a:tr>
            </a:tbl>
          </a:graphicData>
        </a:graphic>
      </p:graphicFrame>
      <p:sp>
        <p:nvSpPr>
          <p:cNvPr id="15" name="Textfeld 1">
            <a:extLst>
              <a:ext uri="{FF2B5EF4-FFF2-40B4-BE49-F238E27FC236}">
                <a16:creationId xmlns:a16="http://schemas.microsoft.com/office/drawing/2014/main" id="{1AD1EAEB-52D3-44C6-90D2-6B6083A11ADB}"/>
              </a:ext>
            </a:extLst>
          </p:cNvPr>
          <p:cNvSpPr txBox="1"/>
          <p:nvPr/>
        </p:nvSpPr>
        <p:spPr>
          <a:xfrm>
            <a:off x="219175" y="394959"/>
            <a:ext cx="266771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All Input data</a:t>
            </a:r>
          </a:p>
        </p:txBody>
      </p:sp>
      <p:sp>
        <p:nvSpPr>
          <p:cNvPr id="16" name="Textfeld 92">
            <a:extLst>
              <a:ext uri="{FF2B5EF4-FFF2-40B4-BE49-F238E27FC236}">
                <a16:creationId xmlns:a16="http://schemas.microsoft.com/office/drawing/2014/main" id="{AA4226A2-7272-4F75-81CA-36E4CF546E2D}"/>
              </a:ext>
            </a:extLst>
          </p:cNvPr>
          <p:cNvSpPr txBox="1"/>
          <p:nvPr/>
        </p:nvSpPr>
        <p:spPr>
          <a:xfrm>
            <a:off x="243541" y="2039928"/>
            <a:ext cx="4410076" cy="1704569"/>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All data is prepared as 6-minute time-series.</a:t>
            </a:r>
          </a:p>
          <a:p>
            <a:pPr>
              <a:lnSpc>
                <a:spcPct val="150000"/>
              </a:lnSpc>
            </a:pPr>
            <a:r>
              <a:rPr lang="en-US" dirty="0">
                <a:latin typeface="Times New Roman" panose="02020603050405020304" pitchFamily="18" charset="0"/>
                <a:cs typeface="Times New Roman" panose="02020603050405020304" pitchFamily="18" charset="0"/>
              </a:rPr>
              <a:t>Simulation period: 2011-2013</a:t>
            </a:r>
          </a:p>
          <a:p>
            <a:pPr>
              <a:lnSpc>
                <a:spcPct val="150000"/>
              </a:lnSpc>
            </a:pPr>
            <a:r>
              <a:rPr lang="en-US" dirty="0">
                <a:latin typeface="Times New Roman" panose="02020603050405020304" pitchFamily="18" charset="0"/>
                <a:cs typeface="Times New Roman" panose="02020603050405020304" pitchFamily="18" charset="0"/>
              </a:rPr>
              <a:t>Calibration period: First 26 months</a:t>
            </a:r>
          </a:p>
          <a:p>
            <a:pPr>
              <a:lnSpc>
                <a:spcPct val="150000"/>
              </a:lnSpc>
            </a:pPr>
            <a:r>
              <a:rPr lang="en-US" dirty="0">
                <a:latin typeface="Times New Roman" panose="02020603050405020304" pitchFamily="18" charset="0"/>
                <a:cs typeface="Times New Roman" panose="02020603050405020304" pitchFamily="18" charset="0"/>
              </a:rPr>
              <a:t>Validation period: Last 10 months</a:t>
            </a:r>
          </a:p>
        </p:txBody>
      </p:sp>
    </p:spTree>
    <p:extLst>
      <p:ext uri="{BB962C8B-B14F-4D97-AF65-F5344CB8AC3E}">
        <p14:creationId xmlns:p14="http://schemas.microsoft.com/office/powerpoint/2010/main" val="397028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hteck 98">
            <a:extLst>
              <a:ext uri="{FF2B5EF4-FFF2-40B4-BE49-F238E27FC236}">
                <a16:creationId xmlns:a16="http://schemas.microsoft.com/office/drawing/2014/main" id="{BD63C62B-07E7-48C8-A073-A3F28F575ACD}"/>
              </a:ext>
            </a:extLst>
          </p:cNvPr>
          <p:cNvSpPr/>
          <p:nvPr/>
        </p:nvSpPr>
        <p:spPr>
          <a:xfrm>
            <a:off x="243541" y="398108"/>
            <a:ext cx="4509440"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Data Preparation for LSTM</a:t>
            </a:r>
          </a:p>
        </p:txBody>
      </p:sp>
      <p:cxnSp>
        <p:nvCxnSpPr>
          <p:cNvPr id="84" name="직선 연결선[R] 10">
            <a:extLst>
              <a:ext uri="{FF2B5EF4-FFF2-40B4-BE49-F238E27FC236}">
                <a16:creationId xmlns:a16="http://schemas.microsoft.com/office/drawing/2014/main" id="{A228322A-9D1E-4C74-8834-870C371CB3B1}"/>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85" name="그림 9">
            <a:extLst>
              <a:ext uri="{FF2B5EF4-FFF2-40B4-BE49-F238E27FC236}">
                <a16:creationId xmlns:a16="http://schemas.microsoft.com/office/drawing/2014/main" id="{4023FA64-3C9E-42AC-9DBD-2F3065CF1FE7}"/>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86" name="그림 11">
            <a:extLst>
              <a:ext uri="{FF2B5EF4-FFF2-40B4-BE49-F238E27FC236}">
                <a16:creationId xmlns:a16="http://schemas.microsoft.com/office/drawing/2014/main" id="{621CF35C-2222-4F29-9FA3-5BB986E45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pic>
        <p:nvPicPr>
          <p:cNvPr id="91" name="Grafik 3">
            <a:extLst>
              <a:ext uri="{FF2B5EF4-FFF2-40B4-BE49-F238E27FC236}">
                <a16:creationId xmlns:a16="http://schemas.microsoft.com/office/drawing/2014/main" id="{50EC968F-6CE9-4730-AFC2-EE5EDBE04F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9587" y="1584013"/>
            <a:ext cx="7872413" cy="3376319"/>
          </a:xfrm>
          <a:prstGeom prst="rect">
            <a:avLst/>
          </a:prstGeom>
          <a:noFill/>
        </p:spPr>
      </p:pic>
      <p:grpSp>
        <p:nvGrpSpPr>
          <p:cNvPr id="92" name="그룹 35">
            <a:extLst>
              <a:ext uri="{FF2B5EF4-FFF2-40B4-BE49-F238E27FC236}">
                <a16:creationId xmlns:a16="http://schemas.microsoft.com/office/drawing/2014/main" id="{3F674A33-951C-411E-8F46-C43077FC9621}"/>
              </a:ext>
            </a:extLst>
          </p:cNvPr>
          <p:cNvGrpSpPr/>
          <p:nvPr/>
        </p:nvGrpSpPr>
        <p:grpSpPr>
          <a:xfrm>
            <a:off x="-1" y="0"/>
            <a:ext cx="12192001" cy="1273579"/>
            <a:chOff x="-1" y="-1"/>
            <a:chExt cx="24382413" cy="1851401"/>
          </a:xfrm>
        </p:grpSpPr>
        <p:sp>
          <p:nvSpPr>
            <p:cNvPr id="93" name="직사각형 36">
              <a:extLst>
                <a:ext uri="{FF2B5EF4-FFF2-40B4-BE49-F238E27FC236}">
                  <a16:creationId xmlns:a16="http://schemas.microsoft.com/office/drawing/2014/main" id="{684E1116-7956-49C8-BD18-60EB06718095}"/>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94" name="직선 연결선 70">
              <a:extLst>
                <a:ext uri="{FF2B5EF4-FFF2-40B4-BE49-F238E27FC236}">
                  <a16:creationId xmlns:a16="http://schemas.microsoft.com/office/drawing/2014/main" id="{2ACDB6B7-57E1-4E56-B6E0-4CBE875C5732}"/>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95" name="타원 38">
              <a:extLst>
                <a:ext uri="{FF2B5EF4-FFF2-40B4-BE49-F238E27FC236}">
                  <a16:creationId xmlns:a16="http://schemas.microsoft.com/office/drawing/2014/main" id="{452D471D-676F-4E38-9FFD-96C5451AB0F4}"/>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15</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96" name="Textfeld 92">
            <a:extLst>
              <a:ext uri="{FF2B5EF4-FFF2-40B4-BE49-F238E27FC236}">
                <a16:creationId xmlns:a16="http://schemas.microsoft.com/office/drawing/2014/main" id="{5A885FB4-1973-4D3E-AFAB-26249A25DE95}"/>
              </a:ext>
            </a:extLst>
          </p:cNvPr>
          <p:cNvSpPr txBox="1"/>
          <p:nvPr/>
        </p:nvSpPr>
        <p:spPr>
          <a:xfrm>
            <a:off x="-1" y="2480660"/>
            <a:ext cx="4410076" cy="2120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skipped input data at certain intervals to reduce amount of memory consumption and computation power.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Outputs are still predicted at 6-minute time-step.</a:t>
            </a:r>
          </a:p>
        </p:txBody>
      </p:sp>
    </p:spTree>
    <p:extLst>
      <p:ext uri="{BB962C8B-B14F-4D97-AF65-F5344CB8AC3E}">
        <p14:creationId xmlns:p14="http://schemas.microsoft.com/office/powerpoint/2010/main" val="211878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3FA6300-2AB2-4380-B3B9-C02AAC587062}"/>
              </a:ext>
            </a:extLst>
          </p:cNvPr>
          <p:cNvSpPr txBox="1"/>
          <p:nvPr/>
        </p:nvSpPr>
        <p:spPr>
          <a:xfrm>
            <a:off x="4924338" y="2604872"/>
            <a:ext cx="1620957"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Results</a:t>
            </a:r>
          </a:p>
        </p:txBody>
      </p:sp>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16</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315334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DFEB94-5739-4BDF-B775-B8CF2C518EA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475437" y="600019"/>
            <a:ext cx="4330700" cy="5462905"/>
          </a:xfrm>
          <a:prstGeom prst="rect">
            <a:avLst/>
          </a:prstGeom>
          <a:noFill/>
        </p:spPr>
      </p:pic>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17</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5" name="Textfeld 1">
            <a:extLst>
              <a:ext uri="{FF2B5EF4-FFF2-40B4-BE49-F238E27FC236}">
                <a16:creationId xmlns:a16="http://schemas.microsoft.com/office/drawing/2014/main" id="{7E05687E-0DC7-450A-ABA9-708044B04A4F}"/>
              </a:ext>
            </a:extLst>
          </p:cNvPr>
          <p:cNvSpPr txBox="1"/>
          <p:nvPr/>
        </p:nvSpPr>
        <p:spPr>
          <a:xfrm>
            <a:off x="170092" y="597547"/>
            <a:ext cx="592590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Hyper-parameter optimization</a:t>
            </a:r>
          </a:p>
        </p:txBody>
      </p:sp>
      <p:sp>
        <p:nvSpPr>
          <p:cNvPr id="6" name="Rectangle 5">
            <a:extLst>
              <a:ext uri="{FF2B5EF4-FFF2-40B4-BE49-F238E27FC236}">
                <a16:creationId xmlns:a16="http://schemas.microsoft.com/office/drawing/2014/main" id="{69866767-27D6-465B-8DC9-6DD7C3DC039E}"/>
              </a:ext>
            </a:extLst>
          </p:cNvPr>
          <p:cNvSpPr/>
          <p:nvPr/>
        </p:nvSpPr>
        <p:spPr>
          <a:xfrm>
            <a:off x="297467" y="2043808"/>
            <a:ext cx="6096000" cy="2125390"/>
          </a:xfrm>
          <a:prstGeom prst="rect">
            <a:avLst/>
          </a:prstGeom>
        </p:spPr>
        <p:txBody>
          <a:bodyPr>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At each iteration, a new model is built with hyper-parameters suggested by ‘Bayesian algorithm’.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The model is trained and evaluated on validation dataset.</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Based on model’s performance, the algorithm suggests new hyper-parameters.</a:t>
            </a:r>
            <a:endParaRPr lang="en-US" dirty="0"/>
          </a:p>
        </p:txBody>
      </p:sp>
      <p:sp>
        <p:nvSpPr>
          <p:cNvPr id="7" name="Rectangle 6">
            <a:extLst>
              <a:ext uri="{FF2B5EF4-FFF2-40B4-BE49-F238E27FC236}">
                <a16:creationId xmlns:a16="http://schemas.microsoft.com/office/drawing/2014/main" id="{35C85E6D-42A8-4670-AD21-6D934E4B06E8}"/>
              </a:ext>
            </a:extLst>
          </p:cNvPr>
          <p:cNvSpPr/>
          <p:nvPr/>
        </p:nvSpPr>
        <p:spPr>
          <a:xfrm>
            <a:off x="-1" y="5787502"/>
            <a:ext cx="7922834" cy="417422"/>
          </a:xfrm>
          <a:prstGeom prst="rect">
            <a:avLst/>
          </a:prstGeom>
        </p:spPr>
        <p:txBody>
          <a:bodyPr wrap="square">
            <a:spAutoFit/>
          </a:bodyPr>
          <a:lstStyle/>
          <a:p>
            <a:pPr>
              <a:lnSpc>
                <a:spcPct val="150000"/>
              </a:lnSpc>
            </a:pPr>
            <a:r>
              <a:rPr lang="en-US" sz="1600" dirty="0">
                <a:latin typeface="Times New Roman" panose="02020603050405020304" pitchFamily="18" charset="0"/>
                <a:ea typeface="바탕" panose="02030600000101010101" pitchFamily="18" charset="-127"/>
                <a:cs typeface="Times New Roman" panose="02020603050405020304" pitchFamily="18" charset="0"/>
              </a:rPr>
              <a:t>Process of hyper-parameter optimization using Bayesian optimization (</a:t>
            </a:r>
            <a:r>
              <a:rPr lang="en-US" sz="1600" dirty="0" err="1">
                <a:solidFill>
                  <a:srgbClr val="00B0F0"/>
                </a:solidFill>
                <a:latin typeface="Times New Roman" panose="02020603050405020304" pitchFamily="18" charset="0"/>
                <a:cs typeface="Times New Roman" panose="02020603050405020304" pitchFamily="18" charset="0"/>
              </a:rPr>
              <a:t>Shahriari</a:t>
            </a:r>
            <a:r>
              <a:rPr lang="en-US" sz="1600" dirty="0">
                <a:solidFill>
                  <a:srgbClr val="00B0F0"/>
                </a:solidFill>
                <a:latin typeface="Times New Roman" panose="02020603050405020304" pitchFamily="18" charset="0"/>
                <a:cs typeface="Times New Roman" panose="02020603050405020304" pitchFamily="18" charset="0"/>
              </a:rPr>
              <a:t> et al., 2015</a:t>
            </a:r>
            <a:r>
              <a:rPr lang="en-US"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바탕" panose="02030600000101010101" pitchFamily="18" charset="-127"/>
                <a:cs typeface="Times New Roman" panose="02020603050405020304" pitchFamily="18" charset="0"/>
              </a:rPr>
              <a:t> </a:t>
            </a:r>
          </a:p>
        </p:txBody>
      </p:sp>
    </p:spTree>
    <p:extLst>
      <p:ext uri="{BB962C8B-B14F-4D97-AF65-F5344CB8AC3E}">
        <p14:creationId xmlns:p14="http://schemas.microsoft.com/office/powerpoint/2010/main" val="340870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18</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pic>
        <p:nvPicPr>
          <p:cNvPr id="14" name="Grafik 5">
            <a:extLst>
              <a:ext uri="{FF2B5EF4-FFF2-40B4-BE49-F238E27FC236}">
                <a16:creationId xmlns:a16="http://schemas.microsoft.com/office/drawing/2014/main" id="{AA0118F8-FDE2-4851-86D7-5EDC6E63BEE8}"/>
              </a:ext>
            </a:extLst>
          </p:cNvPr>
          <p:cNvPicPr/>
          <p:nvPr/>
        </p:nvPicPr>
        <p:blipFill rotWithShape="1">
          <a:blip r:embed="rId4" cstate="print">
            <a:extLst>
              <a:ext uri="{28A0092B-C50C-407E-A947-70E740481C1C}">
                <a14:useLocalDpi xmlns:a14="http://schemas.microsoft.com/office/drawing/2010/main" val="0"/>
              </a:ext>
            </a:extLst>
          </a:blip>
          <a:srcRect r="7674"/>
          <a:stretch/>
        </p:blipFill>
        <p:spPr bwMode="auto">
          <a:xfrm>
            <a:off x="5719127" y="1703788"/>
            <a:ext cx="5592445" cy="4542790"/>
          </a:xfrm>
          <a:prstGeom prst="rect">
            <a:avLst/>
          </a:prstGeom>
          <a:noFill/>
          <a:ln>
            <a:noFill/>
          </a:ln>
          <a:extLst>
            <a:ext uri="{53640926-AAD7-44D8-BBD7-CCE9431645EC}">
              <a14:shadowObscured xmlns:a14="http://schemas.microsoft.com/office/drawing/2010/main"/>
            </a:ext>
          </a:extLst>
        </p:spPr>
      </p:pic>
      <p:sp>
        <p:nvSpPr>
          <p:cNvPr id="15" name="Textfeld 1">
            <a:extLst>
              <a:ext uri="{FF2B5EF4-FFF2-40B4-BE49-F238E27FC236}">
                <a16:creationId xmlns:a16="http://schemas.microsoft.com/office/drawing/2014/main" id="{BA7BF491-3B63-4D31-9DEB-D66760C2F161}"/>
              </a:ext>
            </a:extLst>
          </p:cNvPr>
          <p:cNvSpPr txBox="1"/>
          <p:nvPr/>
        </p:nvSpPr>
        <p:spPr>
          <a:xfrm>
            <a:off x="170092" y="597547"/>
            <a:ext cx="925965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Hyper-parameter optimization results</a:t>
            </a:r>
          </a:p>
        </p:txBody>
      </p:sp>
      <p:sp>
        <p:nvSpPr>
          <p:cNvPr id="16" name="Rectangle 15">
            <a:extLst>
              <a:ext uri="{FF2B5EF4-FFF2-40B4-BE49-F238E27FC236}">
                <a16:creationId xmlns:a16="http://schemas.microsoft.com/office/drawing/2014/main" id="{4AD216BD-C872-4C28-9781-BCE3A24902FA}"/>
              </a:ext>
            </a:extLst>
          </p:cNvPr>
          <p:cNvSpPr/>
          <p:nvPr/>
        </p:nvSpPr>
        <p:spPr>
          <a:xfrm>
            <a:off x="170100" y="2345677"/>
            <a:ext cx="4897200" cy="295638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Sequence length was not optimized because increasing sequence length causes large increase in memory consumption.</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We optimized parameters for different sequence lengths.</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Every point represents validation loss obtained from a trained model.</a:t>
            </a:r>
            <a:endParaRPr lang="en-US" dirty="0"/>
          </a:p>
        </p:txBody>
      </p:sp>
    </p:spTree>
    <p:extLst>
      <p:ext uri="{BB962C8B-B14F-4D97-AF65-F5344CB8AC3E}">
        <p14:creationId xmlns:p14="http://schemas.microsoft.com/office/powerpoint/2010/main" val="420830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Times New Roman" panose="02020603050405020304" pitchFamily="18" charset="0"/>
                <a:cs typeface="Times New Roman" panose="02020603050405020304" pitchFamily="18" charset="0"/>
              </a:endParaRPr>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Times New Roman" panose="02020603050405020304" pitchFamily="18" charset="0"/>
                  <a:ea typeface="나눔고딕" panose="020D0604000000000000" pitchFamily="50" charset="-127"/>
                  <a:cs typeface="Times New Roman" panose="02020603050405020304" pitchFamily="18" charset="0"/>
                </a:rPr>
                <a:t>19</a:t>
              </a:r>
              <a:endParaRPr lang="ko-KR" altLang="en-US" sz="2400" b="1" dirty="0">
                <a:latin typeface="Times New Roman" panose="02020603050405020304" pitchFamily="18" charset="0"/>
                <a:ea typeface="나눔고딕" panose="020D0604000000000000" pitchFamily="50" charset="-127"/>
                <a:cs typeface="Times New Roman" panose="02020603050405020304" pitchFamily="18" charset="0"/>
              </a:endParaRPr>
            </a:p>
          </p:txBody>
        </p:sp>
      </p:grpSp>
      <p:graphicFrame>
        <p:nvGraphicFramePr>
          <p:cNvPr id="6" name="Table 5">
            <a:extLst>
              <a:ext uri="{FF2B5EF4-FFF2-40B4-BE49-F238E27FC236}">
                <a16:creationId xmlns:a16="http://schemas.microsoft.com/office/drawing/2014/main" id="{4981A640-EC15-4D08-8D9E-FB9184085FC2}"/>
              </a:ext>
            </a:extLst>
          </p:cNvPr>
          <p:cNvGraphicFramePr>
            <a:graphicFrameLocks noGrp="1"/>
          </p:cNvGraphicFramePr>
          <p:nvPr>
            <p:extLst>
              <p:ext uri="{D42A27DB-BD31-4B8C-83A1-F6EECF244321}">
                <p14:modId xmlns:p14="http://schemas.microsoft.com/office/powerpoint/2010/main" val="2156146399"/>
              </p:ext>
            </p:extLst>
          </p:nvPr>
        </p:nvGraphicFramePr>
        <p:xfrm>
          <a:off x="528634" y="2975591"/>
          <a:ext cx="11134725" cy="3196018"/>
        </p:xfrm>
        <a:graphic>
          <a:graphicData uri="http://schemas.openxmlformats.org/drawingml/2006/table">
            <a:tbl>
              <a:tblPr firstRow="1" firstCol="1" bandRow="1">
                <a:tableStyleId>{F5AB1C69-6EDB-4FF4-983F-18BD219EF322}</a:tableStyleId>
              </a:tblPr>
              <a:tblGrid>
                <a:gridCol w="1323975">
                  <a:extLst>
                    <a:ext uri="{9D8B030D-6E8A-4147-A177-3AD203B41FA5}">
                      <a16:colId xmlns:a16="http://schemas.microsoft.com/office/drawing/2014/main" val="3479524984"/>
                    </a:ext>
                  </a:extLst>
                </a:gridCol>
                <a:gridCol w="1095375">
                  <a:extLst>
                    <a:ext uri="{9D8B030D-6E8A-4147-A177-3AD203B41FA5}">
                      <a16:colId xmlns:a16="http://schemas.microsoft.com/office/drawing/2014/main" val="1250385397"/>
                    </a:ext>
                  </a:extLst>
                </a:gridCol>
                <a:gridCol w="895350">
                  <a:extLst>
                    <a:ext uri="{9D8B030D-6E8A-4147-A177-3AD203B41FA5}">
                      <a16:colId xmlns:a16="http://schemas.microsoft.com/office/drawing/2014/main" val="3328074932"/>
                    </a:ext>
                  </a:extLst>
                </a:gridCol>
                <a:gridCol w="723900">
                  <a:extLst>
                    <a:ext uri="{9D8B030D-6E8A-4147-A177-3AD203B41FA5}">
                      <a16:colId xmlns:a16="http://schemas.microsoft.com/office/drawing/2014/main" val="2287930710"/>
                    </a:ext>
                  </a:extLst>
                </a:gridCol>
                <a:gridCol w="1600200">
                  <a:extLst>
                    <a:ext uri="{9D8B030D-6E8A-4147-A177-3AD203B41FA5}">
                      <a16:colId xmlns:a16="http://schemas.microsoft.com/office/drawing/2014/main" val="2349214795"/>
                    </a:ext>
                  </a:extLst>
                </a:gridCol>
                <a:gridCol w="1209675">
                  <a:extLst>
                    <a:ext uri="{9D8B030D-6E8A-4147-A177-3AD203B41FA5}">
                      <a16:colId xmlns:a16="http://schemas.microsoft.com/office/drawing/2014/main" val="815466866"/>
                    </a:ext>
                  </a:extLst>
                </a:gridCol>
                <a:gridCol w="1381125">
                  <a:extLst>
                    <a:ext uri="{9D8B030D-6E8A-4147-A177-3AD203B41FA5}">
                      <a16:colId xmlns:a16="http://schemas.microsoft.com/office/drawing/2014/main" val="2146001358"/>
                    </a:ext>
                  </a:extLst>
                </a:gridCol>
                <a:gridCol w="1247775">
                  <a:extLst>
                    <a:ext uri="{9D8B030D-6E8A-4147-A177-3AD203B41FA5}">
                      <a16:colId xmlns:a16="http://schemas.microsoft.com/office/drawing/2014/main" val="671817878"/>
                    </a:ext>
                  </a:extLst>
                </a:gridCol>
                <a:gridCol w="1657350">
                  <a:extLst>
                    <a:ext uri="{9D8B030D-6E8A-4147-A177-3AD203B41FA5}">
                      <a16:colId xmlns:a16="http://schemas.microsoft.com/office/drawing/2014/main" val="205201367"/>
                    </a:ext>
                  </a:extLst>
                </a:gridCol>
              </a:tblGrid>
              <a:tr h="1126262">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Sequence length</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Learning rate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Hidden units</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NN layers</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Normalization</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Loss calculation method</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Type of NN cell</a:t>
                      </a:r>
                      <a:endParaRPr lang="en-US" sz="1600">
                        <a:effectLst/>
                        <a:latin typeface="Times New Roman" panose="02020603050405020304" pitchFamily="18" charset="0"/>
                        <a:cs typeface="Times New Roman" panose="02020603050405020304" pitchFamily="18" charset="0"/>
                      </a:endParaRPr>
                    </a:p>
                    <a:p>
                      <a:pPr marL="0" marR="0" indent="45720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Activation function</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Validation MSE (m</a:t>
                      </a:r>
                      <a:r>
                        <a:rPr lang="en-US" sz="1800" baseline="30000" dirty="0">
                          <a:effectLst/>
                          <a:latin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cs typeface="Times New Roman" panose="02020603050405020304" pitchFamily="18" charset="0"/>
                        </a:rPr>
                        <a:t>s</a:t>
                      </a:r>
                      <a:r>
                        <a:rPr lang="en-US" sz="1800" baseline="30000" dirty="0">
                          <a:effectLst/>
                          <a:latin typeface="Times New Roman" panose="02020603050405020304" pitchFamily="18" charset="0"/>
                          <a:cs typeface="Times New Roman" panose="02020603050405020304" pitchFamily="18" charset="0"/>
                        </a:rPr>
                        <a:t>-1</a:t>
                      </a:r>
                      <a:r>
                        <a:rPr lang="en-US" sz="16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094724197"/>
                  </a:ext>
                </a:extLst>
              </a:tr>
              <a:tr h="309801">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20</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1.164e-6</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128</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True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Weighted</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LSTM</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ReLu</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6.3e-3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956464388"/>
                  </a:ext>
                </a:extLst>
              </a:tr>
              <a:tr h="482684">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30</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3.07e-4</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128</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True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Normal</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LSTM</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ReLu</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6.0e-3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44260395"/>
                  </a:ext>
                </a:extLst>
              </a:tr>
              <a:tr h="309801">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40</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5.123e-5</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264</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True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Weighted</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LSTM</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ReLu</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6.2e-3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570266376"/>
                  </a:ext>
                </a:extLst>
              </a:tr>
              <a:tr h="453239">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50</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9.15e-4</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128</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True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Weighted</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LSTM</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Tanh</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6.5e-3</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632438373"/>
                  </a:ext>
                </a:extLst>
              </a:tr>
              <a:tr h="514231">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60</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5.441e-5</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128</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True</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Normal</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LSTM</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a:effectLst/>
                          <a:latin typeface="Times New Roman" panose="02020603050405020304" pitchFamily="18" charset="0"/>
                          <a:cs typeface="Times New Roman" panose="02020603050405020304" pitchFamily="18" charset="0"/>
                        </a:rPr>
                        <a:t>ReLu</a:t>
                      </a:r>
                      <a:endParaRPr lang="en-US" sz="16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6.4e-3</a:t>
                      </a:r>
                      <a:endParaRPr lang="en-US" sz="16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640063747"/>
                  </a:ext>
                </a:extLst>
              </a:tr>
            </a:tbl>
          </a:graphicData>
        </a:graphic>
      </p:graphicFrame>
      <p:sp>
        <p:nvSpPr>
          <p:cNvPr id="14" name="Textfeld 1">
            <a:extLst>
              <a:ext uri="{FF2B5EF4-FFF2-40B4-BE49-F238E27FC236}">
                <a16:creationId xmlns:a16="http://schemas.microsoft.com/office/drawing/2014/main" id="{97BE55AF-0CEE-4D38-B5F8-27C68DD900EB}"/>
              </a:ext>
            </a:extLst>
          </p:cNvPr>
          <p:cNvSpPr txBox="1"/>
          <p:nvPr/>
        </p:nvSpPr>
        <p:spPr>
          <a:xfrm>
            <a:off x="170092" y="597547"/>
            <a:ext cx="925965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Hyper-parameter optimization results</a:t>
            </a:r>
          </a:p>
        </p:txBody>
      </p:sp>
      <p:sp>
        <p:nvSpPr>
          <p:cNvPr id="15" name="Rectangle 14">
            <a:extLst>
              <a:ext uri="{FF2B5EF4-FFF2-40B4-BE49-F238E27FC236}">
                <a16:creationId xmlns:a16="http://schemas.microsoft.com/office/drawing/2014/main" id="{1DF2FE7B-37D7-4412-A2BF-322DF583BFF0}"/>
              </a:ext>
            </a:extLst>
          </p:cNvPr>
          <p:cNvSpPr/>
          <p:nvPr/>
        </p:nvSpPr>
        <p:spPr>
          <a:xfrm>
            <a:off x="528633" y="1319610"/>
            <a:ext cx="9767892"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바탕" panose="02030600000101010101" pitchFamily="18" charset="-127"/>
              </a:rPr>
              <a:t>Weighted loss means, more weightage to storm events for loss calculation.</a:t>
            </a:r>
          </a:p>
          <a:p>
            <a:pPr marL="285750" indent="-285750">
              <a:lnSpc>
                <a:spcPct val="150000"/>
              </a:lnSpc>
              <a:buFont typeface="Arial" panose="020B0604020202020204" pitchFamily="34" charset="0"/>
              <a:buChar char="•"/>
            </a:pPr>
            <a:r>
              <a:rPr lang="en-US" dirty="0" err="1">
                <a:latin typeface="Times New Roman" panose="02020603050405020304" pitchFamily="18" charset="0"/>
                <a:ea typeface="바탕" panose="02030600000101010101" pitchFamily="18" charset="-127"/>
              </a:rPr>
              <a:t>ReLu</a:t>
            </a:r>
            <a:r>
              <a:rPr lang="en-US" dirty="0">
                <a:latin typeface="Times New Roman" panose="02020603050405020304" pitchFamily="18" charset="0"/>
                <a:ea typeface="바탕" panose="02030600000101010101" pitchFamily="18" charset="-127"/>
              </a:rPr>
              <a:t> shows better performance</a:t>
            </a:r>
            <a:endParaRPr lang="en-US" dirty="0"/>
          </a:p>
        </p:txBody>
      </p:sp>
    </p:spTree>
    <p:extLst>
      <p:ext uri="{BB962C8B-B14F-4D97-AF65-F5344CB8AC3E}">
        <p14:creationId xmlns:p14="http://schemas.microsoft.com/office/powerpoint/2010/main" val="31981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직선 연결선[R] 10"/>
          <p:cNvCxnSpPr/>
          <p:nvPr/>
        </p:nvCxnSpPr>
        <p:spPr>
          <a:xfrm>
            <a:off x="559991" y="6297930"/>
            <a:ext cx="11195707"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sp>
        <p:nvSpPr>
          <p:cNvPr id="2" name="직사각형 1"/>
          <p:cNvSpPr/>
          <p:nvPr/>
        </p:nvSpPr>
        <p:spPr>
          <a:xfrm>
            <a:off x="3959036" y="480512"/>
            <a:ext cx="3289683" cy="769441"/>
          </a:xfrm>
          <a:prstGeom prst="rect">
            <a:avLst/>
          </a:prstGeom>
          <a:effectLst>
            <a:reflection blurRad="6350" stA="45000" endPos="38500" dist="50800" dir="5400000" sy="-100000" algn="bl" rotWithShape="0"/>
          </a:effectLst>
        </p:spPr>
        <p:txBody>
          <a:bodyPr wrap="none">
            <a:spAutoFit/>
          </a:bodyPr>
          <a:lstStyle/>
          <a:p>
            <a:pPr algn="ctr"/>
            <a:r>
              <a:rPr lang="en-US" altLang="ko-KR" sz="4400" b="1" dirty="0">
                <a:solidFill>
                  <a:srgbClr val="002856"/>
                </a:solidFill>
                <a:effectLst>
                  <a:reflection blurRad="6350" stA="45000" endPos="50000" dist="12700" dir="5400000" sy="-100000" algn="bl" rotWithShape="0"/>
                </a:effectLst>
                <a:latin typeface="Times New Roman" panose="02020603050405020304" pitchFamily="18" charset="0"/>
                <a:ea typeface="나눔고딕" panose="020D0604000000000000" pitchFamily="50" charset="-127"/>
                <a:cs typeface="Times New Roman" panose="02020603050405020304" pitchFamily="18" charset="0"/>
              </a:rPr>
              <a:t>CONTENTS</a:t>
            </a:r>
            <a:endParaRPr lang="en-US" altLang="ko-KR" sz="2200" b="1" dirty="0">
              <a:solidFill>
                <a:srgbClr val="002856"/>
              </a:solidFill>
              <a:effectLst>
                <a:reflection blurRad="6350" stA="45000" endPos="50000" dist="12700" dir="5400000" sy="-100000" algn="bl" rotWithShape="0"/>
              </a:effectLst>
              <a:latin typeface="Times New Roman" panose="02020603050405020304" pitchFamily="18" charset="0"/>
              <a:ea typeface="나눔고딕" panose="020D0604000000000000" pitchFamily="50" charset="-127"/>
              <a:cs typeface="Times New Roman" panose="02020603050405020304" pitchFamily="18" charset="0"/>
            </a:endParaRPr>
          </a:p>
        </p:txBody>
      </p:sp>
      <p:grpSp>
        <p:nvGrpSpPr>
          <p:cNvPr id="3" name="Group 2">
            <a:extLst>
              <a:ext uri="{FF2B5EF4-FFF2-40B4-BE49-F238E27FC236}">
                <a16:creationId xmlns:a16="http://schemas.microsoft.com/office/drawing/2014/main" id="{73A5A7D7-B3D3-4239-A183-4CB9313001BA}"/>
              </a:ext>
            </a:extLst>
          </p:cNvPr>
          <p:cNvGrpSpPr/>
          <p:nvPr/>
        </p:nvGrpSpPr>
        <p:grpSpPr>
          <a:xfrm>
            <a:off x="3624157" y="2001082"/>
            <a:ext cx="4672118" cy="3251115"/>
            <a:chOff x="2795482" y="1945812"/>
            <a:chExt cx="3843326" cy="3251115"/>
          </a:xfrm>
        </p:grpSpPr>
        <p:sp>
          <p:nvSpPr>
            <p:cNvPr id="101" name="직사각형 100"/>
            <p:cNvSpPr/>
            <p:nvPr/>
          </p:nvSpPr>
          <p:spPr>
            <a:xfrm>
              <a:off x="2799295" y="1945812"/>
              <a:ext cx="2467470" cy="507831"/>
            </a:xfrm>
            <a:prstGeom prst="rect">
              <a:avLst/>
            </a:prstGeom>
          </p:spPr>
          <p:txBody>
            <a:bodyPr wrap="none">
              <a:spAutoFit/>
            </a:bodyPr>
            <a:lstStyle/>
            <a:p>
              <a:r>
                <a:rPr lang="en-US" altLang="ko-KR" sz="2700" b="1" spc="150"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rPr>
                <a:t>1. </a:t>
              </a:r>
              <a:r>
                <a:rPr lang="en-US" altLang="ko-KR" sz="27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rPr>
                <a:t>Introduction</a:t>
              </a:r>
              <a:endParaRPr lang="en-US" altLang="ko-KR" sz="16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08" name="직사각형 107"/>
            <p:cNvSpPr/>
            <p:nvPr/>
          </p:nvSpPr>
          <p:spPr>
            <a:xfrm>
              <a:off x="2799295" y="2859902"/>
              <a:ext cx="3839513" cy="507831"/>
            </a:xfrm>
            <a:prstGeom prst="rect">
              <a:avLst/>
            </a:prstGeom>
          </p:spPr>
          <p:txBody>
            <a:bodyPr wrap="none">
              <a:spAutoFit/>
            </a:bodyPr>
            <a:lstStyle/>
            <a:p>
              <a:r>
                <a:rPr lang="en-US" altLang="ko-KR" sz="27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rPr>
                <a:t>2. Material and Methods</a:t>
              </a:r>
              <a:endParaRPr lang="en-US" altLang="ko-KR" sz="16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21" name="직사각형 120"/>
            <p:cNvSpPr/>
            <p:nvPr/>
          </p:nvSpPr>
          <p:spPr>
            <a:xfrm>
              <a:off x="2799295" y="3773992"/>
              <a:ext cx="1322865" cy="507831"/>
            </a:xfrm>
            <a:prstGeom prst="rect">
              <a:avLst/>
            </a:prstGeom>
          </p:spPr>
          <p:txBody>
            <a:bodyPr wrap="none">
              <a:spAutoFit/>
            </a:bodyPr>
            <a:lstStyle/>
            <a:p>
              <a:r>
                <a:rPr lang="en-US" altLang="ko-KR" sz="27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rPr>
                <a:t>3. Results</a:t>
              </a:r>
              <a:endParaRPr lang="en-US" altLang="ko-KR" sz="16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38" name="직사각형 137"/>
            <p:cNvSpPr/>
            <p:nvPr/>
          </p:nvSpPr>
          <p:spPr>
            <a:xfrm>
              <a:off x="6181176" y="1982992"/>
              <a:ext cx="441146" cy="400110"/>
            </a:xfrm>
            <a:prstGeom prst="rect">
              <a:avLst/>
            </a:prstGeom>
          </p:spPr>
          <p:txBody>
            <a:bodyPr wrap="none">
              <a:spAutoFit/>
            </a:bodyPr>
            <a:lstStyle/>
            <a:p>
              <a:pPr algn="ctr"/>
              <a:r>
                <a:rPr lang="en-US" altLang="ko-KR" sz="2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rPr>
                <a:t>03</a:t>
              </a:r>
              <a:endParaRPr lang="en-US" altLang="ko-KR" sz="1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39" name="직사각형 138"/>
            <p:cNvSpPr/>
            <p:nvPr/>
          </p:nvSpPr>
          <p:spPr>
            <a:xfrm>
              <a:off x="6181176" y="2913763"/>
              <a:ext cx="441146" cy="400110"/>
            </a:xfrm>
            <a:prstGeom prst="rect">
              <a:avLst/>
            </a:prstGeom>
          </p:spPr>
          <p:txBody>
            <a:bodyPr wrap="none">
              <a:spAutoFit/>
            </a:bodyPr>
            <a:lstStyle/>
            <a:p>
              <a:pPr algn="ctr"/>
              <a:r>
                <a:rPr lang="en-US" altLang="ko-KR" sz="2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rPr>
                <a:t>06</a:t>
              </a:r>
              <a:endParaRPr lang="en-US" altLang="ko-KR" sz="1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40" name="직사각형 139"/>
            <p:cNvSpPr/>
            <p:nvPr/>
          </p:nvSpPr>
          <p:spPr>
            <a:xfrm>
              <a:off x="6220305" y="3822373"/>
              <a:ext cx="362891" cy="400110"/>
            </a:xfrm>
            <a:prstGeom prst="rect">
              <a:avLst/>
            </a:prstGeom>
          </p:spPr>
          <p:txBody>
            <a:bodyPr wrap="none">
              <a:spAutoFit/>
            </a:bodyPr>
            <a:lstStyle/>
            <a:p>
              <a:pPr algn="ctr"/>
              <a:r>
                <a:rPr lang="en-US" altLang="ko-KR" sz="2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rPr>
                <a:t>16</a:t>
              </a:r>
              <a:endParaRPr lang="en-US" altLang="ko-KR" sz="1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41" name="직사각형 140"/>
            <p:cNvSpPr/>
            <p:nvPr/>
          </p:nvSpPr>
          <p:spPr>
            <a:xfrm>
              <a:off x="2795482" y="4689096"/>
              <a:ext cx="1797577" cy="507831"/>
            </a:xfrm>
            <a:prstGeom prst="rect">
              <a:avLst/>
            </a:prstGeom>
          </p:spPr>
          <p:txBody>
            <a:bodyPr wrap="none">
              <a:spAutoFit/>
            </a:bodyPr>
            <a:lstStyle/>
            <a:p>
              <a:r>
                <a:rPr lang="en-US" altLang="ko-KR" sz="27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rPr>
                <a:t>4. Conclusion</a:t>
              </a:r>
              <a:endParaRPr lang="en-US" altLang="ko-KR" sz="1600" b="1" dirty="0">
                <a:solidFill>
                  <a:srgbClr val="002856"/>
                </a:solidFill>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147" name="직사각형 146"/>
            <p:cNvSpPr/>
            <p:nvPr/>
          </p:nvSpPr>
          <p:spPr>
            <a:xfrm>
              <a:off x="6209279" y="4726276"/>
              <a:ext cx="362891" cy="400110"/>
            </a:xfrm>
            <a:prstGeom prst="rect">
              <a:avLst/>
            </a:prstGeom>
          </p:spPr>
          <p:txBody>
            <a:bodyPr wrap="none">
              <a:spAutoFit/>
            </a:bodyPr>
            <a:lstStyle/>
            <a:p>
              <a:pPr algn="ctr"/>
              <a:r>
                <a:rPr lang="en-US" altLang="ko-KR" sz="2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rPr>
                <a:t>27</a:t>
              </a:r>
              <a:endParaRPr lang="en-US" altLang="ko-KR" sz="1000" b="1" dirty="0">
                <a:solidFill>
                  <a:srgbClr val="43C0C2"/>
                </a:solidFill>
                <a:latin typeface="Times New Roman" panose="02020603050405020304" pitchFamily="18" charset="0"/>
                <a:ea typeface="나눔고딕" panose="020D0604000000000000" pitchFamily="50" charset="-127"/>
                <a:cs typeface="Times New Roman" panose="02020603050405020304" pitchFamily="18" charset="0"/>
              </a:endParaRPr>
            </a:p>
          </p:txBody>
        </p:sp>
      </p:grpSp>
      <p:grpSp>
        <p:nvGrpSpPr>
          <p:cNvPr id="4" name="그룹 3"/>
          <p:cNvGrpSpPr/>
          <p:nvPr/>
        </p:nvGrpSpPr>
        <p:grpSpPr>
          <a:xfrm>
            <a:off x="397" y="-1"/>
            <a:ext cx="12191207" cy="927715"/>
            <a:chOff x="-1" y="-1"/>
            <a:chExt cx="24382413" cy="1855429"/>
          </a:xfrm>
        </p:grpSpPr>
        <p:sp>
          <p:nvSpPr>
            <p:cNvPr id="26" name="직사각형 25"/>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900">
                <a:latin typeface="Times New Roman" panose="02020603050405020304" pitchFamily="18" charset="0"/>
                <a:cs typeface="Times New Roman" panose="02020603050405020304" pitchFamily="18" charset="0"/>
              </a:endParaRPr>
            </a:p>
          </p:txBody>
        </p:sp>
        <p:cxnSp>
          <p:nvCxnSpPr>
            <p:cNvPr id="27" name="직선 연결선 70"/>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28" name="타원 27"/>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b="1" dirty="0">
                  <a:latin typeface="Times New Roman" panose="02020603050405020304" pitchFamily="18" charset="0"/>
                  <a:ea typeface="나눔고딕" panose="020D0604000000000000" pitchFamily="50" charset="-127"/>
                  <a:cs typeface="Times New Roman" panose="02020603050405020304" pitchFamily="18" charset="0"/>
                </a:rPr>
                <a:t>2</a:t>
              </a:r>
              <a:endParaRPr lang="ko-KR" altLang="en-US" sz="900" b="1" dirty="0">
                <a:latin typeface="Times New Roman" panose="02020603050405020304" pitchFamily="18" charset="0"/>
                <a:ea typeface="나눔고딕" panose="020D0604000000000000" pitchFamily="50" charset="-127"/>
                <a:cs typeface="Times New Roman" panose="02020603050405020304" pitchFamily="18" charset="0"/>
              </a:endParaRPr>
            </a:p>
          </p:txBody>
        </p:sp>
      </p:grpSp>
      <p:pic>
        <p:nvPicPr>
          <p:cNvPr id="30" name="그림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7" y="6422972"/>
            <a:ext cx="820708" cy="141086"/>
          </a:xfrm>
          <a:prstGeom prst="rect">
            <a:avLst/>
          </a:prstGeom>
        </p:spPr>
      </p:pic>
      <p:pic>
        <p:nvPicPr>
          <p:cNvPr id="31" name="그림 30"/>
          <p:cNvPicPr>
            <a:picLocks noChangeAspect="1"/>
          </p:cNvPicPr>
          <p:nvPr/>
        </p:nvPicPr>
        <p:blipFill>
          <a:blip r:embed="rId3"/>
          <a:stretch>
            <a:fillRect/>
          </a:stretch>
        </p:blipFill>
        <p:spPr>
          <a:xfrm>
            <a:off x="10530242" y="6434783"/>
            <a:ext cx="1111156" cy="117465"/>
          </a:xfrm>
          <a:prstGeom prst="rect">
            <a:avLst/>
          </a:prstGeom>
        </p:spPr>
      </p:pic>
    </p:spTree>
    <p:extLst>
      <p:ext uri="{BB962C8B-B14F-4D97-AF65-F5344CB8AC3E}">
        <p14:creationId xmlns:p14="http://schemas.microsoft.com/office/powerpoint/2010/main" val="80303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20</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7" name="Rectangle 1">
            <a:extLst>
              <a:ext uri="{FF2B5EF4-FFF2-40B4-BE49-F238E27FC236}">
                <a16:creationId xmlns:a16="http://schemas.microsoft.com/office/drawing/2014/main" id="{56F65011-6783-42B3-BFE6-3270BFF2E2AA}"/>
              </a:ext>
            </a:extLst>
          </p:cNvPr>
          <p:cNvSpPr>
            <a:spLocks noChangeArrowheads="1"/>
          </p:cNvSpPr>
          <p:nvPr/>
        </p:nvSpPr>
        <p:spPr bwMode="auto">
          <a:xfrm>
            <a:off x="243541" y="413760"/>
            <a:ext cx="11228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Hyper-parameters for building simple and HRU-based LSTM models.</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9D1AB56F-CDB9-489A-920B-0C601A2B17C4}"/>
              </a:ext>
            </a:extLst>
          </p:cNvPr>
          <p:cNvGraphicFramePr>
            <a:graphicFrameLocks noGrp="1"/>
          </p:cNvGraphicFramePr>
          <p:nvPr>
            <p:extLst>
              <p:ext uri="{D42A27DB-BD31-4B8C-83A1-F6EECF244321}">
                <p14:modId xmlns:p14="http://schemas.microsoft.com/office/powerpoint/2010/main" val="483509558"/>
              </p:ext>
            </p:extLst>
          </p:nvPr>
        </p:nvGraphicFramePr>
        <p:xfrm>
          <a:off x="880166" y="1182409"/>
          <a:ext cx="10059495" cy="5064723"/>
        </p:xfrm>
        <a:graphic>
          <a:graphicData uri="http://schemas.openxmlformats.org/drawingml/2006/table">
            <a:tbl>
              <a:tblPr firstRow="1" firstCol="1" bandRow="1">
                <a:tableStyleId>{8799B23B-EC83-4686-B30A-512413B5E67A}</a:tableStyleId>
              </a:tblPr>
              <a:tblGrid>
                <a:gridCol w="1981200">
                  <a:extLst>
                    <a:ext uri="{9D8B030D-6E8A-4147-A177-3AD203B41FA5}">
                      <a16:colId xmlns:a16="http://schemas.microsoft.com/office/drawing/2014/main" val="2720082521"/>
                    </a:ext>
                  </a:extLst>
                </a:gridCol>
                <a:gridCol w="3429000">
                  <a:extLst>
                    <a:ext uri="{9D8B030D-6E8A-4147-A177-3AD203B41FA5}">
                      <a16:colId xmlns:a16="http://schemas.microsoft.com/office/drawing/2014/main" val="125701770"/>
                    </a:ext>
                  </a:extLst>
                </a:gridCol>
                <a:gridCol w="4649295">
                  <a:extLst>
                    <a:ext uri="{9D8B030D-6E8A-4147-A177-3AD203B41FA5}">
                      <a16:colId xmlns:a16="http://schemas.microsoft.com/office/drawing/2014/main" val="1874293417"/>
                    </a:ext>
                  </a:extLst>
                </a:gridCol>
              </a:tblGrid>
              <a:tr h="1011658">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Value for simple model</a:t>
                      </a:r>
                      <a:endParaRPr lang="en-US" sz="28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Values for HRU-based model</a:t>
                      </a:r>
                      <a:endParaRPr lang="en-US" sz="28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4248119608"/>
                  </a:ext>
                </a:extLst>
              </a:tr>
              <a:tr h="379372">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Activation function</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Rectified Linear Unit</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Rectified Linear Unit</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101384607"/>
                  </a:ext>
                </a:extLst>
              </a:tr>
              <a:tr h="379372">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Batch size</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64</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64</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920639948"/>
                  </a:ext>
                </a:extLst>
              </a:tr>
              <a:tr h="695515">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Learning rate</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1e-5</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1e-5</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98807996"/>
                  </a:ext>
                </a:extLst>
              </a:tr>
              <a:tr h="695515">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Sequence length</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13 h</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80 h</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93356921"/>
                  </a:ext>
                </a:extLst>
              </a:tr>
              <a:tr h="379372">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Hidden units</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128</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128</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065304891"/>
                  </a:ext>
                </a:extLst>
              </a:tr>
              <a:tr h="379372">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Input data</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Precipitation moving average, air temperature, precipitation, wind speed, solar radiation</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Precipitation moving average, air temperature, precipitation, wind speed, solar radiation, potential evapotranspiration</a:t>
                      </a:r>
                    </a:p>
                  </a:txBody>
                  <a:tcPr marL="68580" marR="68580" marT="0" marB="0"/>
                </a:tc>
                <a:extLst>
                  <a:ext uri="{0D108BD9-81ED-4DB2-BD59-A6C34878D82A}">
                    <a16:rowId xmlns:a16="http://schemas.microsoft.com/office/drawing/2014/main" val="1502966899"/>
                  </a:ext>
                </a:extLst>
              </a:tr>
              <a:tr h="379372">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HRU specific data</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None</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Rainfall, distance to outlet, curve number</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602291940"/>
                  </a:ext>
                </a:extLst>
              </a:tr>
              <a:tr h="379372">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Calibration epochs</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a:effectLst/>
                          <a:latin typeface="Times New Roman" panose="02020603050405020304" pitchFamily="18" charset="0"/>
                          <a:ea typeface="맑은 고딕" panose="020B0503020000020004" pitchFamily="50" charset="-127"/>
                          <a:cs typeface="Times New Roman" panose="02020603050405020304" pitchFamily="18" charset="0"/>
                        </a:rPr>
                        <a:t>214</a:t>
                      </a:r>
                      <a:endParaRPr lang="en-US" sz="14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600" dirty="0">
                          <a:effectLst/>
                          <a:latin typeface="Times New Roman" panose="02020603050405020304" pitchFamily="18" charset="0"/>
                          <a:ea typeface="맑은 고딕" panose="020B0503020000020004" pitchFamily="50" charset="-127"/>
                          <a:cs typeface="Times New Roman" panose="02020603050405020304" pitchFamily="18" charset="0"/>
                        </a:rPr>
                        <a:t>66</a:t>
                      </a:r>
                      <a:endParaRPr lang="en-US" sz="14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204924283"/>
                  </a:ext>
                </a:extLst>
              </a:tr>
            </a:tbl>
          </a:graphicData>
        </a:graphic>
      </p:graphicFrame>
    </p:spTree>
    <p:extLst>
      <p:ext uri="{BB962C8B-B14F-4D97-AF65-F5344CB8AC3E}">
        <p14:creationId xmlns:p14="http://schemas.microsoft.com/office/powerpoint/2010/main" val="208179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CEC0269-BF0B-49E2-83F2-BA859E2CC244}"/>
              </a:ext>
            </a:extLst>
          </p:cNvPr>
          <p:cNvSpPr txBox="1"/>
          <p:nvPr/>
        </p:nvSpPr>
        <p:spPr>
          <a:xfrm>
            <a:off x="582998" y="283807"/>
            <a:ext cx="259635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HSPF Results</a:t>
            </a:r>
          </a:p>
        </p:txBody>
      </p:sp>
      <p:pic>
        <p:nvPicPr>
          <p:cNvPr id="3" name="Grafik 17">
            <a:extLst>
              <a:ext uri="{FF2B5EF4-FFF2-40B4-BE49-F238E27FC236}">
                <a16:creationId xmlns:a16="http://schemas.microsoft.com/office/drawing/2014/main" id="{7A0082EE-E4A6-4CE2-8BA2-9E97C020217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01487" y="456070"/>
            <a:ext cx="4846955" cy="5922010"/>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126D58EF-BCD2-4DE2-A704-1757A6B25C4C}"/>
              </a:ext>
            </a:extLst>
          </p:cNvPr>
          <p:cNvSpPr/>
          <p:nvPr/>
        </p:nvSpPr>
        <p:spPr>
          <a:xfrm>
            <a:off x="243541" y="2193216"/>
            <a:ext cx="5023784" cy="1709892"/>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Over-estimation of surface flow and under-estimation of sub-surface flow.</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Higher sub-surface flow in 2013 </a:t>
            </a:r>
            <a:r>
              <a:rPr lang="en-US" dirty="0">
                <a:latin typeface="Times New Roman" panose="02020603050405020304" pitchFamily="18" charset="0"/>
                <a:ea typeface="맑은 고딕" panose="020B0503020000020004" pitchFamily="50" charset="-127"/>
                <a:sym typeface="Wingdings" panose="05000000000000000000" pitchFamily="2" charset="2"/>
              </a:rPr>
              <a:t> higher teak and fallow during 2013</a:t>
            </a:r>
            <a:r>
              <a:rPr lang="en-US" dirty="0">
                <a:latin typeface="Times New Roman" panose="02020603050405020304" pitchFamily="18" charset="0"/>
                <a:ea typeface="맑은 고딕" panose="020B0503020000020004" pitchFamily="50" charset="-127"/>
              </a:rPr>
              <a:t>.</a:t>
            </a:r>
            <a:endParaRPr lang="en-US" dirty="0"/>
          </a:p>
        </p:txBody>
      </p:sp>
      <p:cxnSp>
        <p:nvCxnSpPr>
          <p:cNvPr id="5" name="직선 연결선[R] 10">
            <a:extLst>
              <a:ext uri="{FF2B5EF4-FFF2-40B4-BE49-F238E27FC236}">
                <a16:creationId xmlns:a16="http://schemas.microsoft.com/office/drawing/2014/main" id="{2D635F4E-0D91-4C55-ACED-EB8D6C7D08FA}"/>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6" name="그림 9">
            <a:extLst>
              <a:ext uri="{FF2B5EF4-FFF2-40B4-BE49-F238E27FC236}">
                <a16:creationId xmlns:a16="http://schemas.microsoft.com/office/drawing/2014/main" id="{1D4E6D29-CF13-4D0F-9469-E6CDF09A1E2E}"/>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7" name="그림 11">
            <a:extLst>
              <a:ext uri="{FF2B5EF4-FFF2-40B4-BE49-F238E27FC236}">
                <a16:creationId xmlns:a16="http://schemas.microsoft.com/office/drawing/2014/main" id="{7B8D4FAB-50B2-4ADA-8F96-3CFD92CC1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2" name="그룹 35">
            <a:extLst>
              <a:ext uri="{FF2B5EF4-FFF2-40B4-BE49-F238E27FC236}">
                <a16:creationId xmlns:a16="http://schemas.microsoft.com/office/drawing/2014/main" id="{13D5B5D0-99EF-47C8-A75E-E34A083D7AEF}"/>
              </a:ext>
            </a:extLst>
          </p:cNvPr>
          <p:cNvGrpSpPr/>
          <p:nvPr/>
        </p:nvGrpSpPr>
        <p:grpSpPr>
          <a:xfrm>
            <a:off x="-1" y="0"/>
            <a:ext cx="12192001" cy="1273579"/>
            <a:chOff x="-1" y="-1"/>
            <a:chExt cx="24382413" cy="1851401"/>
          </a:xfrm>
        </p:grpSpPr>
        <p:sp>
          <p:nvSpPr>
            <p:cNvPr id="13" name="직사각형 36">
              <a:extLst>
                <a:ext uri="{FF2B5EF4-FFF2-40B4-BE49-F238E27FC236}">
                  <a16:creationId xmlns:a16="http://schemas.microsoft.com/office/drawing/2014/main" id="{D0DCC3E0-534F-4C5C-9F27-1A442F41970B}"/>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4" name="직선 연결선 70">
              <a:extLst>
                <a:ext uri="{FF2B5EF4-FFF2-40B4-BE49-F238E27FC236}">
                  <a16:creationId xmlns:a16="http://schemas.microsoft.com/office/drawing/2014/main" id="{1B8A7172-521E-4111-8B4A-1EF72602FE71}"/>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5" name="타원 38">
              <a:extLst>
                <a:ext uri="{FF2B5EF4-FFF2-40B4-BE49-F238E27FC236}">
                  <a16:creationId xmlns:a16="http://schemas.microsoft.com/office/drawing/2014/main" id="{60ADECCC-4D8A-4D37-A774-9E1791305CEC}"/>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21</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214983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3">
            <a:extLst>
              <a:ext uri="{FF2B5EF4-FFF2-40B4-BE49-F238E27FC236}">
                <a16:creationId xmlns:a16="http://schemas.microsoft.com/office/drawing/2014/main" id="{FE2E4B13-793F-4D17-9E98-ACF9D681DDF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518215" y="308604"/>
            <a:ext cx="5128260" cy="6128867"/>
          </a:xfrm>
          <a:prstGeom prst="rect">
            <a:avLst/>
          </a:prstGeom>
          <a:noFill/>
        </p:spPr>
      </p:pic>
      <p:sp>
        <p:nvSpPr>
          <p:cNvPr id="3" name="Rectangle 2">
            <a:extLst>
              <a:ext uri="{FF2B5EF4-FFF2-40B4-BE49-F238E27FC236}">
                <a16:creationId xmlns:a16="http://schemas.microsoft.com/office/drawing/2014/main" id="{D09DBB07-FBE4-4BE1-94A2-8E90DE91D51C}"/>
              </a:ext>
            </a:extLst>
          </p:cNvPr>
          <p:cNvSpPr/>
          <p:nvPr/>
        </p:nvSpPr>
        <p:spPr>
          <a:xfrm>
            <a:off x="248777" y="2043012"/>
            <a:ext cx="4714613" cy="254088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rPr>
              <a:t>Model captures most of the peaks in surface flows, although the predicted peaks are lower than observed.</a:t>
            </a:r>
          </a:p>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rPr>
              <a:t>For sub-surface flow, the model captures the peaks but fails to follow rising and falling limb of hydrograph.</a:t>
            </a:r>
            <a:endParaRPr lang="en-US" dirty="0"/>
          </a:p>
        </p:txBody>
      </p:sp>
      <p:cxnSp>
        <p:nvCxnSpPr>
          <p:cNvPr id="4" name="직선 연결선[R] 10">
            <a:extLst>
              <a:ext uri="{FF2B5EF4-FFF2-40B4-BE49-F238E27FC236}">
                <a16:creationId xmlns:a16="http://schemas.microsoft.com/office/drawing/2014/main" id="{B7C04CD7-A433-4A22-AE4F-120C0F2144D2}"/>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5" name="그림 9">
            <a:extLst>
              <a:ext uri="{FF2B5EF4-FFF2-40B4-BE49-F238E27FC236}">
                <a16:creationId xmlns:a16="http://schemas.microsoft.com/office/drawing/2014/main" id="{56C03DDD-EAC8-4A05-8FED-26A18C6F7171}"/>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6" name="그림 11">
            <a:extLst>
              <a:ext uri="{FF2B5EF4-FFF2-40B4-BE49-F238E27FC236}">
                <a16:creationId xmlns:a16="http://schemas.microsoft.com/office/drawing/2014/main" id="{8BF97D2A-1454-435C-8B70-0A60CADEE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1" name="그룹 35">
            <a:extLst>
              <a:ext uri="{FF2B5EF4-FFF2-40B4-BE49-F238E27FC236}">
                <a16:creationId xmlns:a16="http://schemas.microsoft.com/office/drawing/2014/main" id="{6AF120CE-BCD3-42E1-A94B-A7D207718A79}"/>
              </a:ext>
            </a:extLst>
          </p:cNvPr>
          <p:cNvGrpSpPr/>
          <p:nvPr/>
        </p:nvGrpSpPr>
        <p:grpSpPr>
          <a:xfrm>
            <a:off x="-1" y="0"/>
            <a:ext cx="12192001" cy="1273579"/>
            <a:chOff x="-1" y="-1"/>
            <a:chExt cx="24382413" cy="1851401"/>
          </a:xfrm>
        </p:grpSpPr>
        <p:sp>
          <p:nvSpPr>
            <p:cNvPr id="12" name="직사각형 36">
              <a:extLst>
                <a:ext uri="{FF2B5EF4-FFF2-40B4-BE49-F238E27FC236}">
                  <a16:creationId xmlns:a16="http://schemas.microsoft.com/office/drawing/2014/main" id="{1D99D610-6BEC-48A8-AF60-7CEE4A891EE4}"/>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3" name="직선 연결선 70">
              <a:extLst>
                <a:ext uri="{FF2B5EF4-FFF2-40B4-BE49-F238E27FC236}">
                  <a16:creationId xmlns:a16="http://schemas.microsoft.com/office/drawing/2014/main" id="{91DF9A4A-5961-4DE6-B56D-4B14AA3E2BDD}"/>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4" name="타원 38">
              <a:extLst>
                <a:ext uri="{FF2B5EF4-FFF2-40B4-BE49-F238E27FC236}">
                  <a16:creationId xmlns:a16="http://schemas.microsoft.com/office/drawing/2014/main" id="{547C938C-8640-42DE-B2C6-A4620082AA65}"/>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22</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5" name="Textfeld 1">
            <a:extLst>
              <a:ext uri="{FF2B5EF4-FFF2-40B4-BE49-F238E27FC236}">
                <a16:creationId xmlns:a16="http://schemas.microsoft.com/office/drawing/2014/main" id="{B9BCB38B-E798-418A-85F8-A0E443993B8A}"/>
              </a:ext>
            </a:extLst>
          </p:cNvPr>
          <p:cNvSpPr txBox="1"/>
          <p:nvPr/>
        </p:nvSpPr>
        <p:spPr>
          <a:xfrm>
            <a:off x="582998" y="283807"/>
            <a:ext cx="3917034"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Simple LSTM results</a:t>
            </a:r>
          </a:p>
        </p:txBody>
      </p:sp>
    </p:spTree>
    <p:extLst>
      <p:ext uri="{BB962C8B-B14F-4D97-AF65-F5344CB8AC3E}">
        <p14:creationId xmlns:p14="http://schemas.microsoft.com/office/powerpoint/2010/main" val="369993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5">
            <a:extLst>
              <a:ext uri="{FF2B5EF4-FFF2-40B4-BE49-F238E27FC236}">
                <a16:creationId xmlns:a16="http://schemas.microsoft.com/office/drawing/2014/main" id="{015939C7-702D-48D5-8141-3731CD353F5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531669" y="609740"/>
            <a:ext cx="4610735" cy="5614670"/>
          </a:xfrm>
          <a:prstGeom prst="rect">
            <a:avLst/>
          </a:prstGeom>
          <a:noFill/>
        </p:spPr>
      </p:pic>
      <p:sp>
        <p:nvSpPr>
          <p:cNvPr id="3" name="Rectangle 2">
            <a:extLst>
              <a:ext uri="{FF2B5EF4-FFF2-40B4-BE49-F238E27FC236}">
                <a16:creationId xmlns:a16="http://schemas.microsoft.com/office/drawing/2014/main" id="{923E0581-B3BB-40E4-AB46-F5C92B417F60}"/>
              </a:ext>
            </a:extLst>
          </p:cNvPr>
          <p:cNvSpPr/>
          <p:nvPr/>
        </p:nvSpPr>
        <p:spPr>
          <a:xfrm>
            <a:off x="167223" y="2601948"/>
            <a:ext cx="6096000" cy="1365758"/>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More under-estimation of surface runoff as compared to simple LSTM.</a:t>
            </a:r>
          </a:p>
          <a:p>
            <a:pPr marL="285750" indent="-285750">
              <a:lnSpc>
                <a:spcPct val="107000"/>
              </a:lnSpc>
              <a:spcAft>
                <a:spcPts val="800"/>
              </a:spcAft>
              <a:buFont typeface="Arial" panose="020B0604020202020204" pitchFamily="34" charset="0"/>
              <a:buChar char="•"/>
            </a:pPr>
            <a:r>
              <a:rPr lang="en-US" dirty="0">
                <a:solidFill>
                  <a:srgbClr val="000000"/>
                </a:solidFill>
                <a:effectLst/>
                <a:latin typeface="Times New Roman" panose="02020603050405020304" pitchFamily="18" charset="0"/>
                <a:ea typeface="맑은 고딕" panose="020B0503020000020004" pitchFamily="50" charset="-127"/>
                <a:cs typeface="Arial" panose="020B0604020202020204" pitchFamily="34" charset="0"/>
              </a:rPr>
              <a:t>The under-estimation of peaks in surface runoff is also reflected in total discharge.</a:t>
            </a:r>
            <a:endParaRPr lang="en-US" dirty="0">
              <a:effectLst/>
              <a:latin typeface="Calibri" panose="020F0502020204030204" pitchFamily="34" charset="0"/>
              <a:ea typeface="맑은 고딕" panose="020B0503020000020004" pitchFamily="50" charset="-127"/>
              <a:cs typeface="Arial" panose="020B0604020202020204" pitchFamily="34" charset="0"/>
            </a:endParaRPr>
          </a:p>
        </p:txBody>
      </p:sp>
      <p:cxnSp>
        <p:nvCxnSpPr>
          <p:cNvPr id="4" name="직선 연결선[R] 10">
            <a:extLst>
              <a:ext uri="{FF2B5EF4-FFF2-40B4-BE49-F238E27FC236}">
                <a16:creationId xmlns:a16="http://schemas.microsoft.com/office/drawing/2014/main" id="{757D3DBA-6C3A-45A7-982D-15C7DA58FB22}"/>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5" name="그림 9">
            <a:extLst>
              <a:ext uri="{FF2B5EF4-FFF2-40B4-BE49-F238E27FC236}">
                <a16:creationId xmlns:a16="http://schemas.microsoft.com/office/drawing/2014/main" id="{0FA9E455-58B7-4A4F-BE59-0F07DE7D4686}"/>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6" name="그림 11">
            <a:extLst>
              <a:ext uri="{FF2B5EF4-FFF2-40B4-BE49-F238E27FC236}">
                <a16:creationId xmlns:a16="http://schemas.microsoft.com/office/drawing/2014/main" id="{609D3529-D1B6-4BE1-B788-5D3FB1C90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1" name="그룹 35">
            <a:extLst>
              <a:ext uri="{FF2B5EF4-FFF2-40B4-BE49-F238E27FC236}">
                <a16:creationId xmlns:a16="http://schemas.microsoft.com/office/drawing/2014/main" id="{08962065-FF4D-4C47-B6AC-FD2D89811049}"/>
              </a:ext>
            </a:extLst>
          </p:cNvPr>
          <p:cNvGrpSpPr/>
          <p:nvPr/>
        </p:nvGrpSpPr>
        <p:grpSpPr>
          <a:xfrm>
            <a:off x="-1" y="0"/>
            <a:ext cx="12192001" cy="1273579"/>
            <a:chOff x="-1" y="-1"/>
            <a:chExt cx="24382413" cy="1851401"/>
          </a:xfrm>
        </p:grpSpPr>
        <p:sp>
          <p:nvSpPr>
            <p:cNvPr id="12" name="직사각형 36">
              <a:extLst>
                <a:ext uri="{FF2B5EF4-FFF2-40B4-BE49-F238E27FC236}">
                  <a16:creationId xmlns:a16="http://schemas.microsoft.com/office/drawing/2014/main" id="{4492B714-4C7E-421F-8648-C8FDA6D3F9FB}"/>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3" name="직선 연결선 70">
              <a:extLst>
                <a:ext uri="{FF2B5EF4-FFF2-40B4-BE49-F238E27FC236}">
                  <a16:creationId xmlns:a16="http://schemas.microsoft.com/office/drawing/2014/main" id="{080A9048-B96E-47FC-A357-086C6D7E8F37}"/>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4" name="타원 38">
              <a:extLst>
                <a:ext uri="{FF2B5EF4-FFF2-40B4-BE49-F238E27FC236}">
                  <a16:creationId xmlns:a16="http://schemas.microsoft.com/office/drawing/2014/main" id="{1AAA7A8B-F88E-49EE-BA23-1256456EF5B2}"/>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23</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5" name="Textfeld 1">
            <a:extLst>
              <a:ext uri="{FF2B5EF4-FFF2-40B4-BE49-F238E27FC236}">
                <a16:creationId xmlns:a16="http://schemas.microsoft.com/office/drawing/2014/main" id="{5FBF1746-39CD-4DEF-9728-16776C72DC63}"/>
              </a:ext>
            </a:extLst>
          </p:cNvPr>
          <p:cNvSpPr txBox="1"/>
          <p:nvPr/>
        </p:nvSpPr>
        <p:spPr>
          <a:xfrm>
            <a:off x="582998" y="283807"/>
            <a:ext cx="476181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HRU-based LSTM results</a:t>
            </a:r>
          </a:p>
        </p:txBody>
      </p:sp>
    </p:spTree>
    <p:extLst>
      <p:ext uri="{BB962C8B-B14F-4D97-AF65-F5344CB8AC3E}">
        <p14:creationId xmlns:p14="http://schemas.microsoft.com/office/powerpoint/2010/main" val="72378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B9026E11-6DB9-4BFB-A2E2-E051CF5B54AB}"/>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2411DFF3-FA26-4D7E-8C8F-AA568300A4C1}"/>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822FC305-F6CD-4A90-AC3E-264036FD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F00AFC3B-D05C-48CC-81C9-54AF86A20915}"/>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22CA8E54-8C1D-47B1-8B99-313F0A554F35}"/>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ACB3203B-8E33-4332-B389-C1589B7656C6}"/>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388415E9-239A-455E-AD0C-52D10D704454}"/>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24</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pic>
        <p:nvPicPr>
          <p:cNvPr id="14" name="Picture 13">
            <a:extLst>
              <a:ext uri="{FF2B5EF4-FFF2-40B4-BE49-F238E27FC236}">
                <a16:creationId xmlns:a16="http://schemas.microsoft.com/office/drawing/2014/main" id="{78D5611D-D31C-49D8-BB82-9FBD61FF28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992" y="582317"/>
            <a:ext cx="5124450" cy="5767079"/>
          </a:xfrm>
          <a:prstGeom prst="rect">
            <a:avLst/>
          </a:prstGeom>
          <a:noFill/>
          <a:ln>
            <a:noFill/>
          </a:ln>
        </p:spPr>
      </p:pic>
      <p:sp>
        <p:nvSpPr>
          <p:cNvPr id="6" name="Rectangle 5">
            <a:extLst>
              <a:ext uri="{FF2B5EF4-FFF2-40B4-BE49-F238E27FC236}">
                <a16:creationId xmlns:a16="http://schemas.microsoft.com/office/drawing/2014/main" id="{B69EA578-5D12-411C-9ECE-EA0EC2C253EA}"/>
              </a:ext>
            </a:extLst>
          </p:cNvPr>
          <p:cNvSpPr/>
          <p:nvPr/>
        </p:nvSpPr>
        <p:spPr>
          <a:xfrm>
            <a:off x="150521" y="582317"/>
            <a:ext cx="5667375" cy="1077218"/>
          </a:xfrm>
          <a:prstGeom prst="rect">
            <a:avLst/>
          </a:prstGeom>
        </p:spPr>
        <p:txBody>
          <a:bodyPr wrap="square">
            <a:spAutoFit/>
          </a:bodyPr>
          <a:lstStyle/>
          <a:p>
            <a:r>
              <a:rPr lang="en-US" sz="3200" b="1" dirty="0">
                <a:latin typeface="Times New Roman" panose="02020603050405020304" pitchFamily="18" charset="0"/>
                <a:ea typeface="바탕" panose="02030600000101010101" pitchFamily="18" charset="-127"/>
              </a:rPr>
              <a:t>Simple LSTM vs HRU-based LSTM</a:t>
            </a:r>
            <a:endParaRPr lang="en-US" sz="3200" b="1" dirty="0"/>
          </a:p>
        </p:txBody>
      </p:sp>
      <p:sp>
        <p:nvSpPr>
          <p:cNvPr id="15" name="Rectangle 14">
            <a:extLst>
              <a:ext uri="{FF2B5EF4-FFF2-40B4-BE49-F238E27FC236}">
                <a16:creationId xmlns:a16="http://schemas.microsoft.com/office/drawing/2014/main" id="{935CED7A-AA00-4CC0-A007-E9454F900881}"/>
              </a:ext>
            </a:extLst>
          </p:cNvPr>
          <p:cNvSpPr/>
          <p:nvPr/>
        </p:nvSpPr>
        <p:spPr>
          <a:xfrm>
            <a:off x="150520" y="2212890"/>
            <a:ext cx="5667375" cy="2061077"/>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solidFill>
                  <a:srgbClr val="000000"/>
                </a:solidFill>
                <a:effectLst/>
                <a:latin typeface="Times New Roman" panose="02020603050405020304" pitchFamily="18" charset="0"/>
                <a:ea typeface="맑은 고딕" panose="020B0503020000020004" pitchFamily="50" charset="-127"/>
                <a:cs typeface="Arial" panose="020B0604020202020204" pitchFamily="34" charset="0"/>
              </a:rPr>
              <a:t>Predicted sub-surface flow from simple LSTM (upper) and HRU-based LSTM model (lower).</a:t>
            </a:r>
            <a:endPar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a:solidFill>
                  <a:srgbClr val="000000"/>
                </a:solidFill>
                <a:effectLst/>
                <a:latin typeface="Times New Roman" panose="02020603050405020304" pitchFamily="18" charset="0"/>
                <a:ea typeface="맑은 고딕" panose="020B0503020000020004" pitchFamily="50" charset="-127"/>
                <a:cs typeface="Arial" panose="020B0604020202020204" pitchFamily="34" charset="0"/>
              </a:rPr>
              <a:t>Rising and falling limbs from HRU-based LSTM model are curved.</a:t>
            </a:r>
          </a:p>
          <a:p>
            <a:pPr marL="285750" indent="-285750">
              <a:lnSpc>
                <a:spcPct val="107000"/>
              </a:lnSpc>
              <a:spcAft>
                <a:spcPts val="800"/>
              </a:spcAft>
              <a:buFont typeface="Arial" panose="020B0604020202020204" pitchFamily="34" charset="0"/>
              <a:buChar char="•"/>
            </a:pPr>
            <a:r>
              <a:rPr lang="en-US" dirty="0">
                <a:solidFill>
                  <a:srgbClr val="000000"/>
                </a:solidFill>
                <a:effectLst/>
                <a:latin typeface="Times New Roman" panose="02020603050405020304" pitchFamily="18" charset="0"/>
                <a:ea typeface="맑은 고딕" panose="020B0503020000020004" pitchFamily="50" charset="-127"/>
                <a:cs typeface="Arial" panose="020B0604020202020204" pitchFamily="34" charset="0"/>
              </a:rPr>
              <a:t>HRU</a:t>
            </a: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-based LSTM follows trend in hydrograph better as compared to simple LSTM model.</a:t>
            </a:r>
            <a:endParaRPr lang="en-US" dirty="0">
              <a:effectLst/>
              <a:latin typeface="Calibri" panose="020F0502020204030204" pitchFamily="34" charset="0"/>
              <a:ea typeface="맑은 고딕" panose="020B0503020000020004" pitchFamily="50" charset="-127"/>
              <a:cs typeface="Arial" panose="020B0604020202020204" pitchFamily="34" charset="0"/>
            </a:endParaRPr>
          </a:p>
        </p:txBody>
      </p:sp>
    </p:spTree>
    <p:extLst>
      <p:ext uri="{BB962C8B-B14F-4D97-AF65-F5344CB8AC3E}">
        <p14:creationId xmlns:p14="http://schemas.microsoft.com/office/powerpoint/2010/main" val="403342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C9341-461E-4D0D-A22B-1DA8D0ECFCA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969134" y="1481673"/>
            <a:ext cx="5486400" cy="4659630"/>
          </a:xfrm>
          <a:prstGeom prst="rect">
            <a:avLst/>
          </a:prstGeom>
          <a:noFill/>
          <a:ln>
            <a:noFill/>
          </a:ln>
        </p:spPr>
      </p:pic>
      <p:cxnSp>
        <p:nvCxnSpPr>
          <p:cNvPr id="3" name="직선 연결선[R] 10">
            <a:extLst>
              <a:ext uri="{FF2B5EF4-FFF2-40B4-BE49-F238E27FC236}">
                <a16:creationId xmlns:a16="http://schemas.microsoft.com/office/drawing/2014/main" id="{B9026E11-6DB9-4BFB-A2E2-E051CF5B54AB}"/>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2411DFF3-FA26-4D7E-8C8F-AA568300A4C1}"/>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822FC305-F6CD-4A90-AC3E-264036FDA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F00AFC3B-D05C-48CC-81C9-54AF86A20915}"/>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22CA8E54-8C1D-47B1-8B99-313F0A554F35}"/>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ACB3203B-8E33-4332-B389-C1589B7656C6}"/>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388415E9-239A-455E-AD0C-52D10D704454}"/>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25</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4" name="Rectangle 13">
            <a:extLst>
              <a:ext uri="{FF2B5EF4-FFF2-40B4-BE49-F238E27FC236}">
                <a16:creationId xmlns:a16="http://schemas.microsoft.com/office/drawing/2014/main" id="{448D39E8-ACBD-4C0C-936B-487D7529DB12}"/>
              </a:ext>
            </a:extLst>
          </p:cNvPr>
          <p:cNvSpPr/>
          <p:nvPr/>
        </p:nvSpPr>
        <p:spPr>
          <a:xfrm>
            <a:off x="348884" y="419760"/>
            <a:ext cx="1971565" cy="584775"/>
          </a:xfrm>
          <a:prstGeom prst="rect">
            <a:avLst/>
          </a:prstGeom>
        </p:spPr>
        <p:txBody>
          <a:bodyPr wrap="none">
            <a:spAutoFit/>
          </a:bodyPr>
          <a:lstStyle/>
          <a:p>
            <a:r>
              <a:rPr lang="en-US" sz="3200" b="1" dirty="0">
                <a:latin typeface="Times New Roman" panose="02020603050405020304" pitchFamily="18" charset="0"/>
                <a:ea typeface="맑은 고딕" panose="020B0503020000020004" pitchFamily="50" charset="-127"/>
              </a:rPr>
              <a:t>Lag Time </a:t>
            </a:r>
            <a:endParaRPr lang="en-US" sz="3200" b="1" dirty="0"/>
          </a:p>
        </p:txBody>
      </p:sp>
      <p:sp>
        <p:nvSpPr>
          <p:cNvPr id="15" name="Rectangle 14">
            <a:extLst>
              <a:ext uri="{FF2B5EF4-FFF2-40B4-BE49-F238E27FC236}">
                <a16:creationId xmlns:a16="http://schemas.microsoft.com/office/drawing/2014/main" id="{8F8C3276-605F-4BB0-85C9-17B25BA6E4EC}"/>
              </a:ext>
            </a:extLst>
          </p:cNvPr>
          <p:cNvSpPr/>
          <p:nvPr/>
        </p:nvSpPr>
        <p:spPr>
          <a:xfrm>
            <a:off x="348884" y="2229205"/>
            <a:ext cx="4070716" cy="264848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Figure represents two storm events are in validation period.</a:t>
            </a:r>
          </a:p>
          <a:p>
            <a:pPr marL="285750" indent="-285750">
              <a:lnSpc>
                <a:spcPct val="107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No lag time from HSPF while both simple and HRU-based LSTM models show lag time.</a:t>
            </a:r>
          </a:p>
          <a:p>
            <a:pPr marL="285750" indent="-285750">
              <a:lnSpc>
                <a:spcPct val="107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HRU-based LSTM shows response for both storm events while simple LSTM shows response for only one event.</a:t>
            </a:r>
          </a:p>
        </p:txBody>
      </p:sp>
    </p:spTree>
    <p:extLst>
      <p:ext uri="{BB962C8B-B14F-4D97-AF65-F5344CB8AC3E}">
        <p14:creationId xmlns:p14="http://schemas.microsoft.com/office/powerpoint/2010/main" val="352410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B5297-9EB1-4D2A-9882-3CB1A9AD52E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1931033"/>
            <a:ext cx="3791824" cy="4458748"/>
          </a:xfrm>
          <a:prstGeom prst="rect">
            <a:avLst/>
          </a:prstGeom>
          <a:noFill/>
          <a:ln>
            <a:noFill/>
          </a:ln>
        </p:spPr>
      </p:pic>
      <p:pic>
        <p:nvPicPr>
          <p:cNvPr id="3" name="Picture 2">
            <a:extLst>
              <a:ext uri="{FF2B5EF4-FFF2-40B4-BE49-F238E27FC236}">
                <a16:creationId xmlns:a16="http://schemas.microsoft.com/office/drawing/2014/main" id="{E683F454-591C-4DD8-A929-A695A78F41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642" y="1931033"/>
            <a:ext cx="3791824" cy="4458749"/>
          </a:xfrm>
          <a:prstGeom prst="rect">
            <a:avLst/>
          </a:prstGeom>
          <a:noFill/>
          <a:ln>
            <a:noFill/>
          </a:ln>
        </p:spPr>
      </p:pic>
      <p:pic>
        <p:nvPicPr>
          <p:cNvPr id="4" name="Picture 3">
            <a:extLst>
              <a:ext uri="{FF2B5EF4-FFF2-40B4-BE49-F238E27FC236}">
                <a16:creationId xmlns:a16="http://schemas.microsoft.com/office/drawing/2014/main" id="{34B9E7D4-45D5-476E-AC46-6D05601ED9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7149" y="1931031"/>
            <a:ext cx="3791824" cy="4458750"/>
          </a:xfrm>
          <a:prstGeom prst="rect">
            <a:avLst/>
          </a:prstGeom>
          <a:noFill/>
          <a:ln>
            <a:noFill/>
          </a:ln>
        </p:spPr>
      </p:pic>
      <p:sp>
        <p:nvSpPr>
          <p:cNvPr id="5" name="Rectangle 4">
            <a:extLst>
              <a:ext uri="{FF2B5EF4-FFF2-40B4-BE49-F238E27FC236}">
                <a16:creationId xmlns:a16="http://schemas.microsoft.com/office/drawing/2014/main" id="{1D8E6840-B43B-4F4E-A6F1-FA78FE3CF46A}"/>
              </a:ext>
            </a:extLst>
          </p:cNvPr>
          <p:cNvSpPr/>
          <p:nvPr/>
        </p:nvSpPr>
        <p:spPr>
          <a:xfrm>
            <a:off x="3834396" y="245784"/>
            <a:ext cx="4025461" cy="584775"/>
          </a:xfrm>
          <a:prstGeom prst="rect">
            <a:avLst/>
          </a:prstGeom>
        </p:spPr>
        <p:txBody>
          <a:bodyPr wrap="none">
            <a:spAutoFit/>
          </a:bodyPr>
          <a:lstStyle/>
          <a:p>
            <a:r>
              <a:rPr lang="en-US" sz="3200" b="1" dirty="0">
                <a:latin typeface="Times New Roman" panose="02020603050405020304" pitchFamily="18" charset="0"/>
                <a:ea typeface="바탕" panose="02030600000101010101" pitchFamily="18" charset="-127"/>
              </a:rPr>
              <a:t>Flow duration curves </a:t>
            </a:r>
            <a:endParaRPr lang="en-US" sz="3200" b="1" dirty="0"/>
          </a:p>
        </p:txBody>
      </p:sp>
      <p:cxnSp>
        <p:nvCxnSpPr>
          <p:cNvPr id="13" name="직선 연결선[R] 10">
            <a:extLst>
              <a:ext uri="{FF2B5EF4-FFF2-40B4-BE49-F238E27FC236}">
                <a16:creationId xmlns:a16="http://schemas.microsoft.com/office/drawing/2014/main" id="{496476AC-12B9-4BF4-82FF-AE010DC68F2A}"/>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15" name="그림 9">
            <a:extLst>
              <a:ext uri="{FF2B5EF4-FFF2-40B4-BE49-F238E27FC236}">
                <a16:creationId xmlns:a16="http://schemas.microsoft.com/office/drawing/2014/main" id="{2C48DEF1-85C9-4E6B-B9A1-858E5578A9C1}"/>
              </a:ext>
            </a:extLst>
          </p:cNvPr>
          <p:cNvPicPr>
            <a:picLocks noChangeAspect="1"/>
          </p:cNvPicPr>
          <p:nvPr/>
        </p:nvPicPr>
        <p:blipFill>
          <a:blip r:embed="rId5"/>
          <a:stretch>
            <a:fillRect/>
          </a:stretch>
        </p:blipFill>
        <p:spPr>
          <a:xfrm>
            <a:off x="9825633" y="6525546"/>
            <a:ext cx="2222311" cy="234930"/>
          </a:xfrm>
          <a:prstGeom prst="rect">
            <a:avLst/>
          </a:prstGeom>
        </p:spPr>
      </p:pic>
      <p:pic>
        <p:nvPicPr>
          <p:cNvPr id="17" name="그림 11">
            <a:extLst>
              <a:ext uri="{FF2B5EF4-FFF2-40B4-BE49-F238E27FC236}">
                <a16:creationId xmlns:a16="http://schemas.microsoft.com/office/drawing/2014/main" id="{D3C6D83C-AB45-4DA3-BEAB-C236657443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24" name="그룹 35">
            <a:extLst>
              <a:ext uri="{FF2B5EF4-FFF2-40B4-BE49-F238E27FC236}">
                <a16:creationId xmlns:a16="http://schemas.microsoft.com/office/drawing/2014/main" id="{D6CF350D-78E9-4498-8BCE-F1243DC43F26}"/>
              </a:ext>
            </a:extLst>
          </p:cNvPr>
          <p:cNvGrpSpPr/>
          <p:nvPr/>
        </p:nvGrpSpPr>
        <p:grpSpPr>
          <a:xfrm>
            <a:off x="-1" y="0"/>
            <a:ext cx="12192001" cy="1273579"/>
            <a:chOff x="-1" y="-1"/>
            <a:chExt cx="24382413" cy="1851401"/>
          </a:xfrm>
        </p:grpSpPr>
        <p:sp>
          <p:nvSpPr>
            <p:cNvPr id="25" name="직사각형 36">
              <a:extLst>
                <a:ext uri="{FF2B5EF4-FFF2-40B4-BE49-F238E27FC236}">
                  <a16:creationId xmlns:a16="http://schemas.microsoft.com/office/drawing/2014/main" id="{5A74849D-B51A-480B-B8A1-06E354148DFB}"/>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6" name="직선 연결선 70">
              <a:extLst>
                <a:ext uri="{FF2B5EF4-FFF2-40B4-BE49-F238E27FC236}">
                  <a16:creationId xmlns:a16="http://schemas.microsoft.com/office/drawing/2014/main" id="{3074820E-807C-4562-9518-58CA861F2CC7}"/>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27" name="타원 38">
              <a:extLst>
                <a:ext uri="{FF2B5EF4-FFF2-40B4-BE49-F238E27FC236}">
                  <a16:creationId xmlns:a16="http://schemas.microsoft.com/office/drawing/2014/main" id="{E0244312-EA0C-4D7A-9C8F-306AC44E9703}"/>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26</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7" name="Rectangle 6">
            <a:extLst>
              <a:ext uri="{FF2B5EF4-FFF2-40B4-BE49-F238E27FC236}">
                <a16:creationId xmlns:a16="http://schemas.microsoft.com/office/drawing/2014/main" id="{B1E10A7C-2117-4594-86DC-4BE81C6CBA4B}"/>
              </a:ext>
            </a:extLst>
          </p:cNvPr>
          <p:cNvSpPr/>
          <p:nvPr/>
        </p:nvSpPr>
        <p:spPr>
          <a:xfrm>
            <a:off x="4957860" y="1561699"/>
            <a:ext cx="151195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Simple LSTM</a:t>
            </a:r>
            <a:endParaRPr lang="en-US" dirty="0"/>
          </a:p>
        </p:txBody>
      </p:sp>
      <p:sp>
        <p:nvSpPr>
          <p:cNvPr id="28" name="Rectangle 27">
            <a:extLst>
              <a:ext uri="{FF2B5EF4-FFF2-40B4-BE49-F238E27FC236}">
                <a16:creationId xmlns:a16="http://schemas.microsoft.com/office/drawing/2014/main" id="{344829F1-E0FF-40C8-8862-C513B2FE1241}"/>
              </a:ext>
            </a:extLst>
          </p:cNvPr>
          <p:cNvSpPr/>
          <p:nvPr/>
        </p:nvSpPr>
        <p:spPr>
          <a:xfrm>
            <a:off x="9053185" y="1561698"/>
            <a:ext cx="194796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HRU-based LSTM</a:t>
            </a:r>
            <a:endParaRPr lang="en-US" dirty="0"/>
          </a:p>
        </p:txBody>
      </p:sp>
      <p:sp>
        <p:nvSpPr>
          <p:cNvPr id="29" name="Rectangle 28">
            <a:extLst>
              <a:ext uri="{FF2B5EF4-FFF2-40B4-BE49-F238E27FC236}">
                <a16:creationId xmlns:a16="http://schemas.microsoft.com/office/drawing/2014/main" id="{D177EC90-3259-4935-999C-AFFFEC491DAD}"/>
              </a:ext>
            </a:extLst>
          </p:cNvPr>
          <p:cNvSpPr/>
          <p:nvPr/>
        </p:nvSpPr>
        <p:spPr>
          <a:xfrm>
            <a:off x="1591080" y="1593838"/>
            <a:ext cx="73609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HSPF</a:t>
            </a:r>
            <a:endParaRPr lang="en-US" dirty="0"/>
          </a:p>
        </p:txBody>
      </p:sp>
      <p:sp>
        <p:nvSpPr>
          <p:cNvPr id="8" name="Rectangle 7">
            <a:extLst>
              <a:ext uri="{FF2B5EF4-FFF2-40B4-BE49-F238E27FC236}">
                <a16:creationId xmlns:a16="http://schemas.microsoft.com/office/drawing/2014/main" id="{D2134084-08E7-4305-82A8-13A58A70CD12}"/>
              </a:ext>
            </a:extLst>
          </p:cNvPr>
          <p:cNvSpPr/>
          <p:nvPr/>
        </p:nvSpPr>
        <p:spPr>
          <a:xfrm>
            <a:off x="515541" y="904247"/>
            <a:ext cx="5264775" cy="369332"/>
          </a:xfrm>
          <a:prstGeom prst="rect">
            <a:avLst/>
          </a:prstGeom>
        </p:spPr>
        <p:txBody>
          <a:bodyPr wrap="none">
            <a:spAutoFit/>
          </a:bodyPr>
          <a:lstStyle/>
          <a:p>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Under-prediction in high flow regimes from all models</a:t>
            </a:r>
            <a:endParaRPr lang="en-US" dirty="0"/>
          </a:p>
        </p:txBody>
      </p:sp>
    </p:spTree>
    <p:extLst>
      <p:ext uri="{BB962C8B-B14F-4D97-AF65-F5344CB8AC3E}">
        <p14:creationId xmlns:p14="http://schemas.microsoft.com/office/powerpoint/2010/main" val="363387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3FA6300-2AB2-4380-B3B9-C02AAC587062}"/>
              </a:ext>
            </a:extLst>
          </p:cNvPr>
          <p:cNvSpPr txBox="1"/>
          <p:nvPr/>
        </p:nvSpPr>
        <p:spPr>
          <a:xfrm>
            <a:off x="885738" y="415647"/>
            <a:ext cx="2569934"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Conclusions</a:t>
            </a:r>
          </a:p>
        </p:txBody>
      </p:sp>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27</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4" name="Rectangle 13">
            <a:extLst>
              <a:ext uri="{FF2B5EF4-FFF2-40B4-BE49-F238E27FC236}">
                <a16:creationId xmlns:a16="http://schemas.microsoft.com/office/drawing/2014/main" id="{A3D81AE3-6AA9-4489-81F8-70FFC23B802B}"/>
              </a:ext>
            </a:extLst>
          </p:cNvPr>
          <p:cNvSpPr/>
          <p:nvPr/>
        </p:nvSpPr>
        <p:spPr>
          <a:xfrm>
            <a:off x="1360331" y="1224695"/>
            <a:ext cx="10452410" cy="1709892"/>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Over-estimation of surface flow and under-estimation of sub-surface flow from HSPF.</a:t>
            </a:r>
          </a:p>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Simple LSTM model performs better for surface runoff prediction.</a:t>
            </a:r>
          </a:p>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HRU-based LSTM model has best performance for total stream discharge prediction. Moreover, it produces more realistic results.</a:t>
            </a:r>
            <a:endParaRPr lang="en-US" dirty="0"/>
          </a:p>
        </p:txBody>
      </p:sp>
      <p:graphicFrame>
        <p:nvGraphicFramePr>
          <p:cNvPr id="6" name="Table 5">
            <a:extLst>
              <a:ext uri="{FF2B5EF4-FFF2-40B4-BE49-F238E27FC236}">
                <a16:creationId xmlns:a16="http://schemas.microsoft.com/office/drawing/2014/main" id="{691544D9-1E93-47C7-995A-961EA49F493F}"/>
              </a:ext>
            </a:extLst>
          </p:cNvPr>
          <p:cNvGraphicFramePr>
            <a:graphicFrameLocks noGrp="1"/>
          </p:cNvGraphicFramePr>
          <p:nvPr>
            <p:extLst>
              <p:ext uri="{D42A27DB-BD31-4B8C-83A1-F6EECF244321}">
                <p14:modId xmlns:p14="http://schemas.microsoft.com/office/powerpoint/2010/main" val="3126287888"/>
              </p:ext>
            </p:extLst>
          </p:nvPr>
        </p:nvGraphicFramePr>
        <p:xfrm>
          <a:off x="1555965" y="3678719"/>
          <a:ext cx="8352430" cy="2662238"/>
        </p:xfrm>
        <a:graphic>
          <a:graphicData uri="http://schemas.openxmlformats.org/drawingml/2006/table">
            <a:tbl>
              <a:tblPr firstRow="1" firstCol="1" bandRow="1">
                <a:tableStyleId>{F5AB1C69-6EDB-4FF4-983F-18BD219EF322}</a:tableStyleId>
              </a:tblPr>
              <a:tblGrid>
                <a:gridCol w="1304925">
                  <a:extLst>
                    <a:ext uri="{9D8B030D-6E8A-4147-A177-3AD203B41FA5}">
                      <a16:colId xmlns:a16="http://schemas.microsoft.com/office/drawing/2014/main" val="3264733818"/>
                    </a:ext>
                  </a:extLst>
                </a:gridCol>
                <a:gridCol w="1924050">
                  <a:extLst>
                    <a:ext uri="{9D8B030D-6E8A-4147-A177-3AD203B41FA5}">
                      <a16:colId xmlns:a16="http://schemas.microsoft.com/office/drawing/2014/main" val="3268929860"/>
                    </a:ext>
                  </a:extLst>
                </a:gridCol>
                <a:gridCol w="1219200">
                  <a:extLst>
                    <a:ext uri="{9D8B030D-6E8A-4147-A177-3AD203B41FA5}">
                      <a16:colId xmlns:a16="http://schemas.microsoft.com/office/drawing/2014/main" val="4271791143"/>
                    </a:ext>
                  </a:extLst>
                </a:gridCol>
                <a:gridCol w="752475">
                  <a:extLst>
                    <a:ext uri="{9D8B030D-6E8A-4147-A177-3AD203B41FA5}">
                      <a16:colId xmlns:a16="http://schemas.microsoft.com/office/drawing/2014/main" val="1215220340"/>
                    </a:ext>
                  </a:extLst>
                </a:gridCol>
                <a:gridCol w="922930">
                  <a:extLst>
                    <a:ext uri="{9D8B030D-6E8A-4147-A177-3AD203B41FA5}">
                      <a16:colId xmlns:a16="http://schemas.microsoft.com/office/drawing/2014/main" val="2944258998"/>
                    </a:ext>
                  </a:extLst>
                </a:gridCol>
                <a:gridCol w="742950">
                  <a:extLst>
                    <a:ext uri="{9D8B030D-6E8A-4147-A177-3AD203B41FA5}">
                      <a16:colId xmlns:a16="http://schemas.microsoft.com/office/drawing/2014/main" val="2176555247"/>
                    </a:ext>
                  </a:extLst>
                </a:gridCol>
                <a:gridCol w="742950">
                  <a:extLst>
                    <a:ext uri="{9D8B030D-6E8A-4147-A177-3AD203B41FA5}">
                      <a16:colId xmlns:a16="http://schemas.microsoft.com/office/drawing/2014/main" val="2740824730"/>
                    </a:ext>
                  </a:extLst>
                </a:gridCol>
                <a:gridCol w="742950">
                  <a:extLst>
                    <a:ext uri="{9D8B030D-6E8A-4147-A177-3AD203B41FA5}">
                      <a16:colId xmlns:a16="http://schemas.microsoft.com/office/drawing/2014/main" val="1448777276"/>
                    </a:ext>
                  </a:extLst>
                </a:gridCol>
              </a:tblGrid>
              <a:tr h="304165">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Model Type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rowSpan="2">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Flow Type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gridSpan="2">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Calibration</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h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gridSpan="2">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Validation</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h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75595492"/>
                  </a:ext>
                </a:extLst>
              </a:tr>
              <a:tr h="0">
                <a:tc>
                  <a:txBody>
                    <a:bodyPr/>
                    <a:lstStyle/>
                    <a:p>
                      <a:pPr marL="0" marR="0" indent="45720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vMerge="1">
                  <a:txBody>
                    <a:bodyPr/>
                    <a:lstStyle/>
                    <a:p>
                      <a:endParaRPr lang="en-US"/>
                    </a:p>
                  </a:txBody>
                  <a:tcPr/>
                </a:tc>
                <a:tc>
                  <a:txBody>
                    <a:bodyPr/>
                    <a:lstStyle/>
                    <a:p>
                      <a:pPr marL="0" marR="0" indent="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MSE (m</a:t>
                      </a:r>
                      <a:r>
                        <a:rPr lang="en-US" sz="1400" baseline="30000" dirty="0">
                          <a:effectLst/>
                          <a:latin typeface="Times New Roman" panose="02020603050405020304" pitchFamily="18" charset="0"/>
                          <a:cs typeface="Times New Roman" panose="02020603050405020304" pitchFamily="18" charset="0"/>
                        </a:rPr>
                        <a:t>3</a:t>
                      </a:r>
                      <a:r>
                        <a:rPr lang="en-US" sz="1400" dirty="0">
                          <a:effectLst/>
                          <a:latin typeface="Times New Roman" panose="02020603050405020304" pitchFamily="18" charset="0"/>
                          <a:cs typeface="Times New Roman" panose="02020603050405020304" pitchFamily="18" charset="0"/>
                        </a:rPr>
                        <a:t>s</a:t>
                      </a:r>
                      <a:r>
                        <a:rPr lang="en-US" sz="1400" baseline="30000" dirty="0">
                          <a:effectLst/>
                          <a:latin typeface="Times New Roman" panose="02020603050405020304" pitchFamily="18" charset="0"/>
                          <a:cs typeface="Times New Roman" panose="02020603050405020304" pitchFamily="18" charset="0"/>
                        </a:rPr>
                        <a:t>-1</a:t>
                      </a:r>
                      <a:r>
                        <a:rPr lang="en-US" sz="12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NSE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PBIAS (%)</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MSE (m</a:t>
                      </a:r>
                      <a:r>
                        <a:rPr lang="en-US" sz="1400" baseline="30000">
                          <a:effectLst/>
                          <a:latin typeface="Times New Roman" panose="02020603050405020304" pitchFamily="18" charset="0"/>
                          <a:cs typeface="Times New Roman" panose="02020603050405020304" pitchFamily="18" charset="0"/>
                        </a:rPr>
                        <a:t>3</a:t>
                      </a:r>
                      <a:r>
                        <a:rPr lang="en-US" sz="1400">
                          <a:effectLst/>
                          <a:latin typeface="Times New Roman" panose="02020603050405020304" pitchFamily="18" charset="0"/>
                          <a:cs typeface="Times New Roman" panose="02020603050405020304" pitchFamily="18" charset="0"/>
                        </a:rPr>
                        <a:t>s</a:t>
                      </a:r>
                      <a:r>
                        <a:rPr lang="en-US" sz="1400" baseline="30000">
                          <a:effectLst/>
                          <a:latin typeface="Times New Roman" panose="02020603050405020304" pitchFamily="18" charset="0"/>
                          <a:cs typeface="Times New Roman" panose="02020603050405020304" pitchFamily="18" charset="0"/>
                        </a:rPr>
                        <a:t>-1</a:t>
                      </a:r>
                      <a:r>
                        <a:rPr lang="en-US" sz="120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NSE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PBIAS (%)</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627346200"/>
                  </a:ext>
                </a:extLst>
              </a:tr>
              <a:tr h="0">
                <a:tc rowSpan="3">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HSPF</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1.4e-4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-0.234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58.7</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1.1e-4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-0.024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23.7</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794839023"/>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Sub-surface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4.8e-4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0.355</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-70.7</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2.3e-4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dirty="0">
                          <a:effectLst/>
                          <a:latin typeface="Times New Roman" panose="02020603050405020304" pitchFamily="18" charset="0"/>
                          <a:cs typeface="Times New Roman" panose="02020603050405020304" pitchFamily="18" charset="0"/>
                        </a:rPr>
                        <a:t>0.579</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-53.7</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424309960"/>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discharge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5.0e-4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0.403</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-66.1</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3.2e-4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dirty="0">
                          <a:effectLst/>
                          <a:latin typeface="Times New Roman" panose="02020603050405020304" pitchFamily="18" charset="0"/>
                          <a:cs typeface="Times New Roman" panose="02020603050405020304" pitchFamily="18" charset="0"/>
                        </a:rPr>
                        <a:t>0.597</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49.9</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111072107"/>
                  </a:ext>
                </a:extLst>
              </a:tr>
              <a:tr h="0">
                <a:tc rowSpan="3">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Simple LSTM</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7.9e-5</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0.371</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a:effectLst/>
                          <a:latin typeface="Times New Roman" panose="02020603050405020304" pitchFamily="18" charset="0"/>
                          <a:cs typeface="Times New Roman" panose="02020603050405020304" pitchFamily="18" charset="0"/>
                        </a:rPr>
                        <a:t>-7.1</a:t>
                      </a:r>
                      <a:endParaRPr lang="en-US" sz="1200" b="1">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7.4e-5</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0.467</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-21.9</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398423659"/>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Sub-surface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4.7e-4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0.438</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a:effectLst/>
                          <a:latin typeface="Times New Roman" panose="02020603050405020304" pitchFamily="18" charset="0"/>
                          <a:cs typeface="Times New Roman" panose="02020603050405020304" pitchFamily="18" charset="0"/>
                        </a:rPr>
                        <a:t>-10.1</a:t>
                      </a:r>
                      <a:endParaRPr lang="en-US" sz="1200" b="1">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4.6e-4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0.330</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a:effectLst/>
                          <a:latin typeface="Times New Roman" panose="02020603050405020304" pitchFamily="18" charset="0"/>
                          <a:cs typeface="Times New Roman" panose="02020603050405020304" pitchFamily="18" charset="0"/>
                        </a:rPr>
                        <a:t>-0.5</a:t>
                      </a:r>
                      <a:endParaRPr lang="en-US" sz="1200" b="1">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201776941"/>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discharge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5.6e-3</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dirty="0">
                          <a:effectLst/>
                          <a:latin typeface="Times New Roman" panose="02020603050405020304" pitchFamily="18" charset="0"/>
                          <a:cs typeface="Times New Roman" panose="02020603050405020304" pitchFamily="18" charset="0"/>
                        </a:rPr>
                        <a:t>0.563</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dirty="0">
                          <a:effectLst/>
                          <a:latin typeface="Times New Roman" panose="02020603050405020304" pitchFamily="18" charset="0"/>
                          <a:cs typeface="Times New Roman" panose="02020603050405020304" pitchFamily="18" charset="0"/>
                        </a:rPr>
                        <a:t>-10.0</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5.2e-4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kern="1200">
                          <a:effectLst/>
                          <a:latin typeface="Times New Roman" panose="02020603050405020304" pitchFamily="18" charset="0"/>
                          <a:cs typeface="Times New Roman" panose="02020603050405020304" pitchFamily="18" charset="0"/>
                        </a:rPr>
                        <a:t>0.493</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kern="1200" dirty="0">
                          <a:effectLst/>
                          <a:latin typeface="Times New Roman" panose="02020603050405020304" pitchFamily="18" charset="0"/>
                          <a:cs typeface="Times New Roman" panose="02020603050405020304" pitchFamily="18" charset="0"/>
                        </a:rPr>
                        <a:t>-1.6</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258730597"/>
                  </a:ext>
                </a:extLst>
              </a:tr>
              <a:tr h="0">
                <a:tc rowSpan="3">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HRU-based LSTM</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1.0e-4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0.182</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-64.3</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1.3e-4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0.028</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-61.4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003757992"/>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Sub-surface flow</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2.8e-4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a:effectLst/>
                          <a:latin typeface="Times New Roman" panose="02020603050405020304" pitchFamily="18" charset="0"/>
                          <a:cs typeface="Times New Roman" panose="02020603050405020304" pitchFamily="18" charset="0"/>
                        </a:rPr>
                        <a:t>0.660</a:t>
                      </a:r>
                      <a:endParaRPr lang="en-US" sz="1200" b="1">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-20.9</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3.2e-4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0.528</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a:effectLst/>
                          <a:latin typeface="Times New Roman" panose="02020603050405020304" pitchFamily="18" charset="0"/>
                          <a:cs typeface="Times New Roman" panose="02020603050405020304" pitchFamily="18" charset="0"/>
                        </a:rPr>
                        <a:t>-10.3</a:t>
                      </a:r>
                      <a:endParaRPr lang="en-US" sz="1200" b="1">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310557431"/>
                  </a:ext>
                </a:extLst>
              </a:tr>
              <a:tr h="0">
                <a:tc vMerge="1">
                  <a:txBody>
                    <a:bodyPr/>
                    <a:lstStyle/>
                    <a:p>
                      <a:endParaRPr lang="en-US"/>
                    </a:p>
                  </a:txBody>
                  <a:tcPr/>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discharge</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4.7e-4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0.595</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-22.3</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5.4e-4</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0.469</a:t>
                      </a:r>
                      <a:endParaRPr lang="en-US"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-12.8</a:t>
                      </a:r>
                      <a:endPar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4265815885"/>
                  </a:ext>
                </a:extLst>
              </a:tr>
            </a:tbl>
          </a:graphicData>
        </a:graphic>
      </p:graphicFrame>
      <p:sp>
        <p:nvSpPr>
          <p:cNvPr id="7" name="Rectangle 6">
            <a:extLst>
              <a:ext uri="{FF2B5EF4-FFF2-40B4-BE49-F238E27FC236}">
                <a16:creationId xmlns:a16="http://schemas.microsoft.com/office/drawing/2014/main" id="{DFEF4E9F-2563-4909-B15D-166A431079CE}"/>
              </a:ext>
            </a:extLst>
          </p:cNvPr>
          <p:cNvSpPr/>
          <p:nvPr/>
        </p:nvSpPr>
        <p:spPr>
          <a:xfrm>
            <a:off x="1360331" y="3293170"/>
            <a:ext cx="10372725" cy="369332"/>
          </a:xfrm>
          <a:prstGeom prst="rect">
            <a:avLst/>
          </a:prstGeom>
        </p:spPr>
        <p:txBody>
          <a:bodyPr wrap="square">
            <a:spAutoFit/>
          </a:bodyPr>
          <a:lstStyle/>
          <a:p>
            <a:r>
              <a:rPr lang="en-US" dirty="0">
                <a:latin typeface="Times New Roman" panose="02020603050405020304" pitchFamily="18" charset="0"/>
                <a:ea typeface="맑은 고딕" panose="020B0503020000020004" pitchFamily="50" charset="-127"/>
              </a:rPr>
              <a:t>Bold numbers represent values that fall under the category of ‘satisfactory’ after</a:t>
            </a:r>
            <a:r>
              <a:rPr lang="en-US" dirty="0">
                <a:solidFill>
                  <a:srgbClr val="00B0F0"/>
                </a:solidFill>
                <a:latin typeface="Times New Roman" panose="02020603050405020304" pitchFamily="18" charset="0"/>
                <a:ea typeface="맑은 고딕" panose="020B0503020000020004" pitchFamily="50" charset="-127"/>
              </a:rPr>
              <a:t> </a:t>
            </a:r>
            <a:r>
              <a:rPr lang="en-US" dirty="0" err="1">
                <a:solidFill>
                  <a:srgbClr val="00B0F0"/>
                </a:solidFill>
                <a:latin typeface="Times New Roman" panose="02020603050405020304" pitchFamily="18" charset="0"/>
                <a:ea typeface="맑은 고딕" panose="020B0503020000020004" pitchFamily="50" charset="-127"/>
              </a:rPr>
              <a:t>Moriasi</a:t>
            </a:r>
            <a:r>
              <a:rPr lang="en-US" dirty="0">
                <a:solidFill>
                  <a:srgbClr val="00B0F0"/>
                </a:solidFill>
                <a:latin typeface="Times New Roman" panose="02020603050405020304" pitchFamily="18" charset="0"/>
                <a:ea typeface="맑은 고딕" panose="020B0503020000020004" pitchFamily="50" charset="-127"/>
              </a:rPr>
              <a:t> et al., (2015)</a:t>
            </a:r>
            <a:r>
              <a:rPr lang="en-US" dirty="0">
                <a:latin typeface="Times New Roman" panose="02020603050405020304" pitchFamily="18" charset="0"/>
                <a:ea typeface="맑은 고딕" panose="020B0503020000020004" pitchFamily="50" charset="-127"/>
              </a:rPr>
              <a:t>.</a:t>
            </a:r>
            <a:endParaRPr lang="en-US" dirty="0"/>
          </a:p>
        </p:txBody>
      </p:sp>
    </p:spTree>
    <p:extLst>
      <p:ext uri="{BB962C8B-B14F-4D97-AF65-F5344CB8AC3E}">
        <p14:creationId xmlns:p14="http://schemas.microsoft.com/office/powerpoint/2010/main" val="319345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3FA6300-2AB2-4380-B3B9-C02AAC587062}"/>
              </a:ext>
            </a:extLst>
          </p:cNvPr>
          <p:cNvSpPr txBox="1"/>
          <p:nvPr/>
        </p:nvSpPr>
        <p:spPr>
          <a:xfrm>
            <a:off x="1142913" y="681369"/>
            <a:ext cx="233076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References</a:t>
            </a:r>
          </a:p>
        </p:txBody>
      </p:sp>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28</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6" name="Rectangle 5">
            <a:extLst>
              <a:ext uri="{FF2B5EF4-FFF2-40B4-BE49-F238E27FC236}">
                <a16:creationId xmlns:a16="http://schemas.microsoft.com/office/drawing/2014/main" id="{A282977D-5143-48A8-81AB-E0D065A6B90C}"/>
              </a:ext>
            </a:extLst>
          </p:cNvPr>
          <p:cNvSpPr/>
          <p:nvPr/>
        </p:nvSpPr>
        <p:spPr>
          <a:xfrm>
            <a:off x="1495424" y="1548166"/>
            <a:ext cx="9572625" cy="295106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cs typeface="Times New Roman" panose="02020603050405020304" pitchFamily="18" charset="0"/>
              </a:rPr>
              <a:t>Goodfellow, I., </a:t>
            </a:r>
            <a:r>
              <a:rPr lang="en-US" dirty="0" err="1">
                <a:latin typeface="Times New Roman" panose="02020603050405020304" pitchFamily="18" charset="0"/>
                <a:ea typeface="맑은 고딕" panose="020B0503020000020004" pitchFamily="50" charset="-127"/>
                <a:cs typeface="Times New Roman" panose="02020603050405020304" pitchFamily="18" charset="0"/>
              </a:rPr>
              <a:t>Bengio</a:t>
            </a:r>
            <a:r>
              <a:rPr lang="en-US" dirty="0">
                <a:latin typeface="Times New Roman" panose="02020603050405020304" pitchFamily="18" charset="0"/>
                <a:ea typeface="맑은 고딕" panose="020B0503020000020004" pitchFamily="50" charset="-127"/>
                <a:cs typeface="Times New Roman" panose="02020603050405020304" pitchFamily="18" charset="0"/>
              </a:rPr>
              <a:t>, Y., Courville, A., 2016. Deep learning. MIT press.</a:t>
            </a: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Moriasi</a:t>
            </a:r>
            <a:r>
              <a:rPr lang="en-US" dirty="0">
                <a:latin typeface="Times New Roman" panose="02020603050405020304" pitchFamily="18" charset="0"/>
                <a:cs typeface="Times New Roman" panose="02020603050405020304" pitchFamily="18" charset="0"/>
              </a:rPr>
              <a:t>, D.N., Gitau, M.W., Pai, N., </a:t>
            </a:r>
            <a:r>
              <a:rPr lang="en-US" dirty="0" err="1">
                <a:latin typeface="Times New Roman" panose="02020603050405020304" pitchFamily="18" charset="0"/>
                <a:cs typeface="Times New Roman" panose="02020603050405020304" pitchFamily="18" charset="0"/>
              </a:rPr>
              <a:t>Daggupati</a:t>
            </a:r>
            <a:r>
              <a:rPr lang="en-US" dirty="0">
                <a:latin typeface="Times New Roman" panose="02020603050405020304" pitchFamily="18" charset="0"/>
                <a:cs typeface="Times New Roman" panose="02020603050405020304" pitchFamily="18" charset="0"/>
              </a:rPr>
              <a:t>, P., 2015. Hydrologic and water quality models: Performance measures and evaluation criteria. Transactions of the ASABE, 58(6), 1763-1785. </a:t>
            </a:r>
            <a:r>
              <a:rPr lang="en-US" u="sng" dirty="0">
                <a:latin typeface="Times New Roman" panose="02020603050405020304" pitchFamily="18" charset="0"/>
                <a:cs typeface="Times New Roman" panose="02020603050405020304" pitchFamily="18" charset="0"/>
                <a:hlinkClick r:id="rId4"/>
              </a:rPr>
              <a:t>https://doi.org/10.13031/trans.58.10715</a:t>
            </a:r>
            <a:endParaRPr lang="en-US" u="sng"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Shahriari</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Swersky</a:t>
            </a:r>
            <a:r>
              <a:rPr lang="en-US" dirty="0">
                <a:latin typeface="Times New Roman" panose="02020603050405020304" pitchFamily="18" charset="0"/>
                <a:cs typeface="Times New Roman" panose="02020603050405020304" pitchFamily="18" charset="0"/>
              </a:rPr>
              <a:t>, K., Wang, Z., Adams, R. P., &amp; De Freitas, N. (2015). Taking the human out of the loop: A review of Bayesian optimization. </a:t>
            </a:r>
            <a:r>
              <a:rPr lang="en-US" i="1" dirty="0">
                <a:latin typeface="Times New Roman" panose="02020603050405020304" pitchFamily="18" charset="0"/>
                <a:cs typeface="Times New Roman" panose="02020603050405020304" pitchFamily="18" charset="0"/>
              </a:rPr>
              <a:t>Proceedings of the IEEE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104</a:t>
            </a:r>
            <a:r>
              <a:rPr lang="en-US" dirty="0">
                <a:latin typeface="Times New Roman" panose="02020603050405020304" pitchFamily="18" charset="0"/>
                <a:cs typeface="Times New Roman" panose="02020603050405020304" pitchFamily="18" charset="0"/>
              </a:rPr>
              <a:t>(1), 148-175.</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01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397" y="6297930"/>
            <a:ext cx="12191207" cy="560070"/>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900"/>
          </a:p>
        </p:txBody>
      </p:sp>
      <p:sp>
        <p:nvSpPr>
          <p:cNvPr id="101" name="직사각형 19"/>
          <p:cNvSpPr>
            <a:spLocks noChangeArrowheads="1"/>
          </p:cNvSpPr>
          <p:nvPr/>
        </p:nvSpPr>
        <p:spPr bwMode="auto">
          <a:xfrm>
            <a:off x="4803533" y="3917111"/>
            <a:ext cx="25849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defTabSz="1139825" eaLnBrk="0" fontAlgn="base" hangingPunct="0">
              <a:spcBef>
                <a:spcPct val="0"/>
              </a:spcBef>
              <a:spcAft>
                <a:spcPct val="0"/>
              </a:spcAft>
              <a:defRPr kumimoji="1">
                <a:solidFill>
                  <a:schemeClr val="tx1"/>
                </a:solidFill>
                <a:latin typeface="굴림" charset="-127"/>
                <a:ea typeface="굴림" charset="-127"/>
              </a:defRPr>
            </a:lvl6pPr>
            <a:lvl7pPr marL="2971800" indent="-228600" defTabSz="1139825" eaLnBrk="0" fontAlgn="base" hangingPunct="0">
              <a:spcBef>
                <a:spcPct val="0"/>
              </a:spcBef>
              <a:spcAft>
                <a:spcPct val="0"/>
              </a:spcAft>
              <a:defRPr kumimoji="1">
                <a:solidFill>
                  <a:schemeClr val="tx1"/>
                </a:solidFill>
                <a:latin typeface="굴림" charset="-127"/>
                <a:ea typeface="굴림" charset="-127"/>
              </a:defRPr>
            </a:lvl7pPr>
            <a:lvl8pPr marL="3429000" indent="-228600" defTabSz="1139825" eaLnBrk="0" fontAlgn="base" hangingPunct="0">
              <a:spcBef>
                <a:spcPct val="0"/>
              </a:spcBef>
              <a:spcAft>
                <a:spcPct val="0"/>
              </a:spcAft>
              <a:defRPr kumimoji="1">
                <a:solidFill>
                  <a:schemeClr val="tx1"/>
                </a:solidFill>
                <a:latin typeface="굴림" charset="-127"/>
                <a:ea typeface="굴림" charset="-127"/>
              </a:defRPr>
            </a:lvl8pPr>
            <a:lvl9pPr marL="3886200" indent="-228600" defTabSz="1139825"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3150" b="1" dirty="0">
                <a:solidFill>
                  <a:srgbClr val="002856"/>
                </a:solidFill>
                <a:latin typeface="나눔고딕" panose="020D0604000000000000" pitchFamily="50" charset="-127"/>
                <a:ea typeface="나눔고딕" panose="020D0604000000000000" pitchFamily="50" charset="-127"/>
                <a:cs typeface="Nanum Gothic ExtraBold" charset="-127"/>
              </a:rPr>
              <a:t>THANK YOU</a:t>
            </a:r>
            <a:endParaRPr lang="ko-KR" altLang="en-US" sz="3150" b="1" dirty="0">
              <a:solidFill>
                <a:srgbClr val="002856"/>
              </a:solidFill>
              <a:latin typeface="나눔고딕" panose="020D0604000000000000" pitchFamily="50" charset="-127"/>
              <a:ea typeface="나눔고딕" panose="020D0604000000000000" pitchFamily="50" charset="-127"/>
              <a:cs typeface="Nanum Gothic ExtraBold" charset="-127"/>
            </a:endParaRPr>
          </a:p>
        </p:txBody>
      </p:sp>
      <p:pic>
        <p:nvPicPr>
          <p:cNvPr id="106" name="그림 105"/>
          <p:cNvPicPr>
            <a:picLocks noChangeAspect="1"/>
          </p:cNvPicPr>
          <p:nvPr/>
        </p:nvPicPr>
        <p:blipFill>
          <a:blip r:embed="rId2"/>
          <a:stretch>
            <a:fillRect/>
          </a:stretch>
        </p:blipFill>
        <p:spPr>
          <a:xfrm>
            <a:off x="4975859" y="6459439"/>
            <a:ext cx="2240281" cy="236830"/>
          </a:xfrm>
          <a:prstGeom prst="rect">
            <a:avLst/>
          </a:prstGeom>
        </p:spPr>
      </p:pic>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859" y="1412453"/>
            <a:ext cx="2235562" cy="2235562"/>
          </a:xfrm>
          <a:prstGeom prst="rect">
            <a:avLst/>
          </a:prstGeom>
        </p:spPr>
      </p:pic>
    </p:spTree>
    <p:extLst>
      <p:ext uri="{BB962C8B-B14F-4D97-AF65-F5344CB8AC3E}">
        <p14:creationId xmlns:p14="http://schemas.microsoft.com/office/powerpoint/2010/main" val="162620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A3D181EF-47ED-400F-ACC7-14BD9910A5E1}"/>
              </a:ext>
            </a:extLst>
          </p:cNvPr>
          <p:cNvSpPr txBox="1"/>
          <p:nvPr/>
        </p:nvSpPr>
        <p:spPr>
          <a:xfrm>
            <a:off x="641234" y="256031"/>
            <a:ext cx="241021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Textfeld 5">
            <a:extLst>
              <a:ext uri="{FF2B5EF4-FFF2-40B4-BE49-F238E27FC236}">
                <a16:creationId xmlns:a16="http://schemas.microsoft.com/office/drawing/2014/main" id="{0815B60F-C3C1-47E7-9EAF-46A4CC185819}"/>
              </a:ext>
            </a:extLst>
          </p:cNvPr>
          <p:cNvSpPr txBox="1"/>
          <p:nvPr/>
        </p:nvSpPr>
        <p:spPr>
          <a:xfrm>
            <a:off x="641234" y="1331260"/>
            <a:ext cx="11200502" cy="170456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Modeling of fecal micro-organisms in surface water is important to protect surface waters from fecal pollution.</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Bacteria concentration can change drastically in short span of time.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requires modeling hydrology at high temporal resolution</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Comparison of process-based and data-driven models to model surface and sub-surface flows at 6-minute time-step.</a:t>
            </a:r>
          </a:p>
        </p:txBody>
      </p:sp>
      <p:grpSp>
        <p:nvGrpSpPr>
          <p:cNvPr id="4" name="Gruppieren 11">
            <a:extLst>
              <a:ext uri="{FF2B5EF4-FFF2-40B4-BE49-F238E27FC236}">
                <a16:creationId xmlns:a16="http://schemas.microsoft.com/office/drawing/2014/main" id="{99471044-4A75-40ED-AC08-8584FA989CE0}"/>
              </a:ext>
            </a:extLst>
          </p:cNvPr>
          <p:cNvGrpSpPr/>
          <p:nvPr/>
        </p:nvGrpSpPr>
        <p:grpSpPr>
          <a:xfrm>
            <a:off x="2390098" y="3333486"/>
            <a:ext cx="8883940" cy="3046940"/>
            <a:chOff x="3308060" y="3811059"/>
            <a:chExt cx="8883940" cy="3046940"/>
          </a:xfrm>
        </p:grpSpPr>
        <p:pic>
          <p:nvPicPr>
            <p:cNvPr id="5" name="Grafik 7">
              <a:extLst>
                <a:ext uri="{FF2B5EF4-FFF2-40B4-BE49-F238E27FC236}">
                  <a16:creationId xmlns:a16="http://schemas.microsoft.com/office/drawing/2014/main" id="{AF9221FA-6CE2-4502-A3A5-F72A3B590D0A}"/>
                </a:ext>
              </a:extLst>
            </p:cNvPr>
            <p:cNvPicPr>
              <a:picLocks noChangeAspect="1"/>
            </p:cNvPicPr>
            <p:nvPr/>
          </p:nvPicPr>
          <p:blipFill rotWithShape="1">
            <a:blip r:embed="rId2">
              <a:extLst>
                <a:ext uri="{28A0092B-C50C-407E-A947-70E740481C1C}">
                  <a14:useLocalDpi xmlns:a14="http://schemas.microsoft.com/office/drawing/2010/main" val="0"/>
                </a:ext>
              </a:extLst>
            </a:blip>
            <a:srcRect l="1078" t="4356" r="1111" b="64394"/>
            <a:stretch/>
          </p:blipFill>
          <p:spPr>
            <a:xfrm>
              <a:off x="3308060" y="4167738"/>
              <a:ext cx="8883940" cy="2690261"/>
            </a:xfrm>
            <a:prstGeom prst="rect">
              <a:avLst/>
            </a:prstGeom>
          </p:spPr>
        </p:pic>
        <p:sp>
          <p:nvSpPr>
            <p:cNvPr id="6" name="Textfeld 10">
              <a:extLst>
                <a:ext uri="{FF2B5EF4-FFF2-40B4-BE49-F238E27FC236}">
                  <a16:creationId xmlns:a16="http://schemas.microsoft.com/office/drawing/2014/main" id="{603C423F-633E-4F50-B556-1BCA634CC7B9}"/>
                </a:ext>
              </a:extLst>
            </p:cNvPr>
            <p:cNvSpPr txBox="1"/>
            <p:nvPr/>
          </p:nvSpPr>
          <p:spPr>
            <a:xfrm>
              <a:off x="5351646" y="3811059"/>
              <a:ext cx="57724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Observed Bacteria concentration at Laos from 2011 to 2018</a:t>
              </a:r>
            </a:p>
          </p:txBody>
        </p:sp>
      </p:grpSp>
      <p:sp>
        <p:nvSpPr>
          <p:cNvPr id="7" name="Ellipse 6">
            <a:extLst>
              <a:ext uri="{FF2B5EF4-FFF2-40B4-BE49-F238E27FC236}">
                <a16:creationId xmlns:a16="http://schemas.microsoft.com/office/drawing/2014/main" id="{F19C323A-FF7D-4726-95B7-DE05B4D05800}"/>
              </a:ext>
            </a:extLst>
          </p:cNvPr>
          <p:cNvSpPr/>
          <p:nvPr/>
        </p:nvSpPr>
        <p:spPr>
          <a:xfrm>
            <a:off x="4030455" y="4075471"/>
            <a:ext cx="317633" cy="1578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Gerade Verbindung mit Pfeil 9">
            <a:extLst>
              <a:ext uri="{FF2B5EF4-FFF2-40B4-BE49-F238E27FC236}">
                <a16:creationId xmlns:a16="http://schemas.microsoft.com/office/drawing/2014/main" id="{44DDB3C4-6B53-4FCA-8F64-EC0D91BDCF97}"/>
              </a:ext>
            </a:extLst>
          </p:cNvPr>
          <p:cNvCxnSpPr>
            <a:cxnSpLocks/>
            <a:endCxn id="7" idx="0"/>
          </p:cNvCxnSpPr>
          <p:nvPr/>
        </p:nvCxnSpPr>
        <p:spPr>
          <a:xfrm flipH="1">
            <a:off x="4189272" y="2181225"/>
            <a:ext cx="244412" cy="18942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연결선[R] 10">
            <a:extLst>
              <a:ext uri="{FF2B5EF4-FFF2-40B4-BE49-F238E27FC236}">
                <a16:creationId xmlns:a16="http://schemas.microsoft.com/office/drawing/2014/main" id="{8AA7AD29-AA03-423B-8DAB-671B441449EE}"/>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11" name="그림 9">
            <a:extLst>
              <a:ext uri="{FF2B5EF4-FFF2-40B4-BE49-F238E27FC236}">
                <a16:creationId xmlns:a16="http://schemas.microsoft.com/office/drawing/2014/main" id="{18021F37-7885-4FAB-BFEB-1501E4EFF58D}"/>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12" name="그림 11">
            <a:extLst>
              <a:ext uri="{FF2B5EF4-FFF2-40B4-BE49-F238E27FC236}">
                <a16:creationId xmlns:a16="http://schemas.microsoft.com/office/drawing/2014/main" id="{E3DFAEF3-548B-4A52-A1F0-8E07AC02B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3" name="그룹 35">
            <a:extLst>
              <a:ext uri="{FF2B5EF4-FFF2-40B4-BE49-F238E27FC236}">
                <a16:creationId xmlns:a16="http://schemas.microsoft.com/office/drawing/2014/main" id="{F447ABA1-9369-403A-BAA0-061527412128}"/>
              </a:ext>
            </a:extLst>
          </p:cNvPr>
          <p:cNvGrpSpPr/>
          <p:nvPr/>
        </p:nvGrpSpPr>
        <p:grpSpPr>
          <a:xfrm>
            <a:off x="-1" y="0"/>
            <a:ext cx="12192001" cy="1276350"/>
            <a:chOff x="-1" y="-1"/>
            <a:chExt cx="24382413" cy="1855429"/>
          </a:xfrm>
        </p:grpSpPr>
        <p:sp>
          <p:nvSpPr>
            <p:cNvPr id="14" name="직사각형 36">
              <a:extLst>
                <a:ext uri="{FF2B5EF4-FFF2-40B4-BE49-F238E27FC236}">
                  <a16:creationId xmlns:a16="http://schemas.microsoft.com/office/drawing/2014/main" id="{BEB3252B-2250-40B7-ADB4-DDD48058E899}"/>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5" name="직선 연결선 70">
              <a:extLst>
                <a:ext uri="{FF2B5EF4-FFF2-40B4-BE49-F238E27FC236}">
                  <a16:creationId xmlns:a16="http://schemas.microsoft.com/office/drawing/2014/main" id="{6B9E696A-E8F0-4991-90B0-1354C8330409}"/>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6" name="타원 38">
              <a:extLst>
                <a:ext uri="{FF2B5EF4-FFF2-40B4-BE49-F238E27FC236}">
                  <a16:creationId xmlns:a16="http://schemas.microsoft.com/office/drawing/2014/main" id="{F7D2888B-F369-436E-BFEF-1D88FEF079AA}"/>
                </a:ext>
              </a:extLst>
            </p:cNvPr>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3200" b="1" dirty="0">
                  <a:latin typeface="나눔고딕" panose="020D0604000000000000" pitchFamily="50" charset="-127"/>
                  <a:ea typeface="나눔고딕" panose="020D0604000000000000" pitchFamily="50" charset="-127"/>
                  <a:cs typeface="Nanum Gothic ExtraBold" charset="-127"/>
                </a:rPr>
                <a:t>3</a:t>
              </a:r>
              <a:endParaRPr lang="ko-KR" altLang="en-US"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2111763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3FA6300-2AB2-4380-B3B9-C02AAC587062}"/>
              </a:ext>
            </a:extLst>
          </p:cNvPr>
          <p:cNvSpPr txBox="1"/>
          <p:nvPr/>
        </p:nvSpPr>
        <p:spPr>
          <a:xfrm>
            <a:off x="3352713" y="3005834"/>
            <a:ext cx="5224507"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Supplementary Materials</a:t>
            </a:r>
          </a:p>
        </p:txBody>
      </p:sp>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3639890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R] 10">
            <a:extLst>
              <a:ext uri="{FF2B5EF4-FFF2-40B4-BE49-F238E27FC236}">
                <a16:creationId xmlns:a16="http://schemas.microsoft.com/office/drawing/2014/main" id="{44355B06-EE55-4633-A1EB-EEFDC6369DAF}"/>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4" name="그림 9">
            <a:extLst>
              <a:ext uri="{FF2B5EF4-FFF2-40B4-BE49-F238E27FC236}">
                <a16:creationId xmlns:a16="http://schemas.microsoft.com/office/drawing/2014/main" id="{990FBCF5-755F-451B-BC7B-D023FA80052D}"/>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5" name="그림 11">
            <a:extLst>
              <a:ext uri="{FF2B5EF4-FFF2-40B4-BE49-F238E27FC236}">
                <a16:creationId xmlns:a16="http://schemas.microsoft.com/office/drawing/2014/main" id="{D47BCC28-A7E3-4335-945E-2308D6B4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0" name="그룹 35">
            <a:extLst>
              <a:ext uri="{FF2B5EF4-FFF2-40B4-BE49-F238E27FC236}">
                <a16:creationId xmlns:a16="http://schemas.microsoft.com/office/drawing/2014/main" id="{217BB3CC-FCF1-4385-A39C-78AB1CF4B103}"/>
              </a:ext>
            </a:extLst>
          </p:cNvPr>
          <p:cNvGrpSpPr/>
          <p:nvPr/>
        </p:nvGrpSpPr>
        <p:grpSpPr>
          <a:xfrm>
            <a:off x="-1" y="0"/>
            <a:ext cx="12192001" cy="1273579"/>
            <a:chOff x="-1" y="-1"/>
            <a:chExt cx="24382413" cy="1851401"/>
          </a:xfrm>
        </p:grpSpPr>
        <p:sp>
          <p:nvSpPr>
            <p:cNvPr id="11" name="직사각형 36">
              <a:extLst>
                <a:ext uri="{FF2B5EF4-FFF2-40B4-BE49-F238E27FC236}">
                  <a16:creationId xmlns:a16="http://schemas.microsoft.com/office/drawing/2014/main" id="{DA2D487E-42C5-4684-8805-837C41E8136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2" name="직선 연결선 70">
              <a:extLst>
                <a:ext uri="{FF2B5EF4-FFF2-40B4-BE49-F238E27FC236}">
                  <a16:creationId xmlns:a16="http://schemas.microsoft.com/office/drawing/2014/main" id="{7E6FB53A-41DA-4236-91A8-9D4FF3C7DE43}"/>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3" name="타원 38">
              <a:extLst>
                <a:ext uri="{FF2B5EF4-FFF2-40B4-BE49-F238E27FC236}">
                  <a16:creationId xmlns:a16="http://schemas.microsoft.com/office/drawing/2014/main" id="{54387BE4-6D25-40CB-A3DD-01F24B9A4AF7}"/>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graphicFrame>
        <p:nvGraphicFramePr>
          <p:cNvPr id="6" name="Table 5">
            <a:extLst>
              <a:ext uri="{FF2B5EF4-FFF2-40B4-BE49-F238E27FC236}">
                <a16:creationId xmlns:a16="http://schemas.microsoft.com/office/drawing/2014/main" id="{1BF888BF-881F-4B88-86B2-C91A2D2E6A65}"/>
              </a:ext>
            </a:extLst>
          </p:cNvPr>
          <p:cNvGraphicFramePr>
            <a:graphicFrameLocks noGrp="1"/>
          </p:cNvGraphicFramePr>
          <p:nvPr>
            <p:extLst>
              <p:ext uri="{D42A27DB-BD31-4B8C-83A1-F6EECF244321}">
                <p14:modId xmlns:p14="http://schemas.microsoft.com/office/powerpoint/2010/main" val="4156810819"/>
              </p:ext>
            </p:extLst>
          </p:nvPr>
        </p:nvGraphicFramePr>
        <p:xfrm>
          <a:off x="3785492" y="484753"/>
          <a:ext cx="7236141" cy="5793206"/>
        </p:xfrm>
        <a:graphic>
          <a:graphicData uri="http://schemas.openxmlformats.org/drawingml/2006/table">
            <a:tbl>
              <a:tblPr firstRow="1" firstCol="1" bandRow="1">
                <a:tableStyleId>{F5AB1C69-6EDB-4FF4-983F-18BD219EF322}</a:tableStyleId>
              </a:tblPr>
              <a:tblGrid>
                <a:gridCol w="1997391">
                  <a:extLst>
                    <a:ext uri="{9D8B030D-6E8A-4147-A177-3AD203B41FA5}">
                      <a16:colId xmlns:a16="http://schemas.microsoft.com/office/drawing/2014/main" val="656552612"/>
                    </a:ext>
                  </a:extLst>
                </a:gridCol>
                <a:gridCol w="1286126">
                  <a:extLst>
                    <a:ext uri="{9D8B030D-6E8A-4147-A177-3AD203B41FA5}">
                      <a16:colId xmlns:a16="http://schemas.microsoft.com/office/drawing/2014/main" val="1821874778"/>
                    </a:ext>
                  </a:extLst>
                </a:gridCol>
                <a:gridCol w="3952624">
                  <a:extLst>
                    <a:ext uri="{9D8B030D-6E8A-4147-A177-3AD203B41FA5}">
                      <a16:colId xmlns:a16="http://schemas.microsoft.com/office/drawing/2014/main" val="1342129522"/>
                    </a:ext>
                  </a:extLst>
                </a:gridCol>
              </a:tblGrid>
              <a:tr h="261628">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Hyper-parameter name</a:t>
                      </a:r>
                    </a:p>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Range</a:t>
                      </a:r>
                    </a:p>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Description</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3470057010"/>
                  </a:ext>
                </a:extLst>
              </a:tr>
              <a:tr h="259303">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Learning Rate</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1e-2 - 1e-6</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Jump in weights and biases at each step of calibration</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81608875"/>
                  </a:ext>
                </a:extLst>
              </a:tr>
              <a:tr h="259303">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Hidden units</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1 - 264</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Number of parameters to be learned by NN</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381121732"/>
                  </a:ext>
                </a:extLst>
              </a:tr>
              <a:tr h="259303">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Normalization</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True/False</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Normalization of all input data before its use in NN</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1521591140"/>
                  </a:ext>
                </a:extLst>
              </a:tr>
              <a:tr h="529454">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Loss calculation method</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Weighted / Normal</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Weighted loss calculation method gives more weightage to peaks thus making loss function more sensitive to peak flows</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3455515437"/>
                  </a:ext>
                </a:extLst>
              </a:tr>
              <a:tr h="529454">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Activation function</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ReLu</a:t>
                      </a:r>
                      <a:r>
                        <a:rPr lang="en-US" sz="1400" dirty="0">
                          <a:effectLst/>
                          <a:latin typeface="Times New Roman" panose="02020603050405020304" pitchFamily="18" charset="0"/>
                          <a:cs typeface="Times New Roman" panose="02020603050405020304" pitchFamily="18" charset="0"/>
                        </a:rPr>
                        <a:t>, tanh</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Type of non-linearity applied to the output of NN. </a:t>
                      </a:r>
                      <a:r>
                        <a:rPr lang="en-US" sz="1400" dirty="0" err="1">
                          <a:effectLst/>
                          <a:latin typeface="Times New Roman" panose="02020603050405020304" pitchFamily="18" charset="0"/>
                          <a:cs typeface="Times New Roman" panose="02020603050405020304" pitchFamily="18" charset="0"/>
                        </a:rPr>
                        <a:t>ReLu</a:t>
                      </a:r>
                      <a:r>
                        <a:rPr lang="en-US" sz="1400" dirty="0">
                          <a:effectLst/>
                          <a:latin typeface="Times New Roman" panose="02020603050405020304" pitchFamily="18" charset="0"/>
                          <a:cs typeface="Times New Roman" panose="02020603050405020304" pitchFamily="18" charset="0"/>
                        </a:rPr>
                        <a:t> squashes input ‘x’ between 0 and ‘x’ while tanh squashes them between -1 and +1.</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2447737805"/>
                  </a:ext>
                </a:extLst>
              </a:tr>
              <a:tr h="529454">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Number of NN layers</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1 - 4</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If more than one, it means NN layers are stacked the output from first layer goes as input to next layer and the output from last layer is considered as final output.</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758634746"/>
                  </a:ext>
                </a:extLst>
              </a:tr>
              <a:tr h="394379">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Types of NN cell</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(LSTM/GRU)</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GRU and LSTM use different algorithms to learn time dependent features in time series data</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160006168"/>
                  </a:ext>
                </a:extLst>
              </a:tr>
              <a:tr h="934681">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Sequence length</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10 – 100 hours</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Sequence length is obtained after multiplying step size of input data in input array with length of input array. As step size of input data in our model is 6 minutes, thus to have sequence length of 10 hours, the input array should have length of 100.</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1483273766"/>
                  </a:ext>
                </a:extLst>
              </a:tr>
              <a:tr h="394379">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Batch size</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32 - 512</a:t>
                      </a:r>
                      <a:endParaRPr lang="en-US" sz="140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Number of samples to work with before updating weights and biases using back-propagation.</a:t>
                      </a:r>
                      <a:endParaRPr lang="en-US" sz="14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44046" marR="44046" marT="0" marB="0"/>
                </a:tc>
                <a:extLst>
                  <a:ext uri="{0D108BD9-81ED-4DB2-BD59-A6C34878D82A}">
                    <a16:rowId xmlns:a16="http://schemas.microsoft.com/office/drawing/2014/main" val="1006568425"/>
                  </a:ext>
                </a:extLst>
              </a:tr>
            </a:tbl>
          </a:graphicData>
        </a:graphic>
      </p:graphicFrame>
      <p:sp>
        <p:nvSpPr>
          <p:cNvPr id="7" name="Rectangle 6">
            <a:extLst>
              <a:ext uri="{FF2B5EF4-FFF2-40B4-BE49-F238E27FC236}">
                <a16:creationId xmlns:a16="http://schemas.microsoft.com/office/drawing/2014/main" id="{F9DCCE18-1133-4A4B-90FB-040342C3A005}"/>
              </a:ext>
            </a:extLst>
          </p:cNvPr>
          <p:cNvSpPr/>
          <p:nvPr/>
        </p:nvSpPr>
        <p:spPr>
          <a:xfrm>
            <a:off x="123825" y="2329212"/>
            <a:ext cx="3228975" cy="923330"/>
          </a:xfrm>
          <a:prstGeom prst="rect">
            <a:avLst/>
          </a:prstGeom>
        </p:spPr>
        <p:txBody>
          <a:bodyPr wrap="square">
            <a:spAutoFit/>
          </a:bodyPr>
          <a:lstStyle/>
          <a:p>
            <a:r>
              <a:rPr lang="en-US" dirty="0">
                <a:latin typeface="Times New Roman" panose="02020603050405020304" pitchFamily="18" charset="0"/>
                <a:ea typeface="바탕" panose="02030600000101010101" pitchFamily="18" charset="-127"/>
              </a:rPr>
              <a:t>Hyper-parameters used to build LSTM-based models, their range and their description.</a:t>
            </a:r>
            <a:endParaRPr lang="en-US" dirty="0"/>
          </a:p>
        </p:txBody>
      </p:sp>
    </p:spTree>
    <p:extLst>
      <p:ext uri="{BB962C8B-B14F-4D97-AF65-F5344CB8AC3E}">
        <p14:creationId xmlns:p14="http://schemas.microsoft.com/office/powerpoint/2010/main" val="358548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D9B50-0F8F-404C-958C-09B9AE57553D}"/>
              </a:ext>
            </a:extLst>
          </p:cNvPr>
          <p:cNvSpPr/>
          <p:nvPr/>
        </p:nvSpPr>
        <p:spPr>
          <a:xfrm>
            <a:off x="838199" y="182033"/>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chemeClr val="tx1"/>
                </a:solidFill>
                <a:latin typeface="Times New Roman" panose="02020603050405020304" pitchFamily="18" charset="0"/>
                <a:ea typeface="+mj-ea"/>
                <a:cs typeface="Times New Roman" panose="02020603050405020304" pitchFamily="18" charset="0"/>
              </a:rPr>
              <a:t>Water balance </a:t>
            </a:r>
          </a:p>
        </p:txBody>
      </p:sp>
      <p:graphicFrame>
        <p:nvGraphicFramePr>
          <p:cNvPr id="2" name="Table 1">
            <a:extLst>
              <a:ext uri="{FF2B5EF4-FFF2-40B4-BE49-F238E27FC236}">
                <a16:creationId xmlns:a16="http://schemas.microsoft.com/office/drawing/2014/main" id="{F8AADE0C-C88B-4847-AE11-F1AEBF119644}"/>
              </a:ext>
            </a:extLst>
          </p:cNvPr>
          <p:cNvGraphicFramePr>
            <a:graphicFrameLocks noGrp="1"/>
          </p:cNvGraphicFramePr>
          <p:nvPr>
            <p:extLst>
              <p:ext uri="{D42A27DB-BD31-4B8C-83A1-F6EECF244321}">
                <p14:modId xmlns:p14="http://schemas.microsoft.com/office/powerpoint/2010/main" val="492003888"/>
              </p:ext>
            </p:extLst>
          </p:nvPr>
        </p:nvGraphicFramePr>
        <p:xfrm>
          <a:off x="219075" y="2632443"/>
          <a:ext cx="11828868" cy="3540804"/>
        </p:xfrm>
        <a:graphic>
          <a:graphicData uri="http://schemas.openxmlformats.org/drawingml/2006/table">
            <a:tbl>
              <a:tblPr firstRow="1" firstCol="1" bandRow="1">
                <a:tableStyleId>{8799B23B-EC83-4686-B30A-512413B5E67A}</a:tableStyleId>
              </a:tblPr>
              <a:tblGrid>
                <a:gridCol w="3312759">
                  <a:extLst>
                    <a:ext uri="{9D8B030D-6E8A-4147-A177-3AD203B41FA5}">
                      <a16:colId xmlns:a16="http://schemas.microsoft.com/office/drawing/2014/main" val="2720082521"/>
                    </a:ext>
                  </a:extLst>
                </a:gridCol>
                <a:gridCol w="1003316">
                  <a:extLst>
                    <a:ext uri="{9D8B030D-6E8A-4147-A177-3AD203B41FA5}">
                      <a16:colId xmlns:a16="http://schemas.microsoft.com/office/drawing/2014/main" val="125701770"/>
                    </a:ext>
                  </a:extLst>
                </a:gridCol>
                <a:gridCol w="1464358">
                  <a:extLst>
                    <a:ext uri="{9D8B030D-6E8A-4147-A177-3AD203B41FA5}">
                      <a16:colId xmlns:a16="http://schemas.microsoft.com/office/drawing/2014/main" val="1874293417"/>
                    </a:ext>
                  </a:extLst>
                </a:gridCol>
                <a:gridCol w="1003316">
                  <a:extLst>
                    <a:ext uri="{9D8B030D-6E8A-4147-A177-3AD203B41FA5}">
                      <a16:colId xmlns:a16="http://schemas.microsoft.com/office/drawing/2014/main" val="2390510850"/>
                    </a:ext>
                  </a:extLst>
                </a:gridCol>
                <a:gridCol w="1464358">
                  <a:extLst>
                    <a:ext uri="{9D8B030D-6E8A-4147-A177-3AD203B41FA5}">
                      <a16:colId xmlns:a16="http://schemas.microsoft.com/office/drawing/2014/main" val="3304922306"/>
                    </a:ext>
                  </a:extLst>
                </a:gridCol>
                <a:gridCol w="1003316">
                  <a:extLst>
                    <a:ext uri="{9D8B030D-6E8A-4147-A177-3AD203B41FA5}">
                      <a16:colId xmlns:a16="http://schemas.microsoft.com/office/drawing/2014/main" val="3333850210"/>
                    </a:ext>
                  </a:extLst>
                </a:gridCol>
                <a:gridCol w="1464358">
                  <a:extLst>
                    <a:ext uri="{9D8B030D-6E8A-4147-A177-3AD203B41FA5}">
                      <a16:colId xmlns:a16="http://schemas.microsoft.com/office/drawing/2014/main" val="4010239088"/>
                    </a:ext>
                  </a:extLst>
                </a:gridCol>
                <a:gridCol w="1113087">
                  <a:extLst>
                    <a:ext uri="{9D8B030D-6E8A-4147-A177-3AD203B41FA5}">
                      <a16:colId xmlns:a16="http://schemas.microsoft.com/office/drawing/2014/main" val="1245097019"/>
                    </a:ext>
                  </a:extLst>
                </a:gridCol>
              </a:tblGrid>
              <a:tr h="1011658">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2011</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Jan-April (2011)</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2012</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Jan-April (2012)</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2013</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Jan-April (2013)</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Total (2011-2013)</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4248119608"/>
                  </a:ext>
                </a:extLst>
              </a:tr>
              <a:tr h="379372">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Rainfall </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1546</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191</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1353</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185</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1633</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171</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4533</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2101384607"/>
                  </a:ext>
                </a:extLst>
              </a:tr>
              <a:tr h="379372">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Pot ET </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1081</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302</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1168</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345</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1090</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341</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3339</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1920639948"/>
                  </a:ext>
                </a:extLst>
              </a:tr>
              <a:tr h="695515">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Q (Simple LSTM)</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870</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145</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610</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62</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756</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76</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2238</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498807996"/>
                  </a:ext>
                </a:extLst>
              </a:tr>
              <a:tr h="695515">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Q (HRU-based LSTM)</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829</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87</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491</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52</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624</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58</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1946</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93356921"/>
                  </a:ext>
                </a:extLst>
              </a:tr>
              <a:tr h="379372">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Q (HSPF)</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331</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26</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a:effectLst/>
                          <a:latin typeface="Times New Roman" panose="02020603050405020304" pitchFamily="18" charset="0"/>
                          <a:cs typeface="Times New Roman" panose="02020603050405020304" pitchFamily="18" charset="0"/>
                        </a:rPr>
                        <a:t>218</a:t>
                      </a:r>
                      <a:endParaRPr lang="en-US" sz="210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10</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319</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12</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tc>
                  <a:txBody>
                    <a:bodyPr/>
                    <a:lstStyle/>
                    <a:p>
                      <a:pPr marL="0" marR="0" algn="ctr">
                        <a:spcBef>
                          <a:spcPts val="0"/>
                        </a:spcBef>
                        <a:spcAft>
                          <a:spcPts val="0"/>
                        </a:spcAft>
                      </a:pPr>
                      <a:r>
                        <a:rPr lang="en-US" sz="2100" dirty="0">
                          <a:effectLst/>
                          <a:latin typeface="Times New Roman" panose="02020603050405020304" pitchFamily="18" charset="0"/>
                          <a:cs typeface="Times New Roman" panose="02020603050405020304" pitchFamily="18" charset="0"/>
                        </a:rPr>
                        <a:t>868</a:t>
                      </a:r>
                      <a:endParaRPr lang="en-US" sz="2100" dirty="0">
                        <a:effectLst/>
                        <a:latin typeface="Times New Roman" panose="02020603050405020304" pitchFamily="18" charset="0"/>
                        <a:ea typeface="바탕" panose="02030600000101010101" pitchFamily="18" charset="-127"/>
                        <a:cs typeface="Times New Roman" panose="02020603050405020304" pitchFamily="18" charset="0"/>
                      </a:endParaRPr>
                    </a:p>
                  </a:txBody>
                  <a:tcPr marL="118554" marR="118554" marT="0" marB="0"/>
                </a:tc>
                <a:extLst>
                  <a:ext uri="{0D108BD9-81ED-4DB2-BD59-A6C34878D82A}">
                    <a16:rowId xmlns:a16="http://schemas.microsoft.com/office/drawing/2014/main" val="4065304891"/>
                  </a:ext>
                </a:extLst>
              </a:tr>
            </a:tbl>
          </a:graphicData>
        </a:graphic>
      </p:graphicFrame>
      <p:sp>
        <p:nvSpPr>
          <p:cNvPr id="4" name="Rectangle 3">
            <a:extLst>
              <a:ext uri="{FF2B5EF4-FFF2-40B4-BE49-F238E27FC236}">
                <a16:creationId xmlns:a16="http://schemas.microsoft.com/office/drawing/2014/main" id="{F33C587F-E71C-42D1-8D07-E64E18ADACE3}"/>
              </a:ext>
            </a:extLst>
          </p:cNvPr>
          <p:cNvSpPr/>
          <p:nvPr/>
        </p:nvSpPr>
        <p:spPr>
          <a:xfrm>
            <a:off x="2177640" y="1701081"/>
            <a:ext cx="7111947" cy="369332"/>
          </a:xfrm>
          <a:prstGeom prst="rect">
            <a:avLst/>
          </a:prstGeom>
        </p:spPr>
        <p:txBody>
          <a:bodyPr wrap="none">
            <a:spAutoFit/>
          </a:bodyPr>
          <a:lstStyle/>
          <a:p>
            <a:r>
              <a:rPr lang="en-US" dirty="0">
                <a:solidFill>
                  <a:srgbClr val="000000"/>
                </a:solidFill>
                <a:latin typeface="Times New Roman" panose="02020603050405020304" pitchFamily="18" charset="0"/>
                <a:ea typeface="맑은 고딕" panose="020B0503020000020004" pitchFamily="50" charset="-127"/>
                <a:cs typeface="Arial" panose="020B0604020202020204" pitchFamily="34" charset="0"/>
              </a:rPr>
              <a:t>January to April accounts for large amounts of potential evapotranspiration</a:t>
            </a:r>
            <a:endParaRPr lang="en-US" dirty="0"/>
          </a:p>
        </p:txBody>
      </p:sp>
      <p:cxnSp>
        <p:nvCxnSpPr>
          <p:cNvPr id="36" name="직선 연결선[R] 10">
            <a:extLst>
              <a:ext uri="{FF2B5EF4-FFF2-40B4-BE49-F238E27FC236}">
                <a16:creationId xmlns:a16="http://schemas.microsoft.com/office/drawing/2014/main" id="{38618B02-7297-4B46-8352-46613918C7E9}"/>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39" name="그림 9">
            <a:extLst>
              <a:ext uri="{FF2B5EF4-FFF2-40B4-BE49-F238E27FC236}">
                <a16:creationId xmlns:a16="http://schemas.microsoft.com/office/drawing/2014/main" id="{5EEE6F57-1A6E-43E5-8023-ADB2BB42D695}"/>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40" name="그림 11">
            <a:extLst>
              <a:ext uri="{FF2B5EF4-FFF2-40B4-BE49-F238E27FC236}">
                <a16:creationId xmlns:a16="http://schemas.microsoft.com/office/drawing/2014/main" id="{F7ACDE35-1F47-44C4-933A-420C2EF81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48" name="그룹 35">
            <a:extLst>
              <a:ext uri="{FF2B5EF4-FFF2-40B4-BE49-F238E27FC236}">
                <a16:creationId xmlns:a16="http://schemas.microsoft.com/office/drawing/2014/main" id="{3EB7B529-D291-4603-9C56-083EABC502C1}"/>
              </a:ext>
            </a:extLst>
          </p:cNvPr>
          <p:cNvGrpSpPr/>
          <p:nvPr/>
        </p:nvGrpSpPr>
        <p:grpSpPr>
          <a:xfrm>
            <a:off x="-1" y="0"/>
            <a:ext cx="12192001" cy="1273579"/>
            <a:chOff x="-1" y="-1"/>
            <a:chExt cx="24382413" cy="1851401"/>
          </a:xfrm>
        </p:grpSpPr>
        <p:sp>
          <p:nvSpPr>
            <p:cNvPr id="49" name="직사각형 36">
              <a:extLst>
                <a:ext uri="{FF2B5EF4-FFF2-40B4-BE49-F238E27FC236}">
                  <a16:creationId xmlns:a16="http://schemas.microsoft.com/office/drawing/2014/main" id="{0B5151BB-30D6-4CA5-821B-10838081AAC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50" name="직선 연결선 70">
              <a:extLst>
                <a:ext uri="{FF2B5EF4-FFF2-40B4-BE49-F238E27FC236}">
                  <a16:creationId xmlns:a16="http://schemas.microsoft.com/office/drawing/2014/main" id="{DCBAB338-5BDB-4550-A2CB-848A4716A62F}"/>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51" name="타원 38">
              <a:extLst>
                <a:ext uri="{FF2B5EF4-FFF2-40B4-BE49-F238E27FC236}">
                  <a16:creationId xmlns:a16="http://schemas.microsoft.com/office/drawing/2014/main" id="{0E9A3D61-CDD7-4A70-AE4B-39984EB285E6}"/>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292228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직선 연결선[R] 10">
            <a:extLst>
              <a:ext uri="{FF2B5EF4-FFF2-40B4-BE49-F238E27FC236}">
                <a16:creationId xmlns:a16="http://schemas.microsoft.com/office/drawing/2014/main" id="{38618B02-7297-4B46-8352-46613918C7E9}"/>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39" name="그림 9">
            <a:extLst>
              <a:ext uri="{FF2B5EF4-FFF2-40B4-BE49-F238E27FC236}">
                <a16:creationId xmlns:a16="http://schemas.microsoft.com/office/drawing/2014/main" id="{5EEE6F57-1A6E-43E5-8023-ADB2BB42D695}"/>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40" name="그림 11">
            <a:extLst>
              <a:ext uri="{FF2B5EF4-FFF2-40B4-BE49-F238E27FC236}">
                <a16:creationId xmlns:a16="http://schemas.microsoft.com/office/drawing/2014/main" id="{F7ACDE35-1F47-44C4-933A-420C2EF81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48" name="그룹 35">
            <a:extLst>
              <a:ext uri="{FF2B5EF4-FFF2-40B4-BE49-F238E27FC236}">
                <a16:creationId xmlns:a16="http://schemas.microsoft.com/office/drawing/2014/main" id="{3EB7B529-D291-4603-9C56-083EABC502C1}"/>
              </a:ext>
            </a:extLst>
          </p:cNvPr>
          <p:cNvGrpSpPr/>
          <p:nvPr/>
        </p:nvGrpSpPr>
        <p:grpSpPr>
          <a:xfrm>
            <a:off x="-1" y="0"/>
            <a:ext cx="12192001" cy="1273579"/>
            <a:chOff x="-1" y="-1"/>
            <a:chExt cx="24382413" cy="1851401"/>
          </a:xfrm>
        </p:grpSpPr>
        <p:sp>
          <p:nvSpPr>
            <p:cNvPr id="49" name="직사각형 36">
              <a:extLst>
                <a:ext uri="{FF2B5EF4-FFF2-40B4-BE49-F238E27FC236}">
                  <a16:creationId xmlns:a16="http://schemas.microsoft.com/office/drawing/2014/main" id="{0B5151BB-30D6-4CA5-821B-10838081AAC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50" name="직선 연결선 70">
              <a:extLst>
                <a:ext uri="{FF2B5EF4-FFF2-40B4-BE49-F238E27FC236}">
                  <a16:creationId xmlns:a16="http://schemas.microsoft.com/office/drawing/2014/main" id="{DCBAB338-5BDB-4550-A2CB-848A4716A62F}"/>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51" name="타원 38">
              <a:extLst>
                <a:ext uri="{FF2B5EF4-FFF2-40B4-BE49-F238E27FC236}">
                  <a16:creationId xmlns:a16="http://schemas.microsoft.com/office/drawing/2014/main" id="{0E9A3D61-CDD7-4A70-AE4B-39984EB285E6}"/>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13" name="Rectangle 12">
            <a:extLst>
              <a:ext uri="{FF2B5EF4-FFF2-40B4-BE49-F238E27FC236}">
                <a16:creationId xmlns:a16="http://schemas.microsoft.com/office/drawing/2014/main" id="{954BDEAC-2EEB-4659-BA03-615A3D7744ED}"/>
              </a:ext>
            </a:extLst>
          </p:cNvPr>
          <p:cNvSpPr/>
          <p:nvPr/>
        </p:nvSpPr>
        <p:spPr>
          <a:xfrm>
            <a:off x="8166" y="262286"/>
            <a:ext cx="5772150"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atin typeface="Times New Roman" panose="02020603050405020304" pitchFamily="18" charset="0"/>
                <a:ea typeface="+mj-ea"/>
                <a:cs typeface="Times New Roman" panose="02020603050405020304" pitchFamily="18" charset="0"/>
              </a:rPr>
              <a:t>Flows from each HRU</a:t>
            </a:r>
            <a:endParaRPr lang="en-US" sz="3600" b="1"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14" name="Grafik 14">
            <a:extLst>
              <a:ext uri="{FF2B5EF4-FFF2-40B4-BE49-F238E27FC236}">
                <a16:creationId xmlns:a16="http://schemas.microsoft.com/office/drawing/2014/main" id="{3ECD96F4-AF34-496B-B375-33D8602B8FDD}"/>
              </a:ext>
            </a:extLst>
          </p:cNvPr>
          <p:cNvPicPr/>
          <p:nvPr/>
        </p:nvPicPr>
        <p:blipFill rotWithShape="1">
          <a:blip r:embed="rId4" cstate="print">
            <a:extLst>
              <a:ext uri="{28A0092B-C50C-407E-A947-70E740481C1C}">
                <a14:useLocalDpi xmlns:a14="http://schemas.microsoft.com/office/drawing/2010/main" val="0"/>
              </a:ext>
            </a:extLst>
          </a:blip>
          <a:srcRect t="5573" b="7418"/>
          <a:stretch/>
        </p:blipFill>
        <p:spPr bwMode="auto">
          <a:xfrm>
            <a:off x="5498194" y="361452"/>
            <a:ext cx="5703106" cy="5987944"/>
          </a:xfrm>
          <a:prstGeom prst="rect">
            <a:avLst/>
          </a:prstGeom>
          <a:noFill/>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9FC75C1A-E531-440F-A036-C210B20FA8F8}"/>
              </a:ext>
            </a:extLst>
          </p:cNvPr>
          <p:cNvSpPr/>
          <p:nvPr/>
        </p:nvSpPr>
        <p:spPr>
          <a:xfrm>
            <a:off x="-76201" y="2643536"/>
            <a:ext cx="4991101" cy="93268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2400" dirty="0">
                <a:latin typeface="Times New Roman" panose="02020603050405020304" pitchFamily="18" charset="0"/>
                <a:ea typeface="+mj-ea"/>
                <a:cs typeface="Times New Roman" panose="02020603050405020304" pitchFamily="18" charset="0"/>
              </a:rPr>
              <a:t>Surface and sub-surface flow from each HRU based upon results of HRU-based LSTM model.</a:t>
            </a:r>
            <a:endParaRPr lang="en-US" sz="2400" kern="12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3308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10A18CC-D277-4661-8752-09A608BDDD4E}"/>
              </a:ext>
            </a:extLst>
          </p:cNvPr>
          <p:cNvSpPr txBox="1"/>
          <p:nvPr/>
        </p:nvSpPr>
        <p:spPr>
          <a:xfrm>
            <a:off x="422839" y="345368"/>
            <a:ext cx="4514377"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Why data-driven models</a:t>
            </a:r>
          </a:p>
        </p:txBody>
      </p:sp>
      <p:cxnSp>
        <p:nvCxnSpPr>
          <p:cNvPr id="9" name="직선 연결선[R] 10">
            <a:extLst>
              <a:ext uri="{FF2B5EF4-FFF2-40B4-BE49-F238E27FC236}">
                <a16:creationId xmlns:a16="http://schemas.microsoft.com/office/drawing/2014/main" id="{C305224D-0390-4507-AC06-8634A672F2B7}"/>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90B0E4D3-A422-4F0F-8725-545AFD2DF073}"/>
              </a:ext>
            </a:extLst>
          </p:cNvPr>
          <p:cNvPicPr>
            <a:picLocks noChangeAspect="1"/>
          </p:cNvPicPr>
          <p:nvPr/>
        </p:nvPicPr>
        <p:blipFill>
          <a:blip r:embed="rId2"/>
          <a:stretch>
            <a:fillRect/>
          </a:stretch>
        </p:blipFill>
        <p:spPr>
          <a:xfrm>
            <a:off x="9825633" y="6525546"/>
            <a:ext cx="2222311" cy="234930"/>
          </a:xfrm>
          <a:prstGeom prst="rect">
            <a:avLst/>
          </a:prstGeom>
        </p:spPr>
      </p:pic>
      <p:pic>
        <p:nvPicPr>
          <p:cNvPr id="11" name="그림 11">
            <a:extLst>
              <a:ext uri="{FF2B5EF4-FFF2-40B4-BE49-F238E27FC236}">
                <a16:creationId xmlns:a16="http://schemas.microsoft.com/office/drawing/2014/main" id="{D1A0476B-5F02-47E0-9162-2327BB0F8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12" name="그룹 35">
            <a:extLst>
              <a:ext uri="{FF2B5EF4-FFF2-40B4-BE49-F238E27FC236}">
                <a16:creationId xmlns:a16="http://schemas.microsoft.com/office/drawing/2014/main" id="{FD25E2A3-C57B-4362-9E39-22793D7AF665}"/>
              </a:ext>
            </a:extLst>
          </p:cNvPr>
          <p:cNvGrpSpPr/>
          <p:nvPr/>
        </p:nvGrpSpPr>
        <p:grpSpPr>
          <a:xfrm>
            <a:off x="-1" y="0"/>
            <a:ext cx="12192001" cy="1080799"/>
            <a:chOff x="-1" y="-1"/>
            <a:chExt cx="24382413" cy="1571157"/>
          </a:xfrm>
        </p:grpSpPr>
        <p:sp>
          <p:nvSpPr>
            <p:cNvPr id="13" name="직사각형 36">
              <a:extLst>
                <a:ext uri="{FF2B5EF4-FFF2-40B4-BE49-F238E27FC236}">
                  <a16:creationId xmlns:a16="http://schemas.microsoft.com/office/drawing/2014/main" id="{44E12AF4-2963-4F84-871D-41C5EBBFA164}"/>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Times New Roman" panose="02020603050405020304" pitchFamily="18" charset="0"/>
                <a:cs typeface="Times New Roman" panose="02020603050405020304" pitchFamily="18" charset="0"/>
              </a:endParaRPr>
            </a:p>
          </p:txBody>
        </p:sp>
        <p:cxnSp>
          <p:nvCxnSpPr>
            <p:cNvPr id="14" name="직선 연결선 70">
              <a:extLst>
                <a:ext uri="{FF2B5EF4-FFF2-40B4-BE49-F238E27FC236}">
                  <a16:creationId xmlns:a16="http://schemas.microsoft.com/office/drawing/2014/main" id="{F97EA853-1A73-4A1A-9C05-3970E9AEDADA}"/>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5" name="타원 38">
              <a:extLst>
                <a:ext uri="{FF2B5EF4-FFF2-40B4-BE49-F238E27FC236}">
                  <a16:creationId xmlns:a16="http://schemas.microsoft.com/office/drawing/2014/main" id="{0A03BC93-556F-40A7-911E-47DDE49B5701}"/>
                </a:ext>
              </a:extLst>
            </p:cNvPr>
            <p:cNvSpPr/>
            <p:nvPr/>
          </p:nvSpPr>
          <p:spPr>
            <a:xfrm>
              <a:off x="22728918" y="793767"/>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latin typeface="Times New Roman" panose="02020603050405020304" pitchFamily="18" charset="0"/>
                  <a:ea typeface="나눔고딕" panose="020D0604000000000000" pitchFamily="50" charset="-127"/>
                  <a:cs typeface="Times New Roman" panose="02020603050405020304" pitchFamily="18" charset="0"/>
                </a:rPr>
                <a:t>4</a:t>
              </a:r>
              <a:endParaRPr lang="ko-KR" altLang="en-US" b="1" dirty="0">
                <a:latin typeface="Times New Roman" panose="02020603050405020304" pitchFamily="18" charset="0"/>
                <a:ea typeface="나눔고딕" panose="020D0604000000000000" pitchFamily="50" charset="-127"/>
                <a:cs typeface="Times New Roman" panose="02020603050405020304" pitchFamily="18" charset="0"/>
              </a:endParaRPr>
            </a:p>
          </p:txBody>
        </p:sp>
      </p:grpSp>
      <p:pic>
        <p:nvPicPr>
          <p:cNvPr id="16" name="Grafik 4">
            <a:extLst>
              <a:ext uri="{FF2B5EF4-FFF2-40B4-BE49-F238E27FC236}">
                <a16:creationId xmlns:a16="http://schemas.microsoft.com/office/drawing/2014/main" id="{B0F1EB98-196F-4EA6-A225-6001AB03C195}"/>
              </a:ext>
            </a:extLst>
          </p:cNvPr>
          <p:cNvPicPr>
            <a:picLocks noChangeAspect="1"/>
          </p:cNvPicPr>
          <p:nvPr/>
        </p:nvPicPr>
        <p:blipFill>
          <a:blip r:embed="rId4"/>
          <a:stretch>
            <a:fillRect/>
          </a:stretch>
        </p:blipFill>
        <p:spPr>
          <a:xfrm>
            <a:off x="6626682" y="1694553"/>
            <a:ext cx="5421262" cy="4478694"/>
          </a:xfrm>
          <a:prstGeom prst="rect">
            <a:avLst/>
          </a:prstGeom>
        </p:spPr>
      </p:pic>
      <p:grpSp>
        <p:nvGrpSpPr>
          <p:cNvPr id="19" name="Group 18">
            <a:extLst>
              <a:ext uri="{FF2B5EF4-FFF2-40B4-BE49-F238E27FC236}">
                <a16:creationId xmlns:a16="http://schemas.microsoft.com/office/drawing/2014/main" id="{16777D88-7709-4EB1-82DD-5B17BC37FBB6}"/>
              </a:ext>
            </a:extLst>
          </p:cNvPr>
          <p:cNvGrpSpPr/>
          <p:nvPr/>
        </p:nvGrpSpPr>
        <p:grpSpPr>
          <a:xfrm>
            <a:off x="6402296" y="4089901"/>
            <a:ext cx="1165392" cy="1875454"/>
            <a:chOff x="6350267" y="4777273"/>
            <a:chExt cx="1165392" cy="1875454"/>
          </a:xfrm>
        </p:grpSpPr>
        <p:sp>
          <p:nvSpPr>
            <p:cNvPr id="17" name="Geschweifte Klammer links 3">
              <a:extLst>
                <a:ext uri="{FF2B5EF4-FFF2-40B4-BE49-F238E27FC236}">
                  <a16:creationId xmlns:a16="http://schemas.microsoft.com/office/drawing/2014/main" id="{8940739E-4589-4CF8-BC61-487F4F1B5870}"/>
                </a:ext>
              </a:extLst>
            </p:cNvPr>
            <p:cNvSpPr/>
            <p:nvPr/>
          </p:nvSpPr>
          <p:spPr>
            <a:xfrm>
              <a:off x="7072604" y="4777273"/>
              <a:ext cx="121298" cy="187545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feld 5">
              <a:extLst>
                <a:ext uri="{FF2B5EF4-FFF2-40B4-BE49-F238E27FC236}">
                  <a16:creationId xmlns:a16="http://schemas.microsoft.com/office/drawing/2014/main" id="{E9A275CD-470F-4596-81D1-ADF1B538D978}"/>
                </a:ext>
              </a:extLst>
            </p:cNvPr>
            <p:cNvSpPr txBox="1"/>
            <p:nvPr/>
          </p:nvSpPr>
          <p:spPr>
            <a:xfrm>
              <a:off x="6350267" y="5530334"/>
              <a:ext cx="1165392"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Inputs</a:t>
              </a:r>
            </a:p>
          </p:txBody>
        </p:sp>
      </p:grpSp>
      <p:sp>
        <p:nvSpPr>
          <p:cNvPr id="20" name="Rectangle 19">
            <a:extLst>
              <a:ext uri="{FF2B5EF4-FFF2-40B4-BE49-F238E27FC236}">
                <a16:creationId xmlns:a16="http://schemas.microsoft.com/office/drawing/2014/main" id="{A328C64D-B56D-468A-816E-3DD660F86CAC}"/>
              </a:ext>
            </a:extLst>
          </p:cNvPr>
          <p:cNvSpPr/>
          <p:nvPr/>
        </p:nvSpPr>
        <p:spPr>
          <a:xfrm>
            <a:off x="9737363" y="6058368"/>
            <a:ext cx="2367956" cy="261610"/>
          </a:xfrm>
          <a:prstGeom prst="rect">
            <a:avLst/>
          </a:prstGeom>
        </p:spPr>
        <p:txBody>
          <a:bodyPr wrap="none">
            <a:spAutoFit/>
          </a:bodyPr>
          <a:lstStyle/>
          <a:p>
            <a:r>
              <a:rPr lang="en-US" sz="1100" dirty="0">
                <a:latin typeface="Times New Roman" panose="02020603050405020304" pitchFamily="18" charset="0"/>
                <a:ea typeface="맑은 고딕" panose="020B0503020000020004" pitchFamily="50" charset="-127"/>
              </a:rPr>
              <a:t>Modified after </a:t>
            </a:r>
            <a:r>
              <a:rPr lang="en-US" sz="1100" dirty="0">
                <a:solidFill>
                  <a:srgbClr val="00B0F0"/>
                </a:solidFill>
                <a:latin typeface="Times New Roman" panose="02020603050405020304" pitchFamily="18" charset="0"/>
                <a:ea typeface="맑은 고딕" panose="020B0503020000020004" pitchFamily="50" charset="-127"/>
              </a:rPr>
              <a:t>Goodfellow et al., 2016</a:t>
            </a:r>
            <a:endParaRPr lang="en-US" sz="1100" dirty="0"/>
          </a:p>
        </p:txBody>
      </p:sp>
      <p:sp>
        <p:nvSpPr>
          <p:cNvPr id="21" name="Textfeld 5">
            <a:extLst>
              <a:ext uri="{FF2B5EF4-FFF2-40B4-BE49-F238E27FC236}">
                <a16:creationId xmlns:a16="http://schemas.microsoft.com/office/drawing/2014/main" id="{ABD4B0AD-B4C7-4D3A-9E48-7A900B350D42}"/>
              </a:ext>
            </a:extLst>
          </p:cNvPr>
          <p:cNvSpPr txBox="1"/>
          <p:nvPr/>
        </p:nvSpPr>
        <p:spPr>
          <a:xfrm>
            <a:off x="1884957" y="5965355"/>
            <a:ext cx="6094504"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 typical neural network for rainfall-runoff modelling.</a:t>
            </a:r>
          </a:p>
        </p:txBody>
      </p:sp>
      <p:sp>
        <p:nvSpPr>
          <p:cNvPr id="2" name="Textfeld 1">
            <a:extLst>
              <a:ext uri="{FF2B5EF4-FFF2-40B4-BE49-F238E27FC236}">
                <a16:creationId xmlns:a16="http://schemas.microsoft.com/office/drawing/2014/main" id="{DF8C5298-6C25-4FAF-9693-6D7E7051F16C}"/>
              </a:ext>
            </a:extLst>
          </p:cNvPr>
          <p:cNvSpPr txBox="1"/>
          <p:nvPr/>
        </p:nvSpPr>
        <p:spPr>
          <a:xfrm>
            <a:off x="439340" y="1135711"/>
            <a:ext cx="8371285" cy="25355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 data is available than ever before.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the rise in computation power, more sophisticated algorithms (e.g. neural networks) have been developed which can learn complex functions from data.</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Complexity is handled by machine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make use of various kinds of input data while process-based models are limited by their conceptual model.</a:t>
            </a:r>
          </a:p>
        </p:txBody>
      </p:sp>
    </p:spTree>
    <p:extLst>
      <p:ext uri="{BB962C8B-B14F-4D97-AF65-F5344CB8AC3E}">
        <p14:creationId xmlns:p14="http://schemas.microsoft.com/office/powerpoint/2010/main" val="246889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Grafik 12">
            <a:extLst>
              <a:ext uri="{FF2B5EF4-FFF2-40B4-BE49-F238E27FC236}">
                <a16:creationId xmlns:a16="http://schemas.microsoft.com/office/drawing/2014/main" id="{6B3F05FB-5CF9-4698-9555-1A1E7AE5F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541" y="1452499"/>
            <a:ext cx="6471657" cy="35321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
            <a:extLst>
              <a:ext uri="{FF2B5EF4-FFF2-40B4-BE49-F238E27FC236}">
                <a16:creationId xmlns:a16="http://schemas.microsoft.com/office/drawing/2014/main" id="{B386B6F2-8040-42EB-A154-D2596C5E68FF}"/>
              </a:ext>
            </a:extLst>
          </p:cNvPr>
          <p:cNvSpPr>
            <a:spLocks noChangeArrowheads="1"/>
          </p:cNvSpPr>
          <p:nvPr/>
        </p:nvSpPr>
        <p:spPr bwMode="auto">
          <a:xfrm>
            <a:off x="4986978" y="5226658"/>
            <a:ext cx="597499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Location of the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Houay</a:t>
            </a: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Pano</a:t>
            </a: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catchment in northern Lao P.D.R. and the observation stations. Topographic map is taken from Google Earth (</a:t>
            </a:r>
            <a:r>
              <a:rPr kumimoji="0" lang="en-US" altLang="en-US" sz="1400" b="0" i="0" u="none" strike="noStrike" cap="none" normalizeH="0" baseline="0" dirty="0">
                <a:ln>
                  <a:noFill/>
                </a:ln>
                <a:solidFill>
                  <a:srgbClr val="323232"/>
                </a:solidFill>
                <a:effectLst/>
                <a:latin typeface="Georgia" panose="02040502050405020303" pitchFamily="18" charset="0"/>
                <a:ea typeface="맑은 고딕" panose="020B0503020000020004" pitchFamily="50" charset="-127"/>
                <a:cs typeface="Arial" panose="020B0604020202020204" pitchFamily="34" charset="0"/>
              </a:rPr>
              <a:t>19°51′29.49″</a:t>
            </a: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N, 102</a:t>
            </a:r>
            <a:r>
              <a:rPr kumimoji="0" lang="en-US" altLang="en-US" sz="1400" b="0" i="0" u="none" strike="noStrike" cap="none" normalizeH="0" baseline="0" dirty="0">
                <a:ln>
                  <a:noFill/>
                </a:ln>
                <a:solidFill>
                  <a:srgbClr val="323232"/>
                </a:solidFill>
                <a:effectLst/>
                <a:latin typeface="Georgia" panose="02040502050405020303" pitchFamily="18" charset="0"/>
                <a:ea typeface="맑은 고딕" panose="020B0503020000020004" pitchFamily="50" charset="-127"/>
                <a:cs typeface="Arial" panose="020B0604020202020204" pitchFamily="34" charset="0"/>
              </a:rPr>
              <a:t>°10′21.51″</a:t>
            </a: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 E) </a:t>
            </a:r>
            <a:r>
              <a:rPr kumimoji="0" lang="en-US" altLang="en-US" sz="1600" b="0" i="0" u="none" strike="noStrike" cap="none" normalizeH="0" baseline="0" dirty="0">
                <a:ln>
                  <a:noFill/>
                </a:ln>
                <a:solidFill>
                  <a:srgbClr val="00B0F0"/>
                </a:solidFill>
                <a:effectLst/>
                <a:latin typeface="Times New Roman" panose="02020603050405020304" pitchFamily="18" charset="0"/>
                <a:ea typeface="맑은 고딕" panose="020B0503020000020004" pitchFamily="50" charset="-127"/>
                <a:cs typeface="Times New Roman" panose="02020603050405020304" pitchFamily="18" charset="0"/>
              </a:rPr>
              <a:t>(Google, 2014)</a:t>
            </a:r>
            <a:r>
              <a:rPr kumimoji="0" lang="en-US" altLang="en-US" sz="16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a:t>
            </a:r>
            <a:br>
              <a:rPr kumimoji="0" lang="en-US" altLang="en-US" sz="1200" b="0" i="0" u="none" strike="noStrike" cap="none" normalizeH="0" baseline="0" dirty="0">
                <a:ln>
                  <a:noFill/>
                </a:ln>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feld 2">
            <a:extLst>
              <a:ext uri="{FF2B5EF4-FFF2-40B4-BE49-F238E27FC236}">
                <a16:creationId xmlns:a16="http://schemas.microsoft.com/office/drawing/2014/main" id="{6C253E7D-DE6E-4DD1-92C3-4A7EF9FD04F0}"/>
              </a:ext>
            </a:extLst>
          </p:cNvPr>
          <p:cNvSpPr txBox="1"/>
          <p:nvPr/>
        </p:nvSpPr>
        <p:spPr>
          <a:xfrm>
            <a:off x="243541" y="349314"/>
            <a:ext cx="214873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Study Area</a:t>
            </a:r>
          </a:p>
        </p:txBody>
      </p:sp>
      <p:cxnSp>
        <p:nvCxnSpPr>
          <p:cNvPr id="21" name="직선 연결선[R] 10">
            <a:extLst>
              <a:ext uri="{FF2B5EF4-FFF2-40B4-BE49-F238E27FC236}">
                <a16:creationId xmlns:a16="http://schemas.microsoft.com/office/drawing/2014/main" id="{C9B81951-4FC0-46AB-9BEC-1D9880C6E1D8}"/>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22" name="그림 9">
            <a:extLst>
              <a:ext uri="{FF2B5EF4-FFF2-40B4-BE49-F238E27FC236}">
                <a16:creationId xmlns:a16="http://schemas.microsoft.com/office/drawing/2014/main" id="{D6E457B1-61FE-424B-BF1B-FAAA4C1F45E1}"/>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23" name="그림 11">
            <a:extLst>
              <a:ext uri="{FF2B5EF4-FFF2-40B4-BE49-F238E27FC236}">
                <a16:creationId xmlns:a16="http://schemas.microsoft.com/office/drawing/2014/main" id="{DBC41A85-60E1-40BD-99F2-FA99DC462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24" name="그룹 35">
            <a:extLst>
              <a:ext uri="{FF2B5EF4-FFF2-40B4-BE49-F238E27FC236}">
                <a16:creationId xmlns:a16="http://schemas.microsoft.com/office/drawing/2014/main" id="{5C9682A6-22F3-40A0-A613-FBD8EFA93CB2}"/>
              </a:ext>
            </a:extLst>
          </p:cNvPr>
          <p:cNvGrpSpPr/>
          <p:nvPr/>
        </p:nvGrpSpPr>
        <p:grpSpPr>
          <a:xfrm>
            <a:off x="-1" y="0"/>
            <a:ext cx="12192001" cy="1276350"/>
            <a:chOff x="-1" y="-1"/>
            <a:chExt cx="24382413" cy="1855429"/>
          </a:xfrm>
        </p:grpSpPr>
        <p:sp>
          <p:nvSpPr>
            <p:cNvPr id="25" name="직사각형 36">
              <a:extLst>
                <a:ext uri="{FF2B5EF4-FFF2-40B4-BE49-F238E27FC236}">
                  <a16:creationId xmlns:a16="http://schemas.microsoft.com/office/drawing/2014/main" id="{D0AFC5E9-8EA7-4E13-B401-AB830000D01C}"/>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6" name="직선 연결선 70">
              <a:extLst>
                <a:ext uri="{FF2B5EF4-FFF2-40B4-BE49-F238E27FC236}">
                  <a16:creationId xmlns:a16="http://schemas.microsoft.com/office/drawing/2014/main" id="{E9206A0C-929C-4008-B83F-9C8427684E10}"/>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27" name="타원 38">
              <a:extLst>
                <a:ext uri="{FF2B5EF4-FFF2-40B4-BE49-F238E27FC236}">
                  <a16:creationId xmlns:a16="http://schemas.microsoft.com/office/drawing/2014/main" id="{28F04B23-512F-457E-8610-49B398E1083C}"/>
                </a:ext>
              </a:extLst>
            </p:cNvPr>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latin typeface="나눔고딕" panose="020D0604000000000000" pitchFamily="50" charset="-127"/>
                  <a:ea typeface="나눔고딕" panose="020D0604000000000000" pitchFamily="50" charset="-127"/>
                  <a:cs typeface="Nanum Gothic ExtraBold" charset="-127"/>
                </a:rPr>
                <a:t>5</a:t>
              </a:r>
              <a:endParaRPr lang="ko-KR" altLang="en-US" b="1" dirty="0">
                <a:latin typeface="나눔고딕" panose="020D0604000000000000" pitchFamily="50" charset="-127"/>
                <a:ea typeface="나눔고딕" panose="020D0604000000000000" pitchFamily="50" charset="-127"/>
                <a:cs typeface="Nanum Gothic ExtraBold" charset="-127"/>
              </a:endParaRPr>
            </a:p>
          </p:txBody>
        </p:sp>
      </p:grpSp>
      <p:sp>
        <p:nvSpPr>
          <p:cNvPr id="12" name="Rectangle 11">
            <a:extLst>
              <a:ext uri="{FF2B5EF4-FFF2-40B4-BE49-F238E27FC236}">
                <a16:creationId xmlns:a16="http://schemas.microsoft.com/office/drawing/2014/main" id="{B79BE7A2-7A71-45EC-B4FA-2C37B2BC36BD}"/>
              </a:ext>
            </a:extLst>
          </p:cNvPr>
          <p:cNvSpPr/>
          <p:nvPr/>
        </p:nvSpPr>
        <p:spPr>
          <a:xfrm>
            <a:off x="163358" y="2228671"/>
            <a:ext cx="4637241" cy="254088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A 0.6 km² </a:t>
            </a:r>
            <a:r>
              <a:rPr lang="en-US" dirty="0" err="1">
                <a:latin typeface="Times New Roman" panose="02020603050405020304" pitchFamily="18" charset="0"/>
                <a:ea typeface="맑은 고딕" panose="020B0503020000020004" pitchFamily="50" charset="-127"/>
              </a:rPr>
              <a:t>Houay</a:t>
            </a:r>
            <a:r>
              <a:rPr lang="en-US" dirty="0">
                <a:latin typeface="Times New Roman" panose="02020603050405020304" pitchFamily="18" charset="0"/>
                <a:ea typeface="맑은 고딕" panose="020B0503020000020004" pitchFamily="50" charset="-127"/>
              </a:rPr>
              <a:t> </a:t>
            </a:r>
            <a:r>
              <a:rPr lang="en-US" dirty="0" err="1">
                <a:latin typeface="Times New Roman" panose="02020603050405020304" pitchFamily="18" charset="0"/>
                <a:ea typeface="맑은 고딕" panose="020B0503020000020004" pitchFamily="50" charset="-127"/>
              </a:rPr>
              <a:t>Pano</a:t>
            </a:r>
            <a:r>
              <a:rPr lang="en-US" dirty="0">
                <a:latin typeface="Times New Roman" panose="02020603050405020304" pitchFamily="18" charset="0"/>
                <a:ea typeface="맑은 고딕" panose="020B0503020000020004" pitchFamily="50" charset="-127"/>
              </a:rPr>
              <a:t> headwater catchment, located 10 km south of </a:t>
            </a:r>
            <a:r>
              <a:rPr lang="en-US" dirty="0" err="1">
                <a:latin typeface="Times New Roman" panose="02020603050405020304" pitchFamily="18" charset="0"/>
                <a:ea typeface="맑은 고딕" panose="020B0503020000020004" pitchFamily="50" charset="-127"/>
              </a:rPr>
              <a:t>Luang</a:t>
            </a:r>
            <a:r>
              <a:rPr lang="en-US" dirty="0">
                <a:latin typeface="Times New Roman" panose="02020603050405020304" pitchFamily="18" charset="0"/>
                <a:ea typeface="맑은 고딕" panose="020B0503020000020004" pitchFamily="50" charset="-127"/>
              </a:rPr>
              <a:t> Prabang city in Northern Lao P.D.R.</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It is a sub-basin of the </a:t>
            </a:r>
            <a:r>
              <a:rPr lang="en-US" dirty="0" err="1">
                <a:latin typeface="Times New Roman" panose="02020603050405020304" pitchFamily="18" charset="0"/>
                <a:ea typeface="맑은 고딕" panose="020B0503020000020004" pitchFamily="50" charset="-127"/>
              </a:rPr>
              <a:t>Houay</a:t>
            </a:r>
            <a:r>
              <a:rPr lang="en-US" dirty="0">
                <a:latin typeface="Times New Roman" panose="02020603050405020304" pitchFamily="18" charset="0"/>
                <a:ea typeface="맑은 고딕" panose="020B0503020000020004" pitchFamily="50" charset="-127"/>
              </a:rPr>
              <a:t> </a:t>
            </a:r>
            <a:r>
              <a:rPr lang="en-US" dirty="0" err="1">
                <a:latin typeface="Times New Roman" panose="02020603050405020304" pitchFamily="18" charset="0"/>
                <a:ea typeface="맑은 고딕" panose="020B0503020000020004" pitchFamily="50" charset="-127"/>
              </a:rPr>
              <a:t>Xon</a:t>
            </a:r>
            <a:r>
              <a:rPr lang="en-US" dirty="0">
                <a:latin typeface="Times New Roman" panose="02020603050405020304" pitchFamily="18" charset="0"/>
                <a:ea typeface="맑은 고딕" panose="020B0503020000020004" pitchFamily="50" charset="-127"/>
              </a:rPr>
              <a:t> river basin, which is a tributary of the Mekong River </a:t>
            </a:r>
            <a:endParaRPr lang="en-US" dirty="0"/>
          </a:p>
        </p:txBody>
      </p:sp>
    </p:spTree>
    <p:extLst>
      <p:ext uri="{BB962C8B-B14F-4D97-AF65-F5344CB8AC3E}">
        <p14:creationId xmlns:p14="http://schemas.microsoft.com/office/powerpoint/2010/main" val="176975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07248-146A-4352-9313-3BCBB655CF35}"/>
              </a:ext>
            </a:extLst>
          </p:cNvPr>
          <p:cNvSpPr/>
          <p:nvPr/>
        </p:nvSpPr>
        <p:spPr>
          <a:xfrm>
            <a:off x="0" y="2186542"/>
            <a:ext cx="4927078" cy="2055756"/>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맑은 고딕" panose="020B0503020000020004" pitchFamily="50" charset="-127"/>
                <a:cs typeface="Times New Roman" panose="02020603050405020304" pitchFamily="18" charset="0"/>
              </a:rPr>
              <a:t>We developed and compared the performance of three models.</a:t>
            </a:r>
          </a:p>
          <a:p>
            <a:pPr marL="285750" indent="-285750" algn="just">
              <a:lnSpc>
                <a:spcPct val="107000"/>
              </a:lnSpc>
              <a:spcAft>
                <a:spcPts val="800"/>
              </a:spcAft>
              <a:buFont typeface="Arial" panose="020B0604020202020204" pitchFamily="34" charset="0"/>
              <a:buChar char="•"/>
            </a:pPr>
            <a:r>
              <a:rPr lang="en-US" dirty="0">
                <a:effectLst/>
                <a:latin typeface="Times New Roman" panose="02020603050405020304" pitchFamily="18" charset="0"/>
                <a:ea typeface="맑은 고딕" panose="020B0503020000020004" pitchFamily="50" charset="-127"/>
                <a:cs typeface="Times New Roman" panose="02020603050405020304" pitchFamily="18" charset="0"/>
              </a:rPr>
              <a:t>Models include one process-based model HSPF and two data-driven models based </a:t>
            </a:r>
            <a:r>
              <a:rPr lang="en-US" dirty="0">
                <a:latin typeface="Times New Roman" panose="02020603050405020304" pitchFamily="18" charset="0"/>
                <a:ea typeface="맑은 고딕" panose="020B0503020000020004" pitchFamily="50" charset="-127"/>
                <a:cs typeface="Times New Roman" panose="02020603050405020304" pitchFamily="18" charset="0"/>
              </a:rPr>
              <a:t>on LSTM.</a:t>
            </a:r>
          </a:p>
          <a:p>
            <a:pPr marL="285750" indent="-285750" algn="just">
              <a:lnSpc>
                <a:spcPct val="107000"/>
              </a:lnSpc>
              <a:spcAft>
                <a:spcPts val="800"/>
              </a:spcAft>
              <a:buFont typeface="Arial" panose="020B0604020202020204" pitchFamily="34" charset="0"/>
              <a:buChar char="•"/>
            </a:pPr>
            <a:r>
              <a:rPr lang="en-US" dirty="0">
                <a:effectLst/>
                <a:latin typeface="Times New Roman" panose="02020603050405020304" pitchFamily="18" charset="0"/>
                <a:ea typeface="맑은 고딕" panose="020B0503020000020004" pitchFamily="50" charset="-127"/>
                <a:cs typeface="Times New Roman" panose="02020603050405020304" pitchFamily="18" charset="0"/>
              </a:rPr>
              <a:t>All models follow same procedure i.e. model development, parameter calibration, prediction.</a:t>
            </a:r>
          </a:p>
        </p:txBody>
      </p:sp>
      <p:pic>
        <p:nvPicPr>
          <p:cNvPr id="3" name="Picture 2">
            <a:extLst>
              <a:ext uri="{FF2B5EF4-FFF2-40B4-BE49-F238E27FC236}">
                <a16:creationId xmlns:a16="http://schemas.microsoft.com/office/drawing/2014/main" id="{39AA0119-5234-4578-BAD1-0E9AB204CAF2}"/>
              </a:ext>
            </a:extLst>
          </p:cNvPr>
          <p:cNvPicPr/>
          <p:nvPr/>
        </p:nvPicPr>
        <p:blipFill>
          <a:blip r:embed="rId2">
            <a:extLst>
              <a:ext uri="{28A0092B-C50C-407E-A947-70E740481C1C}">
                <a14:useLocalDpi xmlns:a14="http://schemas.microsoft.com/office/drawing/2010/main" val="0"/>
              </a:ext>
            </a:extLst>
          </a:blip>
          <a:stretch>
            <a:fillRect/>
          </a:stretch>
        </p:blipFill>
        <p:spPr>
          <a:xfrm>
            <a:off x="5122513" y="655205"/>
            <a:ext cx="6242685" cy="5171440"/>
          </a:xfrm>
          <a:prstGeom prst="rect">
            <a:avLst/>
          </a:prstGeom>
        </p:spPr>
      </p:pic>
      <p:sp>
        <p:nvSpPr>
          <p:cNvPr id="4" name="Textfeld 2">
            <a:extLst>
              <a:ext uri="{FF2B5EF4-FFF2-40B4-BE49-F238E27FC236}">
                <a16:creationId xmlns:a16="http://schemas.microsoft.com/office/drawing/2014/main" id="{E981BCD8-73DA-4D3D-8EBA-75E41B60CF67}"/>
              </a:ext>
            </a:extLst>
          </p:cNvPr>
          <p:cNvSpPr txBox="1"/>
          <p:nvPr/>
        </p:nvSpPr>
        <p:spPr>
          <a:xfrm>
            <a:off x="169178" y="448902"/>
            <a:ext cx="193976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Workflow</a:t>
            </a:r>
          </a:p>
        </p:txBody>
      </p:sp>
      <p:cxnSp>
        <p:nvCxnSpPr>
          <p:cNvPr id="5" name="직선 연결선[R] 10">
            <a:extLst>
              <a:ext uri="{FF2B5EF4-FFF2-40B4-BE49-F238E27FC236}">
                <a16:creationId xmlns:a16="http://schemas.microsoft.com/office/drawing/2014/main" id="{5908F62C-EA02-4871-A744-C319BA182518}"/>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6" name="그림 9">
            <a:extLst>
              <a:ext uri="{FF2B5EF4-FFF2-40B4-BE49-F238E27FC236}">
                <a16:creationId xmlns:a16="http://schemas.microsoft.com/office/drawing/2014/main" id="{18F9B2A0-6F5C-41C0-A4E6-9F164AD2D423}"/>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7" name="그림 11">
            <a:extLst>
              <a:ext uri="{FF2B5EF4-FFF2-40B4-BE49-F238E27FC236}">
                <a16:creationId xmlns:a16="http://schemas.microsoft.com/office/drawing/2014/main" id="{D1055AD1-7F59-46D8-ADD7-C6B914F99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8" name="그룹 35">
            <a:extLst>
              <a:ext uri="{FF2B5EF4-FFF2-40B4-BE49-F238E27FC236}">
                <a16:creationId xmlns:a16="http://schemas.microsoft.com/office/drawing/2014/main" id="{F9DE4A66-1C82-42F4-B072-B50CB7B3D48D}"/>
              </a:ext>
            </a:extLst>
          </p:cNvPr>
          <p:cNvGrpSpPr/>
          <p:nvPr/>
        </p:nvGrpSpPr>
        <p:grpSpPr>
          <a:xfrm>
            <a:off x="-1" y="0"/>
            <a:ext cx="12192001" cy="1276350"/>
            <a:chOff x="-1" y="-1"/>
            <a:chExt cx="24382413" cy="1855429"/>
          </a:xfrm>
        </p:grpSpPr>
        <p:sp>
          <p:nvSpPr>
            <p:cNvPr id="9" name="직사각형 36">
              <a:extLst>
                <a:ext uri="{FF2B5EF4-FFF2-40B4-BE49-F238E27FC236}">
                  <a16:creationId xmlns:a16="http://schemas.microsoft.com/office/drawing/2014/main" id="{A8844F6B-EBB0-4F67-AAE5-4DD3FEAF00C7}"/>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0" name="직선 연결선 70">
              <a:extLst>
                <a:ext uri="{FF2B5EF4-FFF2-40B4-BE49-F238E27FC236}">
                  <a16:creationId xmlns:a16="http://schemas.microsoft.com/office/drawing/2014/main" id="{954EC780-BE59-4165-8DE8-31A9291947C5}"/>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1" name="타원 38">
              <a:extLst>
                <a:ext uri="{FF2B5EF4-FFF2-40B4-BE49-F238E27FC236}">
                  <a16:creationId xmlns:a16="http://schemas.microsoft.com/office/drawing/2014/main" id="{1D412CE1-5C7A-4053-AB85-1E6B4B7A45BE}"/>
                </a:ext>
              </a:extLst>
            </p:cNvPr>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latin typeface="나눔고딕" panose="020D0604000000000000" pitchFamily="50" charset="-127"/>
                  <a:ea typeface="나눔고딕" panose="020D0604000000000000" pitchFamily="50" charset="-127"/>
                  <a:cs typeface="Nanum Gothic ExtraBold" charset="-127"/>
                </a:rPr>
                <a:t>6</a:t>
              </a:r>
              <a:endParaRPr lang="ko-KR" altLang="en-US" b="1" dirty="0">
                <a:latin typeface="나눔고딕" panose="020D0604000000000000" pitchFamily="50" charset="-127"/>
                <a:ea typeface="나눔고딕" panose="020D0604000000000000" pitchFamily="50" charset="-127"/>
                <a:cs typeface="Nanum Gothic ExtraBold" charset="-127"/>
              </a:endParaRPr>
            </a:p>
          </p:txBody>
        </p:sp>
      </p:grpSp>
    </p:spTree>
    <p:extLst>
      <p:ext uri="{BB962C8B-B14F-4D97-AF65-F5344CB8AC3E}">
        <p14:creationId xmlns:p14="http://schemas.microsoft.com/office/powerpoint/2010/main" val="419558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FFB2AD-A568-451E-A413-8CA6EDE08AD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105408" y="1033677"/>
            <a:ext cx="7086592" cy="3538313"/>
          </a:xfrm>
          <a:prstGeom prst="rect">
            <a:avLst/>
          </a:prstGeom>
          <a:noFill/>
        </p:spPr>
      </p:pic>
      <p:cxnSp>
        <p:nvCxnSpPr>
          <p:cNvPr id="4" name="직선 연결선[R] 10">
            <a:extLst>
              <a:ext uri="{FF2B5EF4-FFF2-40B4-BE49-F238E27FC236}">
                <a16:creationId xmlns:a16="http://schemas.microsoft.com/office/drawing/2014/main" id="{20B729B1-FD7E-4562-A972-E8EC24D0110A}"/>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5" name="그림 9">
            <a:extLst>
              <a:ext uri="{FF2B5EF4-FFF2-40B4-BE49-F238E27FC236}">
                <a16:creationId xmlns:a16="http://schemas.microsoft.com/office/drawing/2014/main" id="{89236F92-0373-4CFB-87F3-D67DBEF7C701}"/>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6" name="그림 11">
            <a:extLst>
              <a:ext uri="{FF2B5EF4-FFF2-40B4-BE49-F238E27FC236}">
                <a16:creationId xmlns:a16="http://schemas.microsoft.com/office/drawing/2014/main" id="{F03B4F31-8578-4B16-9036-56171E649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7" name="그룹 35">
            <a:extLst>
              <a:ext uri="{FF2B5EF4-FFF2-40B4-BE49-F238E27FC236}">
                <a16:creationId xmlns:a16="http://schemas.microsoft.com/office/drawing/2014/main" id="{E8F6E7AD-073D-4886-A057-43EE96B4750B}"/>
              </a:ext>
            </a:extLst>
          </p:cNvPr>
          <p:cNvGrpSpPr/>
          <p:nvPr/>
        </p:nvGrpSpPr>
        <p:grpSpPr>
          <a:xfrm>
            <a:off x="-1" y="0"/>
            <a:ext cx="12192001" cy="1276350"/>
            <a:chOff x="-1" y="-1"/>
            <a:chExt cx="24382413" cy="1855429"/>
          </a:xfrm>
        </p:grpSpPr>
        <p:sp>
          <p:nvSpPr>
            <p:cNvPr id="8" name="직사각형 36">
              <a:extLst>
                <a:ext uri="{FF2B5EF4-FFF2-40B4-BE49-F238E27FC236}">
                  <a16:creationId xmlns:a16="http://schemas.microsoft.com/office/drawing/2014/main" id="{B20D0475-B325-4D22-AE08-FAC9FAF3A852}"/>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9" name="직선 연결선 70">
              <a:extLst>
                <a:ext uri="{FF2B5EF4-FFF2-40B4-BE49-F238E27FC236}">
                  <a16:creationId xmlns:a16="http://schemas.microsoft.com/office/drawing/2014/main" id="{C74D1D6E-B26C-4056-86FD-08FEDAC9C822}"/>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0" name="타원 38">
              <a:extLst>
                <a:ext uri="{FF2B5EF4-FFF2-40B4-BE49-F238E27FC236}">
                  <a16:creationId xmlns:a16="http://schemas.microsoft.com/office/drawing/2014/main" id="{8D171305-ED52-451C-85AF-0B6680EC5FD0}"/>
                </a:ext>
              </a:extLst>
            </p:cNvPr>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latin typeface="나눔고딕" panose="020D0604000000000000" pitchFamily="50" charset="-127"/>
                  <a:ea typeface="나눔고딕" panose="020D0604000000000000" pitchFamily="50" charset="-127"/>
                  <a:cs typeface="Nanum Gothic ExtraBold" charset="-127"/>
                </a:rPr>
                <a:t>7</a:t>
              </a:r>
              <a:endParaRPr lang="ko-KR" altLang="en-US" b="1" dirty="0">
                <a:latin typeface="나눔고딕" panose="020D0604000000000000" pitchFamily="50" charset="-127"/>
                <a:ea typeface="나눔고딕" panose="020D0604000000000000" pitchFamily="50" charset="-127"/>
                <a:cs typeface="Nanum Gothic ExtraBold" charset="-127"/>
              </a:endParaRPr>
            </a:p>
          </p:txBody>
        </p:sp>
      </p:grpSp>
      <p:sp>
        <p:nvSpPr>
          <p:cNvPr id="11" name="Textfeld 2">
            <a:extLst>
              <a:ext uri="{FF2B5EF4-FFF2-40B4-BE49-F238E27FC236}">
                <a16:creationId xmlns:a16="http://schemas.microsoft.com/office/drawing/2014/main" id="{5370FADB-0A9F-4262-9575-6D8FD21BB0BE}"/>
              </a:ext>
            </a:extLst>
          </p:cNvPr>
          <p:cNvSpPr txBox="1"/>
          <p:nvPr/>
        </p:nvSpPr>
        <p:spPr>
          <a:xfrm>
            <a:off x="169178" y="448902"/>
            <a:ext cx="3877985"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Simple LSTM Model</a:t>
            </a:r>
          </a:p>
        </p:txBody>
      </p:sp>
      <p:sp>
        <p:nvSpPr>
          <p:cNvPr id="12" name="Rectangle 11">
            <a:extLst>
              <a:ext uri="{FF2B5EF4-FFF2-40B4-BE49-F238E27FC236}">
                <a16:creationId xmlns:a16="http://schemas.microsoft.com/office/drawing/2014/main" id="{88F8B889-9351-414A-AFD0-42306772F33A}"/>
              </a:ext>
            </a:extLst>
          </p:cNvPr>
          <p:cNvSpPr/>
          <p:nvPr/>
        </p:nvSpPr>
        <p:spPr>
          <a:xfrm>
            <a:off x="-1" y="2181575"/>
            <a:ext cx="4737814" cy="249485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1600" dirty="0">
                <a:effectLst/>
                <a:latin typeface="Times New Roman" panose="02020603050405020304" pitchFamily="18" charset="0"/>
                <a:ea typeface="맑은 고딕" panose="020B0503020000020004" pitchFamily="50" charset="-127"/>
                <a:cs typeface="Arial" panose="020B0604020202020204" pitchFamily="34" charset="0"/>
              </a:rPr>
              <a:t>The simple LSTM model consists of a single LSTM layer</a:t>
            </a:r>
            <a:r>
              <a:rPr lang="en-US" sz="1600" dirty="0">
                <a:latin typeface="Times New Roman" panose="02020603050405020304" pitchFamily="18" charset="0"/>
                <a:ea typeface="맑은 고딕" panose="020B0503020000020004" pitchFamily="50" charset="-127"/>
                <a:cs typeface="Arial" panose="020B0604020202020204" pitchFamily="34" charset="0"/>
              </a:rPr>
              <a:t> responsible for modeling processes in whole catchment.</a:t>
            </a:r>
          </a:p>
          <a:p>
            <a:pPr marL="285750" indent="-285750" algn="just">
              <a:lnSpc>
                <a:spcPct val="107000"/>
              </a:lnSpc>
              <a:spcAft>
                <a:spcPts val="800"/>
              </a:spcAft>
              <a:buFont typeface="Arial" panose="020B0604020202020204" pitchFamily="34" charset="0"/>
              <a:buChar char="•"/>
            </a:pPr>
            <a:r>
              <a:rPr lang="en-US" sz="1600" dirty="0">
                <a:effectLst/>
                <a:latin typeface="Times New Roman" panose="02020603050405020304" pitchFamily="18" charset="0"/>
                <a:ea typeface="맑은 고딕" panose="020B0503020000020004" pitchFamily="50" charset="-127"/>
                <a:cs typeface="Arial" panose="020B0604020202020204" pitchFamily="34" charset="0"/>
              </a:rPr>
              <a:t>An LSTM layer consists of several LSTM cel</a:t>
            </a:r>
            <a:r>
              <a:rPr lang="en-US" sz="1600" dirty="0">
                <a:latin typeface="Times New Roman" panose="02020603050405020304" pitchFamily="18" charset="0"/>
                <a:ea typeface="맑은 고딕" panose="020B0503020000020004" pitchFamily="50" charset="-127"/>
                <a:cs typeface="Arial" panose="020B0604020202020204" pitchFamily="34" charset="0"/>
              </a:rPr>
              <a:t>ls.</a:t>
            </a:r>
          </a:p>
          <a:p>
            <a:pPr marL="285750" indent="-285750" algn="just">
              <a:lnSpc>
                <a:spcPct val="107000"/>
              </a:lnSpc>
              <a:spcAft>
                <a:spcPts val="800"/>
              </a:spcAft>
              <a:buFont typeface="Arial" panose="020B0604020202020204" pitchFamily="34" charset="0"/>
              <a:buChar char="•"/>
            </a:pPr>
            <a:r>
              <a:rPr lang="en-US" sz="1600" dirty="0">
                <a:effectLst/>
                <a:latin typeface="Times New Roman" panose="02020603050405020304" pitchFamily="18" charset="0"/>
                <a:ea typeface="맑은 고딕" panose="020B0503020000020004" pitchFamily="50" charset="-127"/>
                <a:cs typeface="Arial" panose="020B0604020202020204" pitchFamily="34" charset="0"/>
              </a:rPr>
              <a:t>Outputs from LSTM layer goes to fully connected layer which generates two outputs. </a:t>
            </a:r>
          </a:p>
          <a:p>
            <a:pPr marL="285750" indent="-285750" algn="just">
              <a:lnSpc>
                <a:spcPct val="107000"/>
              </a:lnSpc>
              <a:spcAft>
                <a:spcPts val="800"/>
              </a:spcAft>
              <a:buFont typeface="Arial" panose="020B0604020202020204" pitchFamily="34" charset="0"/>
              <a:buChar char="•"/>
            </a:pPr>
            <a:r>
              <a:rPr lang="en-US" sz="1600" dirty="0">
                <a:latin typeface="Times New Roman" panose="02020603050405020304" pitchFamily="18" charset="0"/>
                <a:ea typeface="맑은 고딕" panose="020B0503020000020004" pitchFamily="50" charset="-127"/>
                <a:cs typeface="Arial" panose="020B0604020202020204" pitchFamily="34" charset="0"/>
              </a:rPr>
              <a:t>These two outputs are considered as representative of surface and sub-surface flow.</a:t>
            </a:r>
            <a:endParaRPr lang="en-US" sz="1600" dirty="0">
              <a:effectLst/>
              <a:latin typeface="Calibri" panose="020F0502020204030204" pitchFamily="34" charset="0"/>
              <a:ea typeface="맑은 고딕" panose="020B0503020000020004" pitchFamily="50" charset="-127"/>
              <a:cs typeface="Arial" panose="020B0604020202020204" pitchFamily="34" charset="0"/>
            </a:endParaRPr>
          </a:p>
        </p:txBody>
      </p:sp>
    </p:spTree>
    <p:extLst>
      <p:ext uri="{BB962C8B-B14F-4D97-AF65-F5344CB8AC3E}">
        <p14:creationId xmlns:p14="http://schemas.microsoft.com/office/powerpoint/2010/main" val="336315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DC6EE62E-969A-4296-A272-56D5990A4BA1}"/>
              </a:ext>
            </a:extLst>
          </p:cNvPr>
          <p:cNvPicPr/>
          <p:nvPr/>
        </p:nvPicPr>
        <p:blipFill>
          <a:blip r:embed="rId2">
            <a:extLst>
              <a:ext uri="{28A0092B-C50C-407E-A947-70E740481C1C}">
                <a14:useLocalDpi xmlns:a14="http://schemas.microsoft.com/office/drawing/2010/main" val="0"/>
              </a:ext>
            </a:extLst>
          </a:blip>
          <a:stretch>
            <a:fillRect/>
          </a:stretch>
        </p:blipFill>
        <p:spPr>
          <a:xfrm>
            <a:off x="5601684" y="665090"/>
            <a:ext cx="6551295" cy="5031105"/>
          </a:xfrm>
          <a:prstGeom prst="rect">
            <a:avLst/>
          </a:prstGeom>
        </p:spPr>
      </p:pic>
      <p:cxnSp>
        <p:nvCxnSpPr>
          <p:cNvPr id="4" name="직선 연결선[R] 10">
            <a:extLst>
              <a:ext uri="{FF2B5EF4-FFF2-40B4-BE49-F238E27FC236}">
                <a16:creationId xmlns:a16="http://schemas.microsoft.com/office/drawing/2014/main" id="{1ACAB826-6621-45C9-A1D5-409C8AFB6762}"/>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5" name="그림 9">
            <a:extLst>
              <a:ext uri="{FF2B5EF4-FFF2-40B4-BE49-F238E27FC236}">
                <a16:creationId xmlns:a16="http://schemas.microsoft.com/office/drawing/2014/main" id="{37D4CE60-AE29-48E8-9B34-F1E626C4160A}"/>
              </a:ext>
            </a:extLst>
          </p:cNvPr>
          <p:cNvPicPr>
            <a:picLocks noChangeAspect="1"/>
          </p:cNvPicPr>
          <p:nvPr/>
        </p:nvPicPr>
        <p:blipFill>
          <a:blip r:embed="rId3"/>
          <a:stretch>
            <a:fillRect/>
          </a:stretch>
        </p:blipFill>
        <p:spPr>
          <a:xfrm>
            <a:off x="9825633" y="6525546"/>
            <a:ext cx="2222311" cy="234930"/>
          </a:xfrm>
          <a:prstGeom prst="rect">
            <a:avLst/>
          </a:prstGeom>
        </p:spPr>
      </p:pic>
      <p:pic>
        <p:nvPicPr>
          <p:cNvPr id="6" name="그림 11">
            <a:extLst>
              <a:ext uri="{FF2B5EF4-FFF2-40B4-BE49-F238E27FC236}">
                <a16:creationId xmlns:a16="http://schemas.microsoft.com/office/drawing/2014/main" id="{DDF74F1B-51F9-4143-B190-BA5052536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8" name="그룹 35">
            <a:extLst>
              <a:ext uri="{FF2B5EF4-FFF2-40B4-BE49-F238E27FC236}">
                <a16:creationId xmlns:a16="http://schemas.microsoft.com/office/drawing/2014/main" id="{218DF26D-6D0B-4968-952F-EF3C715CA21C}"/>
              </a:ext>
            </a:extLst>
          </p:cNvPr>
          <p:cNvGrpSpPr/>
          <p:nvPr/>
        </p:nvGrpSpPr>
        <p:grpSpPr>
          <a:xfrm>
            <a:off x="-1" y="0"/>
            <a:ext cx="12192001" cy="1276350"/>
            <a:chOff x="-1" y="-1"/>
            <a:chExt cx="24382413" cy="1855429"/>
          </a:xfrm>
        </p:grpSpPr>
        <p:sp>
          <p:nvSpPr>
            <p:cNvPr id="9" name="직사각형 36">
              <a:extLst>
                <a:ext uri="{FF2B5EF4-FFF2-40B4-BE49-F238E27FC236}">
                  <a16:creationId xmlns:a16="http://schemas.microsoft.com/office/drawing/2014/main" id="{71C04932-BEBD-40BB-8CCA-6D94FBE24A5F}"/>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0" name="직선 연결선 70">
              <a:extLst>
                <a:ext uri="{FF2B5EF4-FFF2-40B4-BE49-F238E27FC236}">
                  <a16:creationId xmlns:a16="http://schemas.microsoft.com/office/drawing/2014/main" id="{1C7BE9FE-EF2C-4782-B683-EE44E24EC4D4}"/>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11" name="타원 38">
              <a:extLst>
                <a:ext uri="{FF2B5EF4-FFF2-40B4-BE49-F238E27FC236}">
                  <a16:creationId xmlns:a16="http://schemas.microsoft.com/office/drawing/2014/main" id="{712029CD-E47D-4A0B-BAB7-4EB7385B58F8}"/>
                </a:ext>
              </a:extLst>
            </p:cNvPr>
            <p:cNvSpPr/>
            <p:nvPr/>
          </p:nvSpPr>
          <p:spPr>
            <a:xfrm>
              <a:off x="22728916" y="1078039"/>
              <a:ext cx="781685"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latin typeface="나눔고딕" panose="020D0604000000000000" pitchFamily="50" charset="-127"/>
                  <a:ea typeface="나눔고딕" panose="020D0604000000000000" pitchFamily="50" charset="-127"/>
                  <a:cs typeface="Nanum Gothic ExtraBold" charset="-127"/>
                </a:rPr>
                <a:t>8</a:t>
              </a:r>
              <a:endParaRPr lang="ko-KR" altLang="en-US" b="1" dirty="0">
                <a:latin typeface="나눔고딕" panose="020D0604000000000000" pitchFamily="50" charset="-127"/>
                <a:ea typeface="나눔고딕" panose="020D0604000000000000" pitchFamily="50" charset="-127"/>
                <a:cs typeface="Nanum Gothic ExtraBold" charset="-127"/>
              </a:endParaRPr>
            </a:p>
          </p:txBody>
        </p:sp>
      </p:grpSp>
      <p:sp>
        <p:nvSpPr>
          <p:cNvPr id="12" name="Textfeld 2">
            <a:extLst>
              <a:ext uri="{FF2B5EF4-FFF2-40B4-BE49-F238E27FC236}">
                <a16:creationId xmlns:a16="http://schemas.microsoft.com/office/drawing/2014/main" id="{7E0D3A05-91F9-459F-A3D5-73221B2CC444}"/>
              </a:ext>
            </a:extLst>
          </p:cNvPr>
          <p:cNvSpPr txBox="1"/>
          <p:nvPr/>
        </p:nvSpPr>
        <p:spPr>
          <a:xfrm>
            <a:off x="169178" y="448902"/>
            <a:ext cx="472276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HRU-based LSTM Model</a:t>
            </a:r>
          </a:p>
        </p:txBody>
      </p:sp>
      <p:sp>
        <p:nvSpPr>
          <p:cNvPr id="13" name="Rectangle 12">
            <a:extLst>
              <a:ext uri="{FF2B5EF4-FFF2-40B4-BE49-F238E27FC236}">
                <a16:creationId xmlns:a16="http://schemas.microsoft.com/office/drawing/2014/main" id="{2FE2C0EB-7C98-4A59-AAF2-0F2572B73EDE}"/>
              </a:ext>
            </a:extLst>
          </p:cNvPr>
          <p:cNvSpPr/>
          <p:nvPr/>
        </p:nvSpPr>
        <p:spPr>
          <a:xfrm>
            <a:off x="39021" y="2441978"/>
            <a:ext cx="5393485" cy="254088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Single LSTM layer to model processes in one HRU.</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Each HRU-based LSTM uses corresponding HRU-specific input and produces HRU-specific outputs (surface and sub-surface flow).</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맑은 고딕" panose="020B0503020000020004" pitchFamily="50" charset="-127"/>
              </a:rPr>
              <a:t>Outputs from each layer are added in cumulative manner.</a:t>
            </a:r>
            <a:endParaRPr lang="en-US" dirty="0"/>
          </a:p>
        </p:txBody>
      </p:sp>
    </p:spTree>
    <p:extLst>
      <p:ext uri="{BB962C8B-B14F-4D97-AF65-F5344CB8AC3E}">
        <p14:creationId xmlns:p14="http://schemas.microsoft.com/office/powerpoint/2010/main" val="374590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C307D0-60D1-4F09-9651-ED570F9FDF93}"/>
              </a:ext>
            </a:extLst>
          </p:cNvPr>
          <p:cNvGrpSpPr/>
          <p:nvPr/>
        </p:nvGrpSpPr>
        <p:grpSpPr>
          <a:xfrm>
            <a:off x="4414945" y="2189132"/>
            <a:ext cx="7777055" cy="2720847"/>
            <a:chOff x="1838325" y="2009773"/>
            <a:chExt cx="7777055" cy="2720847"/>
          </a:xfrm>
        </p:grpSpPr>
        <p:pic>
          <p:nvPicPr>
            <p:cNvPr id="11" name="Grafik 16">
              <a:extLst>
                <a:ext uri="{FF2B5EF4-FFF2-40B4-BE49-F238E27FC236}">
                  <a16:creationId xmlns:a16="http://schemas.microsoft.com/office/drawing/2014/main" id="{887986DA-4DA1-4E0B-BBB0-65CD302BF3DB}"/>
                </a:ext>
              </a:extLst>
            </p:cNvPr>
            <p:cNvPicPr/>
            <p:nvPr/>
          </p:nvPicPr>
          <p:blipFill>
            <a:blip r:embed="rId3"/>
            <a:stretch>
              <a:fillRect/>
            </a:stretch>
          </p:blipFill>
          <p:spPr>
            <a:xfrm>
              <a:off x="7119963" y="2181516"/>
              <a:ext cx="2094865" cy="2009775"/>
            </a:xfrm>
            <a:prstGeom prst="rect">
              <a:avLst/>
            </a:prstGeom>
          </p:spPr>
        </p:pic>
        <p:pic>
          <p:nvPicPr>
            <p:cNvPr id="12" name="Grafik 19">
              <a:extLst>
                <a:ext uri="{FF2B5EF4-FFF2-40B4-BE49-F238E27FC236}">
                  <a16:creationId xmlns:a16="http://schemas.microsoft.com/office/drawing/2014/main" id="{E060CDA7-7CA3-454A-BFDB-8E3C1C9CA9D1}"/>
                </a:ext>
              </a:extLst>
            </p:cNvPr>
            <p:cNvPicPr/>
            <p:nvPr/>
          </p:nvPicPr>
          <p:blipFill>
            <a:blip r:embed="rId4"/>
            <a:stretch>
              <a:fillRect/>
            </a:stretch>
          </p:blipFill>
          <p:spPr>
            <a:xfrm>
              <a:off x="4866765" y="2181515"/>
              <a:ext cx="1838960" cy="2009775"/>
            </a:xfrm>
            <a:prstGeom prst="rect">
              <a:avLst/>
            </a:prstGeom>
          </p:spPr>
        </p:pic>
        <p:pic>
          <p:nvPicPr>
            <p:cNvPr id="13" name="Grafik 18">
              <a:extLst>
                <a:ext uri="{FF2B5EF4-FFF2-40B4-BE49-F238E27FC236}">
                  <a16:creationId xmlns:a16="http://schemas.microsoft.com/office/drawing/2014/main" id="{2075AC99-6F3A-4995-A4C9-82A72FE5D52B}"/>
                </a:ext>
              </a:extLst>
            </p:cNvPr>
            <p:cNvPicPr/>
            <p:nvPr/>
          </p:nvPicPr>
          <p:blipFill>
            <a:blip r:embed="rId5"/>
            <a:stretch>
              <a:fillRect/>
            </a:stretch>
          </p:blipFill>
          <p:spPr>
            <a:xfrm>
              <a:off x="2544859" y="2276766"/>
              <a:ext cx="2063750" cy="1914525"/>
            </a:xfrm>
            <a:prstGeom prst="rect">
              <a:avLst/>
            </a:prstGeom>
          </p:spPr>
        </p:pic>
        <p:grpSp>
          <p:nvGrpSpPr>
            <p:cNvPr id="7" name="Group 6">
              <a:extLst>
                <a:ext uri="{FF2B5EF4-FFF2-40B4-BE49-F238E27FC236}">
                  <a16:creationId xmlns:a16="http://schemas.microsoft.com/office/drawing/2014/main" id="{0ECBB145-2D2F-4C80-89BE-ADC4E884550B}"/>
                </a:ext>
              </a:extLst>
            </p:cNvPr>
            <p:cNvGrpSpPr/>
            <p:nvPr/>
          </p:nvGrpSpPr>
          <p:grpSpPr>
            <a:xfrm>
              <a:off x="1838325" y="2009773"/>
              <a:ext cx="7777055" cy="2720847"/>
              <a:chOff x="1838325" y="2009773"/>
              <a:chExt cx="7777055" cy="2720847"/>
            </a:xfrm>
          </p:grpSpPr>
          <p:sp>
            <p:nvSpPr>
              <p:cNvPr id="6" name="Rectangle 5">
                <a:extLst>
                  <a:ext uri="{FF2B5EF4-FFF2-40B4-BE49-F238E27FC236}">
                    <a16:creationId xmlns:a16="http://schemas.microsoft.com/office/drawing/2014/main" id="{AB17280C-19FD-405C-A555-6491510C042B}"/>
                  </a:ext>
                </a:extLst>
              </p:cNvPr>
              <p:cNvSpPr/>
              <p:nvPr/>
            </p:nvSpPr>
            <p:spPr>
              <a:xfrm>
                <a:off x="1838325" y="2009775"/>
                <a:ext cx="2768529" cy="27208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C69248-98A8-4874-939F-2AD78D370B59}"/>
                  </a:ext>
                </a:extLst>
              </p:cNvPr>
              <p:cNvSpPr/>
              <p:nvPr/>
            </p:nvSpPr>
            <p:spPr>
              <a:xfrm>
                <a:off x="4606854" y="2009774"/>
                <a:ext cx="2504263" cy="27208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5D94A6-64BE-4679-8A26-8D333BCB31CA}"/>
                  </a:ext>
                </a:extLst>
              </p:cNvPr>
              <p:cNvSpPr/>
              <p:nvPr/>
            </p:nvSpPr>
            <p:spPr>
              <a:xfrm>
                <a:off x="7111117" y="2009773"/>
                <a:ext cx="2504263" cy="27208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feld 1">
            <a:extLst>
              <a:ext uri="{FF2B5EF4-FFF2-40B4-BE49-F238E27FC236}">
                <a16:creationId xmlns:a16="http://schemas.microsoft.com/office/drawing/2014/main" id="{38E6CEB8-F664-4685-814F-40EBAE8FBE3B}"/>
              </a:ext>
            </a:extLst>
          </p:cNvPr>
          <p:cNvSpPr txBox="1"/>
          <p:nvPr/>
        </p:nvSpPr>
        <p:spPr>
          <a:xfrm>
            <a:off x="1171016" y="588344"/>
            <a:ext cx="8878905"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HRU-Discretization for HRU-based LSTM model</a:t>
            </a:r>
          </a:p>
        </p:txBody>
      </p:sp>
      <p:cxnSp>
        <p:nvCxnSpPr>
          <p:cNvPr id="24" name="직선 연결선[R] 10">
            <a:extLst>
              <a:ext uri="{FF2B5EF4-FFF2-40B4-BE49-F238E27FC236}">
                <a16:creationId xmlns:a16="http://schemas.microsoft.com/office/drawing/2014/main" id="{578E151A-3E8D-4D98-9449-F18536934926}"/>
              </a:ext>
            </a:extLst>
          </p:cNvPr>
          <p:cNvCxnSpPr>
            <a:cxnSpLocks/>
          </p:cNvCxnSpPr>
          <p:nvPr/>
        </p:nvCxnSpPr>
        <p:spPr>
          <a:xfrm>
            <a:off x="604932" y="6349396"/>
            <a:ext cx="10982131" cy="0"/>
          </a:xfrm>
          <a:prstGeom prst="line">
            <a:avLst/>
          </a:prstGeom>
          <a:ln>
            <a:solidFill>
              <a:srgbClr val="43C0C2"/>
            </a:solidFill>
          </a:ln>
        </p:spPr>
        <p:style>
          <a:lnRef idx="1">
            <a:schemeClr val="accent1"/>
          </a:lnRef>
          <a:fillRef idx="0">
            <a:schemeClr val="accent1"/>
          </a:fillRef>
          <a:effectRef idx="0">
            <a:schemeClr val="accent1"/>
          </a:effectRef>
          <a:fontRef idx="minor">
            <a:schemeClr val="tx1"/>
          </a:fontRef>
        </p:style>
      </p:cxnSp>
      <p:pic>
        <p:nvPicPr>
          <p:cNvPr id="25" name="그림 9">
            <a:extLst>
              <a:ext uri="{FF2B5EF4-FFF2-40B4-BE49-F238E27FC236}">
                <a16:creationId xmlns:a16="http://schemas.microsoft.com/office/drawing/2014/main" id="{9CBC942A-34D1-4072-9A13-48CA80AE79C9}"/>
              </a:ext>
            </a:extLst>
          </p:cNvPr>
          <p:cNvPicPr>
            <a:picLocks noChangeAspect="1"/>
          </p:cNvPicPr>
          <p:nvPr/>
        </p:nvPicPr>
        <p:blipFill>
          <a:blip r:embed="rId6"/>
          <a:stretch>
            <a:fillRect/>
          </a:stretch>
        </p:blipFill>
        <p:spPr>
          <a:xfrm>
            <a:off x="9825633" y="6525546"/>
            <a:ext cx="2222311" cy="234930"/>
          </a:xfrm>
          <a:prstGeom prst="rect">
            <a:avLst/>
          </a:prstGeom>
        </p:spPr>
      </p:pic>
      <p:pic>
        <p:nvPicPr>
          <p:cNvPr id="26" name="그림 11">
            <a:extLst>
              <a:ext uri="{FF2B5EF4-FFF2-40B4-BE49-F238E27FC236}">
                <a16:creationId xmlns:a16="http://schemas.microsoft.com/office/drawing/2014/main" id="{BFCB83DF-9D33-46D6-B0F5-728D0D8CE4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541" y="6501925"/>
            <a:ext cx="1641416" cy="282172"/>
          </a:xfrm>
          <a:prstGeom prst="rect">
            <a:avLst/>
          </a:prstGeom>
        </p:spPr>
      </p:pic>
      <p:grpSp>
        <p:nvGrpSpPr>
          <p:cNvPr id="31" name="그룹 35">
            <a:extLst>
              <a:ext uri="{FF2B5EF4-FFF2-40B4-BE49-F238E27FC236}">
                <a16:creationId xmlns:a16="http://schemas.microsoft.com/office/drawing/2014/main" id="{943FC496-4EB6-4C53-B8C3-841DF67440BD}"/>
              </a:ext>
            </a:extLst>
          </p:cNvPr>
          <p:cNvGrpSpPr/>
          <p:nvPr/>
        </p:nvGrpSpPr>
        <p:grpSpPr>
          <a:xfrm>
            <a:off x="-1" y="0"/>
            <a:ext cx="12192001" cy="1273579"/>
            <a:chOff x="-1" y="-1"/>
            <a:chExt cx="24382413" cy="1851401"/>
          </a:xfrm>
        </p:grpSpPr>
        <p:sp>
          <p:nvSpPr>
            <p:cNvPr id="32" name="직사각형 36">
              <a:extLst>
                <a:ext uri="{FF2B5EF4-FFF2-40B4-BE49-F238E27FC236}">
                  <a16:creationId xmlns:a16="http://schemas.microsoft.com/office/drawing/2014/main" id="{FE27F588-77B5-4482-AB40-5FE93EE8718A}"/>
                </a:ext>
              </a:extLst>
            </p:cNvPr>
            <p:cNvSpPr/>
            <p:nvPr/>
          </p:nvSpPr>
          <p:spPr>
            <a:xfrm>
              <a:off x="-1" y="-1"/>
              <a:ext cx="24382413" cy="448617"/>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33" name="직선 연결선 70">
              <a:extLst>
                <a:ext uri="{FF2B5EF4-FFF2-40B4-BE49-F238E27FC236}">
                  <a16:creationId xmlns:a16="http://schemas.microsoft.com/office/drawing/2014/main" id="{0633D767-6553-49D1-9FD9-61CFBAD5A2DE}"/>
                </a:ext>
              </a:extLst>
            </p:cNvPr>
            <p:cNvCxnSpPr/>
            <p:nvPr/>
          </p:nvCxnSpPr>
          <p:spPr>
            <a:xfrm>
              <a:off x="23119760" y="0"/>
              <a:ext cx="0" cy="1460291"/>
            </a:xfrm>
            <a:prstGeom prst="line">
              <a:avLst/>
            </a:prstGeom>
            <a:ln w="41275">
              <a:solidFill>
                <a:srgbClr val="1CCFC9"/>
              </a:solidFill>
            </a:ln>
          </p:spPr>
          <p:style>
            <a:lnRef idx="1">
              <a:schemeClr val="accent1"/>
            </a:lnRef>
            <a:fillRef idx="0">
              <a:schemeClr val="accent1"/>
            </a:fillRef>
            <a:effectRef idx="0">
              <a:schemeClr val="accent1"/>
            </a:effectRef>
            <a:fontRef idx="minor">
              <a:schemeClr val="tx1"/>
            </a:fontRef>
          </p:style>
        </p:cxnSp>
        <p:sp>
          <p:nvSpPr>
            <p:cNvPr id="34" name="타원 38">
              <a:extLst>
                <a:ext uri="{FF2B5EF4-FFF2-40B4-BE49-F238E27FC236}">
                  <a16:creationId xmlns:a16="http://schemas.microsoft.com/office/drawing/2014/main" id="{12AAAF9E-DE1A-4FA5-AFD7-0FFEEADF2721}"/>
                </a:ext>
              </a:extLst>
            </p:cNvPr>
            <p:cNvSpPr/>
            <p:nvPr/>
          </p:nvSpPr>
          <p:spPr>
            <a:xfrm>
              <a:off x="22401141" y="1074011"/>
              <a:ext cx="1542949" cy="777389"/>
            </a:xfrm>
            <a:prstGeom prst="ellipse">
              <a:avLst/>
            </a:prstGeom>
            <a:solidFill>
              <a:srgbClr val="1CCF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400" b="1" dirty="0">
                  <a:latin typeface="나눔고딕" panose="020D0604000000000000" pitchFamily="50" charset="-127"/>
                  <a:ea typeface="나눔고딕" panose="020D0604000000000000" pitchFamily="50" charset="-127"/>
                  <a:cs typeface="Nanum Gothic ExtraBold" charset="-127"/>
                </a:rPr>
                <a:t>9</a:t>
              </a:r>
              <a:endParaRPr lang="ko-KR" altLang="en-US" sz="2400" b="1" dirty="0">
                <a:latin typeface="나눔고딕" panose="020D0604000000000000" pitchFamily="50" charset="-127"/>
                <a:ea typeface="나눔고딕" panose="020D0604000000000000" pitchFamily="50" charset="-127"/>
                <a:cs typeface="Nanum Gothic ExtraBold" charset="-127"/>
              </a:endParaRPr>
            </a:p>
          </p:txBody>
        </p:sp>
      </p:grpSp>
      <p:sp>
        <p:nvSpPr>
          <p:cNvPr id="35" name="Rectangle 34">
            <a:extLst>
              <a:ext uri="{FF2B5EF4-FFF2-40B4-BE49-F238E27FC236}">
                <a16:creationId xmlns:a16="http://schemas.microsoft.com/office/drawing/2014/main" id="{50497C8F-1C67-44CA-9810-923767FCF2EA}"/>
              </a:ext>
            </a:extLst>
          </p:cNvPr>
          <p:cNvSpPr/>
          <p:nvPr/>
        </p:nvSpPr>
        <p:spPr>
          <a:xfrm>
            <a:off x="30646" y="1883820"/>
            <a:ext cx="4124388" cy="369331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바탕" panose="02030600000101010101" pitchFamily="18" charset="-127"/>
              </a:rPr>
              <a:t>An HRU is the basic building block of hydrologic model where all process are modeled.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HRU has relatively same characteristics and parameters affecting processes in an HRU are same.</a:t>
            </a:r>
            <a:endParaRPr lang="en-US" dirty="0">
              <a:latin typeface="Times New Roman" panose="02020603050405020304" pitchFamily="18" charset="0"/>
              <a:ea typeface="바탕" panose="02030600000101010101" pitchFamily="18" charset="-127"/>
            </a:endParaRPr>
          </a:p>
          <a:p>
            <a:pPr marL="285750" indent="-285750">
              <a:buFont typeface="Arial" panose="020B0604020202020204" pitchFamily="34" charset="0"/>
              <a:buChar char="•"/>
            </a:pPr>
            <a:r>
              <a:rPr lang="en-US" dirty="0">
                <a:latin typeface="Times New Roman" panose="02020603050405020304" pitchFamily="18" charset="0"/>
                <a:ea typeface="바탕" panose="02030600000101010101" pitchFamily="18" charset="-127"/>
              </a:rPr>
              <a:t>We defined an HRU as ‘a unique land-use in a unique sub-basin’.</a:t>
            </a:r>
          </a:p>
          <a:p>
            <a:pPr marL="285750" indent="-285750">
              <a:buFont typeface="Arial" panose="020B0604020202020204" pitchFamily="34" charset="0"/>
              <a:buChar char="•"/>
            </a:pPr>
            <a:r>
              <a:rPr lang="en-US" dirty="0">
                <a:latin typeface="Times New Roman" panose="02020603050405020304" pitchFamily="18" charset="0"/>
                <a:ea typeface="바탕" panose="02030600000101010101" pitchFamily="18" charset="-127"/>
              </a:rPr>
              <a:t>Each land-use in a distinct sub-basin is considered as a separate HRU.</a:t>
            </a:r>
          </a:p>
          <a:p>
            <a:pPr marL="285750" indent="-285750">
              <a:buFont typeface="Arial" panose="020B0604020202020204" pitchFamily="34" charset="0"/>
              <a:buChar char="•"/>
            </a:pPr>
            <a:r>
              <a:rPr lang="en-US" dirty="0">
                <a:latin typeface="Times New Roman" panose="02020603050405020304" pitchFamily="18" charset="0"/>
                <a:ea typeface="바탕" panose="02030600000101010101" pitchFamily="18" charset="-127"/>
              </a:rPr>
              <a:t>More number of HRUs mean more detailed information but also more computation power.</a:t>
            </a:r>
            <a:endParaRPr lang="en-US" dirty="0"/>
          </a:p>
        </p:txBody>
      </p:sp>
    </p:spTree>
    <p:extLst>
      <p:ext uri="{BB962C8B-B14F-4D97-AF65-F5344CB8AC3E}">
        <p14:creationId xmlns:p14="http://schemas.microsoft.com/office/powerpoint/2010/main" val="318834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1924</Words>
  <Application>Microsoft Office PowerPoint</Application>
  <PresentationFormat>Widescreen</PresentationFormat>
  <Paragraphs>419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Geomanist Light</vt:lpstr>
      <vt:lpstr>나눔고딕</vt:lpstr>
      <vt:lpstr>Arial</vt:lpstr>
      <vt:lpstr>Calibri</vt:lpstr>
      <vt:lpstr>Calibri Light</vt:lpstr>
      <vt:lpstr>Georgia</vt:lpstr>
      <vt:lpstr>Times New Roman</vt:lpstr>
      <vt:lpstr>Office Theme</vt:lpstr>
      <vt:lpstr>Surface and sub-surface flow estimation at high temporal resolution using deep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and sub-surface flow estimation at high temporal resolution using deep neural networks </dc:title>
  <dc:creator>(대학원생) ATHER ABBAS (도시환경공학과)</dc:creator>
  <cp:lastModifiedBy>(대학원생) ATHER ABBAS (도시환경공학과)</cp:lastModifiedBy>
  <cp:revision>232</cp:revision>
  <dcterms:created xsi:type="dcterms:W3CDTF">2020-04-27T11:26:24Z</dcterms:created>
  <dcterms:modified xsi:type="dcterms:W3CDTF">2020-04-28T05:49:10Z</dcterms:modified>
</cp:coreProperties>
</file>