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353" r:id="rId2"/>
    <p:sldId id="399" r:id="rId3"/>
    <p:sldId id="390" r:id="rId4"/>
    <p:sldId id="400" r:id="rId5"/>
    <p:sldId id="401" r:id="rId6"/>
    <p:sldId id="402" r:id="rId7"/>
    <p:sldId id="411" r:id="rId8"/>
    <p:sldId id="412" r:id="rId9"/>
    <p:sldId id="413" r:id="rId10"/>
    <p:sldId id="414" r:id="rId11"/>
    <p:sldId id="415" r:id="rId12"/>
    <p:sldId id="417" r:id="rId13"/>
    <p:sldId id="418" r:id="rId14"/>
    <p:sldId id="422" r:id="rId15"/>
    <p:sldId id="423" r:id="rId16"/>
    <p:sldId id="424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366" r:id="rId25"/>
    <p:sldId id="367" r:id="rId26"/>
    <p:sldId id="368" r:id="rId27"/>
    <p:sldId id="363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5"/>
    <p:restoredTop sz="92982"/>
  </p:normalViewPr>
  <p:slideViewPr>
    <p:cSldViewPr>
      <p:cViewPr>
        <p:scale>
          <a:sx n="90" d="100"/>
          <a:sy n="90" d="100"/>
        </p:scale>
        <p:origin x="-954" y="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4D8D6-279B-48E5-921D-B8364035DFCC}" type="datetimeFigureOut">
              <a:rPr lang="en-GB" smtClean="0"/>
              <a:t>18/04/2020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9C2AD-E831-41D6-BB97-0A196DE076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01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C008-C9F0-44B0-9BBD-D13F435759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2010A-1220-4D3E-AE61-903321AF74C1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2010A-1220-4D3E-AE61-903321AF74C1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2010A-1220-4D3E-AE61-903321AF74C1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2010A-1220-4D3E-AE61-903321AF74C1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2010A-1220-4D3E-AE61-903321AF74C1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2010A-1220-4D3E-AE61-903321AF74C1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2010A-1220-4D3E-AE61-903321AF74C1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2010A-1220-4D3E-AE61-903321AF74C1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2010A-1220-4D3E-AE61-903321AF74C1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2010A-1220-4D3E-AE61-903321AF74C1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2010A-1220-4D3E-AE61-903321AF74C1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72010A-1220-4D3E-AE61-903321AF74C1}" type="datetimeFigureOut">
              <a:rPr lang="el-GR" smtClean="0"/>
              <a:t>18/4/2020</a:t>
            </a:fld>
            <a:endParaRPr lang="el-G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1A5ADF-B388-4A87-BD29-3BCFF8683AD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3528" y="836712"/>
            <a:ext cx="8528621" cy="117166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Gill Sans MT" panose="020B0502020104020203" pitchFamily="34" charset="0"/>
              </a:rPr>
              <a:t>Identification of Interplanetary Parameter Schemes which Drive the Variability of the </a:t>
            </a:r>
            <a:r>
              <a:rPr lang="en-US" sz="3200" dirty="0" err="1" smtClean="0">
                <a:latin typeface="Gill Sans MT" panose="020B0502020104020203" pitchFamily="34" charset="0"/>
              </a:rPr>
              <a:t>Magnetospheric</a:t>
            </a:r>
            <a:r>
              <a:rPr lang="en-US" sz="3200" dirty="0" smtClean="0">
                <a:latin typeface="Gill Sans MT" panose="020B0502020104020203" pitchFamily="34" charset="0"/>
              </a:rPr>
              <a:t> Radiation Environment</a:t>
            </a:r>
            <a:endParaRPr lang="el-GR" sz="3200" dirty="0"/>
          </a:p>
        </p:txBody>
      </p:sp>
      <p:sp>
        <p:nvSpPr>
          <p:cNvPr id="6" name="Rectangle 5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90" y="5817202"/>
            <a:ext cx="1758774" cy="61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0040" y="2386623"/>
            <a:ext cx="8460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Gill Sans MT" panose="020B0502020104020203" pitchFamily="34" charset="0"/>
              </a:rPr>
              <a:t>Ch. </a:t>
            </a:r>
            <a:r>
              <a:rPr lang="en-US" sz="2400" b="1" u="sng" dirty="0" err="1">
                <a:latin typeface="Gill Sans MT" panose="020B0502020104020203" pitchFamily="34" charset="0"/>
              </a:rPr>
              <a:t>Katsavrias</a:t>
            </a:r>
            <a:r>
              <a:rPr lang="en-US" sz="2400" dirty="0">
                <a:latin typeface="Gill Sans MT" panose="020B0502020104020203" pitchFamily="34" charset="0"/>
              </a:rPr>
              <a:t> </a:t>
            </a:r>
            <a:r>
              <a:rPr lang="en-US" sz="2400" baseline="30000" dirty="0">
                <a:latin typeface="Gill Sans MT" panose="020B0502020104020203" pitchFamily="34" charset="0"/>
              </a:rPr>
              <a:t>(</a:t>
            </a:r>
            <a:r>
              <a:rPr lang="en-US" sz="2400" baseline="30000" dirty="0" smtClean="0">
                <a:latin typeface="Gill Sans MT" panose="020B0502020104020203" pitchFamily="34" charset="0"/>
              </a:rPr>
              <a:t>1,2,3)</a:t>
            </a:r>
            <a:r>
              <a:rPr lang="en-US" sz="2400" dirty="0" smtClean="0">
                <a:latin typeface="Gill Sans MT" panose="020B0502020104020203" pitchFamily="34" charset="0"/>
              </a:rPr>
              <a:t>, </a:t>
            </a:r>
            <a:r>
              <a:rPr lang="en-US" sz="2400" dirty="0" smtClean="0"/>
              <a:t>A. </a:t>
            </a:r>
            <a:r>
              <a:rPr lang="en-US" sz="2400" dirty="0" err="1" smtClean="0"/>
              <a:t>Nasi</a:t>
            </a:r>
            <a:r>
              <a:rPr lang="en-US" sz="2400" baseline="30000" dirty="0" smtClean="0">
                <a:latin typeface="Gill Sans MT" panose="020B0502020104020203" pitchFamily="34" charset="0"/>
              </a:rPr>
              <a:t>(1,2)</a:t>
            </a:r>
            <a:r>
              <a:rPr lang="en-US" sz="2400" dirty="0" smtClean="0"/>
              <a:t>, C. Papadimitriou</a:t>
            </a:r>
            <a:r>
              <a:rPr lang="en-US" sz="2400" baseline="30000" dirty="0" smtClean="0">
                <a:latin typeface="Gill Sans MT" panose="020B0502020104020203" pitchFamily="34" charset="0"/>
              </a:rPr>
              <a:t>(2)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 smtClean="0"/>
              <a:t>S. </a:t>
            </a:r>
            <a:r>
              <a:rPr lang="en-US" sz="2400" dirty="0" err="1" smtClean="0"/>
              <a:t>Aminalragia-Giamini</a:t>
            </a:r>
            <a:r>
              <a:rPr lang="en-US" sz="2400" baseline="30000" dirty="0" smtClean="0">
                <a:latin typeface="Gill Sans MT" panose="020B0502020104020203" pitchFamily="34" charset="0"/>
              </a:rPr>
              <a:t>(2)</a:t>
            </a:r>
            <a:r>
              <a:rPr lang="en-US" sz="2400" dirty="0" smtClean="0"/>
              <a:t>, I. Sandberg</a:t>
            </a:r>
            <a:r>
              <a:rPr lang="en-US" sz="2400" baseline="30000" dirty="0" smtClean="0">
                <a:latin typeface="Gill Sans MT" panose="020B0502020104020203" pitchFamily="34" charset="0"/>
              </a:rPr>
              <a:t>(2)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 smtClean="0"/>
              <a:t>P. </a:t>
            </a:r>
            <a:r>
              <a:rPr lang="en-US" sz="2400" dirty="0" err="1" smtClean="0"/>
              <a:t>Jiggens</a:t>
            </a:r>
            <a:r>
              <a:rPr lang="en-US" sz="2400" baseline="30000" dirty="0" smtClean="0">
                <a:latin typeface="Gill Sans MT" panose="020B0502020104020203" pitchFamily="34" charset="0"/>
              </a:rPr>
              <a:t>(4)</a:t>
            </a:r>
            <a:r>
              <a:rPr lang="en-US" sz="2400" dirty="0" smtClean="0"/>
              <a:t>, I. </a:t>
            </a:r>
            <a:r>
              <a:rPr lang="en-US" sz="2400" dirty="0"/>
              <a:t>A. </a:t>
            </a:r>
            <a:r>
              <a:rPr lang="en-US" sz="2400" dirty="0" err="1" smtClean="0"/>
              <a:t>Daglis</a:t>
            </a:r>
            <a:r>
              <a:rPr lang="en-US" sz="2400" baseline="30000" dirty="0" smtClean="0">
                <a:latin typeface="Gill Sans MT" panose="020B0502020104020203" pitchFamily="34" charset="0"/>
              </a:rPr>
              <a:t>(1,3,5)  </a:t>
            </a:r>
            <a:r>
              <a:rPr lang="en-US" sz="2400" dirty="0" smtClean="0"/>
              <a:t>and H. Evans</a:t>
            </a:r>
            <a:r>
              <a:rPr lang="en-US" sz="2400" baseline="30000" dirty="0" smtClean="0">
                <a:latin typeface="Gill Sans MT" panose="020B0502020104020203" pitchFamily="34" charset="0"/>
              </a:rPr>
              <a:t>(4)</a:t>
            </a:r>
          </a:p>
          <a:p>
            <a:pPr algn="ctr"/>
            <a:r>
              <a:rPr lang="en-US" sz="2400" dirty="0">
                <a:latin typeface="Gill Sans MT" panose="020B0502020104020203" pitchFamily="34" charset="0"/>
              </a:rPr>
              <a:t/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1600" dirty="0">
                <a:latin typeface="Gill Sans MT" panose="020B0502020104020203" pitchFamily="34" charset="0"/>
              </a:rPr>
              <a:t>.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Department of Physics, National and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Kapodistrian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 University of Athens, Greece.</a:t>
            </a:r>
            <a:b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 2. Space Applications and Research Consultancy (SPARC), Athens, Greece</a:t>
            </a:r>
          </a:p>
          <a:p>
            <a:pPr algn="ctr"/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3. Institute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of Accelerating Systems and Applications, National and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Kapodistrian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 University of Athens, Greece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.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/>
            </a:r>
            <a:b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4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. ESA/ESTEC, Netherlands.</a:t>
            </a:r>
          </a:p>
          <a:p>
            <a:pPr algn="ctr"/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5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.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Hellenic Space Center, Athens,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Greece.</a:t>
            </a:r>
            <a:endParaRPr lang="en-US" sz="1600" i="1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53207"/>
            <a:ext cx="3176415" cy="5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Users\ckatsavrias\Documents\LaTeX\ThesisTemplate\PhD_Thesis\logos\luoa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33256"/>
            <a:ext cx="1294910" cy="7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0" t="68531" r="11575" b="23694"/>
          <a:stretch/>
        </p:blipFill>
        <p:spPr bwMode="auto">
          <a:xfrm>
            <a:off x="1907704" y="5816969"/>
            <a:ext cx="1241947" cy="56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132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0152" y="260648"/>
            <a:ext cx="281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GEO results</a:t>
            </a: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ckatsavrias\Documents\MATLAB\ECIRENE\GEO\Daily_Statistics\figures\CCvsEnergy\Daily Np vs flux in GE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04250" y="1628800"/>
            <a:ext cx="3065796" cy="33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1675254"/>
            <a:ext cx="382208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1" algn="just">
              <a:buClr>
                <a:srgbClr val="000000"/>
              </a:buClr>
              <a:buSzPts val="1100"/>
              <a:defRPr/>
            </a:pPr>
            <a:r>
              <a:rPr lang="en-GB" dirty="0" smtClean="0">
                <a:latin typeface="Gill Sans MT" panose="020B0502020104020203" pitchFamily="34" charset="0"/>
              </a:rPr>
              <a:t>Strong anti-correlation </a:t>
            </a:r>
            <a:r>
              <a:rPr lang="en-GB" dirty="0">
                <a:latin typeface="Gill Sans MT" panose="020B0502020104020203" pitchFamily="34" charset="0"/>
              </a:rPr>
              <a:t>of the lower energy channels of </a:t>
            </a:r>
            <a:r>
              <a:rPr lang="en-GB" dirty="0" smtClean="0">
                <a:latin typeface="Gill Sans MT" panose="020B0502020104020203" pitchFamily="34" charset="0"/>
              </a:rPr>
              <a:t>~ 600 </a:t>
            </a:r>
            <a:r>
              <a:rPr lang="en-GB" dirty="0" err="1" smtClean="0">
                <a:latin typeface="Gill Sans MT" panose="020B0502020104020203" pitchFamily="34" charset="0"/>
              </a:rPr>
              <a:t>keV</a:t>
            </a:r>
            <a:r>
              <a:rPr lang="en-GB" dirty="0" smtClean="0">
                <a:latin typeface="Gill Sans MT" panose="020B0502020104020203" pitchFamily="34" charset="0"/>
              </a:rPr>
              <a:t> </a:t>
            </a:r>
            <a:r>
              <a:rPr lang="en-GB" dirty="0">
                <a:latin typeface="Gill Sans MT" panose="020B0502020104020203" pitchFamily="34" charset="0"/>
              </a:rPr>
              <a:t>with </a:t>
            </a:r>
            <a:r>
              <a:rPr lang="en-GB" dirty="0" smtClean="0">
                <a:latin typeface="Gill Sans MT" panose="020B0502020104020203" pitchFamily="34" charset="0"/>
              </a:rPr>
              <a:t>density</a:t>
            </a:r>
            <a:r>
              <a:rPr lang="en-GB" u="sng" dirty="0" smtClean="0">
                <a:latin typeface="Gill Sans MT" panose="020B0502020104020203" pitchFamily="34" charset="0"/>
              </a:rPr>
              <a:t>. </a:t>
            </a:r>
          </a:p>
          <a:p>
            <a:pPr marL="158750" lvl="1" algn="just">
              <a:buClr>
                <a:srgbClr val="000000"/>
              </a:buClr>
              <a:buSzPts val="1100"/>
              <a:defRPr/>
            </a:pPr>
            <a:endParaRPr lang="en-GB" u="sng" dirty="0">
              <a:latin typeface="Gill Sans MT" panose="020B0502020104020203" pitchFamily="34" charset="0"/>
            </a:endParaRPr>
          </a:p>
          <a:p>
            <a:pPr marL="158750" lvl="1" algn="just">
              <a:buClr>
                <a:srgbClr val="000000"/>
              </a:buClr>
              <a:buSzPts val="1100"/>
              <a:defRPr/>
            </a:pPr>
            <a:r>
              <a:rPr lang="en-GB" dirty="0" smtClean="0">
                <a:latin typeface="Gill Sans MT" panose="020B0502020104020203" pitchFamily="34" charset="0"/>
              </a:rPr>
              <a:t>Nevertheless, this result is based on HIMAWARI data which have much less time-span.</a:t>
            </a:r>
            <a:endParaRPr lang="en-GB" dirty="0">
              <a:latin typeface="Gill Sans MT" panose="020B0502020104020203" pitchFamily="34" charset="0"/>
            </a:endParaRPr>
          </a:p>
          <a:p>
            <a:pPr marL="158750" indent="0">
              <a:buNone/>
            </a:pPr>
            <a:endParaRPr lang="en-GB" sz="1600" dirty="0">
              <a:latin typeface="Gill Sans MT" panose="020B0502020104020203" pitchFamily="34" charset="0"/>
            </a:endParaRPr>
          </a:p>
          <a:p>
            <a:pPr marL="158750" lvl="1">
              <a:buClr>
                <a:srgbClr val="000000"/>
              </a:buClr>
              <a:buSzPts val="1100"/>
              <a:defRPr/>
            </a:pPr>
            <a:endParaRPr lang="en-GB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24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0152" y="260648"/>
            <a:ext cx="281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GEO results</a:t>
            </a: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337176" y="1052736"/>
            <a:ext cx="4738876" cy="4748318"/>
            <a:chOff x="106631" y="860913"/>
            <a:chExt cx="4036898" cy="4044938"/>
          </a:xfrm>
        </p:grpSpPr>
        <p:sp>
          <p:nvSpPr>
            <p:cNvPr id="23" name="Rectangle 22"/>
            <p:cNvSpPr/>
            <p:nvPr/>
          </p:nvSpPr>
          <p:spPr>
            <a:xfrm>
              <a:off x="996234" y="860913"/>
              <a:ext cx="2305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u="sng" dirty="0" smtClean="0">
                  <a:solidFill>
                    <a:schemeClr val="dk2"/>
                  </a:solidFill>
                </a:rPr>
                <a:t>CC vs Year for 40 </a:t>
              </a:r>
              <a:r>
                <a:rPr lang="en-US" sz="1600" b="1" u="sng" dirty="0" err="1" smtClean="0">
                  <a:solidFill>
                    <a:schemeClr val="dk2"/>
                  </a:solidFill>
                </a:rPr>
                <a:t>keV</a:t>
              </a:r>
              <a:endParaRPr lang="el-GR" sz="1600" b="1" u="sng" dirty="0">
                <a:solidFill>
                  <a:schemeClr val="dk2"/>
                </a:solidFill>
              </a:endParaRPr>
            </a:p>
          </p:txBody>
        </p: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106631" y="1225042"/>
              <a:ext cx="4036898" cy="3680809"/>
              <a:chOff x="403514" y="973282"/>
              <a:chExt cx="4036898" cy="3680809"/>
            </a:xfrm>
          </p:grpSpPr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>
              <a:xfrm>
                <a:off x="451264" y="986119"/>
                <a:ext cx="3989148" cy="3667972"/>
                <a:chOff x="451264" y="986119"/>
                <a:chExt cx="3989148" cy="3667972"/>
              </a:xfrm>
            </p:grpSpPr>
            <p:cxnSp>
              <p:nvCxnSpPr>
                <p:cNvPr id="35" name="Straight Connector 34"/>
                <p:cNvCxnSpPr>
                  <a:endCxn id="36" idx="3"/>
                </p:cNvCxnSpPr>
                <p:nvPr/>
              </p:nvCxnSpPr>
              <p:spPr>
                <a:xfrm>
                  <a:off x="451264" y="2819962"/>
                  <a:ext cx="3989148" cy="14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5"/>
                <p:cNvSpPr/>
                <p:nvPr/>
              </p:nvSpPr>
              <p:spPr>
                <a:xfrm>
                  <a:off x="451264" y="986119"/>
                  <a:ext cx="3989148" cy="36679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416150" y="986119"/>
                  <a:ext cx="5940" cy="366797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403514" y="973282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(a)</a:t>
                </a:r>
                <a:endParaRPr lang="el-GR" sz="10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15141" y="2827903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(c)</a:t>
                </a:r>
                <a:endParaRPr lang="el-GR" sz="10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416150" y="2827903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(d)</a:t>
                </a:r>
                <a:endParaRPr lang="el-GR" sz="10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17579" y="986120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(b)</a:t>
                </a:r>
                <a:endParaRPr lang="el-GR" sz="1000" b="1" dirty="0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5436096" y="1988840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>
                <a:latin typeface="Gill Sans MT" panose="020B0502020104020203" pitchFamily="34" charset="0"/>
              </a:rPr>
              <a:t>There is a clear dependence (anti-correlation) on solar cycle phase between the CCs of 40 </a:t>
            </a:r>
            <a:r>
              <a:rPr lang="en-US" dirty="0" err="1">
                <a:latin typeface="Gill Sans MT" panose="020B0502020104020203" pitchFamily="34" charset="0"/>
              </a:rPr>
              <a:t>keV</a:t>
            </a:r>
            <a:r>
              <a:rPr lang="en-US" dirty="0">
                <a:latin typeface="Gill Sans MT" panose="020B0502020104020203" pitchFamily="34" charset="0"/>
              </a:rPr>
              <a:t> flux and AE index and solar wind speed.</a:t>
            </a:r>
          </a:p>
          <a:p>
            <a:pPr lvl="0" algn="just"/>
            <a:endParaRPr lang="en-US" dirty="0">
              <a:latin typeface="Gill Sans MT" panose="020B0502020104020203" pitchFamily="34" charset="0"/>
            </a:endParaRPr>
          </a:p>
          <a:p>
            <a:pPr lvl="0" algn="just"/>
            <a:r>
              <a:rPr lang="en-US" dirty="0">
                <a:latin typeface="Gill Sans MT" panose="020B0502020104020203" pitchFamily="34" charset="0"/>
              </a:rPr>
              <a:t>Their minimum is during 2014 (SC maximum) and their maximum during 2017 (SC declining phase).</a:t>
            </a:r>
          </a:p>
        </p:txBody>
      </p:sp>
      <p:pic>
        <p:nvPicPr>
          <p:cNvPr id="1026" name="Picture 2" descr="C:\Users\ckatsavrias\Documents\MATLAB\ECIRENE\GEO\Daily_Statistics\figures\CCvsYEAR\Daily AE vs 40 keV flux at GE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4223" y="1554115"/>
            <a:ext cx="1858805" cy="2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katsavrias\Documents\MATLAB\ECIRENE\GEO\Daily_Statistics\figures\CCvsYEAR\Daily Ap vs 40 keV flux at GE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060588" y="1554115"/>
            <a:ext cx="1858806" cy="2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katsavrias\Documents\MATLAB\ECIRENE\GEO\Daily_Statistics\figures\CCvsYEAR\Daily Dphi vs 40 keV flux at GE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4223" y="3729612"/>
            <a:ext cx="1858804" cy="20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katsavrias\Documents\MATLAB\ECIRENE\GEO\Daily_Statistics\figures\CCvsYEAR\Daily V vs 40 keV flux at GE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060588" y="3730680"/>
            <a:ext cx="1858805" cy="2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53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0152" y="260648"/>
            <a:ext cx="281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GEO results</a:t>
            </a: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096" y="1988840"/>
            <a:ext cx="3024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latin typeface="Gill Sans MT" panose="020B0502020104020203" pitchFamily="34" charset="0"/>
              </a:rPr>
              <a:t>This anti-correlation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smtClean="0">
                <a:latin typeface="Gill Sans MT" panose="020B0502020104020203" pitchFamily="34" charset="0"/>
              </a:rPr>
              <a:t>is exhibited by all GOES channels.</a:t>
            </a:r>
            <a:endParaRPr lang="en-US" dirty="0">
              <a:latin typeface="Gill Sans MT" panose="020B0502020104020203" pitchFamily="34" charset="0"/>
            </a:endParaRPr>
          </a:p>
          <a:p>
            <a:pPr lvl="0" algn="just"/>
            <a:endParaRPr lang="en-US" dirty="0" smtClean="0">
              <a:latin typeface="Gill Sans MT" panose="020B0502020104020203" pitchFamily="34" charset="0"/>
            </a:endParaRPr>
          </a:p>
          <a:p>
            <a:pPr lvl="0" algn="just"/>
            <a:endParaRPr lang="en-US" dirty="0">
              <a:latin typeface="Gill Sans MT" panose="020B0502020104020203" pitchFamily="34" charset="0"/>
            </a:endParaRPr>
          </a:p>
          <a:p>
            <a:pPr lvl="0" algn="just"/>
            <a:endParaRPr lang="en-US" dirty="0">
              <a:latin typeface="Gill Sans MT" panose="020B0502020104020203" pitchFamily="34" charset="0"/>
            </a:endParaRPr>
          </a:p>
          <a:p>
            <a:pPr lvl="0" algn="just"/>
            <a:r>
              <a:rPr lang="en-US" dirty="0" smtClean="0">
                <a:latin typeface="Gill Sans MT" panose="020B0502020104020203" pitchFamily="34" charset="0"/>
              </a:rPr>
              <a:t>Yet solar wind speed becomes more important for electron</a:t>
            </a:r>
            <a:r>
              <a:rPr lang="en-US" dirty="0">
                <a:latin typeface="Gill Sans MT" panose="020B0502020104020203" pitchFamily="34" charset="0"/>
              </a:rPr>
              <a:t>s</a:t>
            </a:r>
            <a:r>
              <a:rPr lang="en-US" dirty="0" smtClean="0">
                <a:latin typeface="Gill Sans MT" panose="020B0502020104020203" pitchFamily="34" charset="0"/>
              </a:rPr>
              <a:t> higher than 150 </a:t>
            </a:r>
            <a:r>
              <a:rPr lang="en-US" dirty="0" err="1" smtClean="0">
                <a:latin typeface="Gill Sans MT" panose="020B0502020104020203" pitchFamily="34" charset="0"/>
              </a:rPr>
              <a:t>keV</a:t>
            </a:r>
            <a:r>
              <a:rPr lang="en-US" dirty="0" smtClean="0">
                <a:latin typeface="Gill Sans MT" panose="020B0502020104020203" pitchFamily="34" charset="0"/>
              </a:rPr>
              <a:t>.</a:t>
            </a:r>
            <a:endParaRPr lang="en-US" dirty="0">
              <a:latin typeface="Gill Sans MT" panose="020B0502020104020203" pitchFamily="34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37176" y="1051954"/>
            <a:ext cx="4738876" cy="4749099"/>
            <a:chOff x="337176" y="1051954"/>
            <a:chExt cx="4738876" cy="4749099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337176" y="1051954"/>
              <a:ext cx="4738876" cy="4749099"/>
              <a:chOff x="106631" y="860247"/>
              <a:chExt cx="4036898" cy="404560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949184" y="860247"/>
                <a:ext cx="2399540" cy="288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u="sng" dirty="0" smtClean="0">
                    <a:solidFill>
                      <a:schemeClr val="dk2"/>
                    </a:solidFill>
                  </a:rPr>
                  <a:t>CC vs Year for 275 </a:t>
                </a:r>
                <a:r>
                  <a:rPr lang="en-US" sz="1600" b="1" u="sng" dirty="0" err="1" smtClean="0">
                    <a:solidFill>
                      <a:schemeClr val="dk2"/>
                    </a:solidFill>
                  </a:rPr>
                  <a:t>keV</a:t>
                </a:r>
                <a:endParaRPr lang="el-GR" sz="1600" b="1" u="sng" dirty="0">
                  <a:solidFill>
                    <a:schemeClr val="dk2"/>
                  </a:solidFill>
                </a:endParaRPr>
              </a:p>
            </p:txBody>
          </p:sp>
          <p:grpSp>
            <p:nvGrpSpPr>
              <p:cNvPr id="25" name="Group 24"/>
              <p:cNvGrpSpPr>
                <a:grpSpLocks noChangeAspect="1"/>
              </p:cNvGrpSpPr>
              <p:nvPr/>
            </p:nvGrpSpPr>
            <p:grpSpPr>
              <a:xfrm>
                <a:off x="106631" y="1225042"/>
                <a:ext cx="4036898" cy="3680809"/>
                <a:chOff x="403514" y="973282"/>
                <a:chExt cx="4036898" cy="3680809"/>
              </a:xfrm>
            </p:grpSpPr>
            <p:grpSp>
              <p:nvGrpSpPr>
                <p:cNvPr id="30" name="Group 29"/>
                <p:cNvGrpSpPr>
                  <a:grpSpLocks noChangeAspect="1"/>
                </p:cNvGrpSpPr>
                <p:nvPr/>
              </p:nvGrpSpPr>
              <p:grpSpPr>
                <a:xfrm>
                  <a:off x="451264" y="986119"/>
                  <a:ext cx="3989148" cy="3667972"/>
                  <a:chOff x="451264" y="986119"/>
                  <a:chExt cx="3989148" cy="3667972"/>
                </a:xfrm>
              </p:grpSpPr>
              <p:cxnSp>
                <p:nvCxnSpPr>
                  <p:cNvPr id="35" name="Straight Connector 34"/>
                  <p:cNvCxnSpPr>
                    <a:endCxn id="36" idx="3"/>
                  </p:cNvCxnSpPr>
                  <p:nvPr/>
                </p:nvCxnSpPr>
                <p:spPr>
                  <a:xfrm>
                    <a:off x="451264" y="2819962"/>
                    <a:ext cx="3989148" cy="14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Rectangle 35"/>
                  <p:cNvSpPr/>
                  <p:nvPr/>
                </p:nvSpPr>
                <p:spPr>
                  <a:xfrm>
                    <a:off x="451264" y="986119"/>
                    <a:ext cx="3989148" cy="3667972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2416150" y="986119"/>
                    <a:ext cx="5940" cy="3667972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403514" y="973282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(a)</a:t>
                  </a:r>
                  <a:endParaRPr lang="el-GR" sz="1000" b="1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15141" y="2827903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(c)</a:t>
                  </a:r>
                  <a:endParaRPr lang="el-GR" sz="1000" b="1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416150" y="2827903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(d)</a:t>
                  </a:r>
                  <a:endParaRPr lang="el-GR" sz="1000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417579" y="986120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(b)</a:t>
                  </a:r>
                  <a:endParaRPr lang="el-GR" sz="1000" b="1" dirty="0"/>
                </a:p>
              </p:txBody>
            </p:sp>
          </p:grpSp>
        </p:grpSp>
        <p:pic>
          <p:nvPicPr>
            <p:cNvPr id="2050" name="Picture 2" descr="C:\Users\ckatsavrias\Documents\MATLAB\ECIRENE\GEO\Daily_Statistics\figures\CCvsYEAR\Daily V vs 275 keV flux at GE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3073480" y="3721011"/>
              <a:ext cx="1866440" cy="203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ckatsavrias\Documents\MATLAB\ECIRENE\GEO\Daily_Statistics\figures\CCvsYEAR\Daily AE vs 275 keV flux at GE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92230" y="1556792"/>
              <a:ext cx="1866440" cy="203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ckatsavrias\Documents\MATLAB\ECIRENE\GEO\Daily_Statistics\figures\CCvsYEAR\Daily Ap vs 275 keV flux at GEO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3073480" y="1556792"/>
              <a:ext cx="1866440" cy="203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ckatsavrias\Documents\MATLAB\ECIRENE\GEO\Daily_Statistics\figures\CCvsYEAR\Daily Dphi vs 275 keV flux at GEO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92230" y="3719937"/>
              <a:ext cx="1866440" cy="203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1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0152" y="260648"/>
            <a:ext cx="281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GEO results</a:t>
            </a: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337176" y="1051954"/>
            <a:ext cx="4738876" cy="4749099"/>
            <a:chOff x="106631" y="860247"/>
            <a:chExt cx="4036898" cy="4045604"/>
          </a:xfrm>
        </p:grpSpPr>
        <p:sp>
          <p:nvSpPr>
            <p:cNvPr id="23" name="Rectangle 22"/>
            <p:cNvSpPr/>
            <p:nvPr/>
          </p:nvSpPr>
          <p:spPr>
            <a:xfrm>
              <a:off x="1214101" y="860247"/>
              <a:ext cx="1869708" cy="288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u="sng" dirty="0">
                  <a:solidFill>
                    <a:schemeClr val="dk2"/>
                  </a:solidFill>
                </a:rPr>
                <a:t>CC vs Year for Np</a:t>
              </a:r>
              <a:endParaRPr lang="el-GR" sz="1600" b="1" u="sng" dirty="0">
                <a:solidFill>
                  <a:schemeClr val="dk2"/>
                </a:solidFill>
              </a:endParaRPr>
            </a:p>
          </p:txBody>
        </p: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106631" y="1225042"/>
              <a:ext cx="4036898" cy="3680809"/>
              <a:chOff x="403514" y="973282"/>
              <a:chExt cx="4036898" cy="3680809"/>
            </a:xfrm>
          </p:grpSpPr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>
              <a:xfrm>
                <a:off x="451264" y="986119"/>
                <a:ext cx="3989148" cy="3667972"/>
                <a:chOff x="451264" y="986119"/>
                <a:chExt cx="3989148" cy="3667972"/>
              </a:xfrm>
            </p:grpSpPr>
            <p:cxnSp>
              <p:nvCxnSpPr>
                <p:cNvPr id="35" name="Straight Connector 34"/>
                <p:cNvCxnSpPr>
                  <a:endCxn id="36" idx="3"/>
                </p:cNvCxnSpPr>
                <p:nvPr/>
              </p:nvCxnSpPr>
              <p:spPr>
                <a:xfrm>
                  <a:off x="451264" y="2819962"/>
                  <a:ext cx="3989148" cy="14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5"/>
                <p:cNvSpPr/>
                <p:nvPr/>
              </p:nvSpPr>
              <p:spPr>
                <a:xfrm>
                  <a:off x="451264" y="986119"/>
                  <a:ext cx="3989148" cy="36679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416150" y="986119"/>
                  <a:ext cx="5940" cy="366797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403514" y="973282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(a)</a:t>
                </a:r>
                <a:endParaRPr lang="el-GR" sz="10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15141" y="2827903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(c)</a:t>
                </a:r>
                <a:endParaRPr lang="el-GR" sz="10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416150" y="2827903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(d)</a:t>
                </a:r>
                <a:endParaRPr lang="el-GR" sz="10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17579" y="986120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(b)</a:t>
                </a:r>
                <a:endParaRPr lang="el-GR" sz="1000" b="1" dirty="0"/>
              </a:p>
            </p:txBody>
          </p:sp>
        </p:grpSp>
      </p:grpSp>
      <p:pic>
        <p:nvPicPr>
          <p:cNvPr id="20" name="Picture 2" descr="C:\Users\ckatsavrias\Documents\MATLAB\ECIRENE\GEO\Daily_Statistics\figures\CCvsYEAR\Daily Np vs 150 keV flux at GE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3568" y="1570065"/>
            <a:ext cx="1867958" cy="201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ckatsavrias\Documents\MATLAB\ECIRENE\GEO\Daily_Statistics\figures\CCvsYEAR\Daily Np vs 275 keV flux at GE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064082" y="1570065"/>
            <a:ext cx="1867958" cy="201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ckatsavrias\Documents\MATLAB\ECIRENE\GEO\Daily_Statistics\figures\CCvsYEAR\Daily Np vs 475 keV flux at GE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3568" y="3730680"/>
            <a:ext cx="1867958" cy="201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ckatsavrias\Documents\MATLAB\ECIRENE\GEO\Daily_Statistics\figures\CCvsYEAR\Daily Np vs 650 keV flux at GE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064082" y="3730680"/>
            <a:ext cx="1867958" cy="201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6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16016" y="260648"/>
            <a:ext cx="4081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Outer Belt results</a:t>
            </a: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49235" y="980728"/>
            <a:ext cx="4554813" cy="4824536"/>
            <a:chOff x="947436" y="1232239"/>
            <a:chExt cx="3909466" cy="4140977"/>
          </a:xfrm>
        </p:grpSpPr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947436" y="1597362"/>
              <a:ext cx="3909466" cy="3775854"/>
              <a:chOff x="417474" y="974276"/>
              <a:chExt cx="3909466" cy="3775854"/>
            </a:xfrm>
          </p:grpSpPr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>
              <a:xfrm>
                <a:off x="451264" y="986119"/>
                <a:ext cx="3875676" cy="3764011"/>
                <a:chOff x="451264" y="986119"/>
                <a:chExt cx="3875676" cy="3764011"/>
              </a:xfrm>
            </p:grpSpPr>
            <p:cxnSp>
              <p:nvCxnSpPr>
                <p:cNvPr id="35" name="Straight Connector 34"/>
                <p:cNvCxnSpPr>
                  <a:endCxn id="36" idx="3"/>
                </p:cNvCxnSpPr>
                <p:nvPr/>
              </p:nvCxnSpPr>
              <p:spPr>
                <a:xfrm flipV="1">
                  <a:off x="451264" y="2868125"/>
                  <a:ext cx="3875676" cy="440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5"/>
                <p:cNvSpPr/>
                <p:nvPr/>
              </p:nvSpPr>
              <p:spPr>
                <a:xfrm>
                  <a:off x="451265" y="986119"/>
                  <a:ext cx="3875675" cy="376401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349159" y="986119"/>
                  <a:ext cx="5940" cy="376401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417474" y="974276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(a)</a:t>
                </a:r>
                <a:endParaRPr lang="el-GR" sz="10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17474" y="2856939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(c)</a:t>
                </a:r>
                <a:endParaRPr lang="el-GR" sz="10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49159" y="2873788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(d)</a:t>
                </a:r>
                <a:endParaRPr lang="el-GR" sz="10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49159" y="979815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(b)</a:t>
                </a:r>
                <a:endParaRPr lang="el-GR" sz="10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199258" y="1232239"/>
              <a:ext cx="1546768" cy="2905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u="sng" dirty="0" smtClean="0">
                  <a:solidFill>
                    <a:schemeClr val="dk2"/>
                  </a:solidFill>
                </a:rPr>
                <a:t>CCs vs Energy</a:t>
              </a:r>
              <a:endParaRPr lang="el-GR" sz="1600" b="1" u="sng" dirty="0">
                <a:solidFill>
                  <a:schemeClr val="dk2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192776" y="1340768"/>
            <a:ext cx="346204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1" algn="just">
              <a:buClr>
                <a:srgbClr val="000000"/>
              </a:buClr>
              <a:buSzPts val="1100"/>
              <a:defRPr/>
            </a:pPr>
            <a:r>
              <a:rPr lang="en-GB" dirty="0" smtClean="0">
                <a:latin typeface="Gill Sans MT" panose="020B0502020104020203" pitchFamily="34" charset="0"/>
              </a:rPr>
              <a:t>Strong </a:t>
            </a:r>
            <a:r>
              <a:rPr lang="en-GB" dirty="0">
                <a:latin typeface="Gill Sans MT" panose="020B0502020104020203" pitchFamily="34" charset="0"/>
              </a:rPr>
              <a:t>correlation of the lower energy channels of </a:t>
            </a:r>
            <a:r>
              <a:rPr lang="en-GB" dirty="0" err="1" smtClean="0">
                <a:latin typeface="Gill Sans MT" panose="020B0502020104020203" pitchFamily="34" charset="0"/>
              </a:rPr>
              <a:t>MagEIS</a:t>
            </a:r>
            <a:r>
              <a:rPr lang="en-GB" dirty="0" smtClean="0">
                <a:latin typeface="Gill Sans MT" panose="020B0502020104020203" pitchFamily="34" charset="0"/>
              </a:rPr>
              <a:t> (especially 54 </a:t>
            </a:r>
            <a:r>
              <a:rPr lang="en-GB" dirty="0">
                <a:latin typeface="Gill Sans MT" panose="020B0502020104020203" pitchFamily="34" charset="0"/>
              </a:rPr>
              <a:t>and </a:t>
            </a:r>
            <a:r>
              <a:rPr lang="en-GB" dirty="0" smtClean="0">
                <a:latin typeface="Gill Sans MT" panose="020B0502020104020203" pitchFamily="34" charset="0"/>
              </a:rPr>
              <a:t>80 </a:t>
            </a:r>
            <a:r>
              <a:rPr lang="en-GB" dirty="0" err="1">
                <a:latin typeface="Gill Sans MT" panose="020B0502020104020203" pitchFamily="34" charset="0"/>
              </a:rPr>
              <a:t>keV</a:t>
            </a:r>
            <a:r>
              <a:rPr lang="en-GB" dirty="0">
                <a:latin typeface="Gill Sans MT" panose="020B0502020104020203" pitchFamily="34" charset="0"/>
              </a:rPr>
              <a:t>) with the AE and AP index along with the </a:t>
            </a:r>
            <a:r>
              <a:rPr lang="en-GB" dirty="0" smtClean="0">
                <a:latin typeface="Gill Sans MT" panose="020B0502020104020203" pitchFamily="34" charset="0"/>
              </a:rPr>
              <a:t>Newell function especially </a:t>
            </a:r>
            <a:r>
              <a:rPr lang="en-GB" dirty="0">
                <a:latin typeface="Gill Sans MT" panose="020B0502020104020203" pitchFamily="34" charset="0"/>
              </a:rPr>
              <a:t>concerning </a:t>
            </a:r>
            <a:r>
              <a:rPr lang="en-GB" dirty="0" smtClean="0">
                <a:latin typeface="Gill Sans MT" panose="020B0502020104020203" pitchFamily="34" charset="0"/>
              </a:rPr>
              <a:t>Q50, Q75</a:t>
            </a:r>
            <a:r>
              <a:rPr lang="en-GB" dirty="0">
                <a:latin typeface="Gill Sans MT" panose="020B0502020104020203" pitchFamily="34" charset="0"/>
              </a:rPr>
              <a:t>, </a:t>
            </a:r>
            <a:r>
              <a:rPr lang="en-GB" dirty="0" smtClean="0">
                <a:latin typeface="Gill Sans MT" panose="020B0502020104020203" pitchFamily="34" charset="0"/>
              </a:rPr>
              <a:t>Q95 and the mean </a:t>
            </a:r>
            <a:r>
              <a:rPr lang="en-GB" dirty="0">
                <a:latin typeface="Gill Sans MT" panose="020B0502020104020203" pitchFamily="34" charset="0"/>
              </a:rPr>
              <a:t>which clearly </a:t>
            </a:r>
            <a:r>
              <a:rPr lang="en-GB" u="sng" dirty="0">
                <a:latin typeface="Gill Sans MT" panose="020B0502020104020203" pitchFamily="34" charset="0"/>
              </a:rPr>
              <a:t>indicates the relationship between </a:t>
            </a:r>
            <a:r>
              <a:rPr lang="en-GB" u="sng" dirty="0" err="1">
                <a:latin typeface="Gill Sans MT" panose="020B0502020104020203" pitchFamily="34" charset="0"/>
              </a:rPr>
              <a:t>substorm</a:t>
            </a:r>
            <a:r>
              <a:rPr lang="en-GB" u="sng" dirty="0">
                <a:latin typeface="Gill Sans MT" panose="020B0502020104020203" pitchFamily="34" charset="0"/>
              </a:rPr>
              <a:t> activity and source electron flux </a:t>
            </a:r>
            <a:r>
              <a:rPr lang="en-GB" u="sng" dirty="0" smtClean="0">
                <a:latin typeface="Gill Sans MT" panose="020B0502020104020203" pitchFamily="34" charset="0"/>
              </a:rPr>
              <a:t>at </a:t>
            </a:r>
            <a:r>
              <a:rPr lang="en-GB" u="sng" dirty="0">
                <a:latin typeface="Gill Sans MT" panose="020B0502020104020203" pitchFamily="34" charset="0"/>
              </a:rPr>
              <a:t>GEO. </a:t>
            </a:r>
          </a:p>
          <a:p>
            <a:pPr marL="158750" indent="0">
              <a:buNone/>
            </a:pPr>
            <a:endParaRPr lang="en-GB" sz="1600" dirty="0">
              <a:latin typeface="Gill Sans MT" panose="020B0502020104020203" pitchFamily="34" charset="0"/>
            </a:endParaRPr>
          </a:p>
          <a:p>
            <a:pPr marL="158750" lvl="1">
              <a:buClr>
                <a:srgbClr val="000000"/>
              </a:buClr>
              <a:buSzPts val="1100"/>
              <a:defRPr/>
            </a:pPr>
            <a:endParaRPr lang="en-GB" sz="1600" dirty="0">
              <a:latin typeface="Gill Sans MT" panose="020B0502020104020203" pitchFamily="34" charset="0"/>
            </a:endParaRPr>
          </a:p>
        </p:txBody>
      </p:sp>
      <p:pic>
        <p:nvPicPr>
          <p:cNvPr id="3074" name="Picture 2" descr="C:\Users\ckatsavrias\Documents\MATLAB\ECIRENE\Outer_Belt\Daily_Statistics\Figures\CCs_vs_Energy_1MeV\Daily AE vs flux at 5.25 1Me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58959" y="1484784"/>
            <a:ext cx="1850404" cy="204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katsavrias\Documents\MATLAB\ECIRENE\Outer_Belt\Daily_Statistics\Figures\CCs_vs_Energy_1MeV\Daily Ap vs flux at 5.25 1MeV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056182" y="1484784"/>
            <a:ext cx="1850404" cy="204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katsavrias\Documents\MATLAB\ECIRENE\Outer_Belt\Daily_Statistics\Figures\CCs_vs_Energy_1MeV\Daily Dphi vs flux at 5.25 1MeV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63732" y="3703384"/>
            <a:ext cx="1850404" cy="20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katsavrias\Documents\MATLAB\ECIRENE\Outer_Belt\Daily_Statistics\Figures\CCs_vs_Energy_1MeV\Daily V vs flux at 5.25 1MeV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056182" y="3703384"/>
            <a:ext cx="1850404" cy="204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5220072" y="4974267"/>
            <a:ext cx="3462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1" algn="just">
              <a:buClr>
                <a:srgbClr val="000000"/>
              </a:buClr>
              <a:buSzPts val="1100"/>
              <a:defRPr/>
            </a:pPr>
            <a:r>
              <a:rPr lang="en-GB" dirty="0" smtClean="0">
                <a:latin typeface="Gill Sans MT" panose="020B0502020104020203" pitchFamily="34" charset="0"/>
              </a:rPr>
              <a:t>Strong </a:t>
            </a:r>
            <a:r>
              <a:rPr lang="en-GB" dirty="0">
                <a:latin typeface="Gill Sans MT" panose="020B0502020104020203" pitchFamily="34" charset="0"/>
              </a:rPr>
              <a:t>correlation of the </a:t>
            </a:r>
            <a:r>
              <a:rPr lang="en-GB" dirty="0" smtClean="0">
                <a:latin typeface="Gill Sans MT" panose="020B0502020104020203" pitchFamily="34" charset="0"/>
              </a:rPr>
              <a:t>&gt;200 </a:t>
            </a:r>
            <a:r>
              <a:rPr lang="en-GB" dirty="0" err="1">
                <a:latin typeface="Gill Sans MT" panose="020B0502020104020203" pitchFamily="34" charset="0"/>
              </a:rPr>
              <a:t>keV</a:t>
            </a:r>
            <a:r>
              <a:rPr lang="en-GB" dirty="0">
                <a:latin typeface="Gill Sans MT" panose="020B0502020104020203" pitchFamily="34" charset="0"/>
              </a:rPr>
              <a:t> electron flux with the solar wind speed. </a:t>
            </a:r>
          </a:p>
        </p:txBody>
      </p:sp>
    </p:spTree>
    <p:extLst>
      <p:ext uri="{BB962C8B-B14F-4D97-AF65-F5344CB8AC3E}">
        <p14:creationId xmlns:p14="http://schemas.microsoft.com/office/powerpoint/2010/main" val="3258855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16016" y="260648"/>
            <a:ext cx="4081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Outer Belt results</a:t>
            </a: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49235" y="980728"/>
            <a:ext cx="4554813" cy="4824536"/>
            <a:chOff x="947436" y="1232239"/>
            <a:chExt cx="3909466" cy="4140977"/>
          </a:xfrm>
        </p:grpSpPr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947436" y="1597362"/>
              <a:ext cx="3909466" cy="3775854"/>
              <a:chOff x="417474" y="974276"/>
              <a:chExt cx="3909466" cy="3775854"/>
            </a:xfrm>
          </p:grpSpPr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>
              <a:xfrm>
                <a:off x="451264" y="986119"/>
                <a:ext cx="3875676" cy="3764011"/>
                <a:chOff x="451264" y="986119"/>
                <a:chExt cx="3875676" cy="3764011"/>
              </a:xfrm>
            </p:grpSpPr>
            <p:cxnSp>
              <p:nvCxnSpPr>
                <p:cNvPr id="35" name="Straight Connector 34"/>
                <p:cNvCxnSpPr>
                  <a:endCxn id="36" idx="3"/>
                </p:cNvCxnSpPr>
                <p:nvPr/>
              </p:nvCxnSpPr>
              <p:spPr>
                <a:xfrm flipV="1">
                  <a:off x="451264" y="2868125"/>
                  <a:ext cx="3875676" cy="440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5"/>
                <p:cNvSpPr/>
                <p:nvPr/>
              </p:nvSpPr>
              <p:spPr>
                <a:xfrm>
                  <a:off x="451265" y="986119"/>
                  <a:ext cx="3875675" cy="376401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349159" y="986119"/>
                  <a:ext cx="5940" cy="376401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417474" y="974276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(a)</a:t>
                </a:r>
                <a:endParaRPr lang="el-GR" sz="10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17474" y="2856939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(c)</a:t>
                </a:r>
                <a:endParaRPr lang="el-GR" sz="10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49159" y="2873788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(d)</a:t>
                </a:r>
                <a:endParaRPr lang="el-GR" sz="10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49159" y="979815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(b)</a:t>
                </a:r>
                <a:endParaRPr lang="el-GR" sz="10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1890454" y="1232239"/>
              <a:ext cx="2057219" cy="2905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u="sng" dirty="0" smtClean="0">
                  <a:solidFill>
                    <a:schemeClr val="dk2"/>
                  </a:solidFill>
                </a:rPr>
                <a:t>CCs vs L for 80 </a:t>
              </a:r>
              <a:r>
                <a:rPr lang="en-US" sz="1600" b="1" u="sng" dirty="0" err="1" smtClean="0">
                  <a:solidFill>
                    <a:schemeClr val="dk2"/>
                  </a:solidFill>
                </a:rPr>
                <a:t>keV</a:t>
              </a:r>
              <a:endParaRPr lang="el-GR" sz="1600" b="1" u="sng" dirty="0">
                <a:solidFill>
                  <a:schemeClr val="dk2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192777" y="1702549"/>
            <a:ext cx="3339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1" algn="just">
              <a:buClr>
                <a:srgbClr val="000000"/>
              </a:buClr>
              <a:buSzPts val="1100"/>
              <a:defRPr/>
            </a:pPr>
            <a:r>
              <a:rPr lang="en-GB" sz="2000" dirty="0" smtClean="0">
                <a:latin typeface="Gill Sans MT" panose="020B0502020104020203" pitchFamily="34" charset="0"/>
              </a:rPr>
              <a:t>CCs are L-dependent as they increase with increasing L-shell.</a:t>
            </a:r>
          </a:p>
          <a:p>
            <a:pPr marL="158750" lvl="1" algn="just">
              <a:buClr>
                <a:srgbClr val="000000"/>
              </a:buClr>
              <a:buSzPts val="1100"/>
              <a:defRPr/>
            </a:pPr>
            <a:endParaRPr lang="en-GB" sz="2000" dirty="0">
              <a:latin typeface="Gill Sans MT" panose="020B0502020104020203" pitchFamily="34" charset="0"/>
            </a:endParaRPr>
          </a:p>
          <a:p>
            <a:pPr marL="158750" lvl="1" algn="just">
              <a:buClr>
                <a:srgbClr val="000000"/>
              </a:buClr>
              <a:buSzPts val="1100"/>
              <a:defRPr/>
            </a:pPr>
            <a:endParaRPr lang="en-GB" sz="2000" dirty="0" smtClean="0">
              <a:latin typeface="Gill Sans MT" panose="020B0502020104020203" pitchFamily="34" charset="0"/>
            </a:endParaRPr>
          </a:p>
          <a:p>
            <a:pPr marL="158750" lvl="1" algn="just">
              <a:buClr>
                <a:srgbClr val="000000"/>
              </a:buClr>
              <a:buSzPts val="1100"/>
              <a:defRPr/>
            </a:pPr>
            <a:endParaRPr lang="en-GB" sz="2000" dirty="0">
              <a:latin typeface="Gill Sans MT" panose="020B0502020104020203" pitchFamily="34" charset="0"/>
            </a:endParaRPr>
          </a:p>
          <a:p>
            <a:pPr marL="158750" lvl="1" algn="just">
              <a:buClr>
                <a:srgbClr val="000000"/>
              </a:buClr>
              <a:buSzPts val="1100"/>
              <a:defRPr/>
            </a:pPr>
            <a:endParaRPr lang="en-GB" sz="2000" dirty="0" smtClean="0">
              <a:latin typeface="Gill Sans MT" panose="020B0502020104020203" pitchFamily="34" charset="0"/>
            </a:endParaRPr>
          </a:p>
          <a:p>
            <a:pPr marL="158750" lvl="1" algn="just">
              <a:buClr>
                <a:srgbClr val="000000"/>
              </a:buClr>
              <a:buSzPts val="1100"/>
              <a:defRPr/>
            </a:pPr>
            <a:r>
              <a:rPr lang="en-GB" sz="2000" dirty="0" smtClean="0">
                <a:latin typeface="Gill Sans MT" panose="020B0502020104020203" pitchFamily="34" charset="0"/>
              </a:rPr>
              <a:t>Generally, we accept CCs down to L=4.</a:t>
            </a:r>
            <a:endParaRPr lang="en-GB" sz="2000" dirty="0">
              <a:latin typeface="Gill Sans MT" panose="020B0502020104020203" pitchFamily="34" charset="0"/>
            </a:endParaRPr>
          </a:p>
        </p:txBody>
      </p:sp>
      <p:pic>
        <p:nvPicPr>
          <p:cNvPr id="4098" name="Picture 2" descr="C:\Users\ckatsavrias\Documents\MATLAB\ECIRENE\Outer_Belt\Daily_Statistics\Figures\CCs_vs_L\Daily Dphi vs flux at 0.08 MeV and 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42529" y="3689577"/>
            <a:ext cx="1920520" cy="21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katsavrias\Documents\MATLAB\ECIRENE\Outer_Belt\Daily_Statistics\Figures\CCs_vs_L\Daily V vs flux at 0.08 MeV and 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3"/>
          <a:stretch/>
        </p:blipFill>
        <p:spPr bwMode="auto">
          <a:xfrm>
            <a:off x="3021827" y="3690697"/>
            <a:ext cx="1923861" cy="21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katsavrias\Documents\MATLAB\ECIRENE\Outer_Belt\Daily_Statistics\Figures\CCs_vs_L\Daily AE vs flux at 0.08 MeV and L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0"/>
          <a:stretch/>
        </p:blipFill>
        <p:spPr bwMode="auto">
          <a:xfrm>
            <a:off x="838986" y="1468428"/>
            <a:ext cx="1824063" cy="20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katsavrias\Documents\MATLAB\ECIRENE\Outer_Belt\Daily_Statistics\Figures\CCs_vs_L\Daily Ap vs flux at 0.08 MeV and L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024046" y="1463438"/>
            <a:ext cx="1921642" cy="21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89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16016" y="260648"/>
            <a:ext cx="4081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Outer Belt results</a:t>
            </a: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49235" y="980728"/>
            <a:ext cx="4554813" cy="4824536"/>
            <a:chOff x="947436" y="1232239"/>
            <a:chExt cx="3909466" cy="4140977"/>
          </a:xfrm>
        </p:grpSpPr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947436" y="1597362"/>
              <a:ext cx="3909466" cy="3775854"/>
              <a:chOff x="417474" y="974276"/>
              <a:chExt cx="3909466" cy="3775854"/>
            </a:xfrm>
          </p:grpSpPr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>
              <a:xfrm>
                <a:off x="451264" y="986119"/>
                <a:ext cx="3875676" cy="3764011"/>
                <a:chOff x="451264" y="986119"/>
                <a:chExt cx="3875676" cy="3764011"/>
              </a:xfrm>
            </p:grpSpPr>
            <p:cxnSp>
              <p:nvCxnSpPr>
                <p:cNvPr id="35" name="Straight Connector 34"/>
                <p:cNvCxnSpPr>
                  <a:endCxn id="36" idx="3"/>
                </p:cNvCxnSpPr>
                <p:nvPr/>
              </p:nvCxnSpPr>
              <p:spPr>
                <a:xfrm flipV="1">
                  <a:off x="451264" y="2868125"/>
                  <a:ext cx="3875676" cy="440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5"/>
                <p:cNvSpPr/>
                <p:nvPr/>
              </p:nvSpPr>
              <p:spPr>
                <a:xfrm>
                  <a:off x="451265" y="986119"/>
                  <a:ext cx="3875675" cy="376401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349159" y="986119"/>
                  <a:ext cx="5940" cy="376401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417474" y="974276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(a)</a:t>
                </a:r>
                <a:endParaRPr lang="el-GR" sz="10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17474" y="2856939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(c)</a:t>
                </a:r>
                <a:endParaRPr lang="el-GR" sz="10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49159" y="2873788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(d)</a:t>
                </a:r>
                <a:endParaRPr lang="el-GR" sz="10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49159" y="979815"/>
                <a:ext cx="4750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(b)</a:t>
                </a:r>
                <a:endParaRPr lang="el-GR" sz="1000" b="1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1720534" y="1232239"/>
              <a:ext cx="2397062" cy="2905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u="sng" dirty="0" smtClean="0">
                  <a:solidFill>
                    <a:schemeClr val="dk2"/>
                  </a:solidFill>
                </a:rPr>
                <a:t>CCs vs Year for 80 </a:t>
              </a:r>
              <a:r>
                <a:rPr lang="en-US" sz="1600" b="1" u="sng" dirty="0" err="1" smtClean="0">
                  <a:solidFill>
                    <a:schemeClr val="dk2"/>
                  </a:solidFill>
                </a:rPr>
                <a:t>keV</a:t>
              </a:r>
              <a:endParaRPr lang="el-GR" sz="1600" b="1" u="sng" dirty="0">
                <a:solidFill>
                  <a:schemeClr val="dk2"/>
                </a:solidFill>
              </a:endParaRPr>
            </a:p>
          </p:txBody>
        </p:sp>
      </p:grpSp>
      <p:pic>
        <p:nvPicPr>
          <p:cNvPr id="5122" name="Picture 2" descr="C:\Users\ckatsavrias\Documents\MATLAB\ECIRENE\Outer_Belt\Daily_Statistics\Figures\CCvsYEAR\Daily V vs 0.08 keV flux at 4.7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031398" y="3718111"/>
            <a:ext cx="1875833" cy="204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katsavrias\Documents\MATLAB\ECIRENE\Outer_Belt\Daily_Statistics\Figures\CCvsYEAR\Daily AE vs 0.08 keV flux at 4.7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68538" y="1484784"/>
            <a:ext cx="1875833" cy="204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katsavrias\Documents\MATLAB\ECIRENE\Outer_Belt\Daily_Statistics\Figures\CCvsYEAR\Daily Ap vs 0.08 keV flux at 4.7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031398" y="1484784"/>
            <a:ext cx="1875833" cy="204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ckatsavrias\Documents\MATLAB\ECIRENE\Outer_Belt\Daily_Statistics\Figures\CCvsYEAR\Daily Dphi vs 0.08 keV flux at 4.75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68539" y="3717032"/>
            <a:ext cx="1875833" cy="204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436096" y="1988840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>
                <a:latin typeface="Gill Sans MT" panose="020B0502020104020203" pitchFamily="34" charset="0"/>
              </a:rPr>
              <a:t>There is a clear dependence (anti-correlation) on solar cycle phase between the CCs of </a:t>
            </a:r>
            <a:r>
              <a:rPr lang="en-US" dirty="0" smtClean="0">
                <a:latin typeface="Gill Sans MT" panose="020B0502020104020203" pitchFamily="34" charset="0"/>
              </a:rPr>
              <a:t>80 </a:t>
            </a:r>
            <a:r>
              <a:rPr lang="en-US" dirty="0" err="1">
                <a:latin typeface="Gill Sans MT" panose="020B0502020104020203" pitchFamily="34" charset="0"/>
              </a:rPr>
              <a:t>keV</a:t>
            </a:r>
            <a:r>
              <a:rPr lang="en-US" dirty="0">
                <a:latin typeface="Gill Sans MT" panose="020B0502020104020203" pitchFamily="34" charset="0"/>
              </a:rPr>
              <a:t> flux and AE index and solar wind speed.</a:t>
            </a:r>
          </a:p>
          <a:p>
            <a:pPr lvl="0" algn="just"/>
            <a:endParaRPr lang="en-US" dirty="0">
              <a:latin typeface="Gill Sans MT" panose="020B0502020104020203" pitchFamily="34" charset="0"/>
            </a:endParaRPr>
          </a:p>
          <a:p>
            <a:pPr lvl="0" algn="just"/>
            <a:r>
              <a:rPr lang="en-US" dirty="0">
                <a:latin typeface="Gill Sans MT" panose="020B0502020104020203" pitchFamily="34" charset="0"/>
              </a:rPr>
              <a:t>Their minimum is during </a:t>
            </a:r>
            <a:r>
              <a:rPr lang="en-US" dirty="0" smtClean="0">
                <a:latin typeface="Gill Sans MT" panose="020B0502020104020203" pitchFamily="34" charset="0"/>
              </a:rPr>
              <a:t>2013 </a:t>
            </a:r>
            <a:r>
              <a:rPr lang="en-US" dirty="0">
                <a:latin typeface="Gill Sans MT" panose="020B0502020104020203" pitchFamily="34" charset="0"/>
              </a:rPr>
              <a:t>(SC maximum) and their maximum during 2017 (SC declining phase).</a:t>
            </a:r>
          </a:p>
        </p:txBody>
      </p:sp>
    </p:spTree>
    <p:extLst>
      <p:ext uri="{BB962C8B-B14F-4D97-AF65-F5344CB8AC3E}">
        <p14:creationId xmlns:p14="http://schemas.microsoft.com/office/powerpoint/2010/main" val="2042669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4307" y="260648"/>
            <a:ext cx="7292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Empirical </a:t>
            </a:r>
            <a:r>
              <a:rPr lang="en-US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Multiple Regression Model </a:t>
            </a:r>
            <a:endParaRPr lang="en-U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545" y="1412776"/>
            <a:ext cx="1969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dk2"/>
                </a:solidFill>
                <a:latin typeface="Gill Sans MT" panose="020B0502020104020203" pitchFamily="34" charset="0"/>
              </a:rPr>
              <a:t>General form:</a:t>
            </a:r>
            <a:endParaRPr lang="el-GR" sz="2000" b="1" dirty="0">
              <a:solidFill>
                <a:schemeClr val="dk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430878" y="1435218"/>
                <a:ext cx="6317586" cy="1015663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l-GR" sz="20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l-G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1" i="1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GB" sz="2000" b="1" i="1">
                            <a:latin typeface="Cambria Math"/>
                          </a:rPr>
                          <m:t>𝑱</m:t>
                        </m:r>
                      </m:e>
                    </m:func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GB" sz="2000" b="1" i="1">
                        <a:latin typeface="Cambria Math"/>
                      </a:rPr>
                      <m:t>𝒂</m:t>
                    </m:r>
                    <m:r>
                      <a:rPr lang="en-US" sz="2000" b="1" i="1" baseline="-25000" smtClean="0"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</a:rPr>
                      <m:t>𝒂</m:t>
                    </m:r>
                    <m:r>
                      <a:rPr lang="en-US" sz="2000" b="1" i="1" baseline="-25000" smtClean="0"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baseline="-25000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r>
                      <a:rPr lang="en-US" sz="2000" b="1" i="1" baseline="-25000" smtClean="0">
                        <a:latin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baseline="-25000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r>
                      <a:rPr lang="en-US" sz="2000" b="1" i="1" baseline="-25000" smtClean="0">
                        <a:latin typeface="Cambria Math"/>
                      </a:rPr>
                      <m:t>𝟑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baseline="-25000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r>
                      <a:rPr lang="en-US" sz="2000" b="1" i="1" baseline="-25000" smtClean="0">
                        <a:latin typeface="Cambria Math"/>
                      </a:rPr>
                      <m:t>𝟒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baseline="-25000" smtClean="0">
                        <a:latin typeface="Cambria Math"/>
                        <a:ea typeface="Cambria Math"/>
                      </a:rPr>
                      <m:t>𝟒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                          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r>
                      <a:rPr lang="en-US" sz="2000" b="1" i="1" baseline="-25000" smtClean="0">
                        <a:latin typeface="Cambria Math"/>
                      </a:rPr>
                      <m:t>𝟏𝟐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baseline="-2500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baseline="-25000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r>
                      <a:rPr lang="en-US" sz="2000" b="1" i="1" baseline="-25000">
                        <a:latin typeface="Cambria Math"/>
                      </a:rPr>
                      <m:t>𝟏</m:t>
                    </m:r>
                    <m:r>
                      <a:rPr lang="en-US" sz="2000" b="1" i="1" baseline="-25000" smtClean="0">
                        <a:latin typeface="Cambria Math"/>
                      </a:rPr>
                      <m:t>𝟑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baseline="-2500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baseline="-25000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r>
                      <a:rPr lang="en-US" sz="2000" b="1" i="1" baseline="-25000">
                        <a:latin typeface="Cambria Math"/>
                      </a:rPr>
                      <m:t>𝟏</m:t>
                    </m:r>
                    <m:r>
                      <a:rPr lang="en-US" sz="2000" b="1" i="1" baseline="-25000" smtClean="0">
                        <a:latin typeface="Cambria Math"/>
                      </a:rPr>
                      <m:t>𝟒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baseline="-2500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baseline="-25000" smtClean="0">
                        <a:latin typeface="Cambria Math"/>
                        <a:ea typeface="Cambria Math"/>
                      </a:rPr>
                      <m:t>𝟒</m:t>
                    </m:r>
                  </m:oMath>
                </a14:m>
                <a:r>
                  <a:rPr lang="en-US" sz="2000" b="1" dirty="0"/>
                  <a:t> </a:t>
                </a:r>
                <a:endParaRPr lang="en-US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                        </m:t>
                      </m:r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</a:rPr>
                        <m:t>𝒂</m:t>
                      </m:r>
                      <m:r>
                        <a:rPr lang="en-US" sz="2000" b="1" i="1" baseline="-25000">
                          <a:latin typeface="Cambria Math"/>
                        </a:rPr>
                        <m:t>𝟐</m:t>
                      </m:r>
                      <m:r>
                        <a:rPr lang="en-US" sz="2000" b="1" i="1" baseline="-25000" smtClean="0"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𝑿</m:t>
                      </m:r>
                      <m:r>
                        <a:rPr lang="en-US" sz="2000" b="1" i="1" baseline="-2500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𝑿</m:t>
                      </m:r>
                      <m:r>
                        <a:rPr lang="en-US" sz="2000" b="1" i="1" baseline="-25000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</a:rPr>
                        <m:t>𝒂</m:t>
                      </m:r>
                      <m:r>
                        <a:rPr lang="en-US" sz="2000" b="1" i="1" baseline="-25000">
                          <a:latin typeface="Cambria Math"/>
                        </a:rPr>
                        <m:t>𝟐</m:t>
                      </m:r>
                      <m:r>
                        <a:rPr lang="en-US" sz="2000" b="1" i="1" baseline="-25000" smtClean="0"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𝑿</m:t>
                      </m:r>
                      <m:r>
                        <a:rPr lang="en-US" sz="2000" b="1" i="1" baseline="-2500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𝑿</m:t>
                      </m:r>
                      <m:r>
                        <a:rPr lang="en-US" sz="2000" b="1" i="1" baseline="-25000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</a:rPr>
                        <m:t>𝒂</m:t>
                      </m:r>
                      <m:r>
                        <a:rPr lang="en-US" sz="2000" b="1" i="1" baseline="-25000" smtClean="0">
                          <a:latin typeface="Cambria Math"/>
                        </a:rPr>
                        <m:t>𝟑𝟒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𝑿</m:t>
                      </m:r>
                      <m:r>
                        <a:rPr lang="en-US" sz="2000" b="1" i="1" baseline="-25000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𝑿</m:t>
                      </m:r>
                      <m:r>
                        <a:rPr lang="en-US" sz="2000" b="1" i="1" baseline="-25000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878" y="1435218"/>
                <a:ext cx="6317586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67545" y="2743550"/>
            <a:ext cx="1085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chemeClr val="dk2"/>
                </a:solidFill>
                <a:latin typeface="Gill Sans MT" panose="020B0502020104020203" pitchFamily="34" charset="0"/>
              </a:rPr>
              <a:t>where</a:t>
            </a:r>
            <a:r>
              <a:rPr lang="en-GB" sz="1600" b="1" dirty="0" smtClean="0">
                <a:solidFill>
                  <a:schemeClr val="dk2"/>
                </a:solidFill>
                <a:latin typeface="Gill Sans MT" panose="020B0502020104020203" pitchFamily="34" charset="0"/>
              </a:rPr>
              <a:t> </a:t>
            </a:r>
            <a:endParaRPr lang="el-GR" sz="1600" b="1" dirty="0">
              <a:solidFill>
                <a:schemeClr val="dk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52347" y="2796835"/>
                <a:ext cx="7296117" cy="392993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baseline="-2500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𝑷</m:t>
                        </m:r>
                        <m:r>
                          <a:rPr lang="en-US" sz="2000" b="1" i="1" baseline="-25000" smtClean="0">
                            <a:latin typeface="Cambria Math"/>
                          </a:rPr>
                          <m:t>𝑺𝑾</m:t>
                        </m:r>
                      </m:e>
                      <m:sup>
                        <m:r>
                          <a:rPr lang="el-GR" sz="2000" b="1" i="1" smtClean="0">
                            <a:latin typeface="Cambria Math"/>
                          </a:rPr>
                          <m:t>𝜸</m:t>
                        </m:r>
                        <m:r>
                          <a:rPr lang="el-GR" sz="2000" b="1" i="1" baseline="-25000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l-GR" sz="2000" b="1" baseline="-25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el-GR" sz="2000" b="1" i="1" baseline="-25000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b="1" i="0" smtClean="0">
                            <a:latin typeface="Cambria Math"/>
                          </a:rPr>
                          <m:t>𝚩</m:t>
                        </m:r>
                        <m:r>
                          <a:rPr lang="en-US" sz="2000" b="1" i="1" baseline="-25000" smtClean="0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l-GR" sz="2000" b="1" i="1">
                            <a:latin typeface="Cambria Math"/>
                          </a:rPr>
                          <m:t>𝜸</m:t>
                        </m:r>
                        <m:r>
                          <a:rPr lang="el-GR" sz="2000" b="1" i="1" baseline="-2500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l-GR" sz="2000" b="1" baseline="-25000" dirty="0"/>
                      <m:t>, 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baseline="-25000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𝑽</m:t>
                        </m:r>
                        <m:r>
                          <a:rPr lang="en-US" sz="2000" b="1" i="1" baseline="-25000">
                            <a:latin typeface="Cambria Math"/>
                          </a:rPr>
                          <m:t>𝑺𝑾</m:t>
                        </m:r>
                      </m:e>
                      <m:sup>
                        <m:r>
                          <a:rPr lang="el-GR" sz="2000" b="1" i="1">
                            <a:latin typeface="Cambria Math"/>
                          </a:rPr>
                          <m:t>𝜸</m:t>
                        </m:r>
                        <m:r>
                          <a:rPr lang="en-US" sz="2000" b="1" i="1" baseline="-25000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m:rPr>
                        <m:nor/>
                      </m:rPr>
                      <a:rPr lang="en-US" sz="2000" b="1" i="0" baseline="-25000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2000" b="1" i="0" baseline="-25000" dirty="0" smtClean="0"/>
                      <m:t>and</m:t>
                    </m:r>
                    <m:r>
                      <m:rPr>
                        <m:nor/>
                      </m:rPr>
                      <a:rPr lang="el-GR" sz="2000" b="1" baseline="-25000" dirty="0"/>
                      <m:t> </m:t>
                    </m:r>
                    <m:r>
                      <m:rPr>
                        <m:nor/>
                      </m:rPr>
                      <a:rPr lang="en-US" sz="2000" b="1" i="0" baseline="-25000" dirty="0" smtClean="0"/>
                      <m:t> </m:t>
                    </m:r>
                    <m:r>
                      <a:rPr lang="en-US" sz="2000" b="1" i="1" baseline="-25000" dirty="0">
                        <a:latin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sz="2000" b="1" i="1" baseline="-25000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𝑰𝑴𝑭</m:t>
                        </m:r>
                      </m:e>
                      <m:sup>
                        <m:r>
                          <a:rPr lang="el-GR" sz="2000" b="1" i="1">
                            <a:latin typeface="Cambria Math"/>
                          </a:rPr>
                          <m:t>𝜸</m:t>
                        </m:r>
                        <m:r>
                          <a:rPr lang="en-US" sz="2000" b="1" i="1" baseline="-25000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n-US" sz="2000" b="1" baseline="-25000" dirty="0" smtClean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47" y="2796835"/>
                <a:ext cx="7296117" cy="392993"/>
              </a:xfrm>
              <a:prstGeom prst="rect">
                <a:avLst/>
              </a:prstGeom>
              <a:blipFill rotWithShape="1">
                <a:blip r:embed="rId4"/>
                <a:stretch>
                  <a:fillRect b="-22727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1266"/>
              </p:ext>
            </p:extLst>
          </p:nvPr>
        </p:nvGraphicFramePr>
        <p:xfrm>
          <a:off x="3491880" y="3789040"/>
          <a:ext cx="2016224" cy="1724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1080120"/>
              </a:tblGrid>
              <a:tr h="465205">
                <a:tc>
                  <a:txBody>
                    <a:bodyPr/>
                    <a:lstStyle/>
                    <a:p>
                      <a:pPr algn="ctr"/>
                      <a:r>
                        <a:rPr lang="el-GR" sz="2000" b="1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γ</a:t>
                      </a:r>
                      <a:r>
                        <a:rPr lang="el-GR" sz="2000" b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l-GR" sz="2000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Gill Sans MT" panose="020B0502020104020203" pitchFamily="34" charset="0"/>
                        </a:rPr>
                        <a:t>0.5</a:t>
                      </a:r>
                      <a:endParaRPr lang="el-GR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733">
                <a:tc>
                  <a:txBody>
                    <a:bodyPr/>
                    <a:lstStyle/>
                    <a:p>
                      <a:pPr algn="ctr"/>
                      <a:r>
                        <a:rPr lang="el-GR" sz="2000" b="1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γ</a:t>
                      </a:r>
                      <a:r>
                        <a:rPr lang="el-GR" sz="2000" b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l-GR" sz="2000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Gill Sans MT" panose="020B0502020104020203" pitchFamily="34" charset="0"/>
                        </a:rPr>
                        <a:t>0.0014</a:t>
                      </a:r>
                      <a:endParaRPr lang="el-GR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733">
                <a:tc>
                  <a:txBody>
                    <a:bodyPr/>
                    <a:lstStyle/>
                    <a:p>
                      <a:pPr algn="ctr"/>
                      <a:r>
                        <a:rPr lang="el-GR" sz="2000" b="1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γ</a:t>
                      </a:r>
                      <a:r>
                        <a:rPr lang="el-GR" sz="2000" b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l-GR" sz="2000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Gill Sans MT" panose="020B0502020104020203" pitchFamily="34" charset="0"/>
                        </a:rPr>
                        <a:t>0.01</a:t>
                      </a:r>
                      <a:endParaRPr lang="el-GR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733">
                <a:tc>
                  <a:txBody>
                    <a:bodyPr/>
                    <a:lstStyle/>
                    <a:p>
                      <a:pPr algn="ctr"/>
                      <a:r>
                        <a:rPr lang="el-GR" sz="2000" b="1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γ</a:t>
                      </a:r>
                      <a:r>
                        <a:rPr lang="el-GR" sz="2000" b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l-GR" sz="2000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Gill Sans MT" panose="020B0502020104020203" pitchFamily="34" charset="0"/>
                        </a:rPr>
                        <a:t>0.01</a:t>
                      </a:r>
                      <a:endParaRPr lang="el-GR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15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66495" y="845423"/>
            <a:ext cx="4283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u="sng" dirty="0">
                <a:solidFill>
                  <a:schemeClr val="dk2"/>
                </a:solidFill>
                <a:latin typeface="Gill Sans MT" panose="020B0502020104020203" pitchFamily="34" charset="0"/>
              </a:rPr>
              <a:t>Daily MLT averaged </a:t>
            </a:r>
            <a:r>
              <a:rPr lang="en-GB" sz="2000" b="1" u="sng" dirty="0" smtClean="0">
                <a:solidFill>
                  <a:schemeClr val="dk2"/>
                </a:solidFill>
                <a:latin typeface="Gill Sans MT" panose="020B0502020104020203" pitchFamily="34" charset="0"/>
              </a:rPr>
              <a:t>flux at 40 </a:t>
            </a:r>
            <a:r>
              <a:rPr lang="en-GB" sz="2000" b="1" u="sng" dirty="0" err="1" smtClean="0">
                <a:solidFill>
                  <a:schemeClr val="dk2"/>
                </a:solidFill>
                <a:latin typeface="Gill Sans MT" panose="020B0502020104020203" pitchFamily="34" charset="0"/>
              </a:rPr>
              <a:t>keV</a:t>
            </a:r>
            <a:endParaRPr lang="el-GR" sz="2000" b="1" u="sng" dirty="0">
              <a:solidFill>
                <a:schemeClr val="dk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44307" y="260648"/>
            <a:ext cx="7292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Empirical </a:t>
            </a:r>
            <a:r>
              <a:rPr lang="en-US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Multiple Regression Model </a:t>
            </a:r>
            <a:endParaRPr lang="en-U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pic>
        <p:nvPicPr>
          <p:cNvPr id="1027" name="Picture 3" descr="C:\Users\ckatsavrias\Documents\MATLAB\ECIRENE\GEO\Daily_Statistics\figures\Regression Model\Empirical_vs_Measured_Daily_Flux_at_40ke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294612"/>
            <a:ext cx="6984775" cy="38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853524"/>
              </p:ext>
            </p:extLst>
          </p:nvPr>
        </p:nvGraphicFramePr>
        <p:xfrm>
          <a:off x="372958" y="5470232"/>
          <a:ext cx="8435636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-39618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7056.4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4.7637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30381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39615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-4.911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183.6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-7222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6.136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-6.076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-30401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1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2459" y="1051821"/>
            <a:ext cx="5469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chemeClr val="dk2"/>
                </a:solidFill>
                <a:latin typeface="Gill Sans MT" panose="020B0502020104020203" pitchFamily="34" charset="0"/>
              </a:rPr>
              <a:t>Daily MLT averaged </a:t>
            </a:r>
            <a:r>
              <a:rPr lang="en-GB" sz="2000" b="1" dirty="0" smtClean="0">
                <a:solidFill>
                  <a:schemeClr val="dk2"/>
                </a:solidFill>
                <a:latin typeface="Gill Sans MT" panose="020B0502020104020203" pitchFamily="34" charset="0"/>
              </a:rPr>
              <a:t>flux at 40 </a:t>
            </a:r>
            <a:r>
              <a:rPr lang="en-GB" sz="2000" b="1" dirty="0" err="1" smtClean="0">
                <a:solidFill>
                  <a:schemeClr val="dk2"/>
                </a:solidFill>
                <a:latin typeface="Gill Sans MT" panose="020B0502020104020203" pitchFamily="34" charset="0"/>
              </a:rPr>
              <a:t>keV</a:t>
            </a:r>
            <a:r>
              <a:rPr lang="en-GB" sz="2000" b="1" dirty="0" smtClean="0">
                <a:solidFill>
                  <a:schemeClr val="dk2"/>
                </a:solidFill>
                <a:latin typeface="Gill Sans MT" panose="020B0502020104020203" pitchFamily="34" charset="0"/>
              </a:rPr>
              <a:t> per year</a:t>
            </a:r>
            <a:endParaRPr lang="el-GR" sz="2000" b="1" dirty="0">
              <a:solidFill>
                <a:schemeClr val="dk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44307" y="260648"/>
            <a:ext cx="7292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Empirical </a:t>
            </a:r>
            <a:r>
              <a:rPr lang="en-US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Multiple Regression Model </a:t>
            </a:r>
            <a:endParaRPr lang="en-U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15657" y="1628800"/>
            <a:ext cx="8309057" cy="4285198"/>
            <a:chOff x="269121" y="1915145"/>
            <a:chExt cx="8021025" cy="4136653"/>
          </a:xfrm>
        </p:grpSpPr>
        <p:pic>
          <p:nvPicPr>
            <p:cNvPr id="4100" name="Picture 4" descr="C:\Users\ckatsavrias\Documents\MATLAB\ECIRENE\GEO\Daily_Statistics\figures\Regression_Model\Empirical_vs_Measured_Daily_Flux_at_40keV_201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915145"/>
              <a:ext cx="2782042" cy="148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ckatsavrias\Documents\MATLAB\ECIRENE\GEO\Daily_Statistics\figures\Regression_Model\Empirical_vs_Measured_Daily_Flux_at_40keV_20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980" y="1915145"/>
              <a:ext cx="2782042" cy="148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C:\Users\ckatsavrias\Documents\MATLAB\ECIRENE\GEO\Daily_Statistics\figures\Regression_Model\Empirical_vs_Measured_Daily_Flux_at_40keV_20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21" y="1915145"/>
              <a:ext cx="2782042" cy="148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ckatsavrias\Documents\MATLAB\ECIRENE\GEO\Daily_Statistics\figures\Regression_Model\Empirical_vs_Measured_Daily_Flux_at_40keV_201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28878"/>
              <a:ext cx="2782042" cy="148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:\Users\ckatsavrias\Documents\MATLAB\ECIRENE\GEO\Daily_Statistics\figures\Regression_Model\Empirical_vs_Measured_Daily_Flux_at_40keV_201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980" y="3228878"/>
              <a:ext cx="2782042" cy="148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ckatsavrias\Documents\MATLAB\ECIRENE\GEO\Daily_Statistics\figures\Regression_Model\Empirical_vs_Measured_Daily_Flux_at_40keV_201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88" y="3228878"/>
              <a:ext cx="2782042" cy="148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C:\Users\ckatsavrias\Documents\MATLAB\ECIRENE\GEO\Daily_Statistics\figures\Regression_Model\Empirical_vs_Measured_Daily_Flux_at_40keV_2019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4565226"/>
              <a:ext cx="2782042" cy="148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C:\Users\ckatsavrias\Documents\MATLAB\ECIRENE\GEO\Daily_Statistics\figures\Regression_Model\Empirical_vs_Measured_Daily_Flux_at_40keV_2018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980" y="4565226"/>
              <a:ext cx="2782042" cy="148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C:\Users\ckatsavrias\Documents\MATLAB\ECIRENE\GEO\Daily_Statistics\figures\Regression_Model\Empirical_vs_Measured_Daily_Flux_at_40keV_2017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88" y="4565226"/>
              <a:ext cx="2782042" cy="148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59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12678" y="269776"/>
            <a:ext cx="845606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 smtClean="0">
                <a:latin typeface="Gill Sans MT" panose="020B0502020104020203" pitchFamily="34" charset="0"/>
              </a:rPr>
              <a:t>Motivation</a:t>
            </a:r>
            <a:endParaRPr lang="el-GR" dirty="0"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56499"/>
            <a:ext cx="76328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Solar, Solar wind and geomagnetic parameters that drive the variability of the radiation environment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b="1" dirty="0" smtClean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Solar cycle variations</a:t>
            </a:r>
            <a:endParaRPr lang="en-US" sz="2400" b="1" dirty="0">
              <a:latin typeface="Gill Sans MT" panose="020B0502020104020203" pitchFamily="34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4307" y="260648"/>
            <a:ext cx="7292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Empirical </a:t>
            </a:r>
            <a:r>
              <a:rPr lang="en-US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Multiple Regression Model </a:t>
            </a:r>
            <a:endParaRPr lang="en-U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ckatsavrias\Documents\MATLAB\ECIRENE\GEO\Daily_Statistics\figures\Regression_Model\April_2017_SIR_EV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56778" cy="360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94650" y="1012666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u="sng" dirty="0" smtClean="0">
                <a:solidFill>
                  <a:schemeClr val="dk2"/>
                </a:solidFill>
                <a:latin typeface="Gill Sans MT" panose="020B0502020104020203" pitchFamily="34" charset="0"/>
              </a:rPr>
              <a:t>Comparison </a:t>
            </a:r>
            <a:r>
              <a:rPr lang="en-GB" sz="2000" b="1" u="sng" dirty="0">
                <a:solidFill>
                  <a:schemeClr val="dk2"/>
                </a:solidFill>
                <a:latin typeface="Gill Sans MT" panose="020B0502020104020203" pitchFamily="34" charset="0"/>
              </a:rPr>
              <a:t>with 5-min flux </a:t>
            </a:r>
            <a:r>
              <a:rPr lang="en-GB" sz="2000" b="1" u="sng" dirty="0" smtClean="0">
                <a:solidFill>
                  <a:schemeClr val="dk2"/>
                </a:solidFill>
                <a:latin typeface="Gill Sans MT" panose="020B0502020104020203" pitchFamily="34" charset="0"/>
              </a:rPr>
              <a:t>from GOES </a:t>
            </a:r>
            <a:r>
              <a:rPr lang="en-GB" sz="2000" b="1" u="sng" dirty="0">
                <a:solidFill>
                  <a:schemeClr val="dk2"/>
                </a:solidFill>
                <a:latin typeface="Gill Sans MT" panose="020B0502020104020203" pitchFamily="34" charset="0"/>
              </a:rPr>
              <a:t>15</a:t>
            </a:r>
            <a:endParaRPr lang="el-GR" sz="2000" b="1" u="sng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4307" y="260648"/>
            <a:ext cx="7292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Empirical </a:t>
            </a:r>
            <a:r>
              <a:rPr lang="en-US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Multiple Regression Model </a:t>
            </a:r>
            <a:endParaRPr lang="en-U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4650" y="1012666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u="sng" dirty="0" smtClean="0">
                <a:solidFill>
                  <a:schemeClr val="dk2"/>
                </a:solidFill>
                <a:latin typeface="Gill Sans MT" panose="020B0502020104020203" pitchFamily="34" charset="0"/>
              </a:rPr>
              <a:t>Comparison </a:t>
            </a:r>
            <a:r>
              <a:rPr lang="en-GB" sz="2000" b="1" u="sng" dirty="0">
                <a:solidFill>
                  <a:schemeClr val="dk2"/>
                </a:solidFill>
                <a:latin typeface="Gill Sans MT" panose="020B0502020104020203" pitchFamily="34" charset="0"/>
              </a:rPr>
              <a:t>with 5-min flux </a:t>
            </a:r>
            <a:r>
              <a:rPr lang="en-GB" sz="2000" b="1" u="sng" dirty="0" smtClean="0">
                <a:solidFill>
                  <a:schemeClr val="dk2"/>
                </a:solidFill>
                <a:latin typeface="Gill Sans MT" panose="020B0502020104020203" pitchFamily="34" charset="0"/>
              </a:rPr>
              <a:t>from GOES </a:t>
            </a:r>
            <a:r>
              <a:rPr lang="en-GB" sz="2000" b="1" u="sng" dirty="0">
                <a:solidFill>
                  <a:schemeClr val="dk2"/>
                </a:solidFill>
                <a:latin typeface="Gill Sans MT" panose="020B0502020104020203" pitchFamily="34" charset="0"/>
              </a:rPr>
              <a:t>15</a:t>
            </a:r>
            <a:endParaRPr lang="el-GR" sz="2000" b="1" u="sng" dirty="0">
              <a:solidFill>
                <a:schemeClr val="dk2"/>
              </a:solidFill>
            </a:endParaRPr>
          </a:p>
        </p:txBody>
      </p:sp>
      <p:pic>
        <p:nvPicPr>
          <p:cNvPr id="7" name="Picture 2" descr="C:\Users\ckatsavrias\Documents\MATLAB\ECIRENE\GEO\Daily_Statistics\figures\Regression_Model\March_2015_StPatricks_EV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56778" cy="360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02499" y="860449"/>
            <a:ext cx="4283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u="sng" dirty="0">
                <a:solidFill>
                  <a:schemeClr val="dk2"/>
                </a:solidFill>
                <a:latin typeface="Gill Sans MT" panose="020B0502020104020203" pitchFamily="34" charset="0"/>
              </a:rPr>
              <a:t>Daily MLT averaged </a:t>
            </a:r>
            <a:r>
              <a:rPr lang="en-GB" sz="2000" b="1" u="sng" dirty="0" smtClean="0">
                <a:solidFill>
                  <a:schemeClr val="dk2"/>
                </a:solidFill>
                <a:latin typeface="Gill Sans MT" panose="020B0502020104020203" pitchFamily="34" charset="0"/>
              </a:rPr>
              <a:t>flux at 75 </a:t>
            </a:r>
            <a:r>
              <a:rPr lang="en-GB" sz="2000" b="1" u="sng" dirty="0" err="1" smtClean="0">
                <a:solidFill>
                  <a:schemeClr val="dk2"/>
                </a:solidFill>
                <a:latin typeface="Gill Sans MT" panose="020B0502020104020203" pitchFamily="34" charset="0"/>
              </a:rPr>
              <a:t>keV</a:t>
            </a:r>
            <a:endParaRPr lang="el-GR" sz="2000" b="1" u="sng" dirty="0">
              <a:solidFill>
                <a:schemeClr val="dk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44307" y="260648"/>
            <a:ext cx="7292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Empirical </a:t>
            </a:r>
            <a:r>
              <a:rPr lang="en-US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Multiple Regression Model </a:t>
            </a:r>
            <a:endParaRPr lang="en-U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8331"/>
              </p:ext>
            </p:extLst>
          </p:nvPr>
        </p:nvGraphicFramePr>
        <p:xfrm>
          <a:off x="372958" y="5470232"/>
          <a:ext cx="8435636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-31349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5164.5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14.445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23747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32062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-1.559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833.29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-6029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11.276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-24606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-24433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ckatsavrias\Documents\MATLAB\ECIRENE\GEO\Daily_Statistics\figures\Regression Model\Empirical_vs_Measured_Daily_Flux_at_75ke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00715"/>
            <a:ext cx="6912768" cy="384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39752" y="860449"/>
            <a:ext cx="4445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u="sng" dirty="0">
                <a:solidFill>
                  <a:schemeClr val="dk2"/>
                </a:solidFill>
                <a:latin typeface="Gill Sans MT" panose="020B0502020104020203" pitchFamily="34" charset="0"/>
              </a:rPr>
              <a:t>Daily MLT averaged </a:t>
            </a:r>
            <a:r>
              <a:rPr lang="en-GB" sz="2000" b="1" u="sng" dirty="0" smtClean="0">
                <a:solidFill>
                  <a:schemeClr val="dk2"/>
                </a:solidFill>
                <a:latin typeface="Gill Sans MT" panose="020B0502020104020203" pitchFamily="34" charset="0"/>
              </a:rPr>
              <a:t>flux at 150 </a:t>
            </a:r>
            <a:r>
              <a:rPr lang="en-GB" sz="2000" b="1" u="sng" dirty="0" err="1" smtClean="0">
                <a:solidFill>
                  <a:schemeClr val="dk2"/>
                </a:solidFill>
                <a:latin typeface="Gill Sans MT" panose="020B0502020104020203" pitchFamily="34" charset="0"/>
              </a:rPr>
              <a:t>keV</a:t>
            </a:r>
            <a:endParaRPr lang="el-GR" sz="2000" b="1" u="sng" dirty="0">
              <a:solidFill>
                <a:schemeClr val="dk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44307" y="260648"/>
            <a:ext cx="7292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Empirical </a:t>
            </a:r>
            <a:r>
              <a:rPr lang="en-US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Multiple Regression Model </a:t>
            </a:r>
            <a:endParaRPr lang="en-U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96990"/>
              </p:ext>
            </p:extLst>
          </p:nvPr>
        </p:nvGraphicFramePr>
        <p:xfrm>
          <a:off x="372958" y="5470232"/>
          <a:ext cx="8435636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  <a:gridCol w="7668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2000" baseline="-250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-16794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2084.5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-4.961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12576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18010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-1.411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1270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-3429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12.859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-7.12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-13722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ckatsavrias\Documents\MATLAB\ECIRENE\GEO\Daily_Statistics\figures\Regression Model\Empirical_vs_Measured_Daily_Flux_at_150ke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15862"/>
            <a:ext cx="6912768" cy="38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5397909" y="255005"/>
            <a:ext cx="4142643" cy="917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</a:rPr>
              <a:t>Conclusions</a:t>
            </a:r>
            <a:endParaRPr lang="en-GB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6" name="Google Shape;218;p39"/>
          <p:cNvSpPr txBox="1">
            <a:spLocks/>
          </p:cNvSpPr>
          <p:nvPr/>
        </p:nvSpPr>
        <p:spPr>
          <a:xfrm>
            <a:off x="323528" y="1172042"/>
            <a:ext cx="8516990" cy="8233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algn="just"/>
            <a:r>
              <a:rPr lang="en-US" sz="2000" dirty="0" smtClean="0">
                <a:latin typeface="Gill Sans MT" panose="020B0502020104020203" pitchFamily="34" charset="0"/>
              </a:rPr>
              <a:t>CCs depend strongly on the Solar cycle phase (anti-correlation) with larger CCs appearing during the declining phase (max at 2017).</a:t>
            </a:r>
          </a:p>
          <a:p>
            <a:pPr algn="just"/>
            <a:endParaRPr lang="en-US" sz="800" dirty="0">
              <a:latin typeface="Gill Sans MT" panose="020B0502020104020203" pitchFamily="34" charset="0"/>
            </a:endParaRPr>
          </a:p>
          <a:p>
            <a:pPr algn="just"/>
            <a:r>
              <a:rPr lang="en-US" sz="2000" dirty="0" smtClean="0">
                <a:latin typeface="Gill Sans MT" panose="020B0502020104020203" pitchFamily="34" charset="0"/>
              </a:rPr>
              <a:t>CCs remain higher than 0.6 for L-shells down to 4.</a:t>
            </a:r>
          </a:p>
          <a:p>
            <a:pPr algn="just"/>
            <a:endParaRPr lang="en-US" sz="800" dirty="0">
              <a:latin typeface="Gill Sans MT" panose="020B0502020104020203" pitchFamily="34" charset="0"/>
            </a:endParaRPr>
          </a:p>
          <a:p>
            <a:pPr algn="just"/>
            <a:r>
              <a:rPr lang="en-US" sz="2000" dirty="0" smtClean="0">
                <a:latin typeface="Gill Sans MT" panose="020B0502020104020203" pitchFamily="34" charset="0"/>
              </a:rPr>
              <a:t>Non-linear multiple regression reveals that the most significant parameters for source/seed electron flux prediction are: V</a:t>
            </a:r>
            <a:r>
              <a:rPr lang="en-US" sz="2000" baseline="-25000" dirty="0" smtClean="0">
                <a:latin typeface="Gill Sans MT" panose="020B0502020104020203" pitchFamily="34" charset="0"/>
              </a:rPr>
              <a:t>SW</a:t>
            </a:r>
            <a:r>
              <a:rPr lang="en-US" sz="2000" dirty="0" smtClean="0">
                <a:latin typeface="Gill Sans MT" panose="020B0502020104020203" pitchFamily="34" charset="0"/>
              </a:rPr>
              <a:t>, P</a:t>
            </a:r>
            <a:r>
              <a:rPr lang="en-US" sz="2000" baseline="-25000" dirty="0" smtClean="0">
                <a:latin typeface="Gill Sans MT" panose="020B0502020104020203" pitchFamily="34" charset="0"/>
              </a:rPr>
              <a:t>SW</a:t>
            </a:r>
            <a:r>
              <a:rPr lang="en-US" sz="2000" dirty="0" smtClean="0">
                <a:latin typeface="Gill Sans MT" panose="020B0502020104020203" pitchFamily="34" charset="0"/>
              </a:rPr>
              <a:t>, IMF and B</a:t>
            </a:r>
            <a:r>
              <a:rPr lang="en-US" sz="2000" baseline="-25000" dirty="0" smtClean="0">
                <a:latin typeface="Gill Sans MT" panose="020B0502020104020203" pitchFamily="34" charset="0"/>
              </a:rPr>
              <a:t>S</a:t>
            </a:r>
            <a:r>
              <a:rPr lang="en-US" sz="2000" dirty="0" smtClean="0">
                <a:latin typeface="Gill Sans MT" panose="020B0502020104020203" pitchFamily="34" charset="0"/>
              </a:rPr>
              <a:t>.</a:t>
            </a:r>
          </a:p>
          <a:p>
            <a:pPr algn="just"/>
            <a:endParaRPr lang="en-US" sz="800" dirty="0">
              <a:latin typeface="Gill Sans MT" panose="020B0502020104020203" pitchFamily="34" charset="0"/>
            </a:endParaRPr>
          </a:p>
          <a:p>
            <a:pPr algn="just"/>
            <a:r>
              <a:rPr lang="en-US" sz="2000" dirty="0" smtClean="0">
                <a:latin typeface="Gill Sans MT" panose="020B0502020104020203" pitchFamily="34" charset="0"/>
              </a:rPr>
              <a:t>The predicted daily values are correlated with the measured with CCs in the 0.8 – 0.9 range, depending on Solar cycle phase.</a:t>
            </a:r>
            <a:endParaRPr lang="el-GR" sz="2000" dirty="0"/>
          </a:p>
        </p:txBody>
      </p:sp>
      <p:sp>
        <p:nvSpPr>
          <p:cNvPr id="7" name="Rectangle 6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893177" y="1124744"/>
            <a:ext cx="7050026" cy="2284957"/>
            <a:chOff x="515028" y="1412776"/>
            <a:chExt cx="8084883" cy="2620361"/>
          </a:xfrm>
        </p:grpSpPr>
        <p:grpSp>
          <p:nvGrpSpPr>
            <p:cNvPr id="26" name="Group 25"/>
            <p:cNvGrpSpPr/>
            <p:nvPr/>
          </p:nvGrpSpPr>
          <p:grpSpPr>
            <a:xfrm rot="5400000">
              <a:off x="1998391" y="2480131"/>
              <a:ext cx="720080" cy="1512168"/>
              <a:chOff x="4211960" y="2445272"/>
              <a:chExt cx="720080" cy="1512168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rot="16200000">
                <a:off x="4211960" y="2445272"/>
                <a:ext cx="720080" cy="7200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16200000">
                <a:off x="4569128" y="2820376"/>
                <a:ext cx="5744" cy="7200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H="1">
                <a:off x="4187862" y="3213262"/>
                <a:ext cx="768276" cy="7200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/>
            <p:cNvCxnSpPr/>
            <p:nvPr/>
          </p:nvCxnSpPr>
          <p:spPr>
            <a:xfrm flipH="1">
              <a:off x="2394435" y="1844824"/>
              <a:ext cx="2168624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563059" y="1844824"/>
              <a:ext cx="2151856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393694" y="1412776"/>
              <a:ext cx="2471270" cy="42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Gill Sans MT" panose="020B0502020104020203" pitchFamily="34" charset="0"/>
                </a:rPr>
                <a:t>Stronger Correlation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5028" y="2509250"/>
              <a:ext cx="3758817" cy="42354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en-US" dirty="0">
                  <a:latin typeface="Gill Sans MT" panose="020B0502020104020203" pitchFamily="34" charset="0"/>
                </a:rPr>
                <a:t>Source electrons (30 – 100 </a:t>
              </a:r>
              <a:r>
                <a:rPr lang="en-US" dirty="0" err="1">
                  <a:latin typeface="Gill Sans MT" panose="020B0502020104020203" pitchFamily="34" charset="0"/>
                </a:rPr>
                <a:t>keV</a:t>
              </a:r>
              <a:r>
                <a:rPr lang="en-US" dirty="0">
                  <a:latin typeface="Gill Sans MT" panose="020B0502020104020203" pitchFamily="34" charset="0"/>
                </a:rPr>
                <a:t>)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39259" y="2517281"/>
              <a:ext cx="3660652" cy="42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en-US" dirty="0" smtClean="0">
                  <a:latin typeface="Gill Sans MT" panose="020B0502020104020203" pitchFamily="34" charset="0"/>
                </a:rPr>
                <a:t>Seed electrons (100 </a:t>
              </a:r>
              <a:r>
                <a:rPr lang="en-US" dirty="0">
                  <a:latin typeface="Gill Sans MT" panose="020B0502020104020203" pitchFamily="34" charset="0"/>
                </a:rPr>
                <a:t>– </a:t>
              </a:r>
              <a:r>
                <a:rPr lang="en-US" dirty="0" smtClean="0">
                  <a:latin typeface="Gill Sans MT" panose="020B0502020104020203" pitchFamily="34" charset="0"/>
                </a:rPr>
                <a:t>300 </a:t>
              </a:r>
              <a:r>
                <a:rPr lang="en-US" dirty="0" err="1">
                  <a:latin typeface="Gill Sans MT" panose="020B0502020104020203" pitchFamily="34" charset="0"/>
                </a:rPr>
                <a:t>keV</a:t>
              </a:r>
              <a:r>
                <a:rPr lang="en-US" dirty="0">
                  <a:latin typeface="Gill Sans MT" panose="020B0502020104020203" pitchFamily="34" charset="0"/>
                </a:rPr>
                <a:t>) 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0807" y="3608064"/>
              <a:ext cx="1178720" cy="42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en-US" dirty="0" smtClean="0">
                  <a:latin typeface="Gill Sans MT" panose="020B0502020104020203" pitchFamily="34" charset="0"/>
                </a:rPr>
                <a:t>AE index</a:t>
              </a:r>
              <a:endParaRPr 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05075" y="3608064"/>
              <a:ext cx="1178720" cy="42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en-US" dirty="0" err="1" smtClean="0">
                  <a:latin typeface="Gill Sans MT" panose="020B0502020104020203" pitchFamily="34" charset="0"/>
                </a:rPr>
                <a:t>Ap</a:t>
              </a:r>
              <a:r>
                <a:rPr lang="en-US" dirty="0" smtClean="0">
                  <a:latin typeface="Gill Sans MT" panose="020B0502020104020203" pitchFamily="34" charset="0"/>
                </a:rPr>
                <a:t> index</a:t>
              </a:r>
              <a:endParaRPr 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73723" y="3609592"/>
              <a:ext cx="812898" cy="42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en-US" dirty="0">
                  <a:latin typeface="Gill Sans MT" panose="020B0502020104020203" pitchFamily="34" charset="0"/>
                </a:rPr>
                <a:t>d</a:t>
              </a:r>
              <a:r>
                <a:rPr lang="el-GR" dirty="0" smtClean="0">
                  <a:latin typeface="Gill Sans MT" panose="020B0502020104020203" pitchFamily="34" charset="0"/>
                </a:rPr>
                <a:t>φ</a:t>
              </a:r>
              <a:r>
                <a:rPr lang="en-US" dirty="0" smtClean="0">
                  <a:latin typeface="Gill Sans MT" panose="020B0502020104020203" pitchFamily="34" charset="0"/>
                </a:rPr>
                <a:t>/</a:t>
              </a:r>
              <a:r>
                <a:rPr lang="en-US" dirty="0" err="1" smtClean="0">
                  <a:latin typeface="Gill Sans MT" panose="020B0502020104020203" pitchFamily="34" charset="0"/>
                </a:rPr>
                <a:t>dt</a:t>
              </a:r>
              <a:endParaRPr lang="en-US" dirty="0">
                <a:latin typeface="Gill Sans MT" panose="020B0502020104020203" pitchFamily="34" charset="0"/>
              </a:endParaRPr>
            </a:p>
          </p:txBody>
        </p:sp>
        <p:cxnSp>
          <p:nvCxnSpPr>
            <p:cNvPr id="38" name="Straight Arrow Connector 37"/>
            <p:cNvCxnSpPr>
              <a:endCxn id="40" idx="0"/>
            </p:cNvCxnSpPr>
            <p:nvPr/>
          </p:nvCxnSpPr>
          <p:spPr>
            <a:xfrm>
              <a:off x="6781179" y="2915652"/>
              <a:ext cx="5743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6468712" y="3563723"/>
              <a:ext cx="636421" cy="42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en-US" dirty="0" smtClean="0">
                  <a:latin typeface="Gill Sans MT" panose="020B0502020104020203" pitchFamily="34" charset="0"/>
                </a:rPr>
                <a:t>V</a:t>
              </a:r>
              <a:r>
                <a:rPr lang="en-US" baseline="-25000" dirty="0" smtClean="0">
                  <a:latin typeface="Gill Sans MT" panose="020B0502020104020203" pitchFamily="34" charset="0"/>
                </a:rPr>
                <a:t>SW</a:t>
              </a:r>
              <a:endParaRPr lang="en-US" baseline="-25000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357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336376" y="2583971"/>
            <a:ext cx="7908032" cy="917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</a:rPr>
              <a:t>Thank you</a:t>
            </a:r>
            <a:br>
              <a:rPr lang="en-GB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GB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</a:rPr>
              <a:t>for your Attention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61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336376" y="2583971"/>
            <a:ext cx="7908032" cy="917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</a:rPr>
              <a:t>Backup Slides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78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77598"/>
              </p:ext>
            </p:extLst>
          </p:nvPr>
        </p:nvGraphicFramePr>
        <p:xfrm>
          <a:off x="323528" y="1484783"/>
          <a:ext cx="8496953" cy="3312369"/>
        </p:xfrm>
        <a:graphic>
          <a:graphicData uri="http://schemas.openxmlformats.org/drawingml/2006/table">
            <a:tbl>
              <a:tblPr firstRow="1" firstCol="1">
                <a:tableStyleId>{638B1855-1B75-4FBE-930C-398BA8C253C6}</a:tableStyleId>
              </a:tblPr>
              <a:tblGrid>
                <a:gridCol w="576065"/>
                <a:gridCol w="417451"/>
                <a:gridCol w="285562"/>
                <a:gridCol w="285562"/>
                <a:gridCol w="285562"/>
                <a:gridCol w="285562"/>
                <a:gridCol w="285562"/>
                <a:gridCol w="285562"/>
                <a:gridCol w="285562"/>
                <a:gridCol w="285562"/>
                <a:gridCol w="285562"/>
                <a:gridCol w="452139"/>
                <a:gridCol w="316795"/>
                <a:gridCol w="285562"/>
                <a:gridCol w="285562"/>
                <a:gridCol w="285562"/>
                <a:gridCol w="285562"/>
                <a:gridCol w="285562"/>
                <a:gridCol w="285562"/>
                <a:gridCol w="285562"/>
                <a:gridCol w="452139"/>
                <a:gridCol w="285562"/>
                <a:gridCol w="285562"/>
                <a:gridCol w="285562"/>
                <a:gridCol w="285562"/>
                <a:gridCol w="285562"/>
                <a:gridCol w="285562"/>
              </a:tblGrid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DAILY Q50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IMF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</a:t>
                      </a:r>
                      <a:r>
                        <a:rPr lang="en-US" sz="600" u="none" strike="noStrike" baseline="-25000"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</a:t>
                      </a:r>
                      <a:r>
                        <a:rPr lang="en-US" sz="600" u="none" strike="noStrike" baseline="-25000">
                          <a:effectLst/>
                        </a:rPr>
                        <a:t>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B</a:t>
                      </a:r>
                      <a:r>
                        <a:rPr lang="en-US" sz="600" u="none" strike="noStrike" baseline="-25000" dirty="0">
                          <a:effectLst/>
                        </a:rPr>
                        <a:t>Z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</a:t>
                      </a:r>
                      <a:r>
                        <a:rPr lang="en-US" sz="600" u="none" strike="noStrike" baseline="-25000">
                          <a:effectLst/>
                        </a:rPr>
                        <a:t>TAN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E</a:t>
                      </a:r>
                      <a:r>
                        <a:rPr lang="en-US" sz="600" u="none" strike="noStrike" baseline="-25000" dirty="0">
                          <a:effectLst/>
                        </a:rPr>
                        <a:t>Y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V</a:t>
                      </a:r>
                      <a:r>
                        <a:rPr lang="en-US" sz="600" u="none" strike="noStrike" baseline="-25000">
                          <a:effectLst/>
                        </a:rPr>
                        <a:t>SW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P</a:t>
                      </a:r>
                      <a:r>
                        <a:rPr lang="en-US" sz="600" u="none" strike="noStrike" baseline="-25000" dirty="0">
                          <a:effectLst/>
                        </a:rPr>
                        <a:t>SW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Plasma </a:t>
                      </a:r>
                      <a:r>
                        <a:rPr lang="el-GR" sz="600" u="none" strike="noStrike">
                          <a:effectLst/>
                        </a:rPr>
                        <a:t>β</a:t>
                      </a:r>
                      <a:endParaRPr lang="el-GR" sz="6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</a:t>
                      </a:r>
                      <a:r>
                        <a:rPr lang="en-US" sz="600" u="none" strike="noStrike" baseline="-25000">
                          <a:effectLst/>
                        </a:rPr>
                        <a:t>Alfven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Dst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AU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AL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err="1">
                          <a:effectLst/>
                        </a:rPr>
                        <a:t>Ap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Kp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Rz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Flux 10.7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</a:t>
                      </a:r>
                      <a:r>
                        <a:rPr lang="en-US" sz="600" u="none" strike="noStrike" baseline="-25000">
                          <a:effectLst/>
                        </a:rPr>
                        <a:t>WAV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ε</a:t>
                      </a:r>
                      <a:endParaRPr lang="el-GR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err="1">
                          <a:effectLst/>
                        </a:rPr>
                        <a:t>Bs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</a:t>
                      </a:r>
                      <a:r>
                        <a:rPr lang="en-US" sz="600" u="none" strike="noStrike" baseline="-25000">
                          <a:effectLst/>
                        </a:rPr>
                        <a:t>KL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HWR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d</a:t>
                      </a:r>
                      <a:r>
                        <a:rPr lang="el-GR" sz="600" u="none" strike="noStrike" dirty="0">
                          <a:effectLst/>
                        </a:rPr>
                        <a:t>φ/</a:t>
                      </a:r>
                      <a:r>
                        <a:rPr lang="en-US" sz="600" u="none" strike="noStrike" dirty="0" err="1">
                          <a:effectLst/>
                        </a:rPr>
                        <a:t>dt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40 keV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0,289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-0,404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0,175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0,427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0,706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0,327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l-GR" sz="600" u="sng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0,618</a:t>
                      </a: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-0,272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-0,156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-0,376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-0,762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0,758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0,705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0,772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0,786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0,789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0,058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0,061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0,134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0,619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-0,411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0,257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0,459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0,674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5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75 keV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0,202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-0,323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0,083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0,348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0,732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0,245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l-GR" sz="600" u="sng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0,603</a:t>
                      </a: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-0,361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-0,114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-0,357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-0,742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0,672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0,607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0,688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0,697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0,038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0,104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0,515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-0,326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0,377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0,583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5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150 keV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-0,222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-0,122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0,247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0,708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0,058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0,518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-0,505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err="1">
                          <a:effectLst/>
                        </a:rPr>
                        <a:t>NaN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-0,276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-0,668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0,487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0,395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0,507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0,483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0,486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0,053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0,327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-0,208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0,102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0,259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0,423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5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275 keV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-0,223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err="1">
                          <a:effectLst/>
                        </a:rPr>
                        <a:t>NaN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-0,16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-0,329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0,183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0,593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-0,159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0,351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kumimoji="0" lang="el-GR" sz="600" u="sng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0,603</a:t>
                      </a: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0,115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-0,156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-0,52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0,288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0,194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0,312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0,233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-0,086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0,134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-0,123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0,166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475 keV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-0,322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-0,145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-0,408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0,164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0,483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-0,248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0,234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-0,593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0,178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-0,076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0,183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0,105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0,207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0,099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0,101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-0,105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-0,116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-0,045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0,044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-0,096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-0,095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0,131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0,18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5323"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DAILY Q75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IMF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</a:t>
                      </a:r>
                      <a:r>
                        <a:rPr lang="en-US" sz="600" u="none" strike="noStrike" baseline="-25000"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B</a:t>
                      </a:r>
                      <a:r>
                        <a:rPr lang="en-US" sz="600" u="none" strike="noStrike" baseline="-25000" dirty="0">
                          <a:effectLst/>
                        </a:rPr>
                        <a:t>Y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</a:t>
                      </a:r>
                      <a:r>
                        <a:rPr lang="en-US" sz="600" u="none" strike="noStrike" baseline="-25000">
                          <a:effectLst/>
                        </a:rPr>
                        <a:t>Z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B</a:t>
                      </a:r>
                      <a:r>
                        <a:rPr lang="en-US" sz="600" u="none" strike="noStrike" baseline="-25000" dirty="0">
                          <a:effectLst/>
                        </a:rPr>
                        <a:t>TAN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</a:t>
                      </a:r>
                      <a:r>
                        <a:rPr lang="en-US" sz="600" u="none" strike="noStrike" baseline="-25000">
                          <a:effectLst/>
                        </a:rPr>
                        <a:t>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V</a:t>
                      </a:r>
                      <a:r>
                        <a:rPr lang="en-US" sz="600" u="none" strike="noStrike" baseline="-25000">
                          <a:effectLst/>
                        </a:rPr>
                        <a:t>SW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</a:t>
                      </a:r>
                      <a:r>
                        <a:rPr lang="en-US" sz="600" u="none" strike="noStrike" baseline="-25000">
                          <a:effectLst/>
                        </a:rPr>
                        <a:t>SW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Plasma </a:t>
                      </a:r>
                      <a:r>
                        <a:rPr lang="el-GR" sz="600" u="none" strike="noStrike">
                          <a:effectLst/>
                        </a:rPr>
                        <a:t>β</a:t>
                      </a:r>
                      <a:endParaRPr lang="el-GR" sz="6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</a:t>
                      </a:r>
                      <a:r>
                        <a:rPr lang="en-US" sz="600" u="none" strike="noStrike" baseline="-25000">
                          <a:effectLst/>
                        </a:rPr>
                        <a:t>Alfven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err="1">
                          <a:effectLst/>
                        </a:rPr>
                        <a:t>Dst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AE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AU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Ap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Kp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Rz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Flux 10.7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E</a:t>
                      </a:r>
                      <a:r>
                        <a:rPr lang="en-US" sz="600" u="none" strike="noStrike" baseline="-25000" dirty="0">
                          <a:effectLst/>
                        </a:rPr>
                        <a:t>WAV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ε</a:t>
                      </a:r>
                      <a:endParaRPr lang="el-GR" sz="6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</a:t>
                      </a:r>
                      <a:r>
                        <a:rPr lang="en-US" sz="600" u="none" strike="noStrike" baseline="-25000">
                          <a:effectLst/>
                        </a:rPr>
                        <a:t>KL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HWR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d</a:t>
                      </a:r>
                      <a:r>
                        <a:rPr lang="el-GR" sz="600" u="none" strike="noStrike" dirty="0">
                          <a:effectLst/>
                        </a:rPr>
                        <a:t>φ/</a:t>
                      </a:r>
                      <a:r>
                        <a:rPr lang="en-US" sz="600" u="none" strike="noStrike" dirty="0" err="1">
                          <a:effectLst/>
                        </a:rPr>
                        <a:t>dt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40 </a:t>
                      </a:r>
                      <a:r>
                        <a:rPr lang="en-US" sz="600" u="none" strike="noStrike" dirty="0" err="1">
                          <a:effectLst/>
                        </a:rPr>
                        <a:t>keV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0,349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0,099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0,276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0,646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0,681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0,384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0,632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-0,164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-0,189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-0,651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0,84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0,765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0,716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0,816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0,819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0,043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0,048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0,721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-0,283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0,407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0,649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0,817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5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75 keV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0,301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0,037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-0,249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0,221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0,577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0,711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0,338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0,631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-0,224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-0,177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-0,375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-0,671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0,781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0,705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0,685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0,776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0,779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0,038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0,274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0,653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0,375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0,762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5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150 keV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0,138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err="1">
                          <a:effectLst/>
                        </a:rPr>
                        <a:t>NaN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0,051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0,436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0,725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0,571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-0,375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-0,124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-0,356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-0,699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0,633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0,55</a:t>
                      </a:r>
                      <a:endParaRPr lang="el-GR" sz="600" b="0" i="0" u="none" strike="noStrike" dirty="0">
                        <a:solidFill>
                          <a:schemeClr val="bg1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0,601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0,626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0,629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0,205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0,486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-0,186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0,276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0,439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0,625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5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275 keV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-0,289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-0,197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0,264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0,651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-0,053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0,414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-0,536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-0,264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-0,641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0,412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0,328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0,461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0,373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0,376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-0,069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-0,074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0,077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0,237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-0,139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0,098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0,264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0,416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475 keV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-0,255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err="1">
                          <a:effectLst/>
                        </a:rPr>
                        <a:t>NaN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-0,085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-0,316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-0,319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0,545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-0,168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0,284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-0,566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0,066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-0,182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-0,543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0,275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0,358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0,214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0,216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-0,098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-0,109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err="1">
                          <a:effectLst/>
                        </a:rPr>
                        <a:t>NaN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0,099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-0,123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0,178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0,289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5323"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98" marR="4298" marT="429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DAILY Q95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IMF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</a:t>
                      </a:r>
                      <a:r>
                        <a:rPr lang="en-US" sz="600" u="none" strike="noStrike" baseline="-25000">
                          <a:effectLst/>
                        </a:rPr>
                        <a:t>X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</a:t>
                      </a:r>
                      <a:r>
                        <a:rPr lang="en-US" sz="600" u="none" strike="noStrike" baseline="-25000">
                          <a:effectLst/>
                        </a:rPr>
                        <a:t>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</a:t>
                      </a:r>
                      <a:r>
                        <a:rPr lang="en-US" sz="600" u="none" strike="noStrike" baseline="-25000">
                          <a:effectLst/>
                        </a:rPr>
                        <a:t>Z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</a:t>
                      </a:r>
                      <a:r>
                        <a:rPr lang="en-US" sz="600" u="none" strike="noStrike" baseline="-25000">
                          <a:effectLst/>
                        </a:rPr>
                        <a:t>TAN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</a:t>
                      </a:r>
                      <a:r>
                        <a:rPr lang="en-US" sz="600" u="none" strike="noStrike" baseline="-25000">
                          <a:effectLst/>
                        </a:rPr>
                        <a:t>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V</a:t>
                      </a:r>
                      <a:r>
                        <a:rPr lang="en-US" sz="600" u="none" strike="noStrike" baseline="-25000">
                          <a:effectLst/>
                        </a:rPr>
                        <a:t>SW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</a:t>
                      </a:r>
                      <a:r>
                        <a:rPr lang="en-US" sz="600" u="none" strike="noStrike" baseline="-25000">
                          <a:effectLst/>
                        </a:rPr>
                        <a:t>SW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Plasma </a:t>
                      </a:r>
                      <a:r>
                        <a:rPr lang="el-GR" sz="600" u="none" strike="noStrike">
                          <a:effectLst/>
                        </a:rPr>
                        <a:t>β</a:t>
                      </a:r>
                      <a:endParaRPr lang="el-GR" sz="6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</a:t>
                      </a:r>
                      <a:r>
                        <a:rPr lang="en-US" sz="600" u="none" strike="noStrike" baseline="-25000">
                          <a:effectLst/>
                        </a:rPr>
                        <a:t>Alfven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Dst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AU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Ap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Kp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Rz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Flux 10.7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</a:t>
                      </a:r>
                      <a:r>
                        <a:rPr lang="en-US" sz="600" u="none" strike="noStrike" baseline="-25000">
                          <a:effectLst/>
                        </a:rPr>
                        <a:t>WAV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ε</a:t>
                      </a:r>
                      <a:endParaRPr lang="el-GR" sz="6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</a:t>
                      </a:r>
                      <a:r>
                        <a:rPr lang="en-US" sz="600" u="none" strike="noStrike" baseline="-25000">
                          <a:effectLst/>
                        </a:rPr>
                        <a:t>KL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HWR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</a:t>
                      </a:r>
                      <a:r>
                        <a:rPr lang="el-GR" sz="600" u="none" strike="noStrike">
                          <a:effectLst/>
                        </a:rPr>
                        <a:t>φ/</a:t>
                      </a:r>
                      <a:r>
                        <a:rPr lang="en-US" sz="600" u="none" strike="noStrike">
                          <a:effectLst/>
                        </a:rPr>
                        <a:t>dt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40 keV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0,346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0,094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0,182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0,301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0,702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0,641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0,365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0,608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-0,169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-0,482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0,842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0,713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0,481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0,746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0,746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0,653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-0,123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0,487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0,702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0,796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5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75 keV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0,355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0,126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0,164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0,306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0,689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0,685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0,377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0,634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-0,104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-0,169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-0,313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-0,502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0,834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0,487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0,774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0,774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0,461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0,655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-0,108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0,501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0,689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0,803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5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150 keV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0,254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0,104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-0,069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0,201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0,718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0,275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0,603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-0,216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-0,175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-0,342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-0,573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0,727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0,597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0,488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>
                          <a:solidFill>
                            <a:srgbClr val="FF0000"/>
                          </a:solidFill>
                          <a:effectLst/>
                        </a:rPr>
                        <a:t>0,693</a:t>
                      </a:r>
                      <a:endParaRPr lang="el-GR" sz="600" b="0" i="0" u="sng" strike="noStrike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0,693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0,402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0,546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-0,088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0,435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0,722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5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275 keV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-0,217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0,678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0,061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0,467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-0,391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-0,133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-0,324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sng" strike="noStrike" dirty="0">
                          <a:solidFill>
                            <a:srgbClr val="FF0000"/>
                          </a:solidFill>
                          <a:effectLst/>
                        </a:rPr>
                        <a:t>-0,617</a:t>
                      </a:r>
                      <a:endParaRPr lang="el-GR" sz="600" b="0" i="0" u="sng" strike="noStrike" dirty="0">
                        <a:solidFill>
                          <a:srgbClr val="FF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0,524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0,412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0,484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0,484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-0,048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0,314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-0,074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0,256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0,534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475 </a:t>
                      </a:r>
                      <a:r>
                        <a:rPr lang="en-US" sz="600" u="none" strike="noStrike" dirty="0" err="1">
                          <a:effectLst/>
                        </a:rPr>
                        <a:t>keV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-0,123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-0,042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-0,093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-0,304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-0,167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0,232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0,593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-0,063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0,345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-0,459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-0,078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-0,273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-0,585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0,381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0,286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0,407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0,332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0,332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-0,08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-0,087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0,119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0,161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-0,067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0,123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>
                          <a:effectLst/>
                        </a:rPr>
                        <a:t>0,232</a:t>
                      </a:r>
                      <a:endParaRPr lang="el-GR" sz="6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u="none" strike="noStrike" dirty="0">
                          <a:effectLst/>
                        </a:rPr>
                        <a:t>0,396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4298" marR="4298" marT="42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40152" y="260648"/>
            <a:ext cx="281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GEO results</a:t>
            </a: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2" y="906979"/>
            <a:ext cx="2222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u="sng" dirty="0" smtClean="0">
                <a:solidFill>
                  <a:schemeClr val="dk2"/>
                </a:solidFill>
                <a:latin typeface="Gill Sans MT" panose="020B0502020104020203" pitchFamily="34" charset="0"/>
              </a:rPr>
              <a:t>CCs Distribution</a:t>
            </a:r>
            <a:endParaRPr lang="el-GR" sz="2000" b="1" u="sng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40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12678" y="269776"/>
            <a:ext cx="845606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 smtClean="0">
                <a:latin typeface="Gill Sans MT" panose="020B0502020104020203" pitchFamily="34" charset="0"/>
              </a:rPr>
              <a:t>Data &amp; Analysis</a:t>
            </a:r>
            <a:endParaRPr lang="el-GR" dirty="0"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Google Shape;218;p39"/>
          <p:cNvSpPr txBox="1">
            <a:spLocks/>
          </p:cNvSpPr>
          <p:nvPr/>
        </p:nvSpPr>
        <p:spPr>
          <a:xfrm>
            <a:off x="2699792" y="908720"/>
            <a:ext cx="3888432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4300" indent="0">
              <a:buFont typeface="Wingdings 2"/>
              <a:buNone/>
            </a:pPr>
            <a:endParaRPr lang="en-GB" sz="1000" dirty="0" smtClean="0"/>
          </a:p>
          <a:p>
            <a:pPr marL="114300" indent="0" algn="just">
              <a:buFont typeface="Wingdings 2"/>
              <a:buNone/>
            </a:pPr>
            <a:r>
              <a:rPr lang="en-GB" sz="2200" b="1" u="sng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FEDO (</a:t>
            </a:r>
            <a:r>
              <a:rPr lang="el-GR" sz="2200" b="1" u="sng" dirty="0">
                <a:ea typeface="Tahoma" panose="020B0604030504040204" pitchFamily="34" charset="0"/>
                <a:cs typeface="Tahoma" panose="020B0604030504040204" pitchFamily="34" charset="0"/>
              </a:rPr>
              <a:t>α</a:t>
            </a:r>
            <a:r>
              <a:rPr lang="en-GB" sz="2200" b="1" u="sng" baseline="-25000" dirty="0" err="1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eq</a:t>
            </a:r>
            <a:r>
              <a:rPr lang="en-GB" sz="2200" b="1" u="sng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b="1" u="sng" dirty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75 </a:t>
            </a:r>
            <a:r>
              <a:rPr lang="en-GB" sz="2200" b="1" u="sng" dirty="0" err="1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</a:t>
            </a:r>
            <a:r>
              <a:rPr lang="el-GR" sz="22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GB" sz="2200" b="1" u="sng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14300" indent="0" algn="just">
              <a:buFont typeface="Wingdings 2"/>
              <a:buNone/>
            </a:pPr>
            <a:endParaRPr lang="en-GB" sz="2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Font typeface="Wingdings 2"/>
              <a:buNone/>
            </a:pPr>
            <a:endParaRPr lang="en-GB" sz="1600" b="1" u="sng" dirty="0" smtClean="0"/>
          </a:p>
          <a:p>
            <a:endParaRPr lang="en-GB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39752" y="1628800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1628800"/>
            <a:ext cx="20162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218;p39"/>
          <p:cNvSpPr txBox="1">
            <a:spLocks/>
          </p:cNvSpPr>
          <p:nvPr/>
        </p:nvSpPr>
        <p:spPr>
          <a:xfrm>
            <a:off x="1225582" y="1993032"/>
            <a:ext cx="1662098" cy="715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4300" indent="0" algn="ctr">
              <a:buFont typeface="Wingdings 2"/>
              <a:buNone/>
            </a:pPr>
            <a:r>
              <a:rPr lang="en-US" sz="2200" u="sng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 </a:t>
            </a:r>
          </a:p>
          <a:p>
            <a:pPr marL="114300" indent="0" algn="ctr">
              <a:buFont typeface="Wingdings 2"/>
              <a:buNone/>
            </a:pPr>
            <a:r>
              <a:rPr lang="en-US" sz="1600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(L~6.6)</a:t>
            </a:r>
            <a:endParaRPr lang="en-GB" sz="1600" dirty="0" smtClean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 algn="just">
              <a:buFont typeface="Wingdings 2"/>
              <a:buNone/>
            </a:pPr>
            <a:endParaRPr lang="en-GB" sz="2200" dirty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Font typeface="Wingdings 2"/>
              <a:buNone/>
            </a:pPr>
            <a:endParaRPr lang="en-GB" sz="1600" b="1" u="sng" dirty="0" smtClean="0">
              <a:latin typeface="Gill Sans MT" panose="020B0502020104020203" pitchFamily="34" charset="0"/>
            </a:endParaRPr>
          </a:p>
          <a:p>
            <a:endParaRPr lang="en-GB" sz="1600" dirty="0">
              <a:latin typeface="Gill Sans MT" panose="020B0502020104020203" pitchFamily="34" charset="0"/>
            </a:endParaRPr>
          </a:p>
        </p:txBody>
      </p:sp>
      <p:sp>
        <p:nvSpPr>
          <p:cNvPr id="20" name="Google Shape;218;p39"/>
          <p:cNvSpPr txBox="1">
            <a:spLocks/>
          </p:cNvSpPr>
          <p:nvPr/>
        </p:nvSpPr>
        <p:spPr>
          <a:xfrm>
            <a:off x="5064228" y="1988840"/>
            <a:ext cx="3324196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4300" indent="0" algn="ctr">
              <a:buFont typeface="Wingdings 2"/>
              <a:buNone/>
            </a:pPr>
            <a:r>
              <a:rPr lang="en-US" sz="2200" u="sng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Outer Belt </a:t>
            </a:r>
          </a:p>
          <a:p>
            <a:pPr marL="114300" indent="0" algn="ctr">
              <a:buFont typeface="Wingdings 2"/>
              <a:buNone/>
            </a:pPr>
            <a:r>
              <a:rPr lang="en-US" sz="1600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(2.5&lt;L&lt;6)</a:t>
            </a:r>
            <a:endParaRPr lang="en-GB" sz="1600" dirty="0" smtClean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 algn="just">
              <a:buFont typeface="Wingdings 2"/>
              <a:buNone/>
            </a:pPr>
            <a:endParaRPr lang="en-GB" sz="2200" dirty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Font typeface="Wingdings 2"/>
              <a:buNone/>
            </a:pPr>
            <a:endParaRPr lang="en-GB" sz="1600" b="1" u="sng" dirty="0" smtClean="0">
              <a:latin typeface="Gill Sans MT" panose="020B0502020104020203" pitchFamily="34" charset="0"/>
            </a:endParaRPr>
          </a:p>
          <a:p>
            <a:endParaRPr lang="en-GB" sz="1600" dirty="0">
              <a:latin typeface="Gill Sans MT" panose="020B0502020104020203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738154" y="2787435"/>
            <a:ext cx="0" cy="497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Google Shape;218;p39"/>
          <p:cNvSpPr txBox="1">
            <a:spLocks/>
          </p:cNvSpPr>
          <p:nvPr/>
        </p:nvSpPr>
        <p:spPr>
          <a:xfrm>
            <a:off x="5076056" y="3140968"/>
            <a:ext cx="3324196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4300" indent="0" algn="ctr">
              <a:buFont typeface="Wingdings 2"/>
              <a:buNone/>
            </a:pPr>
            <a:r>
              <a:rPr lang="en-US" sz="2200" u="sng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RBSP</a:t>
            </a:r>
          </a:p>
          <a:p>
            <a:pPr marL="114300" indent="0" algn="ctr">
              <a:buFont typeface="Wingdings 2"/>
              <a:buNone/>
            </a:pPr>
            <a:r>
              <a:rPr lang="en-US" sz="1600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dirty="0" err="1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MagEIS</a:t>
            </a:r>
            <a:r>
              <a:rPr lang="en-US" sz="1600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REPT)</a:t>
            </a:r>
          </a:p>
          <a:p>
            <a:pPr marL="114300" indent="0" algn="just">
              <a:buFont typeface="Wingdings 2"/>
              <a:buNone/>
            </a:pPr>
            <a:endParaRPr lang="en-GB" sz="2200" dirty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Font typeface="Wingdings 2"/>
              <a:buNone/>
            </a:pPr>
            <a:endParaRPr lang="en-GB" sz="1600" b="1" u="sng" dirty="0" smtClean="0">
              <a:latin typeface="Gill Sans MT" panose="020B0502020104020203" pitchFamily="34" charset="0"/>
            </a:endParaRPr>
          </a:p>
          <a:p>
            <a:endParaRPr lang="en-GB" sz="1600" dirty="0">
              <a:latin typeface="Gill Sans MT" panose="020B0502020104020203" pitchFamily="34" charset="0"/>
            </a:endParaRPr>
          </a:p>
        </p:txBody>
      </p:sp>
      <p:sp>
        <p:nvSpPr>
          <p:cNvPr id="35" name="Google Shape;218;p39"/>
          <p:cNvSpPr txBox="1">
            <a:spLocks/>
          </p:cNvSpPr>
          <p:nvPr/>
        </p:nvSpPr>
        <p:spPr>
          <a:xfrm>
            <a:off x="-436516" y="3140968"/>
            <a:ext cx="3324196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4300" indent="0" algn="ctr">
              <a:buFont typeface="Wingdings 2"/>
              <a:buNone/>
            </a:pPr>
            <a:r>
              <a:rPr lang="en-US" sz="2200" u="sng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GOES</a:t>
            </a:r>
          </a:p>
          <a:p>
            <a:pPr marL="114300" indent="0" algn="ctr">
              <a:buFont typeface="Wingdings 2"/>
              <a:buNone/>
            </a:pPr>
            <a:r>
              <a:rPr lang="en-US" sz="1600" u="sng" dirty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MAGED)</a:t>
            </a:r>
            <a:endParaRPr lang="en-US" sz="2200" dirty="0" smtClean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 algn="ctr">
              <a:buFont typeface="Wingdings 2"/>
              <a:buNone/>
            </a:pPr>
            <a:endParaRPr lang="en-US" sz="2200" u="sng" dirty="0" smtClean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 algn="just">
              <a:buFont typeface="Wingdings 2"/>
              <a:buNone/>
            </a:pPr>
            <a:endParaRPr lang="en-GB" sz="2200" dirty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Font typeface="Wingdings 2"/>
              <a:buNone/>
            </a:pPr>
            <a:endParaRPr lang="en-GB" sz="1600" b="1" u="sng" dirty="0" smtClean="0">
              <a:latin typeface="Gill Sans MT" panose="020B0502020104020203" pitchFamily="34" charset="0"/>
            </a:endParaRPr>
          </a:p>
          <a:p>
            <a:endParaRPr lang="en-GB" sz="1600" dirty="0">
              <a:latin typeface="Gill Sans MT" panose="020B0502020104020203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225582" y="2780928"/>
            <a:ext cx="898146" cy="497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123728" y="2787435"/>
            <a:ext cx="763952" cy="497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Google Shape;218;p39"/>
          <p:cNvSpPr txBox="1">
            <a:spLocks/>
          </p:cNvSpPr>
          <p:nvPr/>
        </p:nvSpPr>
        <p:spPr>
          <a:xfrm>
            <a:off x="1331640" y="3137200"/>
            <a:ext cx="3324196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4300" indent="0" algn="ctr">
              <a:buNone/>
            </a:pPr>
            <a:r>
              <a:rPr lang="en-US" sz="2200" u="sng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HIMAWARI</a:t>
            </a:r>
          </a:p>
          <a:p>
            <a:pPr marL="114300" indent="0" algn="ctr">
              <a:buNone/>
            </a:pPr>
            <a:r>
              <a:rPr lang="en-US" sz="1600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dirty="0" err="1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SEDAe</a:t>
            </a:r>
            <a:r>
              <a:rPr lang="en-US" sz="1600" baseline="30000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600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600" dirty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 algn="ctr">
              <a:buFont typeface="Wingdings 2"/>
              <a:buNone/>
            </a:pPr>
            <a:endParaRPr lang="en-US" sz="2200" dirty="0" smtClean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 algn="ctr">
              <a:buFont typeface="Wingdings 2"/>
              <a:buNone/>
            </a:pPr>
            <a:endParaRPr lang="en-US" sz="2200" u="sng" dirty="0" smtClean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 algn="just">
              <a:buFont typeface="Wingdings 2"/>
              <a:buNone/>
            </a:pPr>
            <a:endParaRPr lang="en-GB" sz="2200" dirty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Font typeface="Wingdings 2"/>
              <a:buNone/>
            </a:pPr>
            <a:endParaRPr lang="en-GB" sz="1600" b="1" u="sng" dirty="0" smtClean="0">
              <a:latin typeface="Gill Sans MT" panose="020B0502020104020203" pitchFamily="34" charset="0"/>
            </a:endParaRPr>
          </a:p>
          <a:p>
            <a:endParaRPr lang="en-GB" sz="1600" dirty="0">
              <a:latin typeface="Gill Sans MT" panose="020B0502020104020203" pitchFamily="34" charset="0"/>
            </a:endParaRPr>
          </a:p>
        </p:txBody>
      </p:sp>
      <p:sp>
        <p:nvSpPr>
          <p:cNvPr id="50" name="Google Shape;218;p39"/>
          <p:cNvSpPr txBox="1">
            <a:spLocks/>
          </p:cNvSpPr>
          <p:nvPr/>
        </p:nvSpPr>
        <p:spPr>
          <a:xfrm>
            <a:off x="5076056" y="4221088"/>
            <a:ext cx="3324196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4300" indent="0" algn="ctr">
              <a:buFont typeface="Wingdings 2"/>
              <a:buNone/>
            </a:pPr>
            <a:r>
              <a:rPr lang="en-US" sz="1800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Time: 9/2012 – 7/2019</a:t>
            </a:r>
          </a:p>
          <a:p>
            <a:pPr marL="114300" indent="0" algn="ctr">
              <a:buFont typeface="Wingdings 2"/>
              <a:buNone/>
            </a:pPr>
            <a:r>
              <a:rPr lang="en-US" sz="1800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Energy: 30 – 9900 </a:t>
            </a:r>
            <a:r>
              <a:rPr lang="en-US" sz="1800" dirty="0" err="1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keV</a:t>
            </a:r>
            <a:endParaRPr lang="en-US" sz="1800" dirty="0" smtClean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 algn="just">
              <a:buFont typeface="Wingdings 2"/>
              <a:buNone/>
            </a:pPr>
            <a:endParaRPr lang="en-GB" sz="2200" dirty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Font typeface="Wingdings 2"/>
              <a:buNone/>
            </a:pPr>
            <a:endParaRPr lang="en-GB" sz="1600" b="1" u="sng" dirty="0" smtClean="0">
              <a:latin typeface="Gill Sans MT" panose="020B0502020104020203" pitchFamily="34" charset="0"/>
            </a:endParaRPr>
          </a:p>
          <a:p>
            <a:endParaRPr lang="en-GB" sz="1600" dirty="0">
              <a:latin typeface="Gill Sans MT" panose="020B0502020104020203" pitchFamily="34" charset="0"/>
            </a:endParaRPr>
          </a:p>
        </p:txBody>
      </p:sp>
      <p:sp>
        <p:nvSpPr>
          <p:cNvPr id="59" name="Google Shape;218;p39"/>
          <p:cNvSpPr txBox="1">
            <a:spLocks/>
          </p:cNvSpPr>
          <p:nvPr/>
        </p:nvSpPr>
        <p:spPr>
          <a:xfrm>
            <a:off x="455716" y="4221088"/>
            <a:ext cx="3324196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4300" indent="0" algn="ctr">
              <a:buFont typeface="Wingdings 2"/>
              <a:buNone/>
            </a:pPr>
            <a:r>
              <a:rPr lang="en-US" sz="1800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Time: 1/2011 – 7/2019</a:t>
            </a:r>
          </a:p>
          <a:p>
            <a:pPr marL="114300" indent="0" algn="ctr">
              <a:buFont typeface="Wingdings 2"/>
              <a:buNone/>
            </a:pPr>
            <a:r>
              <a:rPr lang="en-US" sz="1800" dirty="0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Energy: 30 – 1500 </a:t>
            </a:r>
            <a:r>
              <a:rPr lang="en-US" sz="1800" dirty="0" err="1" smtClean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keV</a:t>
            </a:r>
            <a:endParaRPr lang="en-US" sz="1800" dirty="0" smtClean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 algn="just">
              <a:buFont typeface="Wingdings 2"/>
              <a:buNone/>
            </a:pPr>
            <a:endParaRPr lang="en-GB" sz="2200" dirty="0"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Font typeface="Wingdings 2"/>
              <a:buNone/>
            </a:pPr>
            <a:endParaRPr lang="en-GB" sz="1600" b="1" u="sng" dirty="0" smtClean="0">
              <a:latin typeface="Gill Sans MT" panose="020B0502020104020203" pitchFamily="34" charset="0"/>
            </a:endParaRPr>
          </a:p>
          <a:p>
            <a:endParaRPr lang="en-GB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4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12678" y="269776"/>
            <a:ext cx="845606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 smtClean="0">
                <a:latin typeface="Gill Sans MT" panose="020B0502020104020203" pitchFamily="34" charset="0"/>
              </a:rPr>
              <a:t>Data &amp; Analysis</a:t>
            </a:r>
            <a:endParaRPr lang="el-GR" dirty="0"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Google Shape;218;p39"/>
          <p:cNvSpPr txBox="1">
            <a:spLocks/>
          </p:cNvSpPr>
          <p:nvPr/>
        </p:nvSpPr>
        <p:spPr>
          <a:xfrm>
            <a:off x="311700" y="98293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4300" indent="0" algn="just">
              <a:buFont typeface="Wingdings 2"/>
              <a:buNone/>
            </a:pPr>
            <a:r>
              <a:rPr lang="en-GB" sz="2000" b="1" u="sng" dirty="0" err="1" smtClean="0">
                <a:latin typeface="Gill Sans MT" panose="020B0502020104020203" pitchFamily="34" charset="0"/>
              </a:rPr>
              <a:t>OMNIWeb</a:t>
            </a:r>
            <a:endParaRPr lang="en-GB" sz="2000" b="1" u="sng" dirty="0" smtClean="0">
              <a:latin typeface="Gill Sans MT" panose="020B0502020104020203" pitchFamily="34" charset="0"/>
            </a:endParaRPr>
          </a:p>
          <a:p>
            <a:pPr marL="114300" indent="0" algn="just">
              <a:buFont typeface="Wingdings 2"/>
              <a:buNone/>
            </a:pPr>
            <a:r>
              <a:rPr lang="en-GB" sz="800" b="1" u="sng" dirty="0" smtClean="0">
                <a:latin typeface="Gill Sans MT" panose="020B0502020104020203" pitchFamily="34" charset="0"/>
              </a:rPr>
              <a:t> </a:t>
            </a:r>
          </a:p>
          <a:p>
            <a:pPr algn="just"/>
            <a:r>
              <a:rPr lang="en-US" sz="2000" u="sng" dirty="0" smtClean="0">
                <a:latin typeface="Gill Sans MT" panose="020B0502020104020203" pitchFamily="34" charset="0"/>
              </a:rPr>
              <a:t>Interplanetary Magnetic Field </a:t>
            </a:r>
            <a:r>
              <a:rPr lang="en-US" sz="2000" dirty="0" smtClean="0">
                <a:latin typeface="Gill Sans MT" panose="020B0502020104020203" pitchFamily="34" charset="0"/>
              </a:rPr>
              <a:t>(IMF) and </a:t>
            </a:r>
            <a:r>
              <a:rPr lang="en-US" sz="2000" u="sng" dirty="0" err="1" smtClean="0">
                <a:latin typeface="Gill Sans MT" panose="020B0502020104020203" pitchFamily="34" charset="0"/>
              </a:rPr>
              <a:t>Bx</a:t>
            </a:r>
            <a:r>
              <a:rPr lang="en-US" sz="2000" u="sng" dirty="0" smtClean="0">
                <a:latin typeface="Gill Sans MT" panose="020B0502020104020203" pitchFamily="34" charset="0"/>
              </a:rPr>
              <a:t>, By and </a:t>
            </a:r>
            <a:r>
              <a:rPr lang="en-US" sz="2000" u="sng" dirty="0" err="1" smtClean="0">
                <a:latin typeface="Gill Sans MT" panose="020B0502020104020203" pitchFamily="34" charset="0"/>
              </a:rPr>
              <a:t>Bz</a:t>
            </a:r>
            <a:r>
              <a:rPr lang="en-US" sz="2000" u="sng" dirty="0" smtClean="0">
                <a:latin typeface="Gill Sans MT" panose="020B0502020104020203" pitchFamily="34" charset="0"/>
              </a:rPr>
              <a:t> component </a:t>
            </a:r>
            <a:r>
              <a:rPr lang="en-US" sz="2000" dirty="0" smtClean="0">
                <a:latin typeface="Gill Sans MT" panose="020B0502020104020203" pitchFamily="34" charset="0"/>
              </a:rPr>
              <a:t>in GSM coordinates and </a:t>
            </a:r>
            <a:r>
              <a:rPr lang="en-US" sz="2000" dirty="0" err="1" smtClean="0">
                <a:latin typeface="Gill Sans MT" panose="020B0502020104020203" pitchFamily="34" charset="0"/>
              </a:rPr>
              <a:t>nT.</a:t>
            </a:r>
            <a:endParaRPr lang="en-US" sz="2000" dirty="0" smtClean="0">
              <a:latin typeface="Gill Sans MT" panose="020B0502020104020203" pitchFamily="34" charset="0"/>
            </a:endParaRPr>
          </a:p>
          <a:p>
            <a:pPr algn="just"/>
            <a:endParaRPr lang="el-GR" sz="800" dirty="0" smtClean="0"/>
          </a:p>
          <a:p>
            <a:pPr algn="just"/>
            <a:r>
              <a:rPr lang="en-US" sz="2000" u="sng" dirty="0" smtClean="0">
                <a:latin typeface="Gill Sans MT" panose="020B0502020104020203" pitchFamily="34" charset="0"/>
              </a:rPr>
              <a:t>Azimuthal electric field </a:t>
            </a:r>
            <a:r>
              <a:rPr lang="en-US" sz="2000" dirty="0" smtClean="0">
                <a:latin typeface="Gill Sans MT" panose="020B0502020104020203" pitchFamily="34" charset="0"/>
              </a:rPr>
              <a:t>(</a:t>
            </a:r>
            <a:r>
              <a:rPr lang="en-US" sz="2000" dirty="0" err="1" smtClean="0">
                <a:latin typeface="Gill Sans MT" panose="020B0502020104020203" pitchFamily="34" charset="0"/>
              </a:rPr>
              <a:t>Ey</a:t>
            </a:r>
            <a:r>
              <a:rPr lang="en-US" sz="2000" dirty="0" smtClean="0">
                <a:latin typeface="Gill Sans MT" panose="020B0502020104020203" pitchFamily="34" charset="0"/>
              </a:rPr>
              <a:t> = -</a:t>
            </a:r>
            <a:r>
              <a:rPr lang="en-US" sz="2000" dirty="0" err="1" smtClean="0">
                <a:latin typeface="Gill Sans MT" panose="020B0502020104020203" pitchFamily="34" charset="0"/>
              </a:rPr>
              <a:t>Vsw</a:t>
            </a:r>
            <a:r>
              <a:rPr lang="en-US" sz="2000" dirty="0" smtClean="0">
                <a:latin typeface="Gill Sans MT" panose="020B0502020104020203" pitchFamily="34" charset="0"/>
              </a:rPr>
              <a:t>*</a:t>
            </a:r>
            <a:r>
              <a:rPr lang="en-US" sz="2000" dirty="0" err="1" smtClean="0">
                <a:latin typeface="Gill Sans MT" panose="020B0502020104020203" pitchFamily="34" charset="0"/>
              </a:rPr>
              <a:t>BzGSM</a:t>
            </a:r>
            <a:r>
              <a:rPr lang="en-US" sz="2000" dirty="0" smtClean="0">
                <a:latin typeface="Gill Sans MT" panose="020B0502020104020203" pitchFamily="34" charset="0"/>
              </a:rPr>
              <a:t>*10</a:t>
            </a:r>
            <a:r>
              <a:rPr lang="en-US" sz="2000" baseline="30000" dirty="0" smtClean="0">
                <a:latin typeface="Gill Sans MT" panose="020B0502020104020203" pitchFamily="34" charset="0"/>
              </a:rPr>
              <a:t>-3</a:t>
            </a:r>
            <a:r>
              <a:rPr lang="en-US" sz="2000" dirty="0" smtClean="0">
                <a:latin typeface="Gill Sans MT" panose="020B0502020104020203" pitchFamily="34" charset="0"/>
              </a:rPr>
              <a:t>) in mV/m and </a:t>
            </a:r>
            <a:r>
              <a:rPr lang="en-US" sz="2000" u="sng" dirty="0" err="1" smtClean="0">
                <a:latin typeface="Gill Sans MT" panose="020B0502020104020203" pitchFamily="34" charset="0"/>
              </a:rPr>
              <a:t>Bs</a:t>
            </a:r>
            <a:r>
              <a:rPr lang="en-US" sz="2000" dirty="0" smtClean="0">
                <a:latin typeface="Gill Sans MT" panose="020B0502020104020203" pitchFamily="34" charset="0"/>
              </a:rPr>
              <a:t> (the difference between </a:t>
            </a:r>
            <a:r>
              <a:rPr lang="en-US" sz="2000" dirty="0" err="1" smtClean="0">
                <a:latin typeface="Gill Sans MT" panose="020B0502020104020203" pitchFamily="34" charset="0"/>
              </a:rPr>
              <a:t>Ey</a:t>
            </a:r>
            <a:r>
              <a:rPr lang="en-US" sz="2000" dirty="0" smtClean="0">
                <a:latin typeface="Gill Sans MT" panose="020B0502020104020203" pitchFamily="34" charset="0"/>
              </a:rPr>
              <a:t> and </a:t>
            </a:r>
            <a:r>
              <a:rPr lang="en-US" sz="2000" dirty="0" err="1" smtClean="0">
                <a:latin typeface="Gill Sans MT" panose="020B0502020104020203" pitchFamily="34" charset="0"/>
              </a:rPr>
              <a:t>Bs</a:t>
            </a:r>
            <a:r>
              <a:rPr lang="en-US" sz="2000" dirty="0" smtClean="0">
                <a:latin typeface="Gill Sans MT" panose="020B0502020104020203" pitchFamily="34" charset="0"/>
              </a:rPr>
              <a:t> is that for the calculation of the latter all positive </a:t>
            </a:r>
            <a:r>
              <a:rPr lang="en-US" sz="2000" dirty="0" err="1" smtClean="0">
                <a:latin typeface="Gill Sans MT" panose="020B0502020104020203" pitchFamily="34" charset="0"/>
              </a:rPr>
              <a:t>Bz</a:t>
            </a:r>
            <a:r>
              <a:rPr lang="en-US" sz="2000" dirty="0" smtClean="0">
                <a:latin typeface="Gill Sans MT" panose="020B0502020104020203" pitchFamily="34" charset="0"/>
              </a:rPr>
              <a:t> values are set to zero).</a:t>
            </a:r>
          </a:p>
          <a:p>
            <a:pPr algn="just"/>
            <a:endParaRPr lang="el-GR" sz="800" dirty="0" smtClean="0"/>
          </a:p>
          <a:p>
            <a:pPr algn="just"/>
            <a:r>
              <a:rPr lang="en-US" sz="2000" u="sng" dirty="0" smtClean="0">
                <a:latin typeface="Gill Sans MT" panose="020B0502020104020203" pitchFamily="34" charset="0"/>
              </a:rPr>
              <a:t>Solar wind speed </a:t>
            </a:r>
            <a:r>
              <a:rPr lang="en-US" sz="2000" dirty="0" smtClean="0">
                <a:latin typeface="Gill Sans MT" panose="020B0502020104020203" pitchFamily="34" charset="0"/>
              </a:rPr>
              <a:t>(</a:t>
            </a:r>
            <a:r>
              <a:rPr lang="en-US" sz="2000" dirty="0" err="1" smtClean="0">
                <a:latin typeface="Gill Sans MT" panose="020B0502020104020203" pitchFamily="34" charset="0"/>
              </a:rPr>
              <a:t>Vsw</a:t>
            </a:r>
            <a:r>
              <a:rPr lang="en-US" sz="2000" dirty="0" smtClean="0">
                <a:latin typeface="Gill Sans MT" panose="020B0502020104020203" pitchFamily="34" charset="0"/>
              </a:rPr>
              <a:t>) in km/s and </a:t>
            </a:r>
            <a:r>
              <a:rPr lang="en-US" sz="2000" u="sng" dirty="0">
                <a:latin typeface="Gill Sans MT" panose="020B0502020104020203" pitchFamily="34" charset="0"/>
              </a:rPr>
              <a:t>dynamic pressure </a:t>
            </a:r>
            <a:r>
              <a:rPr lang="en-US" sz="2000" dirty="0" smtClean="0">
                <a:latin typeface="Gill Sans MT" panose="020B0502020104020203" pitchFamily="34" charset="0"/>
              </a:rPr>
              <a:t>(</a:t>
            </a:r>
            <a:r>
              <a:rPr lang="en-US" sz="2000" dirty="0" err="1" smtClean="0">
                <a:latin typeface="Gill Sans MT" panose="020B0502020104020203" pitchFamily="34" charset="0"/>
              </a:rPr>
              <a:t>Psw</a:t>
            </a:r>
            <a:r>
              <a:rPr lang="en-US" sz="2000" dirty="0" smtClean="0">
                <a:latin typeface="Gill Sans MT" panose="020B0502020104020203" pitchFamily="34" charset="0"/>
              </a:rPr>
              <a:t>) in </a:t>
            </a:r>
            <a:r>
              <a:rPr lang="en-US" sz="2000" dirty="0" err="1" smtClean="0">
                <a:latin typeface="Gill Sans MT" panose="020B0502020104020203" pitchFamily="34" charset="0"/>
              </a:rPr>
              <a:t>nPa</a:t>
            </a:r>
            <a:r>
              <a:rPr lang="en-US" sz="2000" dirty="0" smtClean="0">
                <a:latin typeface="Gill Sans MT" panose="020B0502020104020203" pitchFamily="34" charset="0"/>
              </a:rPr>
              <a:t>.</a:t>
            </a:r>
          </a:p>
          <a:p>
            <a:pPr marL="0" indent="0" algn="just">
              <a:buNone/>
            </a:pPr>
            <a:endParaRPr lang="el-GR" sz="800" dirty="0" smtClean="0"/>
          </a:p>
          <a:p>
            <a:pPr algn="just"/>
            <a:r>
              <a:rPr lang="en-US" sz="2000" u="sng" dirty="0">
                <a:latin typeface="Gill Sans MT" panose="020B0502020104020203" pitchFamily="34" charset="0"/>
              </a:rPr>
              <a:t>Proton density </a:t>
            </a:r>
            <a:r>
              <a:rPr lang="en-US" sz="2000" dirty="0" smtClean="0">
                <a:latin typeface="Gill Sans MT" panose="020B0502020104020203" pitchFamily="34" charset="0"/>
              </a:rPr>
              <a:t>(</a:t>
            </a:r>
            <a:r>
              <a:rPr lang="en-US" sz="2000" dirty="0" err="1" smtClean="0">
                <a:latin typeface="Gill Sans MT" panose="020B0502020104020203" pitchFamily="34" charset="0"/>
              </a:rPr>
              <a:t>Νp</a:t>
            </a:r>
            <a:r>
              <a:rPr lang="en-US" sz="2000" dirty="0" smtClean="0">
                <a:latin typeface="Gill Sans MT" panose="020B0502020104020203" pitchFamily="34" charset="0"/>
              </a:rPr>
              <a:t>) in particles/cm</a:t>
            </a:r>
            <a:r>
              <a:rPr lang="en-US" sz="2000" baseline="30000" dirty="0" smtClean="0">
                <a:latin typeface="Gill Sans MT" panose="020B0502020104020203" pitchFamily="34" charset="0"/>
              </a:rPr>
              <a:t>3</a:t>
            </a:r>
            <a:r>
              <a:rPr lang="en-US" sz="2000" dirty="0" smtClean="0">
                <a:latin typeface="Gill Sans MT" panose="020B0502020104020203" pitchFamily="34" charset="0"/>
              </a:rPr>
              <a:t> and </a:t>
            </a:r>
            <a:r>
              <a:rPr lang="en-US" sz="2000" u="sng" dirty="0">
                <a:latin typeface="Gill Sans MT" panose="020B0502020104020203" pitchFamily="34" charset="0"/>
              </a:rPr>
              <a:t>temperature</a:t>
            </a:r>
            <a:r>
              <a:rPr lang="en-US" sz="2000" dirty="0" smtClean="0">
                <a:latin typeface="Gill Sans MT" panose="020B0502020104020203" pitchFamily="34" charset="0"/>
              </a:rPr>
              <a:t> (</a:t>
            </a:r>
            <a:r>
              <a:rPr lang="en-US" sz="2000" dirty="0" err="1" smtClean="0">
                <a:latin typeface="Gill Sans MT" panose="020B0502020104020203" pitchFamily="34" charset="0"/>
              </a:rPr>
              <a:t>Tp</a:t>
            </a:r>
            <a:r>
              <a:rPr lang="en-US" sz="2000" dirty="0" smtClean="0">
                <a:latin typeface="Gill Sans MT" panose="020B0502020104020203" pitchFamily="34" charset="0"/>
              </a:rPr>
              <a:t>) in K.</a:t>
            </a:r>
          </a:p>
          <a:p>
            <a:pPr algn="just"/>
            <a:endParaRPr lang="el-GR" sz="800" dirty="0" smtClean="0"/>
          </a:p>
          <a:p>
            <a:pPr algn="just"/>
            <a:r>
              <a:rPr lang="en-US" sz="2000" u="sng" dirty="0">
                <a:latin typeface="Gill Sans MT" panose="020B0502020104020203" pitchFamily="34" charset="0"/>
              </a:rPr>
              <a:t>Solar wind Plasma beta and Alfven Mach number</a:t>
            </a:r>
          </a:p>
          <a:p>
            <a:pPr algn="just"/>
            <a:endParaRPr lang="el-GR" sz="800" dirty="0" smtClean="0"/>
          </a:p>
          <a:p>
            <a:pPr algn="just"/>
            <a:r>
              <a:rPr lang="en-US" sz="2000" u="sng" dirty="0" err="1">
                <a:latin typeface="Gill Sans MT" panose="020B0502020104020203" pitchFamily="34" charset="0"/>
              </a:rPr>
              <a:t>Kp</a:t>
            </a:r>
            <a:r>
              <a:rPr lang="en-US" sz="2000" u="sng" dirty="0">
                <a:latin typeface="Gill Sans MT" panose="020B0502020104020203" pitchFamily="34" charset="0"/>
              </a:rPr>
              <a:t>, </a:t>
            </a:r>
            <a:r>
              <a:rPr lang="en-US" sz="2000" u="sng" dirty="0" err="1">
                <a:latin typeface="Gill Sans MT" panose="020B0502020104020203" pitchFamily="34" charset="0"/>
              </a:rPr>
              <a:t>Ap</a:t>
            </a:r>
            <a:r>
              <a:rPr lang="en-US" sz="2000" u="sng" dirty="0">
                <a:latin typeface="Gill Sans MT" panose="020B0502020104020203" pitchFamily="34" charset="0"/>
              </a:rPr>
              <a:t>, </a:t>
            </a:r>
            <a:r>
              <a:rPr lang="en-US" sz="2000" u="sng" dirty="0" err="1">
                <a:latin typeface="Gill Sans MT" panose="020B0502020104020203" pitchFamily="34" charset="0"/>
              </a:rPr>
              <a:t>Dst</a:t>
            </a:r>
            <a:r>
              <a:rPr lang="en-US" sz="2000" u="sng" dirty="0">
                <a:latin typeface="Gill Sans MT" panose="020B0502020104020203" pitchFamily="34" charset="0"/>
              </a:rPr>
              <a:t>, AE, AL and AU </a:t>
            </a:r>
            <a:r>
              <a:rPr lang="en-US" sz="2000" dirty="0" smtClean="0">
                <a:latin typeface="Gill Sans MT" panose="020B0502020104020203" pitchFamily="34" charset="0"/>
              </a:rPr>
              <a:t>geomagnetic indices.</a:t>
            </a:r>
          </a:p>
          <a:p>
            <a:pPr algn="just"/>
            <a:endParaRPr lang="en-US" sz="800" dirty="0" smtClean="0">
              <a:latin typeface="Gill Sans MT" panose="020B0502020104020203" pitchFamily="34" charset="0"/>
            </a:endParaRPr>
          </a:p>
          <a:p>
            <a:pPr algn="just"/>
            <a:r>
              <a:rPr lang="en-US" sz="2000" u="sng" dirty="0">
                <a:latin typeface="Gill Sans MT" panose="020B0502020104020203" pitchFamily="34" charset="0"/>
              </a:rPr>
              <a:t>Sunspot number </a:t>
            </a:r>
            <a:r>
              <a:rPr lang="en-US" sz="2000" dirty="0" smtClean="0">
                <a:latin typeface="Gill Sans MT" panose="020B0502020104020203" pitchFamily="34" charset="0"/>
              </a:rPr>
              <a:t>(</a:t>
            </a:r>
            <a:r>
              <a:rPr lang="en-US" sz="2000" dirty="0" err="1" smtClean="0">
                <a:latin typeface="Gill Sans MT" panose="020B0502020104020203" pitchFamily="34" charset="0"/>
              </a:rPr>
              <a:t>Rz</a:t>
            </a:r>
            <a:r>
              <a:rPr lang="en-US" sz="2000" dirty="0" smtClean="0">
                <a:latin typeface="Gill Sans MT" panose="020B0502020104020203" pitchFamily="34" charset="0"/>
              </a:rPr>
              <a:t>) and </a:t>
            </a:r>
            <a:r>
              <a:rPr lang="en-US" sz="2000" u="sng" dirty="0">
                <a:latin typeface="Gill Sans MT" panose="020B0502020104020203" pitchFamily="34" charset="0"/>
              </a:rPr>
              <a:t>Solar flux </a:t>
            </a:r>
            <a:r>
              <a:rPr lang="en-US" sz="2000" dirty="0" smtClean="0">
                <a:latin typeface="Gill Sans MT" panose="020B0502020104020203" pitchFamily="34" charset="0"/>
              </a:rPr>
              <a:t>(f10.7) index. </a:t>
            </a:r>
            <a:endParaRPr lang="el-GR" sz="2000" dirty="0" smtClean="0"/>
          </a:p>
          <a:p>
            <a:endParaRPr lang="en-GB" sz="2000" dirty="0" smtClean="0">
              <a:latin typeface="Gill Sans MT" panose="020B0502020104020203" pitchFamily="34" charset="0"/>
            </a:endParaRPr>
          </a:p>
          <a:p>
            <a:pPr marL="114300" indent="0">
              <a:buFont typeface="Wingdings 2"/>
              <a:buNone/>
            </a:pPr>
            <a:endParaRPr lang="en-GB" sz="2000" b="1" u="sng" dirty="0" smtClean="0">
              <a:latin typeface="Gill Sans MT" panose="020B0502020104020203" pitchFamily="34" charset="0"/>
            </a:endParaRPr>
          </a:p>
          <a:p>
            <a:endParaRPr lang="en-GB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21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12678" y="269776"/>
            <a:ext cx="845606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 smtClean="0">
                <a:latin typeface="Gill Sans MT" panose="020B0502020104020203" pitchFamily="34" charset="0"/>
              </a:rPr>
              <a:t>Data &amp; Analysis</a:t>
            </a:r>
            <a:endParaRPr lang="el-GR" dirty="0"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218;p39"/>
              <p:cNvSpPr txBox="1">
                <a:spLocks/>
              </p:cNvSpPr>
              <p:nvPr/>
            </p:nvSpPr>
            <p:spPr>
              <a:xfrm>
                <a:off x="323528" y="980728"/>
                <a:ext cx="8520600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265176" indent="-265176" algn="l" rtl="0" eaLnBrk="1" latinLnBrk="0" hangingPunct="1">
                  <a:spcBef>
                    <a:spcPts val="25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8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48640" indent="-201168" algn="l" rtl="0" eaLnBrk="1" latinLnBrk="0" hangingPunct="1">
                  <a:spcBef>
                    <a:spcPts val="250"/>
                  </a:spcBef>
                  <a:buClr>
                    <a:schemeClr val="accent1"/>
                  </a:buClr>
                  <a:buSzPct val="100000"/>
                  <a:buFont typeface="Verdana"/>
                  <a:buChar char="◦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86384" indent="-182880" algn="l" rtl="0" eaLnBrk="1" latinLnBrk="0" hangingPunct="1">
                  <a:spcBef>
                    <a:spcPts val="250"/>
                  </a:spcBef>
                  <a:buClr>
                    <a:schemeClr val="accent2">
                      <a:tint val="85000"/>
                      <a:satMod val="285000"/>
                    </a:schemeClr>
                  </a:buClr>
                  <a:buSzPct val="100000"/>
                  <a:buFont typeface="Wingdings 2"/>
                  <a:buChar char=""/>
                  <a:defRPr kumimoji="0"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4128" indent="-182880" algn="l" rtl="0" eaLnBrk="1" latinLnBrk="0" hangingPunct="1">
                  <a:spcBef>
                    <a:spcPts val="230"/>
                  </a:spcBef>
                  <a:buClr>
                    <a:schemeClr val="accent2">
                      <a:tint val="85000"/>
                      <a:satMod val="285000"/>
                    </a:schemeClr>
                  </a:buClr>
                  <a:buSzPct val="112000"/>
                  <a:buFont typeface="Verdana"/>
                  <a:buChar char="◦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rtl="0" eaLnBrk="1" latinLnBrk="0" hangingPunct="1">
                  <a:spcBef>
                    <a:spcPts val="250"/>
                  </a:spcBef>
                  <a:buClr>
                    <a:schemeClr val="accent3">
                      <a:tint val="85000"/>
                      <a:satMod val="275000"/>
                    </a:schemeClr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90472" indent="-182880" algn="l" rtl="0" eaLnBrk="1" latinLnBrk="0" hangingPunct="1">
                  <a:spcBef>
                    <a:spcPts val="250"/>
                  </a:spcBef>
                  <a:buClr>
                    <a:schemeClr val="accent3">
                      <a:tint val="85000"/>
                      <a:satMod val="275000"/>
                    </a:schemeClr>
                  </a:buClr>
                  <a:buSzPct val="100000"/>
                  <a:buFont typeface="Verdana"/>
                  <a:buChar char="◦"/>
                  <a:defRPr kumimoji="0" sz="17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00784" indent="-182880" algn="l" rtl="0" eaLnBrk="1" latinLnBrk="0" hangingPunct="1">
                  <a:spcBef>
                    <a:spcPts val="255"/>
                  </a:spcBef>
                  <a:buClr>
                    <a:schemeClr val="accent3">
                      <a:tint val="85000"/>
                      <a:satMod val="275000"/>
                    </a:schemeClr>
                  </a:buClr>
                  <a:buSzPct val="100000"/>
                  <a:buFont typeface="Wingdings 2"/>
                  <a:buChar char=""/>
                  <a:defRPr kumimoji="0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spcBef>
                    <a:spcPts val="257"/>
                  </a:spcBef>
                  <a:buClr>
                    <a:schemeClr val="accent3">
                      <a:tint val="85000"/>
                      <a:satMod val="275000"/>
                    </a:schemeClr>
                  </a:buClr>
                  <a:buSzPct val="100000"/>
                  <a:buFont typeface="Verdana"/>
                  <a:buChar char="◦"/>
                  <a:defRPr kumimoji="0" sz="15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48840" indent="-182880" algn="l" rtl="0" eaLnBrk="1" latinLnBrk="0" hangingPunct="1">
                  <a:spcBef>
                    <a:spcPts val="255"/>
                  </a:spcBef>
                  <a:buClr>
                    <a:schemeClr val="accent3">
                      <a:tint val="85000"/>
                      <a:satMod val="275000"/>
                    </a:schemeClr>
                  </a:buClr>
                  <a:buSzPct val="100000"/>
                  <a:buFont typeface="Wingdings 2"/>
                  <a:buChar char=""/>
                  <a:defRPr kumimoji="0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114300" lvl="1" indent="0" algn="just">
                  <a:spcBef>
                    <a:spcPts val="0"/>
                  </a:spcBef>
                  <a:buSzPts val="1800"/>
                  <a:buFont typeface="Verdana"/>
                  <a:buNone/>
                </a:pPr>
                <a:r>
                  <a:rPr lang="en-US" sz="2000" b="1" u="sng" dirty="0" smtClean="0">
                    <a:latin typeface="Gill Sans MT" panose="020B0502020104020203" pitchFamily="34" charset="0"/>
                  </a:rPr>
                  <a:t>Universal coupling functions</a:t>
                </a:r>
              </a:p>
              <a:p>
                <a:pPr marL="114300" lvl="1" indent="0" algn="just">
                  <a:spcBef>
                    <a:spcPts val="0"/>
                  </a:spcBef>
                  <a:buSzPts val="1800"/>
                  <a:buFont typeface="Verdana"/>
                  <a:buNone/>
                </a:pPr>
                <a:endParaRPr lang="en-US" sz="800" b="1" u="sng" dirty="0" smtClean="0">
                  <a:latin typeface="Gill Sans MT" panose="020B0502020104020203" pitchFamily="34" charset="0"/>
                </a:endParaRPr>
              </a:p>
              <a:p>
                <a:pPr algn="just"/>
                <a:r>
                  <a:rPr lang="en-US" sz="2000" u="sng" dirty="0">
                    <a:latin typeface="Gill Sans MT" panose="020B0502020104020203" pitchFamily="34" charset="0"/>
                  </a:rPr>
                  <a:t>Southward magnetic field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[</a:t>
                </a:r>
                <a:r>
                  <a:rPr lang="en-US" sz="2000" dirty="0" err="1" smtClean="0">
                    <a:latin typeface="Gill Sans MT" panose="020B0502020104020203" pitchFamily="34" charset="0"/>
                  </a:rPr>
                  <a:t>Bs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= </a:t>
                </a:r>
                <a:r>
                  <a:rPr lang="en-US" sz="2000" dirty="0" err="1" smtClean="0">
                    <a:latin typeface="Gill Sans MT" panose="020B0502020104020203" pitchFamily="34" charset="0"/>
                  </a:rPr>
                  <a:t>Bz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(Bz≤0)]</a:t>
                </a:r>
              </a:p>
              <a:p>
                <a:pPr algn="just"/>
                <a:endParaRPr lang="en-US" sz="800" dirty="0" smtClean="0">
                  <a:latin typeface="Gill Sans MT" panose="020B0502020104020203" pitchFamily="34" charset="0"/>
                </a:endParaRPr>
              </a:p>
              <a:p>
                <a:pPr algn="just"/>
                <a:r>
                  <a:rPr lang="en-US" sz="2000" u="sng" dirty="0">
                    <a:latin typeface="Gill Sans MT" panose="020B0502020104020203" pitchFamily="34" charset="0"/>
                  </a:rPr>
                  <a:t>Half-Wave Rectifier</a:t>
                </a:r>
                <a:r>
                  <a:rPr lang="en-US" sz="2000" dirty="0">
                    <a:latin typeface="Gill Sans MT" panose="020B0502020104020203" pitchFamily="34" charset="0"/>
                  </a:rPr>
                  <a:t>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𝐻𝑊𝑅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𝑉𝑆𝑊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𝐵𝑆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] 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(corresponds to the rate of reconnection)</a:t>
                </a:r>
              </a:p>
              <a:p>
                <a:pPr algn="just"/>
                <a:endParaRPr lang="en-US" sz="800" dirty="0" smtClean="0">
                  <a:latin typeface="Gill Sans MT" panose="020B0502020104020203" pitchFamily="34" charset="0"/>
                </a:endParaRPr>
              </a:p>
              <a:p>
                <a:pPr algn="just"/>
                <a:r>
                  <a:rPr lang="en-US" sz="2000" u="sng" dirty="0">
                    <a:latin typeface="Gill Sans MT" panose="020B0502020104020203" pitchFamily="34" charset="0"/>
                  </a:rPr>
                  <a:t>E</a:t>
                </a:r>
                <a:r>
                  <a:rPr lang="en-US" sz="2000" u="sng" dirty="0" smtClean="0">
                    <a:latin typeface="Gill Sans MT" panose="020B0502020104020203" pitchFamily="34" charset="0"/>
                  </a:rPr>
                  <a:t>psilon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2000" dirty="0">
                    <a:latin typeface="Gill Sans MT" panose="020B0502020104020203" pitchFamily="34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/>
                      </a:rPr>
                      <m:t>𝜀</m:t>
                    </m:r>
                    <m:r>
                      <a:rPr lang="el-GR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i="1" baseline="-25000">
                        <a:latin typeface="Cambria Math"/>
                      </a:rPr>
                      <m:t>𝑆𝑊</m:t>
                    </m:r>
                    <m:r>
                      <a:rPr lang="en-US" sz="2000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Β</m:t>
                        </m:r>
                      </m:e>
                      <m:sup>
                        <m:r>
                          <a:rPr lang="el-GR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l-GR" sz="20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sz="2000" i="1">
                                    <a:latin typeface="Cambria Math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l-GR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m:rPr>
                        <m:nor/>
                      </m:rPr>
                      <a:rPr lang="en-US" sz="2000" dirty="0">
                        <a:latin typeface="Gill Sans MT" panose="020B0502020104020203" pitchFamily="34" charset="0"/>
                      </a:rPr>
                      <m:t>]</m:t>
                    </m:r>
                  </m:oMath>
                </a14:m>
                <a:r>
                  <a:rPr lang="el-GR" sz="2000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(epsilon describes the </a:t>
                </a:r>
                <a:r>
                  <a:rPr lang="en-US" sz="2000" dirty="0" err="1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Poynting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 flux incident at the magnetopause </a:t>
                </a:r>
                <a:r>
                  <a:rPr lang="en-US" sz="2000" i="1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[</a:t>
                </a:r>
                <a:r>
                  <a:rPr lang="en-US" sz="2000" i="1" dirty="0" err="1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Akasofu</a:t>
                </a:r>
                <a:r>
                  <a:rPr lang="en-US" sz="2000" i="1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, 1981]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)</a:t>
                </a:r>
              </a:p>
              <a:p>
                <a:pPr algn="just"/>
                <a:endParaRPr lang="en-US" sz="800" dirty="0" smtClean="0">
                  <a:latin typeface="Gill Sans MT" panose="020B0502020104020203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𝒅</m:t>
                        </m:r>
                        <m:r>
                          <a:rPr lang="el-GR" sz="2000" b="1" i="1" smtClean="0">
                            <a:latin typeface="Cambria Math"/>
                          </a:rPr>
                          <m:t>𝝋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𝒅𝒕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𝑆𝑊</m:t>
                        </m:r>
                      </m:e>
                      <m:sub/>
                      <m:sup>
                        <m:f>
                          <m:fPr>
                            <m:type m:val="skw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bSup>
                    <m:r>
                      <a:rPr lang="en-US" sz="2000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Β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𝑇𝐴𝑁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l-GR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000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fName>
                      <m:e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sz="2000" i="1">
                                    <a:latin typeface="Cambria Math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l-GR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(the universal coupling function s proportional to the rate at which magnetic flux is opened at the magnetopause </a:t>
                </a:r>
                <a:r>
                  <a:rPr lang="en-US" sz="2000" i="1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[Newell et al., 2007]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)</a:t>
                </a:r>
              </a:p>
              <a:p>
                <a:pPr algn="just"/>
                <a:endParaRPr lang="en-US" sz="800" dirty="0" smtClean="0">
                  <a:latin typeface="Gill Sans MT" panose="020B0502020104020203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𝑾𝑨𝑽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i="1" baseline="-25000">
                        <a:latin typeface="Cambria Math"/>
                      </a:rPr>
                      <m:t>𝑆𝑊</m:t>
                    </m:r>
                    <m:r>
                      <a:rPr lang="en-US" sz="2000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/>
                          </a:rPr>
                          <m:t>ΤΑΝ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l-GR" sz="20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sz="2000" i="1">
                                    <a:latin typeface="Cambria Math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l-GR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</a:t>
                </a:r>
                <a:r>
                  <a:rPr lang="el-GR" sz="2000" dirty="0" smtClean="0">
                    <a:latin typeface="Gill Sans MT" panose="020B0502020104020203" pitchFamily="34" charset="0"/>
                  </a:rPr>
                  <a:t>   </a:t>
                </a:r>
                <a:r>
                  <a:rPr lang="el-GR" sz="2000" i="1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[</a:t>
                </a:r>
                <a:r>
                  <a:rPr lang="en-US" sz="2000" i="1" dirty="0" err="1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Wygant</a:t>
                </a:r>
                <a:r>
                  <a:rPr lang="en-US" sz="2000" i="1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 et al., 1983</a:t>
                </a:r>
                <a:r>
                  <a:rPr lang="el-GR" sz="2000" i="1" dirty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]</a:t>
                </a:r>
                <a:endParaRPr lang="en-US" sz="2000" i="1" dirty="0" smtClean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endParaRPr>
              </a:p>
              <a:p>
                <a:pPr algn="just"/>
                <a:endParaRPr lang="en-US" sz="800" dirty="0" smtClean="0">
                  <a:latin typeface="Gill Sans MT" panose="020B0502020104020203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𝑲𝑳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 </m:t>
                    </m:r>
                    <m:r>
                      <a:rPr lang="en-US" sz="2000" i="1">
                        <a:latin typeface="Cambria Math"/>
                      </a:rPr>
                      <m:t>𝑉𝑆𝑊</m:t>
                    </m:r>
                    <m:r>
                      <a:rPr lang="en-US" sz="2000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ΤΑΝ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sz="2000" i="1">
                                    <a:latin typeface="Cambria Math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l-GR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</a:t>
                </a:r>
                <a:r>
                  <a:rPr lang="el-GR" sz="2000" dirty="0" smtClean="0">
                    <a:latin typeface="Gill Sans MT" panose="020B0502020104020203" pitchFamily="34" charset="0"/>
                  </a:rPr>
                  <a:t>   </a:t>
                </a:r>
                <a:r>
                  <a:rPr lang="el-GR" sz="2000" i="1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[</a:t>
                </a:r>
                <a:r>
                  <a:rPr lang="en-US" sz="2000" i="1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from </a:t>
                </a:r>
                <a:r>
                  <a:rPr lang="en-US" sz="2000" i="1" dirty="0" err="1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Kan</a:t>
                </a:r>
                <a:r>
                  <a:rPr lang="en-US" sz="2000" i="1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 and Lee, 1979</a:t>
                </a:r>
                <a:r>
                  <a:rPr lang="el-GR" sz="2000" i="1" dirty="0">
                    <a:solidFill>
                      <a:schemeClr val="bg1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]</a:t>
                </a:r>
                <a:endParaRPr lang="en-US" sz="2000" i="1" dirty="0" smtClean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endParaRPr>
              </a:p>
              <a:p>
                <a:pPr algn="just"/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algn="just"/>
                <a:endParaRPr lang="de-DE" sz="2000" dirty="0" smtClean="0">
                  <a:latin typeface="Gill Sans MT" panose="020B0502020104020203" pitchFamily="34" charset="0"/>
                </a:endParaRPr>
              </a:p>
              <a:p>
                <a:pPr algn="just"/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algn="just"/>
                <a:endParaRPr lang="en-GB" sz="2000" b="1" u="sng" dirty="0"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8" name="Google Shape;218;p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80728"/>
                <a:ext cx="8520600" cy="3416400"/>
              </a:xfrm>
              <a:prstGeom prst="rect">
                <a:avLst/>
              </a:prstGeom>
              <a:blipFill rotWithShape="1">
                <a:blip r:embed="rId3"/>
                <a:stretch>
                  <a:fillRect l="-143" r="-787" b="-546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462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12678" y="269776"/>
            <a:ext cx="845606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 smtClean="0">
                <a:latin typeface="Gill Sans MT" panose="020B0502020104020203" pitchFamily="34" charset="0"/>
              </a:rPr>
              <a:t>Data &amp; Analysis</a:t>
            </a:r>
            <a:endParaRPr lang="el-GR" dirty="0"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Google Shape;218;p39"/>
          <p:cNvSpPr txBox="1">
            <a:spLocks/>
          </p:cNvSpPr>
          <p:nvPr/>
        </p:nvSpPr>
        <p:spPr>
          <a:xfrm>
            <a:off x="323528" y="113533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sz="2400" b="1" u="sng" dirty="0" smtClean="0">
                <a:latin typeface="Gill Sans MT" panose="020B0502020104020203" pitchFamily="34" charset="0"/>
              </a:rPr>
              <a:t>3 different </a:t>
            </a:r>
            <a:r>
              <a:rPr lang="en-US" sz="2400" b="1" u="sng" dirty="0" err="1" smtClean="0">
                <a:latin typeface="Gill Sans MT" panose="020B0502020104020203" pitchFamily="34" charset="0"/>
              </a:rPr>
              <a:t>binnings</a:t>
            </a:r>
            <a:r>
              <a:rPr lang="en-US" sz="2400" dirty="0" smtClean="0">
                <a:latin typeface="Gill Sans MT" panose="020B0502020104020203" pitchFamily="34" charset="0"/>
              </a:rPr>
              <a:t>:  </a:t>
            </a:r>
          </a:p>
          <a:p>
            <a:pPr lvl="1" algn="just"/>
            <a:r>
              <a:rPr lang="en-US" sz="2000" dirty="0" smtClean="0">
                <a:latin typeface="Gill Sans MT" panose="020B0502020104020203" pitchFamily="34" charset="0"/>
              </a:rPr>
              <a:t>annual, </a:t>
            </a:r>
          </a:p>
          <a:p>
            <a:pPr lvl="1" algn="just"/>
            <a:r>
              <a:rPr lang="en-US" sz="2000" dirty="0" smtClean="0">
                <a:latin typeface="Gill Sans MT" panose="020B0502020104020203" pitchFamily="34" charset="0"/>
              </a:rPr>
              <a:t>monthly </a:t>
            </a:r>
          </a:p>
          <a:p>
            <a:pPr lvl="1" algn="just"/>
            <a:r>
              <a:rPr lang="en-US" sz="2000" dirty="0" smtClean="0">
                <a:latin typeface="Gill Sans MT" panose="020B0502020104020203" pitchFamily="34" charset="0"/>
              </a:rPr>
              <a:t>daily</a:t>
            </a:r>
          </a:p>
          <a:p>
            <a:pPr algn="just"/>
            <a:endParaRPr lang="en-US" sz="2400" dirty="0" smtClean="0">
              <a:latin typeface="Gill Sans MT" panose="020B0502020104020203" pitchFamily="34" charset="0"/>
            </a:endParaRPr>
          </a:p>
          <a:p>
            <a:pPr algn="just"/>
            <a:r>
              <a:rPr lang="en-US" sz="2400" dirty="0" smtClean="0">
                <a:latin typeface="Gill Sans MT" panose="020B0502020104020203" pitchFamily="34" charset="0"/>
              </a:rPr>
              <a:t>For each type of binning a full distribution is provided (mean, </a:t>
            </a:r>
            <a:r>
              <a:rPr lang="en-US" sz="2400" dirty="0" err="1" smtClean="0">
                <a:latin typeface="Gill Sans MT" panose="020B0502020104020203" pitchFamily="34" charset="0"/>
              </a:rPr>
              <a:t>std</a:t>
            </a:r>
            <a:r>
              <a:rPr lang="en-US" sz="2400" dirty="0" smtClean="0">
                <a:latin typeface="Gill Sans MT" panose="020B0502020104020203" pitchFamily="34" charset="0"/>
              </a:rPr>
              <a:t>, median, quantiles)</a:t>
            </a:r>
          </a:p>
          <a:p>
            <a:pPr algn="just"/>
            <a:endParaRPr lang="en-US" sz="2400" dirty="0" smtClean="0">
              <a:latin typeface="Gill Sans MT" panose="020B0502020104020203" pitchFamily="34" charset="0"/>
            </a:endParaRPr>
          </a:p>
          <a:p>
            <a:pPr algn="just"/>
            <a:r>
              <a:rPr lang="en-US" sz="2400" dirty="0" smtClean="0">
                <a:latin typeface="Gill Sans MT" panose="020B0502020104020203" pitchFamily="34" charset="0"/>
              </a:rPr>
              <a:t>For each component of the distribution we calculate:</a:t>
            </a:r>
          </a:p>
          <a:p>
            <a:pPr lvl="1" algn="just"/>
            <a:r>
              <a:rPr lang="en-US" sz="2000" dirty="0" smtClean="0">
                <a:latin typeface="Gill Sans MT" panose="020B0502020104020203" pitchFamily="34" charset="0"/>
              </a:rPr>
              <a:t>Pearson's product moment correlation </a:t>
            </a:r>
            <a:r>
              <a:rPr lang="en-US" sz="2000" dirty="0">
                <a:latin typeface="Gill Sans MT" panose="020B0502020104020203" pitchFamily="34" charset="0"/>
              </a:rPr>
              <a:t>coefficient </a:t>
            </a:r>
            <a:endParaRPr lang="en-US" sz="2000" dirty="0" smtClean="0">
              <a:latin typeface="Gill Sans MT" panose="020B0502020104020203" pitchFamily="34" charset="0"/>
            </a:endParaRPr>
          </a:p>
          <a:p>
            <a:pPr lvl="1" algn="just"/>
            <a:r>
              <a:rPr lang="en-US" sz="2000" dirty="0">
                <a:latin typeface="Gill Sans MT" panose="020B0502020104020203" pitchFamily="34" charset="0"/>
              </a:rPr>
              <a:t>Spearman’s rank-order correlation coefficient</a:t>
            </a:r>
            <a:endParaRPr lang="de-DE" sz="2000" dirty="0" smtClean="0">
              <a:latin typeface="Gill Sans MT" panose="020B0502020104020203" pitchFamily="34" charset="0"/>
            </a:endParaRPr>
          </a:p>
          <a:p>
            <a:pPr algn="just"/>
            <a:endParaRPr lang="en-US" sz="2400" dirty="0" smtClean="0">
              <a:latin typeface="Gill Sans MT" panose="020B0502020104020203" pitchFamily="34" charset="0"/>
            </a:endParaRPr>
          </a:p>
          <a:p>
            <a:pPr algn="just"/>
            <a:endParaRPr lang="en-GB" sz="2400" b="1" u="sng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3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0152" y="260648"/>
            <a:ext cx="281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GEO results</a:t>
            </a: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9235" y="980728"/>
            <a:ext cx="4554813" cy="4824536"/>
            <a:chOff x="377232" y="1052736"/>
            <a:chExt cx="4554813" cy="4824536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377232" y="1052736"/>
              <a:ext cx="4554813" cy="4824536"/>
              <a:chOff x="947436" y="1232239"/>
              <a:chExt cx="3909466" cy="4140977"/>
            </a:xfrm>
          </p:grpSpPr>
          <p:grpSp>
            <p:nvGrpSpPr>
              <p:cNvPr id="6" name="Group 5"/>
              <p:cNvGrpSpPr>
                <a:grpSpLocks noChangeAspect="1"/>
              </p:cNvGrpSpPr>
              <p:nvPr/>
            </p:nvGrpSpPr>
            <p:grpSpPr>
              <a:xfrm>
                <a:off x="947436" y="1597362"/>
                <a:ext cx="3909466" cy="3775854"/>
                <a:chOff x="417474" y="974276"/>
                <a:chExt cx="3909466" cy="3775854"/>
              </a:xfrm>
            </p:grpSpPr>
            <p:grpSp>
              <p:nvGrpSpPr>
                <p:cNvPr id="7" name="Group 6"/>
                <p:cNvGrpSpPr>
                  <a:grpSpLocks noChangeAspect="1"/>
                </p:cNvGrpSpPr>
                <p:nvPr/>
              </p:nvGrpSpPr>
              <p:grpSpPr>
                <a:xfrm>
                  <a:off x="451264" y="986119"/>
                  <a:ext cx="3875676" cy="3764011"/>
                  <a:chOff x="451264" y="986119"/>
                  <a:chExt cx="3875676" cy="3764011"/>
                </a:xfrm>
              </p:grpSpPr>
              <p:cxnSp>
                <p:nvCxnSpPr>
                  <p:cNvPr id="18" name="Straight Connector 17"/>
                  <p:cNvCxnSpPr>
                    <a:endCxn id="19" idx="3"/>
                  </p:cNvCxnSpPr>
                  <p:nvPr/>
                </p:nvCxnSpPr>
                <p:spPr>
                  <a:xfrm flipV="1">
                    <a:off x="451264" y="2868125"/>
                    <a:ext cx="3875676" cy="4407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Rectangle 18"/>
                  <p:cNvSpPr/>
                  <p:nvPr/>
                </p:nvSpPr>
                <p:spPr>
                  <a:xfrm>
                    <a:off x="451265" y="986119"/>
                    <a:ext cx="3875675" cy="376401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349159" y="986119"/>
                    <a:ext cx="5940" cy="3764011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417474" y="974276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(a)</a:t>
                  </a:r>
                  <a:endParaRPr lang="el-GR" sz="1000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17474" y="2856939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(c)</a:t>
                  </a:r>
                  <a:endParaRPr lang="el-GR" sz="1000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349159" y="2873788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(d)</a:t>
                  </a:r>
                  <a:endParaRPr lang="el-GR" sz="1000" b="1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349159" y="979815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(b)</a:t>
                  </a:r>
                  <a:endParaRPr lang="el-GR" sz="1000" b="1" dirty="0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2199258" y="1232239"/>
                <a:ext cx="1546768" cy="290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u="sng" dirty="0" smtClean="0">
                    <a:solidFill>
                      <a:schemeClr val="dk2"/>
                    </a:solidFill>
                  </a:rPr>
                  <a:t>CCs vs Energy</a:t>
                </a:r>
                <a:endParaRPr lang="el-GR" sz="1600" b="1" u="sng" dirty="0">
                  <a:solidFill>
                    <a:schemeClr val="dk2"/>
                  </a:solidFill>
                </a:endParaRPr>
              </a:p>
            </p:txBody>
          </p:sp>
        </p:grpSp>
        <p:pic>
          <p:nvPicPr>
            <p:cNvPr id="3074" name="Picture 2" descr="C:\Users\ckatsavrias\Documents\MATLAB\ECIRENE\GEO\Daily_Statistics\figures\CCvsEnergy\Daily AE vs flux in GEO_v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83568" y="1584088"/>
              <a:ext cx="1814597" cy="1975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ckatsavrias\Documents\MATLAB\ECIRENE\GEO\Daily_Statistics\figures\CCvsEnergy\Daily Ap vs flux in GEO_v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966705" y="1584087"/>
              <a:ext cx="1814597" cy="1975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ckatsavrias\Documents\MATLAB\ECIRENE\GEO\Daily_Statistics\figures\CCvsEnergy\Daily Dphi vs flux in GEO_v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83568" y="3801541"/>
              <a:ext cx="1814597" cy="1976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ckatsavrias\Documents\MATLAB\ECIRENE\GEO\Daily_Statistics\figures\CCvsEnergy\Daily V vs flux in GEO_v2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959779" y="3801541"/>
              <a:ext cx="1814597" cy="1975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255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0152" y="260648"/>
            <a:ext cx="281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GEO results</a:t>
            </a: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9235" y="980728"/>
            <a:ext cx="4554813" cy="4824536"/>
            <a:chOff x="377232" y="1052736"/>
            <a:chExt cx="4554813" cy="4824536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377232" y="1052736"/>
              <a:ext cx="4554813" cy="4824536"/>
              <a:chOff x="947436" y="1232239"/>
              <a:chExt cx="3909466" cy="4140977"/>
            </a:xfrm>
          </p:grpSpPr>
          <p:grpSp>
            <p:nvGrpSpPr>
              <p:cNvPr id="6" name="Group 5"/>
              <p:cNvGrpSpPr>
                <a:grpSpLocks noChangeAspect="1"/>
              </p:cNvGrpSpPr>
              <p:nvPr/>
            </p:nvGrpSpPr>
            <p:grpSpPr>
              <a:xfrm>
                <a:off x="947436" y="1597362"/>
                <a:ext cx="3909466" cy="3775854"/>
                <a:chOff x="417474" y="974276"/>
                <a:chExt cx="3909466" cy="3775854"/>
              </a:xfrm>
            </p:grpSpPr>
            <p:grpSp>
              <p:nvGrpSpPr>
                <p:cNvPr id="7" name="Group 6"/>
                <p:cNvGrpSpPr>
                  <a:grpSpLocks noChangeAspect="1"/>
                </p:cNvGrpSpPr>
                <p:nvPr/>
              </p:nvGrpSpPr>
              <p:grpSpPr>
                <a:xfrm>
                  <a:off x="451264" y="986119"/>
                  <a:ext cx="3875676" cy="3764011"/>
                  <a:chOff x="451264" y="986119"/>
                  <a:chExt cx="3875676" cy="3764011"/>
                </a:xfrm>
              </p:grpSpPr>
              <p:cxnSp>
                <p:nvCxnSpPr>
                  <p:cNvPr id="18" name="Straight Connector 17"/>
                  <p:cNvCxnSpPr>
                    <a:endCxn id="19" idx="3"/>
                  </p:cNvCxnSpPr>
                  <p:nvPr/>
                </p:nvCxnSpPr>
                <p:spPr>
                  <a:xfrm flipV="1">
                    <a:off x="451264" y="2868125"/>
                    <a:ext cx="3875676" cy="4407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Rectangle 18"/>
                  <p:cNvSpPr/>
                  <p:nvPr/>
                </p:nvSpPr>
                <p:spPr>
                  <a:xfrm>
                    <a:off x="451265" y="986119"/>
                    <a:ext cx="3875675" cy="376401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349159" y="986119"/>
                    <a:ext cx="5940" cy="3764011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417474" y="974276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(a)</a:t>
                  </a:r>
                  <a:endParaRPr lang="el-GR" sz="1000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17474" y="2856939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(c)</a:t>
                  </a:r>
                  <a:endParaRPr lang="el-GR" sz="1000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349159" y="2873788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(d)</a:t>
                  </a:r>
                  <a:endParaRPr lang="el-GR" sz="1000" b="1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349159" y="979815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(b)</a:t>
                  </a:r>
                  <a:endParaRPr lang="el-GR" sz="1000" b="1" dirty="0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2199258" y="1232239"/>
                <a:ext cx="1546768" cy="290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u="sng" dirty="0" smtClean="0">
                    <a:solidFill>
                      <a:schemeClr val="dk2"/>
                    </a:solidFill>
                  </a:rPr>
                  <a:t>CCs vs Energy</a:t>
                </a:r>
                <a:endParaRPr lang="el-GR" sz="1600" b="1" u="sng" dirty="0">
                  <a:solidFill>
                    <a:schemeClr val="dk2"/>
                  </a:solidFill>
                </a:endParaRPr>
              </a:p>
            </p:txBody>
          </p:sp>
        </p:grpSp>
        <p:pic>
          <p:nvPicPr>
            <p:cNvPr id="3074" name="Picture 2" descr="C:\Users\ckatsavrias\Documents\MATLAB\ECIRENE\GEO\Daily_Statistics\figures\CCvsEnergy\Daily AE vs flux in GEO_v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83568" y="1584088"/>
              <a:ext cx="1814597" cy="1975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ckatsavrias\Documents\MATLAB\ECIRENE\GEO\Daily_Statistics\figures\CCvsEnergy\Daily Ap vs flux in GEO_v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966705" y="1584087"/>
              <a:ext cx="1814597" cy="1975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ckatsavrias\Documents\MATLAB\ECIRENE\GEO\Daily_Statistics\figures\CCvsEnergy\Daily Dphi vs flux in GEO_v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83568" y="3801541"/>
              <a:ext cx="1814597" cy="1976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ckatsavrias\Documents\MATLAB\ECIRENE\GEO\Daily_Statistics\figures\CCvsEnergy\Daily V vs flux in GEO_v2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959779" y="3801541"/>
              <a:ext cx="1814597" cy="1975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5192776" y="1340768"/>
            <a:ext cx="346204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1" algn="just">
              <a:buClr>
                <a:srgbClr val="000000"/>
              </a:buClr>
              <a:buSzPts val="1100"/>
              <a:defRPr/>
            </a:pPr>
            <a:r>
              <a:rPr lang="en-GB" dirty="0" smtClean="0">
                <a:latin typeface="Gill Sans MT" panose="020B0502020104020203" pitchFamily="34" charset="0"/>
              </a:rPr>
              <a:t>Strong </a:t>
            </a:r>
            <a:r>
              <a:rPr lang="en-GB" dirty="0">
                <a:latin typeface="Gill Sans MT" panose="020B0502020104020203" pitchFamily="34" charset="0"/>
              </a:rPr>
              <a:t>correlation of the lower energy channels of GOES (40 and 75 </a:t>
            </a:r>
            <a:r>
              <a:rPr lang="en-GB" dirty="0" err="1">
                <a:latin typeface="Gill Sans MT" panose="020B0502020104020203" pitchFamily="34" charset="0"/>
              </a:rPr>
              <a:t>keV</a:t>
            </a:r>
            <a:r>
              <a:rPr lang="en-GB" dirty="0">
                <a:latin typeface="Gill Sans MT" panose="020B0502020104020203" pitchFamily="34" charset="0"/>
              </a:rPr>
              <a:t>) with the AE and AP index along with the </a:t>
            </a:r>
            <a:r>
              <a:rPr lang="en-GB" dirty="0" smtClean="0">
                <a:latin typeface="Gill Sans MT" panose="020B0502020104020203" pitchFamily="34" charset="0"/>
              </a:rPr>
              <a:t>Newell function especially </a:t>
            </a:r>
            <a:r>
              <a:rPr lang="en-GB" dirty="0">
                <a:latin typeface="Gill Sans MT" panose="020B0502020104020203" pitchFamily="34" charset="0"/>
              </a:rPr>
              <a:t>concerning </a:t>
            </a:r>
            <a:r>
              <a:rPr lang="en-GB" dirty="0" smtClean="0">
                <a:latin typeface="Gill Sans MT" panose="020B0502020104020203" pitchFamily="34" charset="0"/>
              </a:rPr>
              <a:t>Q50, Q75</a:t>
            </a:r>
            <a:r>
              <a:rPr lang="en-GB" dirty="0">
                <a:latin typeface="Gill Sans MT" panose="020B0502020104020203" pitchFamily="34" charset="0"/>
              </a:rPr>
              <a:t>, </a:t>
            </a:r>
            <a:r>
              <a:rPr lang="en-GB" dirty="0" smtClean="0">
                <a:latin typeface="Gill Sans MT" panose="020B0502020104020203" pitchFamily="34" charset="0"/>
              </a:rPr>
              <a:t>Q95 and the mean </a:t>
            </a:r>
            <a:r>
              <a:rPr lang="en-GB" dirty="0">
                <a:latin typeface="Gill Sans MT" panose="020B0502020104020203" pitchFamily="34" charset="0"/>
              </a:rPr>
              <a:t>which clearly </a:t>
            </a:r>
            <a:r>
              <a:rPr lang="en-GB" u="sng" dirty="0">
                <a:latin typeface="Gill Sans MT" panose="020B0502020104020203" pitchFamily="34" charset="0"/>
              </a:rPr>
              <a:t>indicates the relationship between </a:t>
            </a:r>
            <a:r>
              <a:rPr lang="en-GB" u="sng" dirty="0" err="1">
                <a:latin typeface="Gill Sans MT" panose="020B0502020104020203" pitchFamily="34" charset="0"/>
              </a:rPr>
              <a:t>substorm</a:t>
            </a:r>
            <a:r>
              <a:rPr lang="en-GB" u="sng" dirty="0">
                <a:latin typeface="Gill Sans MT" panose="020B0502020104020203" pitchFamily="34" charset="0"/>
              </a:rPr>
              <a:t> activity and source electron flux </a:t>
            </a:r>
            <a:r>
              <a:rPr lang="en-GB" u="sng" dirty="0" smtClean="0">
                <a:latin typeface="Gill Sans MT" panose="020B0502020104020203" pitchFamily="34" charset="0"/>
              </a:rPr>
              <a:t>at </a:t>
            </a:r>
            <a:r>
              <a:rPr lang="en-GB" u="sng" dirty="0">
                <a:latin typeface="Gill Sans MT" panose="020B0502020104020203" pitchFamily="34" charset="0"/>
              </a:rPr>
              <a:t>GEO. </a:t>
            </a:r>
          </a:p>
          <a:p>
            <a:pPr marL="158750" indent="0">
              <a:buNone/>
            </a:pPr>
            <a:endParaRPr lang="en-GB" sz="1600" dirty="0">
              <a:latin typeface="Gill Sans MT" panose="020B0502020104020203" pitchFamily="34" charset="0"/>
            </a:endParaRPr>
          </a:p>
          <a:p>
            <a:pPr marL="158750" lvl="1">
              <a:buClr>
                <a:srgbClr val="000000"/>
              </a:buClr>
              <a:buSzPts val="1100"/>
              <a:defRPr/>
            </a:pPr>
            <a:endParaRPr lang="en-GB" sz="1600" dirty="0">
              <a:latin typeface="Gill Sans MT" panose="020B05020201040202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44304" y="1699441"/>
            <a:ext cx="360040" cy="505423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Oval 24"/>
          <p:cNvSpPr/>
          <p:nvPr/>
        </p:nvSpPr>
        <p:spPr>
          <a:xfrm>
            <a:off x="971600" y="4003697"/>
            <a:ext cx="360040" cy="505423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Oval 25"/>
          <p:cNvSpPr/>
          <p:nvPr/>
        </p:nvSpPr>
        <p:spPr>
          <a:xfrm>
            <a:off x="3262208" y="1745520"/>
            <a:ext cx="360040" cy="505423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0152" y="260648"/>
            <a:ext cx="281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GEO results</a:t>
            </a: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148" y="6581001"/>
            <a:ext cx="47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>
                <a:solidFill>
                  <a:schemeClr val="accent6">
                    <a:lumMod val="75000"/>
                  </a:schemeClr>
                </a:solidFill>
              </a:rPr>
              <a:t>EGU General Assembly, May 2020, Vienna, Austria. </a:t>
            </a:r>
            <a:endParaRPr lang="en-GB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9235" y="980728"/>
            <a:ext cx="4554813" cy="4824536"/>
            <a:chOff x="377232" y="1052736"/>
            <a:chExt cx="4554813" cy="4824536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377232" y="1052736"/>
              <a:ext cx="4554813" cy="4824536"/>
              <a:chOff x="947436" y="1232239"/>
              <a:chExt cx="3909466" cy="4140977"/>
            </a:xfrm>
          </p:grpSpPr>
          <p:grpSp>
            <p:nvGrpSpPr>
              <p:cNvPr id="6" name="Group 5"/>
              <p:cNvGrpSpPr>
                <a:grpSpLocks noChangeAspect="1"/>
              </p:cNvGrpSpPr>
              <p:nvPr/>
            </p:nvGrpSpPr>
            <p:grpSpPr>
              <a:xfrm>
                <a:off x="947436" y="1597362"/>
                <a:ext cx="3909466" cy="3775854"/>
                <a:chOff x="417474" y="974276"/>
                <a:chExt cx="3909466" cy="3775854"/>
              </a:xfrm>
            </p:grpSpPr>
            <p:grpSp>
              <p:nvGrpSpPr>
                <p:cNvPr id="7" name="Group 6"/>
                <p:cNvGrpSpPr>
                  <a:grpSpLocks noChangeAspect="1"/>
                </p:cNvGrpSpPr>
                <p:nvPr/>
              </p:nvGrpSpPr>
              <p:grpSpPr>
                <a:xfrm>
                  <a:off x="451264" y="986119"/>
                  <a:ext cx="3875676" cy="3764011"/>
                  <a:chOff x="451264" y="986119"/>
                  <a:chExt cx="3875676" cy="3764011"/>
                </a:xfrm>
              </p:grpSpPr>
              <p:cxnSp>
                <p:nvCxnSpPr>
                  <p:cNvPr id="18" name="Straight Connector 17"/>
                  <p:cNvCxnSpPr>
                    <a:endCxn id="19" idx="3"/>
                  </p:cNvCxnSpPr>
                  <p:nvPr/>
                </p:nvCxnSpPr>
                <p:spPr>
                  <a:xfrm flipV="1">
                    <a:off x="451264" y="2868125"/>
                    <a:ext cx="3875676" cy="4407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Rectangle 18"/>
                  <p:cNvSpPr/>
                  <p:nvPr/>
                </p:nvSpPr>
                <p:spPr>
                  <a:xfrm>
                    <a:off x="451265" y="986119"/>
                    <a:ext cx="3875675" cy="376401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349159" y="986119"/>
                    <a:ext cx="5940" cy="3764011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417474" y="974276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(a)</a:t>
                  </a:r>
                  <a:endParaRPr lang="el-GR" sz="1000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17474" y="2856939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(c)</a:t>
                  </a:r>
                  <a:endParaRPr lang="el-GR" sz="1000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349159" y="2873788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(d)</a:t>
                  </a:r>
                  <a:endParaRPr lang="el-GR" sz="1000" b="1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349159" y="979815"/>
                  <a:ext cx="4750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(b)</a:t>
                  </a:r>
                  <a:endParaRPr lang="el-GR" sz="1000" b="1" dirty="0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2199258" y="1232239"/>
                <a:ext cx="1546768" cy="290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u="sng" dirty="0" smtClean="0">
                    <a:solidFill>
                      <a:schemeClr val="dk2"/>
                    </a:solidFill>
                  </a:rPr>
                  <a:t>CCs vs Energy</a:t>
                </a:r>
                <a:endParaRPr lang="el-GR" sz="1600" b="1" u="sng" dirty="0">
                  <a:solidFill>
                    <a:schemeClr val="dk2"/>
                  </a:solidFill>
                </a:endParaRPr>
              </a:p>
            </p:txBody>
          </p:sp>
        </p:grpSp>
        <p:pic>
          <p:nvPicPr>
            <p:cNvPr id="3074" name="Picture 2" descr="C:\Users\ckatsavrias\Documents\MATLAB\ECIRENE\GEO\Daily_Statistics\figures\CCvsEnergy\Daily AE vs flux in GEO_v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83568" y="1584088"/>
              <a:ext cx="1814597" cy="1975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ckatsavrias\Documents\MATLAB\ECIRENE\GEO\Daily_Statistics\figures\CCvsEnergy\Daily Ap vs flux in GEO_v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966705" y="1584087"/>
              <a:ext cx="1814597" cy="1975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ckatsavrias\Documents\MATLAB\ECIRENE\GEO\Daily_Statistics\figures\CCvsEnergy\Daily Dphi vs flux in GEO_v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83568" y="3801541"/>
              <a:ext cx="1814597" cy="1976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ckatsavrias\Documents\MATLAB\ECIRENE\GEO\Daily_Statistics\figures\CCvsEnergy\Daily V vs flux in GEO_v2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959779" y="3801541"/>
              <a:ext cx="1814597" cy="1975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5220072" y="4974267"/>
            <a:ext cx="3462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1" algn="just">
              <a:buClr>
                <a:srgbClr val="000000"/>
              </a:buClr>
              <a:buSzPts val="1100"/>
              <a:defRPr/>
            </a:pPr>
            <a:r>
              <a:rPr lang="en-GB" dirty="0" smtClean="0">
                <a:latin typeface="Gill Sans MT" panose="020B0502020104020203" pitchFamily="34" charset="0"/>
              </a:rPr>
              <a:t>Strong </a:t>
            </a:r>
            <a:r>
              <a:rPr lang="en-GB" dirty="0">
                <a:latin typeface="Gill Sans MT" panose="020B0502020104020203" pitchFamily="34" charset="0"/>
              </a:rPr>
              <a:t>correlation of the 150 and 275 </a:t>
            </a:r>
            <a:r>
              <a:rPr lang="en-GB" dirty="0" err="1">
                <a:latin typeface="Gill Sans MT" panose="020B0502020104020203" pitchFamily="34" charset="0"/>
              </a:rPr>
              <a:t>keV</a:t>
            </a:r>
            <a:r>
              <a:rPr lang="en-GB" dirty="0">
                <a:latin typeface="Gill Sans MT" panose="020B0502020104020203" pitchFamily="34" charset="0"/>
              </a:rPr>
              <a:t> electron flux with the solar wind speed. </a:t>
            </a:r>
          </a:p>
        </p:txBody>
      </p:sp>
      <p:sp>
        <p:nvSpPr>
          <p:cNvPr id="25" name="Oval 24"/>
          <p:cNvSpPr/>
          <p:nvPr/>
        </p:nvSpPr>
        <p:spPr>
          <a:xfrm>
            <a:off x="3303152" y="4075705"/>
            <a:ext cx="360040" cy="505423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8226</TotalTime>
  <Words>2299</Words>
  <Application>Microsoft Office PowerPoint</Application>
  <PresentationFormat>On-screen Show (4:3)</PresentationFormat>
  <Paragraphs>819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Aspect</vt:lpstr>
      <vt:lpstr>Identification of Interplanetary Parameter Schemes which Drive the Variability of the Magnetospheric Radiation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Wavelet Analysis on Solar Wind Parameters and Geomagnetic Indices (1966 - 2010)</dc:title>
  <dc:creator>ckatsavrias</dc:creator>
  <cp:lastModifiedBy>ckatsavrias</cp:lastModifiedBy>
  <cp:revision>312</cp:revision>
  <dcterms:created xsi:type="dcterms:W3CDTF">2012-03-24T17:35:11Z</dcterms:created>
  <dcterms:modified xsi:type="dcterms:W3CDTF">2020-04-18T10:31:03Z</dcterms:modified>
</cp:coreProperties>
</file>