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61" r:id="rId2"/>
    <p:sldId id="262" r:id="rId3"/>
    <p:sldId id="276" r:id="rId4"/>
    <p:sldId id="272" r:id="rId5"/>
    <p:sldId id="274" r:id="rId6"/>
    <p:sldId id="27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AB08F5-FB6A-45BF-86EC-7089AA8BC1AC}" v="3" dt="2020-04-22T17:36:40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101" autoAdjust="0"/>
  </p:normalViewPr>
  <p:slideViewPr>
    <p:cSldViewPr snapToGrid="0">
      <p:cViewPr varScale="1">
        <p:scale>
          <a:sx n="86" d="100"/>
          <a:sy n="86" d="100"/>
        </p:scale>
        <p:origin x="13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RO CERRONE" userId="fd6d2a35-1e5c-4d66-adf3-d31e1b89d203" providerId="ADAL" clId="{C8AB08F5-FB6A-45BF-86EC-7089AA8BC1AC}"/>
    <pc:docChg chg="modSld">
      <pc:chgData name="CIRO CERRONE" userId="fd6d2a35-1e5c-4d66-adf3-d31e1b89d203" providerId="ADAL" clId="{C8AB08F5-FB6A-45BF-86EC-7089AA8BC1AC}" dt="2020-04-22T17:36:51.896" v="139" actId="1036"/>
      <pc:docMkLst>
        <pc:docMk/>
      </pc:docMkLst>
      <pc:sldChg chg="modSp">
        <pc:chgData name="CIRO CERRONE" userId="fd6d2a35-1e5c-4d66-adf3-d31e1b89d203" providerId="ADAL" clId="{C8AB08F5-FB6A-45BF-86EC-7089AA8BC1AC}" dt="2020-04-22T17:32:50.184" v="18" actId="20577"/>
        <pc:sldMkLst>
          <pc:docMk/>
          <pc:sldMk cId="3493014572" sldId="262"/>
        </pc:sldMkLst>
        <pc:spChg chg="mod">
          <ac:chgData name="CIRO CERRONE" userId="fd6d2a35-1e5c-4d66-adf3-d31e1b89d203" providerId="ADAL" clId="{C8AB08F5-FB6A-45BF-86EC-7089AA8BC1AC}" dt="2020-04-22T17:32:50.184" v="18" actId="20577"/>
          <ac:spMkLst>
            <pc:docMk/>
            <pc:sldMk cId="3493014572" sldId="262"/>
            <ac:spMk id="3" creationId="{ABE2731B-CF47-46DB-98A2-3E81710AC0C9}"/>
          </ac:spMkLst>
        </pc:spChg>
      </pc:sldChg>
      <pc:sldChg chg="addSp modSp">
        <pc:chgData name="CIRO CERRONE" userId="fd6d2a35-1e5c-4d66-adf3-d31e1b89d203" providerId="ADAL" clId="{C8AB08F5-FB6A-45BF-86EC-7089AA8BC1AC}" dt="2020-04-22T17:36:51.896" v="139" actId="1036"/>
        <pc:sldMkLst>
          <pc:docMk/>
          <pc:sldMk cId="2576817538" sldId="272"/>
        </pc:sldMkLst>
        <pc:spChg chg="mod">
          <ac:chgData name="CIRO CERRONE" userId="fd6d2a35-1e5c-4d66-adf3-d31e1b89d203" providerId="ADAL" clId="{C8AB08F5-FB6A-45BF-86EC-7089AA8BC1AC}" dt="2020-04-22T17:34:35.768" v="19" actId="1076"/>
          <ac:spMkLst>
            <pc:docMk/>
            <pc:sldMk cId="2576817538" sldId="272"/>
            <ac:spMk id="6" creationId="{16EBBBF8-8873-4369-8D17-19FEF11E8E73}"/>
          </ac:spMkLst>
        </pc:spChg>
        <pc:spChg chg="add mod">
          <ac:chgData name="CIRO CERRONE" userId="fd6d2a35-1e5c-4d66-adf3-d31e1b89d203" providerId="ADAL" clId="{C8AB08F5-FB6A-45BF-86EC-7089AA8BC1AC}" dt="2020-04-22T17:36:51.896" v="139" actId="1036"/>
          <ac:spMkLst>
            <pc:docMk/>
            <pc:sldMk cId="2576817538" sldId="272"/>
            <ac:spMk id="43" creationId="{5ADCE9FC-D41C-4BD7-87DE-D9A666D2375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4D2F9-A2EB-4ABF-9F63-1757BE63B3FF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EEF63-5FC6-4F96-8F7B-F13C5EB2BB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90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EEF63-5FC6-4F96-8F7B-F13C5EB2BB6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916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09DA-CE5D-48BC-A129-0783BFFCAB29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B00B-54DE-4FED-993C-9C377ECFE5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83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09DA-CE5D-48BC-A129-0783BFFCAB29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B00B-54DE-4FED-993C-9C377ECFE5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20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09DA-CE5D-48BC-A129-0783BFFCAB29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B00B-54DE-4FED-993C-9C377ECFE5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55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09DA-CE5D-48BC-A129-0783BFFCAB29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B00B-54DE-4FED-993C-9C377ECFE5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12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09DA-CE5D-48BC-A129-0783BFFCAB29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B00B-54DE-4FED-993C-9C377ECFE5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37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09DA-CE5D-48BC-A129-0783BFFCAB29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B00B-54DE-4FED-993C-9C377ECFE5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819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09DA-CE5D-48BC-A129-0783BFFCAB29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B00B-54DE-4FED-993C-9C377ECFE5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15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09DA-CE5D-48BC-A129-0783BFFCAB29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B00B-54DE-4FED-993C-9C377ECFE5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281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09DA-CE5D-48BC-A129-0783BFFCAB29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B00B-54DE-4FED-993C-9C377ECFE5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0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09DA-CE5D-48BC-A129-0783BFFCAB29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B00B-54DE-4FED-993C-9C377ECFE5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2245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09DA-CE5D-48BC-A129-0783BFFCAB29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B00B-54DE-4FED-993C-9C377ECFE5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84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E09DA-CE5D-48BC-A129-0783BFFCAB29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4B00B-54DE-4FED-993C-9C377ECFE5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54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magine correlata">
            <a:extLst>
              <a:ext uri="{FF2B5EF4-FFF2-40B4-BE49-F238E27FC236}">
                <a16:creationId xmlns:a16="http://schemas.microsoft.com/office/drawing/2014/main" id="{EDB81682-1199-41D2-AA13-1D421F7DE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16"/>
          <a:stretch/>
        </p:blipFill>
        <p:spPr bwMode="auto">
          <a:xfrm>
            <a:off x="5453116" y="6239375"/>
            <a:ext cx="2125319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urocean // EGU General Assembly 2020">
            <a:extLst>
              <a:ext uri="{FF2B5EF4-FFF2-40B4-BE49-F238E27FC236}">
                <a16:creationId xmlns:a16="http://schemas.microsoft.com/office/drawing/2014/main" id="{751FD2EA-B050-4005-81BF-C86AABA30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9" b="33798"/>
          <a:stretch/>
        </p:blipFill>
        <p:spPr bwMode="auto">
          <a:xfrm>
            <a:off x="0" y="10191"/>
            <a:ext cx="2926080" cy="72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NIOZ (@NIOZnieuws) | Twitter">
            <a:extLst>
              <a:ext uri="{FF2B5EF4-FFF2-40B4-BE49-F238E27FC236}">
                <a16:creationId xmlns:a16="http://schemas.microsoft.com/office/drawing/2014/main" id="{367DA9AE-1482-4AEB-A4AF-EA46319D8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r="13787" b="11925"/>
          <a:stretch/>
        </p:blipFill>
        <p:spPr bwMode="auto">
          <a:xfrm>
            <a:off x="3264115" y="6030686"/>
            <a:ext cx="666972" cy="80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7D0DCD5-2C56-4D7C-B76D-9A20EB4FD4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7"/>
          <a:stretch/>
        </p:blipFill>
        <p:spPr>
          <a:xfrm>
            <a:off x="0" y="692458"/>
            <a:ext cx="9144000" cy="542559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3DB82E5-1606-46A6-94B8-71287E7B52B5}"/>
              </a:ext>
            </a:extLst>
          </p:cNvPr>
          <p:cNvSpPr txBox="1"/>
          <p:nvPr/>
        </p:nvSpPr>
        <p:spPr>
          <a:xfrm>
            <a:off x="935926" y="242109"/>
            <a:ext cx="75156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Mapping of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Quaternary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coral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reef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terraces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Curaçao Island, Southern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Carribean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Sea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83D6E9-F85A-466A-8DD9-E79A546977BC}"/>
              </a:ext>
            </a:extLst>
          </p:cNvPr>
          <p:cNvSpPr txBox="1"/>
          <p:nvPr/>
        </p:nvSpPr>
        <p:spPr>
          <a:xfrm>
            <a:off x="4280385" y="1780992"/>
            <a:ext cx="672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Cerrone C.,  Petersen A.K., Stocchi P., Rovere A., Casella E.</a:t>
            </a:r>
          </a:p>
        </p:txBody>
      </p:sp>
      <p:pic>
        <p:nvPicPr>
          <p:cNvPr id="10" name="Picture 6" descr="Risultati immagini per DAAD">
            <a:extLst>
              <a:ext uri="{FF2B5EF4-FFF2-40B4-BE49-F238E27FC236}">
                <a16:creationId xmlns:a16="http://schemas.microsoft.com/office/drawing/2014/main" id="{EE769480-BE93-4F2C-AADC-403708296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31" y="6183362"/>
            <a:ext cx="1895443" cy="64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isultati immagini per distar logo">
            <a:extLst>
              <a:ext uri="{FF2B5EF4-FFF2-40B4-BE49-F238E27FC236}">
                <a16:creationId xmlns:a16="http://schemas.microsoft.com/office/drawing/2014/main" id="{C37FE0B4-C04C-4EFA-806E-255325F98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478" y="6159495"/>
            <a:ext cx="1599752" cy="6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F837250-DAC8-40E0-AC53-B2F75A75B7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26" y="6183362"/>
            <a:ext cx="1680349" cy="532585"/>
          </a:xfrm>
          <a:prstGeom prst="rect">
            <a:avLst/>
          </a:prstGeom>
        </p:spPr>
      </p:pic>
      <p:pic>
        <p:nvPicPr>
          <p:cNvPr id="1030" name="Picture 6" descr="ZMT | Euromarine Network">
            <a:extLst>
              <a:ext uri="{FF2B5EF4-FFF2-40B4-BE49-F238E27FC236}">
                <a16:creationId xmlns:a16="http://schemas.microsoft.com/office/drawing/2014/main" id="{8D3F0105-61B8-4EF8-95AD-DD99F9B1E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4" b="20875"/>
          <a:stretch/>
        </p:blipFill>
        <p:spPr bwMode="auto">
          <a:xfrm>
            <a:off x="1694607" y="6096128"/>
            <a:ext cx="1577803" cy="86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9DFED01-F1C8-4D94-B710-20E416C181D4}"/>
              </a:ext>
            </a:extLst>
          </p:cNvPr>
          <p:cNvSpPr txBox="1"/>
          <p:nvPr/>
        </p:nvSpPr>
        <p:spPr>
          <a:xfrm>
            <a:off x="7466061" y="-29071"/>
            <a:ext cx="5859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|4-8 </a:t>
            </a:r>
            <a:r>
              <a:rPr lang="it-IT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it-IT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9A20F80-14DC-4D1C-9969-5D2CD53098FE}"/>
              </a:ext>
            </a:extLst>
          </p:cNvPr>
          <p:cNvSpPr txBox="1"/>
          <p:nvPr/>
        </p:nvSpPr>
        <p:spPr>
          <a:xfrm>
            <a:off x="2833895" y="-34338"/>
            <a:ext cx="61325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SSP1.2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New and re-interpreted Pleistocene sea-level records from around the Globe</a:t>
            </a:r>
          </a:p>
        </p:txBody>
      </p:sp>
    </p:spTree>
    <p:extLst>
      <p:ext uri="{BB962C8B-B14F-4D97-AF65-F5344CB8AC3E}">
        <p14:creationId xmlns:p14="http://schemas.microsoft.com/office/powerpoint/2010/main" val="3629088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C867416-4C20-4669-BDBB-90853DC7547E}"/>
              </a:ext>
            </a:extLst>
          </p:cNvPr>
          <p:cNvSpPr txBox="1"/>
          <p:nvPr/>
        </p:nvSpPr>
        <p:spPr>
          <a:xfrm>
            <a:off x="7581530" y="0"/>
            <a:ext cx="1562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Study Area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10F90DA-50F9-4FCF-839A-ACCB8D9F0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59"/>
          <a:stretch/>
        </p:blipFill>
        <p:spPr>
          <a:xfrm>
            <a:off x="4099198" y="3471532"/>
            <a:ext cx="5076701" cy="3349555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1C0087F6-3842-4AD5-AEFB-F9A0B899A09C}"/>
              </a:ext>
            </a:extLst>
          </p:cNvPr>
          <p:cNvGrpSpPr/>
          <p:nvPr/>
        </p:nvGrpSpPr>
        <p:grpSpPr>
          <a:xfrm>
            <a:off x="0" y="0"/>
            <a:ext cx="5076701" cy="3429000"/>
            <a:chOff x="0" y="0"/>
            <a:chExt cx="5076701" cy="342900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8DCA3985-60D3-4897-AA32-C7E5C9FBB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000"/>
            <a:stretch/>
          </p:blipFill>
          <p:spPr>
            <a:xfrm>
              <a:off x="0" y="0"/>
              <a:ext cx="5076701" cy="3429000"/>
            </a:xfrm>
            <a:prstGeom prst="rect">
              <a:avLst/>
            </a:prstGeom>
            <a:ln w="76200">
              <a:noFill/>
            </a:ln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6E4741A8-4E23-4CC8-AE62-88290DD061EB}"/>
                </a:ext>
              </a:extLst>
            </p:cNvPr>
            <p:cNvSpPr/>
            <p:nvPr/>
          </p:nvSpPr>
          <p:spPr>
            <a:xfrm rot="2734396">
              <a:off x="1715794" y="1601220"/>
              <a:ext cx="220494" cy="17509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75541D67-09F4-4292-A21A-E0CFCDC9835D}"/>
              </a:ext>
            </a:extLst>
          </p:cNvPr>
          <p:cNvSpPr/>
          <p:nvPr/>
        </p:nvSpPr>
        <p:spPr>
          <a:xfrm rot="2734396">
            <a:off x="5810528" y="5016228"/>
            <a:ext cx="220494" cy="1750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90EE618-7B8C-47FC-A697-C0568E0CE700}"/>
              </a:ext>
            </a:extLst>
          </p:cNvPr>
          <p:cNvSpPr txBox="1"/>
          <p:nvPr/>
        </p:nvSpPr>
        <p:spPr>
          <a:xfrm>
            <a:off x="3067322" y="3247967"/>
            <a:ext cx="4051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Hippolyte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&amp; Mann, 2011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A0C3307-0DA2-4E3D-81C5-C94064DD9EE9}"/>
              </a:ext>
            </a:extLst>
          </p:cNvPr>
          <p:cNvSpPr txBox="1"/>
          <p:nvPr/>
        </p:nvSpPr>
        <p:spPr>
          <a:xfrm>
            <a:off x="-16124" y="3296378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Topographic-bathymetric map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7BF8921-4C2F-43A9-87B9-F3594F653A43}"/>
              </a:ext>
            </a:extLst>
          </p:cNvPr>
          <p:cNvSpPr txBox="1"/>
          <p:nvPr/>
        </p:nvSpPr>
        <p:spPr>
          <a:xfrm>
            <a:off x="2668772" y="6591422"/>
            <a:ext cx="2636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Free-air gravity map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BE2731B-CF47-46DB-98A2-3E81710AC0C9}"/>
              </a:ext>
            </a:extLst>
          </p:cNvPr>
          <p:cNvSpPr txBox="1"/>
          <p:nvPr/>
        </p:nvSpPr>
        <p:spPr>
          <a:xfrm>
            <a:off x="5092824" y="400110"/>
            <a:ext cx="36750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Leeward Antilles islands of Aruba, Bonaire and Curaçao are situated in the southernmost part of the Caribbean Sea. 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Leeward Antilles ridge is underlain by the Cretaceous Great Arc of the Caribbean plate that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diachronously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collided with the continental passive margin of South America plate from Late</a:t>
            </a:r>
          </a:p>
          <a:p>
            <a:pPr algn="just"/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Cretaceous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span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28B0FC3-72EE-4D79-B76B-ABA18558E7A9}"/>
              </a:ext>
            </a:extLst>
          </p:cNvPr>
          <p:cNvSpPr txBox="1"/>
          <p:nvPr/>
        </p:nvSpPr>
        <p:spPr>
          <a:xfrm>
            <a:off x="180480" y="3975545"/>
            <a:ext cx="3570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topographic-bathymetric data and free-air gravity data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Sandwell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Smith,1997) illustrate the distribution of the major tectonic and geologic provinces present in the southern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Caribbean</a:t>
            </a:r>
          </a:p>
        </p:txBody>
      </p:sp>
    </p:spTree>
    <p:extLst>
      <p:ext uri="{BB962C8B-B14F-4D97-AF65-F5344CB8AC3E}">
        <p14:creationId xmlns:p14="http://schemas.microsoft.com/office/powerpoint/2010/main" val="3493014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8A738CD-5655-4A08-99ED-254059B4DE0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CIRO">
            <a:hlinkClick r:id="" action="ppaction://media"/>
            <a:extLst>
              <a:ext uri="{FF2B5EF4-FFF2-40B4-BE49-F238E27FC236}">
                <a16:creationId xmlns:a16="http://schemas.microsoft.com/office/drawing/2014/main" id="{C4570433-A47A-4CBB-B262-0510F58659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994" y="1120043"/>
            <a:ext cx="7735887" cy="4351338"/>
          </a:xfr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529D8D-4587-40DC-BC3C-7F1675A744D7}"/>
              </a:ext>
            </a:extLst>
          </p:cNvPr>
          <p:cNvSpPr txBox="1"/>
          <p:nvPr/>
        </p:nvSpPr>
        <p:spPr>
          <a:xfrm>
            <a:off x="6383045" y="63440"/>
            <a:ext cx="2760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Collection of field data</a:t>
            </a:r>
          </a:p>
        </p:txBody>
      </p:sp>
      <p:pic>
        <p:nvPicPr>
          <p:cNvPr id="1026" name="Picture 2" descr="segno simbolo icona video - Scarica Immagini Vettoriali Gratis ...">
            <a:extLst>
              <a:ext uri="{FF2B5EF4-FFF2-40B4-BE49-F238E27FC236}">
                <a16:creationId xmlns:a16="http://schemas.microsoft.com/office/drawing/2014/main" id="{54834750-EBF9-4741-8FD9-1422A7286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81" y="547138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56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A7E42088-5A27-4392-8B24-94E37AFF510E}"/>
              </a:ext>
            </a:extLst>
          </p:cNvPr>
          <p:cNvGrpSpPr>
            <a:grpSpLocks noChangeAspect="1"/>
          </p:cNvGrpSpPr>
          <p:nvPr/>
        </p:nvGrpSpPr>
        <p:grpSpPr>
          <a:xfrm>
            <a:off x="-55118" y="13873"/>
            <a:ext cx="3949235" cy="2916576"/>
            <a:chOff x="-71089" y="0"/>
            <a:chExt cx="4643089" cy="342900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D24FAE5-B1F7-4F7C-B64D-BC261F15A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72000" cy="3429000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16EBBBF8-8873-4369-8D17-19FEF11E8E73}"/>
                </a:ext>
              </a:extLst>
            </p:cNvPr>
            <p:cNvSpPr txBox="1"/>
            <p:nvPr/>
          </p:nvSpPr>
          <p:spPr>
            <a:xfrm>
              <a:off x="-71089" y="1003400"/>
              <a:ext cx="1816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/>
                <a:t>Upper</a:t>
              </a:r>
              <a:r>
                <a:rPr lang="it-IT" b="1" dirty="0"/>
                <a:t> </a:t>
              </a:r>
              <a:r>
                <a:rPr lang="it-IT" b="1" dirty="0" err="1"/>
                <a:t>Terrace</a:t>
              </a:r>
              <a:endParaRPr lang="it-IT" b="1" dirty="0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7CE6E635-C422-4B53-AD81-A400D982B0D2}"/>
                </a:ext>
              </a:extLst>
            </p:cNvPr>
            <p:cNvSpPr/>
            <p:nvPr/>
          </p:nvSpPr>
          <p:spPr>
            <a:xfrm>
              <a:off x="1895707" y="2882900"/>
              <a:ext cx="151658" cy="17676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9BE44654-199E-49A4-917E-654344C17F28}"/>
                </a:ext>
              </a:extLst>
            </p:cNvPr>
            <p:cNvSpPr/>
            <p:nvPr/>
          </p:nvSpPr>
          <p:spPr>
            <a:xfrm>
              <a:off x="1284620" y="2257006"/>
              <a:ext cx="173960" cy="14719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340F7A32-E61E-4DD8-B427-82F6355FB846}"/>
                </a:ext>
              </a:extLst>
            </p:cNvPr>
            <p:cNvSpPr txBox="1"/>
            <p:nvPr/>
          </p:nvSpPr>
          <p:spPr>
            <a:xfrm>
              <a:off x="1378290" y="2524966"/>
              <a:ext cx="736264" cy="402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GCP</a:t>
              </a:r>
            </a:p>
          </p:txBody>
        </p: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3F960FDE-6143-4380-A95F-C0240E74D650}"/>
                </a:ext>
              </a:extLst>
            </p:cNvPr>
            <p:cNvCxnSpPr>
              <a:endCxn id="8" idx="1"/>
            </p:cNvCxnSpPr>
            <p:nvPr/>
          </p:nvCxnSpPr>
          <p:spPr>
            <a:xfrm>
              <a:off x="1816100" y="2801186"/>
              <a:ext cx="101817" cy="10760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D8F35F21-65CF-48AC-9386-AF34D5BEA452}"/>
                </a:ext>
              </a:extLst>
            </p:cNvPr>
            <p:cNvCxnSpPr/>
            <p:nvPr/>
          </p:nvCxnSpPr>
          <p:spPr>
            <a:xfrm flipH="1" flipV="1">
              <a:off x="1458580" y="2410784"/>
              <a:ext cx="127511" cy="1896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95B18AC-B3BF-47AF-9838-C10FA04C5853}"/>
                </a:ext>
              </a:extLst>
            </p:cNvPr>
            <p:cNvSpPr txBox="1"/>
            <p:nvPr/>
          </p:nvSpPr>
          <p:spPr>
            <a:xfrm>
              <a:off x="3230881" y="2501433"/>
              <a:ext cx="1235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/>
                <a:t>Tidal</a:t>
              </a:r>
              <a:r>
                <a:rPr lang="it-IT" b="1" dirty="0"/>
                <a:t> </a:t>
              </a:r>
              <a:r>
                <a:rPr lang="it-IT" b="1" dirty="0" err="1"/>
                <a:t>notch</a:t>
              </a:r>
              <a:endParaRPr lang="it-IT" b="1" dirty="0"/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A221E329-D3BC-4BC1-A4C8-113F2EFA2E56}"/>
                </a:ext>
              </a:extLst>
            </p:cNvPr>
            <p:cNvCxnSpPr/>
            <p:nvPr/>
          </p:nvCxnSpPr>
          <p:spPr>
            <a:xfrm flipH="1" flipV="1">
              <a:off x="3469178" y="2330604"/>
              <a:ext cx="38793" cy="1943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6755A2A8-0657-4BCC-8D1A-92594C1B95BB}"/>
              </a:ext>
            </a:extLst>
          </p:cNvPr>
          <p:cNvGrpSpPr>
            <a:grpSpLocks noChangeAspect="1"/>
          </p:cNvGrpSpPr>
          <p:nvPr/>
        </p:nvGrpSpPr>
        <p:grpSpPr>
          <a:xfrm>
            <a:off x="5203553" y="2462274"/>
            <a:ext cx="4320854" cy="4102543"/>
            <a:chOff x="4644704" y="1608861"/>
            <a:chExt cx="5072119" cy="481585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CC1A3956-5465-4B23-8B1D-C6CFAC4BD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88719">
              <a:off x="4644704" y="1608861"/>
              <a:ext cx="4320854" cy="4815850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16D83760-3C4C-4E1D-A49D-63853F09D1B7}"/>
                </a:ext>
              </a:extLst>
            </p:cNvPr>
            <p:cNvSpPr txBox="1"/>
            <p:nvPr/>
          </p:nvSpPr>
          <p:spPr>
            <a:xfrm>
              <a:off x="6364514" y="5694402"/>
              <a:ext cx="1816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Lower </a:t>
              </a:r>
              <a:r>
                <a:rPr lang="it-IT" b="1" dirty="0" err="1"/>
                <a:t>Terrace</a:t>
              </a:r>
              <a:endParaRPr lang="it-IT" b="1" dirty="0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D05CD293-405B-4670-9E66-15619FB3F46B}"/>
                </a:ext>
              </a:extLst>
            </p:cNvPr>
            <p:cNvSpPr txBox="1"/>
            <p:nvPr/>
          </p:nvSpPr>
          <p:spPr>
            <a:xfrm>
              <a:off x="7598228" y="3430693"/>
              <a:ext cx="1816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/>
                <a:t>Upper</a:t>
              </a:r>
              <a:r>
                <a:rPr lang="it-IT" b="1" dirty="0"/>
                <a:t> </a:t>
              </a:r>
              <a:r>
                <a:rPr lang="it-IT" b="1" dirty="0" err="1"/>
                <a:t>Terrace</a:t>
              </a:r>
              <a:endParaRPr lang="it-IT" b="1" dirty="0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C9DD655A-C925-414B-AD2C-4F73ED984C9A}"/>
                </a:ext>
              </a:extLst>
            </p:cNvPr>
            <p:cNvSpPr/>
            <p:nvPr/>
          </p:nvSpPr>
          <p:spPr>
            <a:xfrm>
              <a:off x="5970954" y="4016787"/>
              <a:ext cx="45719" cy="5502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F7C54304-11ED-4B83-8DC4-09E3D5B9FB68}"/>
                </a:ext>
              </a:extLst>
            </p:cNvPr>
            <p:cNvSpPr/>
            <p:nvPr/>
          </p:nvSpPr>
          <p:spPr>
            <a:xfrm>
              <a:off x="6080366" y="4169187"/>
              <a:ext cx="45719" cy="5502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0F7073DD-436D-4B85-8E0A-78AF0FA3856C}"/>
                </a:ext>
              </a:extLst>
            </p:cNvPr>
            <p:cNvSpPr/>
            <p:nvPr/>
          </p:nvSpPr>
          <p:spPr>
            <a:xfrm>
              <a:off x="6389432" y="4205033"/>
              <a:ext cx="45719" cy="5502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5E8A01E8-8132-4515-B8BC-05EA82C5B618}"/>
                </a:ext>
              </a:extLst>
            </p:cNvPr>
            <p:cNvSpPr/>
            <p:nvPr/>
          </p:nvSpPr>
          <p:spPr>
            <a:xfrm>
              <a:off x="6138873" y="4423897"/>
              <a:ext cx="45719" cy="5502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909596DE-D721-432E-9CA5-55904FB8640F}"/>
                </a:ext>
              </a:extLst>
            </p:cNvPr>
            <p:cNvSpPr/>
            <p:nvPr/>
          </p:nvSpPr>
          <p:spPr>
            <a:xfrm>
              <a:off x="6389424" y="4714845"/>
              <a:ext cx="45719" cy="5502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0201EEFB-BEF3-48CE-AF5C-5536008B0606}"/>
                </a:ext>
              </a:extLst>
            </p:cNvPr>
            <p:cNvSpPr txBox="1"/>
            <p:nvPr/>
          </p:nvSpPr>
          <p:spPr>
            <a:xfrm>
              <a:off x="6126085" y="4224215"/>
              <a:ext cx="822601" cy="433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GCP</a:t>
              </a:r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8A1E836A-14D6-4A58-911F-23109A7D75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6610" y="4268655"/>
              <a:ext cx="0" cy="32489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A3E23819-F48B-4C6B-A59D-42A98E775749}"/>
                </a:ext>
              </a:extLst>
            </p:cNvPr>
            <p:cNvSpPr txBox="1"/>
            <p:nvPr/>
          </p:nvSpPr>
          <p:spPr>
            <a:xfrm>
              <a:off x="6836463" y="4532063"/>
              <a:ext cx="288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Paleo </a:t>
              </a:r>
              <a:r>
                <a:rPr lang="it-IT" b="1" dirty="0" err="1"/>
                <a:t>cliff</a:t>
              </a:r>
              <a:endParaRPr lang="it-IT" b="1" dirty="0"/>
            </a:p>
          </p:txBody>
        </p:sp>
      </p:grpSp>
      <p:pic>
        <p:nvPicPr>
          <p:cNvPr id="28" name="Immagine 27">
            <a:extLst>
              <a:ext uri="{FF2B5EF4-FFF2-40B4-BE49-F238E27FC236}">
                <a16:creationId xmlns:a16="http://schemas.microsoft.com/office/drawing/2014/main" id="{E28CD983-B90F-48EB-8627-8A56DF5AFB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2" r="14705"/>
          <a:stretch/>
        </p:blipFill>
        <p:spPr>
          <a:xfrm rot="5805777">
            <a:off x="1478116" y="3068433"/>
            <a:ext cx="2975580" cy="3222506"/>
          </a:xfrm>
          <a:prstGeom prst="rect">
            <a:avLst/>
          </a:prstGeom>
        </p:spPr>
      </p:pic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303111F3-4DEA-4D27-BE29-8D7BC6507E91}"/>
              </a:ext>
            </a:extLst>
          </p:cNvPr>
          <p:cNvCxnSpPr>
            <a:cxnSpLocks/>
          </p:cNvCxnSpPr>
          <p:nvPr/>
        </p:nvCxnSpPr>
        <p:spPr>
          <a:xfrm>
            <a:off x="7056740" y="2353773"/>
            <a:ext cx="590366" cy="4998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CFE3B474-062F-4E87-B232-49AC74B2A8DE}"/>
              </a:ext>
            </a:extLst>
          </p:cNvPr>
          <p:cNvCxnSpPr>
            <a:cxnSpLocks/>
          </p:cNvCxnSpPr>
          <p:nvPr/>
        </p:nvCxnSpPr>
        <p:spPr>
          <a:xfrm flipH="1">
            <a:off x="4657936" y="2434724"/>
            <a:ext cx="685774" cy="6773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6D7FEE3-44CC-4C0F-A0FB-FC9DE97EA351}"/>
              </a:ext>
            </a:extLst>
          </p:cNvPr>
          <p:cNvSpPr txBox="1"/>
          <p:nvPr/>
        </p:nvSpPr>
        <p:spPr>
          <a:xfrm>
            <a:off x="4140326" y="3025387"/>
            <a:ext cx="136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DEM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945CB16-9C66-42FA-A1C2-B63BE199F897}"/>
              </a:ext>
            </a:extLst>
          </p:cNvPr>
          <p:cNvSpPr txBox="1"/>
          <p:nvPr/>
        </p:nvSpPr>
        <p:spPr>
          <a:xfrm>
            <a:off x="7535412" y="2777962"/>
            <a:ext cx="136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Orthophoto</a:t>
            </a:r>
            <a:endParaRPr lang="it-IT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B9AFC9F-12A6-40EC-9920-54325EA428A7}"/>
              </a:ext>
            </a:extLst>
          </p:cNvPr>
          <p:cNvSpPr txBox="1"/>
          <p:nvPr/>
        </p:nvSpPr>
        <p:spPr>
          <a:xfrm>
            <a:off x="4085179" y="959442"/>
            <a:ext cx="2831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Drone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flight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magine correlata">
            <a:extLst>
              <a:ext uri="{FF2B5EF4-FFF2-40B4-BE49-F238E27FC236}">
                <a16:creationId xmlns:a16="http://schemas.microsoft.com/office/drawing/2014/main" id="{6EF51671-9AE0-4539-9842-92E46368C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6" t="29891" r="13399" b="34872"/>
          <a:stretch/>
        </p:blipFill>
        <p:spPr bwMode="auto">
          <a:xfrm>
            <a:off x="4572000" y="1619055"/>
            <a:ext cx="3837713" cy="69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2036F56-4F70-4019-8C83-B0C99873C284}"/>
              </a:ext>
            </a:extLst>
          </p:cNvPr>
          <p:cNvSpPr txBox="1"/>
          <p:nvPr/>
        </p:nvSpPr>
        <p:spPr>
          <a:xfrm>
            <a:off x="717235" y="5540053"/>
            <a:ext cx="1547105" cy="31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Lower </a:t>
            </a:r>
            <a:r>
              <a:rPr lang="it-IT" b="1" dirty="0" err="1"/>
              <a:t>Terrace</a:t>
            </a:r>
            <a:endParaRPr lang="it-IT" b="1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A746D4F-0454-4CA0-AED1-57CB586F5AD4}"/>
              </a:ext>
            </a:extLst>
          </p:cNvPr>
          <p:cNvSpPr txBox="1"/>
          <p:nvPr/>
        </p:nvSpPr>
        <p:spPr>
          <a:xfrm>
            <a:off x="121022" y="4017666"/>
            <a:ext cx="1547105" cy="31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Upper</a:t>
            </a:r>
            <a:r>
              <a:rPr lang="it-IT" b="1" dirty="0"/>
              <a:t> </a:t>
            </a:r>
            <a:r>
              <a:rPr lang="it-IT" b="1" dirty="0" err="1"/>
              <a:t>Terrace</a:t>
            </a:r>
            <a:endParaRPr lang="it-IT" b="1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EE709EC-9E52-4E54-AAF6-17C54ED1CE5D}"/>
              </a:ext>
            </a:extLst>
          </p:cNvPr>
          <p:cNvSpPr txBox="1"/>
          <p:nvPr/>
        </p:nvSpPr>
        <p:spPr>
          <a:xfrm rot="20630652">
            <a:off x="2477745" y="4481856"/>
            <a:ext cx="2453731" cy="31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Paleo </a:t>
            </a:r>
            <a:r>
              <a:rPr lang="it-IT" b="1" dirty="0" err="1"/>
              <a:t>cliff</a:t>
            </a:r>
            <a:endParaRPr lang="it-IT" b="1" dirty="0"/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6FAC4B55-34B7-4625-8E36-B3B0171FA55B}"/>
              </a:ext>
            </a:extLst>
          </p:cNvPr>
          <p:cNvCxnSpPr>
            <a:cxnSpLocks/>
          </p:cNvCxnSpPr>
          <p:nvPr/>
        </p:nvCxnSpPr>
        <p:spPr>
          <a:xfrm>
            <a:off x="5249885" y="1302236"/>
            <a:ext cx="93825" cy="456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7626675-0401-4ECB-8D58-B3F17194B506}"/>
              </a:ext>
            </a:extLst>
          </p:cNvPr>
          <p:cNvSpPr txBox="1"/>
          <p:nvPr/>
        </p:nvSpPr>
        <p:spPr>
          <a:xfrm>
            <a:off x="5898942" y="13873"/>
            <a:ext cx="3272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Photogrammetry</a:t>
            </a:r>
            <a:r>
              <a:rPr lang="it-IT" dirty="0"/>
              <a:t> to </a:t>
            </a:r>
            <a:r>
              <a:rPr lang="it-IT" dirty="0" err="1"/>
              <a:t>obtain</a:t>
            </a:r>
            <a:r>
              <a:rPr lang="it-IT" dirty="0"/>
              <a:t> high </a:t>
            </a:r>
            <a:r>
              <a:rPr lang="it-IT" dirty="0" err="1"/>
              <a:t>detail</a:t>
            </a:r>
            <a:r>
              <a:rPr lang="it-IT" dirty="0"/>
              <a:t> DEM and </a:t>
            </a:r>
            <a:r>
              <a:rPr lang="it-IT" dirty="0" err="1"/>
              <a:t>orthophoto</a:t>
            </a:r>
            <a:r>
              <a:rPr lang="it-IT" dirty="0"/>
              <a:t> in </a:t>
            </a:r>
            <a:r>
              <a:rPr lang="it-IT" dirty="0" err="1"/>
              <a:t>order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</a:t>
            </a:r>
            <a:r>
              <a:rPr lang="it-IT" dirty="0" err="1"/>
              <a:t>accuratly</a:t>
            </a:r>
            <a:r>
              <a:rPr lang="it-IT" dirty="0"/>
              <a:t> RSL </a:t>
            </a:r>
            <a:r>
              <a:rPr lang="it-IT" dirty="0" err="1"/>
              <a:t>indicators</a:t>
            </a:r>
            <a:endParaRPr lang="it-IT" dirty="0"/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C5AD8297-E7EA-43A9-A843-DF0DC588E02E}"/>
              </a:ext>
            </a:extLst>
          </p:cNvPr>
          <p:cNvCxnSpPr>
            <a:cxnSpLocks/>
          </p:cNvCxnSpPr>
          <p:nvPr/>
        </p:nvCxnSpPr>
        <p:spPr>
          <a:xfrm flipH="1">
            <a:off x="4070655" y="1369551"/>
            <a:ext cx="222785" cy="1607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5ADCE9FC-D41C-4BD7-87DE-D9A666D23758}"/>
              </a:ext>
            </a:extLst>
          </p:cNvPr>
          <p:cNvSpPr txBox="1"/>
          <p:nvPr/>
        </p:nvSpPr>
        <p:spPr>
          <a:xfrm>
            <a:off x="-35887" y="2585264"/>
            <a:ext cx="1547105" cy="31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Lower </a:t>
            </a:r>
            <a:r>
              <a:rPr lang="it-IT" b="1" dirty="0" err="1"/>
              <a:t>Terrace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576817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684F11-1FC5-4818-B4AF-05325B45A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169" y="441827"/>
            <a:ext cx="1803831" cy="332406"/>
          </a:xfrm>
        </p:spPr>
        <p:txBody>
          <a:bodyPr>
            <a:noAutofit/>
          </a:bodyPr>
          <a:lstStyle/>
          <a:p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Terrace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DEC16806-C517-4B32-8B4E-42E711868036}"/>
              </a:ext>
            </a:extLst>
          </p:cNvPr>
          <p:cNvCxnSpPr>
            <a:cxnSpLocks/>
          </p:cNvCxnSpPr>
          <p:nvPr/>
        </p:nvCxnSpPr>
        <p:spPr>
          <a:xfrm>
            <a:off x="1194687" y="6228153"/>
            <a:ext cx="1769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6D9D4583-C627-4322-A59E-8561F0DF320C}"/>
              </a:ext>
            </a:extLst>
          </p:cNvPr>
          <p:cNvCxnSpPr/>
          <p:nvPr/>
        </p:nvCxnSpPr>
        <p:spPr>
          <a:xfrm>
            <a:off x="1196173" y="6190039"/>
            <a:ext cx="0" cy="85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02062717-B34B-4988-AD09-955BC026E4FA}"/>
              </a:ext>
            </a:extLst>
          </p:cNvPr>
          <p:cNvCxnSpPr/>
          <p:nvPr/>
        </p:nvCxnSpPr>
        <p:spPr>
          <a:xfrm>
            <a:off x="1367178" y="6190039"/>
            <a:ext cx="0" cy="85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DED7398-E649-4F69-BF62-00AAFCACBBDE}"/>
              </a:ext>
            </a:extLst>
          </p:cNvPr>
          <p:cNvSpPr txBox="1"/>
          <p:nvPr/>
        </p:nvSpPr>
        <p:spPr>
          <a:xfrm>
            <a:off x="1123950" y="6026589"/>
            <a:ext cx="10944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</a:rPr>
              <a:t>5 m</a:t>
            </a:r>
          </a:p>
        </p:txBody>
      </p:sp>
      <p:sp>
        <p:nvSpPr>
          <p:cNvPr id="29" name="Titolo 1">
            <a:extLst>
              <a:ext uri="{FF2B5EF4-FFF2-40B4-BE49-F238E27FC236}">
                <a16:creationId xmlns:a16="http://schemas.microsoft.com/office/drawing/2014/main" id="{8F1150DB-D4EA-4820-AFAC-8C2C95C590C4}"/>
              </a:ext>
            </a:extLst>
          </p:cNvPr>
          <p:cNvSpPr txBox="1">
            <a:spLocks/>
          </p:cNvSpPr>
          <p:nvPr/>
        </p:nvSpPr>
        <p:spPr>
          <a:xfrm>
            <a:off x="20925" y="3814702"/>
            <a:ext cx="1803831" cy="332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Lower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Terrace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id="{E2E543C8-2D5B-4DA8-A79F-FEAD10B41B2B}"/>
              </a:ext>
            </a:extLst>
          </p:cNvPr>
          <p:cNvSpPr txBox="1">
            <a:spLocks/>
          </p:cNvSpPr>
          <p:nvPr/>
        </p:nvSpPr>
        <p:spPr>
          <a:xfrm>
            <a:off x="0" y="39139"/>
            <a:ext cx="1803831" cy="332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Orthophotos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 descr="Immagine che contiene fotografia, montagna, inpiedi, roccioso&#10;&#10;Descrizione generata automaticamente">
            <a:extLst>
              <a:ext uri="{FF2B5EF4-FFF2-40B4-BE49-F238E27FC236}">
                <a16:creationId xmlns:a16="http://schemas.microsoft.com/office/drawing/2014/main" id="{5C287DB7-3445-4C2C-BAAE-4F9F1C2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23" y="844514"/>
            <a:ext cx="7488952" cy="572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36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0E5E5A-EA5F-4B34-9931-B8E1E81EE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esterni, deserto, spiaggia, uomo&#10;&#10;Descrizione generata automaticamente">
            <a:extLst>
              <a:ext uri="{FF2B5EF4-FFF2-40B4-BE49-F238E27FC236}">
                <a16:creationId xmlns:a16="http://schemas.microsoft.com/office/drawing/2014/main" id="{60A0E3A3-1997-45CD-8436-D9EB2C31A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6771" cy="6860771"/>
          </a:xfr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E5A9DA8E-FCC4-4D65-AEB2-023DB1CE05B8}"/>
              </a:ext>
            </a:extLst>
          </p:cNvPr>
          <p:cNvSpPr txBox="1">
            <a:spLocks/>
          </p:cNvSpPr>
          <p:nvPr/>
        </p:nvSpPr>
        <p:spPr>
          <a:xfrm>
            <a:off x="2947386" y="196691"/>
            <a:ext cx="61966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fieldwork for this work was funded by the Helmholtz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Exzellenznetzwerks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“The Polar System and its Effects on the Ocean Floor (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POSY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)”.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authors acknowledge the Center for Tropical Marine Ecology (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ZMT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and the German Academic Exchange Service (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DAAD)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1D4D1-E8CE-4A77-8397-D58AF46E28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690" y="6492874"/>
            <a:ext cx="369332" cy="36933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A8BBBA-BC48-46D6-81EE-117E44BB3D04}"/>
              </a:ext>
            </a:extLst>
          </p:cNvPr>
          <p:cNvSpPr txBox="1"/>
          <p:nvPr/>
        </p:nvSpPr>
        <p:spPr>
          <a:xfrm>
            <a:off x="6955022" y="6492874"/>
            <a:ext cx="512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ciro.cerrone@unina.it</a:t>
            </a:r>
          </a:p>
        </p:txBody>
      </p:sp>
    </p:spTree>
    <p:extLst>
      <p:ext uri="{BB962C8B-B14F-4D97-AF65-F5344CB8AC3E}">
        <p14:creationId xmlns:p14="http://schemas.microsoft.com/office/powerpoint/2010/main" val="392957021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1004</TotalTime>
  <Words>246</Words>
  <Application>Microsoft Office PowerPoint</Application>
  <PresentationFormat>Presentazione su schermo (4:3)</PresentationFormat>
  <Paragraphs>41</Paragraphs>
  <Slides>6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Upper Terrace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cerro</dc:creator>
  <cp:lastModifiedBy> </cp:lastModifiedBy>
  <cp:revision>50</cp:revision>
  <dcterms:created xsi:type="dcterms:W3CDTF">2020-04-12T14:36:59Z</dcterms:created>
  <dcterms:modified xsi:type="dcterms:W3CDTF">2020-04-22T17:36:59Z</dcterms:modified>
</cp:coreProperties>
</file>