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Lst>
  <p:notesMasterIdLst>
    <p:notesMasterId r:id="rId24"/>
  </p:notesMasterIdLst>
  <p:sldIdLst>
    <p:sldId id="580" r:id="rId7"/>
    <p:sldId id="640" r:id="rId8"/>
    <p:sldId id="669" r:id="rId9"/>
    <p:sldId id="642" r:id="rId10"/>
    <p:sldId id="641" r:id="rId11"/>
    <p:sldId id="647" r:id="rId12"/>
    <p:sldId id="648" r:id="rId13"/>
    <p:sldId id="649" r:id="rId14"/>
    <p:sldId id="671" r:id="rId15"/>
    <p:sldId id="643" r:id="rId16"/>
    <p:sldId id="634" r:id="rId17"/>
    <p:sldId id="644" r:id="rId18"/>
    <p:sldId id="646" r:id="rId19"/>
    <p:sldId id="638" r:id="rId20"/>
    <p:sldId id="672" r:id="rId21"/>
    <p:sldId id="710" r:id="rId22"/>
    <p:sldId id="610" r:id="rId23"/>
  </p:sldIdLst>
  <p:sldSz cx="9145588"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 huixian" initials="ch" lastIdx="2" clrIdx="0">
    <p:extLst>
      <p:ext uri="{19B8F6BF-5375-455C-9EA6-DF929625EA0E}">
        <p15:presenceInfo xmlns:p15="http://schemas.microsoft.com/office/powerpoint/2012/main" userId="4fb0a439e06771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1F"/>
    <a:srgbClr val="C8EADF"/>
    <a:srgbClr val="F8F8F8"/>
    <a:srgbClr val="005825"/>
    <a:srgbClr val="005724"/>
    <a:srgbClr val="045A28"/>
    <a:srgbClr val="781E19"/>
    <a:srgbClr val="A9BECB"/>
    <a:srgbClr val="DDDDDD"/>
    <a:srgbClr val="21A3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56B93-DBD0-4101-9681-615A019290CA}" v="48" dt="2020-04-27T10:58:37.860"/>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78113" autoAdjust="0"/>
  </p:normalViewPr>
  <p:slideViewPr>
    <p:cSldViewPr snapToObjects="1" showGuides="1">
      <p:cViewPr varScale="1">
        <p:scale>
          <a:sx n="59" d="100"/>
          <a:sy n="59" d="100"/>
        </p:scale>
        <p:origin x="2069" y="58"/>
      </p:cViewPr>
      <p:guideLst>
        <p:guide orient="horz" pos="2160"/>
        <p:guide pos="288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 Huixian (Dr)" userId="20716d99-1445-4dd2-b9b7-f75b3b50209c" providerId="ADAL" clId="{0A756B93-DBD0-4101-9681-615A019290CA}"/>
    <pc:docChg chg="modSld">
      <pc:chgData name="Chen Huixian (Dr)" userId="20716d99-1445-4dd2-b9b7-f75b3b50209c" providerId="ADAL" clId="{0A756B93-DBD0-4101-9681-615A019290CA}" dt="2020-04-27T11:00:24.584" v="254" actId="20577"/>
      <pc:docMkLst>
        <pc:docMk/>
      </pc:docMkLst>
      <pc:sldChg chg="modNotesTx">
        <pc:chgData name="Chen Huixian (Dr)" userId="20716d99-1445-4dd2-b9b7-f75b3b50209c" providerId="ADAL" clId="{0A756B93-DBD0-4101-9681-615A019290CA}" dt="2020-04-27T10:59:00.862" v="229" actId="20577"/>
        <pc:sldMkLst>
          <pc:docMk/>
          <pc:sldMk cId="3925090415" sldId="640"/>
        </pc:sldMkLst>
      </pc:sldChg>
      <pc:sldChg chg="modNotesTx">
        <pc:chgData name="Chen Huixian (Dr)" userId="20716d99-1445-4dd2-b9b7-f75b3b50209c" providerId="ADAL" clId="{0A756B93-DBD0-4101-9681-615A019290CA}" dt="2020-04-27T10:59:25.817" v="233" actId="20577"/>
        <pc:sldMkLst>
          <pc:docMk/>
          <pc:sldMk cId="2404972632" sldId="642"/>
        </pc:sldMkLst>
      </pc:sldChg>
      <pc:sldChg chg="modNotesTx">
        <pc:chgData name="Chen Huixian (Dr)" userId="20716d99-1445-4dd2-b9b7-f75b3b50209c" providerId="ADAL" clId="{0A756B93-DBD0-4101-9681-615A019290CA}" dt="2020-04-27T07:47:39.910" v="127" actId="20577"/>
        <pc:sldMkLst>
          <pc:docMk/>
          <pc:sldMk cId="2721518813" sldId="643"/>
        </pc:sldMkLst>
      </pc:sldChg>
      <pc:sldChg chg="modNotesTx">
        <pc:chgData name="Chen Huixian (Dr)" userId="20716d99-1445-4dd2-b9b7-f75b3b50209c" providerId="ADAL" clId="{0A756B93-DBD0-4101-9681-615A019290CA}" dt="2020-04-27T07:53:50.174" v="193" actId="20577"/>
        <pc:sldMkLst>
          <pc:docMk/>
          <pc:sldMk cId="287265025" sldId="644"/>
        </pc:sldMkLst>
      </pc:sldChg>
      <pc:sldChg chg="modNotesTx">
        <pc:chgData name="Chen Huixian (Dr)" userId="20716d99-1445-4dd2-b9b7-f75b3b50209c" providerId="ADAL" clId="{0A756B93-DBD0-4101-9681-615A019290CA}" dt="2020-04-27T07:50:18.441" v="139" actId="20577"/>
        <pc:sldMkLst>
          <pc:docMk/>
          <pc:sldMk cId="4266256496" sldId="646"/>
        </pc:sldMkLst>
      </pc:sldChg>
      <pc:sldChg chg="modNotesTx">
        <pc:chgData name="Chen Huixian (Dr)" userId="20716d99-1445-4dd2-b9b7-f75b3b50209c" providerId="ADAL" clId="{0A756B93-DBD0-4101-9681-615A019290CA}" dt="2020-04-27T11:00:24.584" v="254" actId="20577"/>
        <pc:sldMkLst>
          <pc:docMk/>
          <pc:sldMk cId="3027569450" sldId="647"/>
        </pc:sldMkLst>
      </pc:sldChg>
      <pc:sldChg chg="modNotesTx">
        <pc:chgData name="Chen Huixian (Dr)" userId="20716d99-1445-4dd2-b9b7-f75b3b50209c" providerId="ADAL" clId="{0A756B93-DBD0-4101-9681-615A019290CA}" dt="2020-04-27T07:42:31.360" v="99" actId="20577"/>
        <pc:sldMkLst>
          <pc:docMk/>
          <pc:sldMk cId="145479207" sldId="671"/>
        </pc:sldMkLst>
      </pc:sldChg>
      <pc:sldChg chg="modNotesTx">
        <pc:chgData name="Chen Huixian (Dr)" userId="20716d99-1445-4dd2-b9b7-f75b3b50209c" providerId="ADAL" clId="{0A756B93-DBD0-4101-9681-615A019290CA}" dt="2020-04-27T10:50:09.880" v="222" actId="20577"/>
        <pc:sldMkLst>
          <pc:docMk/>
          <pc:sldMk cId="2595110565" sldId="710"/>
        </pc:sldMkLst>
      </pc:sldChg>
    </pc:docChg>
  </pc:docChgLst>
  <pc:docChgLst>
    <pc:chgData name="Chen Huixian (Dr)" userId="20716d99-1445-4dd2-b9b7-f75b3b50209c" providerId="ADAL" clId="{B7B0E852-C429-48B3-B163-2EAC6FD0DF5D}"/>
    <pc:docChg chg="undo custSel modSld sldOrd">
      <pc:chgData name="Chen Huixian (Dr)" userId="20716d99-1445-4dd2-b9b7-f75b3b50209c" providerId="ADAL" clId="{B7B0E852-C429-48B3-B163-2EAC6FD0DF5D}" dt="2020-04-25T12:55:46.101" v="1490" actId="255"/>
      <pc:docMkLst>
        <pc:docMk/>
      </pc:docMkLst>
      <pc:sldChg chg="modSp modNotesTx">
        <pc:chgData name="Chen Huixian (Dr)" userId="20716d99-1445-4dd2-b9b7-f75b3b50209c" providerId="ADAL" clId="{B7B0E852-C429-48B3-B163-2EAC6FD0DF5D}" dt="2020-04-25T12:55:46.101" v="1490" actId="255"/>
        <pc:sldMkLst>
          <pc:docMk/>
          <pc:sldMk cId="0" sldId="580"/>
        </pc:sldMkLst>
        <pc:spChg chg="mod">
          <ac:chgData name="Chen Huixian (Dr)" userId="20716d99-1445-4dd2-b9b7-f75b3b50209c" providerId="ADAL" clId="{B7B0E852-C429-48B3-B163-2EAC6FD0DF5D}" dt="2020-04-25T12:55:37.655" v="1489" actId="255"/>
          <ac:spMkLst>
            <pc:docMk/>
            <pc:sldMk cId="0" sldId="580"/>
            <ac:spMk id="7" creationId="{00000000-0000-0000-0000-000000000000}"/>
          </ac:spMkLst>
        </pc:spChg>
        <pc:spChg chg="mod">
          <ac:chgData name="Chen Huixian (Dr)" userId="20716d99-1445-4dd2-b9b7-f75b3b50209c" providerId="ADAL" clId="{B7B0E852-C429-48B3-B163-2EAC6FD0DF5D}" dt="2020-04-25T12:55:46.101" v="1490" actId="255"/>
          <ac:spMkLst>
            <pc:docMk/>
            <pc:sldMk cId="0" sldId="580"/>
            <ac:spMk id="17" creationId="{00000000-0000-0000-0000-000000000000}"/>
          </ac:spMkLst>
        </pc:spChg>
      </pc:sldChg>
      <pc:sldChg chg="addSp delSp modSp modNotesTx">
        <pc:chgData name="Chen Huixian (Dr)" userId="20716d99-1445-4dd2-b9b7-f75b3b50209c" providerId="ADAL" clId="{B7B0E852-C429-48B3-B163-2EAC6FD0DF5D}" dt="2020-04-25T12:48:17.109" v="1467" actId="1076"/>
        <pc:sldMkLst>
          <pc:docMk/>
          <pc:sldMk cId="3205733153" sldId="634"/>
        </pc:sldMkLst>
        <pc:spChg chg="mod">
          <ac:chgData name="Chen Huixian (Dr)" userId="20716d99-1445-4dd2-b9b7-f75b3b50209c" providerId="ADAL" clId="{B7B0E852-C429-48B3-B163-2EAC6FD0DF5D}" dt="2020-04-24T09:47:27.411" v="4" actId="1076"/>
          <ac:spMkLst>
            <pc:docMk/>
            <pc:sldMk cId="3205733153" sldId="634"/>
            <ac:spMk id="2" creationId="{87BADCA7-8B42-4396-A9FC-BB57CD4AC24F}"/>
          </ac:spMkLst>
        </pc:spChg>
        <pc:spChg chg="add del mod">
          <ac:chgData name="Chen Huixian (Dr)" userId="20716d99-1445-4dd2-b9b7-f75b3b50209c" providerId="ADAL" clId="{B7B0E852-C429-48B3-B163-2EAC6FD0DF5D}" dt="2020-04-24T09:47:33.305" v="7"/>
          <ac:spMkLst>
            <pc:docMk/>
            <pc:sldMk cId="3205733153" sldId="634"/>
            <ac:spMk id="3" creationId="{A97385D6-7B05-4B2A-9855-23167187CA0B}"/>
          </ac:spMkLst>
        </pc:spChg>
        <pc:spChg chg="add mod">
          <ac:chgData name="Chen Huixian (Dr)" userId="20716d99-1445-4dd2-b9b7-f75b3b50209c" providerId="ADAL" clId="{B7B0E852-C429-48B3-B163-2EAC6FD0DF5D}" dt="2020-04-25T12:48:11.790" v="1466" actId="20577"/>
          <ac:spMkLst>
            <pc:docMk/>
            <pc:sldMk cId="3205733153" sldId="634"/>
            <ac:spMk id="6" creationId="{7DC3AFE6-5946-49F9-BC7D-4880EB9CD06F}"/>
          </ac:spMkLst>
        </pc:spChg>
        <pc:spChg chg="add mod">
          <ac:chgData name="Chen Huixian (Dr)" userId="20716d99-1445-4dd2-b9b7-f75b3b50209c" providerId="ADAL" clId="{B7B0E852-C429-48B3-B163-2EAC6FD0DF5D}" dt="2020-04-25T12:47:14.440" v="1460" actId="207"/>
          <ac:spMkLst>
            <pc:docMk/>
            <pc:sldMk cId="3205733153" sldId="634"/>
            <ac:spMk id="8" creationId="{F2D70E7A-9348-4497-8AD1-E12B4FB55881}"/>
          </ac:spMkLst>
        </pc:spChg>
        <pc:spChg chg="add mod">
          <ac:chgData name="Chen Huixian (Dr)" userId="20716d99-1445-4dd2-b9b7-f75b3b50209c" providerId="ADAL" clId="{B7B0E852-C429-48B3-B163-2EAC6FD0DF5D}" dt="2020-04-25T12:47:39.184" v="1464" actId="113"/>
          <ac:spMkLst>
            <pc:docMk/>
            <pc:sldMk cId="3205733153" sldId="634"/>
            <ac:spMk id="9" creationId="{ECD3BFE2-9FB3-45A9-A027-D9811E55B596}"/>
          </ac:spMkLst>
        </pc:spChg>
        <pc:spChg chg="add mod">
          <ac:chgData name="Chen Huixian (Dr)" userId="20716d99-1445-4dd2-b9b7-f75b3b50209c" providerId="ADAL" clId="{B7B0E852-C429-48B3-B163-2EAC6FD0DF5D}" dt="2020-04-25T12:47:22.089" v="1461" actId="207"/>
          <ac:spMkLst>
            <pc:docMk/>
            <pc:sldMk cId="3205733153" sldId="634"/>
            <ac:spMk id="13" creationId="{F29AD0DB-2130-448E-A770-2A45951ACA6A}"/>
          </ac:spMkLst>
        </pc:spChg>
        <pc:spChg chg="add mod">
          <ac:chgData name="Chen Huixian (Dr)" userId="20716d99-1445-4dd2-b9b7-f75b3b50209c" providerId="ADAL" clId="{B7B0E852-C429-48B3-B163-2EAC6FD0DF5D}" dt="2020-04-25T12:46:50.428" v="1456" actId="1076"/>
          <ac:spMkLst>
            <pc:docMk/>
            <pc:sldMk cId="3205733153" sldId="634"/>
            <ac:spMk id="14" creationId="{F870FCB0-DFC1-47D8-A819-CD8F50782912}"/>
          </ac:spMkLst>
        </pc:spChg>
        <pc:picChg chg="mod">
          <ac:chgData name="Chen Huixian (Dr)" userId="20716d99-1445-4dd2-b9b7-f75b3b50209c" providerId="ADAL" clId="{B7B0E852-C429-48B3-B163-2EAC6FD0DF5D}" dt="2020-04-25T12:48:17.109" v="1467" actId="1076"/>
          <ac:picMkLst>
            <pc:docMk/>
            <pc:sldMk cId="3205733153" sldId="634"/>
            <ac:picMk id="4" creationId="{00000000-0000-0000-0000-000000000000}"/>
          </ac:picMkLst>
        </pc:picChg>
        <pc:cxnChg chg="add mod">
          <ac:chgData name="Chen Huixian (Dr)" userId="20716d99-1445-4dd2-b9b7-f75b3b50209c" providerId="ADAL" clId="{B7B0E852-C429-48B3-B163-2EAC6FD0DF5D}" dt="2020-04-25T12:47:29.302" v="1462" actId="208"/>
          <ac:cxnSpMkLst>
            <pc:docMk/>
            <pc:sldMk cId="3205733153" sldId="634"/>
            <ac:cxnSpMk id="11" creationId="{351E54E9-3881-4ACB-9E65-A895C1BA3B7B}"/>
          </ac:cxnSpMkLst>
        </pc:cxnChg>
        <pc:cxnChg chg="add mod">
          <ac:chgData name="Chen Huixian (Dr)" userId="20716d99-1445-4dd2-b9b7-f75b3b50209c" providerId="ADAL" clId="{B7B0E852-C429-48B3-B163-2EAC6FD0DF5D}" dt="2020-04-25T12:00:41.465" v="1408" actId="1035"/>
          <ac:cxnSpMkLst>
            <pc:docMk/>
            <pc:sldMk cId="3205733153" sldId="634"/>
            <ac:cxnSpMk id="12" creationId="{46A01D57-44FC-4188-BB9D-B90CEF12FE5D}"/>
          </ac:cxnSpMkLst>
        </pc:cxnChg>
      </pc:sldChg>
      <pc:sldChg chg="modNotesTx">
        <pc:chgData name="Chen Huixian (Dr)" userId="20716d99-1445-4dd2-b9b7-f75b3b50209c" providerId="ADAL" clId="{B7B0E852-C429-48B3-B163-2EAC6FD0DF5D}" dt="2020-04-25T11:30:26.361" v="1246" actId="20577"/>
        <pc:sldMkLst>
          <pc:docMk/>
          <pc:sldMk cId="3559074634" sldId="638"/>
        </pc:sldMkLst>
      </pc:sldChg>
      <pc:sldChg chg="modNotesTx">
        <pc:chgData name="Chen Huixian (Dr)" userId="20716d99-1445-4dd2-b9b7-f75b3b50209c" providerId="ADAL" clId="{B7B0E852-C429-48B3-B163-2EAC6FD0DF5D}" dt="2020-04-25T10:57:24.299" v="213" actId="20577"/>
        <pc:sldMkLst>
          <pc:docMk/>
          <pc:sldMk cId="3925090415" sldId="640"/>
        </pc:sldMkLst>
      </pc:sldChg>
      <pc:sldChg chg="modNotesTx">
        <pc:chgData name="Chen Huixian (Dr)" userId="20716d99-1445-4dd2-b9b7-f75b3b50209c" providerId="ADAL" clId="{B7B0E852-C429-48B3-B163-2EAC6FD0DF5D}" dt="2020-04-25T10:58:33.559" v="224" actId="20577"/>
        <pc:sldMkLst>
          <pc:docMk/>
          <pc:sldMk cId="694039690" sldId="641"/>
        </pc:sldMkLst>
      </pc:sldChg>
      <pc:sldChg chg="modNotesTx">
        <pc:chgData name="Chen Huixian (Dr)" userId="20716d99-1445-4dd2-b9b7-f75b3b50209c" providerId="ADAL" clId="{B7B0E852-C429-48B3-B163-2EAC6FD0DF5D}" dt="2020-04-25T10:58:10.941" v="223" actId="20577"/>
        <pc:sldMkLst>
          <pc:docMk/>
          <pc:sldMk cId="2404972632" sldId="642"/>
        </pc:sldMkLst>
      </pc:sldChg>
      <pc:sldChg chg="modNotesTx">
        <pc:chgData name="Chen Huixian (Dr)" userId="20716d99-1445-4dd2-b9b7-f75b3b50209c" providerId="ADAL" clId="{B7B0E852-C429-48B3-B163-2EAC6FD0DF5D}" dt="2020-04-25T11:14:45.902" v="784" actId="20577"/>
        <pc:sldMkLst>
          <pc:docMk/>
          <pc:sldMk cId="2721518813" sldId="643"/>
        </pc:sldMkLst>
      </pc:sldChg>
      <pc:sldChg chg="delSp modSp delAnim modNotesTx">
        <pc:chgData name="Chen Huixian (Dr)" userId="20716d99-1445-4dd2-b9b7-f75b3b50209c" providerId="ADAL" clId="{B7B0E852-C429-48B3-B163-2EAC6FD0DF5D}" dt="2020-04-25T11:17:24.525" v="938" actId="20577"/>
        <pc:sldMkLst>
          <pc:docMk/>
          <pc:sldMk cId="287265025" sldId="644"/>
        </pc:sldMkLst>
        <pc:spChg chg="mod">
          <ac:chgData name="Chen Huixian (Dr)" userId="20716d99-1445-4dd2-b9b7-f75b3b50209c" providerId="ADAL" clId="{B7B0E852-C429-48B3-B163-2EAC6FD0DF5D}" dt="2020-04-24T09:52:01.841" v="23" actId="20577"/>
          <ac:spMkLst>
            <pc:docMk/>
            <pc:sldMk cId="287265025" sldId="644"/>
            <ac:spMk id="4" creationId="{00000000-0000-0000-0000-000000000000}"/>
          </ac:spMkLst>
        </pc:spChg>
        <pc:spChg chg="del topLvl">
          <ac:chgData name="Chen Huixian (Dr)" userId="20716d99-1445-4dd2-b9b7-f75b3b50209c" providerId="ADAL" clId="{B7B0E852-C429-48B3-B163-2EAC6FD0DF5D}" dt="2020-04-24T09:47:08.549" v="2" actId="478"/>
          <ac:spMkLst>
            <pc:docMk/>
            <pc:sldMk cId="287265025" sldId="644"/>
            <ac:spMk id="6" creationId="{8BA7CD59-7433-4A0E-9BA2-9F8C5D27C813}"/>
          </ac:spMkLst>
        </pc:spChg>
        <pc:spChg chg="del topLvl">
          <ac:chgData name="Chen Huixian (Dr)" userId="20716d99-1445-4dd2-b9b7-f75b3b50209c" providerId="ADAL" clId="{B7B0E852-C429-48B3-B163-2EAC6FD0DF5D}" dt="2020-04-24T09:47:06.009" v="1" actId="478"/>
          <ac:spMkLst>
            <pc:docMk/>
            <pc:sldMk cId="287265025" sldId="644"/>
            <ac:spMk id="7" creationId="{F23D741F-0AC2-43E8-8946-24E78B13409F}"/>
          </ac:spMkLst>
        </pc:spChg>
        <pc:spChg chg="del">
          <ac:chgData name="Chen Huixian (Dr)" userId="20716d99-1445-4dd2-b9b7-f75b3b50209c" providerId="ADAL" clId="{B7B0E852-C429-48B3-B163-2EAC6FD0DF5D}" dt="2020-04-24T09:47:03.640" v="0" actId="478"/>
          <ac:spMkLst>
            <pc:docMk/>
            <pc:sldMk cId="287265025" sldId="644"/>
            <ac:spMk id="8" creationId="{58A90DD3-9F8F-4D18-8312-BA71CDF050E7}"/>
          </ac:spMkLst>
        </pc:spChg>
        <pc:grpChg chg="del">
          <ac:chgData name="Chen Huixian (Dr)" userId="20716d99-1445-4dd2-b9b7-f75b3b50209c" providerId="ADAL" clId="{B7B0E852-C429-48B3-B163-2EAC6FD0DF5D}" dt="2020-04-24T09:47:06.009" v="1" actId="478"/>
          <ac:grpSpMkLst>
            <pc:docMk/>
            <pc:sldMk cId="287265025" sldId="644"/>
            <ac:grpSpMk id="3" creationId="{32D49908-42D2-4E56-A6AF-1B078FCB48E0}"/>
          </ac:grpSpMkLst>
        </pc:grpChg>
      </pc:sldChg>
      <pc:sldChg chg="modNotesTx">
        <pc:chgData name="Chen Huixian (Dr)" userId="20716d99-1445-4dd2-b9b7-f75b3b50209c" providerId="ADAL" clId="{B7B0E852-C429-48B3-B163-2EAC6FD0DF5D}" dt="2020-04-25T11:27:54.829" v="1221" actId="20577"/>
        <pc:sldMkLst>
          <pc:docMk/>
          <pc:sldMk cId="4266256496" sldId="646"/>
        </pc:sldMkLst>
      </pc:sldChg>
      <pc:sldChg chg="delSp modSp delAnim modNotesTx">
        <pc:chgData name="Chen Huixian (Dr)" userId="20716d99-1445-4dd2-b9b7-f75b3b50209c" providerId="ADAL" clId="{B7B0E852-C429-48B3-B163-2EAC6FD0DF5D}" dt="2020-04-25T11:06:51.879" v="356" actId="20577"/>
        <pc:sldMkLst>
          <pc:docMk/>
          <pc:sldMk cId="3027569450" sldId="647"/>
        </pc:sldMkLst>
        <pc:spChg chg="mod">
          <ac:chgData name="Chen Huixian (Dr)" userId="20716d99-1445-4dd2-b9b7-f75b3b50209c" providerId="ADAL" clId="{B7B0E852-C429-48B3-B163-2EAC6FD0DF5D}" dt="2020-04-25T11:04:06.174" v="342" actId="1076"/>
          <ac:spMkLst>
            <pc:docMk/>
            <pc:sldMk cId="3027569450" sldId="647"/>
            <ac:spMk id="6" creationId="{00000000-0000-0000-0000-000000000000}"/>
          </ac:spMkLst>
        </pc:spChg>
        <pc:spChg chg="del">
          <ac:chgData name="Chen Huixian (Dr)" userId="20716d99-1445-4dd2-b9b7-f75b3b50209c" providerId="ADAL" clId="{B7B0E852-C429-48B3-B163-2EAC6FD0DF5D}" dt="2020-04-25T11:02:42.247" v="301" actId="478"/>
          <ac:spMkLst>
            <pc:docMk/>
            <pc:sldMk cId="3027569450" sldId="647"/>
            <ac:spMk id="11" creationId="{DA145F68-4548-469D-A185-970542C5DA87}"/>
          </ac:spMkLst>
        </pc:spChg>
        <pc:picChg chg="del">
          <ac:chgData name="Chen Huixian (Dr)" userId="20716d99-1445-4dd2-b9b7-f75b3b50209c" providerId="ADAL" clId="{B7B0E852-C429-48B3-B163-2EAC6FD0DF5D}" dt="2020-04-25T11:02:43.314" v="302" actId="478"/>
          <ac:picMkLst>
            <pc:docMk/>
            <pc:sldMk cId="3027569450" sldId="647"/>
            <ac:picMk id="10" creationId="{4C0F14C4-66E3-4B57-837B-056A1E961BAA}"/>
          </ac:picMkLst>
        </pc:picChg>
      </pc:sldChg>
      <pc:sldChg chg="ord modNotesTx">
        <pc:chgData name="Chen Huixian (Dr)" userId="20716d99-1445-4dd2-b9b7-f75b3b50209c" providerId="ADAL" clId="{B7B0E852-C429-48B3-B163-2EAC6FD0DF5D}" dt="2020-04-25T11:09:22.950" v="516" actId="20577"/>
        <pc:sldMkLst>
          <pc:docMk/>
          <pc:sldMk cId="1151275548" sldId="648"/>
        </pc:sldMkLst>
      </pc:sldChg>
      <pc:sldChg chg="ord modNotesTx">
        <pc:chgData name="Chen Huixian (Dr)" userId="20716d99-1445-4dd2-b9b7-f75b3b50209c" providerId="ADAL" clId="{B7B0E852-C429-48B3-B163-2EAC6FD0DF5D}" dt="2020-04-25T12:54:02.061" v="1488" actId="20577"/>
        <pc:sldMkLst>
          <pc:docMk/>
          <pc:sldMk cId="1100648366" sldId="649"/>
        </pc:sldMkLst>
      </pc:sldChg>
      <pc:sldChg chg="modSp modNotesTx">
        <pc:chgData name="Chen Huixian (Dr)" userId="20716d99-1445-4dd2-b9b7-f75b3b50209c" providerId="ADAL" clId="{B7B0E852-C429-48B3-B163-2EAC6FD0DF5D}" dt="2020-04-25T10:48:16.612" v="28" actId="14100"/>
        <pc:sldMkLst>
          <pc:docMk/>
          <pc:sldMk cId="1263282454" sldId="669"/>
        </pc:sldMkLst>
        <pc:picChg chg="mod">
          <ac:chgData name="Chen Huixian (Dr)" userId="20716d99-1445-4dd2-b9b7-f75b3b50209c" providerId="ADAL" clId="{B7B0E852-C429-48B3-B163-2EAC6FD0DF5D}" dt="2020-04-25T10:48:16.612" v="28" actId="14100"/>
          <ac:picMkLst>
            <pc:docMk/>
            <pc:sldMk cId="1263282454" sldId="669"/>
            <ac:picMk id="12311" creationId="{00000000-0000-0000-0000-000000000000}"/>
          </ac:picMkLst>
        </pc:picChg>
      </pc:sldChg>
      <pc:sldChg chg="modNotesTx">
        <pc:chgData name="Chen Huixian (Dr)" userId="20716d99-1445-4dd2-b9b7-f75b3b50209c" providerId="ADAL" clId="{B7B0E852-C429-48B3-B163-2EAC6FD0DF5D}" dt="2020-04-25T11:14:10.105" v="768" actId="20577"/>
        <pc:sldMkLst>
          <pc:docMk/>
          <pc:sldMk cId="145479207" sldId="671"/>
        </pc:sldMkLst>
      </pc:sldChg>
      <pc:sldChg chg="modSp ord modNotesTx">
        <pc:chgData name="Chen Huixian (Dr)" userId="20716d99-1445-4dd2-b9b7-f75b3b50209c" providerId="ADAL" clId="{B7B0E852-C429-48B3-B163-2EAC6FD0DF5D}" dt="2020-04-25T11:32:01.062" v="1346" actId="20577"/>
        <pc:sldMkLst>
          <pc:docMk/>
          <pc:sldMk cId="2595110565" sldId="710"/>
        </pc:sldMkLst>
        <pc:picChg chg="mod">
          <ac:chgData name="Chen Huixian (Dr)" userId="20716d99-1445-4dd2-b9b7-f75b3b50209c" providerId="ADAL" clId="{B7B0E852-C429-48B3-B163-2EAC6FD0DF5D}" dt="2020-04-25T11:31:08.381" v="1247" actId="14100"/>
          <ac:picMkLst>
            <pc:docMk/>
            <pc:sldMk cId="2595110565" sldId="710"/>
            <ac:picMk id="2" creationId="{00000000-0000-0000-0000-000000000000}"/>
          </ac:picMkLst>
        </pc:pic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2" name="Rectangle 4"/>
          <p:cNvSpPr>
            <a:spLocks noGrp="1" noRot="1" noChangeAspect="1"/>
          </p:cNvSpPr>
          <p:nvPr>
            <p:ph type="sldImg" idx="2"/>
          </p:nvPr>
        </p:nvSpPr>
        <p:spPr>
          <a:xfrm>
            <a:off x="1143000" y="685800"/>
            <a:ext cx="4572000" cy="3429000"/>
          </a:xfrm>
          <a:prstGeom prst="rect">
            <a:avLst/>
          </a:prstGeom>
          <a:noFill/>
          <a:ln w="9525">
            <a:noFill/>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第五级</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buFont typeface="Arial" panose="020B0604020202020204" pitchFamily="34" charset="0"/>
              <a:buNone/>
              <a:defRPr sz="1200"/>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756DFA7E-EA5F-4347-B00E-1D6456384A90}"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3891164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Investigations of Holocene estuarine sediments reveal important information about changes in sea level, climate and human activities </a:t>
            </a:r>
            <a:r>
              <a:rPr lang="en-US" altLang="zh-CN" sz="1200" b="0" i="0" kern="1200" dirty="0">
                <a:solidFill>
                  <a:schemeClr val="tx1"/>
                </a:solidFill>
                <a:effectLst/>
                <a:latin typeface="Calibri" panose="020F0502020204030204" pitchFamily="34" charset="0"/>
                <a:ea typeface="宋体" panose="02010600030101010101" pitchFamily="2" charset="-122"/>
                <a:cs typeface="+mn-cs"/>
              </a:rPr>
              <a:t>, which elucidate the patterns of natural variability and thus provide a background to compare against the increasing environmental stresses. Especially  Early Holocene climate warmed and sea-level rose rapidly, which  highly resembles modern days.</a:t>
            </a:r>
            <a:endParaRPr lang="zh-CN" altLang="en-US" dirty="0"/>
          </a:p>
        </p:txBody>
      </p:sp>
    </p:spTree>
    <p:extLst>
      <p:ext uri="{BB962C8B-B14F-4D97-AF65-F5344CB8AC3E}">
        <p14:creationId xmlns:p14="http://schemas.microsoft.com/office/powerpoint/2010/main" val="2089766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the foraminiferal record from core ZK19,  foraminifers began to occur within the transition zone which have an upward-fining grain size, but they are monotonous and broken individuals. In the gray clay-silt sediments, </a:t>
            </a:r>
            <a:r>
              <a:rPr lang="en-US" altLang="zh-CN" dirty="0" err="1"/>
              <a:t>foramimifers</a:t>
            </a:r>
            <a:r>
              <a:rPr lang="en-US" altLang="zh-CN" dirty="0"/>
              <a:t> were continuous appeared with reasonable density. We used a </a:t>
            </a:r>
            <a:r>
              <a:rPr lang="en-US" altLang="zh-CN" sz="1200" b="0" i="0" kern="1200" dirty="0">
                <a:solidFill>
                  <a:schemeClr val="tx1"/>
                </a:solidFill>
                <a:effectLst/>
                <a:latin typeface="Calibri" panose="020F0502020204030204" pitchFamily="34" charset="0"/>
                <a:ea typeface="宋体" panose="02010600030101010101" pitchFamily="2" charset="-122"/>
                <a:cs typeface="+mn-cs"/>
              </a:rPr>
              <a:t>stratigraphically constrained </a:t>
            </a:r>
            <a:r>
              <a:rPr lang="en-US" altLang="zh-CN" sz="1200" b="1" i="0" kern="1200" dirty="0">
                <a:solidFill>
                  <a:schemeClr val="tx1"/>
                </a:solidFill>
                <a:effectLst/>
                <a:latin typeface="Calibri" panose="020F0502020204030204" pitchFamily="34" charset="0"/>
                <a:ea typeface="宋体" panose="02010600030101010101" pitchFamily="2" charset="-122"/>
                <a:cs typeface="+mn-cs"/>
              </a:rPr>
              <a:t>cluster analysis t</a:t>
            </a:r>
            <a:r>
              <a:rPr lang="en-US" altLang="zh-CN" dirty="0"/>
              <a:t>o divided these foraminiferal population. Five clusters has been recognized, corresponding to five sedimentary facies, from bottom to top were inner estuary, middle estuary, outer estuary, and middle estuary tidal channel, middle estuary shoal.</a:t>
            </a:r>
            <a:endParaRPr lang="zh-CN" altLang="en-US" dirty="0"/>
          </a:p>
        </p:txBody>
      </p:sp>
    </p:spTree>
    <p:extLst>
      <p:ext uri="{BB962C8B-B14F-4D97-AF65-F5344CB8AC3E}">
        <p14:creationId xmlns:p14="http://schemas.microsoft.com/office/powerpoint/2010/main" val="2784749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SG" altLang="zh-CN" sz="1200" b="0" i="0" kern="1200" dirty="0">
                <a:solidFill>
                  <a:schemeClr val="accent2">
                    <a:lumMod val="90000"/>
                    <a:lumOff val="10000"/>
                  </a:schemeClr>
                </a:solidFill>
                <a:latin typeface="Calibri" panose="020F0502020204030204" pitchFamily="34" charset="0"/>
                <a:ea typeface="宋体" panose="02010600030101010101" pitchFamily="2" charset="-122"/>
                <a:cs typeface="+mn-cs"/>
              </a:rPr>
              <a:t>The binary diagrams are used to distinguish the organic matter source, except the classical defined range of marine, freshwater particle organic carbon, algae</a:t>
            </a:r>
            <a:r>
              <a:rPr lang="en-US" altLang="zh-CN" sz="1200" b="0" i="0" kern="1200" dirty="0">
                <a:solidFill>
                  <a:schemeClr val="accent2">
                    <a:lumMod val="90000"/>
                    <a:lumOff val="10000"/>
                  </a:schemeClr>
                </a:solidFill>
                <a:latin typeface="Calibri" panose="020F0502020204030204" pitchFamily="34" charset="0"/>
                <a:ea typeface="宋体" panose="02010600030101010101" pitchFamily="2" charset="-122"/>
                <a:cs typeface="+mn-cs"/>
              </a:rPr>
              <a:t>.</a:t>
            </a:r>
            <a:r>
              <a:rPr lang="zh-CN" altLang="en-US" sz="1200" b="0" i="0" kern="1200" dirty="0">
                <a:solidFill>
                  <a:schemeClr val="accent2">
                    <a:lumMod val="90000"/>
                    <a:lumOff val="10000"/>
                  </a:schemeClr>
                </a:solidFill>
                <a:latin typeface="Calibri" panose="020F0502020204030204" pitchFamily="34" charset="0"/>
                <a:ea typeface="宋体" panose="02010600030101010101" pitchFamily="2" charset="-122"/>
                <a:cs typeface="+mn-cs"/>
              </a:rPr>
              <a:t> </a:t>
            </a:r>
            <a:r>
              <a:rPr lang="en-US" altLang="zh-CN" sz="1200" b="0" i="0" kern="1200" dirty="0">
                <a:solidFill>
                  <a:schemeClr val="accent2">
                    <a:lumMod val="90000"/>
                    <a:lumOff val="10000"/>
                  </a:schemeClr>
                </a:solidFill>
                <a:latin typeface="Calibri" panose="020F0502020204030204" pitchFamily="34" charset="0"/>
                <a:ea typeface="宋体" panose="02010600030101010101" pitchFamily="2" charset="-122"/>
                <a:cs typeface="+mn-cs"/>
              </a:rPr>
              <a:t>We</a:t>
            </a:r>
            <a:r>
              <a:rPr lang="zh-CN" altLang="en-US" sz="1200" b="0" i="0" kern="1200" dirty="0">
                <a:solidFill>
                  <a:schemeClr val="accent2">
                    <a:lumMod val="90000"/>
                    <a:lumOff val="10000"/>
                  </a:schemeClr>
                </a:solidFill>
                <a:latin typeface="Calibri" panose="020F0502020204030204" pitchFamily="34" charset="0"/>
                <a:ea typeface="宋体" panose="02010600030101010101" pitchFamily="2" charset="-122"/>
                <a:cs typeface="+mn-cs"/>
              </a:rPr>
              <a:t> </a:t>
            </a:r>
            <a:r>
              <a:rPr lang="en-US" altLang="zh-CN" sz="1200" b="0" i="0" kern="1200" dirty="0">
                <a:solidFill>
                  <a:schemeClr val="accent2">
                    <a:lumMod val="90000"/>
                    <a:lumOff val="10000"/>
                  </a:schemeClr>
                </a:solidFill>
                <a:latin typeface="Calibri" panose="020F0502020204030204" pitchFamily="34" charset="0"/>
                <a:ea typeface="宋体" panose="02010600030101010101" pitchFamily="2" charset="-122"/>
                <a:cs typeface="+mn-cs"/>
              </a:rPr>
              <a:t>also summarized the </a:t>
            </a:r>
            <a:r>
              <a:rPr lang="en-SG" altLang="zh-CN" sz="1200" b="0" i="0" kern="1200" dirty="0">
                <a:solidFill>
                  <a:schemeClr val="accent2">
                    <a:lumMod val="90000"/>
                    <a:lumOff val="10000"/>
                  </a:schemeClr>
                </a:solidFill>
                <a:latin typeface="Calibri" panose="020F0502020204030204" pitchFamily="34" charset="0"/>
                <a:ea typeface="宋体" panose="02010600030101010101" pitchFamily="2" charset="-122"/>
                <a:cs typeface="+mn-cs"/>
              </a:rPr>
              <a:t>δ</a:t>
            </a:r>
            <a:r>
              <a:rPr lang="en-SG" altLang="zh-CN" sz="1200" b="0" i="0" kern="1200" baseline="30000" dirty="0">
                <a:solidFill>
                  <a:schemeClr val="accent2">
                    <a:lumMod val="90000"/>
                    <a:lumOff val="10000"/>
                  </a:schemeClr>
                </a:solidFill>
                <a:latin typeface="Calibri" panose="020F0502020204030204" pitchFamily="34" charset="0"/>
                <a:ea typeface="宋体" panose="02010600030101010101" pitchFamily="2" charset="-122"/>
                <a:cs typeface="+mn-cs"/>
              </a:rPr>
              <a:t>13</a:t>
            </a:r>
            <a:r>
              <a:rPr lang="en-SG" altLang="zh-CN" sz="1200" b="0" i="0" kern="1200" dirty="0">
                <a:solidFill>
                  <a:schemeClr val="accent2">
                    <a:lumMod val="90000"/>
                    <a:lumOff val="10000"/>
                  </a:schemeClr>
                </a:solidFill>
                <a:latin typeface="Calibri" panose="020F0502020204030204" pitchFamily="34" charset="0"/>
                <a:ea typeface="宋体" panose="02010600030101010101" pitchFamily="2" charset="-122"/>
                <a:cs typeface="+mn-cs"/>
              </a:rPr>
              <a:t>C and C/N values from</a:t>
            </a:r>
            <a:r>
              <a:rPr lang="en-US" altLang="zh-CN" sz="1200" b="0" i="0" kern="1200" dirty="0">
                <a:solidFill>
                  <a:schemeClr val="accent2">
                    <a:lumMod val="90000"/>
                    <a:lumOff val="10000"/>
                  </a:schemeClr>
                </a:solidFill>
                <a:latin typeface="Calibri" panose="020F0502020204030204" pitchFamily="34" charset="0"/>
                <a:ea typeface="宋体" panose="02010600030101010101" pitchFamily="2" charset="-122"/>
                <a:cs typeface="+mn-cs"/>
              </a:rPr>
              <a:t> the organic materials from modern Pearl River Delta, such as C3, C4 plants, and all kind of soil, and the estuarine surface sediment. We put the </a:t>
            </a:r>
            <a:r>
              <a:rPr lang="en-SG" altLang="zh-CN" sz="1200" b="0" i="0" kern="1200" dirty="0">
                <a:solidFill>
                  <a:schemeClr val="accent2">
                    <a:lumMod val="90000"/>
                    <a:lumOff val="10000"/>
                  </a:schemeClr>
                </a:solidFill>
                <a:latin typeface="Calibri" panose="020F0502020204030204" pitchFamily="34" charset="0"/>
                <a:ea typeface="宋体" panose="02010600030101010101" pitchFamily="2" charset="-122"/>
                <a:cs typeface="+mn-cs"/>
              </a:rPr>
              <a:t>δ</a:t>
            </a:r>
            <a:r>
              <a:rPr lang="en-SG" altLang="zh-CN" sz="1200" b="0" i="0" kern="1200" baseline="30000" dirty="0">
                <a:solidFill>
                  <a:schemeClr val="accent2">
                    <a:lumMod val="90000"/>
                    <a:lumOff val="10000"/>
                  </a:schemeClr>
                </a:solidFill>
                <a:latin typeface="Calibri" panose="020F0502020204030204" pitchFamily="34" charset="0"/>
                <a:ea typeface="宋体" panose="02010600030101010101" pitchFamily="2" charset="-122"/>
                <a:cs typeface="+mn-cs"/>
              </a:rPr>
              <a:t>13</a:t>
            </a:r>
            <a:r>
              <a:rPr lang="en-SG" altLang="zh-CN" sz="1200" b="0" i="0" kern="1200" dirty="0">
                <a:solidFill>
                  <a:schemeClr val="accent2">
                    <a:lumMod val="90000"/>
                    <a:lumOff val="10000"/>
                  </a:schemeClr>
                </a:solidFill>
                <a:latin typeface="Calibri" panose="020F0502020204030204" pitchFamily="34" charset="0"/>
                <a:ea typeface="宋体" panose="02010600030101010101" pitchFamily="2" charset="-122"/>
                <a:cs typeface="+mn-cs"/>
              </a:rPr>
              <a:t>C and C/N values of core ZK19 into the diagram to indicate its source, results show that there are three kinds of sources.</a:t>
            </a:r>
            <a:endParaRPr lang="zh-CN" altLang="en-US" b="0" i="0" dirty="0"/>
          </a:p>
        </p:txBody>
      </p:sp>
    </p:spTree>
    <p:extLst>
      <p:ext uri="{BB962C8B-B14F-4D97-AF65-F5344CB8AC3E}">
        <p14:creationId xmlns:p14="http://schemas.microsoft.com/office/powerpoint/2010/main" val="1973345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figure show the vertical variation of geochemical records of core ZK19, based on the binary diagrams of δ</a:t>
            </a:r>
            <a:r>
              <a:rPr lang="en-US" altLang="zh-CN" baseline="30000" dirty="0"/>
              <a:t>13</a:t>
            </a:r>
            <a:r>
              <a:rPr lang="en-US" altLang="zh-CN" dirty="0"/>
              <a:t>C and C/N, organic matter of the sediments are corresponded to three sources. From bottom to top there are Original terrestrial C3 plants and freshwater POC, altered by bacteria; Terrestrial C3 plants and freshwater POC; Marine POC and/or agriculture soil.</a:t>
            </a:r>
          </a:p>
          <a:p>
            <a:endParaRPr lang="en-US" altLang="zh-CN" dirty="0"/>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3339348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The complex diagram combined all the information. We</a:t>
            </a:r>
            <a:r>
              <a:rPr lang="zh-CN" altLang="en-US" dirty="0"/>
              <a:t> </a:t>
            </a:r>
            <a:r>
              <a:rPr lang="en-US" altLang="zh-CN" dirty="0"/>
              <a:t>selected classical Asian monsoon index δ</a:t>
            </a:r>
            <a:r>
              <a:rPr lang="en-US" altLang="zh-CN" baseline="30000" dirty="0"/>
              <a:t>18</a:t>
            </a:r>
            <a:r>
              <a:rPr lang="en-US" altLang="zh-CN" dirty="0"/>
              <a:t>O of the stalagmite from the Dongge Cave and biomarker from </a:t>
            </a:r>
            <a:r>
              <a:rPr lang="en-US" altLang="zh-CN" dirty="0" err="1"/>
              <a:t>Huguanyan</a:t>
            </a:r>
            <a:r>
              <a:rPr lang="en-US" altLang="zh-CN" dirty="0"/>
              <a:t> Maar Lake to compared with freshwater discharge (influenced by precipitation) proxy. The results are quite similar, in early Holocene, sea-level rose rapidly, monsoon precipitation enhanced gradually. In late Holocene, deltaic progradation, monsoon precipitation </a:t>
            </a:r>
            <a:r>
              <a:rPr lang="en-US" altLang="zh-CN" sz="1200" b="0" i="0" kern="1200" dirty="0">
                <a:solidFill>
                  <a:schemeClr val="tx1"/>
                </a:solidFill>
                <a:effectLst/>
                <a:latin typeface="Calibri" panose="020F0502020204030204" pitchFamily="34" charset="0"/>
                <a:ea typeface="宋体" panose="02010600030101010101" pitchFamily="2" charset="-122"/>
                <a:cs typeface="+mn-cs"/>
              </a:rPr>
              <a:t>continuingly</a:t>
            </a:r>
            <a:r>
              <a:rPr lang="en-US" altLang="zh-CN" sz="1200" b="1" i="0" kern="1200" dirty="0">
                <a:solidFill>
                  <a:schemeClr val="tx1"/>
                </a:solidFill>
                <a:effectLst/>
                <a:latin typeface="Calibri" panose="020F0502020204030204" pitchFamily="34" charset="0"/>
                <a:ea typeface="宋体" panose="02010600030101010101" pitchFamily="2" charset="-122"/>
                <a:cs typeface="+mn-cs"/>
              </a:rPr>
              <a:t> </a:t>
            </a:r>
            <a:r>
              <a:rPr lang="en-US" altLang="zh-CN" dirty="0"/>
              <a:t>declined , and human impacts increased in last 2000 years.</a:t>
            </a:r>
          </a:p>
          <a:p>
            <a:endParaRPr lang="en-US" altLang="zh-CN" dirty="0"/>
          </a:p>
        </p:txBody>
      </p:sp>
    </p:spTree>
    <p:extLst>
      <p:ext uri="{BB962C8B-B14F-4D97-AF65-F5344CB8AC3E}">
        <p14:creationId xmlns:p14="http://schemas.microsoft.com/office/powerpoint/2010/main" val="2338868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0" i="0" kern="1200" dirty="0">
                <a:solidFill>
                  <a:schemeClr val="tx1"/>
                </a:solidFill>
                <a:effectLst/>
                <a:latin typeface="Calibri" panose="020F0502020204030204" pitchFamily="34" charset="0"/>
                <a:ea typeface="宋体" panose="02010600030101010101" pitchFamily="2" charset="-122"/>
                <a:cs typeface="+mn-cs"/>
              </a:rPr>
              <a:t>The scenario of human impacts is also supported by a synchronous increase of heavy metal elements Pb, Fe and Cu, which were introduced by use of metal tools in agricultural activity.</a:t>
            </a:r>
            <a:br>
              <a:rPr lang="en-US" altLang="zh-CN" dirty="0"/>
            </a:br>
            <a:endParaRPr lang="zh-CN" altLang="en-US" dirty="0"/>
          </a:p>
        </p:txBody>
      </p:sp>
    </p:spTree>
    <p:extLst>
      <p:ext uri="{BB962C8B-B14F-4D97-AF65-F5344CB8AC3E}">
        <p14:creationId xmlns:p14="http://schemas.microsoft.com/office/powerpoint/2010/main" val="3750217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24705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Welcome to </a:t>
            </a:r>
            <a:r>
              <a:rPr lang="en-US" altLang="zh-CN"/>
              <a:t>download the </a:t>
            </a:r>
            <a:r>
              <a:rPr lang="en-US" altLang="zh-CN" dirty="0"/>
              <a:t>paper if you are interested in this research. </a:t>
            </a:r>
            <a:endParaRPr lang="zh-CN" altLang="en-US" dirty="0"/>
          </a:p>
        </p:txBody>
      </p:sp>
    </p:spTree>
    <p:extLst>
      <p:ext uri="{BB962C8B-B14F-4D97-AF65-F5344CB8AC3E}">
        <p14:creationId xmlns:p14="http://schemas.microsoft.com/office/powerpoint/2010/main" val="675351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Pearl River is the second largest river with dense population of China. This study core ZK19 was within the range of one of the paleo-valleys, thus it contained early Holocene sediments, which provided a relative longer Holocene record.</a:t>
            </a:r>
            <a:br>
              <a:rPr lang="en-US" altLang="zh-CN" dirty="0"/>
            </a:br>
            <a:endParaRPr lang="zh-CN" altLang="en-US" dirty="0"/>
          </a:p>
        </p:txBody>
      </p:sp>
    </p:spTree>
    <p:extLst>
      <p:ext uri="{BB962C8B-B14F-4D97-AF65-F5344CB8AC3E}">
        <p14:creationId xmlns:p14="http://schemas.microsoft.com/office/powerpoint/2010/main" val="418154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Tree>
    <p:extLst>
      <p:ext uri="{BB962C8B-B14F-4D97-AF65-F5344CB8AC3E}">
        <p14:creationId xmlns:p14="http://schemas.microsoft.com/office/powerpoint/2010/main" val="1505772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is the dating sheet with12 radiocarbon dates, and 10 of them were used to establish the age-depth model, and the hiatus was confined within the 1 m depth with ages span nearly 5000 years between 16 and 17m.  SL indicated single broken shell, SS indicated small intact shells.</a:t>
            </a:r>
            <a:endParaRPr lang="zh-CN" altLang="en-US" dirty="0"/>
          </a:p>
        </p:txBody>
      </p:sp>
    </p:spTree>
    <p:extLst>
      <p:ext uri="{BB962C8B-B14F-4D97-AF65-F5344CB8AC3E}">
        <p14:creationId xmlns:p14="http://schemas.microsoft.com/office/powerpoint/2010/main" val="1822556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Tree>
    <p:extLst>
      <p:ext uri="{BB962C8B-B14F-4D97-AF65-F5344CB8AC3E}">
        <p14:creationId xmlns:p14="http://schemas.microsoft.com/office/powerpoint/2010/main" val="106894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kern="1200" dirty="0">
                <a:solidFill>
                  <a:schemeClr val="accent2">
                    <a:lumMod val="90000"/>
                    <a:lumOff val="10000"/>
                  </a:schemeClr>
                </a:solidFill>
                <a:latin typeface="Calibri" panose="020F0502020204030204" pitchFamily="34" charset="0"/>
                <a:ea typeface="黑体" panose="02010609060101010101" pitchFamily="49" charset="-122"/>
                <a:cs typeface="+mn-cs"/>
              </a:rPr>
              <a:t>When compared core ZK19 with nearby profile which was established by </a:t>
            </a:r>
            <a:r>
              <a:rPr lang="en-US" altLang="zh-CN" sz="1200" b="0" kern="1200" dirty="0" err="1">
                <a:solidFill>
                  <a:schemeClr val="accent2">
                    <a:lumMod val="90000"/>
                    <a:lumOff val="10000"/>
                  </a:schemeClr>
                </a:solidFill>
                <a:latin typeface="Calibri" panose="020F0502020204030204" pitchFamily="34" charset="0"/>
                <a:ea typeface="黑体" panose="02010609060101010101" pitchFamily="49" charset="-122"/>
                <a:cs typeface="+mn-cs"/>
              </a:rPr>
              <a:t>Zong</a:t>
            </a:r>
            <a:r>
              <a:rPr lang="en-US" altLang="zh-CN" sz="1200" b="0" kern="1200" dirty="0">
                <a:solidFill>
                  <a:schemeClr val="accent2">
                    <a:lumMod val="90000"/>
                    <a:lumOff val="10000"/>
                  </a:schemeClr>
                </a:solidFill>
                <a:latin typeface="Calibri" panose="020F0502020204030204" pitchFamily="34" charset="0"/>
                <a:ea typeface="黑体" panose="02010609060101010101" pitchFamily="49" charset="-122"/>
                <a:cs typeface="+mn-cs"/>
              </a:rPr>
              <a:t> et al.(2012), the stratigraphy were consistent. </a:t>
            </a:r>
            <a:r>
              <a:rPr lang="en-US" altLang="zh-CN" sz="1200" b="0" kern="1200" dirty="0">
                <a:solidFill>
                  <a:schemeClr val="bg1">
                    <a:lumMod val="60000"/>
                    <a:lumOff val="40000"/>
                  </a:schemeClr>
                </a:solidFill>
                <a:latin typeface="+mn-ea"/>
                <a:ea typeface="宋体" panose="02010600030101010101" pitchFamily="2" charset="-122"/>
                <a:cs typeface="+mn-cs"/>
              </a:rPr>
              <a:t>H</a:t>
            </a:r>
            <a:r>
              <a:rPr lang="en-US" altLang="zh-CN" sz="1200" kern="1200" dirty="0">
                <a:solidFill>
                  <a:schemeClr val="bg1">
                    <a:lumMod val="60000"/>
                    <a:lumOff val="40000"/>
                  </a:schemeClr>
                </a:solidFill>
                <a:latin typeface="+mn-ea"/>
                <a:ea typeface="宋体" panose="02010600030101010101" pitchFamily="2" charset="-122"/>
                <a:cs typeface="+mn-cs"/>
              </a:rPr>
              <a:t>iatus existed at the infilled surface of paleo-valley between 8100~3300 </a:t>
            </a:r>
            <a:r>
              <a:rPr lang="en-US" altLang="zh-CN" sz="1200" kern="1200" dirty="0" err="1">
                <a:solidFill>
                  <a:schemeClr val="bg1">
                    <a:lumMod val="60000"/>
                    <a:lumOff val="40000"/>
                  </a:schemeClr>
                </a:solidFill>
                <a:latin typeface="+mn-ea"/>
                <a:ea typeface="宋体" panose="02010600030101010101" pitchFamily="2" charset="-122"/>
                <a:cs typeface="+mn-cs"/>
              </a:rPr>
              <a:t>cal</a:t>
            </a:r>
            <a:r>
              <a:rPr lang="en-US" altLang="zh-CN" sz="1200" kern="1200" dirty="0">
                <a:solidFill>
                  <a:schemeClr val="bg1">
                    <a:lumMod val="60000"/>
                    <a:lumOff val="40000"/>
                  </a:schemeClr>
                </a:solidFill>
                <a:latin typeface="+mn-ea"/>
                <a:ea typeface="宋体" panose="02010600030101010101" pitchFamily="2" charset="-122"/>
                <a:cs typeface="+mn-cs"/>
              </a:rPr>
              <a:t> a BP. </a:t>
            </a:r>
            <a:endParaRPr lang="zh-CN" altLang="en-US" sz="1200" b="0" kern="1200" dirty="0">
              <a:solidFill>
                <a:schemeClr val="accent2">
                  <a:lumMod val="90000"/>
                  <a:lumOff val="10000"/>
                </a:schemeClr>
              </a:solidFill>
              <a:latin typeface="Calibri" panose="020F0502020204030204" pitchFamily="34" charset="0"/>
              <a:ea typeface="黑体" panose="02010609060101010101" pitchFamily="49" charset="-122"/>
              <a:cs typeface="+mn-cs"/>
            </a:endParaRPr>
          </a:p>
          <a:p>
            <a:endParaRPr lang="zh-CN" altLang="en-US" dirty="0"/>
          </a:p>
        </p:txBody>
      </p:sp>
    </p:spTree>
    <p:extLst>
      <p:ext uri="{BB962C8B-B14F-4D97-AF65-F5344CB8AC3E}">
        <p14:creationId xmlns:p14="http://schemas.microsoft.com/office/powerpoint/2010/main" val="3910085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checked the chronology of the sediment cores around </a:t>
            </a:r>
            <a:r>
              <a:rPr lang="en-US" altLang="zh-CN" dirty="0" err="1"/>
              <a:t>Lingding</a:t>
            </a:r>
            <a:r>
              <a:rPr lang="en-US" altLang="zh-CN" dirty="0"/>
              <a:t> Bay and found three cores which are similar to core ZK19.  Their locations are marked in left figure, age-depth models all show a middle Holocene hiatus. In order to figure out the cause of the hiatus, we find clues from the paleo-estuary of Pearl River, when sea-level is high in middle Holocene, the coastal line is much inland than modern days. Low sedimentation rate is expected in core location due to landward migration of deposition center. </a:t>
            </a:r>
            <a:r>
              <a:rPr lang="en-US" altLang="zh-CN" sz="1200" b="0" i="0" kern="1200" dirty="0">
                <a:solidFill>
                  <a:schemeClr val="tx1"/>
                </a:solidFill>
                <a:effectLst/>
                <a:latin typeface="Calibri" panose="020F0502020204030204" pitchFamily="34" charset="0"/>
                <a:ea typeface="宋体" panose="02010600030101010101" pitchFamily="2" charset="-122"/>
                <a:cs typeface="+mn-cs"/>
              </a:rPr>
              <a:t>A simulation of ebb tide flow fields between 6000 and 2500 </a:t>
            </a:r>
            <a:r>
              <a:rPr lang="en-US" altLang="zh-CN" sz="1200" b="0" i="0" kern="1200" dirty="0" err="1">
                <a:solidFill>
                  <a:schemeClr val="tx1"/>
                </a:solidFill>
                <a:effectLst/>
                <a:latin typeface="Calibri" panose="020F0502020204030204" pitchFamily="34" charset="0"/>
                <a:ea typeface="宋体" panose="02010600030101010101" pitchFamily="2" charset="-122"/>
                <a:cs typeface="+mn-cs"/>
              </a:rPr>
              <a:t>cal</a:t>
            </a:r>
            <a:r>
              <a:rPr lang="en-US" altLang="zh-CN" sz="1200" b="0" i="0" kern="1200" dirty="0">
                <a:solidFill>
                  <a:schemeClr val="tx1"/>
                </a:solidFill>
                <a:effectLst/>
                <a:latin typeface="Calibri" panose="020F0502020204030204" pitchFamily="34" charset="0"/>
                <a:ea typeface="宋体" panose="02010600030101010101" pitchFamily="2" charset="-122"/>
                <a:cs typeface="+mn-cs"/>
              </a:rPr>
              <a:t> a BP shows that the area with highest velocity is near the “gates” and in the lower bay (Wei, 2010), consistent</a:t>
            </a:r>
            <a:r>
              <a:rPr lang="en-US" altLang="zh-CN" dirty="0"/>
              <a:t> </a:t>
            </a:r>
            <a:r>
              <a:rPr lang="en-US" altLang="zh-CN" sz="1200" b="0" i="0" kern="1200" dirty="0">
                <a:solidFill>
                  <a:schemeClr val="tx1"/>
                </a:solidFill>
                <a:effectLst/>
                <a:latin typeface="Calibri" panose="020F0502020204030204" pitchFamily="34" charset="0"/>
                <a:ea typeface="宋体" panose="02010600030101010101" pitchFamily="2" charset="-122"/>
                <a:cs typeface="+mn-cs"/>
              </a:rPr>
              <a:t>with the locations of cores showing a sedimentation hiatus.</a:t>
            </a:r>
            <a:br>
              <a:rPr lang="en-US" altLang="zh-CN" dirty="0"/>
            </a:br>
            <a:br>
              <a:rPr lang="en-US" altLang="zh-CN" dirty="0"/>
            </a:br>
            <a:br>
              <a:rPr lang="en-US" altLang="zh-CN" dirty="0"/>
            </a:br>
            <a:endParaRPr lang="zh-CN" altLang="en-US" dirty="0"/>
          </a:p>
        </p:txBody>
      </p:sp>
    </p:spTree>
    <p:extLst>
      <p:ext uri="{BB962C8B-B14F-4D97-AF65-F5344CB8AC3E}">
        <p14:creationId xmlns:p14="http://schemas.microsoft.com/office/powerpoint/2010/main" val="167364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SG" altLang="zh-CN" b="0" dirty="0">
                <a:solidFill>
                  <a:schemeClr val="accent6">
                    <a:lumMod val="90000"/>
                    <a:lumOff val="10000"/>
                  </a:schemeClr>
                </a:solidFill>
                <a:latin typeface="+mn-lt"/>
              </a:rPr>
              <a:t>These two seismic</a:t>
            </a:r>
            <a:r>
              <a:rPr lang="en-US" altLang="zh-CN" sz="1200" b="0" i="0" kern="1200" dirty="0">
                <a:solidFill>
                  <a:schemeClr val="tx1"/>
                </a:solidFill>
                <a:effectLst/>
                <a:latin typeface="+mn-lt"/>
                <a:ea typeface="宋体" panose="02010600030101010101" pitchFamily="2" charset="-122"/>
                <a:cs typeface="+mn-cs"/>
              </a:rPr>
              <a:t> </a:t>
            </a:r>
            <a:r>
              <a:rPr lang="en-SG" altLang="zh-CN" b="0" dirty="0">
                <a:solidFill>
                  <a:schemeClr val="accent6">
                    <a:lumMod val="90000"/>
                    <a:lumOff val="10000"/>
                  </a:schemeClr>
                </a:solidFill>
                <a:latin typeface="+mn-lt"/>
              </a:rPr>
              <a:t>profiles from </a:t>
            </a:r>
            <a:r>
              <a:rPr lang="en-SG" altLang="zh-CN" b="0" dirty="0" err="1">
                <a:solidFill>
                  <a:schemeClr val="accent6">
                    <a:lumMod val="90000"/>
                    <a:lumOff val="10000"/>
                  </a:schemeClr>
                </a:solidFill>
                <a:latin typeface="+mn-lt"/>
              </a:rPr>
              <a:t>Lingding</a:t>
            </a:r>
            <a:r>
              <a:rPr lang="en-SG" altLang="zh-CN" b="0" dirty="0">
                <a:solidFill>
                  <a:schemeClr val="accent6">
                    <a:lumMod val="90000"/>
                    <a:lumOff val="10000"/>
                  </a:schemeClr>
                </a:solidFill>
                <a:latin typeface="+mn-lt"/>
              </a:rPr>
              <a:t> Bay indicate that </a:t>
            </a:r>
            <a:r>
              <a:rPr lang="en-SG" altLang="zh-CN" sz="1200" kern="1200" dirty="0">
                <a:solidFill>
                  <a:schemeClr val="bg1">
                    <a:lumMod val="60000"/>
                    <a:lumOff val="40000"/>
                  </a:schemeClr>
                </a:solidFill>
                <a:latin typeface="+mn-ea"/>
                <a:ea typeface="宋体" panose="02010600030101010101" pitchFamily="2" charset="-122"/>
                <a:cs typeface="+mn-cs"/>
              </a:rPr>
              <a:t>a tidal ravinement surface </a:t>
            </a:r>
            <a:r>
              <a:rPr lang="en-SG" altLang="zh-CN" sz="1200" kern="1200" dirty="0" err="1">
                <a:solidFill>
                  <a:schemeClr val="bg1">
                    <a:lumMod val="60000"/>
                    <a:lumOff val="40000"/>
                  </a:schemeClr>
                </a:solidFill>
                <a:latin typeface="+mn-ea"/>
                <a:ea typeface="宋体" panose="02010600030101010101" pitchFamily="2" charset="-122"/>
                <a:cs typeface="+mn-cs"/>
              </a:rPr>
              <a:t>existes</a:t>
            </a:r>
            <a:r>
              <a:rPr lang="en-SG" altLang="zh-CN" sz="1200" kern="1200" dirty="0">
                <a:solidFill>
                  <a:schemeClr val="bg1">
                    <a:lumMod val="60000"/>
                    <a:lumOff val="40000"/>
                  </a:schemeClr>
                </a:solidFill>
                <a:latin typeface="+mn-ea"/>
                <a:ea typeface="宋体" panose="02010600030101010101" pitchFamily="2" charset="-122"/>
                <a:cs typeface="+mn-cs"/>
              </a:rPr>
              <a:t> between the depths of 16–24 m, corresponding to the infilled surface of paleo-valley. Therefore, we believe that the middle Holocene hiatus was caused by the formation of tidal ravinement due to enhanced tidal </a:t>
            </a:r>
            <a:r>
              <a:rPr lang="en-US" altLang="zh-CN" sz="1200" kern="1200" dirty="0">
                <a:solidFill>
                  <a:schemeClr val="bg1">
                    <a:lumMod val="60000"/>
                    <a:lumOff val="40000"/>
                  </a:schemeClr>
                </a:solidFill>
                <a:latin typeface="+mn-ea"/>
                <a:ea typeface="宋体" panose="02010600030101010101" pitchFamily="2" charset="-122"/>
                <a:cs typeface="+mn-cs"/>
              </a:rPr>
              <a:t>actions.</a:t>
            </a:r>
            <a:endParaRPr lang="zh-CN" altLang="en-US" sz="1200" kern="1200" dirty="0">
              <a:solidFill>
                <a:schemeClr val="bg1">
                  <a:lumMod val="60000"/>
                  <a:lumOff val="40000"/>
                </a:schemeClr>
              </a:solidFill>
              <a:latin typeface="+mn-ea"/>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b="0" dirty="0">
              <a:solidFill>
                <a:schemeClr val="accent6">
                  <a:lumMod val="90000"/>
                  <a:lumOff val="10000"/>
                </a:schemeClr>
              </a:solidFill>
              <a:latin typeface="+mn-lt"/>
              <a:ea typeface="微软雅黑" panose="020B0503020204020204" pitchFamily="34" charset="-122"/>
            </a:endParaRPr>
          </a:p>
          <a:p>
            <a:endParaRPr lang="zh-CN" altLang="en-US" dirty="0"/>
          </a:p>
        </p:txBody>
      </p:sp>
    </p:spTree>
    <p:extLst>
      <p:ext uri="{BB962C8B-B14F-4D97-AF65-F5344CB8AC3E}">
        <p14:creationId xmlns:p14="http://schemas.microsoft.com/office/powerpoint/2010/main" val="2838800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Foraminifera are good indicator of marine influence. We summarized foraminiferal distribution of modern </a:t>
            </a:r>
            <a:r>
              <a:rPr lang="en-US" altLang="zh-CN" dirty="0" err="1"/>
              <a:t>Lingding</a:t>
            </a:r>
            <a:r>
              <a:rPr lang="en-US" altLang="zh-CN" dirty="0"/>
              <a:t> Bay from different publications to be the basic to interpret the record from core ZK19. With the sedimentary facies changed seaward, foraminiferal assemblages changed accordingly and the diversity of foraminifera increased. </a:t>
            </a:r>
          </a:p>
          <a:p>
            <a:endParaRPr lang="en-US" altLang="zh-CN" dirty="0"/>
          </a:p>
          <a:p>
            <a:endParaRPr lang="zh-CN" altLang="en-US" dirty="0"/>
          </a:p>
        </p:txBody>
      </p:sp>
    </p:spTree>
    <p:extLst>
      <p:ext uri="{BB962C8B-B14F-4D97-AF65-F5344CB8AC3E}">
        <p14:creationId xmlns:p14="http://schemas.microsoft.com/office/powerpoint/2010/main" val="2076041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3988"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23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590550"/>
            <a:ext cx="1970088" cy="52863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31825" y="590550"/>
            <a:ext cx="5759450" cy="52863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3988"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23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3987"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39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31825" y="1600200"/>
            <a:ext cx="386397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3865563"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3118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3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7987"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7987"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bg2"/>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79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590550"/>
            <a:ext cx="1970088" cy="52863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31825" y="590550"/>
            <a:ext cx="5759450" cy="52863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3988"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23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3987"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39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31825" y="1600200"/>
            <a:ext cx="386397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3865563"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3118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3987"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39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3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7987"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7987"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bg2"/>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79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590550"/>
            <a:ext cx="1970088" cy="52863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31825" y="590550"/>
            <a:ext cx="5759450" cy="52863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3988"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23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3987"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39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31825" y="1600200"/>
            <a:ext cx="386397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3865563"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3118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31825" y="1600200"/>
            <a:ext cx="386397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3865563"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3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7987"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7987"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bg2"/>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79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590550"/>
            <a:ext cx="1970088" cy="52863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31825" y="590550"/>
            <a:ext cx="5759450" cy="52863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3988"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23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3987"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39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31825" y="1600200"/>
            <a:ext cx="386397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3865563"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3118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3118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3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7987"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7987"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bg2"/>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79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590550"/>
            <a:ext cx="1970088" cy="52863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31825" y="590550"/>
            <a:ext cx="5759450" cy="52863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3988"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23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3987"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39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31825" y="1600200"/>
            <a:ext cx="386397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3865563"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3118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3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7987"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7987"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bg2"/>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79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590550"/>
            <a:ext cx="1970088" cy="52863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31825" y="590550"/>
            <a:ext cx="5759450" cy="52863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3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7987"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7987"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bg2"/>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79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58.xml"/><Relationship Id="rId21" Type="http://schemas.openxmlformats.org/officeDocument/2006/relationships/image" Target="../media/image9.png"/><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5.png"/><Relationship Id="rId25" Type="http://schemas.openxmlformats.org/officeDocument/2006/relationships/image" Target="../media/image13.png"/><Relationship Id="rId2" Type="http://schemas.openxmlformats.org/officeDocument/2006/relationships/slideLayout" Target="../slideLayouts/slideLayout57.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image" Target="../media/image12.png"/><Relationship Id="rId5" Type="http://schemas.openxmlformats.org/officeDocument/2006/relationships/slideLayout" Target="../slideLayouts/slideLayout60.xml"/><Relationship Id="rId15" Type="http://schemas.openxmlformats.org/officeDocument/2006/relationships/image" Target="../media/image3.png"/><Relationship Id="rId23" Type="http://schemas.openxmlformats.org/officeDocument/2006/relationships/image" Target="../media/image11.png"/><Relationship Id="rId10" Type="http://schemas.openxmlformats.org/officeDocument/2006/relationships/slideLayout" Target="../slideLayouts/slideLayout65.xml"/><Relationship Id="rId19" Type="http://schemas.openxmlformats.org/officeDocument/2006/relationships/image" Target="../media/image7.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 Id="rId22"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31825" y="590550"/>
            <a:ext cx="7881938" cy="635000"/>
          </a:xfrm>
          <a:prstGeom prst="rect">
            <a:avLst/>
          </a:prstGeom>
          <a:noFill/>
          <a:ln w="9525">
            <a:noFill/>
          </a:ln>
        </p:spPr>
        <p:txBody>
          <a:bodyPr anchor="ctr"/>
          <a:lstStyle/>
          <a:p>
            <a:pPr lvl="0"/>
            <a:r>
              <a:rPr lang="zh-CN" altLang="zh-CN" dirty="0"/>
              <a:t>单击此处编辑母版标题样式</a:t>
            </a:r>
          </a:p>
        </p:txBody>
      </p:sp>
      <p:sp>
        <p:nvSpPr>
          <p:cNvPr id="1027" name="Rectangle 3"/>
          <p:cNvSpPr>
            <a:spLocks noGrp="1"/>
          </p:cNvSpPr>
          <p:nvPr>
            <p:ph type="body" idx="1"/>
          </p:nvPr>
        </p:nvSpPr>
        <p:spPr>
          <a:xfrm>
            <a:off x="631825" y="1600200"/>
            <a:ext cx="7881938" cy="4276725"/>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2400">
          <a:solidFill>
            <a:schemeClr val="bg2"/>
          </a:solidFill>
          <a:latin typeface="+mj-lt"/>
          <a:ea typeface="+mj-ea"/>
          <a:cs typeface="+mj-cs"/>
        </a:defRPr>
      </a:lvl1pPr>
      <a:lvl2pPr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631825" y="590550"/>
            <a:ext cx="7881938" cy="635000"/>
          </a:xfrm>
          <a:prstGeom prst="rect">
            <a:avLst/>
          </a:prstGeom>
          <a:noFill/>
          <a:ln w="9525">
            <a:noFill/>
          </a:ln>
        </p:spPr>
        <p:txBody>
          <a:bodyPr anchor="ctr"/>
          <a:lstStyle/>
          <a:p>
            <a:pPr lvl="0"/>
            <a:r>
              <a:rPr lang="zh-CN" altLang="zh-CN" dirty="0"/>
              <a:t>单击此处编辑母版标题样式</a:t>
            </a:r>
          </a:p>
        </p:txBody>
      </p:sp>
      <p:sp>
        <p:nvSpPr>
          <p:cNvPr id="2051" name="Rectangle 3"/>
          <p:cNvSpPr>
            <a:spLocks noGrp="1"/>
          </p:cNvSpPr>
          <p:nvPr>
            <p:ph type="body" idx="1"/>
          </p:nvPr>
        </p:nvSpPr>
        <p:spPr>
          <a:xfrm>
            <a:off x="631825" y="1600200"/>
            <a:ext cx="7881938" cy="4276725"/>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2400">
          <a:solidFill>
            <a:schemeClr val="bg2"/>
          </a:solidFill>
          <a:latin typeface="+mj-lt"/>
          <a:ea typeface="+mj-ea"/>
          <a:cs typeface="+mj-cs"/>
        </a:defRPr>
      </a:lvl1pPr>
      <a:lvl2pPr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4" name="Rectangle 2"/>
          <p:cNvSpPr>
            <a:spLocks noGrp="1"/>
          </p:cNvSpPr>
          <p:nvPr>
            <p:ph type="title"/>
          </p:nvPr>
        </p:nvSpPr>
        <p:spPr>
          <a:xfrm>
            <a:off x="631825" y="590550"/>
            <a:ext cx="7881938" cy="635000"/>
          </a:xfrm>
          <a:prstGeom prst="rect">
            <a:avLst/>
          </a:prstGeom>
          <a:noFill/>
          <a:ln w="9525">
            <a:noFill/>
          </a:ln>
        </p:spPr>
        <p:txBody>
          <a:bodyPr anchor="ctr"/>
          <a:lstStyle/>
          <a:p>
            <a:pPr lvl="0"/>
            <a:r>
              <a:rPr lang="zh-CN" altLang="zh-CN" dirty="0"/>
              <a:t>单击此处编辑母版标题样式</a:t>
            </a:r>
          </a:p>
        </p:txBody>
      </p:sp>
      <p:sp>
        <p:nvSpPr>
          <p:cNvPr id="3075" name="Rectangle 3"/>
          <p:cNvSpPr>
            <a:spLocks noGrp="1"/>
          </p:cNvSpPr>
          <p:nvPr>
            <p:ph type="body" idx="1"/>
          </p:nvPr>
        </p:nvSpPr>
        <p:spPr>
          <a:xfrm>
            <a:off x="631825" y="1600200"/>
            <a:ext cx="7881938" cy="4276725"/>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spcBef>
          <a:spcPct val="0"/>
        </a:spcBef>
        <a:spcAft>
          <a:spcPct val="0"/>
        </a:spcAft>
        <a:defRPr sz="2400">
          <a:solidFill>
            <a:schemeClr val="bg2"/>
          </a:solidFill>
          <a:latin typeface="+mj-lt"/>
          <a:ea typeface="+mj-ea"/>
          <a:cs typeface="+mj-cs"/>
        </a:defRPr>
      </a:lvl1pPr>
      <a:lvl2pPr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098" name="Rectangle 2"/>
          <p:cNvSpPr>
            <a:spLocks noGrp="1"/>
          </p:cNvSpPr>
          <p:nvPr>
            <p:ph type="title"/>
          </p:nvPr>
        </p:nvSpPr>
        <p:spPr>
          <a:xfrm>
            <a:off x="631825" y="590550"/>
            <a:ext cx="7881938" cy="635000"/>
          </a:xfrm>
          <a:prstGeom prst="rect">
            <a:avLst/>
          </a:prstGeom>
          <a:noFill/>
          <a:ln w="9525">
            <a:noFill/>
          </a:ln>
        </p:spPr>
        <p:txBody>
          <a:bodyPr anchor="ctr"/>
          <a:lstStyle/>
          <a:p>
            <a:pPr lvl="0"/>
            <a:r>
              <a:rPr lang="zh-CN" altLang="zh-CN" dirty="0"/>
              <a:t>单击此处编辑母版标题样式</a:t>
            </a:r>
          </a:p>
        </p:txBody>
      </p:sp>
      <p:sp>
        <p:nvSpPr>
          <p:cNvPr id="4099" name="Rectangle 3"/>
          <p:cNvSpPr>
            <a:spLocks noGrp="1"/>
          </p:cNvSpPr>
          <p:nvPr>
            <p:ph type="body" idx="1"/>
          </p:nvPr>
        </p:nvSpPr>
        <p:spPr>
          <a:xfrm>
            <a:off x="631825" y="1600200"/>
            <a:ext cx="7881938" cy="4276725"/>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0" fontAlgn="base" hangingPunct="0">
        <a:spcBef>
          <a:spcPct val="0"/>
        </a:spcBef>
        <a:spcAft>
          <a:spcPct val="0"/>
        </a:spcAft>
        <a:defRPr sz="2400">
          <a:solidFill>
            <a:schemeClr val="bg2"/>
          </a:solidFill>
          <a:latin typeface="+mj-lt"/>
          <a:ea typeface="+mj-ea"/>
          <a:cs typeface="+mj-cs"/>
        </a:defRPr>
      </a:lvl1pPr>
      <a:lvl2pPr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122" name="Rectangle 2"/>
          <p:cNvSpPr>
            <a:spLocks noGrp="1"/>
          </p:cNvSpPr>
          <p:nvPr>
            <p:ph type="title"/>
          </p:nvPr>
        </p:nvSpPr>
        <p:spPr>
          <a:xfrm>
            <a:off x="631825" y="590550"/>
            <a:ext cx="7881938" cy="635000"/>
          </a:xfrm>
          <a:prstGeom prst="rect">
            <a:avLst/>
          </a:prstGeom>
          <a:noFill/>
          <a:ln w="9525">
            <a:noFill/>
          </a:ln>
        </p:spPr>
        <p:txBody>
          <a:bodyPr anchor="ctr"/>
          <a:lstStyle/>
          <a:p>
            <a:pPr lvl="0"/>
            <a:r>
              <a:rPr lang="zh-CN" altLang="zh-CN" dirty="0"/>
              <a:t>单击此处编辑母版标题样式</a:t>
            </a:r>
          </a:p>
        </p:txBody>
      </p:sp>
      <p:sp>
        <p:nvSpPr>
          <p:cNvPr id="5123" name="Rectangle 3"/>
          <p:cNvSpPr>
            <a:spLocks noGrp="1"/>
          </p:cNvSpPr>
          <p:nvPr>
            <p:ph type="body" idx="1"/>
          </p:nvPr>
        </p:nvSpPr>
        <p:spPr>
          <a:xfrm>
            <a:off x="631825" y="1600200"/>
            <a:ext cx="7881938" cy="4276725"/>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0" fontAlgn="base" hangingPunct="0">
        <a:spcBef>
          <a:spcPct val="0"/>
        </a:spcBef>
        <a:spcAft>
          <a:spcPct val="0"/>
        </a:spcAft>
        <a:defRPr sz="2400">
          <a:solidFill>
            <a:schemeClr val="bg2"/>
          </a:solidFill>
          <a:latin typeface="+mj-lt"/>
          <a:ea typeface="+mj-ea"/>
          <a:cs typeface="+mj-cs"/>
        </a:defRPr>
      </a:lvl1pPr>
      <a:lvl2pPr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146" name="Picture 2" descr="PPECLOGO-eff-0-1"/>
          <p:cNvPicPr>
            <a:picLocks noChangeAspect="1"/>
          </p:cNvPicPr>
          <p:nvPr userDrawn="1"/>
        </p:nvPicPr>
        <p:blipFill>
          <a:blip r:embed="rId13"/>
          <a:stretch>
            <a:fillRect/>
          </a:stretch>
        </p:blipFill>
        <p:spPr>
          <a:xfrm>
            <a:off x="3109913" y="2886075"/>
            <a:ext cx="795337" cy="800100"/>
          </a:xfrm>
          <a:prstGeom prst="rect">
            <a:avLst/>
          </a:prstGeom>
          <a:noFill/>
          <a:ln w="9525">
            <a:noFill/>
          </a:ln>
        </p:spPr>
      </p:pic>
      <p:pic>
        <p:nvPicPr>
          <p:cNvPr id="6147" name="Picture 3" descr="PPECLOGO-eff-0-2"/>
          <p:cNvPicPr>
            <a:picLocks noChangeAspect="1"/>
          </p:cNvPicPr>
          <p:nvPr userDrawn="1"/>
        </p:nvPicPr>
        <p:blipFill>
          <a:blip r:embed="rId14"/>
          <a:stretch>
            <a:fillRect/>
          </a:stretch>
        </p:blipFill>
        <p:spPr>
          <a:xfrm>
            <a:off x="6321425" y="2757488"/>
            <a:ext cx="822325" cy="839787"/>
          </a:xfrm>
          <a:prstGeom prst="rect">
            <a:avLst/>
          </a:prstGeom>
          <a:noFill/>
          <a:ln w="9525">
            <a:noFill/>
          </a:ln>
        </p:spPr>
      </p:pic>
      <p:pic>
        <p:nvPicPr>
          <p:cNvPr id="6148" name="Picture 4" descr="PPECLOGO-eff-0-3"/>
          <p:cNvPicPr>
            <a:picLocks noChangeAspect="1"/>
          </p:cNvPicPr>
          <p:nvPr userDrawn="1"/>
        </p:nvPicPr>
        <p:blipFill>
          <a:blip r:embed="rId15"/>
          <a:stretch>
            <a:fillRect/>
          </a:stretch>
        </p:blipFill>
        <p:spPr>
          <a:xfrm>
            <a:off x="779463" y="1447800"/>
            <a:ext cx="2260600" cy="2376488"/>
          </a:xfrm>
          <a:prstGeom prst="rect">
            <a:avLst/>
          </a:prstGeom>
          <a:noFill/>
          <a:ln w="9525">
            <a:noFill/>
          </a:ln>
        </p:spPr>
      </p:pic>
      <p:pic>
        <p:nvPicPr>
          <p:cNvPr id="6149" name="Picture 5" descr="PPECLOGO-eff-0-1"/>
          <p:cNvPicPr>
            <a:picLocks noChangeAspect="1"/>
          </p:cNvPicPr>
          <p:nvPr userDrawn="1"/>
        </p:nvPicPr>
        <p:blipFill>
          <a:blip r:embed="rId16"/>
          <a:stretch>
            <a:fillRect/>
          </a:stretch>
        </p:blipFill>
        <p:spPr>
          <a:xfrm>
            <a:off x="3349625" y="3770313"/>
            <a:ext cx="393700" cy="396875"/>
          </a:xfrm>
          <a:prstGeom prst="rect">
            <a:avLst/>
          </a:prstGeom>
          <a:noFill/>
          <a:ln w="9525">
            <a:noFill/>
          </a:ln>
        </p:spPr>
      </p:pic>
      <p:pic>
        <p:nvPicPr>
          <p:cNvPr id="6150" name="Picture 6" descr="PPECLOGO-eff-0-1"/>
          <p:cNvPicPr>
            <a:picLocks noChangeAspect="1"/>
          </p:cNvPicPr>
          <p:nvPr userDrawn="1"/>
        </p:nvPicPr>
        <p:blipFill>
          <a:blip r:embed="rId17"/>
          <a:stretch>
            <a:fillRect/>
          </a:stretch>
        </p:blipFill>
        <p:spPr>
          <a:xfrm>
            <a:off x="5530850" y="2903538"/>
            <a:ext cx="301625" cy="303212"/>
          </a:xfrm>
          <a:prstGeom prst="rect">
            <a:avLst/>
          </a:prstGeom>
          <a:noFill/>
          <a:ln w="9525">
            <a:noFill/>
          </a:ln>
        </p:spPr>
      </p:pic>
      <p:pic>
        <p:nvPicPr>
          <p:cNvPr id="6151" name="Picture 8" descr="PPECLOGO-eff-0-2"/>
          <p:cNvPicPr>
            <a:picLocks noChangeAspect="1"/>
          </p:cNvPicPr>
          <p:nvPr userDrawn="1"/>
        </p:nvPicPr>
        <p:blipFill>
          <a:blip r:embed="rId18"/>
          <a:stretch>
            <a:fillRect/>
          </a:stretch>
        </p:blipFill>
        <p:spPr>
          <a:xfrm>
            <a:off x="3957638" y="2574925"/>
            <a:ext cx="736600" cy="750888"/>
          </a:xfrm>
          <a:prstGeom prst="rect">
            <a:avLst/>
          </a:prstGeom>
          <a:noFill/>
          <a:ln w="9525">
            <a:noFill/>
          </a:ln>
        </p:spPr>
      </p:pic>
      <p:pic>
        <p:nvPicPr>
          <p:cNvPr id="6152" name="Picture 9" descr="PPECLOGO-eff-5-4"/>
          <p:cNvPicPr>
            <a:picLocks noChangeAspect="1"/>
          </p:cNvPicPr>
          <p:nvPr userDrawn="1"/>
        </p:nvPicPr>
        <p:blipFill>
          <a:blip r:embed="rId19"/>
          <a:stretch>
            <a:fillRect/>
          </a:stretch>
        </p:blipFill>
        <p:spPr>
          <a:xfrm>
            <a:off x="2446338" y="3206750"/>
            <a:ext cx="1108075" cy="1123950"/>
          </a:xfrm>
          <a:prstGeom prst="rect">
            <a:avLst/>
          </a:prstGeom>
          <a:noFill/>
          <a:ln w="9525">
            <a:noFill/>
          </a:ln>
        </p:spPr>
      </p:pic>
      <p:pic>
        <p:nvPicPr>
          <p:cNvPr id="6153" name="Picture 10" descr="PPECLOGO-eff-5-2"/>
          <p:cNvPicPr>
            <a:picLocks noChangeAspect="1"/>
          </p:cNvPicPr>
          <p:nvPr userDrawn="1"/>
        </p:nvPicPr>
        <p:blipFill>
          <a:blip r:embed="rId20"/>
          <a:stretch>
            <a:fillRect/>
          </a:stretch>
        </p:blipFill>
        <p:spPr>
          <a:xfrm>
            <a:off x="4013200" y="3446463"/>
            <a:ext cx="1376363" cy="1435100"/>
          </a:xfrm>
          <a:prstGeom prst="rect">
            <a:avLst/>
          </a:prstGeom>
          <a:noFill/>
          <a:ln w="9525">
            <a:noFill/>
          </a:ln>
        </p:spPr>
      </p:pic>
      <p:pic>
        <p:nvPicPr>
          <p:cNvPr id="6154" name="Picture 11" descr="PPECLOGO-eff-5-4"/>
          <p:cNvPicPr>
            <a:picLocks noChangeAspect="1"/>
          </p:cNvPicPr>
          <p:nvPr userDrawn="1"/>
        </p:nvPicPr>
        <p:blipFill>
          <a:blip r:embed="rId21"/>
          <a:stretch>
            <a:fillRect/>
          </a:stretch>
        </p:blipFill>
        <p:spPr>
          <a:xfrm>
            <a:off x="7413625" y="2725738"/>
            <a:ext cx="836613" cy="850900"/>
          </a:xfrm>
          <a:prstGeom prst="rect">
            <a:avLst/>
          </a:prstGeom>
          <a:noFill/>
          <a:ln w="9525">
            <a:noFill/>
          </a:ln>
        </p:spPr>
      </p:pic>
      <p:pic>
        <p:nvPicPr>
          <p:cNvPr id="6155" name="Picture 12" descr="PPECLOGO-eff-0-1"/>
          <p:cNvPicPr>
            <a:picLocks noChangeAspect="1"/>
          </p:cNvPicPr>
          <p:nvPr userDrawn="1"/>
        </p:nvPicPr>
        <p:blipFill>
          <a:blip r:embed="rId22"/>
          <a:stretch>
            <a:fillRect/>
          </a:stretch>
        </p:blipFill>
        <p:spPr>
          <a:xfrm>
            <a:off x="5956300" y="3624263"/>
            <a:ext cx="390525" cy="393700"/>
          </a:xfrm>
          <a:prstGeom prst="rect">
            <a:avLst/>
          </a:prstGeom>
          <a:noFill/>
          <a:ln w="9525">
            <a:noFill/>
          </a:ln>
        </p:spPr>
      </p:pic>
      <p:pic>
        <p:nvPicPr>
          <p:cNvPr id="6156" name="Picture 13" descr="PPECLOGO-eff-0-1"/>
          <p:cNvPicPr>
            <a:picLocks noChangeAspect="1"/>
          </p:cNvPicPr>
          <p:nvPr userDrawn="1"/>
        </p:nvPicPr>
        <p:blipFill>
          <a:blip r:embed="rId22"/>
          <a:stretch>
            <a:fillRect/>
          </a:stretch>
        </p:blipFill>
        <p:spPr>
          <a:xfrm>
            <a:off x="8439150" y="2365375"/>
            <a:ext cx="392113" cy="392113"/>
          </a:xfrm>
          <a:prstGeom prst="rect">
            <a:avLst/>
          </a:prstGeom>
          <a:noFill/>
          <a:ln w="9525">
            <a:noFill/>
          </a:ln>
        </p:spPr>
      </p:pic>
      <p:pic>
        <p:nvPicPr>
          <p:cNvPr id="6157" name="Picture 14" descr="PPECLOGO-eff2-1-2"/>
          <p:cNvPicPr>
            <a:picLocks noChangeAspect="1"/>
          </p:cNvPicPr>
          <p:nvPr userDrawn="1"/>
        </p:nvPicPr>
        <p:blipFill>
          <a:blip r:embed="rId23"/>
          <a:stretch>
            <a:fillRect/>
          </a:stretch>
        </p:blipFill>
        <p:spPr>
          <a:xfrm>
            <a:off x="1539875" y="2795588"/>
            <a:ext cx="1273175" cy="1428750"/>
          </a:xfrm>
          <a:prstGeom prst="rect">
            <a:avLst/>
          </a:prstGeom>
          <a:noFill/>
          <a:ln w="9525">
            <a:noFill/>
          </a:ln>
        </p:spPr>
      </p:pic>
      <p:pic>
        <p:nvPicPr>
          <p:cNvPr id="6158" name="Picture 15" descr="PPECLOGO-eff2-1-3"/>
          <p:cNvPicPr>
            <a:picLocks noChangeAspect="1"/>
          </p:cNvPicPr>
          <p:nvPr userDrawn="1"/>
        </p:nvPicPr>
        <p:blipFill>
          <a:blip r:embed="rId24"/>
          <a:stretch>
            <a:fillRect/>
          </a:stretch>
        </p:blipFill>
        <p:spPr>
          <a:xfrm>
            <a:off x="2987675" y="2786063"/>
            <a:ext cx="327025" cy="365125"/>
          </a:xfrm>
          <a:prstGeom prst="rect">
            <a:avLst/>
          </a:prstGeom>
          <a:noFill/>
          <a:ln w="9525">
            <a:noFill/>
          </a:ln>
        </p:spPr>
      </p:pic>
      <p:pic>
        <p:nvPicPr>
          <p:cNvPr id="6159" name="Picture 16" descr="PPECLOGO-eff2-1-4"/>
          <p:cNvPicPr>
            <a:picLocks noChangeAspect="1"/>
          </p:cNvPicPr>
          <p:nvPr userDrawn="1"/>
        </p:nvPicPr>
        <p:blipFill>
          <a:blip r:embed="rId25"/>
          <a:stretch>
            <a:fillRect/>
          </a:stretch>
        </p:blipFill>
        <p:spPr>
          <a:xfrm>
            <a:off x="6388100" y="3325813"/>
            <a:ext cx="527050" cy="585787"/>
          </a:xfrm>
          <a:prstGeom prst="rect">
            <a:avLst/>
          </a:prstGeom>
          <a:noFill/>
          <a:ln w="9525">
            <a:noFill/>
          </a:ln>
        </p:spPr>
      </p:pic>
      <p:pic>
        <p:nvPicPr>
          <p:cNvPr id="6160" name="Picture 17" descr="PPECLOGO-eff2-1-3"/>
          <p:cNvPicPr>
            <a:picLocks noChangeAspect="1"/>
          </p:cNvPicPr>
          <p:nvPr userDrawn="1"/>
        </p:nvPicPr>
        <p:blipFill>
          <a:blip r:embed="rId24"/>
          <a:stretch>
            <a:fillRect/>
          </a:stretch>
        </p:blipFill>
        <p:spPr>
          <a:xfrm>
            <a:off x="6927850" y="2909888"/>
            <a:ext cx="269875" cy="301625"/>
          </a:xfrm>
          <a:prstGeom prst="rect">
            <a:avLst/>
          </a:prstGeom>
          <a:noFill/>
          <a:ln w="9525">
            <a:noFill/>
          </a:ln>
        </p:spPr>
      </p:pic>
      <p:pic>
        <p:nvPicPr>
          <p:cNvPr id="6161" name="Picture 18" descr="PPECLOGO-eff2-1-3"/>
          <p:cNvPicPr>
            <a:picLocks noChangeAspect="1"/>
          </p:cNvPicPr>
          <p:nvPr userDrawn="1"/>
        </p:nvPicPr>
        <p:blipFill>
          <a:blip r:embed="rId24"/>
          <a:stretch>
            <a:fillRect/>
          </a:stretch>
        </p:blipFill>
        <p:spPr>
          <a:xfrm>
            <a:off x="7307263" y="3446463"/>
            <a:ext cx="211137" cy="236537"/>
          </a:xfrm>
          <a:prstGeom prst="rect">
            <a:avLst/>
          </a:prstGeom>
          <a:noFill/>
          <a:ln w="9525">
            <a:noFill/>
          </a:ln>
        </p:spPr>
      </p:pic>
      <p:sp>
        <p:nvSpPr>
          <p:cNvPr id="6162" name="Rectangle 2"/>
          <p:cNvSpPr>
            <a:spLocks noGrp="1"/>
          </p:cNvSpPr>
          <p:nvPr>
            <p:ph type="title"/>
          </p:nvPr>
        </p:nvSpPr>
        <p:spPr>
          <a:xfrm>
            <a:off x="631825" y="590550"/>
            <a:ext cx="7881938" cy="635000"/>
          </a:xfrm>
          <a:prstGeom prst="rect">
            <a:avLst/>
          </a:prstGeom>
          <a:noFill/>
          <a:ln w="9525">
            <a:noFill/>
          </a:ln>
        </p:spPr>
        <p:txBody>
          <a:bodyPr anchor="ctr"/>
          <a:lstStyle/>
          <a:p>
            <a:pPr lvl="0"/>
            <a:r>
              <a:rPr lang="zh-CN" altLang="zh-CN" dirty="0"/>
              <a:t>单击此处编辑母版标题样式</a:t>
            </a:r>
          </a:p>
        </p:txBody>
      </p:sp>
      <p:sp>
        <p:nvSpPr>
          <p:cNvPr id="6163" name="Rectangle 3"/>
          <p:cNvSpPr>
            <a:spLocks noGrp="1"/>
          </p:cNvSpPr>
          <p:nvPr>
            <p:ph type="body" idx="1"/>
          </p:nvPr>
        </p:nvSpPr>
        <p:spPr>
          <a:xfrm>
            <a:off x="631825" y="1600200"/>
            <a:ext cx="7881938" cy="4276725"/>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fade">
                                      <p:cBhvr>
                                        <p:cTn id="7" dur="500"/>
                                        <p:tgtEl>
                                          <p:spTgt spid="6152"/>
                                        </p:tgtEl>
                                      </p:cBhvr>
                                    </p:animEffect>
                                  </p:childTnLst>
                                </p:cTn>
                              </p:par>
                              <p:par>
                                <p:cTn id="8" presetID="10" presetClass="entr" presetSubtype="0" fill="hold" nodeType="withEffect">
                                  <p:stCondLst>
                                    <p:cond delay="0"/>
                                  </p:stCondLst>
                                  <p:childTnLst>
                                    <p:set>
                                      <p:cBhvr>
                                        <p:cTn id="9" dur="1" fill="hold">
                                          <p:stCondLst>
                                            <p:cond delay="0"/>
                                          </p:stCondLst>
                                        </p:cTn>
                                        <p:tgtEl>
                                          <p:spTgt spid="6149"/>
                                        </p:tgtEl>
                                        <p:attrNameLst>
                                          <p:attrName>style.visibility</p:attrName>
                                        </p:attrNameLst>
                                      </p:cBhvr>
                                      <p:to>
                                        <p:strVal val="visible"/>
                                      </p:to>
                                    </p:set>
                                    <p:animEffect transition="in" filter="fade">
                                      <p:cBhvr>
                                        <p:cTn id="10" dur="500"/>
                                        <p:tgtEl>
                                          <p:spTgt spid="6149"/>
                                        </p:tgtEl>
                                      </p:cBhvr>
                                    </p:animEffect>
                                  </p:childTnLst>
                                </p:cTn>
                              </p:par>
                              <p:par>
                                <p:cTn id="11" presetID="10" presetClass="entr" presetSubtype="0" fill="hold" nodeType="with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fade">
                                      <p:cBhvr>
                                        <p:cTn id="13" dur="500"/>
                                        <p:tgtEl>
                                          <p:spTgt spid="6148"/>
                                        </p:tgtEl>
                                      </p:cBhvr>
                                    </p:animEffect>
                                  </p:childTnLst>
                                </p:cTn>
                              </p:par>
                              <p:par>
                                <p:cTn id="14" presetID="10" presetClass="entr" presetSubtype="0" fill="hold" nodeType="with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fade">
                                      <p:cBhvr>
                                        <p:cTn id="16" dur="500"/>
                                        <p:tgtEl>
                                          <p:spTgt spid="6146"/>
                                        </p:tgtEl>
                                      </p:cBhvr>
                                    </p:animEffect>
                                  </p:childTnLst>
                                </p:cTn>
                              </p:par>
                              <p:par>
                                <p:cTn id="17" presetID="10" presetClass="entr" presetSubtype="0" fill="hold" nodeType="withEffect">
                                  <p:stCondLst>
                                    <p:cond delay="0"/>
                                  </p:stCondLst>
                                  <p:childTnLst>
                                    <p:set>
                                      <p:cBhvr>
                                        <p:cTn id="18" dur="1" fill="hold">
                                          <p:stCondLst>
                                            <p:cond delay="0"/>
                                          </p:stCondLst>
                                        </p:cTn>
                                        <p:tgtEl>
                                          <p:spTgt spid="6151"/>
                                        </p:tgtEl>
                                        <p:attrNameLst>
                                          <p:attrName>style.visibility</p:attrName>
                                        </p:attrNameLst>
                                      </p:cBhvr>
                                      <p:to>
                                        <p:strVal val="visible"/>
                                      </p:to>
                                    </p:set>
                                    <p:animEffect transition="in" filter="fade">
                                      <p:cBhvr>
                                        <p:cTn id="19" dur="500"/>
                                        <p:tgtEl>
                                          <p:spTgt spid="6151"/>
                                        </p:tgtEl>
                                      </p:cBhvr>
                                    </p:animEffect>
                                  </p:childTnLst>
                                </p:cTn>
                              </p:par>
                              <p:par>
                                <p:cTn id="20" presetID="10" presetClass="entr" presetSubtype="0" fill="hold" nodeType="withEffect">
                                  <p:stCondLst>
                                    <p:cond delay="0"/>
                                  </p:stCondLst>
                                  <p:childTnLst>
                                    <p:set>
                                      <p:cBhvr>
                                        <p:cTn id="21" dur="1" fill="hold">
                                          <p:stCondLst>
                                            <p:cond delay="0"/>
                                          </p:stCondLst>
                                        </p:cTn>
                                        <p:tgtEl>
                                          <p:spTgt spid="6153"/>
                                        </p:tgtEl>
                                        <p:attrNameLst>
                                          <p:attrName>style.visibility</p:attrName>
                                        </p:attrNameLst>
                                      </p:cBhvr>
                                      <p:to>
                                        <p:strVal val="visible"/>
                                      </p:to>
                                    </p:set>
                                    <p:animEffect transition="in" filter="fade">
                                      <p:cBhvr>
                                        <p:cTn id="22" dur="500"/>
                                        <p:tgtEl>
                                          <p:spTgt spid="6153"/>
                                        </p:tgtEl>
                                      </p:cBhvr>
                                    </p:animEffect>
                                  </p:childTnLst>
                                </p:cTn>
                              </p:par>
                              <p:par>
                                <p:cTn id="23" presetID="10" presetClass="entr" presetSubtype="0" fill="hold" nodeType="withEffect">
                                  <p:stCondLst>
                                    <p:cond delay="0"/>
                                  </p:stCondLst>
                                  <p:childTnLst>
                                    <p:set>
                                      <p:cBhvr>
                                        <p:cTn id="24" dur="1" fill="hold">
                                          <p:stCondLst>
                                            <p:cond delay="0"/>
                                          </p:stCondLst>
                                        </p:cTn>
                                        <p:tgtEl>
                                          <p:spTgt spid="6155"/>
                                        </p:tgtEl>
                                        <p:attrNameLst>
                                          <p:attrName>style.visibility</p:attrName>
                                        </p:attrNameLst>
                                      </p:cBhvr>
                                      <p:to>
                                        <p:strVal val="visible"/>
                                      </p:to>
                                    </p:set>
                                    <p:animEffect transition="in" filter="fade">
                                      <p:cBhvr>
                                        <p:cTn id="25" dur="500"/>
                                        <p:tgtEl>
                                          <p:spTgt spid="6155"/>
                                        </p:tgtEl>
                                      </p:cBhvr>
                                    </p:animEffect>
                                  </p:childTnLst>
                                </p:cTn>
                              </p:par>
                              <p:par>
                                <p:cTn id="26" presetID="10" presetClass="entr" presetSubtype="0" fill="hold" nodeType="with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fade">
                                      <p:cBhvr>
                                        <p:cTn id="28" dur="500"/>
                                        <p:tgtEl>
                                          <p:spTgt spid="6147"/>
                                        </p:tgtEl>
                                      </p:cBhvr>
                                    </p:animEffect>
                                  </p:childTnLst>
                                </p:cTn>
                              </p:par>
                              <p:par>
                                <p:cTn id="29" presetID="10" presetClass="entr" presetSubtype="0" fill="hold" nodeType="withEffect">
                                  <p:stCondLst>
                                    <p:cond delay="0"/>
                                  </p:stCondLst>
                                  <p:childTnLst>
                                    <p:set>
                                      <p:cBhvr>
                                        <p:cTn id="30" dur="1" fill="hold">
                                          <p:stCondLst>
                                            <p:cond delay="0"/>
                                          </p:stCondLst>
                                        </p:cTn>
                                        <p:tgtEl>
                                          <p:spTgt spid="6154"/>
                                        </p:tgtEl>
                                        <p:attrNameLst>
                                          <p:attrName>style.visibility</p:attrName>
                                        </p:attrNameLst>
                                      </p:cBhvr>
                                      <p:to>
                                        <p:strVal val="visible"/>
                                      </p:to>
                                    </p:set>
                                    <p:animEffect transition="in" filter="fade">
                                      <p:cBhvr>
                                        <p:cTn id="31" dur="500"/>
                                        <p:tgtEl>
                                          <p:spTgt spid="6154"/>
                                        </p:tgtEl>
                                      </p:cBhvr>
                                    </p:animEffect>
                                  </p:childTnLst>
                                </p:cTn>
                              </p:par>
                              <p:par>
                                <p:cTn id="32" presetID="10" presetClass="entr" presetSubtype="0" fill="hold" nodeType="withEffect">
                                  <p:stCondLst>
                                    <p:cond delay="0"/>
                                  </p:stCondLst>
                                  <p:childTnLst>
                                    <p:set>
                                      <p:cBhvr>
                                        <p:cTn id="33" dur="1" fill="hold">
                                          <p:stCondLst>
                                            <p:cond delay="0"/>
                                          </p:stCondLst>
                                        </p:cTn>
                                        <p:tgtEl>
                                          <p:spTgt spid="6150"/>
                                        </p:tgtEl>
                                        <p:attrNameLst>
                                          <p:attrName>style.visibility</p:attrName>
                                        </p:attrNameLst>
                                      </p:cBhvr>
                                      <p:to>
                                        <p:strVal val="visible"/>
                                      </p:to>
                                    </p:set>
                                    <p:animEffect transition="in" filter="fade">
                                      <p:cBhvr>
                                        <p:cTn id="34" dur="500"/>
                                        <p:tgtEl>
                                          <p:spTgt spid="6150"/>
                                        </p:tgtEl>
                                      </p:cBhvr>
                                    </p:animEffect>
                                  </p:childTnLst>
                                </p:cTn>
                              </p:par>
                              <p:par>
                                <p:cTn id="35" presetID="10" presetClass="entr" presetSubtype="0" fill="hold" nodeType="withEffect">
                                  <p:stCondLst>
                                    <p:cond delay="0"/>
                                  </p:stCondLst>
                                  <p:childTnLst>
                                    <p:set>
                                      <p:cBhvr>
                                        <p:cTn id="36" dur="1" fill="hold">
                                          <p:stCondLst>
                                            <p:cond delay="0"/>
                                          </p:stCondLst>
                                        </p:cTn>
                                        <p:tgtEl>
                                          <p:spTgt spid="6156"/>
                                        </p:tgtEl>
                                        <p:attrNameLst>
                                          <p:attrName>style.visibility</p:attrName>
                                        </p:attrNameLst>
                                      </p:cBhvr>
                                      <p:to>
                                        <p:strVal val="visible"/>
                                      </p:to>
                                    </p:set>
                                    <p:animEffect transition="in" filter="fade">
                                      <p:cBhvr>
                                        <p:cTn id="37" dur="500"/>
                                        <p:tgtEl>
                                          <p:spTgt spid="6156"/>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6154"/>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6147"/>
                                        </p:tgtEl>
                                        <p:attrNameLst>
                                          <p:attrName>ppt_x</p:attrName>
                                          <p:attrName>ppt_y</p:attrName>
                                        </p:attrNameLst>
                                      </p:cBhvr>
                                      <p:rCtr x="-15600"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6150"/>
                                        </p:tgtEl>
                                        <p:attrNameLst>
                                          <p:attrName>ppt_x</p:attrName>
                                          <p:attrName>ppt_y</p:attrName>
                                        </p:attrNameLst>
                                      </p:cBhvr>
                                      <p:rCtr x="-23400"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6151"/>
                                        </p:tgtEl>
                                        <p:attrNameLst>
                                          <p:attrName>ppt_x</p:attrName>
                                          <p:attrName>ppt_y</p:attrName>
                                        </p:attrNameLst>
                                      </p:cBhvr>
                                      <p:rCtr x="-9600"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6149"/>
                                        </p:tgtEl>
                                        <p:attrNameLst>
                                          <p:attrName>ppt_x</p:attrName>
                                          <p:attrName>ppt_y</p:attrName>
                                        </p:attrNameLst>
                                      </p:cBhvr>
                                      <p:rCtr x="-21600"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6146"/>
                                        </p:tgtEl>
                                        <p:attrNameLst>
                                          <p:attrName>ppt_x</p:attrName>
                                          <p:attrName>ppt_y</p:attrName>
                                        </p:attrNameLst>
                                      </p:cBhvr>
                                      <p:rCtr x="-16600"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6155"/>
                                        </p:tgtEl>
                                        <p:attrNameLst>
                                          <p:attrName>ppt_x</p:attrName>
                                          <p:attrName>ppt_y</p:attrName>
                                        </p:attrNameLst>
                                      </p:cBhvr>
                                      <p:rCtr x="-28400"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6156"/>
                                        </p:tgtEl>
                                        <p:attrNameLst>
                                          <p:attrName>ppt_x</p:attrName>
                                          <p:attrName>ppt_y</p:attrName>
                                        </p:attrNameLst>
                                      </p:cBhvr>
                                      <p:rCtr x="-28400"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6153"/>
                                        </p:tgtEl>
                                        <p:attrNameLst>
                                          <p:attrName>ppt_x</p:attrName>
                                          <p:attrName>ppt_y</p:attrName>
                                        </p:attrNameLst>
                                      </p:cBhvr>
                                      <p:rCtr x="21900"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6152"/>
                                        </p:tgtEl>
                                        <p:attrNameLst>
                                          <p:attrName>ppt_x</p:attrName>
                                          <p:attrName>ppt_y</p:attrName>
                                        </p:attrNameLst>
                                      </p:cBhvr>
                                      <p:rCtr x="31400"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148"/>
                                        </p:tgtEl>
                                        <p:attrNameLst>
                                          <p:attrName>ppt_x</p:attrName>
                                          <p:attrName>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6152"/>
                                        </p:tgtEl>
                                      </p:cBhvr>
                                    </p:animEffect>
                                    <p:set>
                                      <p:cBhvr>
                                        <p:cTn id="62" dur="1" fill="hold">
                                          <p:stCondLst>
                                            <p:cond delay="499"/>
                                          </p:stCondLst>
                                        </p:cTn>
                                        <p:tgtEl>
                                          <p:spTgt spid="6152"/>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6153"/>
                                        </p:tgtEl>
                                      </p:cBhvr>
                                    </p:animEffect>
                                    <p:set>
                                      <p:cBhvr>
                                        <p:cTn id="65" dur="1" fill="hold">
                                          <p:stCondLst>
                                            <p:cond delay="499"/>
                                          </p:stCondLst>
                                        </p:cTn>
                                        <p:tgtEl>
                                          <p:spTgt spid="6153"/>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6155"/>
                                        </p:tgtEl>
                                      </p:cBhvr>
                                    </p:animEffect>
                                    <p:set>
                                      <p:cBhvr>
                                        <p:cTn id="68" dur="1" fill="hold">
                                          <p:stCondLst>
                                            <p:cond delay="499"/>
                                          </p:stCondLst>
                                        </p:cTn>
                                        <p:tgtEl>
                                          <p:spTgt spid="6155"/>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6149"/>
                                        </p:tgtEl>
                                      </p:cBhvr>
                                    </p:animEffect>
                                    <p:set>
                                      <p:cBhvr>
                                        <p:cTn id="71" dur="1" fill="hold">
                                          <p:stCondLst>
                                            <p:cond delay="499"/>
                                          </p:stCondLst>
                                        </p:cTn>
                                        <p:tgtEl>
                                          <p:spTgt spid="6149"/>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6151"/>
                                        </p:tgtEl>
                                      </p:cBhvr>
                                    </p:animEffect>
                                    <p:set>
                                      <p:cBhvr>
                                        <p:cTn id="74" dur="1" fill="hold">
                                          <p:stCondLst>
                                            <p:cond delay="499"/>
                                          </p:stCondLst>
                                        </p:cTn>
                                        <p:tgtEl>
                                          <p:spTgt spid="6151"/>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6147"/>
                                        </p:tgtEl>
                                      </p:cBhvr>
                                    </p:animEffect>
                                    <p:set>
                                      <p:cBhvr>
                                        <p:cTn id="77" dur="1" fill="hold">
                                          <p:stCondLst>
                                            <p:cond delay="499"/>
                                          </p:stCondLst>
                                        </p:cTn>
                                        <p:tgtEl>
                                          <p:spTgt spid="6147"/>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6154"/>
                                        </p:tgtEl>
                                      </p:cBhvr>
                                    </p:animEffect>
                                    <p:set>
                                      <p:cBhvr>
                                        <p:cTn id="80" dur="1" fill="hold">
                                          <p:stCondLst>
                                            <p:cond delay="499"/>
                                          </p:stCondLst>
                                        </p:cTn>
                                        <p:tgtEl>
                                          <p:spTgt spid="6154"/>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6156"/>
                                        </p:tgtEl>
                                      </p:cBhvr>
                                    </p:animEffect>
                                    <p:set>
                                      <p:cBhvr>
                                        <p:cTn id="83" dur="1" fill="hold">
                                          <p:stCondLst>
                                            <p:cond delay="499"/>
                                          </p:stCondLst>
                                        </p:cTn>
                                        <p:tgtEl>
                                          <p:spTgt spid="6156"/>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148"/>
                                        </p:tgtEl>
                                      </p:cBhvr>
                                    </p:animEffect>
                                    <p:set>
                                      <p:cBhvr>
                                        <p:cTn id="86" dur="1" fill="hold">
                                          <p:stCondLst>
                                            <p:cond delay="499"/>
                                          </p:stCondLst>
                                        </p:cTn>
                                        <p:tgtEl>
                                          <p:spTgt spid="6148"/>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6146"/>
                                        </p:tgtEl>
                                      </p:cBhvr>
                                    </p:animEffect>
                                    <p:set>
                                      <p:cBhvr>
                                        <p:cTn id="89" dur="1" fill="hold">
                                          <p:stCondLst>
                                            <p:cond delay="499"/>
                                          </p:stCondLst>
                                        </p:cTn>
                                        <p:tgtEl>
                                          <p:spTgt spid="6146"/>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6150"/>
                                        </p:tgtEl>
                                      </p:cBhvr>
                                    </p:animEffect>
                                    <p:set>
                                      <p:cBhvr>
                                        <p:cTn id="92" dur="1" fill="hold">
                                          <p:stCondLst>
                                            <p:cond delay="499"/>
                                          </p:stCondLst>
                                        </p:cTn>
                                        <p:tgtEl>
                                          <p:spTgt spid="6150"/>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6157"/>
                                        </p:tgtEl>
                                        <p:attrNameLst>
                                          <p:attrName>style.visibility</p:attrName>
                                        </p:attrNameLst>
                                      </p:cBhvr>
                                      <p:to>
                                        <p:strVal val="visible"/>
                                      </p:to>
                                    </p:set>
                                    <p:animEffect transition="in" filter="fade">
                                      <p:cBhvr>
                                        <p:cTn id="95" dur="100"/>
                                        <p:tgtEl>
                                          <p:spTgt spid="6157"/>
                                        </p:tgtEl>
                                      </p:cBhvr>
                                    </p:animEffect>
                                  </p:childTnLst>
                                </p:cTn>
                              </p:par>
                              <p:par>
                                <p:cTn id="96" presetID="10" presetClass="entr" presetSubtype="0" fill="hold" nodeType="withEffect">
                                  <p:stCondLst>
                                    <p:cond delay="600"/>
                                  </p:stCondLst>
                                  <p:childTnLst>
                                    <p:set>
                                      <p:cBhvr>
                                        <p:cTn id="97" dur="1" fill="hold">
                                          <p:stCondLst>
                                            <p:cond delay="0"/>
                                          </p:stCondLst>
                                        </p:cTn>
                                        <p:tgtEl>
                                          <p:spTgt spid="6158"/>
                                        </p:tgtEl>
                                        <p:attrNameLst>
                                          <p:attrName>style.visibility</p:attrName>
                                        </p:attrNameLst>
                                      </p:cBhvr>
                                      <p:to>
                                        <p:strVal val="visible"/>
                                      </p:to>
                                    </p:set>
                                    <p:animEffect transition="in" filter="fade">
                                      <p:cBhvr>
                                        <p:cTn id="98" dur="100"/>
                                        <p:tgtEl>
                                          <p:spTgt spid="6158"/>
                                        </p:tgtEl>
                                      </p:cBhvr>
                                    </p:animEffect>
                                  </p:childTnLst>
                                </p:cTn>
                              </p:par>
                              <p:par>
                                <p:cTn id="99" presetID="10" presetClass="entr" presetSubtype="0" fill="hold" nodeType="withEffect">
                                  <p:stCondLst>
                                    <p:cond delay="200"/>
                                  </p:stCondLst>
                                  <p:childTnLst>
                                    <p:set>
                                      <p:cBhvr>
                                        <p:cTn id="100" dur="1" fill="hold">
                                          <p:stCondLst>
                                            <p:cond delay="0"/>
                                          </p:stCondLst>
                                        </p:cTn>
                                        <p:tgtEl>
                                          <p:spTgt spid="6159"/>
                                        </p:tgtEl>
                                        <p:attrNameLst>
                                          <p:attrName>style.visibility</p:attrName>
                                        </p:attrNameLst>
                                      </p:cBhvr>
                                      <p:to>
                                        <p:strVal val="visible"/>
                                      </p:to>
                                    </p:set>
                                    <p:animEffect transition="in" filter="fade">
                                      <p:cBhvr>
                                        <p:cTn id="101" dur="100"/>
                                        <p:tgtEl>
                                          <p:spTgt spid="6159"/>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6160"/>
                                        </p:tgtEl>
                                        <p:attrNameLst>
                                          <p:attrName>style.visibility</p:attrName>
                                        </p:attrNameLst>
                                      </p:cBhvr>
                                      <p:to>
                                        <p:strVal val="visible"/>
                                      </p:to>
                                    </p:set>
                                    <p:animEffect transition="in" filter="fade">
                                      <p:cBhvr>
                                        <p:cTn id="104" dur="100"/>
                                        <p:tgtEl>
                                          <p:spTgt spid="6160"/>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6161"/>
                                        </p:tgtEl>
                                        <p:attrNameLst>
                                          <p:attrName>style.visibility</p:attrName>
                                        </p:attrNameLst>
                                      </p:cBhvr>
                                      <p:to>
                                        <p:strVal val="visible"/>
                                      </p:to>
                                    </p:set>
                                    <p:animEffect transition="in" filter="fade">
                                      <p:cBhvr>
                                        <p:cTn id="107" dur="100"/>
                                        <p:tgtEl>
                                          <p:spTgt spid="6161"/>
                                        </p:tgtEl>
                                      </p:cBhvr>
                                    </p:animEffect>
                                  </p:childTnLst>
                                </p:cTn>
                              </p:par>
                              <p:par>
                                <p:cTn id="108" presetID="53" presetClass="exit" presetSubtype="16" fill="hold" nodeType="withEffect">
                                  <p:stCondLst>
                                    <p:cond delay="100"/>
                                  </p:stCondLst>
                                  <p:childTnLst>
                                    <p:anim calcmode="lin" valueType="num">
                                      <p:cBhvr>
                                        <p:cTn id="109" dur="1000"/>
                                        <p:tgtEl>
                                          <p:spTgt spid="6157"/>
                                        </p:tgtEl>
                                        <p:attrNameLst>
                                          <p:attrName>ppt_w</p:attrName>
                                        </p:attrNameLst>
                                      </p:cBhvr>
                                      <p:tavLst>
                                        <p:tav tm="0">
                                          <p:val>
                                            <p:strVal val="ppt_w"/>
                                          </p:val>
                                        </p:tav>
                                        <p:tav tm="100000">
                                          <p:val>
                                            <p:fltVal val="0"/>
                                          </p:val>
                                        </p:tav>
                                      </p:tavLst>
                                    </p:anim>
                                    <p:anim calcmode="lin" valueType="num">
                                      <p:cBhvr>
                                        <p:cTn id="110" dur="1000"/>
                                        <p:tgtEl>
                                          <p:spTgt spid="6157"/>
                                        </p:tgtEl>
                                        <p:attrNameLst>
                                          <p:attrName>ppt_h</p:attrName>
                                        </p:attrNameLst>
                                      </p:cBhvr>
                                      <p:tavLst>
                                        <p:tav tm="0">
                                          <p:val>
                                            <p:strVal val="ppt_h"/>
                                          </p:val>
                                        </p:tav>
                                        <p:tav tm="100000">
                                          <p:val>
                                            <p:fltVal val="0"/>
                                          </p:val>
                                        </p:tav>
                                      </p:tavLst>
                                    </p:anim>
                                    <p:animEffect transition="out" filter="fade">
                                      <p:cBhvr>
                                        <p:cTn id="111" dur="1000"/>
                                        <p:tgtEl>
                                          <p:spTgt spid="6157"/>
                                        </p:tgtEl>
                                      </p:cBhvr>
                                    </p:animEffect>
                                    <p:set>
                                      <p:cBhvr>
                                        <p:cTn id="112" dur="1" fill="hold">
                                          <p:stCondLst>
                                            <p:cond delay="999"/>
                                          </p:stCondLst>
                                        </p:cTn>
                                        <p:tgtEl>
                                          <p:spTgt spid="6157"/>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6158"/>
                                        </p:tgtEl>
                                        <p:attrNameLst>
                                          <p:attrName>ppt_w</p:attrName>
                                        </p:attrNameLst>
                                      </p:cBhvr>
                                      <p:tavLst>
                                        <p:tav tm="0">
                                          <p:val>
                                            <p:strVal val="ppt_w"/>
                                          </p:val>
                                        </p:tav>
                                        <p:tav tm="100000">
                                          <p:val>
                                            <p:fltVal val="0"/>
                                          </p:val>
                                        </p:tav>
                                      </p:tavLst>
                                    </p:anim>
                                    <p:anim calcmode="lin" valueType="num">
                                      <p:cBhvr>
                                        <p:cTn id="115" dur="500"/>
                                        <p:tgtEl>
                                          <p:spTgt spid="6158"/>
                                        </p:tgtEl>
                                        <p:attrNameLst>
                                          <p:attrName>ppt_h</p:attrName>
                                        </p:attrNameLst>
                                      </p:cBhvr>
                                      <p:tavLst>
                                        <p:tav tm="0">
                                          <p:val>
                                            <p:strVal val="ppt_h"/>
                                          </p:val>
                                        </p:tav>
                                        <p:tav tm="100000">
                                          <p:val>
                                            <p:fltVal val="0"/>
                                          </p:val>
                                        </p:tav>
                                      </p:tavLst>
                                    </p:anim>
                                    <p:animEffect transition="out" filter="fade">
                                      <p:cBhvr>
                                        <p:cTn id="116" dur="500"/>
                                        <p:tgtEl>
                                          <p:spTgt spid="6158"/>
                                        </p:tgtEl>
                                      </p:cBhvr>
                                    </p:animEffect>
                                    <p:set>
                                      <p:cBhvr>
                                        <p:cTn id="117" dur="1" fill="hold">
                                          <p:stCondLst>
                                            <p:cond delay="499"/>
                                          </p:stCondLst>
                                        </p:cTn>
                                        <p:tgtEl>
                                          <p:spTgt spid="6158"/>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6159"/>
                                        </p:tgtEl>
                                        <p:attrNameLst>
                                          <p:attrName>ppt_w</p:attrName>
                                        </p:attrNameLst>
                                      </p:cBhvr>
                                      <p:tavLst>
                                        <p:tav tm="0">
                                          <p:val>
                                            <p:strVal val="ppt_w"/>
                                          </p:val>
                                        </p:tav>
                                        <p:tav tm="100000">
                                          <p:val>
                                            <p:fltVal val="0"/>
                                          </p:val>
                                        </p:tav>
                                      </p:tavLst>
                                    </p:anim>
                                    <p:anim calcmode="lin" valueType="num">
                                      <p:cBhvr>
                                        <p:cTn id="120" dur="500"/>
                                        <p:tgtEl>
                                          <p:spTgt spid="6159"/>
                                        </p:tgtEl>
                                        <p:attrNameLst>
                                          <p:attrName>ppt_h</p:attrName>
                                        </p:attrNameLst>
                                      </p:cBhvr>
                                      <p:tavLst>
                                        <p:tav tm="0">
                                          <p:val>
                                            <p:strVal val="ppt_h"/>
                                          </p:val>
                                        </p:tav>
                                        <p:tav tm="100000">
                                          <p:val>
                                            <p:fltVal val="0"/>
                                          </p:val>
                                        </p:tav>
                                      </p:tavLst>
                                    </p:anim>
                                    <p:animEffect transition="out" filter="fade">
                                      <p:cBhvr>
                                        <p:cTn id="121" dur="500"/>
                                        <p:tgtEl>
                                          <p:spTgt spid="6159"/>
                                        </p:tgtEl>
                                      </p:cBhvr>
                                    </p:animEffect>
                                    <p:set>
                                      <p:cBhvr>
                                        <p:cTn id="122" dur="1" fill="hold">
                                          <p:stCondLst>
                                            <p:cond delay="499"/>
                                          </p:stCondLst>
                                        </p:cTn>
                                        <p:tgtEl>
                                          <p:spTgt spid="6159"/>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6160"/>
                                        </p:tgtEl>
                                        <p:attrNameLst>
                                          <p:attrName>ppt_w</p:attrName>
                                        </p:attrNameLst>
                                      </p:cBhvr>
                                      <p:tavLst>
                                        <p:tav tm="0">
                                          <p:val>
                                            <p:strVal val="ppt_w"/>
                                          </p:val>
                                        </p:tav>
                                        <p:tav tm="100000">
                                          <p:val>
                                            <p:fltVal val="0"/>
                                          </p:val>
                                        </p:tav>
                                      </p:tavLst>
                                    </p:anim>
                                    <p:anim calcmode="lin" valueType="num">
                                      <p:cBhvr>
                                        <p:cTn id="125" dur="500"/>
                                        <p:tgtEl>
                                          <p:spTgt spid="6160"/>
                                        </p:tgtEl>
                                        <p:attrNameLst>
                                          <p:attrName>ppt_h</p:attrName>
                                        </p:attrNameLst>
                                      </p:cBhvr>
                                      <p:tavLst>
                                        <p:tav tm="0">
                                          <p:val>
                                            <p:strVal val="ppt_h"/>
                                          </p:val>
                                        </p:tav>
                                        <p:tav tm="100000">
                                          <p:val>
                                            <p:fltVal val="0"/>
                                          </p:val>
                                        </p:tav>
                                      </p:tavLst>
                                    </p:anim>
                                    <p:animEffect transition="out" filter="fade">
                                      <p:cBhvr>
                                        <p:cTn id="126" dur="500"/>
                                        <p:tgtEl>
                                          <p:spTgt spid="6160"/>
                                        </p:tgtEl>
                                      </p:cBhvr>
                                    </p:animEffect>
                                    <p:set>
                                      <p:cBhvr>
                                        <p:cTn id="127" dur="1" fill="hold">
                                          <p:stCondLst>
                                            <p:cond delay="499"/>
                                          </p:stCondLst>
                                        </p:cTn>
                                        <p:tgtEl>
                                          <p:spTgt spid="6160"/>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6161"/>
                                        </p:tgtEl>
                                        <p:attrNameLst>
                                          <p:attrName>ppt_w</p:attrName>
                                        </p:attrNameLst>
                                      </p:cBhvr>
                                      <p:tavLst>
                                        <p:tav tm="0">
                                          <p:val>
                                            <p:strVal val="ppt_w"/>
                                          </p:val>
                                        </p:tav>
                                        <p:tav tm="100000">
                                          <p:val>
                                            <p:fltVal val="0"/>
                                          </p:val>
                                        </p:tav>
                                      </p:tavLst>
                                    </p:anim>
                                    <p:anim calcmode="lin" valueType="num">
                                      <p:cBhvr>
                                        <p:cTn id="130" dur="500"/>
                                        <p:tgtEl>
                                          <p:spTgt spid="6161"/>
                                        </p:tgtEl>
                                        <p:attrNameLst>
                                          <p:attrName>ppt_h</p:attrName>
                                        </p:attrNameLst>
                                      </p:cBhvr>
                                      <p:tavLst>
                                        <p:tav tm="0">
                                          <p:val>
                                            <p:strVal val="ppt_h"/>
                                          </p:val>
                                        </p:tav>
                                        <p:tav tm="100000">
                                          <p:val>
                                            <p:fltVal val="0"/>
                                          </p:val>
                                        </p:tav>
                                      </p:tavLst>
                                    </p:anim>
                                    <p:animEffect transition="out" filter="fade">
                                      <p:cBhvr>
                                        <p:cTn id="131" dur="500"/>
                                        <p:tgtEl>
                                          <p:spTgt spid="6161"/>
                                        </p:tgtEl>
                                      </p:cBhvr>
                                    </p:animEffect>
                                    <p:set>
                                      <p:cBhvr>
                                        <p:cTn id="132" dur="1" fill="hold">
                                          <p:stCondLst>
                                            <p:cond delay="499"/>
                                          </p:stCondLst>
                                        </p:cTn>
                                        <p:tgtEl>
                                          <p:spTgt spid="61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l" rtl="0" eaLnBrk="0" fontAlgn="base" hangingPunct="0">
        <a:spcBef>
          <a:spcPct val="0"/>
        </a:spcBef>
        <a:spcAft>
          <a:spcPct val="0"/>
        </a:spcAft>
        <a:defRPr sz="2400">
          <a:solidFill>
            <a:schemeClr val="bg2"/>
          </a:solidFill>
          <a:latin typeface="+mj-lt"/>
          <a:ea typeface="+mj-ea"/>
          <a:cs typeface="+mj-cs"/>
        </a:defRPr>
      </a:lvl1pPr>
      <a:lvl2pPr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bg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1.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51.xml"/><Relationship Id="rId7" Type="http://schemas.openxmlformats.org/officeDocument/2006/relationships/image" Target="../media/image17.w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9.jpeg"/><Relationship Id="rId4" Type="http://schemas.openxmlformats.org/officeDocument/2006/relationships/notesSlide" Target="../notesSlides/notesSlide2.xml"/><Relationship Id="rId9" Type="http://schemas.openxmlformats.org/officeDocument/2006/relationships/image" Target="../media/image18.wmf"/></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1.xml"/><Relationship Id="rId1" Type="http://schemas.openxmlformats.org/officeDocument/2006/relationships/tags" Target="../tags/tag2.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1.xml"/><Relationship Id="rId1" Type="http://schemas.openxmlformats.org/officeDocument/2006/relationships/tags" Target="../tags/tag3.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9.xml"/><Relationship Id="rId1" Type="http://schemas.openxmlformats.org/officeDocument/2006/relationships/slideLayout" Target="../slideLayouts/slideLayout51.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8034" y="1979650"/>
            <a:ext cx="9144004" cy="2745494"/>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600" dirty="0">
                <a:solidFill>
                  <a:schemeClr val="accent1"/>
                </a:solidFill>
              </a:rPr>
              <a:t>Early and late Holocene paleoenvironmental reconstruction of the Pearl River estuary, South China Sea</a:t>
            </a:r>
            <a:endParaRPr lang="zh-CN" altLang="en-US" sz="3600" dirty="0">
              <a:solidFill>
                <a:schemeClr val="accent1"/>
              </a:solidFill>
            </a:endParaRPr>
          </a:p>
        </p:txBody>
      </p:sp>
      <p:sp>
        <p:nvSpPr>
          <p:cNvPr id="8195" name="Rectangle 5"/>
          <p:cNvSpPr/>
          <p:nvPr/>
        </p:nvSpPr>
        <p:spPr>
          <a:xfrm>
            <a:off x="0" y="1912938"/>
            <a:ext cx="9144000" cy="76200"/>
          </a:xfrm>
          <a:prstGeom prst="rect">
            <a:avLst/>
          </a:prstGeom>
          <a:solidFill>
            <a:srgbClr val="C2C2C2"/>
          </a:solidFill>
          <a:ln w="9525">
            <a:noFill/>
          </a:ln>
        </p:spPr>
        <p:txBody>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1800" dirty="0">
              <a:solidFill>
                <a:schemeClr val="tx1"/>
              </a:solidFill>
              <a:ea typeface="宋体" panose="02010600030101010101" pitchFamily="2" charset="-122"/>
            </a:endParaRPr>
          </a:p>
        </p:txBody>
      </p:sp>
      <p:sp>
        <p:nvSpPr>
          <p:cNvPr id="8196" name="Rectangle 5"/>
          <p:cNvSpPr/>
          <p:nvPr/>
        </p:nvSpPr>
        <p:spPr>
          <a:xfrm>
            <a:off x="8038" y="4725144"/>
            <a:ext cx="9144000" cy="76200"/>
          </a:xfrm>
          <a:prstGeom prst="rect">
            <a:avLst/>
          </a:prstGeom>
          <a:solidFill>
            <a:srgbClr val="C2C2C2"/>
          </a:solidFill>
          <a:ln w="9525">
            <a:noFill/>
          </a:ln>
        </p:spPr>
        <p:txBody>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1800" dirty="0">
              <a:solidFill>
                <a:schemeClr val="tx1"/>
              </a:solidFill>
              <a:ea typeface="宋体" panose="02010600030101010101" pitchFamily="2" charset="-122"/>
            </a:endParaRPr>
          </a:p>
        </p:txBody>
      </p:sp>
      <p:pic>
        <p:nvPicPr>
          <p:cNvPr id="2" name="图片 1"/>
          <p:cNvPicPr>
            <a:picLocks noChangeAspect="1"/>
          </p:cNvPicPr>
          <p:nvPr/>
        </p:nvPicPr>
        <p:blipFill>
          <a:blip r:embed="rId3"/>
          <a:stretch>
            <a:fillRect/>
          </a:stretch>
        </p:blipFill>
        <p:spPr>
          <a:xfrm>
            <a:off x="314782" y="652328"/>
            <a:ext cx="2177415" cy="742950"/>
          </a:xfrm>
          <a:prstGeom prst="rect">
            <a:avLst/>
          </a:prstGeom>
          <a:noFill/>
          <a:ln w="9525">
            <a:noFill/>
          </a:ln>
        </p:spPr>
      </p:pic>
      <p:pic>
        <p:nvPicPr>
          <p:cNvPr id="5" name="Picture 4"/>
          <p:cNvPicPr>
            <a:picLocks noChangeAspect="1"/>
          </p:cNvPicPr>
          <p:nvPr/>
        </p:nvPicPr>
        <p:blipFill>
          <a:blip r:embed="rId4"/>
          <a:stretch>
            <a:fillRect/>
          </a:stretch>
        </p:blipFill>
        <p:spPr>
          <a:xfrm>
            <a:off x="3429000" y="319939"/>
            <a:ext cx="2286000" cy="1028700"/>
          </a:xfrm>
          <a:prstGeom prst="rect">
            <a:avLst/>
          </a:prstGeom>
        </p:spPr>
      </p:pic>
      <p:pic>
        <p:nvPicPr>
          <p:cNvPr id="6" name="Picture 5"/>
          <p:cNvPicPr>
            <a:picLocks noChangeAspect="1"/>
          </p:cNvPicPr>
          <p:nvPr/>
        </p:nvPicPr>
        <p:blipFill>
          <a:blip r:embed="rId5"/>
          <a:stretch>
            <a:fillRect/>
          </a:stretch>
        </p:blipFill>
        <p:spPr>
          <a:xfrm>
            <a:off x="6733034" y="577114"/>
            <a:ext cx="2154555" cy="771525"/>
          </a:xfrm>
          <a:prstGeom prst="rect">
            <a:avLst/>
          </a:prstGeom>
        </p:spPr>
      </p:pic>
      <p:sp>
        <p:nvSpPr>
          <p:cNvPr id="7" name="TextBox 6"/>
          <p:cNvSpPr txBox="1"/>
          <p:nvPr/>
        </p:nvSpPr>
        <p:spPr>
          <a:xfrm>
            <a:off x="187437" y="5229200"/>
            <a:ext cx="8712968" cy="1138773"/>
          </a:xfrm>
          <a:prstGeom prst="rect">
            <a:avLst/>
          </a:prstGeom>
          <a:noFill/>
        </p:spPr>
        <p:txBody>
          <a:bodyPr wrap="square" rtlCol="0">
            <a:spAutoFit/>
          </a:bodyPr>
          <a:lstStyle/>
          <a:p>
            <a:pPr algn="ctr"/>
            <a:r>
              <a:rPr lang="en-SG" sz="2400" b="1" dirty="0"/>
              <a:t>Huixian Chen</a:t>
            </a:r>
            <a:r>
              <a:rPr lang="en-SG" sz="2400" dirty="0"/>
              <a:t>, </a:t>
            </a:r>
            <a:r>
              <a:rPr lang="en-SG" sz="2400" dirty="0" err="1"/>
              <a:t>Jianhua</a:t>
            </a:r>
            <a:r>
              <a:rPr lang="en-SG" sz="2400" dirty="0"/>
              <a:t> Wang, Nicole S. Khan, </a:t>
            </a:r>
            <a:r>
              <a:rPr lang="en-SG" sz="2400" dirty="0" err="1"/>
              <a:t>Lali</a:t>
            </a:r>
            <a:r>
              <a:rPr lang="en-SG" sz="2400" dirty="0"/>
              <a:t> </a:t>
            </a:r>
            <a:r>
              <a:rPr lang="en-SG" sz="2400" dirty="0" err="1"/>
              <a:t>Waxi</a:t>
            </a:r>
            <a:r>
              <a:rPr lang="en-SG" sz="2400" dirty="0"/>
              <a:t>, </a:t>
            </a:r>
            <a:r>
              <a:rPr lang="en-SG" sz="2400" dirty="0" err="1"/>
              <a:t>Jiaxue</a:t>
            </a:r>
            <a:r>
              <a:rPr lang="en-SG" sz="2400" dirty="0"/>
              <a:t> Wu, Benjamin P. Horton</a:t>
            </a:r>
          </a:p>
          <a:p>
            <a:pPr algn="ctr"/>
            <a:endParaRPr lang="en-SG" sz="2000" dirty="0"/>
          </a:p>
        </p:txBody>
      </p:sp>
    </p:spTree>
  </p:cSld>
  <p:clrMapOvr>
    <a:masterClrMapping/>
  </p:clrMapOvr>
  <p:transition spd="slow" advTm="117320">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907" y="908720"/>
            <a:ext cx="7848951" cy="5733256"/>
          </a:xfrm>
          <a:prstGeom prst="rect">
            <a:avLst/>
          </a:prstGeom>
        </p:spPr>
      </p:pic>
      <p:sp>
        <p:nvSpPr>
          <p:cNvPr id="4" name="TextBox 76"/>
          <p:cNvSpPr txBox="1"/>
          <p:nvPr/>
        </p:nvSpPr>
        <p:spPr>
          <a:xfrm>
            <a:off x="665163" y="203200"/>
            <a:ext cx="5739072" cy="49244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en-US" altLang="zh-CN" sz="2600" b="1" dirty="0">
                <a:solidFill>
                  <a:schemeClr val="accent2">
                    <a:lumMod val="90000"/>
                    <a:lumOff val="10000"/>
                  </a:schemeClr>
                </a:solidFill>
                <a:latin typeface="+mj-lt"/>
                <a:ea typeface="黑体" panose="02010609060101010101" pitchFamily="49" charset="-122"/>
              </a:rPr>
              <a:t>Foraminiferal record of core ZK19</a:t>
            </a:r>
            <a:endParaRPr lang="zh-CN" altLang="en-US" sz="2600" b="1" dirty="0">
              <a:solidFill>
                <a:schemeClr val="accent2">
                  <a:lumMod val="90000"/>
                  <a:lumOff val="10000"/>
                </a:schemeClr>
              </a:solidFill>
              <a:latin typeface="+mj-lt"/>
              <a:ea typeface="黑体" panose="02010609060101010101" pitchFamily="49" charset="-122"/>
            </a:endParaRPr>
          </a:p>
        </p:txBody>
      </p:sp>
      <p:sp>
        <p:nvSpPr>
          <p:cNvPr id="5" name="Freeform 5"/>
          <p:cNvSpPr>
            <a:spLocks noEditPoints="1"/>
          </p:cNvSpPr>
          <p:nvPr/>
        </p:nvSpPr>
        <p:spPr>
          <a:xfrm>
            <a:off x="252413" y="201613"/>
            <a:ext cx="430212" cy="4318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chemeClr val="accent2">
              <a:lumMod val="90000"/>
              <a:lumOff val="10000"/>
            </a:schemeClr>
          </a:solidFill>
          <a:ln w="9525">
            <a:noFill/>
          </a:ln>
        </p:spPr>
        <p:txBody>
          <a:bodyPr/>
          <a:lstStyle/>
          <a:p>
            <a:endParaRPr lang="zh-CN" altLang="en-US"/>
          </a:p>
        </p:txBody>
      </p:sp>
    </p:spTree>
    <p:extLst>
      <p:ext uri="{BB962C8B-B14F-4D97-AF65-F5344CB8AC3E}">
        <p14:creationId xmlns:p14="http://schemas.microsoft.com/office/powerpoint/2010/main" val="2721518813"/>
      </p:ext>
    </p:extLst>
  </p:cSld>
  <p:clrMapOvr>
    <a:masterClrMapping/>
  </p:clrMapOvr>
  <mc:AlternateContent xmlns:mc="http://schemas.openxmlformats.org/markup-compatibility/2006" xmlns:p14="http://schemas.microsoft.com/office/powerpoint/2010/main">
    <mc:Choice Requires="p14">
      <p:transition spd="slow" p14:dur="2000" advTm="12494"/>
    </mc:Choice>
    <mc:Fallback xmlns="">
      <p:transition spd="slow" advTm="1249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112" y="2066784"/>
            <a:ext cx="8568952" cy="4092634"/>
          </a:xfrm>
          <a:prstGeom prst="rect">
            <a:avLst/>
          </a:prstGeom>
        </p:spPr>
      </p:pic>
      <p:sp>
        <p:nvSpPr>
          <p:cNvPr id="5" name="TextBox 76"/>
          <p:cNvSpPr txBox="1"/>
          <p:nvPr/>
        </p:nvSpPr>
        <p:spPr>
          <a:xfrm>
            <a:off x="665163" y="203200"/>
            <a:ext cx="5468164" cy="49244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en-SG" sz="2600" b="1" dirty="0">
                <a:solidFill>
                  <a:schemeClr val="accent2">
                    <a:lumMod val="90000"/>
                    <a:lumOff val="10000"/>
                  </a:schemeClr>
                </a:solidFill>
                <a:latin typeface="+mj-lt"/>
              </a:rPr>
              <a:t>Binary diagrams of δ</a:t>
            </a:r>
            <a:r>
              <a:rPr lang="en-SG" sz="2600" b="1" baseline="30000" dirty="0">
                <a:solidFill>
                  <a:schemeClr val="accent2">
                    <a:lumMod val="90000"/>
                    <a:lumOff val="10000"/>
                  </a:schemeClr>
                </a:solidFill>
                <a:latin typeface="+mj-lt"/>
              </a:rPr>
              <a:t>13</a:t>
            </a:r>
            <a:r>
              <a:rPr lang="en-SG" sz="2600" b="1" dirty="0">
                <a:solidFill>
                  <a:schemeClr val="accent2">
                    <a:lumMod val="90000"/>
                    <a:lumOff val="10000"/>
                  </a:schemeClr>
                </a:solidFill>
                <a:latin typeface="+mj-lt"/>
              </a:rPr>
              <a:t>C and C/N</a:t>
            </a:r>
            <a:endParaRPr lang="zh-CN" altLang="en-US" sz="2600" b="1" dirty="0">
              <a:solidFill>
                <a:schemeClr val="accent2">
                  <a:lumMod val="90000"/>
                  <a:lumOff val="10000"/>
                </a:schemeClr>
              </a:solidFill>
              <a:latin typeface="+mj-lt"/>
              <a:ea typeface="黑体" panose="02010609060101010101" pitchFamily="49" charset="-122"/>
            </a:endParaRPr>
          </a:p>
        </p:txBody>
      </p:sp>
      <p:sp>
        <p:nvSpPr>
          <p:cNvPr id="7" name="Freeform 5"/>
          <p:cNvSpPr>
            <a:spLocks noEditPoints="1"/>
          </p:cNvSpPr>
          <p:nvPr/>
        </p:nvSpPr>
        <p:spPr>
          <a:xfrm>
            <a:off x="252413" y="201613"/>
            <a:ext cx="430212" cy="4318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chemeClr val="accent2">
              <a:lumMod val="90000"/>
              <a:lumOff val="10000"/>
            </a:schemeClr>
          </a:solidFill>
          <a:ln w="9525">
            <a:noFill/>
          </a:ln>
        </p:spPr>
        <p:txBody>
          <a:bodyPr/>
          <a:lstStyle/>
          <a:p>
            <a:endParaRPr lang="zh-CN" altLang="en-US"/>
          </a:p>
        </p:txBody>
      </p:sp>
      <p:sp>
        <p:nvSpPr>
          <p:cNvPr id="2" name="文本框 1">
            <a:extLst>
              <a:ext uri="{FF2B5EF4-FFF2-40B4-BE49-F238E27FC236}">
                <a16:creationId xmlns:a16="http://schemas.microsoft.com/office/drawing/2014/main" id="{87BADCA7-8B42-4396-A9FC-BB57CD4AC24F}"/>
              </a:ext>
            </a:extLst>
          </p:cNvPr>
          <p:cNvSpPr txBox="1"/>
          <p:nvPr/>
        </p:nvSpPr>
        <p:spPr>
          <a:xfrm>
            <a:off x="2556570" y="6550223"/>
            <a:ext cx="5184575" cy="307777"/>
          </a:xfrm>
          <a:prstGeom prst="rect">
            <a:avLst/>
          </a:prstGeom>
          <a:noFill/>
        </p:spPr>
        <p:txBody>
          <a:bodyPr wrap="square" rtlCol="0">
            <a:spAutoFit/>
          </a:bodyPr>
          <a:lstStyle/>
          <a:p>
            <a:r>
              <a:rPr lang="en-US" altLang="zh-CN" sz="1400" dirty="0"/>
              <a:t>Revised from Lamb(2006),Yu(2010)</a:t>
            </a:r>
            <a:endParaRPr lang="zh-CN" altLang="en-US" sz="1400" dirty="0"/>
          </a:p>
        </p:txBody>
      </p:sp>
      <p:sp>
        <p:nvSpPr>
          <p:cNvPr id="6" name="文本框 5">
            <a:extLst>
              <a:ext uri="{FF2B5EF4-FFF2-40B4-BE49-F238E27FC236}">
                <a16:creationId xmlns:a16="http://schemas.microsoft.com/office/drawing/2014/main" id="{7DC3AFE6-5946-49F9-BC7D-4880EB9CD06F}"/>
              </a:ext>
            </a:extLst>
          </p:cNvPr>
          <p:cNvSpPr txBox="1"/>
          <p:nvPr/>
        </p:nvSpPr>
        <p:spPr>
          <a:xfrm>
            <a:off x="1434139" y="1013501"/>
            <a:ext cx="4354462" cy="461665"/>
          </a:xfrm>
          <a:prstGeom prst="rect">
            <a:avLst/>
          </a:prstGeom>
          <a:noFill/>
        </p:spPr>
        <p:txBody>
          <a:bodyPr wrap="none" rtlCol="0">
            <a:spAutoFit/>
          </a:bodyPr>
          <a:lstStyle/>
          <a:p>
            <a:r>
              <a:rPr lang="en-SG" altLang="zh-CN" sz="2400" dirty="0">
                <a:solidFill>
                  <a:schemeClr val="accent2">
                    <a:lumMod val="90000"/>
                    <a:lumOff val="10000"/>
                  </a:schemeClr>
                </a:solidFill>
                <a:latin typeface="Calibri" panose="020F0502020204030204" pitchFamily="34" charset="0"/>
              </a:rPr>
              <a:t>Distinguish organic matter source</a:t>
            </a:r>
            <a:endParaRPr lang="zh-CN" altLang="en-US" sz="2400" dirty="0"/>
          </a:p>
        </p:txBody>
      </p:sp>
      <p:sp>
        <p:nvSpPr>
          <p:cNvPr id="8" name="文本框 7">
            <a:extLst>
              <a:ext uri="{FF2B5EF4-FFF2-40B4-BE49-F238E27FC236}">
                <a16:creationId xmlns:a16="http://schemas.microsoft.com/office/drawing/2014/main" id="{F2D70E7A-9348-4497-8AD1-E12B4FB55881}"/>
              </a:ext>
            </a:extLst>
          </p:cNvPr>
          <p:cNvSpPr txBox="1"/>
          <p:nvPr/>
        </p:nvSpPr>
        <p:spPr>
          <a:xfrm>
            <a:off x="1838418" y="1594046"/>
            <a:ext cx="1584176" cy="400110"/>
          </a:xfrm>
          <a:prstGeom prst="rect">
            <a:avLst/>
          </a:prstGeom>
          <a:noFill/>
        </p:spPr>
        <p:txBody>
          <a:bodyPr wrap="square" rtlCol="0">
            <a:spAutoFit/>
          </a:bodyPr>
          <a:lstStyle/>
          <a:p>
            <a:r>
              <a:rPr lang="en-US" altLang="zh-CN" sz="2000" b="1" dirty="0">
                <a:solidFill>
                  <a:schemeClr val="bg1">
                    <a:lumMod val="60000"/>
                    <a:lumOff val="40000"/>
                  </a:schemeClr>
                </a:solidFill>
              </a:rPr>
              <a:t>Terrestrial</a:t>
            </a:r>
            <a:endParaRPr lang="zh-CN" altLang="en-US" sz="2000" b="1" dirty="0">
              <a:solidFill>
                <a:schemeClr val="bg1">
                  <a:lumMod val="60000"/>
                  <a:lumOff val="40000"/>
                </a:schemeClr>
              </a:solidFill>
            </a:endParaRPr>
          </a:p>
        </p:txBody>
      </p:sp>
      <p:sp>
        <p:nvSpPr>
          <p:cNvPr id="9" name="文本框 8">
            <a:extLst>
              <a:ext uri="{FF2B5EF4-FFF2-40B4-BE49-F238E27FC236}">
                <a16:creationId xmlns:a16="http://schemas.microsoft.com/office/drawing/2014/main" id="{ECD3BFE2-9FB3-45A9-A027-D9811E55B596}"/>
              </a:ext>
            </a:extLst>
          </p:cNvPr>
          <p:cNvSpPr txBox="1"/>
          <p:nvPr/>
        </p:nvSpPr>
        <p:spPr>
          <a:xfrm>
            <a:off x="4390707" y="1600001"/>
            <a:ext cx="1584176" cy="400110"/>
          </a:xfrm>
          <a:prstGeom prst="rect">
            <a:avLst/>
          </a:prstGeom>
          <a:noFill/>
        </p:spPr>
        <p:txBody>
          <a:bodyPr wrap="square" rtlCol="0">
            <a:spAutoFit/>
          </a:bodyPr>
          <a:lstStyle/>
          <a:p>
            <a:r>
              <a:rPr lang="en-US" altLang="zh-CN" sz="2000" b="1" dirty="0"/>
              <a:t>Marine</a:t>
            </a:r>
            <a:endParaRPr lang="zh-CN" altLang="en-US" sz="2000" b="1" dirty="0"/>
          </a:p>
        </p:txBody>
      </p:sp>
      <p:cxnSp>
        <p:nvCxnSpPr>
          <p:cNvPr id="11" name="直接箭头连接符 10">
            <a:extLst>
              <a:ext uri="{FF2B5EF4-FFF2-40B4-BE49-F238E27FC236}">
                <a16:creationId xmlns:a16="http://schemas.microsoft.com/office/drawing/2014/main" id="{351E54E9-3881-4ACB-9E65-A895C1BA3B7B}"/>
              </a:ext>
            </a:extLst>
          </p:cNvPr>
          <p:cNvCxnSpPr/>
          <p:nvPr/>
        </p:nvCxnSpPr>
        <p:spPr bwMode="auto">
          <a:xfrm>
            <a:off x="2412554" y="1946367"/>
            <a:ext cx="0" cy="233211"/>
          </a:xfrm>
          <a:prstGeom prst="straightConnector1">
            <a:avLst/>
          </a:prstGeom>
          <a:solidFill>
            <a:schemeClr val="accent1"/>
          </a:solidFill>
          <a:ln w="9525" cap="flat" cmpd="sng" algn="ctr">
            <a:solidFill>
              <a:schemeClr val="bg1">
                <a:lumMod val="60000"/>
                <a:lumOff val="40000"/>
              </a:schemeClr>
            </a:solidFill>
            <a:prstDash val="solid"/>
            <a:round/>
            <a:headEnd type="none" w="med" len="med"/>
            <a:tailEnd type="triangle"/>
          </a:ln>
        </p:spPr>
      </p:cxnSp>
      <p:cxnSp>
        <p:nvCxnSpPr>
          <p:cNvPr id="12" name="直接箭头连接符 11">
            <a:extLst>
              <a:ext uri="{FF2B5EF4-FFF2-40B4-BE49-F238E27FC236}">
                <a16:creationId xmlns:a16="http://schemas.microsoft.com/office/drawing/2014/main" id="{46A01D57-44FC-4188-BB9D-B90CEF12FE5D}"/>
              </a:ext>
            </a:extLst>
          </p:cNvPr>
          <p:cNvCxnSpPr/>
          <p:nvPr/>
        </p:nvCxnSpPr>
        <p:spPr bwMode="auto">
          <a:xfrm>
            <a:off x="4860826" y="1916832"/>
            <a:ext cx="0" cy="233211"/>
          </a:xfrm>
          <a:prstGeom prst="straightConnector1">
            <a:avLst/>
          </a:prstGeom>
          <a:solidFill>
            <a:schemeClr val="accent1"/>
          </a:solidFill>
          <a:ln w="9525" cap="flat" cmpd="sng" algn="ctr">
            <a:solidFill>
              <a:schemeClr val="tx1"/>
            </a:solidFill>
            <a:prstDash val="solid"/>
            <a:round/>
            <a:headEnd type="none" w="med" len="med"/>
            <a:tailEnd type="triangle"/>
          </a:ln>
        </p:spPr>
      </p:cxnSp>
      <p:sp>
        <p:nvSpPr>
          <p:cNvPr id="13" name="文本框 12">
            <a:extLst>
              <a:ext uri="{FF2B5EF4-FFF2-40B4-BE49-F238E27FC236}">
                <a16:creationId xmlns:a16="http://schemas.microsoft.com/office/drawing/2014/main" id="{F29AD0DB-2130-448E-A770-2A45951ACA6A}"/>
              </a:ext>
            </a:extLst>
          </p:cNvPr>
          <p:cNvSpPr txBox="1"/>
          <p:nvPr/>
        </p:nvSpPr>
        <p:spPr>
          <a:xfrm>
            <a:off x="1465764" y="2179381"/>
            <a:ext cx="2329484" cy="369332"/>
          </a:xfrm>
          <a:prstGeom prst="rect">
            <a:avLst/>
          </a:prstGeom>
          <a:noFill/>
        </p:spPr>
        <p:txBody>
          <a:bodyPr wrap="none" rtlCol="0">
            <a:spAutoFit/>
          </a:bodyPr>
          <a:lstStyle/>
          <a:p>
            <a:r>
              <a:rPr lang="en-US" altLang="zh-CN" dirty="0">
                <a:solidFill>
                  <a:schemeClr val="bg1">
                    <a:lumMod val="60000"/>
                    <a:lumOff val="40000"/>
                  </a:schemeClr>
                </a:solidFill>
                <a:latin typeface="+mn-lt"/>
              </a:rPr>
              <a:t>Low  </a:t>
            </a:r>
            <a:r>
              <a:rPr lang="en-SG" altLang="zh-CN" dirty="0">
                <a:solidFill>
                  <a:schemeClr val="bg1">
                    <a:lumMod val="60000"/>
                    <a:lumOff val="40000"/>
                  </a:schemeClr>
                </a:solidFill>
                <a:latin typeface="+mn-lt"/>
              </a:rPr>
              <a:t>δ</a:t>
            </a:r>
            <a:r>
              <a:rPr lang="en-SG" altLang="zh-CN" baseline="30000" dirty="0">
                <a:solidFill>
                  <a:schemeClr val="bg1">
                    <a:lumMod val="60000"/>
                    <a:lumOff val="40000"/>
                  </a:schemeClr>
                </a:solidFill>
                <a:latin typeface="+mn-lt"/>
              </a:rPr>
              <a:t>13</a:t>
            </a:r>
            <a:r>
              <a:rPr lang="en-SG" altLang="zh-CN" dirty="0">
                <a:solidFill>
                  <a:schemeClr val="bg1">
                    <a:lumMod val="60000"/>
                    <a:lumOff val="40000"/>
                  </a:schemeClr>
                </a:solidFill>
                <a:latin typeface="+mn-lt"/>
              </a:rPr>
              <a:t>C, High C/N</a:t>
            </a:r>
            <a:r>
              <a:rPr lang="en-US" altLang="zh-CN" dirty="0">
                <a:solidFill>
                  <a:schemeClr val="bg1">
                    <a:lumMod val="60000"/>
                    <a:lumOff val="40000"/>
                  </a:schemeClr>
                </a:solidFill>
                <a:latin typeface="+mn-lt"/>
              </a:rPr>
              <a:t> </a:t>
            </a:r>
            <a:endParaRPr lang="zh-CN" altLang="en-US" dirty="0">
              <a:solidFill>
                <a:schemeClr val="bg1">
                  <a:lumMod val="60000"/>
                  <a:lumOff val="40000"/>
                </a:schemeClr>
              </a:solidFill>
              <a:latin typeface="+mn-lt"/>
            </a:endParaRPr>
          </a:p>
        </p:txBody>
      </p:sp>
      <p:sp>
        <p:nvSpPr>
          <p:cNvPr id="14" name="文本框 13">
            <a:extLst>
              <a:ext uri="{FF2B5EF4-FFF2-40B4-BE49-F238E27FC236}">
                <a16:creationId xmlns:a16="http://schemas.microsoft.com/office/drawing/2014/main" id="{F870FCB0-DFC1-47D8-A819-CD8F50782912}"/>
              </a:ext>
            </a:extLst>
          </p:cNvPr>
          <p:cNvSpPr txBox="1"/>
          <p:nvPr/>
        </p:nvSpPr>
        <p:spPr>
          <a:xfrm>
            <a:off x="3946430" y="2171516"/>
            <a:ext cx="2329484" cy="369332"/>
          </a:xfrm>
          <a:prstGeom prst="rect">
            <a:avLst/>
          </a:prstGeom>
          <a:noFill/>
        </p:spPr>
        <p:txBody>
          <a:bodyPr wrap="none" rtlCol="0">
            <a:spAutoFit/>
          </a:bodyPr>
          <a:lstStyle/>
          <a:p>
            <a:r>
              <a:rPr lang="en-US" altLang="zh-CN" dirty="0">
                <a:latin typeface="+mn-lt"/>
              </a:rPr>
              <a:t>High  </a:t>
            </a:r>
            <a:r>
              <a:rPr lang="en-SG" altLang="zh-CN" dirty="0">
                <a:solidFill>
                  <a:schemeClr val="accent2">
                    <a:lumMod val="90000"/>
                    <a:lumOff val="10000"/>
                  </a:schemeClr>
                </a:solidFill>
                <a:latin typeface="+mn-lt"/>
              </a:rPr>
              <a:t>δ</a:t>
            </a:r>
            <a:r>
              <a:rPr lang="en-SG" altLang="zh-CN" baseline="30000" dirty="0">
                <a:solidFill>
                  <a:schemeClr val="accent2">
                    <a:lumMod val="90000"/>
                    <a:lumOff val="10000"/>
                  </a:schemeClr>
                </a:solidFill>
                <a:latin typeface="+mn-lt"/>
              </a:rPr>
              <a:t>13</a:t>
            </a:r>
            <a:r>
              <a:rPr lang="en-SG" altLang="zh-CN" dirty="0">
                <a:solidFill>
                  <a:schemeClr val="accent2">
                    <a:lumMod val="90000"/>
                    <a:lumOff val="10000"/>
                  </a:schemeClr>
                </a:solidFill>
                <a:latin typeface="+mn-lt"/>
              </a:rPr>
              <a:t>C, Low C/N</a:t>
            </a:r>
            <a:r>
              <a:rPr lang="en-US" altLang="zh-CN" dirty="0">
                <a:latin typeface="+mn-lt"/>
              </a:rPr>
              <a:t> </a:t>
            </a:r>
            <a:endParaRPr lang="zh-CN" altLang="en-US" dirty="0">
              <a:latin typeface="+mn-lt"/>
            </a:endParaRPr>
          </a:p>
        </p:txBody>
      </p:sp>
    </p:spTree>
    <p:extLst>
      <p:ext uri="{BB962C8B-B14F-4D97-AF65-F5344CB8AC3E}">
        <p14:creationId xmlns:p14="http://schemas.microsoft.com/office/powerpoint/2010/main" val="3205733153"/>
      </p:ext>
    </p:extLst>
  </p:cSld>
  <p:clrMapOvr>
    <a:masterClrMapping/>
  </p:clrMapOvr>
  <mc:AlternateContent xmlns:mc="http://schemas.openxmlformats.org/markup-compatibility/2006" xmlns:p14="http://schemas.microsoft.com/office/powerpoint/2010/main">
    <mc:Choice Requires="p14">
      <p:transition spd="slow" p14:dur="2000" advTm="20035"/>
    </mc:Choice>
    <mc:Fallback xmlns="">
      <p:transition spd="slow" advTm="2003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590" y="1003256"/>
            <a:ext cx="7678800" cy="5521900"/>
          </a:xfrm>
          <a:prstGeom prst="rect">
            <a:avLst/>
          </a:prstGeom>
        </p:spPr>
      </p:pic>
      <p:sp>
        <p:nvSpPr>
          <p:cNvPr id="4" name="TextBox 76"/>
          <p:cNvSpPr txBox="1"/>
          <p:nvPr/>
        </p:nvSpPr>
        <p:spPr>
          <a:xfrm>
            <a:off x="665163" y="203200"/>
            <a:ext cx="5695790" cy="49244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en-US" altLang="zh-CN" sz="2600" b="1" dirty="0">
                <a:solidFill>
                  <a:schemeClr val="accent6">
                    <a:lumMod val="90000"/>
                    <a:lumOff val="10000"/>
                  </a:schemeClr>
                </a:solidFill>
                <a:latin typeface="+mj-lt"/>
                <a:ea typeface="黑体" panose="02010609060101010101" pitchFamily="49" charset="-122"/>
              </a:rPr>
              <a:t>Geochemical records of core ZK19</a:t>
            </a:r>
            <a:endParaRPr lang="zh-CN" altLang="en-US" sz="2600" b="1" dirty="0">
              <a:solidFill>
                <a:schemeClr val="accent6">
                  <a:lumMod val="90000"/>
                  <a:lumOff val="10000"/>
                </a:schemeClr>
              </a:solidFill>
              <a:latin typeface="+mj-lt"/>
              <a:ea typeface="黑体" panose="02010609060101010101" pitchFamily="49" charset="-122"/>
            </a:endParaRPr>
          </a:p>
        </p:txBody>
      </p:sp>
      <p:sp>
        <p:nvSpPr>
          <p:cNvPr id="5" name="Freeform 5"/>
          <p:cNvSpPr>
            <a:spLocks noEditPoints="1"/>
          </p:cNvSpPr>
          <p:nvPr/>
        </p:nvSpPr>
        <p:spPr>
          <a:xfrm>
            <a:off x="252413" y="201613"/>
            <a:ext cx="430212" cy="4318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chemeClr val="accent2">
              <a:lumMod val="90000"/>
              <a:lumOff val="10000"/>
            </a:schemeClr>
          </a:solidFill>
          <a:ln w="9525">
            <a:noFill/>
          </a:ln>
        </p:spPr>
        <p:txBody>
          <a:bodyPr/>
          <a:lstStyle/>
          <a:p>
            <a:endParaRPr lang="zh-CN" altLang="en-US"/>
          </a:p>
        </p:txBody>
      </p:sp>
    </p:spTree>
    <p:extLst>
      <p:ext uri="{BB962C8B-B14F-4D97-AF65-F5344CB8AC3E}">
        <p14:creationId xmlns:p14="http://schemas.microsoft.com/office/powerpoint/2010/main" val="287265025"/>
      </p:ext>
    </p:extLst>
  </p:cSld>
  <p:clrMapOvr>
    <a:masterClrMapping/>
  </p:clrMapOvr>
  <mc:AlternateContent xmlns:mc="http://schemas.openxmlformats.org/markup-compatibility/2006" xmlns:p14="http://schemas.microsoft.com/office/powerpoint/2010/main">
    <mc:Choice Requires="p14">
      <p:transition spd="slow" p14:dur="2000" advTm="215919"/>
    </mc:Choice>
    <mc:Fallback xmlns="">
      <p:transition spd="slow" advTm="21591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AD4BD74A-1347-4916-9043-80BB0E8B9F4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110" y="1561954"/>
            <a:ext cx="8999368" cy="4845134"/>
          </a:xfrm>
          <a:prstGeom prst="rect">
            <a:avLst/>
          </a:prstGeom>
        </p:spPr>
      </p:pic>
      <p:sp>
        <p:nvSpPr>
          <p:cNvPr id="5" name="文本框 4"/>
          <p:cNvSpPr txBox="1"/>
          <p:nvPr/>
        </p:nvSpPr>
        <p:spPr>
          <a:xfrm>
            <a:off x="1692474" y="1392677"/>
            <a:ext cx="1872208" cy="338554"/>
          </a:xfrm>
          <a:prstGeom prst="rect">
            <a:avLst/>
          </a:prstGeom>
          <a:solidFill>
            <a:srgbClr val="F8F8F8"/>
          </a:solidFill>
        </p:spPr>
        <p:txBody>
          <a:bodyPr wrap="square" rtlCol="0">
            <a:spAutoFit/>
          </a:bodyPr>
          <a:lstStyle/>
          <a:p>
            <a:r>
              <a:rPr lang="en-US" altLang="zh-CN" sz="1600" b="1" dirty="0">
                <a:latin typeface="+mn-lt"/>
                <a:ea typeface="黑体" panose="02010609060101010101" pitchFamily="49" charset="-122"/>
              </a:rPr>
              <a:t>Marine </a:t>
            </a:r>
            <a:r>
              <a:rPr lang="en-US" altLang="zh-CN" sz="1600" b="1" dirty="0" err="1">
                <a:latin typeface="+mn-lt"/>
                <a:ea typeface="黑体" panose="02010609060101010101" pitchFamily="49" charset="-122"/>
              </a:rPr>
              <a:t>infulence</a:t>
            </a:r>
            <a:endParaRPr lang="zh-CN" altLang="en-US" sz="1600" b="1" dirty="0">
              <a:latin typeface="+mn-lt"/>
              <a:ea typeface="黑体" panose="02010609060101010101" pitchFamily="49" charset="-122"/>
            </a:endParaRPr>
          </a:p>
        </p:txBody>
      </p:sp>
      <p:sp>
        <p:nvSpPr>
          <p:cNvPr id="6" name="文本框 5"/>
          <p:cNvSpPr txBox="1"/>
          <p:nvPr/>
        </p:nvSpPr>
        <p:spPr>
          <a:xfrm>
            <a:off x="3564682" y="1392677"/>
            <a:ext cx="2598281" cy="338554"/>
          </a:xfrm>
          <a:prstGeom prst="rect">
            <a:avLst/>
          </a:prstGeom>
          <a:solidFill>
            <a:srgbClr val="F8F8F8"/>
          </a:solidFill>
        </p:spPr>
        <p:txBody>
          <a:bodyPr wrap="square" rtlCol="0">
            <a:spAutoFit/>
          </a:bodyPr>
          <a:lstStyle/>
          <a:p>
            <a:pPr algn="ctr"/>
            <a:r>
              <a:rPr lang="en-US" altLang="zh-CN" sz="1600" b="1" dirty="0">
                <a:latin typeface="+mn-lt"/>
                <a:ea typeface="黑体" panose="02010609060101010101" pitchFamily="49" charset="-122"/>
              </a:rPr>
              <a:t>Freshwater discharge</a:t>
            </a:r>
            <a:endParaRPr lang="zh-CN" altLang="en-US" sz="1600" b="1" dirty="0">
              <a:latin typeface="+mn-lt"/>
              <a:ea typeface="黑体" panose="02010609060101010101" pitchFamily="49" charset="-122"/>
            </a:endParaRPr>
          </a:p>
        </p:txBody>
      </p:sp>
      <p:sp>
        <p:nvSpPr>
          <p:cNvPr id="7" name="文本框 6"/>
          <p:cNvSpPr txBox="1"/>
          <p:nvPr/>
        </p:nvSpPr>
        <p:spPr>
          <a:xfrm>
            <a:off x="6534852" y="1392677"/>
            <a:ext cx="1782358" cy="338554"/>
          </a:xfrm>
          <a:prstGeom prst="rect">
            <a:avLst/>
          </a:prstGeom>
          <a:solidFill>
            <a:srgbClr val="F8F8F8"/>
          </a:solidFill>
        </p:spPr>
        <p:txBody>
          <a:bodyPr wrap="square" rtlCol="0">
            <a:spAutoFit/>
          </a:bodyPr>
          <a:lstStyle/>
          <a:p>
            <a:r>
              <a:rPr lang="en-US" altLang="zh-CN" sz="1600" b="1" dirty="0">
                <a:latin typeface="+mn-lt"/>
                <a:ea typeface="黑体" panose="02010609060101010101" pitchFamily="49" charset="-122"/>
              </a:rPr>
              <a:t>Asian monsoon</a:t>
            </a:r>
            <a:endParaRPr lang="zh-CN" altLang="en-US" sz="1600" b="1" dirty="0">
              <a:latin typeface="+mn-lt"/>
              <a:ea typeface="黑体" panose="02010609060101010101" pitchFamily="49" charset="-122"/>
            </a:endParaRPr>
          </a:p>
        </p:txBody>
      </p:sp>
      <p:sp>
        <p:nvSpPr>
          <p:cNvPr id="8" name="TextBox 76"/>
          <p:cNvSpPr txBox="1"/>
          <p:nvPr/>
        </p:nvSpPr>
        <p:spPr>
          <a:xfrm>
            <a:off x="665163" y="203200"/>
            <a:ext cx="6676828" cy="49244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indent="0">
              <a:buNone/>
            </a:pPr>
            <a:r>
              <a:rPr lang="en-US" altLang="zh-CN" sz="2600" b="1" dirty="0">
                <a:solidFill>
                  <a:schemeClr val="accent2">
                    <a:lumMod val="90000"/>
                    <a:lumOff val="10000"/>
                  </a:schemeClr>
                </a:solidFill>
                <a:latin typeface="+mj-lt"/>
                <a:ea typeface="黑体" panose="02010609060101010101" pitchFamily="49" charset="-122"/>
              </a:rPr>
              <a:t>Holocene sea-level and monsoon history</a:t>
            </a:r>
            <a:endParaRPr lang="zh-CN" altLang="en-US" sz="2400" b="1" dirty="0">
              <a:solidFill>
                <a:schemeClr val="accent2">
                  <a:lumMod val="90000"/>
                  <a:lumOff val="10000"/>
                </a:schemeClr>
              </a:solidFill>
              <a:latin typeface="+mj-lt"/>
              <a:ea typeface="黑体" panose="02010609060101010101" pitchFamily="49" charset="-122"/>
            </a:endParaRPr>
          </a:p>
        </p:txBody>
      </p:sp>
      <p:sp>
        <p:nvSpPr>
          <p:cNvPr id="9" name="Freeform 5"/>
          <p:cNvSpPr>
            <a:spLocks noEditPoints="1"/>
          </p:cNvSpPr>
          <p:nvPr/>
        </p:nvSpPr>
        <p:spPr>
          <a:xfrm>
            <a:off x="252413" y="201613"/>
            <a:ext cx="430212" cy="4318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chemeClr val="accent2">
              <a:lumMod val="90000"/>
              <a:lumOff val="10000"/>
            </a:schemeClr>
          </a:solidFill>
          <a:ln w="9525">
            <a:noFill/>
          </a:ln>
        </p:spPr>
        <p:txBody>
          <a:bodyPr/>
          <a:lstStyle/>
          <a:p>
            <a:endParaRPr lang="zh-CN" altLang="en-US"/>
          </a:p>
        </p:txBody>
      </p:sp>
    </p:spTree>
    <p:extLst>
      <p:ext uri="{BB962C8B-B14F-4D97-AF65-F5344CB8AC3E}">
        <p14:creationId xmlns:p14="http://schemas.microsoft.com/office/powerpoint/2010/main" val="4266256496"/>
      </p:ext>
    </p:extLst>
  </p:cSld>
  <p:clrMapOvr>
    <a:masterClrMapping/>
  </p:clrMapOvr>
  <mc:AlternateContent xmlns:mc="http://schemas.openxmlformats.org/markup-compatibility/2006" xmlns:p14="http://schemas.microsoft.com/office/powerpoint/2010/main">
    <mc:Choice Requires="p14">
      <p:transition spd="slow" p14:dur="2000" advTm="1781"/>
    </mc:Choice>
    <mc:Fallback xmlns="">
      <p:transition spd="slow" advTm="178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3" cstate="print">
            <a:extLst>
              <a:ext uri="{28A0092B-C50C-407E-A947-70E740481C1C}">
                <a14:useLocalDpi xmlns:a14="http://schemas.microsoft.com/office/drawing/2010/main" val="0"/>
              </a:ext>
            </a:extLst>
          </a:blip>
          <a:stretch>
            <a:fillRect/>
          </a:stretch>
        </p:blipFill>
        <p:spPr>
          <a:xfrm>
            <a:off x="467519" y="836712"/>
            <a:ext cx="7797800" cy="5544616"/>
          </a:xfrm>
          <a:prstGeom prst="rect">
            <a:avLst/>
          </a:prstGeom>
        </p:spPr>
      </p:pic>
      <p:sp>
        <p:nvSpPr>
          <p:cNvPr id="4" name="TextBox 76"/>
          <p:cNvSpPr txBox="1"/>
          <p:nvPr/>
        </p:nvSpPr>
        <p:spPr>
          <a:xfrm>
            <a:off x="665163" y="203200"/>
            <a:ext cx="5006499" cy="97257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indent="0">
              <a:buNone/>
            </a:pPr>
            <a:r>
              <a:rPr lang="en-US" altLang="zh-CN" sz="2600" b="1" dirty="0">
                <a:solidFill>
                  <a:schemeClr val="accent2">
                    <a:lumMod val="90000"/>
                    <a:lumOff val="10000"/>
                  </a:schemeClr>
                </a:solidFill>
                <a:latin typeface="+mj-lt"/>
                <a:ea typeface="黑体" panose="02010609060101010101" pitchFamily="49" charset="-122"/>
              </a:rPr>
              <a:t>Late Holocene human impacts</a:t>
            </a:r>
            <a:endParaRPr lang="zh-CN" altLang="en-US" sz="2600" b="1" dirty="0">
              <a:solidFill>
                <a:schemeClr val="accent2">
                  <a:lumMod val="90000"/>
                  <a:lumOff val="10000"/>
                </a:schemeClr>
              </a:solidFill>
              <a:latin typeface="+mj-lt"/>
              <a:ea typeface="黑体" panose="02010609060101010101" pitchFamily="49" charset="-122"/>
            </a:endParaRPr>
          </a:p>
          <a:p>
            <a:pPr marL="0" indent="0">
              <a:buNone/>
            </a:pPr>
            <a:endParaRPr lang="zh-CN" altLang="en-US" sz="2600" b="1" dirty="0">
              <a:solidFill>
                <a:schemeClr val="accent2">
                  <a:lumMod val="90000"/>
                  <a:lumOff val="10000"/>
                </a:schemeClr>
              </a:solidFill>
              <a:latin typeface="+mj-lt"/>
              <a:ea typeface="黑体" panose="02010609060101010101" pitchFamily="49" charset="-122"/>
            </a:endParaRPr>
          </a:p>
        </p:txBody>
      </p:sp>
      <p:sp>
        <p:nvSpPr>
          <p:cNvPr id="5" name="Freeform 5"/>
          <p:cNvSpPr>
            <a:spLocks noEditPoints="1"/>
          </p:cNvSpPr>
          <p:nvPr/>
        </p:nvSpPr>
        <p:spPr>
          <a:xfrm>
            <a:off x="252413" y="201613"/>
            <a:ext cx="430212" cy="4318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chemeClr val="accent2">
              <a:lumMod val="90000"/>
              <a:lumOff val="10000"/>
            </a:schemeClr>
          </a:solidFill>
          <a:ln w="9525">
            <a:noFill/>
          </a:ln>
        </p:spPr>
        <p:txBody>
          <a:bodyPr/>
          <a:lstStyle/>
          <a:p>
            <a:endParaRPr lang="zh-CN" altLang="en-US"/>
          </a:p>
        </p:txBody>
      </p:sp>
    </p:spTree>
    <p:extLst>
      <p:ext uri="{BB962C8B-B14F-4D97-AF65-F5344CB8AC3E}">
        <p14:creationId xmlns:p14="http://schemas.microsoft.com/office/powerpoint/2010/main" val="3559074634"/>
      </p:ext>
    </p:extLst>
  </p:cSld>
  <p:clrMapOvr>
    <a:masterClrMapping/>
  </p:clrMapOvr>
  <mc:AlternateContent xmlns:mc="http://schemas.openxmlformats.org/markup-compatibility/2006" xmlns:p14="http://schemas.microsoft.com/office/powerpoint/2010/main">
    <mc:Choice Requires="p14">
      <p:transition spd="slow" p14:dur="2000" advTm="570"/>
    </mc:Choice>
    <mc:Fallback xmlns="">
      <p:transition spd="slow" advTm="57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2D059D55-A986-4CC2-827D-712B4F3A8D13}"/>
              </a:ext>
            </a:extLst>
          </p:cNvPr>
          <p:cNvSpPr>
            <a:spLocks noEditPoints="1"/>
          </p:cNvSpPr>
          <p:nvPr/>
        </p:nvSpPr>
        <p:spPr>
          <a:xfrm>
            <a:off x="239021" y="124361"/>
            <a:ext cx="430212" cy="4318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chemeClr val="accent2">
              <a:lumMod val="90000"/>
              <a:lumOff val="10000"/>
            </a:schemeClr>
          </a:solidFill>
          <a:ln w="9525">
            <a:noFill/>
          </a:ln>
        </p:spPr>
        <p:txBody>
          <a:bodyPr/>
          <a:lstStyle/>
          <a:p>
            <a:endParaRPr lang="zh-CN" altLang="en-US"/>
          </a:p>
        </p:txBody>
      </p:sp>
      <p:sp>
        <p:nvSpPr>
          <p:cNvPr id="3" name="TextBox 76">
            <a:extLst>
              <a:ext uri="{FF2B5EF4-FFF2-40B4-BE49-F238E27FC236}">
                <a16:creationId xmlns:a16="http://schemas.microsoft.com/office/drawing/2014/main" id="{834AEE09-2BE7-4C0B-B658-40085177CF99}"/>
              </a:ext>
            </a:extLst>
          </p:cNvPr>
          <p:cNvSpPr txBox="1"/>
          <p:nvPr/>
        </p:nvSpPr>
        <p:spPr>
          <a:xfrm>
            <a:off x="748036" y="108947"/>
            <a:ext cx="1705916" cy="49244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indent="0">
              <a:buNone/>
            </a:pPr>
            <a:r>
              <a:rPr lang="en-US" altLang="zh-CN" sz="2600" b="1" dirty="0">
                <a:solidFill>
                  <a:schemeClr val="accent2">
                    <a:lumMod val="90000"/>
                    <a:lumOff val="10000"/>
                  </a:schemeClr>
                </a:solidFill>
                <a:latin typeface="+mj-lt"/>
                <a:ea typeface="黑体" panose="02010609060101010101" pitchFamily="49" charset="-122"/>
              </a:rPr>
              <a:t>Summary</a:t>
            </a:r>
            <a:endParaRPr lang="zh-CN" altLang="en-US" sz="2400" b="1" dirty="0">
              <a:solidFill>
                <a:schemeClr val="accent2">
                  <a:lumMod val="90000"/>
                  <a:lumOff val="10000"/>
                </a:schemeClr>
              </a:solidFill>
              <a:latin typeface="+mj-lt"/>
              <a:ea typeface="黑体" panose="02010609060101010101" pitchFamily="49" charset="-122"/>
            </a:endParaRPr>
          </a:p>
        </p:txBody>
      </p:sp>
      <p:sp>
        <p:nvSpPr>
          <p:cNvPr id="4" name="文本框 3">
            <a:extLst>
              <a:ext uri="{FF2B5EF4-FFF2-40B4-BE49-F238E27FC236}">
                <a16:creationId xmlns:a16="http://schemas.microsoft.com/office/drawing/2014/main" id="{940308C5-4110-4304-B127-B6899E516136}"/>
              </a:ext>
            </a:extLst>
          </p:cNvPr>
          <p:cNvSpPr txBox="1"/>
          <p:nvPr/>
        </p:nvSpPr>
        <p:spPr>
          <a:xfrm>
            <a:off x="544746" y="903040"/>
            <a:ext cx="8001222" cy="6565900"/>
          </a:xfrm>
          <a:prstGeom prst="rect">
            <a:avLst/>
          </a:prstGeom>
          <a:noFill/>
        </p:spPr>
        <p:txBody>
          <a:bodyPr wrap="square" rtlCol="0">
            <a:spAutoFit/>
          </a:bodyPr>
          <a:lstStyle/>
          <a:p>
            <a:pPr marL="285750" indent="-285750" algn="just">
              <a:spcBef>
                <a:spcPts val="0"/>
              </a:spcBef>
              <a:spcAft>
                <a:spcPts val="2000"/>
              </a:spcAft>
              <a:buFont typeface="Wingdings" panose="05000000000000000000" pitchFamily="2" charset="2"/>
              <a:buChar char="l"/>
            </a:pPr>
            <a:r>
              <a:rPr lang="en-US" altLang="zh-CN" sz="2000" dirty="0"/>
              <a:t> </a:t>
            </a:r>
            <a:r>
              <a:rPr lang="en-US" altLang="zh-CN" sz="2000" b="1" dirty="0"/>
              <a:t>A fluvial environment </a:t>
            </a:r>
            <a:r>
              <a:rPr lang="en-US" altLang="zh-CN" sz="2000" dirty="0"/>
              <a:t>was formed from ~</a:t>
            </a:r>
            <a:r>
              <a:rPr lang="en-US" altLang="zh-CN" sz="2000" b="1" dirty="0"/>
              <a:t>11300 to 10800 </a:t>
            </a:r>
            <a:r>
              <a:rPr lang="en-US" altLang="zh-CN" sz="2000" b="1" dirty="0" err="1"/>
              <a:t>cal</a:t>
            </a:r>
            <a:r>
              <a:rPr lang="en-US" altLang="zh-CN" sz="2000" b="1" dirty="0"/>
              <a:t> a BP</a:t>
            </a:r>
            <a:r>
              <a:rPr lang="en-US" altLang="zh-CN" sz="2000" dirty="0"/>
              <a:t>. Rapid sea-level rise lead to </a:t>
            </a:r>
            <a:r>
              <a:rPr lang="en-US" altLang="zh-CN" sz="2000" b="1" dirty="0"/>
              <a:t>marine transgression </a:t>
            </a:r>
            <a:r>
              <a:rPr lang="en-US" altLang="zh-CN" sz="2000" dirty="0"/>
              <a:t>of </a:t>
            </a:r>
            <a:r>
              <a:rPr lang="en-US" altLang="zh-CN" sz="2000" dirty="0" err="1"/>
              <a:t>Lingding</a:t>
            </a:r>
            <a:r>
              <a:rPr lang="en-US" altLang="zh-CN" sz="2000" dirty="0"/>
              <a:t> Bay from a fluvial to an estuarine environment from </a:t>
            </a:r>
            <a:r>
              <a:rPr lang="en-US" altLang="zh-CN" sz="2000" b="1" dirty="0"/>
              <a:t>10800 to 10500 </a:t>
            </a:r>
            <a:r>
              <a:rPr lang="en-US" altLang="zh-CN" sz="2000" b="1" dirty="0" err="1"/>
              <a:t>cal</a:t>
            </a:r>
            <a:r>
              <a:rPr lang="en-US" altLang="zh-CN" sz="2000" b="1" dirty="0"/>
              <a:t> a BP</a:t>
            </a:r>
            <a:r>
              <a:rPr lang="en-US" altLang="zh-CN" sz="2000" dirty="0"/>
              <a:t>. </a:t>
            </a:r>
          </a:p>
          <a:p>
            <a:pPr marL="285750" indent="-285750" algn="just">
              <a:spcBef>
                <a:spcPts val="0"/>
              </a:spcBef>
              <a:spcAft>
                <a:spcPts val="2000"/>
              </a:spcAft>
              <a:buFont typeface="Wingdings" panose="05000000000000000000" pitchFamily="2" charset="2"/>
              <a:buChar char="l"/>
            </a:pPr>
            <a:r>
              <a:rPr lang="en-US" altLang="zh-CN" sz="2000" dirty="0"/>
              <a:t>From </a:t>
            </a:r>
            <a:r>
              <a:rPr lang="en-US" altLang="zh-CN" sz="2000" b="1" dirty="0"/>
              <a:t>10500 to 8100 </a:t>
            </a:r>
            <a:r>
              <a:rPr lang="en-US" altLang="zh-CN" sz="2000" b="1" dirty="0" err="1"/>
              <a:t>cal</a:t>
            </a:r>
            <a:r>
              <a:rPr lang="en-US" altLang="zh-CN" sz="2000" b="1" dirty="0"/>
              <a:t> a BP</a:t>
            </a:r>
            <a:r>
              <a:rPr lang="en-US" altLang="zh-CN" sz="2000" dirty="0"/>
              <a:t>, foraminifera indicated </a:t>
            </a:r>
            <a:r>
              <a:rPr lang="en-US" altLang="zh-CN" sz="2000" b="1" dirty="0"/>
              <a:t>increasing marine influence</a:t>
            </a:r>
            <a:r>
              <a:rPr lang="en-US" altLang="zh-CN" sz="2000" dirty="0"/>
              <a:t>. However, δ</a:t>
            </a:r>
            <a:r>
              <a:rPr lang="en-US" altLang="zh-CN" sz="2000" baseline="30000" dirty="0"/>
              <a:t>13</a:t>
            </a:r>
            <a:r>
              <a:rPr lang="en-US" altLang="zh-CN" sz="2000" dirty="0"/>
              <a:t>C and C/N values of sediments indicated greater delivery of terrestrial material from freshwater discharge associated with an </a:t>
            </a:r>
            <a:r>
              <a:rPr lang="en-US" altLang="zh-CN" sz="2000" b="1" dirty="0"/>
              <a:t>enhanced monsoon precipitation</a:t>
            </a:r>
            <a:r>
              <a:rPr lang="en-US" altLang="zh-CN" sz="2000" dirty="0"/>
              <a:t>.</a:t>
            </a:r>
          </a:p>
          <a:p>
            <a:pPr marL="285750" indent="-285750" algn="just">
              <a:spcBef>
                <a:spcPts val="0"/>
              </a:spcBef>
              <a:spcAft>
                <a:spcPts val="2000"/>
              </a:spcAft>
              <a:buFont typeface="Wingdings" panose="05000000000000000000" pitchFamily="2" charset="2"/>
              <a:buChar char="l"/>
            </a:pPr>
            <a:r>
              <a:rPr lang="en-US" altLang="zh-CN" sz="2000" dirty="0"/>
              <a:t>A </a:t>
            </a:r>
            <a:r>
              <a:rPr lang="en-US" altLang="zh-CN" sz="2000" b="1" dirty="0"/>
              <a:t>sedimentary hiatus </a:t>
            </a:r>
            <a:r>
              <a:rPr lang="en-US" altLang="zh-CN" sz="2000" dirty="0"/>
              <a:t>was observed in the core </a:t>
            </a:r>
            <a:r>
              <a:rPr lang="en-US" altLang="zh-CN" sz="2000" b="1" dirty="0"/>
              <a:t>from 8100 to 3300 </a:t>
            </a:r>
            <a:r>
              <a:rPr lang="en-US" altLang="zh-CN" sz="2000" b="1" dirty="0" err="1"/>
              <a:t>cal</a:t>
            </a:r>
            <a:r>
              <a:rPr lang="en-US" altLang="zh-CN" sz="2000" b="1" dirty="0"/>
              <a:t> a BP.</a:t>
            </a:r>
          </a:p>
          <a:p>
            <a:pPr marL="285750" indent="-285750" algn="just">
              <a:spcBef>
                <a:spcPts val="0"/>
              </a:spcBef>
              <a:spcAft>
                <a:spcPts val="2000"/>
              </a:spcAft>
              <a:buFont typeface="Wingdings" panose="05000000000000000000" pitchFamily="2" charset="2"/>
              <a:buChar char="l"/>
            </a:pPr>
            <a:r>
              <a:rPr lang="en-US" altLang="zh-CN" sz="2000" dirty="0"/>
              <a:t>In the late Holocene (</a:t>
            </a:r>
            <a:r>
              <a:rPr lang="en-US" altLang="zh-CN" sz="2000" b="1" dirty="0"/>
              <a:t>3300 </a:t>
            </a:r>
            <a:r>
              <a:rPr lang="en-US" altLang="zh-CN" sz="2000" b="1" dirty="0" err="1"/>
              <a:t>cal</a:t>
            </a:r>
            <a:r>
              <a:rPr lang="en-US" altLang="zh-CN" sz="2000" b="1" dirty="0"/>
              <a:t> a BP to present</a:t>
            </a:r>
            <a:r>
              <a:rPr lang="en-US" altLang="zh-CN" sz="2000" dirty="0"/>
              <a:t>), sedimentary facies transformed due to </a:t>
            </a:r>
            <a:r>
              <a:rPr lang="en-US" altLang="zh-CN" sz="2000" b="1" dirty="0"/>
              <a:t>deltaic progradation</a:t>
            </a:r>
            <a:r>
              <a:rPr lang="en-US" altLang="zh-CN" sz="2000" dirty="0"/>
              <a:t>. Increase in δ</a:t>
            </a:r>
            <a:r>
              <a:rPr lang="en-US" altLang="zh-CN" sz="2000" baseline="30000" dirty="0"/>
              <a:t>13</a:t>
            </a:r>
            <a:r>
              <a:rPr lang="en-US" altLang="zh-CN" sz="2000" dirty="0"/>
              <a:t>C and decrease in C/N values suggested a </a:t>
            </a:r>
            <a:r>
              <a:rPr lang="en-US" altLang="zh-CN" sz="2000" b="1" dirty="0"/>
              <a:t>weakening monsoon</a:t>
            </a:r>
            <a:r>
              <a:rPr lang="en-US" altLang="zh-CN" sz="2000" dirty="0"/>
              <a:t>, in the last 2000 years, </a:t>
            </a:r>
            <a:r>
              <a:rPr lang="en-US" altLang="zh-CN" sz="2000" b="1" dirty="0"/>
              <a:t>human activities have a big impact on</a:t>
            </a:r>
            <a:r>
              <a:rPr lang="en-US" altLang="zh-CN" sz="2000" dirty="0"/>
              <a:t> the sedimentary process.</a:t>
            </a:r>
          </a:p>
          <a:p>
            <a:br>
              <a:rPr lang="en-US" altLang="zh-CN" dirty="0"/>
            </a:br>
            <a:br>
              <a:rPr lang="en-US" altLang="zh-CN" dirty="0"/>
            </a:br>
            <a:endParaRPr lang="zh-CN" altLang="en-US" dirty="0"/>
          </a:p>
        </p:txBody>
      </p:sp>
    </p:spTree>
    <p:extLst>
      <p:ext uri="{BB962C8B-B14F-4D97-AF65-F5344CB8AC3E}">
        <p14:creationId xmlns:p14="http://schemas.microsoft.com/office/powerpoint/2010/main" val="318370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52314" y="494706"/>
            <a:ext cx="8801031" cy="5652514"/>
          </a:xfrm>
          <a:prstGeom prst="rect">
            <a:avLst/>
          </a:prstGeom>
        </p:spPr>
      </p:pic>
    </p:spTree>
    <p:extLst>
      <p:ext uri="{BB962C8B-B14F-4D97-AF65-F5344CB8AC3E}">
        <p14:creationId xmlns:p14="http://schemas.microsoft.com/office/powerpoint/2010/main" val="2595110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1989138"/>
            <a:ext cx="9144000" cy="3130550"/>
          </a:xfrm>
          <a:prstGeom prst="rect">
            <a:avLst/>
          </a:prstGeom>
          <a:solidFill>
            <a:schemeClr val="accent2">
              <a:lumMod val="90000"/>
              <a:lumOff val="1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7891" name="Rectangle 5"/>
          <p:cNvSpPr/>
          <p:nvPr/>
        </p:nvSpPr>
        <p:spPr>
          <a:xfrm>
            <a:off x="0" y="1912938"/>
            <a:ext cx="9144000" cy="76200"/>
          </a:xfrm>
          <a:prstGeom prst="rect">
            <a:avLst/>
          </a:prstGeom>
          <a:solidFill>
            <a:srgbClr val="C2C2C2"/>
          </a:solidFill>
          <a:ln w="9525">
            <a:noFill/>
          </a:ln>
        </p:spPr>
        <p:txBody>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1800" dirty="0">
              <a:solidFill>
                <a:srgbClr val="024C89"/>
              </a:solidFill>
              <a:ea typeface="宋体" panose="02010600030101010101" pitchFamily="2" charset="-122"/>
            </a:endParaRPr>
          </a:p>
        </p:txBody>
      </p:sp>
      <p:sp>
        <p:nvSpPr>
          <p:cNvPr id="37892" name="Rectangle 5"/>
          <p:cNvSpPr/>
          <p:nvPr/>
        </p:nvSpPr>
        <p:spPr>
          <a:xfrm>
            <a:off x="0" y="5119688"/>
            <a:ext cx="9144000" cy="76200"/>
          </a:xfrm>
          <a:prstGeom prst="rect">
            <a:avLst/>
          </a:prstGeom>
          <a:solidFill>
            <a:srgbClr val="C2C2C2"/>
          </a:solidFill>
          <a:ln w="9525">
            <a:noFill/>
          </a:ln>
        </p:spPr>
        <p:txBody>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1800" dirty="0">
              <a:solidFill>
                <a:srgbClr val="024C89"/>
              </a:solidFill>
              <a:ea typeface="宋体" panose="02010600030101010101" pitchFamily="2" charset="-122"/>
            </a:endParaRPr>
          </a:p>
        </p:txBody>
      </p:sp>
      <p:sp>
        <p:nvSpPr>
          <p:cNvPr id="37905" name="Rectangle 3"/>
          <p:cNvSpPr txBox="1"/>
          <p:nvPr/>
        </p:nvSpPr>
        <p:spPr>
          <a:xfrm>
            <a:off x="1108075" y="3182938"/>
            <a:ext cx="6840538" cy="677862"/>
          </a:xfrm>
          <a:prstGeom prst="rect">
            <a:avLst/>
          </a:prstGeom>
          <a:noFill/>
          <a:ln w="9525">
            <a:noFill/>
          </a:ln>
        </p:spPr>
        <p:txBody>
          <a:bodyPr anchor="ct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spcBef>
                <a:spcPct val="0"/>
              </a:spcBef>
              <a:buNone/>
            </a:pPr>
            <a:r>
              <a:rPr lang="en-US" altLang="zh-CN" sz="4000" dirty="0">
                <a:solidFill>
                  <a:schemeClr val="accent1"/>
                </a:solidFill>
                <a:latin typeface="微软雅黑" panose="020B0503020204020204" pitchFamily="34" charset="-122"/>
              </a:rPr>
              <a:t>The end, Thank you!</a:t>
            </a:r>
            <a:endParaRPr lang="zh-CN" altLang="en-US" sz="4000" dirty="0">
              <a:solidFill>
                <a:schemeClr val="accent1"/>
              </a:solidFill>
              <a:latin typeface="微软雅黑" panose="020B0503020204020204" pitchFamily="34" charset="-122"/>
            </a:endParaRPr>
          </a:p>
        </p:txBody>
      </p:sp>
    </p:spTree>
  </p:cSld>
  <p:clrMapOvr>
    <a:masterClrMapping/>
  </p:clrMapOvr>
  <p:transition spd="slow" advTm="457">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702" y="44118"/>
            <a:ext cx="4609580" cy="6813881"/>
          </a:xfrm>
          <a:prstGeom prst="rect">
            <a:avLst/>
          </a:prstGeom>
        </p:spPr>
      </p:pic>
      <p:sp>
        <p:nvSpPr>
          <p:cNvPr id="4" name="矩形 3"/>
          <p:cNvSpPr/>
          <p:nvPr/>
        </p:nvSpPr>
        <p:spPr>
          <a:xfrm>
            <a:off x="71448" y="2822073"/>
            <a:ext cx="4299510" cy="4524315"/>
          </a:xfrm>
          <a:prstGeom prst="rect">
            <a:avLst/>
          </a:prstGeom>
        </p:spPr>
        <p:txBody>
          <a:bodyPr wrap="none">
            <a:spAutoFit/>
          </a:bodyPr>
          <a:lstStyle/>
          <a:p>
            <a:pPr marL="285750" indent="-285750">
              <a:buFont typeface="Arial" panose="020B0604020202020204" pitchFamily="34" charset="0"/>
              <a:buChar char="•"/>
            </a:pPr>
            <a:r>
              <a:rPr lang="en-SG" altLang="zh-CN" dirty="0">
                <a:solidFill>
                  <a:schemeClr val="accent2">
                    <a:lumMod val="90000"/>
                    <a:lumOff val="10000"/>
                  </a:schemeClr>
                </a:solidFill>
                <a:latin typeface="微软雅黑" panose="020B0503020204020204" pitchFamily="34" charset="-122"/>
                <a:ea typeface="微软雅黑" panose="020B0503020204020204" pitchFamily="34" charset="-122"/>
              </a:rPr>
              <a:t>Subaqueous deltaic deposits</a:t>
            </a:r>
          </a:p>
          <a:p>
            <a:endParaRPr lang="en-US" altLang="zh-CN" dirty="0">
              <a:solidFill>
                <a:schemeClr val="accent2">
                  <a:lumMod val="90000"/>
                  <a:lumOff val="10000"/>
                </a:schemeClr>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dirty="0">
                <a:solidFill>
                  <a:schemeClr val="accent2">
                    <a:lumMod val="90000"/>
                    <a:lumOff val="10000"/>
                  </a:schemeClr>
                </a:solidFill>
                <a:latin typeface="微软雅黑" panose="020B0503020204020204" pitchFamily="34" charset="-122"/>
                <a:ea typeface="微软雅黑" panose="020B0503020204020204" pitchFamily="34" charset="-122"/>
              </a:rPr>
              <a:t>Within the range of Paleo-valley</a:t>
            </a:r>
          </a:p>
          <a:p>
            <a:endParaRPr lang="en-US" altLang="zh-CN" dirty="0">
              <a:solidFill>
                <a:schemeClr val="accent2">
                  <a:lumMod val="90000"/>
                  <a:lumOff val="10000"/>
                </a:schemeClr>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dirty="0">
                <a:solidFill>
                  <a:schemeClr val="accent2">
                    <a:lumMod val="90000"/>
                    <a:lumOff val="10000"/>
                  </a:schemeClr>
                </a:solidFill>
                <a:latin typeface="微软雅黑" panose="020B0503020204020204" pitchFamily="34" charset="-122"/>
                <a:ea typeface="微软雅黑" panose="020B0503020204020204" pitchFamily="34" charset="-122"/>
              </a:rPr>
              <a:t>Climate : Asian monsoon</a:t>
            </a:r>
          </a:p>
          <a:p>
            <a:r>
              <a:rPr lang="en-US" altLang="zh-CN" dirty="0">
                <a:solidFill>
                  <a:schemeClr val="accent2">
                    <a:lumMod val="90000"/>
                    <a:lumOff val="10000"/>
                  </a:schemeClr>
                </a:solidFill>
                <a:latin typeface="+mn-ea"/>
                <a:ea typeface="+mn-ea"/>
              </a:rPr>
              <a:t>    precipitation </a:t>
            </a:r>
            <a:r>
              <a:rPr lang="en-US" altLang="zh-CN" dirty="0">
                <a:latin typeface="+mn-ea"/>
                <a:ea typeface="+mn-ea"/>
              </a:rPr>
              <a:t>changes significantly </a:t>
            </a:r>
          </a:p>
          <a:p>
            <a:r>
              <a:rPr lang="en-US" altLang="zh-CN" dirty="0">
                <a:latin typeface="+mn-ea"/>
                <a:ea typeface="+mn-ea"/>
              </a:rPr>
              <a:t>    with the seasons</a:t>
            </a:r>
          </a:p>
          <a:p>
            <a:endParaRPr lang="en-US" altLang="zh-CN" dirty="0">
              <a:latin typeface="+mn-ea"/>
              <a:ea typeface="+mn-ea"/>
            </a:endParaRPr>
          </a:p>
          <a:p>
            <a:pPr marL="285750" indent="-285750">
              <a:buFont typeface="Arial" panose="020B0604020202020204" pitchFamily="34" charset="0"/>
              <a:buChar char="•"/>
            </a:pPr>
            <a:r>
              <a:rPr lang="en-US" altLang="zh-CN" dirty="0">
                <a:latin typeface="+mn-ea"/>
                <a:ea typeface="+mn-ea"/>
              </a:rPr>
              <a:t>Four estuarine zones: </a:t>
            </a:r>
          </a:p>
          <a:p>
            <a:r>
              <a:rPr lang="en-US" altLang="zh-CN" dirty="0">
                <a:latin typeface="+mn-ea"/>
                <a:ea typeface="+mn-ea"/>
              </a:rPr>
              <a:t>   1. inner estuary; </a:t>
            </a:r>
          </a:p>
          <a:p>
            <a:r>
              <a:rPr lang="en-US" altLang="zh-CN" dirty="0">
                <a:latin typeface="+mn-ea"/>
                <a:ea typeface="+mn-ea"/>
              </a:rPr>
              <a:t>   2. middle estuary; </a:t>
            </a:r>
          </a:p>
          <a:p>
            <a:r>
              <a:rPr lang="en-US" altLang="zh-CN" dirty="0">
                <a:latin typeface="+mn-ea"/>
                <a:ea typeface="+mn-ea"/>
              </a:rPr>
              <a:t>   3. outer estuary; </a:t>
            </a:r>
          </a:p>
          <a:p>
            <a:r>
              <a:rPr lang="en-US" altLang="zh-CN" dirty="0">
                <a:latin typeface="+mn-ea"/>
                <a:ea typeface="+mn-ea"/>
              </a:rPr>
              <a:t>   4. marine environment </a:t>
            </a:r>
            <a:br>
              <a:rPr lang="en-US" altLang="zh-CN" dirty="0">
                <a:latin typeface="+mn-ea"/>
                <a:ea typeface="+mn-ea"/>
              </a:rPr>
            </a:br>
            <a:endParaRPr lang="en-US" altLang="zh-CN" dirty="0">
              <a:solidFill>
                <a:schemeClr val="accent2">
                  <a:lumMod val="90000"/>
                  <a:lumOff val="10000"/>
                </a:schemeClr>
              </a:solidFill>
              <a:latin typeface="+mn-ea"/>
              <a:ea typeface="+mn-ea"/>
            </a:endParaRPr>
          </a:p>
          <a:p>
            <a:pPr marL="285750" indent="-285750">
              <a:buFont typeface="Arial" panose="020B0604020202020204" pitchFamily="34" charset="0"/>
              <a:buChar char="•"/>
            </a:pPr>
            <a:endParaRPr lang="en-US" altLang="zh-CN" dirty="0">
              <a:solidFill>
                <a:schemeClr val="accent2">
                  <a:lumMod val="90000"/>
                  <a:lumOff val="10000"/>
                </a:schemeClr>
              </a:solidFill>
              <a:latin typeface="微软雅黑" panose="020B0503020204020204" pitchFamily="34" charset="-122"/>
              <a:ea typeface="微软雅黑" panose="020B0503020204020204" pitchFamily="34" charset="-122"/>
            </a:endParaRPr>
          </a:p>
          <a:p>
            <a:endParaRPr lang="en-US" altLang="zh-CN" dirty="0">
              <a:solidFill>
                <a:schemeClr val="accent2">
                  <a:lumMod val="90000"/>
                  <a:lumOff val="1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528760" y="1090193"/>
            <a:ext cx="3143809" cy="461665"/>
          </a:xfrm>
          <a:prstGeom prst="rect">
            <a:avLst/>
          </a:prstGeom>
          <a:noFill/>
        </p:spPr>
        <p:txBody>
          <a:bodyPr wrap="none" rtlCol="0">
            <a:spAutoFit/>
          </a:bodyPr>
          <a:lstStyle/>
          <a:p>
            <a:r>
              <a:rPr lang="en-US" altLang="zh-CN" sz="2400" b="1" dirty="0">
                <a:solidFill>
                  <a:schemeClr val="accent2">
                    <a:lumMod val="90000"/>
                    <a:lumOff val="10000"/>
                  </a:schemeClr>
                </a:solidFill>
                <a:latin typeface="+mj-lt"/>
                <a:ea typeface="微软雅黑" panose="020B0503020204020204" pitchFamily="34" charset="-122"/>
              </a:rPr>
              <a:t>Sediment core ZK19</a:t>
            </a:r>
            <a:endParaRPr lang="zh-CN" altLang="en-US" sz="2400" b="1" dirty="0">
              <a:solidFill>
                <a:schemeClr val="accent2">
                  <a:lumMod val="90000"/>
                  <a:lumOff val="10000"/>
                </a:schemeClr>
              </a:solidFill>
              <a:latin typeface="+mj-lt"/>
              <a:ea typeface="微软雅黑" panose="020B0503020204020204" pitchFamily="34" charset="-122"/>
            </a:endParaRPr>
          </a:p>
        </p:txBody>
      </p:sp>
      <p:sp>
        <p:nvSpPr>
          <p:cNvPr id="6" name="矩形 5"/>
          <p:cNvSpPr/>
          <p:nvPr/>
        </p:nvSpPr>
        <p:spPr>
          <a:xfrm>
            <a:off x="71448" y="1832151"/>
            <a:ext cx="3912866" cy="369332"/>
          </a:xfrm>
          <a:prstGeom prst="rect">
            <a:avLst/>
          </a:prstGeom>
        </p:spPr>
        <p:txBody>
          <a:bodyPr wrap="none">
            <a:spAutoFit/>
          </a:bodyPr>
          <a:lstStyle/>
          <a:p>
            <a:pPr marL="285750" indent="-285750">
              <a:buFont typeface="Arial" panose="020B0604020202020204" pitchFamily="34" charset="0"/>
              <a:buChar char="•"/>
            </a:pPr>
            <a:r>
              <a:rPr lang="en-US" altLang="zh-CN" dirty="0">
                <a:solidFill>
                  <a:schemeClr val="accent2">
                    <a:lumMod val="90000"/>
                    <a:lumOff val="10000"/>
                  </a:schemeClr>
                </a:solidFill>
                <a:latin typeface="微软雅黑" panose="020B0503020204020204" pitchFamily="34" charset="-122"/>
                <a:ea typeface="微软雅黑" panose="020B0503020204020204" pitchFamily="34" charset="-122"/>
              </a:rPr>
              <a:t>Location: western </a:t>
            </a:r>
            <a:r>
              <a:rPr lang="en-US" altLang="zh-CN" dirty="0" err="1">
                <a:solidFill>
                  <a:schemeClr val="accent2">
                    <a:lumMod val="90000"/>
                    <a:lumOff val="10000"/>
                  </a:schemeClr>
                </a:solidFill>
                <a:latin typeface="微软雅黑" panose="020B0503020204020204" pitchFamily="34" charset="-122"/>
                <a:ea typeface="微软雅黑" panose="020B0503020204020204" pitchFamily="34" charset="-122"/>
              </a:rPr>
              <a:t>Lingding</a:t>
            </a:r>
            <a:r>
              <a:rPr lang="en-US" altLang="zh-CN" dirty="0">
                <a:solidFill>
                  <a:schemeClr val="accent2">
                    <a:lumMod val="90000"/>
                    <a:lumOff val="10000"/>
                  </a:schemeClr>
                </a:solidFill>
                <a:latin typeface="微软雅黑" panose="020B0503020204020204" pitchFamily="34" charset="-122"/>
                <a:ea typeface="微软雅黑" panose="020B0503020204020204" pitchFamily="34" charset="-122"/>
              </a:rPr>
              <a:t> Bay</a:t>
            </a:r>
            <a:endParaRPr lang="zh-CN" altLang="en-US" dirty="0">
              <a:solidFill>
                <a:schemeClr val="accent2">
                  <a:lumMod val="90000"/>
                  <a:lumOff val="1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71448" y="2300404"/>
            <a:ext cx="2432141" cy="369332"/>
          </a:xfrm>
          <a:prstGeom prst="rect">
            <a:avLst/>
          </a:prstGeom>
        </p:spPr>
        <p:txBody>
          <a:bodyPr wrap="none">
            <a:spAutoFit/>
          </a:bodyPr>
          <a:lstStyle/>
          <a:p>
            <a:pPr marL="285750" indent="-285750">
              <a:buFont typeface="Arial" panose="020B0604020202020204" pitchFamily="34" charset="0"/>
              <a:buChar char="•"/>
            </a:pPr>
            <a:r>
              <a:rPr lang="en-US" altLang="zh-CN" dirty="0">
                <a:solidFill>
                  <a:schemeClr val="accent2">
                    <a:lumMod val="90000"/>
                    <a:lumOff val="10000"/>
                  </a:schemeClr>
                </a:solidFill>
                <a:latin typeface="微软雅黑" panose="020B0503020204020204" pitchFamily="34" charset="-122"/>
                <a:ea typeface="微软雅黑" panose="020B0503020204020204" pitchFamily="34" charset="-122"/>
              </a:rPr>
              <a:t>Water depth: -5m</a:t>
            </a:r>
            <a:endParaRPr lang="zh-CN" altLang="en-US" dirty="0">
              <a:solidFill>
                <a:schemeClr val="accent2">
                  <a:lumMod val="90000"/>
                  <a:lumOff val="10000"/>
                </a:schemeClr>
              </a:solidFill>
              <a:latin typeface="微软雅黑" panose="020B0503020204020204" pitchFamily="34" charset="-122"/>
              <a:ea typeface="微软雅黑" panose="020B0503020204020204" pitchFamily="34" charset="-122"/>
            </a:endParaRPr>
          </a:p>
        </p:txBody>
      </p:sp>
      <p:sp>
        <p:nvSpPr>
          <p:cNvPr id="8" name="TextBox 76"/>
          <p:cNvSpPr txBox="1"/>
          <p:nvPr/>
        </p:nvSpPr>
        <p:spPr>
          <a:xfrm>
            <a:off x="665163" y="203200"/>
            <a:ext cx="1891865" cy="49244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en-US" altLang="zh-CN" sz="2600" b="1" dirty="0">
                <a:solidFill>
                  <a:schemeClr val="accent2">
                    <a:lumMod val="90000"/>
                    <a:lumOff val="10000"/>
                  </a:schemeClr>
                </a:solidFill>
                <a:latin typeface="+mj-lt"/>
                <a:ea typeface="黑体" panose="02010609060101010101" pitchFamily="49" charset="-122"/>
              </a:rPr>
              <a:t>Study area</a:t>
            </a:r>
            <a:endParaRPr lang="zh-CN" altLang="en-US" sz="2600" b="1" dirty="0">
              <a:solidFill>
                <a:schemeClr val="accent2">
                  <a:lumMod val="90000"/>
                  <a:lumOff val="10000"/>
                </a:schemeClr>
              </a:solidFill>
              <a:latin typeface="+mj-lt"/>
              <a:ea typeface="黑体" panose="02010609060101010101" pitchFamily="49" charset="-122"/>
            </a:endParaRPr>
          </a:p>
        </p:txBody>
      </p:sp>
      <p:sp>
        <p:nvSpPr>
          <p:cNvPr id="9" name="Freeform 5"/>
          <p:cNvSpPr>
            <a:spLocks noEditPoints="1"/>
          </p:cNvSpPr>
          <p:nvPr/>
        </p:nvSpPr>
        <p:spPr>
          <a:xfrm>
            <a:off x="252413" y="201613"/>
            <a:ext cx="430212" cy="4318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chemeClr val="accent2">
              <a:lumMod val="90000"/>
              <a:lumOff val="10000"/>
            </a:schemeClr>
          </a:solidFill>
          <a:ln w="9525">
            <a:noFill/>
          </a:ln>
        </p:spPr>
        <p:txBody>
          <a:bodyPr/>
          <a:lstStyle/>
          <a:p>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1727296003"/>
              </p:ext>
            </p:extLst>
          </p:nvPr>
        </p:nvGraphicFramePr>
        <p:xfrm>
          <a:off x="5873152" y="2183936"/>
          <a:ext cx="3092130" cy="4342118"/>
        </p:xfrm>
        <a:graphic>
          <a:graphicData uri="http://schemas.openxmlformats.org/presentationml/2006/ole">
            <mc:AlternateContent xmlns:mc="http://schemas.openxmlformats.org/markup-compatibility/2006">
              <mc:Choice xmlns:v="urn:schemas-microsoft-com:vml" Requires="v">
                <p:oleObj spid="_x0000_s1026" name="CorelDRAW" r:id="rId6" imgW="574560" imgH="972360" progId="CorelDraw.Graphic.17">
                  <p:embed/>
                </p:oleObj>
              </mc:Choice>
              <mc:Fallback>
                <p:oleObj name="CorelDRAW" r:id="rId6" imgW="574560" imgH="972360" progId="CorelDraw.Graphic.17">
                  <p:embed/>
                  <p:pic>
                    <p:nvPicPr>
                      <p:cNvPr id="11" name="对象 10"/>
                      <p:cNvPicPr/>
                      <p:nvPr/>
                    </p:nvPicPr>
                    <p:blipFill>
                      <a:blip r:embed="rId7"/>
                      <a:stretch>
                        <a:fillRect/>
                      </a:stretch>
                    </p:blipFill>
                    <p:spPr>
                      <a:xfrm>
                        <a:off x="5873152" y="2183936"/>
                        <a:ext cx="3092130" cy="434211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432630690"/>
              </p:ext>
            </p:extLst>
          </p:nvPr>
        </p:nvGraphicFramePr>
        <p:xfrm>
          <a:off x="5004842" y="2420888"/>
          <a:ext cx="2615878" cy="4392993"/>
        </p:xfrm>
        <a:graphic>
          <a:graphicData uri="http://schemas.openxmlformats.org/presentationml/2006/ole">
            <mc:AlternateContent xmlns:mc="http://schemas.openxmlformats.org/markup-compatibility/2006">
              <mc:Choice xmlns:v="urn:schemas-microsoft-com:vml" Requires="v">
                <p:oleObj spid="_x0000_s1027" name="CorelDRAW" r:id="rId8" imgW="2251440" imgH="3785040" progId="CorelDraw.Graphic.17">
                  <p:embed/>
                </p:oleObj>
              </mc:Choice>
              <mc:Fallback>
                <p:oleObj name="CorelDRAW" r:id="rId8" imgW="2251440" imgH="3785040" progId="CorelDraw.Graphic.17">
                  <p:embed/>
                  <p:pic>
                    <p:nvPicPr>
                      <p:cNvPr id="3" name="对象 2"/>
                      <p:cNvPicPr/>
                      <p:nvPr/>
                    </p:nvPicPr>
                    <p:blipFill>
                      <a:blip r:embed="rId9"/>
                      <a:stretch>
                        <a:fillRect/>
                      </a:stretch>
                    </p:blipFill>
                    <p:spPr>
                      <a:xfrm>
                        <a:off x="5004842" y="2420888"/>
                        <a:ext cx="2615878" cy="4392993"/>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925090415"/>
      </p:ext>
    </p:extLst>
  </p:cSld>
  <p:clrMapOvr>
    <a:masterClrMapping/>
  </p:clrMapOvr>
  <mc:AlternateContent xmlns:mc="http://schemas.openxmlformats.org/markup-compatibility/2006" xmlns:p14="http://schemas.microsoft.com/office/powerpoint/2010/main">
    <mc:Choice Requires="p14">
      <p:transition spd="slow" p14:dur="2000" advTm="429611"/>
    </mc:Choice>
    <mc:Fallback xmlns="">
      <p:transition spd="slow" advTm="4296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76"/>
          <p:cNvSpPr txBox="1"/>
          <p:nvPr/>
        </p:nvSpPr>
        <p:spPr>
          <a:xfrm>
            <a:off x="665163" y="203200"/>
            <a:ext cx="2593980" cy="49244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en-US" altLang="zh-CN" sz="2600" b="1" dirty="0">
                <a:solidFill>
                  <a:schemeClr val="accent2">
                    <a:lumMod val="90000"/>
                    <a:lumOff val="10000"/>
                  </a:schemeClr>
                </a:solidFill>
                <a:latin typeface="+mj-lt"/>
                <a:ea typeface="黑体" panose="02010609060101010101" pitchFamily="49" charset="-122"/>
              </a:rPr>
              <a:t>Study methods</a:t>
            </a:r>
            <a:endParaRPr lang="zh-CN" altLang="en-US" sz="2600" b="1" dirty="0">
              <a:solidFill>
                <a:schemeClr val="accent2">
                  <a:lumMod val="90000"/>
                  <a:lumOff val="10000"/>
                </a:schemeClr>
              </a:solidFill>
              <a:latin typeface="+mj-lt"/>
              <a:ea typeface="黑体" panose="02010609060101010101" pitchFamily="49" charset="-122"/>
            </a:endParaRPr>
          </a:p>
        </p:txBody>
      </p:sp>
      <p:sp>
        <p:nvSpPr>
          <p:cNvPr id="12291" name="Freeform 5"/>
          <p:cNvSpPr>
            <a:spLocks noEditPoints="1"/>
          </p:cNvSpPr>
          <p:nvPr/>
        </p:nvSpPr>
        <p:spPr>
          <a:xfrm>
            <a:off x="252413" y="201613"/>
            <a:ext cx="430212" cy="4318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chemeClr val="accent2">
              <a:lumMod val="90000"/>
              <a:lumOff val="10000"/>
            </a:schemeClr>
          </a:solidFill>
          <a:ln w="9525">
            <a:noFill/>
          </a:ln>
        </p:spPr>
        <p:txBody>
          <a:bodyPr/>
          <a:lstStyle/>
          <a:p>
            <a:endParaRPr lang="zh-CN" altLang="en-US"/>
          </a:p>
        </p:txBody>
      </p:sp>
      <p:sp>
        <p:nvSpPr>
          <p:cNvPr id="12292" name="Line 5"/>
          <p:cNvSpPr/>
          <p:nvPr/>
        </p:nvSpPr>
        <p:spPr>
          <a:xfrm>
            <a:off x="3272444" y="1289052"/>
            <a:ext cx="0" cy="4167732"/>
          </a:xfrm>
          <a:prstGeom prst="line">
            <a:avLst/>
          </a:prstGeom>
          <a:ln w="28575" cap="flat" cmpd="sng">
            <a:solidFill>
              <a:schemeClr val="bg2"/>
            </a:solidFill>
            <a:prstDash val="solid"/>
            <a:headEnd type="none" w="med" len="med"/>
            <a:tailEnd type="none" w="med" len="med"/>
          </a:ln>
        </p:spPr>
        <p:txBody>
          <a:bodyPr/>
          <a:lstStyle/>
          <a:p>
            <a:endParaRPr lang="zh-CN" altLang="en-US"/>
          </a:p>
        </p:txBody>
      </p:sp>
      <p:sp>
        <p:nvSpPr>
          <p:cNvPr id="12293" name="Oval 6"/>
          <p:cNvSpPr>
            <a:spLocks noChangeAspect="1"/>
          </p:cNvSpPr>
          <p:nvPr/>
        </p:nvSpPr>
        <p:spPr>
          <a:xfrm>
            <a:off x="3145522" y="1212852"/>
            <a:ext cx="242730" cy="230505"/>
          </a:xfrm>
          <a:prstGeom prst="ellipse">
            <a:avLst/>
          </a:prstGeom>
          <a:solidFill>
            <a:schemeClr val="accent2">
              <a:lumMod val="90000"/>
              <a:lumOff val="10000"/>
            </a:schemeClr>
          </a:solidFill>
          <a:ln w="7" cap="flat" cmpd="sng">
            <a:solidFill>
              <a:schemeClr val="accent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1800" dirty="0">
              <a:solidFill>
                <a:schemeClr val="tx1"/>
              </a:solidFill>
              <a:ea typeface="宋体" panose="02010600030101010101" pitchFamily="2" charset="-122"/>
            </a:endParaRPr>
          </a:p>
        </p:txBody>
      </p:sp>
      <p:sp>
        <p:nvSpPr>
          <p:cNvPr id="12294" name="Oval 7"/>
          <p:cNvSpPr>
            <a:spLocks noChangeAspect="1"/>
          </p:cNvSpPr>
          <p:nvPr/>
        </p:nvSpPr>
        <p:spPr>
          <a:xfrm>
            <a:off x="3134489" y="2380969"/>
            <a:ext cx="242729" cy="230505"/>
          </a:xfrm>
          <a:prstGeom prst="ellipse">
            <a:avLst/>
          </a:prstGeom>
          <a:solidFill>
            <a:schemeClr val="bg1">
              <a:lumMod val="60000"/>
              <a:lumOff val="40000"/>
            </a:schemeClr>
          </a:solidFill>
          <a:ln w="7" cap="flat" cmpd="sng">
            <a:solidFill>
              <a:schemeClr val="accent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1800" dirty="0">
              <a:solidFill>
                <a:schemeClr val="bg1">
                  <a:lumMod val="40000"/>
                  <a:lumOff val="60000"/>
                </a:schemeClr>
              </a:solidFill>
              <a:ea typeface="宋体" panose="02010600030101010101" pitchFamily="2" charset="-122"/>
            </a:endParaRPr>
          </a:p>
        </p:txBody>
      </p:sp>
      <p:sp>
        <p:nvSpPr>
          <p:cNvPr id="12295" name="Oval 8"/>
          <p:cNvSpPr/>
          <p:nvPr/>
        </p:nvSpPr>
        <p:spPr>
          <a:xfrm>
            <a:off x="3156556" y="3036889"/>
            <a:ext cx="220663" cy="209550"/>
          </a:xfrm>
          <a:prstGeom prst="ellipse">
            <a:avLst/>
          </a:prstGeom>
          <a:solidFill>
            <a:schemeClr val="bg2"/>
          </a:solidFill>
          <a:ln w="7" cap="flat" cmpd="sng">
            <a:solidFill>
              <a:schemeClr val="accent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1800" dirty="0">
              <a:solidFill>
                <a:schemeClr val="bg1">
                  <a:lumMod val="40000"/>
                  <a:lumOff val="60000"/>
                </a:schemeClr>
              </a:solidFill>
              <a:ea typeface="宋体" panose="02010600030101010101" pitchFamily="2" charset="-122"/>
            </a:endParaRPr>
          </a:p>
        </p:txBody>
      </p:sp>
      <p:sp>
        <p:nvSpPr>
          <p:cNvPr id="12296" name="Oval 9"/>
          <p:cNvSpPr/>
          <p:nvPr/>
        </p:nvSpPr>
        <p:spPr>
          <a:xfrm>
            <a:off x="3156556" y="3889376"/>
            <a:ext cx="220663" cy="207963"/>
          </a:xfrm>
          <a:prstGeom prst="ellipse">
            <a:avLst/>
          </a:prstGeom>
          <a:solidFill>
            <a:schemeClr val="bg2"/>
          </a:solidFill>
          <a:ln w="7" cap="flat" cmpd="sng">
            <a:solidFill>
              <a:schemeClr val="accent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1800" dirty="0">
              <a:solidFill>
                <a:schemeClr val="bg1">
                  <a:lumMod val="40000"/>
                  <a:lumOff val="60000"/>
                </a:schemeClr>
              </a:solidFill>
              <a:ea typeface="宋体" panose="02010600030101010101" pitchFamily="2" charset="-122"/>
            </a:endParaRPr>
          </a:p>
        </p:txBody>
      </p:sp>
      <p:sp>
        <p:nvSpPr>
          <p:cNvPr id="12300" name="TextBox 51"/>
          <p:cNvSpPr txBox="1"/>
          <p:nvPr/>
        </p:nvSpPr>
        <p:spPr>
          <a:xfrm>
            <a:off x="3520094" y="1133476"/>
            <a:ext cx="1053494" cy="40011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en-US" altLang="zh-CN" b="1" dirty="0">
                <a:solidFill>
                  <a:schemeClr val="accent2">
                    <a:lumMod val="90000"/>
                    <a:lumOff val="10000"/>
                  </a:schemeClr>
                </a:solidFill>
                <a:latin typeface="微软雅黑" panose="020B0503020204020204" pitchFamily="34" charset="-122"/>
              </a:rPr>
              <a:t>Dating</a:t>
            </a:r>
            <a:endParaRPr lang="zh-CN" altLang="en-US" b="1" dirty="0">
              <a:solidFill>
                <a:schemeClr val="accent2">
                  <a:lumMod val="90000"/>
                  <a:lumOff val="10000"/>
                </a:schemeClr>
              </a:solidFill>
              <a:latin typeface="微软雅黑" panose="020B0503020204020204" pitchFamily="34" charset="-122"/>
            </a:endParaRPr>
          </a:p>
        </p:txBody>
      </p:sp>
      <p:sp>
        <p:nvSpPr>
          <p:cNvPr id="12301" name="TextBox 52"/>
          <p:cNvSpPr txBox="1"/>
          <p:nvPr/>
        </p:nvSpPr>
        <p:spPr>
          <a:xfrm>
            <a:off x="3528920" y="1661846"/>
            <a:ext cx="6265863" cy="338554"/>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en-US" altLang="zh-CN" sz="1600" dirty="0">
                <a:solidFill>
                  <a:schemeClr val="bg2">
                    <a:lumMod val="50000"/>
                  </a:schemeClr>
                </a:solidFill>
                <a:latin typeface="微软雅黑" panose="020B0503020204020204" pitchFamily="34" charset="-122"/>
              </a:rPr>
              <a:t>Radiocarbon dating AMS</a:t>
            </a:r>
            <a:r>
              <a:rPr lang="en-US" altLang="zh-CN" sz="1600" baseline="30000" dirty="0">
                <a:solidFill>
                  <a:schemeClr val="bg2">
                    <a:lumMod val="50000"/>
                  </a:schemeClr>
                </a:solidFill>
                <a:latin typeface="微软雅黑" panose="020B0503020204020204" pitchFamily="34" charset="-122"/>
              </a:rPr>
              <a:t>14</a:t>
            </a:r>
            <a:r>
              <a:rPr lang="en-US" altLang="zh-CN" sz="1600" dirty="0">
                <a:solidFill>
                  <a:schemeClr val="bg2">
                    <a:lumMod val="50000"/>
                  </a:schemeClr>
                </a:solidFill>
                <a:latin typeface="微软雅黑" panose="020B0503020204020204" pitchFamily="34" charset="-122"/>
              </a:rPr>
              <a:t>C</a:t>
            </a:r>
          </a:p>
        </p:txBody>
      </p:sp>
      <p:sp>
        <p:nvSpPr>
          <p:cNvPr id="12302" name="TextBox 54"/>
          <p:cNvSpPr txBox="1"/>
          <p:nvPr/>
        </p:nvSpPr>
        <p:spPr>
          <a:xfrm>
            <a:off x="3558318" y="2957514"/>
            <a:ext cx="2297424"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en-US" altLang="zh-CN" sz="1800" b="1" dirty="0">
                <a:latin typeface="微软雅黑" panose="020B0503020204020204" pitchFamily="34" charset="-122"/>
              </a:rPr>
              <a:t>Grain size analysis</a:t>
            </a:r>
            <a:endParaRPr lang="zh-CN" altLang="en-US" sz="1800" b="1" dirty="0">
              <a:latin typeface="微软雅黑" panose="020B0503020204020204" pitchFamily="34" charset="-122"/>
            </a:endParaRPr>
          </a:p>
        </p:txBody>
      </p:sp>
      <p:sp>
        <p:nvSpPr>
          <p:cNvPr id="12303" name="TextBox 57"/>
          <p:cNvSpPr txBox="1"/>
          <p:nvPr/>
        </p:nvSpPr>
        <p:spPr>
          <a:xfrm>
            <a:off x="3558318" y="3798889"/>
            <a:ext cx="2403158"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en-US" altLang="zh-CN" sz="1800" b="1" dirty="0">
                <a:latin typeface="微软雅黑" panose="020B0503020204020204" pitchFamily="34" charset="-122"/>
              </a:rPr>
              <a:t>Micropaleontology</a:t>
            </a:r>
            <a:endParaRPr lang="zh-CN" altLang="en-US" sz="1800" b="1" dirty="0">
              <a:latin typeface="微软雅黑" panose="020B0503020204020204" pitchFamily="34" charset="-122"/>
            </a:endParaRPr>
          </a:p>
        </p:txBody>
      </p:sp>
      <p:sp>
        <p:nvSpPr>
          <p:cNvPr id="12304" name="TextBox 60"/>
          <p:cNvSpPr txBox="1"/>
          <p:nvPr/>
        </p:nvSpPr>
        <p:spPr>
          <a:xfrm>
            <a:off x="3564668" y="4672094"/>
            <a:ext cx="2751844"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en-US" altLang="zh-CN" sz="1800" b="1" dirty="0">
                <a:latin typeface="微软雅黑" panose="020B0503020204020204" pitchFamily="34" charset="-122"/>
              </a:rPr>
              <a:t>Organic geochemistry</a:t>
            </a:r>
            <a:endParaRPr lang="zh-CN" altLang="en-US" sz="1800" b="1" dirty="0">
              <a:latin typeface="微软雅黑" panose="020B0503020204020204" pitchFamily="34" charset="-122"/>
            </a:endParaRPr>
          </a:p>
        </p:txBody>
      </p:sp>
      <p:sp>
        <p:nvSpPr>
          <p:cNvPr id="12307" name="TextBox 68"/>
          <p:cNvSpPr txBox="1"/>
          <p:nvPr/>
        </p:nvSpPr>
        <p:spPr>
          <a:xfrm>
            <a:off x="3574193" y="3367733"/>
            <a:ext cx="6867525" cy="3381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en-US" altLang="zh-CN" sz="1600" dirty="0">
                <a:latin typeface="微软雅黑" panose="020B0503020204020204" pitchFamily="34" charset="-122"/>
              </a:rPr>
              <a:t>Median size of particles, sediment fraction</a:t>
            </a:r>
            <a:endParaRPr lang="zh-CN" altLang="en-US" sz="1600" dirty="0">
              <a:latin typeface="微软雅黑" panose="020B0503020204020204" pitchFamily="34" charset="-122"/>
            </a:endParaRPr>
          </a:p>
        </p:txBody>
      </p:sp>
      <p:sp>
        <p:nvSpPr>
          <p:cNvPr id="12308" name="TextBox 69"/>
          <p:cNvSpPr txBox="1"/>
          <p:nvPr/>
        </p:nvSpPr>
        <p:spPr>
          <a:xfrm>
            <a:off x="3574194" y="4206876"/>
            <a:ext cx="6867525" cy="3381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en-US" altLang="zh-CN" sz="1600" dirty="0">
                <a:latin typeface="微软雅黑" panose="020B0503020204020204" pitchFamily="34" charset="-122"/>
              </a:rPr>
              <a:t>Benthic foraminifera</a:t>
            </a:r>
            <a:endParaRPr lang="zh-CN" altLang="en-US" sz="1600" dirty="0">
              <a:latin typeface="微软雅黑" panose="020B0503020204020204" pitchFamily="34" charset="-122"/>
            </a:endParaRPr>
          </a:p>
        </p:txBody>
      </p:sp>
      <p:sp>
        <p:nvSpPr>
          <p:cNvPr id="12309" name="TextBox 70"/>
          <p:cNvSpPr txBox="1"/>
          <p:nvPr/>
        </p:nvSpPr>
        <p:spPr>
          <a:xfrm>
            <a:off x="3574193" y="5118230"/>
            <a:ext cx="6265863" cy="338554"/>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en-US" altLang="zh-CN" sz="1600" dirty="0">
                <a:latin typeface="微软雅黑" panose="020B0503020204020204" pitchFamily="34" charset="-122"/>
              </a:rPr>
              <a:t>Organic TOC, TN</a:t>
            </a:r>
            <a:r>
              <a:rPr lang="zh-CN" altLang="en-US" sz="1600" dirty="0">
                <a:latin typeface="微软雅黑" panose="020B0503020204020204" pitchFamily="34" charset="-122"/>
              </a:rPr>
              <a:t>，</a:t>
            </a:r>
            <a:r>
              <a:rPr lang="en-US" altLang="zh-CN" sz="1600" dirty="0">
                <a:latin typeface="微软雅黑" panose="020B0503020204020204" pitchFamily="34" charset="-122"/>
              </a:rPr>
              <a:t>TOC/TN, Stable carbon isotope </a:t>
            </a:r>
            <a:r>
              <a:rPr lang="el-GR" altLang="zh-CN" sz="1600" dirty="0">
                <a:latin typeface="微软雅黑" panose="020B0503020204020204" pitchFamily="34" charset="-122"/>
              </a:rPr>
              <a:t>δ</a:t>
            </a:r>
            <a:r>
              <a:rPr lang="en-US" altLang="zh-CN" sz="1600" baseline="30000" dirty="0">
                <a:latin typeface="微软雅黑" panose="020B0503020204020204" pitchFamily="34" charset="-122"/>
              </a:rPr>
              <a:t>13</a:t>
            </a:r>
            <a:r>
              <a:rPr lang="en-US" altLang="zh-CN" sz="1600" dirty="0">
                <a:latin typeface="微软雅黑" panose="020B0503020204020204" pitchFamily="34" charset="-122"/>
              </a:rPr>
              <a:t>C</a:t>
            </a:r>
            <a:endParaRPr lang="zh-CN" altLang="en-US" sz="1600" dirty="0">
              <a:latin typeface="微软雅黑" panose="020B0503020204020204" pitchFamily="34" charset="-122"/>
            </a:endParaRPr>
          </a:p>
        </p:txBody>
      </p:sp>
      <p:pic>
        <p:nvPicPr>
          <p:cNvPr id="12311" name="图片 1"/>
          <p:cNvPicPr>
            <a:picLocks noChangeAspect="1"/>
          </p:cNvPicPr>
          <p:nvPr/>
        </p:nvPicPr>
        <p:blipFill>
          <a:blip r:embed="rId3"/>
          <a:stretch>
            <a:fillRect/>
          </a:stretch>
        </p:blipFill>
        <p:spPr>
          <a:xfrm>
            <a:off x="792957" y="656003"/>
            <a:ext cx="1283053" cy="6085365"/>
          </a:xfrm>
          <a:prstGeom prst="rect">
            <a:avLst/>
          </a:prstGeom>
          <a:noFill/>
          <a:ln w="9525">
            <a:noFill/>
          </a:ln>
        </p:spPr>
      </p:pic>
      <p:sp>
        <p:nvSpPr>
          <p:cNvPr id="22" name="Oval 9">
            <a:extLst>
              <a:ext uri="{FF2B5EF4-FFF2-40B4-BE49-F238E27FC236}">
                <a16:creationId xmlns:a16="http://schemas.microsoft.com/office/drawing/2014/main" id="{069D9A78-2ECF-42E6-860A-849786CD2539}"/>
              </a:ext>
            </a:extLst>
          </p:cNvPr>
          <p:cNvSpPr/>
          <p:nvPr/>
        </p:nvSpPr>
        <p:spPr>
          <a:xfrm>
            <a:off x="3162112" y="4816773"/>
            <a:ext cx="220663" cy="207963"/>
          </a:xfrm>
          <a:prstGeom prst="ellipse">
            <a:avLst/>
          </a:prstGeom>
          <a:solidFill>
            <a:schemeClr val="bg2"/>
          </a:solidFill>
          <a:ln w="7" cap="flat" cmpd="sng">
            <a:solidFill>
              <a:schemeClr val="accent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1800" dirty="0">
              <a:solidFill>
                <a:schemeClr val="bg1">
                  <a:lumMod val="40000"/>
                  <a:lumOff val="60000"/>
                </a:schemeClr>
              </a:solidFill>
              <a:ea typeface="宋体" panose="02010600030101010101" pitchFamily="2" charset="-122"/>
            </a:endParaRPr>
          </a:p>
        </p:txBody>
      </p:sp>
      <p:sp>
        <p:nvSpPr>
          <p:cNvPr id="4" name="文本框 3">
            <a:extLst>
              <a:ext uri="{FF2B5EF4-FFF2-40B4-BE49-F238E27FC236}">
                <a16:creationId xmlns:a16="http://schemas.microsoft.com/office/drawing/2014/main" id="{44EB03AB-E208-4B29-AFF1-1EE39B9D031E}"/>
              </a:ext>
            </a:extLst>
          </p:cNvPr>
          <p:cNvSpPr txBox="1"/>
          <p:nvPr/>
        </p:nvSpPr>
        <p:spPr>
          <a:xfrm>
            <a:off x="3534681" y="2288432"/>
            <a:ext cx="2148345" cy="400110"/>
          </a:xfrm>
          <a:prstGeom prst="rect">
            <a:avLst/>
          </a:prstGeom>
          <a:noFill/>
        </p:spPr>
        <p:txBody>
          <a:bodyPr wrap="none" rtlCol="0">
            <a:spAutoFit/>
          </a:bodyPr>
          <a:lstStyle/>
          <a:p>
            <a:r>
              <a:rPr lang="en-US" altLang="zh-CN" sz="2000" b="1" dirty="0">
                <a:solidFill>
                  <a:schemeClr val="bg1">
                    <a:lumMod val="60000"/>
                    <a:lumOff val="40000"/>
                  </a:schemeClr>
                </a:solidFill>
                <a:latin typeface="+mj-lt"/>
              </a:rPr>
              <a:t>Multiple-proxies</a:t>
            </a:r>
            <a:endParaRPr lang="zh-CN" altLang="en-US" sz="2000" b="1" dirty="0">
              <a:solidFill>
                <a:schemeClr val="bg1">
                  <a:lumMod val="60000"/>
                  <a:lumOff val="40000"/>
                </a:schemeClr>
              </a:solidFill>
              <a:latin typeface="+mj-lt"/>
            </a:endParaRPr>
          </a:p>
        </p:txBody>
      </p:sp>
      <p:sp>
        <p:nvSpPr>
          <p:cNvPr id="24" name="Oval 6">
            <a:extLst>
              <a:ext uri="{FF2B5EF4-FFF2-40B4-BE49-F238E27FC236}">
                <a16:creationId xmlns:a16="http://schemas.microsoft.com/office/drawing/2014/main" id="{574ED9D9-AD1E-4D47-8B93-D0EFAD205D68}"/>
              </a:ext>
            </a:extLst>
          </p:cNvPr>
          <p:cNvSpPr>
            <a:spLocks noChangeAspect="1"/>
          </p:cNvSpPr>
          <p:nvPr/>
        </p:nvSpPr>
        <p:spPr>
          <a:xfrm>
            <a:off x="3156554" y="1684056"/>
            <a:ext cx="220664" cy="209550"/>
          </a:xfrm>
          <a:prstGeom prst="ellipse">
            <a:avLst/>
          </a:prstGeom>
          <a:solidFill>
            <a:schemeClr val="bg2"/>
          </a:solidFill>
          <a:ln w="7" cap="flat" cmpd="sng">
            <a:solidFill>
              <a:schemeClr val="accent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endParaRPr lang="zh-CN" altLang="en-US" sz="1800" dirty="0">
              <a:solidFill>
                <a:schemeClr val="tx1"/>
              </a:solidFill>
              <a:ea typeface="宋体" panose="02010600030101010101" pitchFamily="2" charset="-122"/>
            </a:endParaRPr>
          </a:p>
        </p:txBody>
      </p:sp>
    </p:spTree>
    <p:extLst>
      <p:ext uri="{BB962C8B-B14F-4D97-AF65-F5344CB8AC3E}">
        <p14:creationId xmlns:p14="http://schemas.microsoft.com/office/powerpoint/2010/main" val="1263282454"/>
      </p:ext>
    </p:extLst>
  </p:cSld>
  <p:clrMapOvr>
    <a:masterClrMapping/>
  </p:clrMapOvr>
  <p:transition spd="slow" advTm="24546">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706379399"/>
              </p:ext>
            </p:extLst>
          </p:nvPr>
        </p:nvGraphicFramePr>
        <p:xfrm>
          <a:off x="777345" y="873634"/>
          <a:ext cx="7416824" cy="5053582"/>
        </p:xfrm>
        <a:graphic>
          <a:graphicData uri="http://schemas.openxmlformats.org/drawingml/2006/table">
            <a:tbl>
              <a:tblPr firstRow="1" bandRow="1">
                <a:tableStyleId>{0E3FDE45-AF77-4B5C-9715-49D594BDF05E}</a:tableStyleId>
              </a:tblPr>
              <a:tblGrid>
                <a:gridCol w="927103">
                  <a:extLst>
                    <a:ext uri="{9D8B030D-6E8A-4147-A177-3AD203B41FA5}">
                      <a16:colId xmlns:a16="http://schemas.microsoft.com/office/drawing/2014/main" val="20000"/>
                    </a:ext>
                  </a:extLst>
                </a:gridCol>
                <a:gridCol w="1377153">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756084">
                  <a:extLst>
                    <a:ext uri="{9D8B030D-6E8A-4147-A177-3AD203B41FA5}">
                      <a16:colId xmlns:a16="http://schemas.microsoft.com/office/drawing/2014/main" val="20003"/>
                    </a:ext>
                  </a:extLst>
                </a:gridCol>
                <a:gridCol w="927103">
                  <a:extLst>
                    <a:ext uri="{9D8B030D-6E8A-4147-A177-3AD203B41FA5}">
                      <a16:colId xmlns:a16="http://schemas.microsoft.com/office/drawing/2014/main" val="20004"/>
                    </a:ext>
                  </a:extLst>
                </a:gridCol>
                <a:gridCol w="927103">
                  <a:extLst>
                    <a:ext uri="{9D8B030D-6E8A-4147-A177-3AD203B41FA5}">
                      <a16:colId xmlns:a16="http://schemas.microsoft.com/office/drawing/2014/main" val="20005"/>
                    </a:ext>
                  </a:extLst>
                </a:gridCol>
                <a:gridCol w="927103">
                  <a:extLst>
                    <a:ext uri="{9D8B030D-6E8A-4147-A177-3AD203B41FA5}">
                      <a16:colId xmlns:a16="http://schemas.microsoft.com/office/drawing/2014/main" val="20006"/>
                    </a:ext>
                  </a:extLst>
                </a:gridCol>
                <a:gridCol w="927103">
                  <a:extLst>
                    <a:ext uri="{9D8B030D-6E8A-4147-A177-3AD203B41FA5}">
                      <a16:colId xmlns:a16="http://schemas.microsoft.com/office/drawing/2014/main" val="20007"/>
                    </a:ext>
                  </a:extLst>
                </a:gridCol>
              </a:tblGrid>
              <a:tr h="548896">
                <a:tc>
                  <a:txBody>
                    <a:bodyPr/>
                    <a:lstStyle/>
                    <a:p>
                      <a:pPr algn="ctr">
                        <a:lnSpc>
                          <a:spcPct val="100000"/>
                        </a:lnSpc>
                        <a:spcAft>
                          <a:spcPts val="0"/>
                        </a:spcAft>
                      </a:pPr>
                      <a:r>
                        <a:rPr lang="en-US" sz="1400" kern="100" dirty="0">
                          <a:solidFill>
                            <a:schemeClr val="bg2"/>
                          </a:solidFill>
                          <a:effectLst/>
                        </a:rPr>
                        <a:t>Sample ID</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100000"/>
                        </a:lnSpc>
                        <a:spcAft>
                          <a:spcPts val="0"/>
                        </a:spcAft>
                      </a:pPr>
                      <a:r>
                        <a:rPr lang="en-US" sz="1400" kern="100" dirty="0">
                          <a:solidFill>
                            <a:schemeClr val="bg2"/>
                          </a:solidFill>
                          <a:effectLst/>
                        </a:rPr>
                        <a:t>Laboratory </a:t>
                      </a:r>
                      <a:endParaRPr lang="zh-CN" sz="1400" dirty="0">
                        <a:solidFill>
                          <a:schemeClr val="bg2"/>
                        </a:solidFill>
                        <a:effectLst/>
                      </a:endParaRPr>
                    </a:p>
                    <a:p>
                      <a:pPr algn="ctr">
                        <a:lnSpc>
                          <a:spcPct val="100000"/>
                        </a:lnSpc>
                        <a:spcAft>
                          <a:spcPts val="0"/>
                        </a:spcAft>
                      </a:pPr>
                      <a:r>
                        <a:rPr lang="en-US" sz="1400" kern="100" dirty="0">
                          <a:solidFill>
                            <a:schemeClr val="bg2"/>
                          </a:solidFill>
                          <a:effectLst/>
                        </a:rPr>
                        <a:t>code</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100000"/>
                        </a:lnSpc>
                        <a:spcAft>
                          <a:spcPts val="0"/>
                        </a:spcAft>
                      </a:pPr>
                      <a:r>
                        <a:rPr lang="en-US" sz="1400" kern="1200" dirty="0">
                          <a:solidFill>
                            <a:schemeClr val="bg2"/>
                          </a:solidFill>
                          <a:effectLst/>
                        </a:rPr>
                        <a:t>Depth </a:t>
                      </a:r>
                      <a:endParaRPr lang="zh-CN" sz="1400" dirty="0">
                        <a:solidFill>
                          <a:schemeClr val="bg2"/>
                        </a:solidFill>
                        <a:effectLst/>
                      </a:endParaRPr>
                    </a:p>
                    <a:p>
                      <a:pPr algn="ctr">
                        <a:lnSpc>
                          <a:spcPct val="100000"/>
                        </a:lnSpc>
                        <a:spcAft>
                          <a:spcPts val="0"/>
                        </a:spcAft>
                      </a:pPr>
                      <a:r>
                        <a:rPr lang="en-US" sz="1400" kern="1200" dirty="0">
                          <a:solidFill>
                            <a:schemeClr val="bg2"/>
                          </a:solidFill>
                          <a:effectLst/>
                        </a:rPr>
                        <a:t>(m)</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100000"/>
                        </a:lnSpc>
                        <a:spcAft>
                          <a:spcPts val="0"/>
                        </a:spcAft>
                      </a:pPr>
                      <a:r>
                        <a:rPr lang="en-US" sz="1400" kern="1200" dirty="0">
                          <a:solidFill>
                            <a:schemeClr val="bg2"/>
                          </a:solidFill>
                          <a:effectLst/>
                        </a:rPr>
                        <a:t>Material</a:t>
                      </a:r>
                      <a:endParaRPr lang="zh-CN" sz="1400" dirty="0">
                        <a:solidFill>
                          <a:schemeClr val="bg2"/>
                        </a:solidFill>
                        <a:effectLst/>
                      </a:endParaRPr>
                    </a:p>
                    <a:p>
                      <a:pPr algn="ctr">
                        <a:lnSpc>
                          <a:spcPct val="100000"/>
                        </a:lnSpc>
                        <a:spcAft>
                          <a:spcPts val="0"/>
                        </a:spcAft>
                      </a:pPr>
                      <a:r>
                        <a:rPr lang="en-US" sz="1400" kern="100" dirty="0" err="1">
                          <a:solidFill>
                            <a:schemeClr val="bg2"/>
                          </a:solidFill>
                          <a:effectLst/>
                        </a:rPr>
                        <a:t>state</a:t>
                      </a:r>
                      <a:r>
                        <a:rPr lang="en-US" sz="1400" kern="100" baseline="30000" dirty="0" err="1">
                          <a:solidFill>
                            <a:schemeClr val="bg2"/>
                          </a:solidFill>
                          <a:effectLst/>
                        </a:rPr>
                        <a:t>a</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100000"/>
                        </a:lnSpc>
                        <a:spcAft>
                          <a:spcPts val="0"/>
                        </a:spcAft>
                      </a:pPr>
                      <a:r>
                        <a:rPr lang="en-US" sz="1400" kern="1200" dirty="0">
                          <a:solidFill>
                            <a:schemeClr val="bg2"/>
                          </a:solidFill>
                          <a:effectLst/>
                        </a:rPr>
                        <a:t>Material</a:t>
                      </a:r>
                      <a:endParaRPr lang="zh-CN" sz="1400" dirty="0">
                        <a:solidFill>
                          <a:schemeClr val="bg2"/>
                        </a:solidFill>
                        <a:effectLst/>
                      </a:endParaRPr>
                    </a:p>
                    <a:p>
                      <a:pPr algn="ctr">
                        <a:lnSpc>
                          <a:spcPct val="100000"/>
                        </a:lnSpc>
                        <a:spcAft>
                          <a:spcPts val="0"/>
                        </a:spcAft>
                      </a:pPr>
                      <a:r>
                        <a:rPr lang="en-US" sz="1400" kern="1200" dirty="0">
                          <a:solidFill>
                            <a:schemeClr val="bg2"/>
                          </a:solidFill>
                          <a:effectLst/>
                        </a:rPr>
                        <a:t>matrix</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indent="63500" algn="ctr">
                        <a:lnSpc>
                          <a:spcPct val="100000"/>
                        </a:lnSpc>
                        <a:spcAft>
                          <a:spcPts val="0"/>
                        </a:spcAft>
                      </a:pPr>
                      <a:r>
                        <a:rPr lang="en-US" sz="1400" kern="100">
                          <a:solidFill>
                            <a:schemeClr val="bg2"/>
                          </a:solidFill>
                          <a:effectLst/>
                        </a:rPr>
                        <a:t>δ</a:t>
                      </a:r>
                      <a:r>
                        <a:rPr lang="en-US" sz="1400" kern="100" baseline="30000">
                          <a:solidFill>
                            <a:schemeClr val="bg2"/>
                          </a:solidFill>
                          <a:effectLst/>
                        </a:rPr>
                        <a:t>13</a:t>
                      </a:r>
                      <a:r>
                        <a:rPr lang="en-US" sz="1400" kern="100">
                          <a:solidFill>
                            <a:schemeClr val="bg2"/>
                          </a:solidFill>
                          <a:effectLst/>
                        </a:rPr>
                        <a:t>C (‰)</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indent="153035" algn="just" fontAlgn="base">
                        <a:lnSpc>
                          <a:spcPct val="100000"/>
                        </a:lnSpc>
                        <a:spcAft>
                          <a:spcPts val="0"/>
                        </a:spcAft>
                      </a:pPr>
                      <a:r>
                        <a:rPr lang="en-US" sz="1400" kern="1200" baseline="30000" dirty="0">
                          <a:solidFill>
                            <a:schemeClr val="bg2"/>
                          </a:solidFill>
                          <a:effectLst/>
                        </a:rPr>
                        <a:t>14</a:t>
                      </a:r>
                      <a:r>
                        <a:rPr lang="en-US" sz="1400" kern="1200" dirty="0">
                          <a:solidFill>
                            <a:schemeClr val="bg2"/>
                          </a:solidFill>
                          <a:effectLst/>
                        </a:rPr>
                        <a:t>C Age</a:t>
                      </a:r>
                      <a:endParaRPr lang="zh-CN" sz="1400" dirty="0">
                        <a:solidFill>
                          <a:schemeClr val="bg2"/>
                        </a:solidFill>
                        <a:effectLst/>
                      </a:endParaRPr>
                    </a:p>
                    <a:p>
                      <a:pPr indent="153035" algn="just">
                        <a:lnSpc>
                          <a:spcPct val="100000"/>
                        </a:lnSpc>
                        <a:spcAft>
                          <a:spcPts val="0"/>
                        </a:spcAft>
                      </a:pPr>
                      <a:r>
                        <a:rPr lang="en-US" sz="1400" kern="1200" dirty="0">
                          <a:solidFill>
                            <a:schemeClr val="bg2"/>
                          </a:solidFill>
                          <a:effectLst/>
                        </a:rPr>
                        <a:t>    (a)</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fontAlgn="base">
                        <a:lnSpc>
                          <a:spcPct val="100000"/>
                        </a:lnSpc>
                        <a:spcAft>
                          <a:spcPts val="0"/>
                        </a:spcAft>
                      </a:pPr>
                      <a:r>
                        <a:rPr lang="en-US" sz="1400" kern="1200" dirty="0">
                          <a:solidFill>
                            <a:schemeClr val="bg2"/>
                          </a:solidFill>
                          <a:effectLst/>
                        </a:rPr>
                        <a:t>Calibrated age</a:t>
                      </a:r>
                      <a:endParaRPr lang="zh-CN" sz="1400" dirty="0">
                        <a:solidFill>
                          <a:schemeClr val="bg2"/>
                        </a:solidFill>
                        <a:effectLst/>
                      </a:endParaRPr>
                    </a:p>
                    <a:p>
                      <a:pPr algn="ctr">
                        <a:lnSpc>
                          <a:spcPct val="100000"/>
                        </a:lnSpc>
                        <a:spcAft>
                          <a:spcPts val="0"/>
                        </a:spcAft>
                      </a:pPr>
                      <a:r>
                        <a:rPr lang="en-US" sz="1400" kern="1200" dirty="0">
                          <a:solidFill>
                            <a:schemeClr val="bg2"/>
                          </a:solidFill>
                          <a:effectLst/>
                        </a:rPr>
                        <a:t>(</a:t>
                      </a:r>
                      <a:r>
                        <a:rPr lang="en-US" sz="1400" kern="1200" dirty="0" err="1">
                          <a:solidFill>
                            <a:schemeClr val="bg2"/>
                          </a:solidFill>
                          <a:effectLst/>
                        </a:rPr>
                        <a:t>cal</a:t>
                      </a:r>
                      <a:r>
                        <a:rPr lang="en-US" sz="1400" kern="1200" dirty="0">
                          <a:solidFill>
                            <a:schemeClr val="bg2"/>
                          </a:solidFill>
                          <a:effectLst/>
                        </a:rPr>
                        <a:t> a BP)</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0000"/>
                  </a:ext>
                </a:extLst>
              </a:tr>
              <a:tr h="432052">
                <a:tc>
                  <a:txBody>
                    <a:bodyPr/>
                    <a:lstStyle/>
                    <a:p>
                      <a:pPr algn="ctr">
                        <a:lnSpc>
                          <a:spcPct val="200000"/>
                        </a:lnSpc>
                        <a:spcAft>
                          <a:spcPts val="0"/>
                        </a:spcAft>
                      </a:pPr>
                      <a:r>
                        <a:rPr lang="en-US" sz="1400" kern="1200" dirty="0">
                          <a:solidFill>
                            <a:schemeClr val="bg2"/>
                          </a:solidFill>
                          <a:effectLst/>
                        </a:rPr>
                        <a:t>19-C02</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Beta-378385</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3.0</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00" dirty="0">
                          <a:solidFill>
                            <a:schemeClr val="bg2"/>
                          </a:solidFill>
                          <a:effectLst/>
                        </a:rPr>
                        <a:t>TP</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plant frag.</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00" dirty="0">
                          <a:solidFill>
                            <a:schemeClr val="bg2"/>
                          </a:solidFill>
                          <a:effectLst/>
                        </a:rPr>
                        <a:t>-31.3</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440±30</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496±36</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0001"/>
                  </a:ext>
                </a:extLst>
              </a:tr>
              <a:tr h="330087">
                <a:tc>
                  <a:txBody>
                    <a:bodyPr/>
                    <a:lstStyle/>
                    <a:p>
                      <a:pPr algn="ctr">
                        <a:lnSpc>
                          <a:spcPct val="200000"/>
                        </a:lnSpc>
                        <a:spcAft>
                          <a:spcPts val="0"/>
                        </a:spcAft>
                      </a:pPr>
                      <a:r>
                        <a:rPr lang="en-US" sz="1400" kern="1200">
                          <a:solidFill>
                            <a:schemeClr val="bg2"/>
                          </a:solidFill>
                          <a:effectLst/>
                        </a:rPr>
                        <a:t>19-C04</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dirty="0">
                          <a:solidFill>
                            <a:schemeClr val="bg2"/>
                          </a:solidFill>
                          <a:effectLst/>
                        </a:rPr>
                        <a:t>Beta-378386</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4.8</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00">
                          <a:solidFill>
                            <a:schemeClr val="bg2"/>
                          </a:solidFill>
                          <a:effectLst/>
                        </a:rPr>
                        <a:t>SI</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gastropods</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00">
                          <a:solidFill>
                            <a:schemeClr val="bg2"/>
                          </a:solidFill>
                          <a:effectLst/>
                        </a:rPr>
                        <a:t>-0.9</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810±30</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551±78</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0002"/>
                  </a:ext>
                </a:extLst>
              </a:tr>
              <a:tr h="330087">
                <a:tc>
                  <a:txBody>
                    <a:bodyPr/>
                    <a:lstStyle/>
                    <a:p>
                      <a:pPr algn="ctr">
                        <a:lnSpc>
                          <a:spcPct val="200000"/>
                        </a:lnSpc>
                        <a:spcAft>
                          <a:spcPts val="0"/>
                        </a:spcAft>
                      </a:pPr>
                      <a:r>
                        <a:rPr lang="en-US" sz="1400" kern="1200">
                          <a:solidFill>
                            <a:schemeClr val="bg2"/>
                          </a:solidFill>
                          <a:effectLst/>
                        </a:rPr>
                        <a:t>19-C06</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Beta-378387</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dirty="0">
                          <a:solidFill>
                            <a:schemeClr val="bg2"/>
                          </a:solidFill>
                          <a:effectLst/>
                        </a:rPr>
                        <a:t>7.1</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00">
                          <a:solidFill>
                            <a:schemeClr val="bg2"/>
                          </a:solidFill>
                          <a:effectLst/>
                        </a:rPr>
                        <a:t>SS</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shell</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00">
                          <a:solidFill>
                            <a:schemeClr val="bg2"/>
                          </a:solidFill>
                          <a:effectLst/>
                        </a:rPr>
                        <a:t>-1.4</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1380±30</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1056±121</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0003"/>
                  </a:ext>
                </a:extLst>
              </a:tr>
              <a:tr h="330087">
                <a:tc>
                  <a:txBody>
                    <a:bodyPr/>
                    <a:lstStyle/>
                    <a:p>
                      <a:pPr algn="ctr">
                        <a:lnSpc>
                          <a:spcPct val="200000"/>
                        </a:lnSpc>
                        <a:spcAft>
                          <a:spcPts val="0"/>
                        </a:spcAft>
                      </a:pPr>
                      <a:r>
                        <a:rPr lang="en-US" sz="1400" kern="1200">
                          <a:solidFill>
                            <a:schemeClr val="bg2"/>
                          </a:solidFill>
                          <a:effectLst/>
                        </a:rPr>
                        <a:t>19-C08</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Beta-378388</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11.0</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00" dirty="0">
                          <a:solidFill>
                            <a:schemeClr val="bg2"/>
                          </a:solidFill>
                          <a:effectLst/>
                        </a:rPr>
                        <a:t>SS</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shell</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00">
                          <a:solidFill>
                            <a:schemeClr val="bg2"/>
                          </a:solidFill>
                          <a:effectLst/>
                        </a:rPr>
                        <a:t>-5.9</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2200±30</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1954 ±133</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0004"/>
                  </a:ext>
                </a:extLst>
              </a:tr>
              <a:tr h="330087">
                <a:tc>
                  <a:txBody>
                    <a:bodyPr/>
                    <a:lstStyle/>
                    <a:p>
                      <a:pPr algn="ctr">
                        <a:lnSpc>
                          <a:spcPct val="200000"/>
                        </a:lnSpc>
                        <a:spcAft>
                          <a:spcPts val="0"/>
                        </a:spcAft>
                      </a:pPr>
                      <a:r>
                        <a:rPr lang="en-US" sz="1400" kern="1200">
                          <a:solidFill>
                            <a:schemeClr val="bg2"/>
                          </a:solidFill>
                          <a:effectLst/>
                        </a:rPr>
                        <a:t>19-C09</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Beta-378389</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13.1</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00">
                          <a:solidFill>
                            <a:schemeClr val="bg2"/>
                          </a:solidFill>
                          <a:effectLst/>
                        </a:rPr>
                        <a:t>SS</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shell</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00">
                          <a:solidFill>
                            <a:schemeClr val="bg2"/>
                          </a:solidFill>
                          <a:effectLst/>
                        </a:rPr>
                        <a:t>+1.0</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2910±30</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dirty="0">
                          <a:solidFill>
                            <a:schemeClr val="bg2"/>
                          </a:solidFill>
                          <a:effectLst/>
                        </a:rPr>
                        <a:t>2823±105</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0005"/>
                  </a:ext>
                </a:extLst>
              </a:tr>
              <a:tr h="330087">
                <a:tc>
                  <a:txBody>
                    <a:bodyPr/>
                    <a:lstStyle/>
                    <a:p>
                      <a:pPr algn="ctr">
                        <a:lnSpc>
                          <a:spcPct val="200000"/>
                        </a:lnSpc>
                        <a:spcAft>
                          <a:spcPts val="0"/>
                        </a:spcAft>
                      </a:pPr>
                      <a:r>
                        <a:rPr lang="en-US" sz="1400" kern="1200">
                          <a:solidFill>
                            <a:schemeClr val="bg2"/>
                          </a:solidFill>
                          <a:effectLst/>
                        </a:rPr>
                        <a:t>19-C11</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Beta-378390</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16.0</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00">
                          <a:solidFill>
                            <a:schemeClr val="bg2"/>
                          </a:solidFill>
                          <a:effectLst/>
                        </a:rPr>
                        <a:t>SL</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shell</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00">
                          <a:solidFill>
                            <a:schemeClr val="bg2"/>
                          </a:solidFill>
                          <a:effectLst/>
                        </a:rPr>
                        <a:t>-1.8</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2440±30</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dirty="0">
                          <a:solidFill>
                            <a:schemeClr val="bg2"/>
                          </a:solidFill>
                          <a:effectLst/>
                        </a:rPr>
                        <a:t>*2226±118</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0006"/>
                  </a:ext>
                </a:extLst>
              </a:tr>
              <a:tr h="330087">
                <a:tc>
                  <a:txBody>
                    <a:bodyPr/>
                    <a:lstStyle/>
                    <a:p>
                      <a:pPr algn="ctr">
                        <a:lnSpc>
                          <a:spcPct val="200000"/>
                        </a:lnSpc>
                        <a:spcAft>
                          <a:spcPts val="0"/>
                        </a:spcAft>
                      </a:pPr>
                      <a:r>
                        <a:rPr lang="en-US" sz="1400" kern="1200">
                          <a:solidFill>
                            <a:schemeClr val="bg2"/>
                          </a:solidFill>
                          <a:effectLst/>
                        </a:rPr>
                        <a:t>19-CB01</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Beta-383041</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17.0</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00">
                          <a:solidFill>
                            <a:schemeClr val="bg2"/>
                          </a:solidFill>
                          <a:effectLst/>
                        </a:rPr>
                        <a:t>SS</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shell</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00" dirty="0">
                          <a:solidFill>
                            <a:schemeClr val="bg2"/>
                          </a:solidFill>
                          <a:effectLst/>
                        </a:rPr>
                        <a:t>-2.6</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7620±30</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8126±123</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0007"/>
                  </a:ext>
                </a:extLst>
              </a:tr>
              <a:tr h="330087">
                <a:tc>
                  <a:txBody>
                    <a:bodyPr/>
                    <a:lstStyle/>
                    <a:p>
                      <a:pPr algn="ctr">
                        <a:lnSpc>
                          <a:spcPct val="200000"/>
                        </a:lnSpc>
                        <a:spcAft>
                          <a:spcPts val="0"/>
                        </a:spcAft>
                      </a:pPr>
                      <a:r>
                        <a:rPr lang="en-US" sz="1400" kern="1200">
                          <a:solidFill>
                            <a:schemeClr val="bg2"/>
                          </a:solidFill>
                          <a:effectLst/>
                        </a:rPr>
                        <a:t>19-CB02</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dirty="0">
                          <a:solidFill>
                            <a:schemeClr val="bg2"/>
                          </a:solidFill>
                          <a:effectLst/>
                        </a:rPr>
                        <a:t>Beta-383042</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19.0</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00">
                          <a:solidFill>
                            <a:schemeClr val="bg2"/>
                          </a:solidFill>
                          <a:effectLst/>
                        </a:rPr>
                        <a:t>SS</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shell</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00">
                          <a:solidFill>
                            <a:schemeClr val="bg2"/>
                          </a:solidFill>
                          <a:effectLst/>
                        </a:rPr>
                        <a:t>-7.9</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dirty="0">
                          <a:solidFill>
                            <a:schemeClr val="bg2"/>
                          </a:solidFill>
                          <a:effectLst/>
                        </a:rPr>
                        <a:t>8640±30</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*9421±101</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0008"/>
                  </a:ext>
                </a:extLst>
              </a:tr>
              <a:tr h="330087">
                <a:tc>
                  <a:txBody>
                    <a:bodyPr/>
                    <a:lstStyle/>
                    <a:p>
                      <a:pPr algn="ctr">
                        <a:lnSpc>
                          <a:spcPct val="200000"/>
                        </a:lnSpc>
                        <a:spcAft>
                          <a:spcPts val="0"/>
                        </a:spcAft>
                      </a:pPr>
                      <a:r>
                        <a:rPr lang="en-US" sz="1400" kern="1200">
                          <a:solidFill>
                            <a:schemeClr val="bg2"/>
                          </a:solidFill>
                          <a:effectLst/>
                        </a:rPr>
                        <a:t>19-C13</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Beta-378391</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20.1</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00">
                          <a:solidFill>
                            <a:schemeClr val="bg2"/>
                          </a:solidFill>
                          <a:effectLst/>
                        </a:rPr>
                        <a:t>TP</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plant frag.</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00">
                          <a:solidFill>
                            <a:schemeClr val="bg2"/>
                          </a:solidFill>
                          <a:effectLst/>
                        </a:rPr>
                        <a:t>-30.3</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dirty="0">
                          <a:solidFill>
                            <a:schemeClr val="bg2"/>
                          </a:solidFill>
                          <a:effectLst/>
                        </a:rPr>
                        <a:t>7990±30</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dirty="0">
                          <a:solidFill>
                            <a:schemeClr val="bg2"/>
                          </a:solidFill>
                          <a:effectLst/>
                        </a:rPr>
                        <a:t>8874±124</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0009"/>
                  </a:ext>
                </a:extLst>
              </a:tr>
              <a:tr h="330087">
                <a:tc>
                  <a:txBody>
                    <a:bodyPr/>
                    <a:lstStyle/>
                    <a:p>
                      <a:pPr algn="ctr">
                        <a:lnSpc>
                          <a:spcPct val="200000"/>
                        </a:lnSpc>
                        <a:spcAft>
                          <a:spcPts val="0"/>
                        </a:spcAft>
                      </a:pPr>
                      <a:r>
                        <a:rPr lang="en-US" sz="1400" kern="1200">
                          <a:solidFill>
                            <a:schemeClr val="bg2"/>
                          </a:solidFill>
                          <a:effectLst/>
                        </a:rPr>
                        <a:t>19-C14</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Beta-378392</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23.0</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00">
                          <a:solidFill>
                            <a:schemeClr val="bg2"/>
                          </a:solidFill>
                          <a:effectLst/>
                        </a:rPr>
                        <a:t>TP</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plant frag.</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00">
                          <a:solidFill>
                            <a:schemeClr val="bg2"/>
                          </a:solidFill>
                          <a:effectLst/>
                        </a:rPr>
                        <a:t>-28.9</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8410±40</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dirty="0">
                          <a:solidFill>
                            <a:schemeClr val="bg2"/>
                          </a:solidFill>
                          <a:effectLst/>
                        </a:rPr>
                        <a:t>9459±63</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0010"/>
                  </a:ext>
                </a:extLst>
              </a:tr>
              <a:tr h="330087">
                <a:tc>
                  <a:txBody>
                    <a:bodyPr/>
                    <a:lstStyle/>
                    <a:p>
                      <a:pPr algn="ctr">
                        <a:lnSpc>
                          <a:spcPct val="200000"/>
                        </a:lnSpc>
                        <a:spcAft>
                          <a:spcPts val="0"/>
                        </a:spcAft>
                      </a:pPr>
                      <a:r>
                        <a:rPr lang="en-US" sz="1400" kern="1200">
                          <a:solidFill>
                            <a:schemeClr val="bg2"/>
                          </a:solidFill>
                          <a:effectLst/>
                        </a:rPr>
                        <a:t>19-C19</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Beta-378394</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30.4</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00">
                          <a:solidFill>
                            <a:schemeClr val="bg2"/>
                          </a:solidFill>
                          <a:effectLst/>
                        </a:rPr>
                        <a:t>SS</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shell</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00">
                          <a:solidFill>
                            <a:schemeClr val="bg2"/>
                          </a:solidFill>
                          <a:effectLst/>
                        </a:rPr>
                        <a:t>-12.2</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9470±30</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dirty="0">
                          <a:solidFill>
                            <a:schemeClr val="bg2"/>
                          </a:solidFill>
                          <a:effectLst/>
                        </a:rPr>
                        <a:t>10474±103</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0011"/>
                  </a:ext>
                </a:extLst>
              </a:tr>
              <a:tr h="330087">
                <a:tc>
                  <a:txBody>
                    <a:bodyPr/>
                    <a:lstStyle/>
                    <a:p>
                      <a:pPr algn="ctr">
                        <a:lnSpc>
                          <a:spcPct val="200000"/>
                        </a:lnSpc>
                        <a:spcAft>
                          <a:spcPts val="0"/>
                        </a:spcAft>
                      </a:pPr>
                      <a:r>
                        <a:rPr lang="en-US" sz="1400" kern="1200">
                          <a:solidFill>
                            <a:schemeClr val="bg2"/>
                          </a:solidFill>
                          <a:effectLst/>
                        </a:rPr>
                        <a:t>19-C22</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dirty="0">
                          <a:solidFill>
                            <a:schemeClr val="bg2"/>
                          </a:solidFill>
                          <a:effectLst/>
                        </a:rPr>
                        <a:t>Beta-378395</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34.6</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00" dirty="0">
                          <a:solidFill>
                            <a:schemeClr val="bg2"/>
                          </a:solidFill>
                          <a:effectLst/>
                        </a:rPr>
                        <a:t>SS</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shell</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00" dirty="0">
                          <a:solidFill>
                            <a:schemeClr val="bg2"/>
                          </a:solidFill>
                          <a:effectLst/>
                        </a:rPr>
                        <a:t>-8.8</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a:solidFill>
                            <a:schemeClr val="bg2"/>
                          </a:solidFill>
                          <a:effectLst/>
                        </a:rPr>
                        <a:t>9700±30</a:t>
                      </a:r>
                      <a:endParaRPr lang="zh-CN" sz="140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tc>
                  <a:txBody>
                    <a:bodyPr/>
                    <a:lstStyle/>
                    <a:p>
                      <a:pPr algn="ctr">
                        <a:lnSpc>
                          <a:spcPct val="200000"/>
                        </a:lnSpc>
                        <a:spcAft>
                          <a:spcPts val="0"/>
                        </a:spcAft>
                      </a:pPr>
                      <a:r>
                        <a:rPr lang="en-US" sz="1400" kern="1200" dirty="0">
                          <a:solidFill>
                            <a:schemeClr val="bg2"/>
                          </a:solidFill>
                          <a:effectLst/>
                        </a:rPr>
                        <a:t>10775±139</a:t>
                      </a:r>
                      <a:endParaRPr lang="zh-CN" sz="1400" dirty="0">
                        <a:solidFill>
                          <a:schemeClr val="bg2"/>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0012"/>
                  </a:ext>
                </a:extLst>
              </a:tr>
            </a:tbl>
          </a:graphicData>
        </a:graphic>
      </p:graphicFrame>
      <p:sp>
        <p:nvSpPr>
          <p:cNvPr id="6" name="文本框 5"/>
          <p:cNvSpPr txBox="1"/>
          <p:nvPr/>
        </p:nvSpPr>
        <p:spPr>
          <a:xfrm>
            <a:off x="688027" y="6231508"/>
            <a:ext cx="1439818" cy="584775"/>
          </a:xfrm>
          <a:prstGeom prst="rect">
            <a:avLst/>
          </a:prstGeom>
          <a:noFill/>
        </p:spPr>
        <p:txBody>
          <a:bodyPr wrap="none" rtlCol="0">
            <a:spAutoFit/>
          </a:bodyPr>
          <a:lstStyle/>
          <a:p>
            <a:r>
              <a:rPr lang="en-US" altLang="zh-CN" sz="1600" dirty="0">
                <a:solidFill>
                  <a:schemeClr val="bg2"/>
                </a:solidFill>
              </a:rPr>
              <a:t>* outlier dates</a:t>
            </a:r>
            <a:endParaRPr lang="zh-CN" altLang="zh-CN" sz="1600" dirty="0">
              <a:solidFill>
                <a:schemeClr val="bg2"/>
              </a:solidFill>
            </a:endParaRPr>
          </a:p>
          <a:p>
            <a:endParaRPr lang="zh-CN" altLang="en-US" sz="1600" dirty="0">
              <a:solidFill>
                <a:schemeClr val="bg2"/>
              </a:solidFill>
            </a:endParaRPr>
          </a:p>
        </p:txBody>
      </p:sp>
      <p:sp>
        <p:nvSpPr>
          <p:cNvPr id="7" name="矩形 6"/>
          <p:cNvSpPr/>
          <p:nvPr/>
        </p:nvSpPr>
        <p:spPr bwMode="auto">
          <a:xfrm>
            <a:off x="777345" y="3400425"/>
            <a:ext cx="7416824" cy="748655"/>
          </a:xfrm>
          <a:prstGeom prst="rect">
            <a:avLst/>
          </a:prstGeom>
          <a:noFill/>
          <a:ln w="2857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 name="TextBox 76"/>
          <p:cNvSpPr txBox="1"/>
          <p:nvPr/>
        </p:nvSpPr>
        <p:spPr>
          <a:xfrm>
            <a:off x="665163" y="203200"/>
            <a:ext cx="2036135" cy="49244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en-US" altLang="zh-CN" sz="2600" b="1" dirty="0">
                <a:solidFill>
                  <a:schemeClr val="accent2">
                    <a:lumMod val="90000"/>
                    <a:lumOff val="10000"/>
                  </a:schemeClr>
                </a:solidFill>
                <a:latin typeface="+mj-lt"/>
                <a:ea typeface="黑体" panose="02010609060101010101" pitchFamily="49" charset="-122"/>
              </a:rPr>
              <a:t>Dating data</a:t>
            </a:r>
            <a:endParaRPr lang="zh-CN" altLang="en-US" sz="2600" b="1" dirty="0">
              <a:solidFill>
                <a:schemeClr val="accent2">
                  <a:lumMod val="90000"/>
                  <a:lumOff val="10000"/>
                </a:schemeClr>
              </a:solidFill>
              <a:latin typeface="+mj-lt"/>
              <a:ea typeface="黑体" panose="02010609060101010101" pitchFamily="49" charset="-122"/>
            </a:endParaRPr>
          </a:p>
        </p:txBody>
      </p:sp>
      <p:sp>
        <p:nvSpPr>
          <p:cNvPr id="9" name="Freeform 5"/>
          <p:cNvSpPr>
            <a:spLocks noEditPoints="1"/>
          </p:cNvSpPr>
          <p:nvPr/>
        </p:nvSpPr>
        <p:spPr>
          <a:xfrm>
            <a:off x="252413" y="201613"/>
            <a:ext cx="430212" cy="4318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chemeClr val="tx1">
              <a:lumMod val="75000"/>
            </a:schemeClr>
          </a:solidFill>
          <a:ln w="9525">
            <a:noFill/>
          </a:ln>
        </p:spPr>
        <p:txBody>
          <a:bodyPr/>
          <a:lstStyle/>
          <a:p>
            <a:endParaRPr lang="zh-CN" altLang="en-US"/>
          </a:p>
        </p:txBody>
      </p:sp>
      <p:sp>
        <p:nvSpPr>
          <p:cNvPr id="2" name="文本框 1">
            <a:extLst>
              <a:ext uri="{FF2B5EF4-FFF2-40B4-BE49-F238E27FC236}">
                <a16:creationId xmlns:a16="http://schemas.microsoft.com/office/drawing/2014/main" id="{2A0FD9AF-8F87-46CC-BECC-18B15105DCB4}"/>
              </a:ext>
            </a:extLst>
          </p:cNvPr>
          <p:cNvSpPr txBox="1"/>
          <p:nvPr/>
        </p:nvSpPr>
        <p:spPr>
          <a:xfrm>
            <a:off x="8278240" y="3590086"/>
            <a:ext cx="838691" cy="369332"/>
          </a:xfrm>
          <a:prstGeom prst="rect">
            <a:avLst/>
          </a:prstGeom>
          <a:noFill/>
        </p:spPr>
        <p:txBody>
          <a:bodyPr wrap="none" rtlCol="0">
            <a:spAutoFit/>
          </a:bodyPr>
          <a:lstStyle/>
          <a:p>
            <a:r>
              <a:rPr lang="en-US" altLang="zh-CN" dirty="0">
                <a:solidFill>
                  <a:srgbClr val="FF0000"/>
                </a:solidFill>
              </a:rPr>
              <a:t>Hiatus</a:t>
            </a:r>
            <a:endParaRPr lang="zh-CN" altLang="en-US" dirty="0">
              <a:solidFill>
                <a:srgbClr val="FF0000"/>
              </a:solidFill>
            </a:endParaRPr>
          </a:p>
        </p:txBody>
      </p:sp>
    </p:spTree>
    <p:extLst>
      <p:ext uri="{BB962C8B-B14F-4D97-AF65-F5344CB8AC3E}">
        <p14:creationId xmlns:p14="http://schemas.microsoft.com/office/powerpoint/2010/main" val="2404972632"/>
      </p:ext>
    </p:extLst>
  </p:cSld>
  <p:clrMapOvr>
    <a:masterClrMapping/>
  </p:clrMapOvr>
  <mc:AlternateContent xmlns:mc="http://schemas.openxmlformats.org/markup-compatibility/2006" xmlns:p14="http://schemas.microsoft.com/office/powerpoint/2010/main">
    <mc:Choice Requires="p14">
      <p:transition spd="slow" p14:dur="2000" advTm="75369"/>
    </mc:Choice>
    <mc:Fallback xmlns="">
      <p:transition spd="slow" advTm="7536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394" y="695643"/>
            <a:ext cx="7298319" cy="6111033"/>
          </a:xfrm>
          <a:prstGeom prst="rect">
            <a:avLst/>
          </a:prstGeom>
        </p:spPr>
      </p:pic>
      <p:sp>
        <p:nvSpPr>
          <p:cNvPr id="3" name="TextBox 76"/>
          <p:cNvSpPr txBox="1"/>
          <p:nvPr/>
        </p:nvSpPr>
        <p:spPr>
          <a:xfrm>
            <a:off x="665163" y="203200"/>
            <a:ext cx="2908168" cy="49244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en-US" altLang="zh-CN" sz="2600" b="1" dirty="0">
                <a:solidFill>
                  <a:schemeClr val="accent2">
                    <a:lumMod val="90000"/>
                    <a:lumOff val="10000"/>
                  </a:schemeClr>
                </a:solidFill>
                <a:latin typeface="+mj-lt"/>
                <a:ea typeface="黑体" panose="02010609060101010101" pitchFamily="49" charset="-122"/>
              </a:rPr>
              <a:t>Age-depth model</a:t>
            </a:r>
            <a:endParaRPr lang="zh-CN" altLang="en-US" sz="2600" b="1" dirty="0">
              <a:solidFill>
                <a:schemeClr val="accent2">
                  <a:lumMod val="90000"/>
                  <a:lumOff val="10000"/>
                </a:schemeClr>
              </a:solidFill>
              <a:latin typeface="+mj-lt"/>
              <a:ea typeface="黑体" panose="02010609060101010101" pitchFamily="49" charset="-122"/>
            </a:endParaRPr>
          </a:p>
        </p:txBody>
      </p:sp>
      <p:sp>
        <p:nvSpPr>
          <p:cNvPr id="4" name="Freeform 5"/>
          <p:cNvSpPr>
            <a:spLocks noEditPoints="1"/>
          </p:cNvSpPr>
          <p:nvPr/>
        </p:nvSpPr>
        <p:spPr>
          <a:xfrm>
            <a:off x="252413" y="201613"/>
            <a:ext cx="430212" cy="4318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chemeClr val="tx1">
              <a:lumMod val="75000"/>
            </a:schemeClr>
          </a:solidFill>
          <a:ln w="9525">
            <a:noFill/>
          </a:ln>
        </p:spPr>
        <p:txBody>
          <a:bodyPr/>
          <a:lstStyle/>
          <a:p>
            <a:endParaRPr lang="zh-CN" altLang="en-US"/>
          </a:p>
        </p:txBody>
      </p:sp>
    </p:spTree>
    <p:extLst>
      <p:ext uri="{BB962C8B-B14F-4D97-AF65-F5344CB8AC3E}">
        <p14:creationId xmlns:p14="http://schemas.microsoft.com/office/powerpoint/2010/main" val="694039690"/>
      </p:ext>
    </p:extLst>
  </p:cSld>
  <p:clrMapOvr>
    <a:masterClrMapping/>
  </p:clrMapOvr>
  <mc:AlternateContent xmlns:mc="http://schemas.openxmlformats.org/markup-compatibility/2006" xmlns:p14="http://schemas.microsoft.com/office/powerpoint/2010/main">
    <mc:Choice Requires="p14">
      <p:transition spd="slow" p14:dur="2000" advTm="145605"/>
    </mc:Choice>
    <mc:Fallback xmlns="">
      <p:transition spd="slow" advTm="14560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903" y="576248"/>
            <a:ext cx="3212922" cy="2304256"/>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314" y="2934156"/>
            <a:ext cx="8640960" cy="3767740"/>
          </a:xfrm>
          <a:prstGeom prst="rect">
            <a:avLst/>
          </a:prstGeom>
        </p:spPr>
      </p:pic>
      <p:sp>
        <p:nvSpPr>
          <p:cNvPr id="5" name="文本框 4"/>
          <p:cNvSpPr txBox="1"/>
          <p:nvPr/>
        </p:nvSpPr>
        <p:spPr>
          <a:xfrm>
            <a:off x="7047240" y="2425373"/>
            <a:ext cx="1696298" cy="523220"/>
          </a:xfrm>
          <a:prstGeom prst="rect">
            <a:avLst/>
          </a:prstGeom>
          <a:noFill/>
        </p:spPr>
        <p:txBody>
          <a:bodyPr wrap="none" rtlCol="0">
            <a:spAutoFit/>
          </a:bodyPr>
          <a:lstStyle/>
          <a:p>
            <a:r>
              <a:rPr lang="en-US" altLang="zh-CN" sz="1400" dirty="0">
                <a:latin typeface="+mn-ea"/>
                <a:ea typeface="+mn-ea"/>
              </a:rPr>
              <a:t>Revised from</a:t>
            </a:r>
            <a:r>
              <a:rPr lang="zh-CN" altLang="en-US" sz="1400" dirty="0">
                <a:latin typeface="+mn-ea"/>
                <a:ea typeface="+mn-ea"/>
              </a:rPr>
              <a:t> </a:t>
            </a:r>
            <a:endParaRPr lang="en-US" altLang="zh-CN" sz="1400" dirty="0">
              <a:latin typeface="+mn-ea"/>
              <a:ea typeface="+mn-ea"/>
            </a:endParaRPr>
          </a:p>
          <a:p>
            <a:r>
              <a:rPr lang="en-US" altLang="zh-CN" sz="1400" dirty="0" err="1">
                <a:latin typeface="+mn-ea"/>
                <a:ea typeface="+mn-ea"/>
              </a:rPr>
              <a:t>Zong</a:t>
            </a:r>
            <a:r>
              <a:rPr lang="en-US" altLang="zh-CN" sz="1400" dirty="0">
                <a:latin typeface="+mn-ea"/>
                <a:ea typeface="+mn-ea"/>
              </a:rPr>
              <a:t> et al. (2012)</a:t>
            </a:r>
            <a:endParaRPr lang="zh-CN" altLang="en-US" sz="1400" dirty="0">
              <a:latin typeface="+mn-ea"/>
              <a:ea typeface="+mn-ea"/>
            </a:endParaRPr>
          </a:p>
        </p:txBody>
      </p:sp>
      <p:sp>
        <p:nvSpPr>
          <p:cNvPr id="6" name="文本框 5"/>
          <p:cNvSpPr txBox="1"/>
          <p:nvPr/>
        </p:nvSpPr>
        <p:spPr>
          <a:xfrm>
            <a:off x="3959983" y="1217621"/>
            <a:ext cx="4146778" cy="1015663"/>
          </a:xfrm>
          <a:prstGeom prst="rect">
            <a:avLst/>
          </a:prstGeom>
          <a:noFill/>
        </p:spPr>
        <p:txBody>
          <a:bodyPr wrap="square" rtlCol="0">
            <a:spAutoFit/>
          </a:bodyPr>
          <a:lstStyle/>
          <a:p>
            <a:r>
              <a:rPr lang="en-US" altLang="zh-CN" sz="2000" dirty="0">
                <a:solidFill>
                  <a:schemeClr val="bg1">
                    <a:lumMod val="60000"/>
                    <a:lumOff val="40000"/>
                  </a:schemeClr>
                </a:solidFill>
                <a:latin typeface="+mn-ea"/>
                <a:ea typeface="+mn-ea"/>
              </a:rPr>
              <a:t>Hiatus exist at the  infilled surface of paleo-valley between 8100~3300 </a:t>
            </a:r>
            <a:r>
              <a:rPr lang="en-US" altLang="zh-CN" sz="2000" dirty="0" err="1">
                <a:solidFill>
                  <a:schemeClr val="bg1">
                    <a:lumMod val="60000"/>
                    <a:lumOff val="40000"/>
                  </a:schemeClr>
                </a:solidFill>
                <a:latin typeface="+mn-ea"/>
                <a:ea typeface="+mn-ea"/>
              </a:rPr>
              <a:t>cal</a:t>
            </a:r>
            <a:r>
              <a:rPr lang="en-US" altLang="zh-CN" sz="2000" dirty="0">
                <a:solidFill>
                  <a:schemeClr val="bg1">
                    <a:lumMod val="60000"/>
                    <a:lumOff val="40000"/>
                  </a:schemeClr>
                </a:solidFill>
                <a:latin typeface="+mn-ea"/>
                <a:ea typeface="+mn-ea"/>
              </a:rPr>
              <a:t> a BP</a:t>
            </a:r>
          </a:p>
        </p:txBody>
      </p:sp>
      <p:sp>
        <p:nvSpPr>
          <p:cNvPr id="7" name="矩形 6"/>
          <p:cNvSpPr/>
          <p:nvPr/>
        </p:nvSpPr>
        <p:spPr bwMode="auto">
          <a:xfrm>
            <a:off x="6228978" y="4293096"/>
            <a:ext cx="1368152" cy="360040"/>
          </a:xfrm>
          <a:prstGeom prst="rect">
            <a:avLst/>
          </a:prstGeom>
          <a:noFill/>
          <a:ln w="2857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 name="TextBox 76"/>
          <p:cNvSpPr txBox="1"/>
          <p:nvPr/>
        </p:nvSpPr>
        <p:spPr>
          <a:xfrm>
            <a:off x="651771" y="124361"/>
            <a:ext cx="5381601" cy="4616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indent="0">
              <a:buNone/>
            </a:pPr>
            <a:r>
              <a:rPr lang="en-US" altLang="zh-CN" sz="2400" b="1" dirty="0">
                <a:solidFill>
                  <a:schemeClr val="accent2">
                    <a:lumMod val="90000"/>
                    <a:lumOff val="10000"/>
                  </a:schemeClr>
                </a:solidFill>
                <a:latin typeface="+mj-lt"/>
                <a:ea typeface="黑体" panose="02010609060101010101" pitchFamily="49" charset="-122"/>
              </a:rPr>
              <a:t>Stratigraphy of paleo-valley profiles</a:t>
            </a:r>
            <a:endParaRPr lang="zh-CN" altLang="en-US" sz="2400" b="1" dirty="0">
              <a:solidFill>
                <a:schemeClr val="accent2">
                  <a:lumMod val="90000"/>
                  <a:lumOff val="10000"/>
                </a:schemeClr>
              </a:solidFill>
              <a:latin typeface="+mj-lt"/>
              <a:ea typeface="黑体" panose="02010609060101010101" pitchFamily="49" charset="-122"/>
            </a:endParaRPr>
          </a:p>
        </p:txBody>
      </p:sp>
      <p:sp>
        <p:nvSpPr>
          <p:cNvPr id="9" name="Freeform 5"/>
          <p:cNvSpPr>
            <a:spLocks noEditPoints="1"/>
          </p:cNvSpPr>
          <p:nvPr/>
        </p:nvSpPr>
        <p:spPr>
          <a:xfrm>
            <a:off x="239021" y="179088"/>
            <a:ext cx="430212" cy="4318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chemeClr val="accent2">
              <a:lumMod val="90000"/>
              <a:lumOff val="10000"/>
            </a:schemeClr>
          </a:solidFill>
          <a:ln w="9525">
            <a:noFill/>
          </a:ln>
        </p:spPr>
        <p:txBody>
          <a:bodyPr/>
          <a:lstStyle/>
          <a:p>
            <a:endParaRPr lang="zh-CN" altLang="en-US"/>
          </a:p>
        </p:txBody>
      </p:sp>
      <p:sp>
        <p:nvSpPr>
          <p:cNvPr id="4" name="文本框 3">
            <a:extLst>
              <a:ext uri="{FF2B5EF4-FFF2-40B4-BE49-F238E27FC236}">
                <a16:creationId xmlns:a16="http://schemas.microsoft.com/office/drawing/2014/main" id="{A04664FD-3ECF-4159-8ADE-A6EAA17DB08C}"/>
              </a:ext>
            </a:extLst>
          </p:cNvPr>
          <p:cNvSpPr txBox="1"/>
          <p:nvPr/>
        </p:nvSpPr>
        <p:spPr>
          <a:xfrm>
            <a:off x="6576003" y="2948593"/>
            <a:ext cx="920445" cy="461665"/>
          </a:xfrm>
          <a:prstGeom prst="rect">
            <a:avLst/>
          </a:prstGeom>
          <a:solidFill>
            <a:schemeClr val="accent5"/>
          </a:solidFill>
        </p:spPr>
        <p:txBody>
          <a:bodyPr wrap="none" rtlCol="0">
            <a:spAutoFit/>
          </a:bodyPr>
          <a:lstStyle/>
          <a:p>
            <a:r>
              <a:rPr lang="en-US" altLang="zh-CN" sz="2400" dirty="0">
                <a:solidFill>
                  <a:srgbClr val="FF0000"/>
                </a:solidFill>
              </a:rPr>
              <a:t>ZK19</a:t>
            </a:r>
            <a:endParaRPr lang="zh-CN" altLang="en-US" sz="2400" dirty="0">
              <a:solidFill>
                <a:srgbClr val="FF0000"/>
              </a:solidFill>
            </a:endParaRPr>
          </a:p>
        </p:txBody>
      </p:sp>
    </p:spTree>
    <p:custDataLst>
      <p:tags r:id="rId1"/>
    </p:custDataLst>
    <p:extLst>
      <p:ext uri="{BB962C8B-B14F-4D97-AF65-F5344CB8AC3E}">
        <p14:creationId xmlns:p14="http://schemas.microsoft.com/office/powerpoint/2010/main" val="3027569450"/>
      </p:ext>
    </p:extLst>
  </p:cSld>
  <p:clrMapOvr>
    <a:masterClrMapping/>
  </p:clrMapOvr>
  <mc:AlternateContent xmlns:mc="http://schemas.openxmlformats.org/markup-compatibility/2006" xmlns:p14="http://schemas.microsoft.com/office/powerpoint/2010/main">
    <mc:Choice Requires="p14">
      <p:transition spd="slow" p14:dur="2000" advTm="2211"/>
    </mc:Choice>
    <mc:Fallback xmlns="">
      <p:transition spd="slow" advTm="22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4147" y="1050138"/>
            <a:ext cx="3292504" cy="646331"/>
          </a:xfrm>
          <a:prstGeom prst="rect">
            <a:avLst/>
          </a:prstGeom>
          <a:noFill/>
        </p:spPr>
        <p:txBody>
          <a:bodyPr wrap="none" rtlCol="0">
            <a:spAutoFit/>
          </a:bodyPr>
          <a:lstStyle/>
          <a:p>
            <a:r>
              <a:rPr lang="en-US" altLang="zh-CN" dirty="0">
                <a:solidFill>
                  <a:schemeClr val="accent6">
                    <a:lumMod val="90000"/>
                    <a:lumOff val="10000"/>
                  </a:schemeClr>
                </a:solidFill>
                <a:latin typeface="+mn-ea"/>
                <a:ea typeface="+mn-ea"/>
              </a:rPr>
              <a:t>Paleo-estuary of Pearl River </a:t>
            </a:r>
          </a:p>
          <a:p>
            <a:pPr algn="ctr"/>
            <a:r>
              <a:rPr lang="en-US" altLang="zh-CN" dirty="0">
                <a:solidFill>
                  <a:schemeClr val="accent6">
                    <a:lumMod val="90000"/>
                    <a:lumOff val="10000"/>
                  </a:schemeClr>
                </a:solidFill>
                <a:latin typeface="+mn-ea"/>
                <a:ea typeface="+mn-ea"/>
              </a:rPr>
              <a:t>(6000 </a:t>
            </a:r>
            <a:r>
              <a:rPr lang="en-US" altLang="zh-CN" dirty="0" err="1">
                <a:solidFill>
                  <a:schemeClr val="accent6">
                    <a:lumMod val="90000"/>
                    <a:lumOff val="10000"/>
                  </a:schemeClr>
                </a:solidFill>
                <a:latin typeface="+mn-ea"/>
                <a:ea typeface="+mn-ea"/>
              </a:rPr>
              <a:t>cal</a:t>
            </a:r>
            <a:r>
              <a:rPr lang="en-US" altLang="zh-CN" dirty="0">
                <a:solidFill>
                  <a:schemeClr val="accent6">
                    <a:lumMod val="90000"/>
                    <a:lumOff val="10000"/>
                  </a:schemeClr>
                </a:solidFill>
                <a:latin typeface="+mn-ea"/>
                <a:ea typeface="+mn-ea"/>
              </a:rPr>
              <a:t> a BP)</a:t>
            </a:r>
            <a:endParaRPr lang="zh-CN" altLang="en-US" dirty="0">
              <a:solidFill>
                <a:schemeClr val="accent6">
                  <a:lumMod val="90000"/>
                  <a:lumOff val="10000"/>
                </a:schemeClr>
              </a:solidFill>
              <a:latin typeface="+mn-ea"/>
              <a:ea typeface="+mn-ea"/>
            </a:endParaRPr>
          </a:p>
        </p:txBody>
      </p:sp>
      <p:sp>
        <p:nvSpPr>
          <p:cNvPr id="4" name="文本框 3"/>
          <p:cNvSpPr txBox="1"/>
          <p:nvPr/>
        </p:nvSpPr>
        <p:spPr>
          <a:xfrm>
            <a:off x="5452138" y="1174875"/>
            <a:ext cx="2489784" cy="400110"/>
          </a:xfrm>
          <a:prstGeom prst="rect">
            <a:avLst/>
          </a:prstGeom>
          <a:noFill/>
        </p:spPr>
        <p:txBody>
          <a:bodyPr wrap="none" rtlCol="0">
            <a:spAutoFit/>
          </a:bodyPr>
          <a:lstStyle/>
          <a:p>
            <a:r>
              <a:rPr lang="en-US" altLang="zh-CN" sz="2000" dirty="0">
                <a:solidFill>
                  <a:schemeClr val="accent6">
                    <a:lumMod val="90000"/>
                    <a:lumOff val="10000"/>
                  </a:schemeClr>
                </a:solidFill>
                <a:latin typeface="+mn-ea"/>
                <a:ea typeface="+mn-ea"/>
              </a:rPr>
              <a:t>Age-depth models</a:t>
            </a:r>
            <a:endParaRPr lang="zh-CN" altLang="en-US" sz="2000" dirty="0">
              <a:solidFill>
                <a:schemeClr val="accent6">
                  <a:lumMod val="90000"/>
                  <a:lumOff val="10000"/>
                </a:schemeClr>
              </a:solidFill>
              <a:latin typeface="+mn-ea"/>
              <a:ea typeface="+mn-ea"/>
            </a:endParaRPr>
          </a:p>
        </p:txBody>
      </p:sp>
      <p:sp>
        <p:nvSpPr>
          <p:cNvPr id="5" name="矩形 4"/>
          <p:cNvSpPr/>
          <p:nvPr/>
        </p:nvSpPr>
        <p:spPr bwMode="auto">
          <a:xfrm>
            <a:off x="6084962" y="1988840"/>
            <a:ext cx="1224136" cy="3744416"/>
          </a:xfrm>
          <a:prstGeom prst="rect">
            <a:avLst/>
          </a:prstGeom>
          <a:solidFill>
            <a:schemeClr val="bg1">
              <a:lumMod val="20000"/>
              <a:lumOff val="80000"/>
              <a:alpha val="49000"/>
            </a:schemeClr>
          </a:solidFill>
          <a:ln w="2857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Freeform 5"/>
          <p:cNvSpPr>
            <a:spLocks noEditPoints="1"/>
          </p:cNvSpPr>
          <p:nvPr/>
        </p:nvSpPr>
        <p:spPr>
          <a:xfrm>
            <a:off x="239021" y="124361"/>
            <a:ext cx="430212" cy="4318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chemeClr val="accent2">
              <a:lumMod val="90000"/>
              <a:lumOff val="10000"/>
            </a:schemeClr>
          </a:solidFill>
          <a:ln w="9525">
            <a:noFill/>
          </a:ln>
        </p:spPr>
        <p:txBody>
          <a:bodyPr/>
          <a:lstStyle/>
          <a:p>
            <a:endParaRPr lang="zh-CN" altLang="en-US"/>
          </a:p>
        </p:txBody>
      </p:sp>
      <p:sp>
        <p:nvSpPr>
          <p:cNvPr id="8" name="TextBox 76"/>
          <p:cNvSpPr txBox="1"/>
          <p:nvPr/>
        </p:nvSpPr>
        <p:spPr>
          <a:xfrm>
            <a:off x="748036" y="108947"/>
            <a:ext cx="4560864" cy="49244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indent="0">
              <a:buNone/>
            </a:pPr>
            <a:r>
              <a:rPr lang="en-US" altLang="zh-CN" sz="2600" b="1" dirty="0">
                <a:solidFill>
                  <a:schemeClr val="accent2">
                    <a:lumMod val="90000"/>
                    <a:lumOff val="10000"/>
                  </a:schemeClr>
                </a:solidFill>
                <a:latin typeface="+mj-lt"/>
                <a:ea typeface="黑体" panose="02010609060101010101" pitchFamily="49" charset="-122"/>
              </a:rPr>
              <a:t>Hiatus in Middle Holocene </a:t>
            </a:r>
            <a:endParaRPr lang="zh-CN" altLang="en-US" sz="2400" b="1" dirty="0">
              <a:solidFill>
                <a:schemeClr val="accent2">
                  <a:lumMod val="90000"/>
                  <a:lumOff val="10000"/>
                </a:schemeClr>
              </a:solidFill>
              <a:latin typeface="+mj-lt"/>
              <a:ea typeface="黑体" panose="02010609060101010101" pitchFamily="49" charset="-122"/>
            </a:endParaRPr>
          </a:p>
        </p:txBody>
      </p:sp>
      <p:sp>
        <p:nvSpPr>
          <p:cNvPr id="6" name="文本框 5">
            <a:extLst>
              <a:ext uri="{FF2B5EF4-FFF2-40B4-BE49-F238E27FC236}">
                <a16:creationId xmlns:a16="http://schemas.microsoft.com/office/drawing/2014/main" id="{006A5510-01D4-4662-9981-ACB77CDBC605}"/>
              </a:ext>
            </a:extLst>
          </p:cNvPr>
          <p:cNvSpPr txBox="1"/>
          <p:nvPr/>
        </p:nvSpPr>
        <p:spPr>
          <a:xfrm>
            <a:off x="4428778" y="6512385"/>
            <a:ext cx="3683316" cy="307777"/>
          </a:xfrm>
          <a:prstGeom prst="rect">
            <a:avLst/>
          </a:prstGeom>
          <a:noFill/>
        </p:spPr>
        <p:txBody>
          <a:bodyPr wrap="none" rtlCol="0">
            <a:spAutoFit/>
          </a:bodyPr>
          <a:lstStyle/>
          <a:p>
            <a:r>
              <a:rPr lang="en-US" altLang="zh-CN" sz="1400" dirty="0"/>
              <a:t>Revised from Wei and Wu (2011),Wei(2010)</a:t>
            </a:r>
            <a:endParaRPr lang="zh-CN" altLang="en-US" sz="1400" dirty="0"/>
          </a:p>
        </p:txBody>
      </p:sp>
      <p:pic>
        <p:nvPicPr>
          <p:cNvPr id="10" name="图片 9">
            <a:extLst>
              <a:ext uri="{FF2B5EF4-FFF2-40B4-BE49-F238E27FC236}">
                <a16:creationId xmlns:a16="http://schemas.microsoft.com/office/drawing/2014/main" id="{AF756045-A28C-4132-A10B-172F77EA2D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760"/>
          <a:stretch/>
        </p:blipFill>
        <p:spPr>
          <a:xfrm>
            <a:off x="4428778" y="1916832"/>
            <a:ext cx="4509363" cy="4608512"/>
          </a:xfrm>
          <a:prstGeom prst="rect">
            <a:avLst/>
          </a:prstGeom>
        </p:spPr>
      </p:pic>
      <p:sp>
        <p:nvSpPr>
          <p:cNvPr id="13" name="矩形 12">
            <a:extLst>
              <a:ext uri="{FF2B5EF4-FFF2-40B4-BE49-F238E27FC236}">
                <a16:creationId xmlns:a16="http://schemas.microsoft.com/office/drawing/2014/main" id="{2D723EA7-0438-4234-A9AE-29650C6849E8}"/>
              </a:ext>
            </a:extLst>
          </p:cNvPr>
          <p:cNvSpPr/>
          <p:nvPr/>
        </p:nvSpPr>
        <p:spPr bwMode="auto">
          <a:xfrm>
            <a:off x="6084962" y="2060848"/>
            <a:ext cx="1224136" cy="3744416"/>
          </a:xfrm>
          <a:prstGeom prst="rect">
            <a:avLst/>
          </a:prstGeom>
          <a:solidFill>
            <a:schemeClr val="bg1">
              <a:lumMod val="20000"/>
              <a:lumOff val="80000"/>
              <a:alpha val="49000"/>
            </a:schemeClr>
          </a:solidFill>
          <a:ln w="2857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14" name="图片 13">
            <a:extLst>
              <a:ext uri="{FF2B5EF4-FFF2-40B4-BE49-F238E27FC236}">
                <a16:creationId xmlns:a16="http://schemas.microsoft.com/office/drawing/2014/main" id="{0DF4A431-E170-46A5-A9A1-40322B6632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021" y="1830710"/>
            <a:ext cx="4045741" cy="4835564"/>
          </a:xfrm>
          <a:prstGeom prst="rect">
            <a:avLst/>
          </a:prstGeom>
        </p:spPr>
      </p:pic>
      <p:pic>
        <p:nvPicPr>
          <p:cNvPr id="15" name="图片 14">
            <a:extLst>
              <a:ext uri="{FF2B5EF4-FFF2-40B4-BE49-F238E27FC236}">
                <a16:creationId xmlns:a16="http://schemas.microsoft.com/office/drawing/2014/main" id="{E6628A3B-D546-4816-B1F3-9D4195F7BE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338" y="3212976"/>
            <a:ext cx="3266380" cy="2963912"/>
          </a:xfrm>
          <a:prstGeom prst="rect">
            <a:avLst/>
          </a:prstGeom>
        </p:spPr>
      </p:pic>
    </p:spTree>
    <p:custDataLst>
      <p:tags r:id="rId1"/>
    </p:custDataLst>
    <p:extLst>
      <p:ext uri="{BB962C8B-B14F-4D97-AF65-F5344CB8AC3E}">
        <p14:creationId xmlns:p14="http://schemas.microsoft.com/office/powerpoint/2010/main" val="1151275548"/>
      </p:ext>
    </p:extLst>
  </p:cSld>
  <p:clrMapOvr>
    <a:masterClrMapping/>
  </p:clrMapOvr>
  <mc:AlternateContent xmlns:mc="http://schemas.openxmlformats.org/markup-compatibility/2006" xmlns:p14="http://schemas.microsoft.com/office/powerpoint/2010/main">
    <mc:Choice Requires="p14">
      <p:transition spd="slow" p14:dur="2000" advTm="4136"/>
    </mc:Choice>
    <mc:Fallback xmlns="">
      <p:transition spd="slow" advTm="41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506" y="159123"/>
            <a:ext cx="6613030" cy="6709173"/>
          </a:xfrm>
          <a:prstGeom prst="rect">
            <a:avLst/>
          </a:prstGeom>
        </p:spPr>
      </p:pic>
      <p:sp>
        <p:nvSpPr>
          <p:cNvPr id="9" name="文本框 8"/>
          <p:cNvSpPr txBox="1"/>
          <p:nvPr/>
        </p:nvSpPr>
        <p:spPr>
          <a:xfrm>
            <a:off x="-20428" y="6445066"/>
            <a:ext cx="2053232" cy="276999"/>
          </a:xfrm>
          <a:prstGeom prst="rect">
            <a:avLst/>
          </a:prstGeom>
          <a:noFill/>
        </p:spPr>
        <p:txBody>
          <a:bodyPr wrap="square" rtlCol="0">
            <a:spAutoFit/>
          </a:bodyPr>
          <a:lstStyle/>
          <a:p>
            <a:r>
              <a:rPr lang="en-US" altLang="zh-CN" sz="1200" dirty="0">
                <a:solidFill>
                  <a:schemeClr val="accent2">
                    <a:lumMod val="90000"/>
                    <a:lumOff val="10000"/>
                  </a:schemeClr>
                </a:solidFill>
                <a:latin typeface="微软雅黑" panose="020B0503020204020204" pitchFamily="34" charset="-122"/>
                <a:ea typeface="微软雅黑" panose="020B0503020204020204" pitchFamily="34" charset="-122"/>
              </a:rPr>
              <a:t>Revised from Tang(2010)</a:t>
            </a:r>
            <a:endParaRPr lang="zh-CN" altLang="en-US" sz="1200" dirty="0">
              <a:solidFill>
                <a:schemeClr val="accent2">
                  <a:lumMod val="90000"/>
                  <a:lumOff val="1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7506" y="2000037"/>
            <a:ext cx="2053515" cy="2062103"/>
          </a:xfrm>
          <a:prstGeom prst="rect">
            <a:avLst/>
          </a:prstGeom>
          <a:noFill/>
        </p:spPr>
        <p:txBody>
          <a:bodyPr wrap="square" rtlCol="0">
            <a:spAutoFit/>
          </a:bodyPr>
          <a:lstStyle/>
          <a:p>
            <a:r>
              <a:rPr lang="en-SG" altLang="zh-CN" sz="1600" dirty="0">
                <a:solidFill>
                  <a:schemeClr val="bg1">
                    <a:lumMod val="60000"/>
                    <a:lumOff val="40000"/>
                  </a:schemeClr>
                </a:solidFill>
                <a:latin typeface="+mn-ea"/>
                <a:ea typeface="+mn-ea"/>
              </a:rPr>
              <a:t>A tidal ravinement surface exists between the depths of 16–24 m, corresponding to the infilled surface of paleo-valley.</a:t>
            </a:r>
            <a:endParaRPr lang="zh-CN" altLang="en-US" sz="1600" dirty="0">
              <a:solidFill>
                <a:schemeClr val="bg1">
                  <a:lumMod val="60000"/>
                  <a:lumOff val="40000"/>
                </a:schemeClr>
              </a:solidFill>
              <a:latin typeface="+mn-ea"/>
              <a:ea typeface="+mn-ea"/>
            </a:endParaRPr>
          </a:p>
        </p:txBody>
      </p:sp>
      <p:sp>
        <p:nvSpPr>
          <p:cNvPr id="3" name="TextBox 2"/>
          <p:cNvSpPr txBox="1"/>
          <p:nvPr/>
        </p:nvSpPr>
        <p:spPr>
          <a:xfrm>
            <a:off x="35014" y="332656"/>
            <a:ext cx="2018501" cy="923330"/>
          </a:xfrm>
          <a:prstGeom prst="rect">
            <a:avLst/>
          </a:prstGeom>
          <a:noFill/>
        </p:spPr>
        <p:txBody>
          <a:bodyPr wrap="none" rtlCol="0">
            <a:spAutoFit/>
          </a:bodyPr>
          <a:lstStyle/>
          <a:p>
            <a:r>
              <a:rPr lang="en-SG" b="1" dirty="0">
                <a:solidFill>
                  <a:schemeClr val="accent6">
                    <a:lumMod val="90000"/>
                    <a:lumOff val="10000"/>
                  </a:schemeClr>
                </a:solidFill>
              </a:rPr>
              <a:t>Seismic profiles </a:t>
            </a:r>
          </a:p>
          <a:p>
            <a:r>
              <a:rPr lang="en-SG" b="1" dirty="0">
                <a:solidFill>
                  <a:schemeClr val="accent6">
                    <a:lumMod val="90000"/>
                    <a:lumOff val="10000"/>
                  </a:schemeClr>
                </a:solidFill>
              </a:rPr>
              <a:t>of </a:t>
            </a:r>
            <a:r>
              <a:rPr lang="en-SG" b="1" dirty="0" err="1">
                <a:solidFill>
                  <a:schemeClr val="accent6">
                    <a:lumMod val="90000"/>
                    <a:lumOff val="10000"/>
                  </a:schemeClr>
                </a:solidFill>
              </a:rPr>
              <a:t>Lingding</a:t>
            </a:r>
            <a:r>
              <a:rPr lang="en-SG" b="1" dirty="0">
                <a:solidFill>
                  <a:schemeClr val="accent6">
                    <a:lumMod val="90000"/>
                    <a:lumOff val="10000"/>
                  </a:schemeClr>
                </a:solidFill>
              </a:rPr>
              <a:t> Bay</a:t>
            </a:r>
            <a:endParaRPr lang="zh-CN" altLang="en-US" b="1" dirty="0">
              <a:solidFill>
                <a:schemeClr val="accent6">
                  <a:lumMod val="90000"/>
                  <a:lumOff val="10000"/>
                </a:schemeClr>
              </a:solidFill>
              <a:ea typeface="微软雅黑" panose="020B0503020204020204" pitchFamily="34" charset="-122"/>
            </a:endParaRPr>
          </a:p>
          <a:p>
            <a:endParaRPr lang="en-SG" dirty="0">
              <a:solidFill>
                <a:schemeClr val="accent6">
                  <a:lumMod val="90000"/>
                  <a:lumOff val="10000"/>
                </a:schemeClr>
              </a:solidFill>
            </a:endParaRPr>
          </a:p>
        </p:txBody>
      </p:sp>
      <p:sp>
        <p:nvSpPr>
          <p:cNvPr id="5" name="文本框 4">
            <a:extLst>
              <a:ext uri="{FF2B5EF4-FFF2-40B4-BE49-F238E27FC236}">
                <a16:creationId xmlns:a16="http://schemas.microsoft.com/office/drawing/2014/main" id="{4BBBC963-BF44-4FD9-95A4-ECB5476A6048}"/>
              </a:ext>
            </a:extLst>
          </p:cNvPr>
          <p:cNvSpPr txBox="1"/>
          <p:nvPr/>
        </p:nvSpPr>
        <p:spPr>
          <a:xfrm>
            <a:off x="35013" y="4581128"/>
            <a:ext cx="2053231" cy="1754326"/>
          </a:xfrm>
          <a:prstGeom prst="rect">
            <a:avLst/>
          </a:prstGeom>
          <a:noFill/>
        </p:spPr>
        <p:txBody>
          <a:bodyPr wrap="square" rtlCol="0">
            <a:spAutoFit/>
          </a:bodyPr>
          <a:lstStyle/>
          <a:p>
            <a:r>
              <a:rPr lang="en-US" altLang="zh-CN" dirty="0"/>
              <a:t>The enhanced tidal action and low sedimentation rate lead to this middle Holocene hiatus.</a:t>
            </a:r>
            <a:endParaRPr lang="zh-CN" altLang="en-US" dirty="0"/>
          </a:p>
        </p:txBody>
      </p:sp>
    </p:spTree>
    <p:extLst>
      <p:ext uri="{BB962C8B-B14F-4D97-AF65-F5344CB8AC3E}">
        <p14:creationId xmlns:p14="http://schemas.microsoft.com/office/powerpoint/2010/main" val="1100648366"/>
      </p:ext>
    </p:extLst>
  </p:cSld>
  <p:clrMapOvr>
    <a:masterClrMapping/>
  </p:clrMapOvr>
  <mc:AlternateContent xmlns:mc="http://schemas.openxmlformats.org/markup-compatibility/2006" xmlns:p14="http://schemas.microsoft.com/office/powerpoint/2010/main">
    <mc:Choice Requires="p14">
      <p:transition spd="slow" p14:dur="2000" advTm="2622"/>
    </mc:Choice>
    <mc:Fallback xmlns="">
      <p:transition spd="slow" advTm="262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367672" y="2060848"/>
            <a:ext cx="8477745" cy="4496366"/>
          </a:xfrm>
          <a:prstGeom prst="rect">
            <a:avLst/>
          </a:prstGeom>
        </p:spPr>
      </p:pic>
      <p:sp>
        <p:nvSpPr>
          <p:cNvPr id="5" name="文本框 4"/>
          <p:cNvSpPr txBox="1"/>
          <p:nvPr/>
        </p:nvSpPr>
        <p:spPr>
          <a:xfrm>
            <a:off x="805789" y="978587"/>
            <a:ext cx="7398179" cy="923330"/>
          </a:xfrm>
          <a:prstGeom prst="rect">
            <a:avLst/>
          </a:prstGeom>
          <a:solidFill>
            <a:srgbClr val="F8F8F8"/>
          </a:solidFill>
        </p:spPr>
        <p:txBody>
          <a:bodyPr wrap="none" rtlCol="0">
            <a:spAutoFit/>
          </a:bodyPr>
          <a:lstStyle/>
          <a:p>
            <a:r>
              <a:rPr lang="en-US" altLang="zh-CN" dirty="0">
                <a:solidFill>
                  <a:schemeClr val="bg1">
                    <a:lumMod val="60000"/>
                    <a:lumOff val="40000"/>
                  </a:schemeClr>
                </a:solidFill>
              </a:rPr>
              <a:t>1=inner estuary; 2=middle estuary; 3=outer estuary; 4=shallow marine</a:t>
            </a:r>
          </a:p>
          <a:p>
            <a:r>
              <a:rPr lang="en-US" altLang="zh-CN" dirty="0">
                <a:solidFill>
                  <a:schemeClr val="bg1">
                    <a:lumMod val="60000"/>
                    <a:lumOff val="40000"/>
                  </a:schemeClr>
                </a:solidFill>
              </a:rPr>
              <a:t> </a:t>
            </a:r>
          </a:p>
          <a:p>
            <a:endParaRPr lang="zh-CN" altLang="en-US" dirty="0">
              <a:solidFill>
                <a:schemeClr val="bg1">
                  <a:lumMod val="60000"/>
                  <a:lumOff val="40000"/>
                </a:schemeClr>
              </a:solidFill>
            </a:endParaRPr>
          </a:p>
        </p:txBody>
      </p:sp>
      <p:sp>
        <p:nvSpPr>
          <p:cNvPr id="7" name="椭圆 6"/>
          <p:cNvSpPr/>
          <p:nvPr/>
        </p:nvSpPr>
        <p:spPr>
          <a:xfrm>
            <a:off x="3883758" y="1753936"/>
            <a:ext cx="111125" cy="111125"/>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t" anchorCtr="0" forceAA="0" compatLnSpc="1">
            <a:noAutofit/>
          </a:bodyPr>
          <a:lstStyle/>
          <a:p>
            <a:endParaRPr lang="zh-CN" altLang="en-US"/>
          </a:p>
        </p:txBody>
      </p:sp>
      <p:sp>
        <p:nvSpPr>
          <p:cNvPr id="9" name="椭圆 8"/>
          <p:cNvSpPr/>
          <p:nvPr/>
        </p:nvSpPr>
        <p:spPr>
          <a:xfrm>
            <a:off x="4803195" y="1753935"/>
            <a:ext cx="111125" cy="111125"/>
          </a:xfrm>
          <a:prstGeom prst="ellipse">
            <a:avLst/>
          </a:prstGeom>
          <a:solidFill>
            <a:schemeClr val="bg2">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t" anchorCtr="0" forceAA="0" compatLnSpc="1">
            <a:noAutofit/>
          </a:bodyPr>
          <a:lstStyle/>
          <a:p>
            <a:endParaRPr lang="zh-CN" altLang="en-US"/>
          </a:p>
        </p:txBody>
      </p:sp>
      <p:sp>
        <p:nvSpPr>
          <p:cNvPr id="10" name="椭圆 9"/>
          <p:cNvSpPr/>
          <p:nvPr/>
        </p:nvSpPr>
        <p:spPr>
          <a:xfrm>
            <a:off x="6023432" y="1753934"/>
            <a:ext cx="111125" cy="111125"/>
          </a:xfrm>
          <a:prstGeom prst="ellipse">
            <a:avLst/>
          </a:prstGeom>
          <a:solidFill>
            <a:schemeClr val="tx2">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t"/>
          <a:lstStyle/>
          <a:p>
            <a:endParaRPr lang="zh-CN" altLang="en-US"/>
          </a:p>
        </p:txBody>
      </p:sp>
      <p:sp>
        <p:nvSpPr>
          <p:cNvPr id="11" name="椭圆 10"/>
          <p:cNvSpPr/>
          <p:nvPr/>
        </p:nvSpPr>
        <p:spPr>
          <a:xfrm>
            <a:off x="7181771" y="1738420"/>
            <a:ext cx="111125" cy="11112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ot="0" spcFirstLastPara="0" vert="eaVert" wrap="square" lIns="91440" tIns="45720" rIns="91440" bIns="45720" numCol="1" spcCol="0" rtlCol="0" fromWordArt="0" anchor="ctr" anchorCtr="1" forceAA="0" compatLnSpc="1">
            <a:noAutofit/>
          </a:bodyPr>
          <a:lstStyle/>
          <a:p>
            <a:endParaRPr lang="zh-CN" altLang="en-US"/>
          </a:p>
        </p:txBody>
      </p:sp>
      <p:sp>
        <p:nvSpPr>
          <p:cNvPr id="12" name="TextBox 76"/>
          <p:cNvSpPr txBox="1"/>
          <p:nvPr/>
        </p:nvSpPr>
        <p:spPr>
          <a:xfrm>
            <a:off x="665163" y="203200"/>
            <a:ext cx="5743880" cy="49244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en-US" altLang="zh-CN" sz="2600" b="1" dirty="0">
                <a:solidFill>
                  <a:schemeClr val="accent2">
                    <a:lumMod val="90000"/>
                    <a:lumOff val="10000"/>
                  </a:schemeClr>
                </a:solidFill>
                <a:latin typeface="+mj-lt"/>
                <a:ea typeface="黑体" panose="02010609060101010101" pitchFamily="49" charset="-122"/>
              </a:rPr>
              <a:t>Modern distribution of foraminifera</a:t>
            </a:r>
            <a:endParaRPr lang="zh-CN" altLang="en-US" sz="2600" b="1" dirty="0">
              <a:solidFill>
                <a:schemeClr val="accent2">
                  <a:lumMod val="90000"/>
                  <a:lumOff val="10000"/>
                </a:schemeClr>
              </a:solidFill>
              <a:latin typeface="+mj-lt"/>
              <a:ea typeface="黑体" panose="02010609060101010101" pitchFamily="49" charset="-122"/>
            </a:endParaRPr>
          </a:p>
        </p:txBody>
      </p:sp>
      <p:sp>
        <p:nvSpPr>
          <p:cNvPr id="13" name="Freeform 5"/>
          <p:cNvSpPr>
            <a:spLocks noEditPoints="1"/>
          </p:cNvSpPr>
          <p:nvPr/>
        </p:nvSpPr>
        <p:spPr>
          <a:xfrm>
            <a:off x="252413" y="201613"/>
            <a:ext cx="430212" cy="4318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chemeClr val="accent2">
              <a:lumMod val="90000"/>
              <a:lumOff val="10000"/>
            </a:schemeClr>
          </a:solidFill>
          <a:ln w="9525">
            <a:noFill/>
          </a:ln>
        </p:spPr>
        <p:txBody>
          <a:bodyPr/>
          <a:lstStyle/>
          <a:p>
            <a:endParaRPr lang="zh-CN" altLang="en-US"/>
          </a:p>
        </p:txBody>
      </p:sp>
      <p:sp>
        <p:nvSpPr>
          <p:cNvPr id="2" name="TextBox 1"/>
          <p:cNvSpPr txBox="1"/>
          <p:nvPr/>
        </p:nvSpPr>
        <p:spPr>
          <a:xfrm>
            <a:off x="909484" y="1335318"/>
            <a:ext cx="7394123" cy="646331"/>
          </a:xfrm>
          <a:prstGeom prst="rect">
            <a:avLst/>
          </a:prstGeom>
          <a:noFill/>
        </p:spPr>
        <p:txBody>
          <a:bodyPr wrap="square" rtlCol="0">
            <a:spAutoFit/>
          </a:bodyPr>
          <a:lstStyle/>
          <a:p>
            <a:pPr algn="dist"/>
            <a:r>
              <a:rPr lang="en-SG" dirty="0">
                <a:solidFill>
                  <a:schemeClr val="accent2">
                    <a:lumMod val="90000"/>
                    <a:lumOff val="10000"/>
                  </a:schemeClr>
                </a:solidFill>
              </a:rPr>
              <a:t>The different </a:t>
            </a:r>
            <a:r>
              <a:rPr lang="en-SG" dirty="0" err="1">
                <a:solidFill>
                  <a:schemeClr val="accent2">
                    <a:lumMod val="90000"/>
                    <a:lumOff val="10000"/>
                  </a:schemeClr>
                </a:solidFill>
              </a:rPr>
              <a:t>gray</a:t>
            </a:r>
            <a:r>
              <a:rPr lang="en-SG" dirty="0">
                <a:solidFill>
                  <a:schemeClr val="accent2">
                    <a:lumMod val="90000"/>
                    <a:lumOff val="10000"/>
                  </a:schemeClr>
                </a:solidFill>
              </a:rPr>
              <a:t> scale of circle represent different proportion of the species in the assemblage:   </a:t>
            </a:r>
            <a:r>
              <a:rPr lang="zh-CN" altLang="en-US" dirty="0">
                <a:solidFill>
                  <a:schemeClr val="accent2">
                    <a:lumMod val="90000"/>
                    <a:lumOff val="10000"/>
                  </a:schemeClr>
                </a:solidFill>
              </a:rPr>
              <a:t> </a:t>
            </a:r>
            <a:r>
              <a:rPr lang="en-US" altLang="zh-CN" dirty="0">
                <a:solidFill>
                  <a:schemeClr val="accent2">
                    <a:lumMod val="90000"/>
                    <a:lumOff val="10000"/>
                  </a:schemeClr>
                </a:solidFill>
              </a:rPr>
              <a:t>&gt;50%,    20-40%,     10-20%,     5-10%. </a:t>
            </a:r>
            <a:endParaRPr lang="en-SG" dirty="0">
              <a:solidFill>
                <a:schemeClr val="accent2">
                  <a:lumMod val="90000"/>
                  <a:lumOff val="10000"/>
                </a:schemeClr>
              </a:solidFill>
            </a:endParaRPr>
          </a:p>
        </p:txBody>
      </p:sp>
      <p:pic>
        <p:nvPicPr>
          <p:cNvPr id="4" name="图片 3">
            <a:extLst>
              <a:ext uri="{FF2B5EF4-FFF2-40B4-BE49-F238E27FC236}">
                <a16:creationId xmlns:a16="http://schemas.microsoft.com/office/drawing/2014/main" id="{34BE40FE-AE95-4590-BA67-4DFA91306F5D}"/>
              </a:ext>
            </a:extLst>
          </p:cNvPr>
          <p:cNvPicPr>
            <a:picLocks noChangeAspect="1"/>
          </p:cNvPicPr>
          <p:nvPr/>
        </p:nvPicPr>
        <p:blipFill>
          <a:blip r:embed="rId4"/>
          <a:stretch>
            <a:fillRect/>
          </a:stretch>
        </p:blipFill>
        <p:spPr>
          <a:xfrm>
            <a:off x="6433797" y="173325"/>
            <a:ext cx="2313936" cy="646331"/>
          </a:xfrm>
          <a:prstGeom prst="rect">
            <a:avLst/>
          </a:prstGeom>
        </p:spPr>
      </p:pic>
    </p:spTree>
    <p:extLst>
      <p:ext uri="{BB962C8B-B14F-4D97-AF65-F5344CB8AC3E}">
        <p14:creationId xmlns:p14="http://schemas.microsoft.com/office/powerpoint/2010/main" val="145479207"/>
      </p:ext>
    </p:extLst>
  </p:cSld>
  <p:clrMapOvr>
    <a:masterClrMapping/>
  </p:clrMapOvr>
  <mc:AlternateContent xmlns:mc="http://schemas.openxmlformats.org/markup-compatibility/2006" xmlns:p14="http://schemas.microsoft.com/office/powerpoint/2010/main">
    <mc:Choice Requires="p14">
      <p:transition spd="slow" p14:dur="2000" advTm="347"/>
    </mc:Choice>
    <mc:Fallback xmlns="">
      <p:transition spd="slow" advTm="34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19.5"/>
</p:tagLst>
</file>

<file path=ppt/tags/tag2.xml><?xml version="1.0" encoding="utf-8"?>
<p:tagLst xmlns:a="http://schemas.openxmlformats.org/drawingml/2006/main" xmlns:r="http://schemas.openxmlformats.org/officeDocument/2006/relationships" xmlns:p="http://schemas.openxmlformats.org/presentationml/2006/main">
  <p:tag name="TIMING" val="|0.2"/>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清风素材 https://12sc.taobao.com">
  <a:themeElements>
    <a:clrScheme name="">
      <a:dk1>
        <a:srgbClr val="024C89"/>
      </a:dk1>
      <a:lt1>
        <a:srgbClr val="B12923"/>
      </a:lt1>
      <a:dk2>
        <a:srgbClr val="999999"/>
      </a:dk2>
      <a:lt2>
        <a:srgbClr val="333333"/>
      </a:lt2>
      <a:accent1>
        <a:srgbClr val="FFFFFF"/>
      </a:accent1>
      <a:accent2>
        <a:srgbClr val="002953"/>
      </a:accent2>
      <a:accent3>
        <a:srgbClr val="D5ACAC"/>
      </a:accent3>
      <a:accent4>
        <a:srgbClr val="014074"/>
      </a:accent4>
      <a:accent5>
        <a:srgbClr val="FFFFFF"/>
      </a:accent5>
      <a:accent6>
        <a:srgbClr val="00244A"/>
      </a:accent6>
      <a:hlink>
        <a:srgbClr val="FFFFFF"/>
      </a:hlink>
      <a:folHlink>
        <a:srgbClr val="002953"/>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清风素材1 https://12sc.taobao.com">
  <a:themeElements>
    <a:clrScheme name="">
      <a:dk1>
        <a:srgbClr val="024C89"/>
      </a:dk1>
      <a:lt1>
        <a:srgbClr val="B12923"/>
      </a:lt1>
      <a:dk2>
        <a:srgbClr val="999999"/>
      </a:dk2>
      <a:lt2>
        <a:srgbClr val="333333"/>
      </a:lt2>
      <a:accent1>
        <a:srgbClr val="FFFFFF"/>
      </a:accent1>
      <a:accent2>
        <a:srgbClr val="002953"/>
      </a:accent2>
      <a:accent3>
        <a:srgbClr val="D5ACAC"/>
      </a:accent3>
      <a:accent4>
        <a:srgbClr val="014074"/>
      </a:accent4>
      <a:accent5>
        <a:srgbClr val="FFFFFF"/>
      </a:accent5>
      <a:accent6>
        <a:srgbClr val="00244A"/>
      </a:accent6>
      <a:hlink>
        <a:srgbClr val="FFFFFF"/>
      </a:hlink>
      <a:folHlink>
        <a:srgbClr val="002953"/>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清风素材2 https://12sc.taobao.com">
  <a:themeElements>
    <a:clrScheme name="">
      <a:dk1>
        <a:srgbClr val="024C89"/>
      </a:dk1>
      <a:lt1>
        <a:srgbClr val="B12923"/>
      </a:lt1>
      <a:dk2>
        <a:srgbClr val="999999"/>
      </a:dk2>
      <a:lt2>
        <a:srgbClr val="333333"/>
      </a:lt2>
      <a:accent1>
        <a:srgbClr val="FFFFFF"/>
      </a:accent1>
      <a:accent2>
        <a:srgbClr val="002953"/>
      </a:accent2>
      <a:accent3>
        <a:srgbClr val="D5ACAC"/>
      </a:accent3>
      <a:accent4>
        <a:srgbClr val="014074"/>
      </a:accent4>
      <a:accent5>
        <a:srgbClr val="FFFFFF"/>
      </a:accent5>
      <a:accent6>
        <a:srgbClr val="00244A"/>
      </a:accent6>
      <a:hlink>
        <a:srgbClr val="FFFFFF"/>
      </a:hlink>
      <a:folHlink>
        <a:srgbClr val="002953"/>
      </a:folHlink>
    </a:clrScheme>
    <a:fontScheme name="4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4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清风素材3 https://12sc.taobao.com">
  <a:themeElements>
    <a:clrScheme name="">
      <a:dk1>
        <a:srgbClr val="024C89"/>
      </a:dk1>
      <a:lt1>
        <a:srgbClr val="B12923"/>
      </a:lt1>
      <a:dk2>
        <a:srgbClr val="999999"/>
      </a:dk2>
      <a:lt2>
        <a:srgbClr val="333333"/>
      </a:lt2>
      <a:accent1>
        <a:srgbClr val="FFFFFF"/>
      </a:accent1>
      <a:accent2>
        <a:srgbClr val="002953"/>
      </a:accent2>
      <a:accent3>
        <a:srgbClr val="D5ACAC"/>
      </a:accent3>
      <a:accent4>
        <a:srgbClr val="014074"/>
      </a:accent4>
      <a:accent5>
        <a:srgbClr val="FFFFFF"/>
      </a:accent5>
      <a:accent6>
        <a:srgbClr val="00244A"/>
      </a:accent6>
      <a:hlink>
        <a:srgbClr val="FFFFFF"/>
      </a:hlink>
      <a:folHlink>
        <a:srgbClr val="002953"/>
      </a:folHlink>
    </a:clrScheme>
    <a:fontScheme name="5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清风素材4 https://12sc.taobao.com">
  <a:themeElements>
    <a:clrScheme name="">
      <a:dk1>
        <a:srgbClr val="024C89"/>
      </a:dk1>
      <a:lt1>
        <a:srgbClr val="B12923"/>
      </a:lt1>
      <a:dk2>
        <a:srgbClr val="999999"/>
      </a:dk2>
      <a:lt2>
        <a:srgbClr val="333333"/>
      </a:lt2>
      <a:accent1>
        <a:srgbClr val="FFFFFF"/>
      </a:accent1>
      <a:accent2>
        <a:srgbClr val="002953"/>
      </a:accent2>
      <a:accent3>
        <a:srgbClr val="D5ACAC"/>
      </a:accent3>
      <a:accent4>
        <a:srgbClr val="014074"/>
      </a:accent4>
      <a:accent5>
        <a:srgbClr val="FFFFFF"/>
      </a:accent5>
      <a:accent6>
        <a:srgbClr val="00244A"/>
      </a:accent6>
      <a:hlink>
        <a:srgbClr val="FFFFFF"/>
      </a:hlink>
      <a:folHlink>
        <a:srgbClr val="002953"/>
      </a:folHlink>
    </a:clrScheme>
    <a:fontScheme name="6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6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清风素材5 https://12sc.taobao.com">
  <a:themeElements>
    <a:clrScheme name="">
      <a:dk1>
        <a:srgbClr val="024C89"/>
      </a:dk1>
      <a:lt1>
        <a:srgbClr val="B12923"/>
      </a:lt1>
      <a:dk2>
        <a:srgbClr val="999999"/>
      </a:dk2>
      <a:lt2>
        <a:srgbClr val="333333"/>
      </a:lt2>
      <a:accent1>
        <a:srgbClr val="FFFFFF"/>
      </a:accent1>
      <a:accent2>
        <a:srgbClr val="002953"/>
      </a:accent2>
      <a:accent3>
        <a:srgbClr val="D5ACAC"/>
      </a:accent3>
      <a:accent4>
        <a:srgbClr val="014074"/>
      </a:accent4>
      <a:accent5>
        <a:srgbClr val="FFFFFF"/>
      </a:accent5>
      <a:accent6>
        <a:srgbClr val="00244A"/>
      </a:accent6>
      <a:hlink>
        <a:srgbClr val="FFFFFF"/>
      </a:hlink>
      <a:folHlink>
        <a:srgbClr val="002953"/>
      </a:folHlink>
    </a:clrScheme>
    <a:fontScheme name="7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7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8707</TotalTime>
  <Words>1480</Words>
  <Application>Microsoft Office PowerPoint</Application>
  <PresentationFormat>自定义</PresentationFormat>
  <Paragraphs>198</Paragraphs>
  <Slides>17</Slides>
  <Notes>16</Notes>
  <HiddenSlides>0</HiddenSlides>
  <MMClips>0</MMClips>
  <ScaleCrop>false</ScaleCrop>
  <HeadingPairs>
    <vt:vector size="8" baseType="variant">
      <vt:variant>
        <vt:lpstr>已用的字体</vt:lpstr>
      </vt:variant>
      <vt:variant>
        <vt:i4>6</vt:i4>
      </vt:variant>
      <vt:variant>
        <vt:lpstr>主题</vt:lpstr>
      </vt:variant>
      <vt:variant>
        <vt:i4>6</vt:i4>
      </vt:variant>
      <vt:variant>
        <vt:lpstr>嵌入 OLE 服务器</vt:lpstr>
      </vt:variant>
      <vt:variant>
        <vt:i4>1</vt:i4>
      </vt:variant>
      <vt:variant>
        <vt:lpstr>幻灯片标题</vt:lpstr>
      </vt:variant>
      <vt:variant>
        <vt:i4>17</vt:i4>
      </vt:variant>
    </vt:vector>
  </HeadingPairs>
  <TitlesOfParts>
    <vt:vector size="30" baseType="lpstr">
      <vt:lpstr>宋体</vt:lpstr>
      <vt:lpstr>微软雅黑</vt:lpstr>
      <vt:lpstr>Arial</vt:lpstr>
      <vt:lpstr>Calibri</vt:lpstr>
      <vt:lpstr>Times New Roman</vt:lpstr>
      <vt:lpstr>Wingdings</vt:lpstr>
      <vt:lpstr>清风素材 https://12sc.taobao.com</vt:lpstr>
      <vt:lpstr>清风素材1 https://12sc.taobao.com</vt:lpstr>
      <vt:lpstr>清风素材2 https://12sc.taobao.com</vt:lpstr>
      <vt:lpstr>清风素材3 https://12sc.taobao.com</vt:lpstr>
      <vt:lpstr>清风素材4 https://12sc.taobao.com</vt:lpstr>
      <vt:lpstr>清风素材5 https://12sc.taobao.com</vt:lpstr>
      <vt:lpstr>CorelDRAW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12sc.taobao.com</dc:subject>
  <dc:creator>清风素材;12sc.taobao.com</dc:creator>
  <cp:keywords>12sc.taobao.com</cp:keywords>
  <dc:description>12sc.taobao.com</dc:description>
  <cp:lastModifiedBy>Chen Huixian (Dr)</cp:lastModifiedBy>
  <cp:revision>905</cp:revision>
  <dcterms:created xsi:type="dcterms:W3CDTF">2013-01-25T01:44:00Z</dcterms:created>
  <dcterms:modified xsi:type="dcterms:W3CDTF">2020-04-27T11:00:31Z</dcterms:modified>
  <cp:category>12sc.taobao.com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