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
  </p:notesMasterIdLst>
  <p:sldIdLst>
    <p:sldId id="256" r:id="rId2"/>
  </p:sldIdLst>
  <p:sldSz cx="30275213" cy="42803763"/>
  <p:notesSz cx="6858000" cy="9144000"/>
  <p:defaultTextStyle>
    <a:defPPr>
      <a:defRPr lang="ko-KR"/>
    </a:defPPr>
    <a:lvl1pPr marL="0" algn="l" defTabSz="914273" rtl="0" eaLnBrk="1" latinLnBrk="1" hangingPunct="1">
      <a:defRPr sz="1800" kern="1200">
        <a:solidFill>
          <a:schemeClr val="tx1"/>
        </a:solidFill>
        <a:latin typeface="+mn-lt"/>
        <a:ea typeface="+mn-ea"/>
        <a:cs typeface="+mn-cs"/>
      </a:defRPr>
    </a:lvl1pPr>
    <a:lvl2pPr marL="457136" algn="l" defTabSz="914273" rtl="0" eaLnBrk="1" latinLnBrk="1" hangingPunct="1">
      <a:defRPr sz="1800" kern="1200">
        <a:solidFill>
          <a:schemeClr val="tx1"/>
        </a:solidFill>
        <a:latin typeface="+mn-lt"/>
        <a:ea typeface="+mn-ea"/>
        <a:cs typeface="+mn-cs"/>
      </a:defRPr>
    </a:lvl2pPr>
    <a:lvl3pPr marL="914273" algn="l" defTabSz="914273" rtl="0" eaLnBrk="1" latinLnBrk="1" hangingPunct="1">
      <a:defRPr sz="1800" kern="1200">
        <a:solidFill>
          <a:schemeClr val="tx1"/>
        </a:solidFill>
        <a:latin typeface="+mn-lt"/>
        <a:ea typeface="+mn-ea"/>
        <a:cs typeface="+mn-cs"/>
      </a:defRPr>
    </a:lvl3pPr>
    <a:lvl4pPr marL="1371410" algn="l" defTabSz="914273" rtl="0" eaLnBrk="1" latinLnBrk="1" hangingPunct="1">
      <a:defRPr sz="1800" kern="1200">
        <a:solidFill>
          <a:schemeClr val="tx1"/>
        </a:solidFill>
        <a:latin typeface="+mn-lt"/>
        <a:ea typeface="+mn-ea"/>
        <a:cs typeface="+mn-cs"/>
      </a:defRPr>
    </a:lvl4pPr>
    <a:lvl5pPr marL="1828547" algn="l" defTabSz="914273" rtl="0" eaLnBrk="1" latinLnBrk="1" hangingPunct="1">
      <a:defRPr sz="1800" kern="1200">
        <a:solidFill>
          <a:schemeClr val="tx1"/>
        </a:solidFill>
        <a:latin typeface="+mn-lt"/>
        <a:ea typeface="+mn-ea"/>
        <a:cs typeface="+mn-cs"/>
      </a:defRPr>
    </a:lvl5pPr>
    <a:lvl6pPr marL="2285683" algn="l" defTabSz="914273" rtl="0" eaLnBrk="1" latinLnBrk="1" hangingPunct="1">
      <a:defRPr sz="1800" kern="1200">
        <a:solidFill>
          <a:schemeClr val="tx1"/>
        </a:solidFill>
        <a:latin typeface="+mn-lt"/>
        <a:ea typeface="+mn-ea"/>
        <a:cs typeface="+mn-cs"/>
      </a:defRPr>
    </a:lvl6pPr>
    <a:lvl7pPr marL="2742820" algn="l" defTabSz="914273" rtl="0" eaLnBrk="1" latinLnBrk="1" hangingPunct="1">
      <a:defRPr sz="1800" kern="1200">
        <a:solidFill>
          <a:schemeClr val="tx1"/>
        </a:solidFill>
        <a:latin typeface="+mn-lt"/>
        <a:ea typeface="+mn-ea"/>
        <a:cs typeface="+mn-cs"/>
      </a:defRPr>
    </a:lvl7pPr>
    <a:lvl8pPr marL="3199957" algn="l" defTabSz="914273" rtl="0" eaLnBrk="1" latinLnBrk="1" hangingPunct="1">
      <a:defRPr sz="1800" kern="1200">
        <a:solidFill>
          <a:schemeClr val="tx1"/>
        </a:solidFill>
        <a:latin typeface="+mn-lt"/>
        <a:ea typeface="+mn-ea"/>
        <a:cs typeface="+mn-cs"/>
      </a:defRPr>
    </a:lvl8pPr>
    <a:lvl9pPr marL="3657094" algn="l" defTabSz="914273"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956"/>
    <a:srgbClr val="DB7BBC"/>
    <a:srgbClr val="E37FC0"/>
    <a:srgbClr val="F1CDEA"/>
    <a:srgbClr val="DE8EC4"/>
    <a:srgbClr val="C50A61"/>
    <a:srgbClr val="B466FF"/>
    <a:srgbClr val="EC85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32"/>
    <p:restoredTop sz="94568"/>
  </p:normalViewPr>
  <p:slideViewPr>
    <p:cSldViewPr snapToGrid="0" snapToObjects="1">
      <p:cViewPr>
        <p:scale>
          <a:sx n="39" d="100"/>
          <a:sy n="39" d="100"/>
        </p:scale>
        <p:origin x="59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신나연(환경공학부)" userId="1b04e1d9-d46b-4f43-a704-13f0e45bbb4f" providerId="ADAL" clId="{E6B2A2E4-A864-F64B-B603-12E49B491F40}"/>
    <pc:docChg chg="custSel modSld">
      <pc:chgData name="신나연(환경공학부)" userId="1b04e1d9-d46b-4f43-a704-13f0e45bbb4f" providerId="ADAL" clId="{E6B2A2E4-A864-F64B-B603-12E49B491F40}" dt="2020-05-07T06:02:54.238" v="90" actId="1076"/>
      <pc:docMkLst>
        <pc:docMk/>
      </pc:docMkLst>
      <pc:sldChg chg="addSp modSp">
        <pc:chgData name="신나연(환경공학부)" userId="1b04e1d9-d46b-4f43-a704-13f0e45bbb4f" providerId="ADAL" clId="{E6B2A2E4-A864-F64B-B603-12E49B491F40}" dt="2020-05-07T06:02:54.238" v="90" actId="1076"/>
        <pc:sldMkLst>
          <pc:docMk/>
          <pc:sldMk cId="2168060908" sldId="256"/>
        </pc:sldMkLst>
        <pc:spChg chg="add mod">
          <ac:chgData name="신나연(환경공학부)" userId="1b04e1d9-d46b-4f43-a704-13f0e45bbb4f" providerId="ADAL" clId="{E6B2A2E4-A864-F64B-B603-12E49B491F40}" dt="2020-05-07T06:02:54.238" v="90" actId="1076"/>
          <ac:spMkLst>
            <pc:docMk/>
            <pc:sldMk cId="2168060908" sldId="256"/>
            <ac:spMk id="2" creationId="{8D5FD6F9-8924-CE4E-8DEB-4B7A760B1A32}"/>
          </ac:spMkLst>
        </pc:spChg>
        <pc:spChg chg="mod">
          <ac:chgData name="신나연(환경공학부)" userId="1b04e1d9-d46b-4f43-a704-13f0e45bbb4f" providerId="ADAL" clId="{E6B2A2E4-A864-F64B-B603-12E49B491F40}" dt="2020-05-07T06:01:46.177" v="70" actId="57"/>
          <ac:spMkLst>
            <pc:docMk/>
            <pc:sldMk cId="2168060908" sldId="256"/>
            <ac:spMk id="10" creationId="{AF62A94D-C2C9-5D49-8034-E4F09CA85FB5}"/>
          </ac:spMkLst>
        </pc:spChg>
        <pc:spChg chg="mod">
          <ac:chgData name="신나연(환경공학부)" userId="1b04e1d9-d46b-4f43-a704-13f0e45bbb4f" providerId="ADAL" clId="{E6B2A2E4-A864-F64B-B603-12E49B491F40}" dt="2020-05-06T17:04:36.589" v="2" actId="1036"/>
          <ac:spMkLst>
            <pc:docMk/>
            <pc:sldMk cId="2168060908" sldId="256"/>
            <ac:spMk id="62" creationId="{8F97EE5D-17C9-FE40-BC6F-CBBC05FE32C1}"/>
          </ac:spMkLst>
        </pc:spChg>
        <pc:spChg chg="mod">
          <ac:chgData name="신나연(환경공학부)" userId="1b04e1d9-d46b-4f43-a704-13f0e45bbb4f" providerId="ADAL" clId="{E6B2A2E4-A864-F64B-B603-12E49B491F40}" dt="2020-05-06T17:05:01.505" v="27" actId="20577"/>
          <ac:spMkLst>
            <pc:docMk/>
            <pc:sldMk cId="2168060908" sldId="256"/>
            <ac:spMk id="83" creationId="{9847E476-D53F-484C-A7E7-2E053C7F8650}"/>
          </ac:spMkLst>
        </pc:spChg>
        <pc:spChg chg="mod">
          <ac:chgData name="신나연(환경공학부)" userId="1b04e1d9-d46b-4f43-a704-13f0e45bbb4f" providerId="ADAL" clId="{E6B2A2E4-A864-F64B-B603-12E49B491F40}" dt="2020-05-07T06:02:44.294" v="89" actId="1036"/>
          <ac:spMkLst>
            <pc:docMk/>
            <pc:sldMk cId="2168060908" sldId="256"/>
            <ac:spMk id="105" creationId="{0D5A7D9A-EAA4-C149-9BA7-FF4771A8DE1D}"/>
          </ac:spMkLst>
        </pc:spChg>
        <pc:grpChg chg="mod">
          <ac:chgData name="신나연(환경공학부)" userId="1b04e1d9-d46b-4f43-a704-13f0e45bbb4f" providerId="ADAL" clId="{E6B2A2E4-A864-F64B-B603-12E49B491F40}" dt="2020-05-07T06:02:54.238" v="90" actId="1076"/>
          <ac:grpSpMkLst>
            <pc:docMk/>
            <pc:sldMk cId="2168060908" sldId="256"/>
            <ac:grpSpMk id="5" creationId="{DE72066A-9814-E34D-A714-ECD34308CA35}"/>
          </ac:grpSpMkLst>
        </pc:grpChg>
        <pc:picChg chg="mod">
          <ac:chgData name="신나연(환경공학부)" userId="1b04e1d9-d46b-4f43-a704-13f0e45bbb4f" providerId="ADAL" clId="{E6B2A2E4-A864-F64B-B603-12E49B491F40}" dt="2020-05-07T06:01:17.271" v="62" actId="14100"/>
          <ac:picMkLst>
            <pc:docMk/>
            <pc:sldMk cId="2168060908" sldId="256"/>
            <ac:picMk id="13" creationId="{8208A180-1712-D944-AFC3-B0A8FA7857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5C270-AE6F-814C-A6CA-C1313C676A49}" type="datetimeFigureOut">
              <a:rPr kumimoji="1" lang="ko-KR" altLang="en-US" smtClean="0"/>
              <a:t>2020. 5. 7.</a:t>
            </a:fld>
            <a:endParaRPr kumimoji="1" lang="ko-KR" altLang="en-US"/>
          </a:p>
        </p:txBody>
      </p:sp>
      <p:sp>
        <p:nvSpPr>
          <p:cNvPr id="4" name="슬라이드 이미지 개체 틀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ko-KR" altLang="en-US"/>
              <a:t>마스터 텍스트 스타일 편집
둘째 수준
셋째 수준
넷째 수준
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5A769-09CF-0A42-BCA6-FC5605AC0D38}" type="slidenum">
              <a:rPr kumimoji="1" lang="ko-KR" altLang="en-US" smtClean="0"/>
              <a:t>‹#›</a:t>
            </a:fld>
            <a:endParaRPr kumimoji="1" lang="ko-KR" altLang="en-US"/>
          </a:p>
        </p:txBody>
      </p:sp>
    </p:spTree>
    <p:extLst>
      <p:ext uri="{BB962C8B-B14F-4D97-AF65-F5344CB8AC3E}">
        <p14:creationId xmlns:p14="http://schemas.microsoft.com/office/powerpoint/2010/main" val="2253378502"/>
      </p:ext>
    </p:extLst>
  </p:cSld>
  <p:clrMap bg1="lt1" tx1="dk1" bg2="lt2" tx2="dk2" accent1="accent1" accent2="accent2" accent3="accent3" accent4="accent4" accent5="accent5" accent6="accent6" hlink="hlink" folHlink="folHlink"/>
  <p:notesStyle>
    <a:lvl1pPr marL="0" algn="l" defTabSz="914273" rtl="0" eaLnBrk="1" latinLnBrk="1" hangingPunct="1">
      <a:defRPr sz="1199" kern="1200">
        <a:solidFill>
          <a:schemeClr val="tx1"/>
        </a:solidFill>
        <a:latin typeface="+mn-lt"/>
        <a:ea typeface="+mn-ea"/>
        <a:cs typeface="+mn-cs"/>
      </a:defRPr>
    </a:lvl1pPr>
    <a:lvl2pPr marL="457136" algn="l" defTabSz="914273" rtl="0" eaLnBrk="1" latinLnBrk="1" hangingPunct="1">
      <a:defRPr sz="1199" kern="1200">
        <a:solidFill>
          <a:schemeClr val="tx1"/>
        </a:solidFill>
        <a:latin typeface="+mn-lt"/>
        <a:ea typeface="+mn-ea"/>
        <a:cs typeface="+mn-cs"/>
      </a:defRPr>
    </a:lvl2pPr>
    <a:lvl3pPr marL="914273" algn="l" defTabSz="914273" rtl="0" eaLnBrk="1" latinLnBrk="1" hangingPunct="1">
      <a:defRPr sz="1199" kern="1200">
        <a:solidFill>
          <a:schemeClr val="tx1"/>
        </a:solidFill>
        <a:latin typeface="+mn-lt"/>
        <a:ea typeface="+mn-ea"/>
        <a:cs typeface="+mn-cs"/>
      </a:defRPr>
    </a:lvl3pPr>
    <a:lvl4pPr marL="1371410" algn="l" defTabSz="914273" rtl="0" eaLnBrk="1" latinLnBrk="1" hangingPunct="1">
      <a:defRPr sz="1199" kern="1200">
        <a:solidFill>
          <a:schemeClr val="tx1"/>
        </a:solidFill>
        <a:latin typeface="+mn-lt"/>
        <a:ea typeface="+mn-ea"/>
        <a:cs typeface="+mn-cs"/>
      </a:defRPr>
    </a:lvl4pPr>
    <a:lvl5pPr marL="1828547" algn="l" defTabSz="914273" rtl="0" eaLnBrk="1" latinLnBrk="1" hangingPunct="1">
      <a:defRPr sz="1199" kern="1200">
        <a:solidFill>
          <a:schemeClr val="tx1"/>
        </a:solidFill>
        <a:latin typeface="+mn-lt"/>
        <a:ea typeface="+mn-ea"/>
        <a:cs typeface="+mn-cs"/>
      </a:defRPr>
    </a:lvl5pPr>
    <a:lvl6pPr marL="2285683" algn="l" defTabSz="914273" rtl="0" eaLnBrk="1" latinLnBrk="1" hangingPunct="1">
      <a:defRPr sz="1199" kern="1200">
        <a:solidFill>
          <a:schemeClr val="tx1"/>
        </a:solidFill>
        <a:latin typeface="+mn-lt"/>
        <a:ea typeface="+mn-ea"/>
        <a:cs typeface="+mn-cs"/>
      </a:defRPr>
    </a:lvl6pPr>
    <a:lvl7pPr marL="2742820" algn="l" defTabSz="914273" rtl="0" eaLnBrk="1" latinLnBrk="1" hangingPunct="1">
      <a:defRPr sz="1199" kern="1200">
        <a:solidFill>
          <a:schemeClr val="tx1"/>
        </a:solidFill>
        <a:latin typeface="+mn-lt"/>
        <a:ea typeface="+mn-ea"/>
        <a:cs typeface="+mn-cs"/>
      </a:defRPr>
    </a:lvl7pPr>
    <a:lvl8pPr marL="3199957" algn="l" defTabSz="914273" rtl="0" eaLnBrk="1" latinLnBrk="1" hangingPunct="1">
      <a:defRPr sz="1199" kern="1200">
        <a:solidFill>
          <a:schemeClr val="tx1"/>
        </a:solidFill>
        <a:latin typeface="+mn-lt"/>
        <a:ea typeface="+mn-ea"/>
        <a:cs typeface="+mn-cs"/>
      </a:defRPr>
    </a:lvl8pPr>
    <a:lvl9pPr marL="3657094" algn="l" defTabSz="914273" rtl="0" eaLnBrk="1" latinLnBrk="1"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2338388" y="1143000"/>
            <a:ext cx="2181225" cy="3086100"/>
          </a:xfrm>
        </p:spPr>
      </p:sp>
      <p:sp>
        <p:nvSpPr>
          <p:cNvPr id="3" name="슬라이드 노트 개체 틀 2"/>
          <p:cNvSpPr>
            <a:spLocks noGrp="1"/>
          </p:cNvSpPr>
          <p:nvPr>
            <p:ph type="body" idx="1"/>
          </p:nvPr>
        </p:nvSpPr>
        <p:spPr/>
        <p:txBody>
          <a:bodyPr/>
          <a:lstStyle/>
          <a:p>
            <a:endParaRPr kumimoji="1" lang="ko-KR" altLang="en-US" dirty="0"/>
          </a:p>
        </p:txBody>
      </p:sp>
      <p:sp>
        <p:nvSpPr>
          <p:cNvPr id="4" name="슬라이드 번호 개체 틀 3"/>
          <p:cNvSpPr>
            <a:spLocks noGrp="1"/>
          </p:cNvSpPr>
          <p:nvPr>
            <p:ph type="sldNum" sz="quarter" idx="5"/>
          </p:nvPr>
        </p:nvSpPr>
        <p:spPr/>
        <p:txBody>
          <a:bodyPr/>
          <a:lstStyle/>
          <a:p>
            <a:fld id="{55F5A769-09CF-0A42-BCA6-FC5605AC0D38}" type="slidenum">
              <a:rPr kumimoji="1" lang="ko-KR" altLang="en-US" smtClean="0"/>
              <a:t>1</a:t>
            </a:fld>
            <a:endParaRPr kumimoji="1" lang="ko-KR" altLang="en-US"/>
          </a:p>
        </p:txBody>
      </p:sp>
    </p:spTree>
    <p:extLst>
      <p:ext uri="{BB962C8B-B14F-4D97-AF65-F5344CB8AC3E}">
        <p14:creationId xmlns:p14="http://schemas.microsoft.com/office/powerpoint/2010/main" val="1498554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ko-KR" altLang="en-US"/>
              <a:t>마스터 제목 스타일 편집</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883CB366-81C1-C44B-A150-F29B0F247E7B}" type="datetimeFigureOut">
              <a:rPr kumimoji="1" lang="ko-KR" altLang="en-US" smtClean="0"/>
              <a:t>2020. 5. 7.</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56C105A3-8EAB-184B-A7A4-DDF08DD5A7DD}" type="slidenum">
              <a:rPr kumimoji="1" lang="ko-KR" altLang="en-US" smtClean="0"/>
              <a:t>‹#›</a:t>
            </a:fld>
            <a:endParaRPr kumimoji="1" lang="ko-KR" altLang="en-US"/>
          </a:p>
        </p:txBody>
      </p:sp>
    </p:spTree>
    <p:extLst>
      <p:ext uri="{BB962C8B-B14F-4D97-AF65-F5344CB8AC3E}">
        <p14:creationId xmlns:p14="http://schemas.microsoft.com/office/powerpoint/2010/main" val="1185432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
둘째 수준
셋째 수준
넷째 수준
다섯째 수준</a:t>
            </a:r>
            <a:endParaRPr lang="en-US" dirty="0"/>
          </a:p>
        </p:txBody>
      </p:sp>
      <p:sp>
        <p:nvSpPr>
          <p:cNvPr id="4" name="Date Placeholder 3"/>
          <p:cNvSpPr>
            <a:spLocks noGrp="1"/>
          </p:cNvSpPr>
          <p:nvPr>
            <p:ph type="dt" sz="half" idx="10"/>
          </p:nvPr>
        </p:nvSpPr>
        <p:spPr/>
        <p:txBody>
          <a:bodyPr/>
          <a:lstStyle/>
          <a:p>
            <a:fld id="{883CB366-81C1-C44B-A150-F29B0F247E7B}" type="datetimeFigureOut">
              <a:rPr kumimoji="1" lang="ko-KR" altLang="en-US" smtClean="0"/>
              <a:t>2020. 5. 7.</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56C105A3-8EAB-184B-A7A4-DDF08DD5A7DD}" type="slidenum">
              <a:rPr kumimoji="1" lang="ko-KR" altLang="en-US" smtClean="0"/>
              <a:t>‹#›</a:t>
            </a:fld>
            <a:endParaRPr kumimoji="1" lang="ko-KR" altLang="en-US"/>
          </a:p>
        </p:txBody>
      </p:sp>
    </p:spTree>
    <p:extLst>
      <p:ext uri="{BB962C8B-B14F-4D97-AF65-F5344CB8AC3E}">
        <p14:creationId xmlns:p14="http://schemas.microsoft.com/office/powerpoint/2010/main" val="178476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ko-KR" altLang="en-US"/>
              <a:t>마스터 텍스트 스타일 편집
둘째 수준
셋째 수준
넷째 수준
다섯째 수준</a:t>
            </a:r>
            <a:endParaRPr lang="en-US" dirty="0"/>
          </a:p>
        </p:txBody>
      </p:sp>
      <p:sp>
        <p:nvSpPr>
          <p:cNvPr id="4" name="Date Placeholder 3"/>
          <p:cNvSpPr>
            <a:spLocks noGrp="1"/>
          </p:cNvSpPr>
          <p:nvPr>
            <p:ph type="dt" sz="half" idx="10"/>
          </p:nvPr>
        </p:nvSpPr>
        <p:spPr/>
        <p:txBody>
          <a:bodyPr/>
          <a:lstStyle/>
          <a:p>
            <a:fld id="{883CB366-81C1-C44B-A150-F29B0F247E7B}" type="datetimeFigureOut">
              <a:rPr kumimoji="1" lang="ko-KR" altLang="en-US" smtClean="0"/>
              <a:t>2020. 5. 7.</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56C105A3-8EAB-184B-A7A4-DDF08DD5A7DD}" type="slidenum">
              <a:rPr kumimoji="1" lang="ko-KR" altLang="en-US" smtClean="0"/>
              <a:t>‹#›</a:t>
            </a:fld>
            <a:endParaRPr kumimoji="1" lang="ko-KR" altLang="en-US"/>
          </a:p>
        </p:txBody>
      </p:sp>
    </p:spTree>
    <p:extLst>
      <p:ext uri="{BB962C8B-B14F-4D97-AF65-F5344CB8AC3E}">
        <p14:creationId xmlns:p14="http://schemas.microsoft.com/office/powerpoint/2010/main" val="321070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
둘째 수준
셋째 수준
넷째 수준
다섯째 수준</a:t>
            </a:r>
            <a:endParaRPr lang="en-US" dirty="0"/>
          </a:p>
        </p:txBody>
      </p:sp>
      <p:sp>
        <p:nvSpPr>
          <p:cNvPr id="4" name="Date Placeholder 3"/>
          <p:cNvSpPr>
            <a:spLocks noGrp="1"/>
          </p:cNvSpPr>
          <p:nvPr>
            <p:ph type="dt" sz="half" idx="10"/>
          </p:nvPr>
        </p:nvSpPr>
        <p:spPr/>
        <p:txBody>
          <a:bodyPr/>
          <a:lstStyle/>
          <a:p>
            <a:fld id="{883CB366-81C1-C44B-A150-F29B0F247E7B}" type="datetimeFigureOut">
              <a:rPr kumimoji="1" lang="ko-KR" altLang="en-US" smtClean="0"/>
              <a:t>2020. 5. 7.</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56C105A3-8EAB-184B-A7A4-DDF08DD5A7DD}" type="slidenum">
              <a:rPr kumimoji="1" lang="ko-KR" altLang="en-US" smtClean="0"/>
              <a:t>‹#›</a:t>
            </a:fld>
            <a:endParaRPr kumimoji="1" lang="ko-KR" altLang="en-US"/>
          </a:p>
        </p:txBody>
      </p:sp>
    </p:spTree>
    <p:extLst>
      <p:ext uri="{BB962C8B-B14F-4D97-AF65-F5344CB8AC3E}">
        <p14:creationId xmlns:p14="http://schemas.microsoft.com/office/powerpoint/2010/main" val="350979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ko-KR" altLang="en-US"/>
              <a:t>마스터 제목 스타일 편집</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ko-KR" altLang="en-US"/>
              <a:t>마스터 텍스트 스타일 편집
둘째 수준
셋째 수준
넷째 수준
다섯째 수준</a:t>
            </a:r>
            <a:endParaRPr lang="en-US" dirty="0"/>
          </a:p>
        </p:txBody>
      </p:sp>
      <p:sp>
        <p:nvSpPr>
          <p:cNvPr id="4" name="Date Placeholder 3"/>
          <p:cNvSpPr>
            <a:spLocks noGrp="1"/>
          </p:cNvSpPr>
          <p:nvPr>
            <p:ph type="dt" sz="half" idx="10"/>
          </p:nvPr>
        </p:nvSpPr>
        <p:spPr/>
        <p:txBody>
          <a:bodyPr/>
          <a:lstStyle/>
          <a:p>
            <a:fld id="{883CB366-81C1-C44B-A150-F29B0F247E7B}" type="datetimeFigureOut">
              <a:rPr kumimoji="1" lang="ko-KR" altLang="en-US" smtClean="0"/>
              <a:t>2020. 5. 7.</a:t>
            </a:fld>
            <a:endParaRPr kumimoji="1" lang="ko-KR" altLang="en-US"/>
          </a:p>
        </p:txBody>
      </p:sp>
      <p:sp>
        <p:nvSpPr>
          <p:cNvPr id="5" name="Footer Placeholder 4"/>
          <p:cNvSpPr>
            <a:spLocks noGrp="1"/>
          </p:cNvSpPr>
          <p:nvPr>
            <p:ph type="ftr" sz="quarter" idx="11"/>
          </p:nvPr>
        </p:nvSpPr>
        <p:spPr/>
        <p:txBody>
          <a:bodyPr/>
          <a:lstStyle/>
          <a:p>
            <a:endParaRPr kumimoji="1" lang="ko-KR" altLang="en-US"/>
          </a:p>
        </p:txBody>
      </p:sp>
      <p:sp>
        <p:nvSpPr>
          <p:cNvPr id="6" name="Slide Number Placeholder 5"/>
          <p:cNvSpPr>
            <a:spLocks noGrp="1"/>
          </p:cNvSpPr>
          <p:nvPr>
            <p:ph type="sldNum" sz="quarter" idx="12"/>
          </p:nvPr>
        </p:nvSpPr>
        <p:spPr/>
        <p:txBody>
          <a:bodyPr/>
          <a:lstStyle/>
          <a:p>
            <a:fld id="{56C105A3-8EAB-184B-A7A4-DDF08DD5A7DD}" type="slidenum">
              <a:rPr kumimoji="1" lang="ko-KR" altLang="en-US" smtClean="0"/>
              <a:t>‹#›</a:t>
            </a:fld>
            <a:endParaRPr kumimoji="1" lang="ko-KR" altLang="en-US"/>
          </a:p>
        </p:txBody>
      </p:sp>
    </p:spTree>
    <p:extLst>
      <p:ext uri="{BB962C8B-B14F-4D97-AF65-F5344CB8AC3E}">
        <p14:creationId xmlns:p14="http://schemas.microsoft.com/office/powerpoint/2010/main" val="2504659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ko-KR" altLang="en-US"/>
              <a:t>마스터 텍스트 스타일 편집
둘째 수준
셋째 수준
넷째 수준
다섯째 수준</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ko-KR" altLang="en-US"/>
              <a:t>마스터 텍스트 스타일 편집
둘째 수준
셋째 수준
넷째 수준
다섯째 수준</a:t>
            </a:r>
            <a:endParaRPr lang="en-US" dirty="0"/>
          </a:p>
        </p:txBody>
      </p:sp>
      <p:sp>
        <p:nvSpPr>
          <p:cNvPr id="5" name="Date Placeholder 4"/>
          <p:cNvSpPr>
            <a:spLocks noGrp="1"/>
          </p:cNvSpPr>
          <p:nvPr>
            <p:ph type="dt" sz="half" idx="10"/>
          </p:nvPr>
        </p:nvSpPr>
        <p:spPr/>
        <p:txBody>
          <a:bodyPr/>
          <a:lstStyle/>
          <a:p>
            <a:fld id="{883CB366-81C1-C44B-A150-F29B0F247E7B}" type="datetimeFigureOut">
              <a:rPr kumimoji="1" lang="ko-KR" altLang="en-US" smtClean="0"/>
              <a:t>2020. 5. 7.</a:t>
            </a:fld>
            <a:endParaRPr kumimoji="1" lang="ko-KR" altLang="en-US"/>
          </a:p>
        </p:txBody>
      </p:sp>
      <p:sp>
        <p:nvSpPr>
          <p:cNvPr id="6" name="Footer Placeholder 5"/>
          <p:cNvSpPr>
            <a:spLocks noGrp="1"/>
          </p:cNvSpPr>
          <p:nvPr>
            <p:ph type="ftr" sz="quarter" idx="11"/>
          </p:nvPr>
        </p:nvSpPr>
        <p:spPr/>
        <p:txBody>
          <a:bodyPr/>
          <a:lstStyle/>
          <a:p>
            <a:endParaRPr kumimoji="1" lang="ko-KR" altLang="en-US"/>
          </a:p>
        </p:txBody>
      </p:sp>
      <p:sp>
        <p:nvSpPr>
          <p:cNvPr id="7" name="Slide Number Placeholder 6"/>
          <p:cNvSpPr>
            <a:spLocks noGrp="1"/>
          </p:cNvSpPr>
          <p:nvPr>
            <p:ph type="sldNum" sz="quarter" idx="12"/>
          </p:nvPr>
        </p:nvSpPr>
        <p:spPr/>
        <p:txBody>
          <a:bodyPr/>
          <a:lstStyle/>
          <a:p>
            <a:fld id="{56C105A3-8EAB-184B-A7A4-DDF08DD5A7DD}" type="slidenum">
              <a:rPr kumimoji="1" lang="ko-KR" altLang="en-US" smtClean="0"/>
              <a:t>‹#›</a:t>
            </a:fld>
            <a:endParaRPr kumimoji="1" lang="ko-KR" altLang="en-US"/>
          </a:p>
        </p:txBody>
      </p:sp>
    </p:spTree>
    <p:extLst>
      <p:ext uri="{BB962C8B-B14F-4D97-AF65-F5344CB8AC3E}">
        <p14:creationId xmlns:p14="http://schemas.microsoft.com/office/powerpoint/2010/main" val="251536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ko-KR" altLang="en-US"/>
              <a:t>마스터 텍스트 스타일 편집
둘째 수준
셋째 수준
넷째 수준
다섯째 수준</a:t>
            </a:r>
            <a:endParaRPr lang="en-US" dirty="0"/>
          </a:p>
        </p:txBody>
      </p:sp>
      <p:sp>
        <p:nvSpPr>
          <p:cNvPr id="4" name="Content Placeholder 3"/>
          <p:cNvSpPr>
            <a:spLocks noGrp="1"/>
          </p:cNvSpPr>
          <p:nvPr>
            <p:ph sz="half" idx="2"/>
          </p:nvPr>
        </p:nvSpPr>
        <p:spPr>
          <a:xfrm>
            <a:off x="2085368" y="15635264"/>
            <a:ext cx="12807832" cy="22997117"/>
          </a:xfrm>
        </p:spPr>
        <p:txBody>
          <a:bodyPr/>
          <a:lstStyle/>
          <a:p>
            <a:pPr lvl="0"/>
            <a:r>
              <a:rPr lang="ko-KR" altLang="en-US"/>
              <a:t>마스터 텍스트 스타일 편집
둘째 수준
셋째 수준
넷째 수준
다섯째 수준</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ko-KR" altLang="en-US"/>
              <a:t>마스터 텍스트 스타일 편집
둘째 수준
셋째 수준
넷째 수준
다섯째 수준</a:t>
            </a:r>
            <a:endParaRPr lang="en-US" dirty="0"/>
          </a:p>
        </p:txBody>
      </p:sp>
      <p:sp>
        <p:nvSpPr>
          <p:cNvPr id="6" name="Content Placeholder 5"/>
          <p:cNvSpPr>
            <a:spLocks noGrp="1"/>
          </p:cNvSpPr>
          <p:nvPr>
            <p:ph sz="quarter" idx="4"/>
          </p:nvPr>
        </p:nvSpPr>
        <p:spPr>
          <a:xfrm>
            <a:off x="15326828" y="15635264"/>
            <a:ext cx="12870909" cy="22997117"/>
          </a:xfrm>
        </p:spPr>
        <p:txBody>
          <a:bodyPr/>
          <a:lstStyle/>
          <a:p>
            <a:pPr lvl="0"/>
            <a:r>
              <a:rPr lang="ko-KR" altLang="en-US"/>
              <a:t>마스터 텍스트 스타일 편집
둘째 수준
셋째 수준
넷째 수준
다섯째 수준</a:t>
            </a:r>
            <a:endParaRPr lang="en-US" dirty="0"/>
          </a:p>
        </p:txBody>
      </p:sp>
      <p:sp>
        <p:nvSpPr>
          <p:cNvPr id="7" name="Date Placeholder 6"/>
          <p:cNvSpPr>
            <a:spLocks noGrp="1"/>
          </p:cNvSpPr>
          <p:nvPr>
            <p:ph type="dt" sz="half" idx="10"/>
          </p:nvPr>
        </p:nvSpPr>
        <p:spPr/>
        <p:txBody>
          <a:bodyPr/>
          <a:lstStyle/>
          <a:p>
            <a:fld id="{883CB366-81C1-C44B-A150-F29B0F247E7B}" type="datetimeFigureOut">
              <a:rPr kumimoji="1" lang="ko-KR" altLang="en-US" smtClean="0"/>
              <a:t>2020. 5. 7.</a:t>
            </a:fld>
            <a:endParaRPr kumimoji="1" lang="ko-KR" altLang="en-US"/>
          </a:p>
        </p:txBody>
      </p:sp>
      <p:sp>
        <p:nvSpPr>
          <p:cNvPr id="8" name="Footer Placeholder 7"/>
          <p:cNvSpPr>
            <a:spLocks noGrp="1"/>
          </p:cNvSpPr>
          <p:nvPr>
            <p:ph type="ftr" sz="quarter" idx="11"/>
          </p:nvPr>
        </p:nvSpPr>
        <p:spPr/>
        <p:txBody>
          <a:bodyPr/>
          <a:lstStyle/>
          <a:p>
            <a:endParaRPr kumimoji="1" lang="ko-KR" altLang="en-US"/>
          </a:p>
        </p:txBody>
      </p:sp>
      <p:sp>
        <p:nvSpPr>
          <p:cNvPr id="9" name="Slide Number Placeholder 8"/>
          <p:cNvSpPr>
            <a:spLocks noGrp="1"/>
          </p:cNvSpPr>
          <p:nvPr>
            <p:ph type="sldNum" sz="quarter" idx="12"/>
          </p:nvPr>
        </p:nvSpPr>
        <p:spPr/>
        <p:txBody>
          <a:bodyPr/>
          <a:lstStyle/>
          <a:p>
            <a:fld id="{56C105A3-8EAB-184B-A7A4-DDF08DD5A7DD}" type="slidenum">
              <a:rPr kumimoji="1" lang="ko-KR" altLang="en-US" smtClean="0"/>
              <a:t>‹#›</a:t>
            </a:fld>
            <a:endParaRPr kumimoji="1" lang="ko-KR" altLang="en-US"/>
          </a:p>
        </p:txBody>
      </p:sp>
    </p:spTree>
    <p:extLst>
      <p:ext uri="{BB962C8B-B14F-4D97-AF65-F5344CB8AC3E}">
        <p14:creationId xmlns:p14="http://schemas.microsoft.com/office/powerpoint/2010/main" val="1538274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883CB366-81C1-C44B-A150-F29B0F247E7B}" type="datetimeFigureOut">
              <a:rPr kumimoji="1" lang="ko-KR" altLang="en-US" smtClean="0"/>
              <a:t>2020. 5. 7.</a:t>
            </a:fld>
            <a:endParaRPr kumimoji="1" lang="ko-KR" altLang="en-US"/>
          </a:p>
        </p:txBody>
      </p:sp>
      <p:sp>
        <p:nvSpPr>
          <p:cNvPr id="4" name="Footer Placeholder 3"/>
          <p:cNvSpPr>
            <a:spLocks noGrp="1"/>
          </p:cNvSpPr>
          <p:nvPr>
            <p:ph type="ftr" sz="quarter" idx="11"/>
          </p:nvPr>
        </p:nvSpPr>
        <p:spPr/>
        <p:txBody>
          <a:bodyPr/>
          <a:lstStyle/>
          <a:p>
            <a:endParaRPr kumimoji="1" lang="ko-KR" altLang="en-US"/>
          </a:p>
        </p:txBody>
      </p:sp>
      <p:sp>
        <p:nvSpPr>
          <p:cNvPr id="5" name="Slide Number Placeholder 4"/>
          <p:cNvSpPr>
            <a:spLocks noGrp="1"/>
          </p:cNvSpPr>
          <p:nvPr>
            <p:ph type="sldNum" sz="quarter" idx="12"/>
          </p:nvPr>
        </p:nvSpPr>
        <p:spPr/>
        <p:txBody>
          <a:bodyPr/>
          <a:lstStyle/>
          <a:p>
            <a:fld id="{56C105A3-8EAB-184B-A7A4-DDF08DD5A7DD}" type="slidenum">
              <a:rPr kumimoji="1" lang="ko-KR" altLang="en-US" smtClean="0"/>
              <a:t>‹#›</a:t>
            </a:fld>
            <a:endParaRPr kumimoji="1" lang="ko-KR" altLang="en-US"/>
          </a:p>
        </p:txBody>
      </p:sp>
    </p:spTree>
    <p:extLst>
      <p:ext uri="{BB962C8B-B14F-4D97-AF65-F5344CB8AC3E}">
        <p14:creationId xmlns:p14="http://schemas.microsoft.com/office/powerpoint/2010/main" val="71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CB366-81C1-C44B-A150-F29B0F247E7B}" type="datetimeFigureOut">
              <a:rPr kumimoji="1" lang="ko-KR" altLang="en-US" smtClean="0"/>
              <a:t>2020. 5. 7.</a:t>
            </a:fld>
            <a:endParaRPr kumimoji="1" lang="ko-KR" altLang="en-US"/>
          </a:p>
        </p:txBody>
      </p:sp>
      <p:sp>
        <p:nvSpPr>
          <p:cNvPr id="3" name="Footer Placeholder 2"/>
          <p:cNvSpPr>
            <a:spLocks noGrp="1"/>
          </p:cNvSpPr>
          <p:nvPr>
            <p:ph type="ftr" sz="quarter" idx="11"/>
          </p:nvPr>
        </p:nvSpPr>
        <p:spPr/>
        <p:txBody>
          <a:bodyPr/>
          <a:lstStyle/>
          <a:p>
            <a:endParaRPr kumimoji="1" lang="ko-KR" altLang="en-US"/>
          </a:p>
        </p:txBody>
      </p:sp>
      <p:sp>
        <p:nvSpPr>
          <p:cNvPr id="4" name="Slide Number Placeholder 3"/>
          <p:cNvSpPr>
            <a:spLocks noGrp="1"/>
          </p:cNvSpPr>
          <p:nvPr>
            <p:ph type="sldNum" sz="quarter" idx="12"/>
          </p:nvPr>
        </p:nvSpPr>
        <p:spPr/>
        <p:txBody>
          <a:bodyPr/>
          <a:lstStyle/>
          <a:p>
            <a:fld id="{56C105A3-8EAB-184B-A7A4-DDF08DD5A7DD}" type="slidenum">
              <a:rPr kumimoji="1" lang="ko-KR" altLang="en-US" smtClean="0"/>
              <a:t>‹#›</a:t>
            </a:fld>
            <a:endParaRPr kumimoji="1" lang="ko-KR" altLang="en-US"/>
          </a:p>
        </p:txBody>
      </p:sp>
    </p:spTree>
    <p:extLst>
      <p:ext uri="{BB962C8B-B14F-4D97-AF65-F5344CB8AC3E}">
        <p14:creationId xmlns:p14="http://schemas.microsoft.com/office/powerpoint/2010/main" val="24861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ko-KR" altLang="en-US"/>
              <a:t>마스터 제목 스타일 편집</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ko-KR" altLang="en-US"/>
              <a:t>마스터 텍스트 스타일 편집
둘째 수준
셋째 수준
넷째 수준
다섯째 수준</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ko-KR" altLang="en-US"/>
              <a:t>마스터 텍스트 스타일 편집
둘째 수준
셋째 수준
넷째 수준
다섯째 수준</a:t>
            </a:r>
            <a:endParaRPr lang="en-US" dirty="0"/>
          </a:p>
        </p:txBody>
      </p:sp>
      <p:sp>
        <p:nvSpPr>
          <p:cNvPr id="5" name="Date Placeholder 4"/>
          <p:cNvSpPr>
            <a:spLocks noGrp="1"/>
          </p:cNvSpPr>
          <p:nvPr>
            <p:ph type="dt" sz="half" idx="10"/>
          </p:nvPr>
        </p:nvSpPr>
        <p:spPr/>
        <p:txBody>
          <a:bodyPr/>
          <a:lstStyle/>
          <a:p>
            <a:fld id="{883CB366-81C1-C44B-A150-F29B0F247E7B}" type="datetimeFigureOut">
              <a:rPr kumimoji="1" lang="ko-KR" altLang="en-US" smtClean="0"/>
              <a:t>2020. 5. 7.</a:t>
            </a:fld>
            <a:endParaRPr kumimoji="1" lang="ko-KR" altLang="en-US"/>
          </a:p>
        </p:txBody>
      </p:sp>
      <p:sp>
        <p:nvSpPr>
          <p:cNvPr id="6" name="Footer Placeholder 5"/>
          <p:cNvSpPr>
            <a:spLocks noGrp="1"/>
          </p:cNvSpPr>
          <p:nvPr>
            <p:ph type="ftr" sz="quarter" idx="11"/>
          </p:nvPr>
        </p:nvSpPr>
        <p:spPr/>
        <p:txBody>
          <a:bodyPr/>
          <a:lstStyle/>
          <a:p>
            <a:endParaRPr kumimoji="1" lang="ko-KR" altLang="en-US"/>
          </a:p>
        </p:txBody>
      </p:sp>
      <p:sp>
        <p:nvSpPr>
          <p:cNvPr id="7" name="Slide Number Placeholder 6"/>
          <p:cNvSpPr>
            <a:spLocks noGrp="1"/>
          </p:cNvSpPr>
          <p:nvPr>
            <p:ph type="sldNum" sz="quarter" idx="12"/>
          </p:nvPr>
        </p:nvSpPr>
        <p:spPr/>
        <p:txBody>
          <a:bodyPr/>
          <a:lstStyle/>
          <a:p>
            <a:fld id="{56C105A3-8EAB-184B-A7A4-DDF08DD5A7DD}" type="slidenum">
              <a:rPr kumimoji="1" lang="ko-KR" altLang="en-US" smtClean="0"/>
              <a:t>‹#›</a:t>
            </a:fld>
            <a:endParaRPr kumimoji="1" lang="ko-KR" altLang="en-US"/>
          </a:p>
        </p:txBody>
      </p:sp>
    </p:spTree>
    <p:extLst>
      <p:ext uri="{BB962C8B-B14F-4D97-AF65-F5344CB8AC3E}">
        <p14:creationId xmlns:p14="http://schemas.microsoft.com/office/powerpoint/2010/main" val="133334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ko-KR" altLang="en-US"/>
              <a:t>마스터 텍스트 스타일 편집
둘째 수준
셋째 수준
넷째 수준
다섯째 수준</a:t>
            </a:r>
            <a:endParaRPr lang="en-US" dirty="0"/>
          </a:p>
        </p:txBody>
      </p:sp>
      <p:sp>
        <p:nvSpPr>
          <p:cNvPr id="5" name="Date Placeholder 4"/>
          <p:cNvSpPr>
            <a:spLocks noGrp="1"/>
          </p:cNvSpPr>
          <p:nvPr>
            <p:ph type="dt" sz="half" idx="10"/>
          </p:nvPr>
        </p:nvSpPr>
        <p:spPr/>
        <p:txBody>
          <a:bodyPr/>
          <a:lstStyle/>
          <a:p>
            <a:fld id="{883CB366-81C1-C44B-A150-F29B0F247E7B}" type="datetimeFigureOut">
              <a:rPr kumimoji="1" lang="ko-KR" altLang="en-US" smtClean="0"/>
              <a:t>2020. 5. 7.</a:t>
            </a:fld>
            <a:endParaRPr kumimoji="1" lang="ko-KR" altLang="en-US"/>
          </a:p>
        </p:txBody>
      </p:sp>
      <p:sp>
        <p:nvSpPr>
          <p:cNvPr id="6" name="Footer Placeholder 5"/>
          <p:cNvSpPr>
            <a:spLocks noGrp="1"/>
          </p:cNvSpPr>
          <p:nvPr>
            <p:ph type="ftr" sz="quarter" idx="11"/>
          </p:nvPr>
        </p:nvSpPr>
        <p:spPr/>
        <p:txBody>
          <a:bodyPr/>
          <a:lstStyle/>
          <a:p>
            <a:endParaRPr kumimoji="1" lang="ko-KR" altLang="en-US"/>
          </a:p>
        </p:txBody>
      </p:sp>
      <p:sp>
        <p:nvSpPr>
          <p:cNvPr id="7" name="Slide Number Placeholder 6"/>
          <p:cNvSpPr>
            <a:spLocks noGrp="1"/>
          </p:cNvSpPr>
          <p:nvPr>
            <p:ph type="sldNum" sz="quarter" idx="12"/>
          </p:nvPr>
        </p:nvSpPr>
        <p:spPr/>
        <p:txBody>
          <a:bodyPr/>
          <a:lstStyle/>
          <a:p>
            <a:fld id="{56C105A3-8EAB-184B-A7A4-DDF08DD5A7DD}" type="slidenum">
              <a:rPr kumimoji="1" lang="ko-KR" altLang="en-US" smtClean="0"/>
              <a:t>‹#›</a:t>
            </a:fld>
            <a:endParaRPr kumimoji="1" lang="ko-KR" altLang="en-US"/>
          </a:p>
        </p:txBody>
      </p:sp>
    </p:spTree>
    <p:extLst>
      <p:ext uri="{BB962C8B-B14F-4D97-AF65-F5344CB8AC3E}">
        <p14:creationId xmlns:p14="http://schemas.microsoft.com/office/powerpoint/2010/main" val="222309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 편집
둘째 수준
셋째 수준
넷째 수준
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883CB366-81C1-C44B-A150-F29B0F247E7B}" type="datetimeFigureOut">
              <a:rPr kumimoji="1" lang="ko-KR" altLang="en-US" smtClean="0"/>
              <a:t>2020. 5. 7.</a:t>
            </a:fld>
            <a:endParaRPr kumimoji="1"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kumimoji="1"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6C105A3-8EAB-184B-A7A4-DDF08DD5A7DD}" type="slidenum">
              <a:rPr kumimoji="1" lang="ko-KR" altLang="en-US" smtClean="0"/>
              <a:t>‹#›</a:t>
            </a:fld>
            <a:endParaRPr kumimoji="1" lang="ko-KR" altLang="en-US"/>
          </a:p>
        </p:txBody>
      </p:sp>
    </p:spTree>
    <p:extLst>
      <p:ext uri="{BB962C8B-B14F-4D97-AF65-F5344CB8AC3E}">
        <p14:creationId xmlns:p14="http://schemas.microsoft.com/office/powerpoint/2010/main" val="308683582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emf"/><Relationship Id="rId3" Type="http://schemas.openxmlformats.org/officeDocument/2006/relationships/image" Target="../media/image1.gif"/><Relationship Id="rId7" Type="http://schemas.openxmlformats.org/officeDocument/2006/relationships/image" Target="../media/image5.emf"/><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emf"/><Relationship Id="rId5" Type="http://schemas.openxmlformats.org/officeDocument/2006/relationships/image" Target="../media/image3.png"/><Relationship Id="rId10" Type="http://schemas.openxmlformats.org/officeDocument/2006/relationships/image" Target="../media/image8.emf"/><Relationship Id="rId4" Type="http://schemas.openxmlformats.org/officeDocument/2006/relationships/image" Target="../media/image2.png"/><Relationship Id="rId9" Type="http://schemas.openxmlformats.org/officeDocument/2006/relationships/image" Target="../media/image7.emf"/><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129813CC-DAB3-5941-AAA7-BD1EBDC8A78E}"/>
              </a:ext>
            </a:extLst>
          </p:cNvPr>
          <p:cNvSpPr/>
          <p:nvPr/>
        </p:nvSpPr>
        <p:spPr>
          <a:xfrm>
            <a:off x="853440" y="6564559"/>
            <a:ext cx="28651200" cy="35071122"/>
          </a:xfrm>
          <a:prstGeom prst="rect">
            <a:avLst/>
          </a:prstGeom>
          <a:solidFill>
            <a:srgbClr val="F1CDEA">
              <a:alpha val="5647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91" dirty="0" err="1">
              <a:solidFill>
                <a:schemeClr val="tx1"/>
              </a:solidFill>
              <a:latin typeface="Arial" panose="020B0604020202020204" pitchFamily="34" charset="0"/>
              <a:cs typeface="Arial" panose="020B0604020202020204" pitchFamily="34" charset="0"/>
            </a:endParaRPr>
          </a:p>
        </p:txBody>
      </p:sp>
      <p:grpSp>
        <p:nvGrpSpPr>
          <p:cNvPr id="5" name="그룹 4">
            <a:extLst>
              <a:ext uri="{FF2B5EF4-FFF2-40B4-BE49-F238E27FC236}">
                <a16:creationId xmlns:a16="http://schemas.microsoft.com/office/drawing/2014/main" id="{DE72066A-9814-E34D-A714-ECD34308CA35}"/>
              </a:ext>
            </a:extLst>
          </p:cNvPr>
          <p:cNvGrpSpPr/>
          <p:nvPr/>
        </p:nvGrpSpPr>
        <p:grpSpPr>
          <a:xfrm>
            <a:off x="1291688" y="839448"/>
            <a:ext cx="27774704" cy="4762860"/>
            <a:chOff x="50767" y="-4589726"/>
            <a:chExt cx="36345743" cy="5660828"/>
          </a:xfrm>
        </p:grpSpPr>
        <p:sp>
          <p:nvSpPr>
            <p:cNvPr id="6" name="직사각형 5">
              <a:extLst>
                <a:ext uri="{FF2B5EF4-FFF2-40B4-BE49-F238E27FC236}">
                  <a16:creationId xmlns:a16="http://schemas.microsoft.com/office/drawing/2014/main" id="{3E2DFC8C-4FBB-F246-99D7-A1EC160ACD0F}"/>
                </a:ext>
              </a:extLst>
            </p:cNvPr>
            <p:cNvSpPr/>
            <p:nvPr/>
          </p:nvSpPr>
          <p:spPr>
            <a:xfrm>
              <a:off x="50767" y="-4589726"/>
              <a:ext cx="36008307" cy="296688"/>
            </a:xfrm>
            <a:prstGeom prst="rect">
              <a:avLst/>
            </a:prstGeom>
            <a:solidFill>
              <a:srgbClr val="C50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91" dirty="0" err="1">
                <a:solidFill>
                  <a:schemeClr val="tx1"/>
                </a:solidFill>
                <a:latin typeface="Arial" panose="020B0604020202020204" pitchFamily="34" charset="0"/>
                <a:cs typeface="Arial" panose="020B0604020202020204" pitchFamily="34" charset="0"/>
              </a:endParaRPr>
            </a:p>
          </p:txBody>
        </p:sp>
        <p:sp>
          <p:nvSpPr>
            <p:cNvPr id="7" name="직사각형 6">
              <a:extLst>
                <a:ext uri="{FF2B5EF4-FFF2-40B4-BE49-F238E27FC236}">
                  <a16:creationId xmlns:a16="http://schemas.microsoft.com/office/drawing/2014/main" id="{7A9C3025-0183-BD42-89BE-62F0597255FB}"/>
                </a:ext>
              </a:extLst>
            </p:cNvPr>
            <p:cNvSpPr/>
            <p:nvPr/>
          </p:nvSpPr>
          <p:spPr>
            <a:xfrm>
              <a:off x="51703" y="774414"/>
              <a:ext cx="36008305" cy="296688"/>
            </a:xfrm>
            <a:prstGeom prst="rect">
              <a:avLst/>
            </a:prstGeom>
            <a:solidFill>
              <a:srgbClr val="C50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91" dirty="0" err="1">
                <a:solidFill>
                  <a:schemeClr val="tx1"/>
                </a:solidFill>
                <a:latin typeface="Arial" panose="020B0604020202020204" pitchFamily="34" charset="0"/>
                <a:cs typeface="Arial" panose="020B0604020202020204" pitchFamily="34" charset="0"/>
              </a:endParaRPr>
            </a:p>
          </p:txBody>
        </p:sp>
        <p:sp>
          <p:nvSpPr>
            <p:cNvPr id="8" name="직사각형 7">
              <a:extLst>
                <a:ext uri="{FF2B5EF4-FFF2-40B4-BE49-F238E27FC236}">
                  <a16:creationId xmlns:a16="http://schemas.microsoft.com/office/drawing/2014/main" id="{2DDD4111-47AF-DF47-B5B4-4E3A8A112FC3}"/>
                </a:ext>
              </a:extLst>
            </p:cNvPr>
            <p:cNvSpPr/>
            <p:nvPr/>
          </p:nvSpPr>
          <p:spPr>
            <a:xfrm rot="5400000">
              <a:off x="-2342995" y="-1917710"/>
              <a:ext cx="5086086" cy="296688"/>
            </a:xfrm>
            <a:prstGeom prst="rect">
              <a:avLst/>
            </a:prstGeom>
            <a:solidFill>
              <a:srgbClr val="C50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91" dirty="0" err="1">
                <a:solidFill>
                  <a:schemeClr val="tx1"/>
                </a:solidFill>
                <a:latin typeface="Arial" panose="020B0604020202020204" pitchFamily="34" charset="0"/>
                <a:cs typeface="Arial" panose="020B0604020202020204" pitchFamily="34" charset="0"/>
              </a:endParaRPr>
            </a:p>
          </p:txBody>
        </p:sp>
        <p:sp>
          <p:nvSpPr>
            <p:cNvPr id="9" name="직사각형 8">
              <a:extLst>
                <a:ext uri="{FF2B5EF4-FFF2-40B4-BE49-F238E27FC236}">
                  <a16:creationId xmlns:a16="http://schemas.microsoft.com/office/drawing/2014/main" id="{3FF9296F-D922-9F46-A340-66E8155D4789}"/>
                </a:ext>
              </a:extLst>
            </p:cNvPr>
            <p:cNvSpPr/>
            <p:nvPr/>
          </p:nvSpPr>
          <p:spPr>
            <a:xfrm rot="5400000">
              <a:off x="33361892" y="-1913817"/>
              <a:ext cx="5086085" cy="308275"/>
            </a:xfrm>
            <a:prstGeom prst="rect">
              <a:avLst/>
            </a:prstGeom>
            <a:solidFill>
              <a:srgbClr val="C50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91" dirty="0" err="1">
                <a:solidFill>
                  <a:schemeClr val="tx1"/>
                </a:solidFill>
                <a:latin typeface="Arial" panose="020B0604020202020204" pitchFamily="34" charset="0"/>
                <a:cs typeface="Arial" panose="020B0604020202020204" pitchFamily="34" charset="0"/>
              </a:endParaRPr>
            </a:p>
          </p:txBody>
        </p:sp>
        <p:sp>
          <p:nvSpPr>
            <p:cNvPr id="10" name="직사각형 9">
              <a:extLst>
                <a:ext uri="{FF2B5EF4-FFF2-40B4-BE49-F238E27FC236}">
                  <a16:creationId xmlns:a16="http://schemas.microsoft.com/office/drawing/2014/main" id="{AF62A94D-C2C9-5D49-8034-E4F09CA85FB5}"/>
                </a:ext>
              </a:extLst>
            </p:cNvPr>
            <p:cNvSpPr/>
            <p:nvPr/>
          </p:nvSpPr>
          <p:spPr>
            <a:xfrm>
              <a:off x="5982894" y="-3754776"/>
              <a:ext cx="23948119" cy="4276995"/>
            </a:xfrm>
            <a:prstGeom prst="rect">
              <a:avLst/>
            </a:prstGeom>
            <a:noFill/>
            <a:ln>
              <a:noFill/>
            </a:ln>
          </p:spPr>
          <p:txBody>
            <a:bodyPr wrap="square" lIns="94034" tIns="47018" rIns="94034" bIns="47018">
              <a:spAutoFit/>
            </a:bodyPr>
            <a:lstStyle/>
            <a:p>
              <a:pPr algn="ctr"/>
              <a:r>
                <a:rPr lang="en-US" altLang="ko-KR" sz="6479" dirty="0">
                  <a:ln w="24500" cmpd="dbl">
                    <a:solidFill>
                      <a:schemeClr val="tx1"/>
                    </a:solidFill>
                    <a:prstDash val="solid"/>
                    <a:miter lim="800000"/>
                  </a:ln>
                  <a:latin typeface="Times New Roman" panose="02020603050405020304" pitchFamily="18" charset="0"/>
                  <a:ea typeface="Tahoma" panose="020B0604030504040204" pitchFamily="34" charset="0"/>
                  <a:cs typeface="Times New Roman" panose="02020603050405020304" pitchFamily="18" charset="0"/>
                </a:rPr>
                <a:t>Mechanism of Double Peaked El Nino</a:t>
              </a:r>
            </a:p>
            <a:p>
              <a:pPr algn="ctr"/>
              <a:endParaRPr lang="en-US" altLang="ko-KR" sz="3088" b="1" dirty="0">
                <a:ln w="24500" cmpd="dbl">
                  <a:noFill/>
                  <a:prstDash val="solid"/>
                  <a:miter lim="800000"/>
                </a:ln>
                <a:latin typeface="Arial" panose="020B0604020202020204" pitchFamily="34" charset="0"/>
                <a:cs typeface="Arial" panose="020B0604020202020204" pitchFamily="34" charset="0"/>
              </a:endParaRPr>
            </a:p>
            <a:p>
              <a:pPr algn="ctr"/>
              <a:r>
                <a:rPr lang="en" altLang="ko-KR" sz="3600" b="1" dirty="0">
                  <a:latin typeface="Times New Roman" panose="02020603050405020304" pitchFamily="18" charset="0"/>
                  <a:cs typeface="Times New Roman" panose="02020603050405020304" pitchFamily="18" charset="0"/>
                </a:rPr>
                <a:t>Na-Yeon Shin</a:t>
              </a:r>
              <a:r>
                <a:rPr lang="en" altLang="ko-KR" sz="3600" b="1" baseline="30000" dirty="0">
                  <a:latin typeface="Times New Roman" panose="02020603050405020304" pitchFamily="18" charset="0"/>
                  <a:cs typeface="Times New Roman" panose="02020603050405020304" pitchFamily="18" charset="0"/>
                </a:rPr>
                <a:t>1</a:t>
              </a:r>
              <a:r>
                <a:rPr lang="en" altLang="ko-KR" sz="3600" b="1" dirty="0">
                  <a:latin typeface="Times New Roman" panose="02020603050405020304" pitchFamily="18" charset="0"/>
                  <a:cs typeface="Times New Roman" panose="02020603050405020304" pitchFamily="18" charset="0"/>
                </a:rPr>
                <a:t> , Jong-</a:t>
              </a:r>
              <a:r>
                <a:rPr lang="en" altLang="ko-KR" sz="3600" b="1" dirty="0" err="1">
                  <a:latin typeface="Times New Roman" panose="02020603050405020304" pitchFamily="18" charset="0"/>
                  <a:cs typeface="Times New Roman" panose="02020603050405020304" pitchFamily="18" charset="0"/>
                </a:rPr>
                <a:t>Seong</a:t>
              </a:r>
              <a:r>
                <a:rPr lang="en" altLang="ko-KR" sz="3600" b="1" dirty="0">
                  <a:latin typeface="Times New Roman" panose="02020603050405020304" pitchFamily="18" charset="0"/>
                  <a:cs typeface="Times New Roman" panose="02020603050405020304" pitchFamily="18" charset="0"/>
                </a:rPr>
                <a:t> Kug</a:t>
              </a:r>
              <a:r>
                <a:rPr lang="en" altLang="ko-KR" sz="3600" b="1" baseline="30000" dirty="0">
                  <a:latin typeface="Times New Roman" panose="02020603050405020304" pitchFamily="18" charset="0"/>
                  <a:cs typeface="Times New Roman" panose="02020603050405020304" pitchFamily="18" charset="0"/>
                </a:rPr>
                <a:t>1</a:t>
              </a:r>
              <a:r>
                <a:rPr lang="en" altLang="ko-KR" sz="3600" b="1" dirty="0">
                  <a:latin typeface="Times New Roman" panose="02020603050405020304" pitchFamily="18" charset="0"/>
                  <a:cs typeface="Times New Roman" panose="02020603050405020304" pitchFamily="18" charset="0"/>
                </a:rPr>
                <a:t> , Felicity S. McCormack</a:t>
              </a:r>
              <a:r>
                <a:rPr lang="en" altLang="ko-KR" sz="3600" b="1" baseline="30000" dirty="0">
                  <a:latin typeface="Times New Roman" panose="02020603050405020304" pitchFamily="18" charset="0"/>
                  <a:cs typeface="Times New Roman" panose="02020603050405020304" pitchFamily="18" charset="0"/>
                </a:rPr>
                <a:t>2</a:t>
              </a:r>
              <a:r>
                <a:rPr lang="en" altLang="ko-KR" sz="3600" b="1" dirty="0">
                  <a:latin typeface="Times New Roman" panose="02020603050405020304" pitchFamily="18" charset="0"/>
                  <a:cs typeface="Times New Roman" panose="02020603050405020304" pitchFamily="18" charset="0"/>
                </a:rPr>
                <a:t> , and Neil J. Holbrook</a:t>
              </a:r>
              <a:r>
                <a:rPr lang="en" altLang="ko-KR" sz="3600" b="1" baseline="30000" dirty="0">
                  <a:latin typeface="Times New Roman" panose="02020603050405020304" pitchFamily="18" charset="0"/>
                  <a:cs typeface="Times New Roman" panose="02020603050405020304" pitchFamily="18" charset="0"/>
                </a:rPr>
                <a:t>2</a:t>
              </a:r>
              <a:r>
                <a:rPr lang="en" altLang="ko-KR" sz="3600" b="1" dirty="0">
                  <a:latin typeface="Times New Roman" panose="02020603050405020304" pitchFamily="18" charset="0"/>
                  <a:cs typeface="Times New Roman" panose="02020603050405020304" pitchFamily="18" charset="0"/>
                </a:rPr>
                <a:t> </a:t>
              </a:r>
            </a:p>
            <a:p>
              <a:pPr algn="ctr"/>
              <a:r>
                <a:rPr lang="en" altLang="ko-KR" sz="3200" baseline="30000" dirty="0">
                  <a:latin typeface="Times New Roman" panose="02020603050405020304" pitchFamily="18" charset="0"/>
                  <a:cs typeface="Times New Roman" panose="02020603050405020304" pitchFamily="18" charset="0"/>
                </a:rPr>
                <a:t>1</a:t>
              </a:r>
              <a:r>
                <a:rPr lang="en" altLang="ko-KR" sz="3200" dirty="0">
                  <a:latin typeface="Times New Roman" panose="02020603050405020304" pitchFamily="18" charset="0"/>
                  <a:cs typeface="Times New Roman" panose="02020603050405020304" pitchFamily="18" charset="0"/>
                </a:rPr>
                <a:t> Pohang university of Science and Technology, Division of Environmental Science and Engineering, Korea, Republic of</a:t>
              </a:r>
            </a:p>
            <a:p>
              <a:pPr algn="ctr"/>
              <a:r>
                <a:rPr lang="en" altLang="ko-KR" sz="3200" baseline="30000" dirty="0">
                  <a:latin typeface="Times New Roman" panose="02020603050405020304" pitchFamily="18" charset="0"/>
                  <a:cs typeface="Times New Roman" panose="02020603050405020304" pitchFamily="18" charset="0"/>
                </a:rPr>
                <a:t>2</a:t>
              </a:r>
              <a:r>
                <a:rPr lang="en" altLang="ko-KR" sz="3200" dirty="0">
                  <a:latin typeface="Times New Roman" panose="02020603050405020304" pitchFamily="18" charset="0"/>
                  <a:cs typeface="Times New Roman" panose="02020603050405020304" pitchFamily="18" charset="0"/>
                </a:rPr>
                <a:t> Institute for Marine and Antarctic Studies, University of Tasmania, Hobart, Tasmania 7001, Australia</a:t>
              </a:r>
              <a:endParaRPr lang="en-US" altLang="ko-KR" sz="3200" dirty="0">
                <a:ln w="24500" cmpd="dbl">
                  <a:noFill/>
                  <a:prstDash val="solid"/>
                  <a:miter lim="800000"/>
                </a:ln>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CBC9994-8A38-1543-A193-C7551A62571E}"/>
                </a:ext>
              </a:extLst>
            </p:cNvPr>
            <p:cNvSpPr txBox="1"/>
            <p:nvPr/>
          </p:nvSpPr>
          <p:spPr>
            <a:xfrm>
              <a:off x="30038904" y="-250866"/>
              <a:ext cx="6357606" cy="620799"/>
            </a:xfrm>
            <a:prstGeom prst="rect">
              <a:avLst/>
            </a:prstGeom>
            <a:noFill/>
          </p:spPr>
          <p:txBody>
            <a:bodyPr wrap="square" lIns="78362" tIns="39180" rIns="78362" bIns="39180" rtlCol="0">
              <a:spAutoFit/>
            </a:bodyPr>
            <a:lstStyle/>
            <a:p>
              <a:r>
                <a:rPr lang="en-US" altLang="ko-KR" sz="2880" dirty="0" err="1">
                  <a:latin typeface="Arial" panose="020B0604020202020204" pitchFamily="34" charset="0"/>
                  <a:cs typeface="Arial" panose="020B0604020202020204" pitchFamily="34" charset="0"/>
                </a:rPr>
                <a:t>nyshin@postech.ac.kr</a:t>
              </a:r>
              <a:endParaRPr lang="en-US" altLang="ko-KR" sz="2880" dirty="0">
                <a:latin typeface="Arial" panose="020B0604020202020204" pitchFamily="34" charset="0"/>
                <a:cs typeface="Arial" panose="020B0604020202020204" pitchFamily="34" charset="0"/>
              </a:endParaRPr>
            </a:p>
          </p:txBody>
        </p:sp>
        <p:pic>
          <p:nvPicPr>
            <p:cNvPr id="12" name="Picture 6" descr="Type B - 활용형">
              <a:extLst>
                <a:ext uri="{FF2B5EF4-FFF2-40B4-BE49-F238E27FC236}">
                  <a16:creationId xmlns:a16="http://schemas.microsoft.com/office/drawing/2014/main" id="{DA82A67C-2471-F141-9692-40A36D17AB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23"/>
            <a:stretch/>
          </p:blipFill>
          <p:spPr bwMode="auto">
            <a:xfrm>
              <a:off x="30773431" y="-4138884"/>
              <a:ext cx="3953994" cy="39382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E:\Downloads\CSL_logo_1.png">
              <a:extLst>
                <a:ext uri="{FF2B5EF4-FFF2-40B4-BE49-F238E27FC236}">
                  <a16:creationId xmlns:a16="http://schemas.microsoft.com/office/drawing/2014/main" id="{8208A180-1712-D944-AFC3-B0A8FA7857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708" t="26452" r="4621" b="37827"/>
            <a:stretch/>
          </p:blipFill>
          <p:spPr bwMode="auto">
            <a:xfrm>
              <a:off x="548502" y="-2685456"/>
              <a:ext cx="5838221" cy="1957044"/>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D728D953-F924-1A40-8038-C7D3C8601DB5}"/>
              </a:ext>
            </a:extLst>
          </p:cNvPr>
          <p:cNvSpPr txBox="1"/>
          <p:nvPr/>
        </p:nvSpPr>
        <p:spPr>
          <a:xfrm>
            <a:off x="1707781" y="7414303"/>
            <a:ext cx="13353478" cy="707758"/>
          </a:xfrm>
          <a:prstGeom prst="rect">
            <a:avLst/>
          </a:prstGeom>
          <a:solidFill>
            <a:srgbClr val="AC0956"/>
          </a:solidFill>
          <a:ln>
            <a:noFill/>
          </a:ln>
        </p:spPr>
        <p:txBody>
          <a:bodyPr wrap="square" rtlCol="0">
            <a:spAutoFit/>
          </a:bodyPr>
          <a:lstStyle/>
          <a:p>
            <a:pPr algn="ctr"/>
            <a:r>
              <a:rPr lang="en-US" altLang="ko-KR" sz="3999" b="1" dirty="0">
                <a:solidFill>
                  <a:schemeClr val="bg1"/>
                </a:solidFill>
                <a:latin typeface="Arial" panose="020B0604020202020204" pitchFamily="34" charset="0"/>
                <a:cs typeface="Arial" panose="020B0604020202020204" pitchFamily="34" charset="0"/>
              </a:rPr>
              <a:t>Introduction</a:t>
            </a:r>
            <a:endParaRPr lang="ko-KR" altLang="ko-KR" sz="3635" b="1" dirty="0">
              <a:solidFill>
                <a:schemeClr val="bg1"/>
              </a:solidFill>
              <a:latin typeface="Arial" panose="020B0604020202020204" pitchFamily="34" charset="0"/>
              <a:cs typeface="Arial" panose="020B0604020202020204" pitchFamily="34" charset="0"/>
            </a:endParaRPr>
          </a:p>
        </p:txBody>
      </p:sp>
      <p:sp>
        <p:nvSpPr>
          <p:cNvPr id="17" name="직사각형 16">
            <a:extLst>
              <a:ext uri="{FF2B5EF4-FFF2-40B4-BE49-F238E27FC236}">
                <a16:creationId xmlns:a16="http://schemas.microsoft.com/office/drawing/2014/main" id="{A3B28540-2F40-9645-AB61-FD6143694EDE}"/>
              </a:ext>
            </a:extLst>
          </p:cNvPr>
          <p:cNvSpPr/>
          <p:nvPr/>
        </p:nvSpPr>
        <p:spPr>
          <a:xfrm>
            <a:off x="1708098" y="8308536"/>
            <a:ext cx="13353477" cy="11500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159" dirty="0" err="1">
              <a:solidFill>
                <a:schemeClr val="tx1"/>
              </a:solidFill>
              <a:latin typeface="Arial" panose="020B0604020202020204" pitchFamily="34" charset="0"/>
              <a:cs typeface="Arial" panose="020B0604020202020204" pitchFamily="34" charset="0"/>
            </a:endParaRPr>
          </a:p>
        </p:txBody>
      </p:sp>
      <p:pic>
        <p:nvPicPr>
          <p:cNvPr id="18" name="스크린샷 2019-06-24 오전 11.51.22.png" descr="스크린샷 2019-06-24 오전 11.51.22.png">
            <a:extLst>
              <a:ext uri="{FF2B5EF4-FFF2-40B4-BE49-F238E27FC236}">
                <a16:creationId xmlns:a16="http://schemas.microsoft.com/office/drawing/2014/main" id="{4A58FC50-D8A4-AB43-B98F-C2FEB52199E0}"/>
              </a:ext>
            </a:extLst>
          </p:cNvPr>
          <p:cNvPicPr>
            <a:picLocks noChangeAspect="1"/>
          </p:cNvPicPr>
          <p:nvPr/>
        </p:nvPicPr>
        <p:blipFill>
          <a:blip r:embed="rId5">
            <a:extLst/>
          </a:blip>
          <a:stretch>
            <a:fillRect/>
          </a:stretch>
        </p:blipFill>
        <p:spPr>
          <a:xfrm>
            <a:off x="2504442" y="8660351"/>
            <a:ext cx="6034682" cy="4969292"/>
          </a:xfrm>
          <a:prstGeom prst="rect">
            <a:avLst/>
          </a:prstGeom>
          <a:ln w="12700">
            <a:miter lim="400000"/>
          </a:ln>
        </p:spPr>
      </p:pic>
      <p:sp>
        <p:nvSpPr>
          <p:cNvPr id="19" name="TextBox 18">
            <a:extLst>
              <a:ext uri="{FF2B5EF4-FFF2-40B4-BE49-F238E27FC236}">
                <a16:creationId xmlns:a16="http://schemas.microsoft.com/office/drawing/2014/main" id="{5556F689-0A91-1C44-936D-C25767CDCC4C}"/>
              </a:ext>
            </a:extLst>
          </p:cNvPr>
          <p:cNvSpPr txBox="1"/>
          <p:nvPr/>
        </p:nvSpPr>
        <p:spPr>
          <a:xfrm>
            <a:off x="2483208" y="14213942"/>
            <a:ext cx="11380528" cy="875624"/>
          </a:xfrm>
          <a:prstGeom prst="rect">
            <a:avLst/>
          </a:prstGeom>
          <a:noFill/>
        </p:spPr>
        <p:txBody>
          <a:bodyPr wrap="square" rtlCol="0">
            <a:spAutoFit/>
          </a:bodyPr>
          <a:lstStyle/>
          <a:p>
            <a:pPr marL="415525" indent="-415525">
              <a:buFont typeface="Wingdings" panose="05000000000000000000" pitchFamily="2" charset="2"/>
              <a:buChar char="§"/>
            </a:pPr>
            <a:r>
              <a:rPr lang="en-US" altLang="ko-KR" sz="2545" dirty="0">
                <a:latin typeface="Arial" panose="020B0604020202020204" pitchFamily="34" charset="0"/>
                <a:cs typeface="Arial" panose="020B0604020202020204" pitchFamily="34" charset="0"/>
              </a:rPr>
              <a:t>Double peaked El Nino is Two separated, concurrently grow and center of warming are identified.</a:t>
            </a:r>
          </a:p>
        </p:txBody>
      </p:sp>
      <p:pic>
        <p:nvPicPr>
          <p:cNvPr id="20" name="그림 19">
            <a:extLst>
              <a:ext uri="{FF2B5EF4-FFF2-40B4-BE49-F238E27FC236}">
                <a16:creationId xmlns:a16="http://schemas.microsoft.com/office/drawing/2014/main" id="{DF8E0CDD-3E6F-5440-9C65-920CEE4E1CBB}"/>
              </a:ext>
            </a:extLst>
          </p:cNvPr>
          <p:cNvPicPr>
            <a:picLocks noChangeAspect="1"/>
          </p:cNvPicPr>
          <p:nvPr/>
        </p:nvPicPr>
        <p:blipFill rotWithShape="1">
          <a:blip r:embed="rId6"/>
          <a:srcRect t="15696" b="14937"/>
          <a:stretch/>
        </p:blipFill>
        <p:spPr>
          <a:xfrm>
            <a:off x="8583822" y="8657463"/>
            <a:ext cx="5763549" cy="5173890"/>
          </a:xfrm>
          <a:prstGeom prst="rect">
            <a:avLst/>
          </a:prstGeom>
        </p:spPr>
      </p:pic>
      <p:sp>
        <p:nvSpPr>
          <p:cNvPr id="22" name="TextBox 21">
            <a:extLst>
              <a:ext uri="{FF2B5EF4-FFF2-40B4-BE49-F238E27FC236}">
                <a16:creationId xmlns:a16="http://schemas.microsoft.com/office/drawing/2014/main" id="{E2A3CF1C-CA90-0941-BB63-C60E4A0482F8}"/>
              </a:ext>
            </a:extLst>
          </p:cNvPr>
          <p:cNvSpPr txBox="1"/>
          <p:nvPr/>
        </p:nvSpPr>
        <p:spPr>
          <a:xfrm>
            <a:off x="2458271" y="15097086"/>
            <a:ext cx="12059571" cy="875624"/>
          </a:xfrm>
          <a:prstGeom prst="rect">
            <a:avLst/>
          </a:prstGeom>
          <a:noFill/>
        </p:spPr>
        <p:txBody>
          <a:bodyPr wrap="square" rtlCol="0">
            <a:spAutoFit/>
          </a:bodyPr>
          <a:lstStyle/>
          <a:p>
            <a:pPr marL="415525" indent="-415525">
              <a:buFont typeface="Wingdings" panose="05000000000000000000" pitchFamily="2" charset="2"/>
              <a:buChar char="§"/>
            </a:pPr>
            <a:r>
              <a:rPr lang="en-US" altLang="ko-KR" sz="2545" dirty="0">
                <a:latin typeface="Arial" panose="020B0604020202020204" pitchFamily="34" charset="0"/>
                <a:cs typeface="Arial" panose="020B0604020202020204" pitchFamily="34" charset="0"/>
              </a:rPr>
              <a:t>Double peaked El Nino cases have been evidenced in CGCMs and are without precedent in observation.</a:t>
            </a:r>
          </a:p>
        </p:txBody>
      </p:sp>
      <p:sp>
        <p:nvSpPr>
          <p:cNvPr id="23" name="TextBox 22">
            <a:extLst>
              <a:ext uri="{FF2B5EF4-FFF2-40B4-BE49-F238E27FC236}">
                <a16:creationId xmlns:a16="http://schemas.microsoft.com/office/drawing/2014/main" id="{CDE24087-8B61-EA42-9FB9-48D9A6D59537}"/>
              </a:ext>
            </a:extLst>
          </p:cNvPr>
          <p:cNvSpPr txBox="1"/>
          <p:nvPr/>
        </p:nvSpPr>
        <p:spPr>
          <a:xfrm>
            <a:off x="2511012" y="17532657"/>
            <a:ext cx="11394544" cy="1658916"/>
          </a:xfrm>
          <a:prstGeom prst="rect">
            <a:avLst/>
          </a:prstGeom>
          <a:noFill/>
        </p:spPr>
        <p:txBody>
          <a:bodyPr wrap="square" rtlCol="0">
            <a:spAutoFit/>
          </a:bodyPr>
          <a:lstStyle/>
          <a:p>
            <a:pPr marL="415525" indent="-415525">
              <a:buFont typeface="Wingdings" panose="05000000000000000000" pitchFamily="2" charset="2"/>
              <a:buChar char="§"/>
            </a:pPr>
            <a:r>
              <a:rPr lang="en-US" altLang="ko-KR" sz="2545" b="1" dirty="0">
                <a:latin typeface="Arial" panose="020B0604020202020204" pitchFamily="34" charset="0"/>
                <a:cs typeface="Arial" panose="020B0604020202020204" pitchFamily="34" charset="0"/>
              </a:rPr>
              <a:t>BUT</a:t>
            </a:r>
            <a:r>
              <a:rPr lang="en-US" altLang="ko-KR" sz="2545" dirty="0">
                <a:latin typeface="Arial" panose="020B0604020202020204" pitchFamily="34" charset="0"/>
                <a:cs typeface="Arial" panose="020B0604020202020204" pitchFamily="34" charset="0"/>
              </a:rPr>
              <a:t>, Double peaked El Nino cases are also found in observation. Double peaked El Nino cases occur frequently after 21C.  It is because of La Nina like trend under the global warming.</a:t>
            </a:r>
          </a:p>
          <a:p>
            <a:pPr marL="415525" indent="-415525">
              <a:buFont typeface="Wingdings" panose="05000000000000000000" pitchFamily="2" charset="2"/>
              <a:buChar char="§"/>
            </a:pPr>
            <a:endParaRPr lang="en-US" altLang="ko-KR" sz="2545"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CF715A9F-A3CE-604E-8244-F90B804C074C}"/>
              </a:ext>
            </a:extLst>
          </p:cNvPr>
          <p:cNvSpPr txBox="1"/>
          <p:nvPr/>
        </p:nvSpPr>
        <p:spPr>
          <a:xfrm>
            <a:off x="4521731" y="18829755"/>
            <a:ext cx="8357470" cy="539828"/>
          </a:xfrm>
          <a:prstGeom prst="rect">
            <a:avLst/>
          </a:prstGeom>
          <a:noFill/>
        </p:spPr>
        <p:txBody>
          <a:bodyPr wrap="square" rtlCol="0">
            <a:spAutoFit/>
          </a:bodyPr>
          <a:lstStyle/>
          <a:p>
            <a:r>
              <a:rPr lang="en-US" altLang="ko-KR" sz="2908" b="1" dirty="0">
                <a:latin typeface="Arial" panose="020B0604020202020204" pitchFamily="34" charset="0"/>
                <a:cs typeface="Arial" panose="020B0604020202020204" pitchFamily="34" charset="0"/>
              </a:rPr>
              <a:t>Then, what is the mechanism in real world ?</a:t>
            </a:r>
          </a:p>
        </p:txBody>
      </p:sp>
      <p:sp>
        <p:nvSpPr>
          <p:cNvPr id="25" name="TextBox 24">
            <a:extLst>
              <a:ext uri="{FF2B5EF4-FFF2-40B4-BE49-F238E27FC236}">
                <a16:creationId xmlns:a16="http://schemas.microsoft.com/office/drawing/2014/main" id="{C7A45C6A-4183-304B-94ED-D557A7C72F73}"/>
              </a:ext>
            </a:extLst>
          </p:cNvPr>
          <p:cNvSpPr txBox="1"/>
          <p:nvPr/>
        </p:nvSpPr>
        <p:spPr>
          <a:xfrm>
            <a:off x="1707781" y="20140590"/>
            <a:ext cx="13353478" cy="707758"/>
          </a:xfrm>
          <a:prstGeom prst="rect">
            <a:avLst/>
          </a:prstGeom>
          <a:solidFill>
            <a:srgbClr val="AC0956"/>
          </a:solidFill>
          <a:ln>
            <a:noFill/>
          </a:ln>
        </p:spPr>
        <p:txBody>
          <a:bodyPr wrap="square" rtlCol="0">
            <a:spAutoFit/>
          </a:bodyPr>
          <a:lstStyle/>
          <a:p>
            <a:pPr algn="ctr"/>
            <a:r>
              <a:rPr lang="en-US" altLang="ko-KR" sz="3999" b="1" dirty="0">
                <a:solidFill>
                  <a:schemeClr val="bg1"/>
                </a:solidFill>
                <a:latin typeface="Arial" panose="020B0604020202020204" pitchFamily="34" charset="0"/>
                <a:cs typeface="Arial" panose="020B0604020202020204" pitchFamily="34" charset="0"/>
              </a:rPr>
              <a:t>Distribution of Type</a:t>
            </a:r>
            <a:endParaRPr lang="ko-KR" altLang="ko-KR" sz="3635" b="1" dirty="0">
              <a:solidFill>
                <a:schemeClr val="bg1"/>
              </a:solidFill>
              <a:latin typeface="Arial" panose="020B0604020202020204" pitchFamily="34" charset="0"/>
              <a:cs typeface="Arial" panose="020B0604020202020204" pitchFamily="34" charset="0"/>
            </a:endParaRPr>
          </a:p>
        </p:txBody>
      </p:sp>
      <p:sp>
        <p:nvSpPr>
          <p:cNvPr id="26" name="직사각형 25">
            <a:extLst>
              <a:ext uri="{FF2B5EF4-FFF2-40B4-BE49-F238E27FC236}">
                <a16:creationId xmlns:a16="http://schemas.microsoft.com/office/drawing/2014/main" id="{38C4B399-47EF-744A-8FD3-0A424563806A}"/>
              </a:ext>
            </a:extLst>
          </p:cNvPr>
          <p:cNvSpPr/>
          <p:nvPr/>
        </p:nvSpPr>
        <p:spPr>
          <a:xfrm>
            <a:off x="1708098" y="21034821"/>
            <a:ext cx="13278297" cy="5965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159" dirty="0" err="1">
              <a:solidFill>
                <a:schemeClr val="tx1"/>
              </a:solidFill>
              <a:latin typeface="Arial" panose="020B0604020202020204" pitchFamily="34" charset="0"/>
              <a:cs typeface="Arial" panose="020B0604020202020204" pitchFamily="34" charset="0"/>
            </a:endParaRPr>
          </a:p>
        </p:txBody>
      </p:sp>
      <p:pic>
        <p:nvPicPr>
          <p:cNvPr id="28" name="그림 27">
            <a:extLst>
              <a:ext uri="{FF2B5EF4-FFF2-40B4-BE49-F238E27FC236}">
                <a16:creationId xmlns:a16="http://schemas.microsoft.com/office/drawing/2014/main" id="{F3EF195C-5812-0E49-8ED9-AAB8C0AF271A}"/>
              </a:ext>
            </a:extLst>
          </p:cNvPr>
          <p:cNvPicPr>
            <a:picLocks noChangeAspect="1"/>
          </p:cNvPicPr>
          <p:nvPr/>
        </p:nvPicPr>
        <p:blipFill rotWithShape="1">
          <a:blip r:embed="rId7"/>
          <a:srcRect l="28618" r="25756"/>
          <a:stretch/>
        </p:blipFill>
        <p:spPr>
          <a:xfrm rot="16200000">
            <a:off x="4242987" y="18649012"/>
            <a:ext cx="3807046" cy="9245267"/>
          </a:xfrm>
          <a:prstGeom prst="rect">
            <a:avLst/>
          </a:prstGeom>
        </p:spPr>
      </p:pic>
      <p:sp>
        <p:nvSpPr>
          <p:cNvPr id="29" name="TextBox 28">
            <a:extLst>
              <a:ext uri="{FF2B5EF4-FFF2-40B4-BE49-F238E27FC236}">
                <a16:creationId xmlns:a16="http://schemas.microsoft.com/office/drawing/2014/main" id="{1FB8DD84-1E9B-404A-9A13-AFAF457003BE}"/>
              </a:ext>
            </a:extLst>
          </p:cNvPr>
          <p:cNvSpPr txBox="1"/>
          <p:nvPr/>
        </p:nvSpPr>
        <p:spPr>
          <a:xfrm>
            <a:off x="10428604" y="22675816"/>
            <a:ext cx="4557791" cy="1658916"/>
          </a:xfrm>
          <a:prstGeom prst="rect">
            <a:avLst/>
          </a:prstGeom>
          <a:noFill/>
        </p:spPr>
        <p:txBody>
          <a:bodyPr wrap="square" rtlCol="0">
            <a:spAutoFit/>
          </a:bodyPr>
          <a:lstStyle/>
          <a:p>
            <a:pPr marL="415525" indent="-415525">
              <a:buFont typeface="Wingdings" panose="05000000000000000000" pitchFamily="2" charset="2"/>
              <a:buChar char="§"/>
            </a:pPr>
            <a:r>
              <a:rPr lang="en-US" altLang="ko-KR" sz="2545" dirty="0">
                <a:latin typeface="Arial" panose="020B0604020202020204" pitchFamily="34" charset="0"/>
                <a:cs typeface="Arial" panose="020B0604020202020204" pitchFamily="34" charset="0"/>
              </a:rPr>
              <a:t>DP : 02/03, 06/07, 18/19</a:t>
            </a:r>
          </a:p>
          <a:p>
            <a:r>
              <a:rPr lang="en-US" altLang="ko-KR" sz="2545" dirty="0">
                <a:latin typeface="Arial" panose="020B0604020202020204" pitchFamily="34" charset="0"/>
                <a:cs typeface="Arial" panose="020B0604020202020204" pitchFamily="34" charset="0"/>
              </a:rPr>
              <a:t>     CT : 82/83, 97/98, 15/16</a:t>
            </a:r>
          </a:p>
          <a:p>
            <a:r>
              <a:rPr lang="en-US" altLang="ko-KR" sz="2545" dirty="0">
                <a:latin typeface="Arial" panose="020B0604020202020204" pitchFamily="34" charset="0"/>
                <a:cs typeface="Arial" panose="020B0604020202020204" pitchFamily="34" charset="0"/>
              </a:rPr>
              <a:t>    WP : 86/87, 87/88, 91/92,</a:t>
            </a:r>
          </a:p>
          <a:p>
            <a:r>
              <a:rPr lang="en-US" altLang="ko-KR" sz="2545" dirty="0">
                <a:latin typeface="Arial" panose="020B0604020202020204" pitchFamily="34" charset="0"/>
                <a:cs typeface="Arial" panose="020B0604020202020204" pitchFamily="34" charset="0"/>
              </a:rPr>
              <a:t>             94/95, 04/05, 09/10</a:t>
            </a:r>
          </a:p>
        </p:txBody>
      </p:sp>
      <p:sp>
        <p:nvSpPr>
          <p:cNvPr id="31" name="TextBox 30">
            <a:extLst>
              <a:ext uri="{FF2B5EF4-FFF2-40B4-BE49-F238E27FC236}">
                <a16:creationId xmlns:a16="http://schemas.microsoft.com/office/drawing/2014/main" id="{254DB669-3E8F-F64A-8185-06692EF54052}"/>
              </a:ext>
            </a:extLst>
          </p:cNvPr>
          <p:cNvSpPr txBox="1"/>
          <p:nvPr/>
        </p:nvSpPr>
        <p:spPr>
          <a:xfrm>
            <a:off x="1708819" y="27333907"/>
            <a:ext cx="13353478" cy="707758"/>
          </a:xfrm>
          <a:prstGeom prst="rect">
            <a:avLst/>
          </a:prstGeom>
          <a:solidFill>
            <a:srgbClr val="AC0956"/>
          </a:solidFill>
          <a:ln>
            <a:noFill/>
          </a:ln>
        </p:spPr>
        <p:txBody>
          <a:bodyPr wrap="square" rtlCol="0">
            <a:spAutoFit/>
          </a:bodyPr>
          <a:lstStyle/>
          <a:p>
            <a:pPr algn="ctr"/>
            <a:r>
              <a:rPr lang="en-US" altLang="ko-KR" sz="3999" b="1" dirty="0">
                <a:solidFill>
                  <a:schemeClr val="bg1"/>
                </a:solidFill>
                <a:latin typeface="Arial" panose="020B0604020202020204" pitchFamily="34" charset="0"/>
                <a:cs typeface="Arial" panose="020B0604020202020204" pitchFamily="34" charset="0"/>
              </a:rPr>
              <a:t>Western peak</a:t>
            </a:r>
            <a:endParaRPr lang="ko-KR" altLang="ko-KR" sz="3635" b="1" dirty="0">
              <a:solidFill>
                <a:schemeClr val="bg1"/>
              </a:solidFill>
              <a:latin typeface="Arial" panose="020B0604020202020204" pitchFamily="34" charset="0"/>
              <a:cs typeface="Arial" panose="020B0604020202020204" pitchFamily="34" charset="0"/>
            </a:endParaRPr>
          </a:p>
        </p:txBody>
      </p:sp>
      <p:sp>
        <p:nvSpPr>
          <p:cNvPr id="32" name="직사각형 31">
            <a:extLst>
              <a:ext uri="{FF2B5EF4-FFF2-40B4-BE49-F238E27FC236}">
                <a16:creationId xmlns:a16="http://schemas.microsoft.com/office/drawing/2014/main" id="{12F77BA6-661B-0742-A0D7-3CCB0535774F}"/>
              </a:ext>
            </a:extLst>
          </p:cNvPr>
          <p:cNvSpPr/>
          <p:nvPr/>
        </p:nvSpPr>
        <p:spPr>
          <a:xfrm>
            <a:off x="1787256" y="28444210"/>
            <a:ext cx="13202767" cy="12176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159" dirty="0" err="1">
              <a:solidFill>
                <a:schemeClr val="tx1"/>
              </a:solidFill>
              <a:latin typeface="Arial" panose="020B0604020202020204" pitchFamily="34" charset="0"/>
              <a:cs typeface="Arial" panose="020B0604020202020204" pitchFamily="34" charset="0"/>
            </a:endParaRPr>
          </a:p>
        </p:txBody>
      </p:sp>
      <p:pic>
        <p:nvPicPr>
          <p:cNvPr id="33" name="그림 32">
            <a:extLst>
              <a:ext uri="{FF2B5EF4-FFF2-40B4-BE49-F238E27FC236}">
                <a16:creationId xmlns:a16="http://schemas.microsoft.com/office/drawing/2014/main" id="{D92F03FC-525C-924A-A849-C13992F07CEE}"/>
              </a:ext>
            </a:extLst>
          </p:cNvPr>
          <p:cNvPicPr>
            <a:picLocks noChangeAspect="1"/>
          </p:cNvPicPr>
          <p:nvPr/>
        </p:nvPicPr>
        <p:blipFill rotWithShape="1">
          <a:blip r:embed="rId8"/>
          <a:srcRect t="21243" b="49916"/>
          <a:stretch/>
        </p:blipFill>
        <p:spPr>
          <a:xfrm>
            <a:off x="1508479" y="28409225"/>
            <a:ext cx="13537383" cy="5052629"/>
          </a:xfrm>
          <a:prstGeom prst="rect">
            <a:avLst/>
          </a:prstGeom>
        </p:spPr>
      </p:pic>
      <p:pic>
        <p:nvPicPr>
          <p:cNvPr id="34" name="그림 33">
            <a:extLst>
              <a:ext uri="{FF2B5EF4-FFF2-40B4-BE49-F238E27FC236}">
                <a16:creationId xmlns:a16="http://schemas.microsoft.com/office/drawing/2014/main" id="{822A8BC3-B1E4-2D47-940C-9F06906EDF06}"/>
              </a:ext>
            </a:extLst>
          </p:cNvPr>
          <p:cNvPicPr>
            <a:picLocks noChangeAspect="1"/>
          </p:cNvPicPr>
          <p:nvPr/>
        </p:nvPicPr>
        <p:blipFill rotWithShape="1">
          <a:blip r:embed="rId9"/>
          <a:srcRect t="31673" b="31388"/>
          <a:stretch/>
        </p:blipFill>
        <p:spPr>
          <a:xfrm>
            <a:off x="2061788" y="33815010"/>
            <a:ext cx="8924803" cy="4266270"/>
          </a:xfrm>
          <a:prstGeom prst="rect">
            <a:avLst/>
          </a:prstGeom>
        </p:spPr>
      </p:pic>
      <p:sp>
        <p:nvSpPr>
          <p:cNvPr id="35" name="TextBox 34">
            <a:extLst>
              <a:ext uri="{FF2B5EF4-FFF2-40B4-BE49-F238E27FC236}">
                <a16:creationId xmlns:a16="http://schemas.microsoft.com/office/drawing/2014/main" id="{8801A86B-75BE-DE4E-AE17-47312B0B2337}"/>
              </a:ext>
            </a:extLst>
          </p:cNvPr>
          <p:cNvSpPr txBox="1"/>
          <p:nvPr/>
        </p:nvSpPr>
        <p:spPr>
          <a:xfrm>
            <a:off x="15224223" y="7378673"/>
            <a:ext cx="13353478" cy="707758"/>
          </a:xfrm>
          <a:prstGeom prst="rect">
            <a:avLst/>
          </a:prstGeom>
          <a:solidFill>
            <a:srgbClr val="AC0956"/>
          </a:solidFill>
          <a:ln>
            <a:noFill/>
          </a:ln>
        </p:spPr>
        <p:txBody>
          <a:bodyPr wrap="square" rtlCol="0">
            <a:spAutoFit/>
          </a:bodyPr>
          <a:lstStyle/>
          <a:p>
            <a:pPr algn="ctr"/>
            <a:r>
              <a:rPr lang="en-US" altLang="ko-KR" sz="3999" b="1" dirty="0">
                <a:solidFill>
                  <a:schemeClr val="bg1"/>
                </a:solidFill>
                <a:latin typeface="Arial" panose="020B0604020202020204" pitchFamily="34" charset="0"/>
                <a:cs typeface="Arial" panose="020B0604020202020204" pitchFamily="34" charset="0"/>
              </a:rPr>
              <a:t>Eastern peak</a:t>
            </a:r>
            <a:endParaRPr lang="ko-KR" altLang="ko-KR" sz="3635" b="1" dirty="0">
              <a:solidFill>
                <a:schemeClr val="bg1"/>
              </a:solidFill>
              <a:latin typeface="Arial" panose="020B0604020202020204" pitchFamily="34" charset="0"/>
              <a:cs typeface="Arial" panose="020B0604020202020204" pitchFamily="34" charset="0"/>
            </a:endParaRPr>
          </a:p>
        </p:txBody>
      </p:sp>
      <p:sp>
        <p:nvSpPr>
          <p:cNvPr id="36" name="직사각형 35">
            <a:extLst>
              <a:ext uri="{FF2B5EF4-FFF2-40B4-BE49-F238E27FC236}">
                <a16:creationId xmlns:a16="http://schemas.microsoft.com/office/drawing/2014/main" id="{1EAD5B86-B4F6-7446-BC72-1D4669718DB4}"/>
              </a:ext>
            </a:extLst>
          </p:cNvPr>
          <p:cNvSpPr/>
          <p:nvPr/>
        </p:nvSpPr>
        <p:spPr>
          <a:xfrm>
            <a:off x="15295732" y="8229970"/>
            <a:ext cx="13281969" cy="22299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159" dirty="0" err="1">
              <a:solidFill>
                <a:schemeClr val="tx1"/>
              </a:solidFill>
              <a:latin typeface="Arial" panose="020B0604020202020204" pitchFamily="34" charset="0"/>
              <a:cs typeface="Arial" panose="020B0604020202020204" pitchFamily="34" charset="0"/>
            </a:endParaRPr>
          </a:p>
        </p:txBody>
      </p:sp>
      <p:pic>
        <p:nvPicPr>
          <p:cNvPr id="37" name="그림 36">
            <a:extLst>
              <a:ext uri="{FF2B5EF4-FFF2-40B4-BE49-F238E27FC236}">
                <a16:creationId xmlns:a16="http://schemas.microsoft.com/office/drawing/2014/main" id="{216053E7-CE69-DD49-9D28-0A75674A4CF1}"/>
              </a:ext>
            </a:extLst>
          </p:cNvPr>
          <p:cNvPicPr>
            <a:picLocks noChangeAspect="1"/>
          </p:cNvPicPr>
          <p:nvPr/>
        </p:nvPicPr>
        <p:blipFill rotWithShape="1">
          <a:blip r:embed="rId10"/>
          <a:srcRect t="48886" b="23377"/>
          <a:stretch/>
        </p:blipFill>
        <p:spPr>
          <a:xfrm>
            <a:off x="14564013" y="8272906"/>
            <a:ext cx="14513529" cy="5209613"/>
          </a:xfrm>
          <a:prstGeom prst="rect">
            <a:avLst/>
          </a:prstGeom>
        </p:spPr>
      </p:pic>
      <p:pic>
        <p:nvPicPr>
          <p:cNvPr id="43" name="그림 42">
            <a:extLst>
              <a:ext uri="{FF2B5EF4-FFF2-40B4-BE49-F238E27FC236}">
                <a16:creationId xmlns:a16="http://schemas.microsoft.com/office/drawing/2014/main" id="{4E9B3A43-AC36-D24A-9387-0BAF0B45D74D}"/>
              </a:ext>
            </a:extLst>
          </p:cNvPr>
          <p:cNvPicPr>
            <a:picLocks noChangeAspect="1"/>
          </p:cNvPicPr>
          <p:nvPr/>
        </p:nvPicPr>
        <p:blipFill rotWithShape="1">
          <a:blip r:embed="rId11"/>
          <a:srcRect l="24459" r="22899"/>
          <a:stretch/>
        </p:blipFill>
        <p:spPr>
          <a:xfrm rot="16200000">
            <a:off x="21050084" y="17469130"/>
            <a:ext cx="4667971" cy="10387260"/>
          </a:xfrm>
          <a:prstGeom prst="rect">
            <a:avLst/>
          </a:prstGeom>
        </p:spPr>
      </p:pic>
      <p:sp>
        <p:nvSpPr>
          <p:cNvPr id="45" name="TextBox 44">
            <a:extLst>
              <a:ext uri="{FF2B5EF4-FFF2-40B4-BE49-F238E27FC236}">
                <a16:creationId xmlns:a16="http://schemas.microsoft.com/office/drawing/2014/main" id="{89D5239C-E425-4E49-8CAC-E38434B0180C}"/>
              </a:ext>
            </a:extLst>
          </p:cNvPr>
          <p:cNvSpPr txBox="1"/>
          <p:nvPr/>
        </p:nvSpPr>
        <p:spPr>
          <a:xfrm>
            <a:off x="15229660" y="30876435"/>
            <a:ext cx="13353478" cy="707758"/>
          </a:xfrm>
          <a:prstGeom prst="rect">
            <a:avLst/>
          </a:prstGeom>
          <a:solidFill>
            <a:srgbClr val="AC0956"/>
          </a:solidFill>
          <a:ln>
            <a:noFill/>
          </a:ln>
        </p:spPr>
        <p:txBody>
          <a:bodyPr wrap="square" rtlCol="0">
            <a:spAutoFit/>
          </a:bodyPr>
          <a:lstStyle/>
          <a:p>
            <a:pPr algn="ctr"/>
            <a:r>
              <a:rPr lang="en-US" altLang="ko-KR" sz="3999" b="1" dirty="0">
                <a:solidFill>
                  <a:schemeClr val="bg1"/>
                </a:solidFill>
                <a:latin typeface="Arial" panose="020B0604020202020204" pitchFamily="34" charset="0"/>
                <a:cs typeface="Arial" panose="020B0604020202020204" pitchFamily="34" charset="0"/>
              </a:rPr>
              <a:t>Summary</a:t>
            </a:r>
            <a:endParaRPr lang="ko-KR" altLang="ko-KR" sz="3635" b="1" dirty="0">
              <a:solidFill>
                <a:schemeClr val="bg1"/>
              </a:solidFill>
              <a:latin typeface="Arial" panose="020B0604020202020204" pitchFamily="34" charset="0"/>
              <a:cs typeface="Arial" panose="020B0604020202020204" pitchFamily="34" charset="0"/>
            </a:endParaRPr>
          </a:p>
        </p:txBody>
      </p:sp>
      <p:sp>
        <p:nvSpPr>
          <p:cNvPr id="46" name="직사각형 45">
            <a:extLst>
              <a:ext uri="{FF2B5EF4-FFF2-40B4-BE49-F238E27FC236}">
                <a16:creationId xmlns:a16="http://schemas.microsoft.com/office/drawing/2014/main" id="{B4F10965-1893-814D-A384-CDE973F5CD7F}"/>
              </a:ext>
            </a:extLst>
          </p:cNvPr>
          <p:cNvSpPr/>
          <p:nvPr/>
        </p:nvSpPr>
        <p:spPr>
          <a:xfrm>
            <a:off x="15428043" y="31912810"/>
            <a:ext cx="13279710" cy="8634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ko-KR" altLang="en-US" sz="2159" dirty="0" err="1">
              <a:solidFill>
                <a:schemeClr val="tx1"/>
              </a:solidFill>
              <a:latin typeface="Arial" panose="020B0604020202020204" pitchFamily="34" charset="0"/>
              <a:cs typeface="Arial" panose="020B0604020202020204" pitchFamily="34" charset="0"/>
            </a:endParaRPr>
          </a:p>
        </p:txBody>
      </p:sp>
      <p:sp>
        <p:nvSpPr>
          <p:cNvPr id="47" name="직사각형 46">
            <a:extLst>
              <a:ext uri="{FF2B5EF4-FFF2-40B4-BE49-F238E27FC236}">
                <a16:creationId xmlns:a16="http://schemas.microsoft.com/office/drawing/2014/main" id="{D9B62AD5-FBBC-D843-9B2D-586D3BD19C9C}"/>
              </a:ext>
            </a:extLst>
          </p:cNvPr>
          <p:cNvSpPr/>
          <p:nvPr/>
        </p:nvSpPr>
        <p:spPr>
          <a:xfrm>
            <a:off x="4883725" y="25185747"/>
            <a:ext cx="2371744" cy="316112"/>
          </a:xfrm>
          <a:prstGeom prst="rect">
            <a:avLst/>
          </a:prstGeom>
        </p:spPr>
        <p:txBody>
          <a:bodyPr wrap="square">
            <a:spAutoFit/>
          </a:bodyPr>
          <a:lstStyle/>
          <a:p>
            <a:pPr algn="just"/>
            <a:r>
              <a:rPr lang="en-US" altLang="ko-KR" sz="1454" dirty="0">
                <a:latin typeface="Arial" panose="020B0604020202020204" pitchFamily="34" charset="0"/>
                <a:cs typeface="Arial" panose="020B0604020202020204" pitchFamily="34" charset="0"/>
              </a:rPr>
              <a:t>Fig. 3 Evolution of SSTA</a:t>
            </a:r>
          </a:p>
        </p:txBody>
      </p:sp>
      <p:sp>
        <p:nvSpPr>
          <p:cNvPr id="48" name="직사각형 47">
            <a:extLst>
              <a:ext uri="{FF2B5EF4-FFF2-40B4-BE49-F238E27FC236}">
                <a16:creationId xmlns:a16="http://schemas.microsoft.com/office/drawing/2014/main" id="{746CC35E-2AD4-4049-9F6F-036B19F7026A}"/>
              </a:ext>
            </a:extLst>
          </p:cNvPr>
          <p:cNvSpPr/>
          <p:nvPr/>
        </p:nvSpPr>
        <p:spPr>
          <a:xfrm>
            <a:off x="9415631" y="13772780"/>
            <a:ext cx="4494276" cy="316112"/>
          </a:xfrm>
          <a:prstGeom prst="rect">
            <a:avLst/>
          </a:prstGeom>
        </p:spPr>
        <p:txBody>
          <a:bodyPr wrap="square">
            <a:spAutoFit/>
          </a:bodyPr>
          <a:lstStyle/>
          <a:p>
            <a:pPr algn="just"/>
            <a:r>
              <a:rPr lang="en-US" altLang="ko-KR" sz="1454" dirty="0">
                <a:latin typeface="Arial" panose="020B0604020202020204" pitchFamily="34" charset="0"/>
                <a:cs typeface="Arial" panose="020B0604020202020204" pitchFamily="34" charset="0"/>
              </a:rPr>
              <a:t>Fig. 2 SSTA of individual Double Peaked El Nino</a:t>
            </a:r>
          </a:p>
        </p:txBody>
      </p:sp>
      <p:sp>
        <p:nvSpPr>
          <p:cNvPr id="49" name="직사각형 48">
            <a:extLst>
              <a:ext uri="{FF2B5EF4-FFF2-40B4-BE49-F238E27FC236}">
                <a16:creationId xmlns:a16="http://schemas.microsoft.com/office/drawing/2014/main" id="{4A6EF7B2-54EA-464D-A797-7E4B595063CF}"/>
              </a:ext>
            </a:extLst>
          </p:cNvPr>
          <p:cNvSpPr/>
          <p:nvPr/>
        </p:nvSpPr>
        <p:spPr>
          <a:xfrm>
            <a:off x="2795513" y="13677501"/>
            <a:ext cx="5233045" cy="316112"/>
          </a:xfrm>
          <a:prstGeom prst="rect">
            <a:avLst/>
          </a:prstGeom>
        </p:spPr>
        <p:txBody>
          <a:bodyPr wrap="square">
            <a:spAutoFit/>
          </a:bodyPr>
          <a:lstStyle/>
          <a:p>
            <a:pPr algn="just"/>
            <a:r>
              <a:rPr lang="en-US" altLang="ko-KR" sz="1454" dirty="0">
                <a:latin typeface="Arial" panose="020B0604020202020204" pitchFamily="34" charset="0"/>
                <a:cs typeface="Arial" panose="020B0604020202020204" pitchFamily="34" charset="0"/>
              </a:rPr>
              <a:t>Fig. 1 Evolution of SSTA(Double Peaked El Nino) in CGCM</a:t>
            </a:r>
          </a:p>
        </p:txBody>
      </p:sp>
      <p:sp>
        <p:nvSpPr>
          <p:cNvPr id="50" name="직사각형 49">
            <a:extLst>
              <a:ext uri="{FF2B5EF4-FFF2-40B4-BE49-F238E27FC236}">
                <a16:creationId xmlns:a16="http://schemas.microsoft.com/office/drawing/2014/main" id="{8C7292F8-B5F0-CD44-9D48-CAF2DE061278}"/>
              </a:ext>
            </a:extLst>
          </p:cNvPr>
          <p:cNvSpPr/>
          <p:nvPr/>
        </p:nvSpPr>
        <p:spPr>
          <a:xfrm>
            <a:off x="6698220" y="33353106"/>
            <a:ext cx="3579669" cy="316112"/>
          </a:xfrm>
          <a:prstGeom prst="rect">
            <a:avLst/>
          </a:prstGeom>
        </p:spPr>
        <p:txBody>
          <a:bodyPr wrap="square">
            <a:spAutoFit/>
          </a:bodyPr>
          <a:lstStyle/>
          <a:p>
            <a:pPr algn="just"/>
            <a:r>
              <a:rPr lang="en-US" altLang="ko-KR" sz="1454" dirty="0">
                <a:latin typeface="Arial" panose="020B0604020202020204" pitchFamily="34" charset="0"/>
                <a:cs typeface="Arial" panose="020B0604020202020204" pitchFamily="34" charset="0"/>
              </a:rPr>
              <a:t>Fig. 4 Advection terms of western peak</a:t>
            </a:r>
          </a:p>
        </p:txBody>
      </p:sp>
      <p:sp>
        <p:nvSpPr>
          <p:cNvPr id="51" name="직사각형 50">
            <a:extLst>
              <a:ext uri="{FF2B5EF4-FFF2-40B4-BE49-F238E27FC236}">
                <a16:creationId xmlns:a16="http://schemas.microsoft.com/office/drawing/2014/main" id="{776F20C8-9C3E-6A4A-A94C-E1118B468161}"/>
              </a:ext>
            </a:extLst>
          </p:cNvPr>
          <p:cNvSpPr/>
          <p:nvPr/>
        </p:nvSpPr>
        <p:spPr>
          <a:xfrm>
            <a:off x="22241002" y="24811787"/>
            <a:ext cx="2567431" cy="316112"/>
          </a:xfrm>
          <a:prstGeom prst="rect">
            <a:avLst/>
          </a:prstGeom>
        </p:spPr>
        <p:txBody>
          <a:bodyPr wrap="square">
            <a:spAutoFit/>
          </a:bodyPr>
          <a:lstStyle/>
          <a:p>
            <a:pPr algn="just"/>
            <a:r>
              <a:rPr lang="en-US" altLang="ko-KR" sz="1454" dirty="0">
                <a:latin typeface="Arial" panose="020B0604020202020204" pitchFamily="34" charset="0"/>
                <a:cs typeface="Arial" panose="020B0604020202020204" pitchFamily="34" charset="0"/>
              </a:rPr>
              <a:t>Fig. 8 Evolution of sea level</a:t>
            </a:r>
          </a:p>
        </p:txBody>
      </p:sp>
      <p:sp>
        <p:nvSpPr>
          <p:cNvPr id="52" name="직사각형 51">
            <a:extLst>
              <a:ext uri="{FF2B5EF4-FFF2-40B4-BE49-F238E27FC236}">
                <a16:creationId xmlns:a16="http://schemas.microsoft.com/office/drawing/2014/main" id="{0AFC5A07-5CFE-A34A-B0E2-EA8E73567336}"/>
              </a:ext>
            </a:extLst>
          </p:cNvPr>
          <p:cNvSpPr/>
          <p:nvPr/>
        </p:nvSpPr>
        <p:spPr>
          <a:xfrm>
            <a:off x="25007215" y="28830014"/>
            <a:ext cx="3390140" cy="539891"/>
          </a:xfrm>
          <a:prstGeom prst="rect">
            <a:avLst/>
          </a:prstGeom>
        </p:spPr>
        <p:txBody>
          <a:bodyPr wrap="square">
            <a:spAutoFit/>
          </a:bodyPr>
          <a:lstStyle/>
          <a:p>
            <a:pPr algn="just"/>
            <a:r>
              <a:rPr lang="en-US" altLang="ko-KR" sz="1454" dirty="0">
                <a:latin typeface="Arial" panose="020B0604020202020204" pitchFamily="34" charset="0"/>
                <a:cs typeface="Arial" panose="020B0604020202020204" pitchFamily="34" charset="0"/>
              </a:rPr>
              <a:t>Fig. 9 sea level index and dynamic height from wind stress</a:t>
            </a:r>
          </a:p>
        </p:txBody>
      </p:sp>
      <p:sp>
        <p:nvSpPr>
          <p:cNvPr id="53" name="직사각형 52">
            <a:extLst>
              <a:ext uri="{FF2B5EF4-FFF2-40B4-BE49-F238E27FC236}">
                <a16:creationId xmlns:a16="http://schemas.microsoft.com/office/drawing/2014/main" id="{B9A1731F-A1B2-BE4F-A79C-4731311C5D60}"/>
              </a:ext>
            </a:extLst>
          </p:cNvPr>
          <p:cNvSpPr/>
          <p:nvPr/>
        </p:nvSpPr>
        <p:spPr>
          <a:xfrm>
            <a:off x="20217355" y="20041609"/>
            <a:ext cx="6697680" cy="316112"/>
          </a:xfrm>
          <a:prstGeom prst="rect">
            <a:avLst/>
          </a:prstGeom>
        </p:spPr>
        <p:txBody>
          <a:bodyPr wrap="square">
            <a:spAutoFit/>
          </a:bodyPr>
          <a:lstStyle/>
          <a:p>
            <a:pPr algn="just"/>
            <a:r>
              <a:rPr lang="en-US" altLang="ko-KR" sz="1454" dirty="0">
                <a:latin typeface="Arial" panose="020B0604020202020204" pitchFamily="34" charset="0"/>
                <a:cs typeface="Arial" panose="020B0604020202020204" pitchFamily="34" charset="0"/>
              </a:rPr>
              <a:t>Fig. 7 Developing phase average sea level, zonal wind stress and precipitation</a:t>
            </a:r>
          </a:p>
        </p:txBody>
      </p:sp>
      <p:sp>
        <p:nvSpPr>
          <p:cNvPr id="57" name="직사각형 56">
            <a:extLst>
              <a:ext uri="{FF2B5EF4-FFF2-40B4-BE49-F238E27FC236}">
                <a16:creationId xmlns:a16="http://schemas.microsoft.com/office/drawing/2014/main" id="{2A2562F4-2B69-6A40-BA4B-FFF3711830BE}"/>
              </a:ext>
            </a:extLst>
          </p:cNvPr>
          <p:cNvSpPr/>
          <p:nvPr/>
        </p:nvSpPr>
        <p:spPr>
          <a:xfrm>
            <a:off x="20979272" y="13693175"/>
            <a:ext cx="3579669" cy="316112"/>
          </a:xfrm>
          <a:prstGeom prst="rect">
            <a:avLst/>
          </a:prstGeom>
        </p:spPr>
        <p:txBody>
          <a:bodyPr wrap="square">
            <a:spAutoFit/>
          </a:bodyPr>
          <a:lstStyle/>
          <a:p>
            <a:pPr algn="just"/>
            <a:r>
              <a:rPr lang="en-US" altLang="ko-KR" sz="1454" dirty="0">
                <a:latin typeface="Arial" panose="020B0604020202020204" pitchFamily="34" charset="0"/>
                <a:cs typeface="Arial" panose="020B0604020202020204" pitchFamily="34" charset="0"/>
              </a:rPr>
              <a:t>Fig. 6 Advection terms of eastern peak</a:t>
            </a:r>
          </a:p>
        </p:txBody>
      </p:sp>
      <p:sp>
        <p:nvSpPr>
          <p:cNvPr id="59" name="직사각형 58">
            <a:extLst>
              <a:ext uri="{FF2B5EF4-FFF2-40B4-BE49-F238E27FC236}">
                <a16:creationId xmlns:a16="http://schemas.microsoft.com/office/drawing/2014/main" id="{1A0CDE9E-2327-414D-B4F1-4C5A23836BA8}"/>
              </a:ext>
            </a:extLst>
          </p:cNvPr>
          <p:cNvSpPr/>
          <p:nvPr/>
        </p:nvSpPr>
        <p:spPr>
          <a:xfrm>
            <a:off x="5525814" y="38077932"/>
            <a:ext cx="2769443" cy="316112"/>
          </a:xfrm>
          <a:prstGeom prst="rect">
            <a:avLst/>
          </a:prstGeom>
        </p:spPr>
        <p:txBody>
          <a:bodyPr wrap="square">
            <a:spAutoFit/>
          </a:bodyPr>
          <a:lstStyle/>
          <a:p>
            <a:pPr algn="just"/>
            <a:r>
              <a:rPr lang="en-US" altLang="ko-KR" sz="1454" dirty="0">
                <a:latin typeface="Arial" panose="020B0604020202020204" pitchFamily="34" charset="0"/>
                <a:cs typeface="Arial" panose="020B0604020202020204" pitchFamily="34" charset="0"/>
              </a:rPr>
              <a:t>Fig. 5 wind speed anomalies</a:t>
            </a:r>
          </a:p>
        </p:txBody>
      </p:sp>
      <p:sp>
        <p:nvSpPr>
          <p:cNvPr id="68" name="타원 67">
            <a:extLst>
              <a:ext uri="{FF2B5EF4-FFF2-40B4-BE49-F238E27FC236}">
                <a16:creationId xmlns:a16="http://schemas.microsoft.com/office/drawing/2014/main" id="{6F61DC15-AB92-E549-AA3C-61E0404E5CAA}"/>
              </a:ext>
            </a:extLst>
          </p:cNvPr>
          <p:cNvSpPr/>
          <p:nvPr/>
        </p:nvSpPr>
        <p:spPr>
          <a:xfrm>
            <a:off x="16315705" y="19969778"/>
            <a:ext cx="1464299" cy="1129057"/>
          </a:xfrm>
          <a:prstGeom prst="ellipse">
            <a:avLst/>
          </a:prstGeom>
          <a:solidFill>
            <a:srgbClr val="DB7BBC">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07" tIns="41553" rIns="83107" bIns="41553" numCol="1" spcCol="0" rtlCol="0" fromWordArt="0" anchor="ctr" anchorCtr="0" forceAA="0" compatLnSpc="1">
            <a:prstTxWarp prst="textNoShape">
              <a:avLst/>
            </a:prstTxWarp>
            <a:noAutofit/>
          </a:bodyPr>
          <a:lstStyle/>
          <a:p>
            <a:pPr algn="ctr"/>
            <a:endParaRPr kumimoji="1" lang="ko-KR" altLang="en-US" sz="1156"/>
          </a:p>
        </p:txBody>
      </p:sp>
      <p:sp>
        <p:nvSpPr>
          <p:cNvPr id="65" name="TextBox 64">
            <a:extLst>
              <a:ext uri="{FF2B5EF4-FFF2-40B4-BE49-F238E27FC236}">
                <a16:creationId xmlns:a16="http://schemas.microsoft.com/office/drawing/2014/main" id="{E30291B7-37CC-7345-9947-979C2DA0BFDC}"/>
              </a:ext>
            </a:extLst>
          </p:cNvPr>
          <p:cNvSpPr txBox="1"/>
          <p:nvPr/>
        </p:nvSpPr>
        <p:spPr>
          <a:xfrm>
            <a:off x="15700635" y="26427879"/>
            <a:ext cx="8759076" cy="875624"/>
          </a:xfrm>
          <a:prstGeom prst="rect">
            <a:avLst/>
          </a:prstGeom>
          <a:noFill/>
        </p:spPr>
        <p:txBody>
          <a:bodyPr wrap="square" rtlCol="0">
            <a:spAutoFit/>
          </a:bodyPr>
          <a:lstStyle/>
          <a:p>
            <a:pPr marL="415525" indent="-415525">
              <a:buFont typeface="Wingdings" panose="05000000000000000000" pitchFamily="2" charset="2"/>
              <a:buChar char="§"/>
            </a:pPr>
            <a:r>
              <a:rPr lang="en-US" altLang="ko-KR" sz="2545" dirty="0">
                <a:latin typeface="Arial" panose="020B0604020202020204" pitchFamily="34" charset="0"/>
                <a:cs typeface="Arial" panose="020B0604020202020204" pitchFamily="34" charset="0"/>
              </a:rPr>
              <a:t>First, the initial value of sea level is higher than Warm Pool El Nino</a:t>
            </a:r>
          </a:p>
        </p:txBody>
      </p:sp>
      <p:sp>
        <p:nvSpPr>
          <p:cNvPr id="66" name="TextBox 65">
            <a:extLst>
              <a:ext uri="{FF2B5EF4-FFF2-40B4-BE49-F238E27FC236}">
                <a16:creationId xmlns:a16="http://schemas.microsoft.com/office/drawing/2014/main" id="{EA96D4C2-1A62-1046-B121-2D6F57D5DB58}"/>
              </a:ext>
            </a:extLst>
          </p:cNvPr>
          <p:cNvSpPr txBox="1"/>
          <p:nvPr/>
        </p:nvSpPr>
        <p:spPr>
          <a:xfrm>
            <a:off x="15700635" y="25482804"/>
            <a:ext cx="7654746" cy="483979"/>
          </a:xfrm>
          <a:prstGeom prst="rect">
            <a:avLst/>
          </a:prstGeom>
          <a:noFill/>
        </p:spPr>
        <p:txBody>
          <a:bodyPr wrap="square" rtlCol="0">
            <a:spAutoFit/>
          </a:bodyPr>
          <a:lstStyle/>
          <a:p>
            <a:pPr algn="ctr"/>
            <a:r>
              <a:rPr lang="en-US" altLang="ko-KR" sz="2545" dirty="0">
                <a:latin typeface="Arial" panose="020B0604020202020204" pitchFamily="34" charset="0"/>
                <a:cs typeface="Arial" panose="020B0604020202020204" pitchFamily="34" charset="0"/>
              </a:rPr>
              <a:t>The reason of Higher </a:t>
            </a:r>
            <a:r>
              <a:rPr lang="en-US" altLang="ko-KR" sz="2545" b="1" dirty="0">
                <a:latin typeface="Arial" panose="020B0604020202020204" pitchFamily="34" charset="0"/>
                <a:cs typeface="Arial" panose="020B0604020202020204" pitchFamily="34" charset="0"/>
              </a:rPr>
              <a:t>sea level i</a:t>
            </a:r>
            <a:r>
              <a:rPr lang="en-US" altLang="ko-KR" sz="2545" dirty="0">
                <a:latin typeface="Arial" panose="020B0604020202020204" pitchFamily="34" charset="0"/>
                <a:cs typeface="Arial" panose="020B0604020202020204" pitchFamily="34" charset="0"/>
              </a:rPr>
              <a:t>n Eastern Pacific</a:t>
            </a:r>
          </a:p>
        </p:txBody>
      </p:sp>
      <p:sp>
        <p:nvSpPr>
          <p:cNvPr id="60" name="TextBox 59">
            <a:extLst>
              <a:ext uri="{FF2B5EF4-FFF2-40B4-BE49-F238E27FC236}">
                <a16:creationId xmlns:a16="http://schemas.microsoft.com/office/drawing/2014/main" id="{48967964-0F12-864B-A520-EC788DF88778}"/>
              </a:ext>
            </a:extLst>
          </p:cNvPr>
          <p:cNvSpPr txBox="1"/>
          <p:nvPr/>
        </p:nvSpPr>
        <p:spPr>
          <a:xfrm>
            <a:off x="15765900" y="18458960"/>
            <a:ext cx="2718462" cy="875624"/>
          </a:xfrm>
          <a:prstGeom prst="rect">
            <a:avLst/>
          </a:prstGeom>
          <a:noFill/>
        </p:spPr>
        <p:txBody>
          <a:bodyPr wrap="square" rtlCol="0">
            <a:spAutoFit/>
          </a:bodyPr>
          <a:lstStyle/>
          <a:p>
            <a:pPr algn="ctr"/>
            <a:r>
              <a:rPr lang="en-US" altLang="ko-KR" sz="2545" dirty="0">
                <a:latin typeface="Arial" panose="020B0604020202020204" pitchFamily="34" charset="0"/>
                <a:cs typeface="Arial" panose="020B0604020202020204" pitchFamily="34" charset="0"/>
              </a:rPr>
              <a:t>Stronger </a:t>
            </a:r>
            <a:r>
              <a:rPr lang="en-US" altLang="ko-KR" sz="2545" b="1" dirty="0">
                <a:latin typeface="Arial" panose="020B0604020202020204" pitchFamily="34" charset="0"/>
                <a:cs typeface="Arial" panose="020B0604020202020204" pitchFamily="34" charset="0"/>
              </a:rPr>
              <a:t>ITCZ precipitation</a:t>
            </a:r>
          </a:p>
        </p:txBody>
      </p:sp>
      <p:sp>
        <p:nvSpPr>
          <p:cNvPr id="70" name="타원 69">
            <a:extLst>
              <a:ext uri="{FF2B5EF4-FFF2-40B4-BE49-F238E27FC236}">
                <a16:creationId xmlns:a16="http://schemas.microsoft.com/office/drawing/2014/main" id="{FEB0E432-FF52-2047-A982-581EB6FA20C1}"/>
              </a:ext>
            </a:extLst>
          </p:cNvPr>
          <p:cNvSpPr/>
          <p:nvPr/>
        </p:nvSpPr>
        <p:spPr>
          <a:xfrm>
            <a:off x="16273557" y="21777173"/>
            <a:ext cx="1464299" cy="1129057"/>
          </a:xfrm>
          <a:prstGeom prst="ellipse">
            <a:avLst/>
          </a:prstGeom>
          <a:solidFill>
            <a:srgbClr val="DB7BBC">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07" tIns="41553" rIns="83107" bIns="41553" numCol="1" spcCol="0" rtlCol="0" fromWordArt="0" anchor="ctr" anchorCtr="0" forceAA="0" compatLnSpc="1">
            <a:prstTxWarp prst="textNoShape">
              <a:avLst/>
            </a:prstTxWarp>
            <a:noAutofit/>
          </a:bodyPr>
          <a:lstStyle/>
          <a:p>
            <a:pPr algn="ctr"/>
            <a:endParaRPr kumimoji="1" lang="ko-KR" altLang="en-US" sz="1156"/>
          </a:p>
        </p:txBody>
      </p:sp>
      <p:sp>
        <p:nvSpPr>
          <p:cNvPr id="71" name="타원 70">
            <a:extLst>
              <a:ext uri="{FF2B5EF4-FFF2-40B4-BE49-F238E27FC236}">
                <a16:creationId xmlns:a16="http://schemas.microsoft.com/office/drawing/2014/main" id="{0CDA21F3-CB80-9147-B2DC-15EA59EFD69A}"/>
              </a:ext>
            </a:extLst>
          </p:cNvPr>
          <p:cNvSpPr/>
          <p:nvPr/>
        </p:nvSpPr>
        <p:spPr>
          <a:xfrm>
            <a:off x="16315703" y="23673874"/>
            <a:ext cx="1464299" cy="1129057"/>
          </a:xfrm>
          <a:prstGeom prst="ellipse">
            <a:avLst/>
          </a:prstGeom>
          <a:solidFill>
            <a:srgbClr val="DB7BBC">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07" tIns="41553" rIns="83107" bIns="41553" numCol="1" spcCol="0" rtlCol="0" fromWordArt="0" anchor="ctr" anchorCtr="0" forceAA="0" compatLnSpc="1">
            <a:prstTxWarp prst="textNoShape">
              <a:avLst/>
            </a:prstTxWarp>
            <a:noAutofit/>
          </a:bodyPr>
          <a:lstStyle/>
          <a:p>
            <a:pPr algn="ctr"/>
            <a:endParaRPr kumimoji="1" lang="ko-KR" altLang="en-US" sz="1156"/>
          </a:p>
        </p:txBody>
      </p:sp>
      <p:sp>
        <p:nvSpPr>
          <p:cNvPr id="61" name="TextBox 60">
            <a:extLst>
              <a:ext uri="{FF2B5EF4-FFF2-40B4-BE49-F238E27FC236}">
                <a16:creationId xmlns:a16="http://schemas.microsoft.com/office/drawing/2014/main" id="{4AB0EDE6-3B32-9642-8247-0BF9CD75492A}"/>
              </a:ext>
            </a:extLst>
          </p:cNvPr>
          <p:cNvSpPr txBox="1"/>
          <p:nvPr/>
        </p:nvSpPr>
        <p:spPr>
          <a:xfrm>
            <a:off x="15645633" y="19887258"/>
            <a:ext cx="2718462" cy="1267270"/>
          </a:xfrm>
          <a:prstGeom prst="rect">
            <a:avLst/>
          </a:prstGeom>
          <a:noFill/>
        </p:spPr>
        <p:txBody>
          <a:bodyPr wrap="square" rtlCol="0">
            <a:spAutoFit/>
          </a:bodyPr>
          <a:lstStyle/>
          <a:p>
            <a:pPr algn="ctr"/>
            <a:r>
              <a:rPr lang="en-US" altLang="ko-KR" sz="2545" dirty="0">
                <a:latin typeface="Arial" panose="020B0604020202020204" pitchFamily="34" charset="0"/>
                <a:cs typeface="Arial" panose="020B0604020202020204" pitchFamily="34" charset="0"/>
              </a:rPr>
              <a:t>Stronger</a:t>
            </a:r>
          </a:p>
          <a:p>
            <a:pPr algn="ctr"/>
            <a:r>
              <a:rPr lang="en-US" altLang="ko-KR" sz="2545" b="1" dirty="0">
                <a:latin typeface="Arial" panose="020B0604020202020204" pitchFamily="34" charset="0"/>
                <a:cs typeface="Arial" panose="020B0604020202020204" pitchFamily="34" charset="0"/>
              </a:rPr>
              <a:t>Westerly</a:t>
            </a:r>
          </a:p>
          <a:p>
            <a:pPr algn="ctr"/>
            <a:r>
              <a:rPr lang="en-US" altLang="ko-KR" sz="2545" dirty="0">
                <a:latin typeface="Arial" panose="020B0604020202020204" pitchFamily="34" charset="0"/>
                <a:cs typeface="Arial" panose="020B0604020202020204" pitchFamily="34" charset="0"/>
              </a:rPr>
              <a:t>Wind stress</a:t>
            </a:r>
          </a:p>
        </p:txBody>
      </p:sp>
      <p:sp>
        <p:nvSpPr>
          <p:cNvPr id="62" name="TextBox 61">
            <a:extLst>
              <a:ext uri="{FF2B5EF4-FFF2-40B4-BE49-F238E27FC236}">
                <a16:creationId xmlns:a16="http://schemas.microsoft.com/office/drawing/2014/main" id="{8F97EE5D-17C9-FE40-BC6F-CBBC05FE32C1}"/>
              </a:ext>
            </a:extLst>
          </p:cNvPr>
          <p:cNvSpPr txBox="1"/>
          <p:nvPr/>
        </p:nvSpPr>
        <p:spPr>
          <a:xfrm>
            <a:off x="15752893" y="21956758"/>
            <a:ext cx="2718462" cy="875624"/>
          </a:xfrm>
          <a:prstGeom prst="rect">
            <a:avLst/>
          </a:prstGeom>
          <a:noFill/>
        </p:spPr>
        <p:txBody>
          <a:bodyPr wrap="square" rtlCol="0">
            <a:spAutoFit/>
          </a:bodyPr>
          <a:lstStyle/>
          <a:p>
            <a:pPr algn="ctr"/>
            <a:r>
              <a:rPr lang="en-US" altLang="ko-KR" sz="2545" dirty="0">
                <a:latin typeface="Arial" panose="020B0604020202020204" pitchFamily="34" charset="0"/>
                <a:cs typeface="Arial" panose="020B0604020202020204" pitchFamily="34" charset="0"/>
              </a:rPr>
              <a:t>Higher </a:t>
            </a:r>
            <a:r>
              <a:rPr lang="en-US" altLang="ko-KR" sz="2545" b="1" dirty="0">
                <a:latin typeface="Arial" panose="020B0604020202020204" pitchFamily="34" charset="0"/>
                <a:cs typeface="Arial" panose="020B0604020202020204" pitchFamily="34" charset="0"/>
              </a:rPr>
              <a:t>sea level</a:t>
            </a:r>
          </a:p>
          <a:p>
            <a:pPr algn="ctr"/>
            <a:r>
              <a:rPr lang="en-US" altLang="ko-KR" sz="2545" dirty="0">
                <a:latin typeface="Arial" panose="020B0604020202020204" pitchFamily="34" charset="0"/>
                <a:cs typeface="Arial" panose="020B0604020202020204" pitchFamily="34" charset="0"/>
              </a:rPr>
              <a:t>In Eastern Pacific</a:t>
            </a:r>
          </a:p>
        </p:txBody>
      </p:sp>
      <p:sp>
        <p:nvSpPr>
          <p:cNvPr id="63" name="TextBox 62">
            <a:extLst>
              <a:ext uri="{FF2B5EF4-FFF2-40B4-BE49-F238E27FC236}">
                <a16:creationId xmlns:a16="http://schemas.microsoft.com/office/drawing/2014/main" id="{12152FEC-CF8F-2440-9F1B-427FF0FB8678}"/>
              </a:ext>
            </a:extLst>
          </p:cNvPr>
          <p:cNvSpPr txBox="1"/>
          <p:nvPr/>
        </p:nvSpPr>
        <p:spPr>
          <a:xfrm>
            <a:off x="15753087" y="23634489"/>
            <a:ext cx="2718462" cy="875624"/>
          </a:xfrm>
          <a:prstGeom prst="rect">
            <a:avLst/>
          </a:prstGeom>
          <a:noFill/>
        </p:spPr>
        <p:txBody>
          <a:bodyPr wrap="square" rtlCol="0">
            <a:spAutoFit/>
          </a:bodyPr>
          <a:lstStyle/>
          <a:p>
            <a:pPr algn="ctr"/>
            <a:r>
              <a:rPr lang="en-US" altLang="ko-KR" sz="2545" dirty="0">
                <a:latin typeface="Arial" panose="020B0604020202020204" pitchFamily="34" charset="0"/>
                <a:cs typeface="Arial" panose="020B0604020202020204" pitchFamily="34" charset="0"/>
              </a:rPr>
              <a:t>Higher</a:t>
            </a:r>
          </a:p>
          <a:p>
            <a:pPr algn="ctr"/>
            <a:r>
              <a:rPr lang="en-US" altLang="ko-KR" sz="2545" b="1" dirty="0">
                <a:latin typeface="Arial" panose="020B0604020202020204" pitchFamily="34" charset="0"/>
                <a:cs typeface="Arial" panose="020B0604020202020204" pitchFamily="34" charset="0"/>
              </a:rPr>
              <a:t>Subsurface SST</a:t>
            </a:r>
          </a:p>
        </p:txBody>
      </p:sp>
      <p:sp>
        <p:nvSpPr>
          <p:cNvPr id="74" name="TextBox 73">
            <a:extLst>
              <a:ext uri="{FF2B5EF4-FFF2-40B4-BE49-F238E27FC236}">
                <a16:creationId xmlns:a16="http://schemas.microsoft.com/office/drawing/2014/main" id="{07876B00-F504-8944-9AF1-230019597EAA}"/>
              </a:ext>
            </a:extLst>
          </p:cNvPr>
          <p:cNvSpPr txBox="1"/>
          <p:nvPr/>
        </p:nvSpPr>
        <p:spPr>
          <a:xfrm>
            <a:off x="15704224" y="27584028"/>
            <a:ext cx="8803254" cy="1658916"/>
          </a:xfrm>
          <a:prstGeom prst="rect">
            <a:avLst/>
          </a:prstGeom>
          <a:noFill/>
        </p:spPr>
        <p:txBody>
          <a:bodyPr wrap="square" rtlCol="0">
            <a:spAutoFit/>
          </a:bodyPr>
          <a:lstStyle/>
          <a:p>
            <a:pPr marL="415525" indent="-415525">
              <a:buFont typeface="Wingdings" panose="05000000000000000000" pitchFamily="2" charset="2"/>
              <a:buChar char="§"/>
            </a:pPr>
            <a:r>
              <a:rPr lang="en-US" altLang="ko-KR" sz="2545" dirty="0">
                <a:latin typeface="Arial" panose="020B0604020202020204" pitchFamily="34" charset="0"/>
                <a:cs typeface="Arial" panose="020B0604020202020204" pitchFamily="34" charset="0"/>
              </a:rPr>
              <a:t>Second, the slope of sea level caused by zonal wind stress is higher than Warm Pool El Nino. The black bars mean real sea level data and pink bars mean dynamic height from wind stress.</a:t>
            </a:r>
          </a:p>
        </p:txBody>
      </p:sp>
      <p:sp>
        <p:nvSpPr>
          <p:cNvPr id="77" name="TextBox 76">
            <a:extLst>
              <a:ext uri="{FF2B5EF4-FFF2-40B4-BE49-F238E27FC236}">
                <a16:creationId xmlns:a16="http://schemas.microsoft.com/office/drawing/2014/main" id="{63E482D4-F3C7-5D49-A69C-60644390CA89}"/>
              </a:ext>
            </a:extLst>
          </p:cNvPr>
          <p:cNvSpPr txBox="1"/>
          <p:nvPr/>
        </p:nvSpPr>
        <p:spPr>
          <a:xfrm>
            <a:off x="2483208" y="15999732"/>
            <a:ext cx="11888223" cy="1267270"/>
          </a:xfrm>
          <a:prstGeom prst="rect">
            <a:avLst/>
          </a:prstGeom>
          <a:noFill/>
        </p:spPr>
        <p:txBody>
          <a:bodyPr wrap="square" rtlCol="0">
            <a:spAutoFit/>
          </a:bodyPr>
          <a:lstStyle/>
          <a:p>
            <a:pPr marL="415525" indent="-415525">
              <a:buFont typeface="Wingdings" panose="05000000000000000000" pitchFamily="2" charset="2"/>
              <a:buChar char="§"/>
            </a:pPr>
            <a:r>
              <a:rPr lang="en-US" altLang="ko-KR" sz="2545" dirty="0">
                <a:latin typeface="Arial" panose="020B0604020202020204" pitchFamily="34" charset="0"/>
                <a:cs typeface="Arial" panose="020B0604020202020204" pitchFamily="34" charset="0"/>
              </a:rPr>
              <a:t>Generating mechanism in the model results is because of the cold tongue bias. It induces westward shift of zonal SST gradient and zonal current anomalies, then western warm peak is happened.</a:t>
            </a:r>
          </a:p>
        </p:txBody>
      </p:sp>
      <p:pic>
        <p:nvPicPr>
          <p:cNvPr id="78" name="그림 77">
            <a:extLst>
              <a:ext uri="{FF2B5EF4-FFF2-40B4-BE49-F238E27FC236}">
                <a16:creationId xmlns:a16="http://schemas.microsoft.com/office/drawing/2014/main" id="{ED077E12-F3E9-AD41-B0B5-750033F0138F}"/>
              </a:ext>
            </a:extLst>
          </p:cNvPr>
          <p:cNvPicPr>
            <a:picLocks noChangeAspect="1"/>
          </p:cNvPicPr>
          <p:nvPr/>
        </p:nvPicPr>
        <p:blipFill>
          <a:blip r:embed="rId12"/>
          <a:stretch>
            <a:fillRect/>
          </a:stretch>
        </p:blipFill>
        <p:spPr>
          <a:xfrm>
            <a:off x="19774342" y="29008824"/>
            <a:ext cx="4433554" cy="1116722"/>
          </a:xfrm>
          <a:prstGeom prst="rect">
            <a:avLst/>
          </a:prstGeom>
        </p:spPr>
      </p:pic>
      <p:sp>
        <p:nvSpPr>
          <p:cNvPr id="79" name="TextBox 78">
            <a:extLst>
              <a:ext uri="{FF2B5EF4-FFF2-40B4-BE49-F238E27FC236}">
                <a16:creationId xmlns:a16="http://schemas.microsoft.com/office/drawing/2014/main" id="{6120E656-FC08-7A4F-878E-457EA265536B}"/>
              </a:ext>
            </a:extLst>
          </p:cNvPr>
          <p:cNvSpPr txBox="1"/>
          <p:nvPr/>
        </p:nvSpPr>
        <p:spPr>
          <a:xfrm>
            <a:off x="10385411" y="21908998"/>
            <a:ext cx="4300119" cy="483979"/>
          </a:xfrm>
          <a:prstGeom prst="rect">
            <a:avLst/>
          </a:prstGeom>
          <a:noFill/>
        </p:spPr>
        <p:txBody>
          <a:bodyPr wrap="square" rtlCol="0">
            <a:spAutoFit/>
          </a:bodyPr>
          <a:lstStyle/>
          <a:p>
            <a:pPr algn="ctr"/>
            <a:r>
              <a:rPr lang="en-US" altLang="ko-KR" sz="2545" b="1" dirty="0">
                <a:latin typeface="Arial" panose="020B0604020202020204" pitchFamily="34" charset="0"/>
                <a:cs typeface="Arial" panose="020B0604020202020204" pitchFamily="34" charset="0"/>
              </a:rPr>
              <a:t>The types of El Nino</a:t>
            </a:r>
          </a:p>
        </p:txBody>
      </p:sp>
      <p:sp>
        <p:nvSpPr>
          <p:cNvPr id="80" name="TextBox 79">
            <a:extLst>
              <a:ext uri="{FF2B5EF4-FFF2-40B4-BE49-F238E27FC236}">
                <a16:creationId xmlns:a16="http://schemas.microsoft.com/office/drawing/2014/main" id="{D5A564E3-4F7E-B440-9C03-B3E2D46AD945}"/>
              </a:ext>
            </a:extLst>
          </p:cNvPr>
          <p:cNvSpPr txBox="1"/>
          <p:nvPr/>
        </p:nvSpPr>
        <p:spPr>
          <a:xfrm>
            <a:off x="2061786" y="25395311"/>
            <a:ext cx="12623744" cy="1267270"/>
          </a:xfrm>
          <a:prstGeom prst="rect">
            <a:avLst/>
          </a:prstGeom>
          <a:noFill/>
        </p:spPr>
        <p:txBody>
          <a:bodyPr wrap="square" rtlCol="0">
            <a:spAutoFit/>
          </a:bodyPr>
          <a:lstStyle/>
          <a:p>
            <a:pPr marL="415525" indent="-415525">
              <a:buFont typeface="Wingdings" panose="05000000000000000000" pitchFamily="2" charset="2"/>
              <a:buChar char="§"/>
            </a:pPr>
            <a:r>
              <a:rPr lang="en-US" altLang="ko-KR" sz="2545" dirty="0">
                <a:latin typeface="Arial" panose="020B0604020202020204" pitchFamily="34" charset="0"/>
                <a:cs typeface="Arial" panose="020B0604020202020204" pitchFamily="34" charset="0"/>
              </a:rPr>
              <a:t>Zonal wind stress and precipitation of Mature phase of Double peaked El Nino are very similar to Warm pool El Nino.  But the SST pattern is quite different. Therefore, We need to know what difference makes this. Let’s check the developing phase.</a:t>
            </a:r>
          </a:p>
        </p:txBody>
      </p:sp>
      <p:sp>
        <p:nvSpPr>
          <p:cNvPr id="81" name="TextBox 80">
            <a:extLst>
              <a:ext uri="{FF2B5EF4-FFF2-40B4-BE49-F238E27FC236}">
                <a16:creationId xmlns:a16="http://schemas.microsoft.com/office/drawing/2014/main" id="{F0E242FD-F0A2-3C41-B6CD-C8C0CA0FF26C}"/>
              </a:ext>
            </a:extLst>
          </p:cNvPr>
          <p:cNvSpPr txBox="1"/>
          <p:nvPr/>
        </p:nvSpPr>
        <p:spPr>
          <a:xfrm>
            <a:off x="15370912" y="14147372"/>
            <a:ext cx="3671562" cy="2442207"/>
          </a:xfrm>
          <a:prstGeom prst="rect">
            <a:avLst/>
          </a:prstGeom>
          <a:noFill/>
        </p:spPr>
        <p:txBody>
          <a:bodyPr wrap="square" rtlCol="0">
            <a:spAutoFit/>
          </a:bodyPr>
          <a:lstStyle/>
          <a:p>
            <a:pPr marL="415525" indent="-415525">
              <a:buFont typeface="Wingdings" panose="05000000000000000000" pitchFamily="2" charset="2"/>
              <a:buChar char="§"/>
            </a:pPr>
            <a:r>
              <a:rPr lang="en-US" altLang="ko-KR" sz="2545" dirty="0">
                <a:latin typeface="Arial" panose="020B0604020202020204" pitchFamily="34" charset="0"/>
                <a:cs typeface="Arial" panose="020B0604020202020204" pitchFamily="34" charset="0"/>
              </a:rPr>
              <a:t>The biggest term is </a:t>
            </a:r>
            <a:r>
              <a:rPr lang="en-US" altLang="ko-KR" sz="2545" b="1" dirty="0">
                <a:latin typeface="Arial" panose="020B0604020202020204" pitchFamily="34" charset="0"/>
                <a:cs typeface="Arial" panose="020B0604020202020204" pitchFamily="34" charset="0"/>
              </a:rPr>
              <a:t>thermocline feedback term </a:t>
            </a:r>
            <a:r>
              <a:rPr lang="en-US" altLang="ko-KR" sz="2545" dirty="0">
                <a:latin typeface="Arial" panose="020B0604020202020204" pitchFamily="34" charset="0"/>
                <a:cs typeface="Arial" panose="020B0604020202020204" pitchFamily="34" charset="0"/>
              </a:rPr>
              <a:t>in Double peaked El Nino compared to Warm Pool El Nino.</a:t>
            </a:r>
          </a:p>
        </p:txBody>
      </p:sp>
      <p:sp>
        <p:nvSpPr>
          <p:cNvPr id="82" name="TextBox 81">
            <a:extLst>
              <a:ext uri="{FF2B5EF4-FFF2-40B4-BE49-F238E27FC236}">
                <a16:creationId xmlns:a16="http://schemas.microsoft.com/office/drawing/2014/main" id="{A9B77C68-5C7E-344C-8181-480940F804FC}"/>
              </a:ext>
            </a:extLst>
          </p:cNvPr>
          <p:cNvSpPr txBox="1"/>
          <p:nvPr/>
        </p:nvSpPr>
        <p:spPr>
          <a:xfrm>
            <a:off x="15534118" y="17235199"/>
            <a:ext cx="3365290" cy="875624"/>
          </a:xfrm>
          <a:prstGeom prst="rect">
            <a:avLst/>
          </a:prstGeom>
          <a:noFill/>
        </p:spPr>
        <p:txBody>
          <a:bodyPr wrap="square" rtlCol="0">
            <a:spAutoFit/>
          </a:bodyPr>
          <a:lstStyle/>
          <a:p>
            <a:pPr algn="ctr"/>
            <a:r>
              <a:rPr lang="en-US" altLang="ko-KR" sz="2545" dirty="0">
                <a:latin typeface="Arial" panose="020B0604020202020204" pitchFamily="34" charset="0"/>
                <a:cs typeface="Arial" panose="020B0604020202020204" pitchFamily="34" charset="0"/>
              </a:rPr>
              <a:t>It can be develop by this mechanism</a:t>
            </a:r>
          </a:p>
        </p:txBody>
      </p:sp>
      <p:sp>
        <p:nvSpPr>
          <p:cNvPr id="69" name="타원 68">
            <a:extLst>
              <a:ext uri="{FF2B5EF4-FFF2-40B4-BE49-F238E27FC236}">
                <a16:creationId xmlns:a16="http://schemas.microsoft.com/office/drawing/2014/main" id="{CB415F6E-C7E7-DC48-9530-CF61C3007345}"/>
              </a:ext>
            </a:extLst>
          </p:cNvPr>
          <p:cNvSpPr/>
          <p:nvPr/>
        </p:nvSpPr>
        <p:spPr>
          <a:xfrm>
            <a:off x="16315705" y="18380186"/>
            <a:ext cx="1464299" cy="1129057"/>
          </a:xfrm>
          <a:prstGeom prst="ellipse">
            <a:avLst/>
          </a:prstGeom>
          <a:solidFill>
            <a:srgbClr val="DB7BBC">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07" tIns="41553" rIns="83107" bIns="41553" numCol="1" spcCol="0" rtlCol="0" fromWordArt="0" anchor="ctr" anchorCtr="0" forceAA="0" compatLnSpc="1">
            <a:prstTxWarp prst="textNoShape">
              <a:avLst/>
            </a:prstTxWarp>
            <a:noAutofit/>
          </a:bodyPr>
          <a:lstStyle/>
          <a:p>
            <a:pPr algn="ctr"/>
            <a:endParaRPr kumimoji="1" lang="ko-KR" altLang="en-US" sz="1156"/>
          </a:p>
        </p:txBody>
      </p:sp>
      <p:sp>
        <p:nvSpPr>
          <p:cNvPr id="84" name="TextBox 83">
            <a:extLst>
              <a:ext uri="{FF2B5EF4-FFF2-40B4-BE49-F238E27FC236}">
                <a16:creationId xmlns:a16="http://schemas.microsoft.com/office/drawing/2014/main" id="{5A0543F2-5D33-854D-9EC2-FBB96EB4ED7C}"/>
              </a:ext>
            </a:extLst>
          </p:cNvPr>
          <p:cNvSpPr txBox="1"/>
          <p:nvPr/>
        </p:nvSpPr>
        <p:spPr>
          <a:xfrm>
            <a:off x="10852026" y="34179952"/>
            <a:ext cx="3366890" cy="2833853"/>
          </a:xfrm>
          <a:prstGeom prst="rect">
            <a:avLst/>
          </a:prstGeom>
          <a:noFill/>
        </p:spPr>
        <p:txBody>
          <a:bodyPr wrap="square" rtlCol="0">
            <a:spAutoFit/>
          </a:bodyPr>
          <a:lstStyle/>
          <a:p>
            <a:pPr marL="415525" indent="-415525">
              <a:buFont typeface="Wingdings" panose="05000000000000000000" pitchFamily="2" charset="2"/>
              <a:buChar char="§"/>
            </a:pPr>
            <a:r>
              <a:rPr lang="en-US" altLang="ko-KR" sz="2545" dirty="0">
                <a:latin typeface="Arial" panose="020B0604020202020204" pitchFamily="34" charset="0"/>
                <a:cs typeface="Arial" panose="020B0604020202020204" pitchFamily="34" charset="0"/>
              </a:rPr>
              <a:t>The biggest term is </a:t>
            </a:r>
            <a:r>
              <a:rPr lang="en-US" altLang="ko-KR" sz="2545" b="1" dirty="0">
                <a:latin typeface="Arial" panose="020B0604020202020204" pitchFamily="34" charset="0"/>
                <a:cs typeface="Arial" panose="020B0604020202020204" pitchFamily="34" charset="0"/>
              </a:rPr>
              <a:t>zonal advection feedback </a:t>
            </a:r>
            <a:r>
              <a:rPr lang="en-US" altLang="ko-KR" sz="2545" dirty="0">
                <a:latin typeface="Arial" panose="020B0604020202020204" pitchFamily="34" charset="0"/>
                <a:cs typeface="Arial" panose="020B0604020202020204" pitchFamily="34" charset="0"/>
              </a:rPr>
              <a:t>term in Double peaked El Nino and it is similar to Warm Pool El Nino. </a:t>
            </a:r>
          </a:p>
        </p:txBody>
      </p:sp>
      <p:sp>
        <p:nvSpPr>
          <p:cNvPr id="85" name="TextBox 84">
            <a:extLst>
              <a:ext uri="{FF2B5EF4-FFF2-40B4-BE49-F238E27FC236}">
                <a16:creationId xmlns:a16="http://schemas.microsoft.com/office/drawing/2014/main" id="{9EAFC782-A902-BB43-885D-7C36E40F5141}"/>
              </a:ext>
            </a:extLst>
          </p:cNvPr>
          <p:cNvSpPr txBox="1"/>
          <p:nvPr/>
        </p:nvSpPr>
        <p:spPr>
          <a:xfrm>
            <a:off x="2458272" y="38679894"/>
            <a:ext cx="11760647" cy="1267270"/>
          </a:xfrm>
          <a:prstGeom prst="rect">
            <a:avLst/>
          </a:prstGeom>
          <a:noFill/>
        </p:spPr>
        <p:txBody>
          <a:bodyPr wrap="square" rtlCol="0">
            <a:spAutoFit/>
          </a:bodyPr>
          <a:lstStyle/>
          <a:p>
            <a:pPr marL="415525" indent="-415525">
              <a:buFont typeface="Wingdings" panose="05000000000000000000" pitchFamily="2" charset="2"/>
              <a:buChar char="§"/>
            </a:pPr>
            <a:r>
              <a:rPr lang="en-US" altLang="ko-KR" sz="2545" dirty="0">
                <a:latin typeface="Arial" panose="020B0604020202020204" pitchFamily="34" charset="0"/>
                <a:cs typeface="Arial" panose="020B0604020202020204" pitchFamily="34" charset="0"/>
              </a:rPr>
              <a:t>Double peaked El Nino also has negative wind speed anomalies. These can decrease the evaporation cooling. Therefore negative wind speed anomalies effect the development of warm center.</a:t>
            </a:r>
          </a:p>
        </p:txBody>
      </p:sp>
      <p:sp>
        <p:nvSpPr>
          <p:cNvPr id="87" name="TextBox 86">
            <a:extLst>
              <a:ext uri="{FF2B5EF4-FFF2-40B4-BE49-F238E27FC236}">
                <a16:creationId xmlns:a16="http://schemas.microsoft.com/office/drawing/2014/main" id="{DE864525-E1CA-FC45-BA50-8C7BC08E7C1D}"/>
              </a:ext>
            </a:extLst>
          </p:cNvPr>
          <p:cNvSpPr txBox="1"/>
          <p:nvPr/>
        </p:nvSpPr>
        <p:spPr>
          <a:xfrm>
            <a:off x="15847993" y="32568724"/>
            <a:ext cx="12030774" cy="875624"/>
          </a:xfrm>
          <a:prstGeom prst="rect">
            <a:avLst/>
          </a:prstGeom>
          <a:noFill/>
        </p:spPr>
        <p:txBody>
          <a:bodyPr wrap="square" rtlCol="0">
            <a:spAutoFit/>
          </a:bodyPr>
          <a:lstStyle/>
          <a:p>
            <a:pPr marL="415525" indent="-415525">
              <a:buFont typeface="Wingdings" panose="05000000000000000000" pitchFamily="2" charset="2"/>
              <a:buChar char="§"/>
            </a:pPr>
            <a:r>
              <a:rPr lang="en-US" altLang="ko-KR" sz="2545" dirty="0">
                <a:latin typeface="Arial" panose="020B0604020202020204" pitchFamily="34" charset="0"/>
                <a:cs typeface="Arial" panose="020B0604020202020204" pitchFamily="34" charset="0"/>
              </a:rPr>
              <a:t>Double peaked El Nino events have different generating mechanism in the Western peak and the Eastern peak.</a:t>
            </a:r>
          </a:p>
        </p:txBody>
      </p:sp>
      <p:sp>
        <p:nvSpPr>
          <p:cNvPr id="88" name="TextBox 87">
            <a:extLst>
              <a:ext uri="{FF2B5EF4-FFF2-40B4-BE49-F238E27FC236}">
                <a16:creationId xmlns:a16="http://schemas.microsoft.com/office/drawing/2014/main" id="{92528D2D-BDF8-2841-AECC-2AC257A8B800}"/>
              </a:ext>
            </a:extLst>
          </p:cNvPr>
          <p:cNvSpPr txBox="1"/>
          <p:nvPr/>
        </p:nvSpPr>
        <p:spPr>
          <a:xfrm>
            <a:off x="21170843" y="36196545"/>
            <a:ext cx="2656323" cy="483979"/>
          </a:xfrm>
          <a:prstGeom prst="rect">
            <a:avLst/>
          </a:prstGeom>
          <a:noFill/>
        </p:spPr>
        <p:txBody>
          <a:bodyPr wrap="square" rtlCol="0">
            <a:spAutoFit/>
          </a:bodyPr>
          <a:lstStyle/>
          <a:p>
            <a:pPr algn="ctr"/>
            <a:r>
              <a:rPr lang="en-US" altLang="ko-KR" sz="2545" b="1" dirty="0">
                <a:latin typeface="Arial" panose="020B0604020202020204" pitchFamily="34" charset="0"/>
                <a:cs typeface="Arial" panose="020B0604020202020204" pitchFamily="34" charset="0"/>
              </a:rPr>
              <a:t>Eastern peak</a:t>
            </a:r>
          </a:p>
        </p:txBody>
      </p:sp>
      <p:sp>
        <p:nvSpPr>
          <p:cNvPr id="89" name="TextBox 88">
            <a:extLst>
              <a:ext uri="{FF2B5EF4-FFF2-40B4-BE49-F238E27FC236}">
                <a16:creationId xmlns:a16="http://schemas.microsoft.com/office/drawing/2014/main" id="{123F585A-6B5F-EB46-B2C6-1CA2EA950BEA}"/>
              </a:ext>
            </a:extLst>
          </p:cNvPr>
          <p:cNvSpPr txBox="1"/>
          <p:nvPr/>
        </p:nvSpPr>
        <p:spPr>
          <a:xfrm>
            <a:off x="21007395" y="33720608"/>
            <a:ext cx="2656323" cy="483979"/>
          </a:xfrm>
          <a:prstGeom prst="rect">
            <a:avLst/>
          </a:prstGeom>
          <a:noFill/>
        </p:spPr>
        <p:txBody>
          <a:bodyPr wrap="square" rtlCol="0">
            <a:spAutoFit/>
          </a:bodyPr>
          <a:lstStyle/>
          <a:p>
            <a:pPr algn="ctr"/>
            <a:r>
              <a:rPr lang="en-US" altLang="ko-KR" sz="2545" b="1" dirty="0">
                <a:latin typeface="Arial" panose="020B0604020202020204" pitchFamily="34" charset="0"/>
                <a:cs typeface="Arial" panose="020B0604020202020204" pitchFamily="34" charset="0"/>
              </a:rPr>
              <a:t>Western peak</a:t>
            </a:r>
          </a:p>
        </p:txBody>
      </p:sp>
      <p:sp>
        <p:nvSpPr>
          <p:cNvPr id="90" name="아래쪽 화살표[D] 89">
            <a:extLst>
              <a:ext uri="{FF2B5EF4-FFF2-40B4-BE49-F238E27FC236}">
                <a16:creationId xmlns:a16="http://schemas.microsoft.com/office/drawing/2014/main" id="{6DBB3C05-2953-D847-8D28-AFDA53E16103}"/>
              </a:ext>
            </a:extLst>
          </p:cNvPr>
          <p:cNvSpPr/>
          <p:nvPr/>
        </p:nvSpPr>
        <p:spPr>
          <a:xfrm>
            <a:off x="16770279" y="19465505"/>
            <a:ext cx="594587" cy="460532"/>
          </a:xfrm>
          <a:prstGeom prst="downArrow">
            <a:avLst/>
          </a:prstGeom>
          <a:solidFill>
            <a:srgbClr val="AC09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07" tIns="41553" rIns="83107" bIns="41553" numCol="1" spcCol="0" rtlCol="0" fromWordArt="0" anchor="ctr" anchorCtr="0" forceAA="0" compatLnSpc="1">
            <a:prstTxWarp prst="textNoShape">
              <a:avLst/>
            </a:prstTxWarp>
            <a:noAutofit/>
          </a:bodyPr>
          <a:lstStyle/>
          <a:p>
            <a:pPr algn="ctr"/>
            <a:endParaRPr kumimoji="1" lang="ko-KR" altLang="en-US" sz="1156" dirty="0"/>
          </a:p>
        </p:txBody>
      </p:sp>
      <p:sp>
        <p:nvSpPr>
          <p:cNvPr id="91" name="아래쪽 화살표[D] 90">
            <a:extLst>
              <a:ext uri="{FF2B5EF4-FFF2-40B4-BE49-F238E27FC236}">
                <a16:creationId xmlns:a16="http://schemas.microsoft.com/office/drawing/2014/main" id="{DD8D99E2-8DE2-C047-80F8-7201DF88E55C}"/>
              </a:ext>
            </a:extLst>
          </p:cNvPr>
          <p:cNvSpPr/>
          <p:nvPr/>
        </p:nvSpPr>
        <p:spPr>
          <a:xfrm>
            <a:off x="16750559" y="21267209"/>
            <a:ext cx="594587" cy="460532"/>
          </a:xfrm>
          <a:prstGeom prst="downArrow">
            <a:avLst/>
          </a:prstGeom>
          <a:solidFill>
            <a:srgbClr val="AC09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07" tIns="41553" rIns="83107" bIns="41553" numCol="1" spcCol="0" rtlCol="0" fromWordArt="0" anchor="ctr" anchorCtr="0" forceAA="0" compatLnSpc="1">
            <a:prstTxWarp prst="textNoShape">
              <a:avLst/>
            </a:prstTxWarp>
            <a:noAutofit/>
          </a:bodyPr>
          <a:lstStyle/>
          <a:p>
            <a:pPr algn="ctr"/>
            <a:endParaRPr kumimoji="1" lang="ko-KR" altLang="en-US" sz="1156" dirty="0"/>
          </a:p>
        </p:txBody>
      </p:sp>
      <p:sp>
        <p:nvSpPr>
          <p:cNvPr id="92" name="아래쪽 화살표[D] 91">
            <a:extLst>
              <a:ext uri="{FF2B5EF4-FFF2-40B4-BE49-F238E27FC236}">
                <a16:creationId xmlns:a16="http://schemas.microsoft.com/office/drawing/2014/main" id="{81D1C117-3418-2243-8A05-5386F83D724A}"/>
              </a:ext>
            </a:extLst>
          </p:cNvPr>
          <p:cNvSpPr/>
          <p:nvPr/>
        </p:nvSpPr>
        <p:spPr>
          <a:xfrm>
            <a:off x="16731058" y="23040348"/>
            <a:ext cx="594587" cy="460532"/>
          </a:xfrm>
          <a:prstGeom prst="downArrow">
            <a:avLst/>
          </a:prstGeom>
          <a:solidFill>
            <a:srgbClr val="AC09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07" tIns="41553" rIns="83107" bIns="41553" numCol="1" spcCol="0" rtlCol="0" fromWordArt="0" anchor="ctr" anchorCtr="0" forceAA="0" compatLnSpc="1">
            <a:prstTxWarp prst="textNoShape">
              <a:avLst/>
            </a:prstTxWarp>
            <a:noAutofit/>
          </a:bodyPr>
          <a:lstStyle/>
          <a:p>
            <a:pPr algn="ctr"/>
            <a:endParaRPr kumimoji="1" lang="ko-KR" altLang="en-US" sz="1156" dirty="0"/>
          </a:p>
        </p:txBody>
      </p:sp>
      <p:sp>
        <p:nvSpPr>
          <p:cNvPr id="3" name="모서리가 둥근 직사각형 2">
            <a:extLst>
              <a:ext uri="{FF2B5EF4-FFF2-40B4-BE49-F238E27FC236}">
                <a16:creationId xmlns:a16="http://schemas.microsoft.com/office/drawing/2014/main" id="{FBC800FD-551A-E84A-8D3A-00A2FBD28926}"/>
              </a:ext>
            </a:extLst>
          </p:cNvPr>
          <p:cNvSpPr/>
          <p:nvPr/>
        </p:nvSpPr>
        <p:spPr>
          <a:xfrm>
            <a:off x="18509687" y="34572469"/>
            <a:ext cx="2967167" cy="1273377"/>
          </a:xfrm>
          <a:prstGeom prst="roundRect">
            <a:avLst/>
          </a:prstGeom>
          <a:noFill/>
          <a:ln w="50800">
            <a:solidFill>
              <a:srgbClr val="AC0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623"/>
          </a:p>
        </p:txBody>
      </p:sp>
      <p:sp>
        <p:nvSpPr>
          <p:cNvPr id="14" name="TextBox 13">
            <a:extLst>
              <a:ext uri="{FF2B5EF4-FFF2-40B4-BE49-F238E27FC236}">
                <a16:creationId xmlns:a16="http://schemas.microsoft.com/office/drawing/2014/main" id="{1A035CAF-5DAA-5A49-8017-12FAA6C558B2}"/>
              </a:ext>
            </a:extLst>
          </p:cNvPr>
          <p:cNvSpPr txBox="1"/>
          <p:nvPr/>
        </p:nvSpPr>
        <p:spPr>
          <a:xfrm>
            <a:off x="18573362" y="34753708"/>
            <a:ext cx="2801246" cy="884216"/>
          </a:xfrm>
          <a:prstGeom prst="rect">
            <a:avLst/>
          </a:prstGeom>
          <a:noFill/>
        </p:spPr>
        <p:txBody>
          <a:bodyPr wrap="square" rtlCol="0">
            <a:spAutoFit/>
          </a:bodyPr>
          <a:lstStyle/>
          <a:p>
            <a:pPr algn="ctr"/>
            <a:r>
              <a:rPr kumimoji="1" lang="en-US" altLang="ko-KR" sz="2573" b="1" dirty="0"/>
              <a:t>Zonal advection feedback term</a:t>
            </a:r>
            <a:endParaRPr kumimoji="1" lang="ko-KR" altLang="en-US" sz="2573" b="1" dirty="0"/>
          </a:p>
        </p:txBody>
      </p:sp>
      <p:sp>
        <p:nvSpPr>
          <p:cNvPr id="76" name="모서리가 둥근 직사각형 75">
            <a:extLst>
              <a:ext uri="{FF2B5EF4-FFF2-40B4-BE49-F238E27FC236}">
                <a16:creationId xmlns:a16="http://schemas.microsoft.com/office/drawing/2014/main" id="{9BBEEC37-4EDC-9C41-88B1-2FC99A3347A7}"/>
              </a:ext>
            </a:extLst>
          </p:cNvPr>
          <p:cNvSpPr/>
          <p:nvPr/>
        </p:nvSpPr>
        <p:spPr>
          <a:xfrm>
            <a:off x="23392903" y="34591255"/>
            <a:ext cx="2967167" cy="1273377"/>
          </a:xfrm>
          <a:prstGeom prst="roundRect">
            <a:avLst/>
          </a:prstGeom>
          <a:noFill/>
          <a:ln w="50800">
            <a:solidFill>
              <a:srgbClr val="AC0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623"/>
          </a:p>
        </p:txBody>
      </p:sp>
      <p:sp>
        <p:nvSpPr>
          <p:cNvPr id="83" name="TextBox 82">
            <a:extLst>
              <a:ext uri="{FF2B5EF4-FFF2-40B4-BE49-F238E27FC236}">
                <a16:creationId xmlns:a16="http://schemas.microsoft.com/office/drawing/2014/main" id="{9847E476-D53F-484C-A7E7-2E053C7F8650}"/>
              </a:ext>
            </a:extLst>
          </p:cNvPr>
          <p:cNvSpPr txBox="1"/>
          <p:nvPr/>
        </p:nvSpPr>
        <p:spPr>
          <a:xfrm>
            <a:off x="23456578" y="34772493"/>
            <a:ext cx="2801246" cy="884216"/>
          </a:xfrm>
          <a:prstGeom prst="rect">
            <a:avLst/>
          </a:prstGeom>
          <a:noFill/>
        </p:spPr>
        <p:txBody>
          <a:bodyPr wrap="square" rtlCol="0">
            <a:spAutoFit/>
          </a:bodyPr>
          <a:lstStyle/>
          <a:p>
            <a:pPr algn="ctr"/>
            <a:r>
              <a:rPr kumimoji="1" lang="en-US" altLang="ko-KR" sz="2573" b="1" dirty="0"/>
              <a:t>Less Evaporation</a:t>
            </a:r>
          </a:p>
          <a:p>
            <a:pPr algn="ctr"/>
            <a:r>
              <a:rPr kumimoji="1" lang="en-US" altLang="ko-KR" sz="2573" b="1" dirty="0"/>
              <a:t>Cooling</a:t>
            </a:r>
            <a:endParaRPr kumimoji="1" lang="ko-KR" altLang="en-US" sz="2573" b="1" dirty="0"/>
          </a:p>
        </p:txBody>
      </p:sp>
      <p:sp>
        <p:nvSpPr>
          <p:cNvPr id="27" name="십자형[C] 26">
            <a:extLst>
              <a:ext uri="{FF2B5EF4-FFF2-40B4-BE49-F238E27FC236}">
                <a16:creationId xmlns:a16="http://schemas.microsoft.com/office/drawing/2014/main" id="{C02199C0-52BD-C449-A0CE-AC7386D4A1B2}"/>
              </a:ext>
            </a:extLst>
          </p:cNvPr>
          <p:cNvSpPr/>
          <p:nvPr/>
        </p:nvSpPr>
        <p:spPr>
          <a:xfrm>
            <a:off x="22085137" y="34840311"/>
            <a:ext cx="726085" cy="695563"/>
          </a:xfrm>
          <a:prstGeom prst="plus">
            <a:avLst>
              <a:gd name="adj" fmla="val 33636"/>
            </a:avLst>
          </a:prstGeom>
          <a:solidFill>
            <a:srgbClr val="AC0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623" dirty="0"/>
          </a:p>
        </p:txBody>
      </p:sp>
      <p:sp>
        <p:nvSpPr>
          <p:cNvPr id="94" name="모서리가 둥근 직사각형 93">
            <a:extLst>
              <a:ext uri="{FF2B5EF4-FFF2-40B4-BE49-F238E27FC236}">
                <a16:creationId xmlns:a16="http://schemas.microsoft.com/office/drawing/2014/main" id="{F45718A8-01C8-6E4A-B49E-D970822AF879}"/>
              </a:ext>
            </a:extLst>
          </p:cNvPr>
          <p:cNvSpPr/>
          <p:nvPr/>
        </p:nvSpPr>
        <p:spPr>
          <a:xfrm>
            <a:off x="18484362" y="37093271"/>
            <a:ext cx="2967167" cy="1273377"/>
          </a:xfrm>
          <a:prstGeom prst="roundRect">
            <a:avLst/>
          </a:prstGeom>
          <a:noFill/>
          <a:ln w="50800">
            <a:solidFill>
              <a:srgbClr val="AC0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623"/>
          </a:p>
        </p:txBody>
      </p:sp>
      <p:sp>
        <p:nvSpPr>
          <p:cNvPr id="95" name="모서리가 둥근 직사각형 94">
            <a:extLst>
              <a:ext uri="{FF2B5EF4-FFF2-40B4-BE49-F238E27FC236}">
                <a16:creationId xmlns:a16="http://schemas.microsoft.com/office/drawing/2014/main" id="{1718FB8A-8F61-3647-9797-44ECC27693FF}"/>
              </a:ext>
            </a:extLst>
          </p:cNvPr>
          <p:cNvSpPr/>
          <p:nvPr/>
        </p:nvSpPr>
        <p:spPr>
          <a:xfrm>
            <a:off x="23303734" y="37129784"/>
            <a:ext cx="2967167" cy="1273377"/>
          </a:xfrm>
          <a:prstGeom prst="roundRect">
            <a:avLst/>
          </a:prstGeom>
          <a:noFill/>
          <a:ln w="50800">
            <a:solidFill>
              <a:srgbClr val="AC0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623"/>
          </a:p>
        </p:txBody>
      </p:sp>
      <p:sp>
        <p:nvSpPr>
          <p:cNvPr id="96" name="모서리가 둥근 직사각형 95">
            <a:extLst>
              <a:ext uri="{FF2B5EF4-FFF2-40B4-BE49-F238E27FC236}">
                <a16:creationId xmlns:a16="http://schemas.microsoft.com/office/drawing/2014/main" id="{EFB5E420-6751-B441-96AF-A2CCF588DFC7}"/>
              </a:ext>
            </a:extLst>
          </p:cNvPr>
          <p:cNvSpPr/>
          <p:nvPr/>
        </p:nvSpPr>
        <p:spPr>
          <a:xfrm>
            <a:off x="23303734" y="38795272"/>
            <a:ext cx="2967167" cy="1273377"/>
          </a:xfrm>
          <a:prstGeom prst="roundRect">
            <a:avLst/>
          </a:prstGeom>
          <a:noFill/>
          <a:ln w="50800">
            <a:solidFill>
              <a:srgbClr val="AC0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623"/>
          </a:p>
        </p:txBody>
      </p:sp>
      <p:sp>
        <p:nvSpPr>
          <p:cNvPr id="97" name="TextBox 96">
            <a:extLst>
              <a:ext uri="{FF2B5EF4-FFF2-40B4-BE49-F238E27FC236}">
                <a16:creationId xmlns:a16="http://schemas.microsoft.com/office/drawing/2014/main" id="{6A0F8AE4-A47D-BC4B-8DA3-D5D3300C4487}"/>
              </a:ext>
            </a:extLst>
          </p:cNvPr>
          <p:cNvSpPr txBox="1"/>
          <p:nvPr/>
        </p:nvSpPr>
        <p:spPr>
          <a:xfrm>
            <a:off x="18569348" y="37298310"/>
            <a:ext cx="2801246" cy="884216"/>
          </a:xfrm>
          <a:prstGeom prst="rect">
            <a:avLst/>
          </a:prstGeom>
          <a:noFill/>
        </p:spPr>
        <p:txBody>
          <a:bodyPr wrap="square" rtlCol="0">
            <a:spAutoFit/>
          </a:bodyPr>
          <a:lstStyle/>
          <a:p>
            <a:pPr algn="ctr"/>
            <a:r>
              <a:rPr kumimoji="1" lang="en-US" altLang="ko-KR" sz="2573" b="1" dirty="0"/>
              <a:t>Stronger ITCZ</a:t>
            </a:r>
          </a:p>
          <a:p>
            <a:pPr algn="ctr"/>
            <a:r>
              <a:rPr kumimoji="1" lang="en-US" altLang="ko-KR" sz="2573" b="1" dirty="0"/>
              <a:t>precipitation</a:t>
            </a:r>
            <a:endParaRPr kumimoji="1" lang="ko-KR" altLang="en-US" sz="2573" b="1" dirty="0"/>
          </a:p>
        </p:txBody>
      </p:sp>
      <p:sp>
        <p:nvSpPr>
          <p:cNvPr id="99" name="TextBox 98">
            <a:extLst>
              <a:ext uri="{FF2B5EF4-FFF2-40B4-BE49-F238E27FC236}">
                <a16:creationId xmlns:a16="http://schemas.microsoft.com/office/drawing/2014/main" id="{5551C1A3-B322-1546-8F1E-0CD1075F3E68}"/>
              </a:ext>
            </a:extLst>
          </p:cNvPr>
          <p:cNvSpPr txBox="1"/>
          <p:nvPr/>
        </p:nvSpPr>
        <p:spPr>
          <a:xfrm>
            <a:off x="23439153" y="37316848"/>
            <a:ext cx="2801246" cy="884216"/>
          </a:xfrm>
          <a:prstGeom prst="rect">
            <a:avLst/>
          </a:prstGeom>
          <a:noFill/>
        </p:spPr>
        <p:txBody>
          <a:bodyPr wrap="square" rtlCol="0">
            <a:spAutoFit/>
          </a:bodyPr>
          <a:lstStyle/>
          <a:p>
            <a:pPr algn="ctr"/>
            <a:r>
              <a:rPr kumimoji="1" lang="en-US" altLang="ko-KR" sz="2573" b="1" dirty="0"/>
              <a:t>Stronger zonal wind stress</a:t>
            </a:r>
            <a:endParaRPr kumimoji="1" lang="ko-KR" altLang="en-US" sz="2573" b="1" dirty="0"/>
          </a:p>
        </p:txBody>
      </p:sp>
      <p:sp>
        <p:nvSpPr>
          <p:cNvPr id="100" name="TextBox 99">
            <a:extLst>
              <a:ext uri="{FF2B5EF4-FFF2-40B4-BE49-F238E27FC236}">
                <a16:creationId xmlns:a16="http://schemas.microsoft.com/office/drawing/2014/main" id="{F76DE28C-8BF7-DE42-8588-308A5AE05A2F}"/>
              </a:ext>
            </a:extLst>
          </p:cNvPr>
          <p:cNvSpPr txBox="1"/>
          <p:nvPr/>
        </p:nvSpPr>
        <p:spPr>
          <a:xfrm>
            <a:off x="23357739" y="38965480"/>
            <a:ext cx="2801246" cy="884216"/>
          </a:xfrm>
          <a:prstGeom prst="rect">
            <a:avLst/>
          </a:prstGeom>
          <a:noFill/>
        </p:spPr>
        <p:txBody>
          <a:bodyPr wrap="square" rtlCol="0">
            <a:spAutoFit/>
          </a:bodyPr>
          <a:lstStyle/>
          <a:p>
            <a:pPr algn="ctr"/>
            <a:r>
              <a:rPr kumimoji="1" lang="en-US" altLang="ko-KR" sz="2573" b="1" dirty="0"/>
              <a:t>Higher Sea level in Eastern Pacific</a:t>
            </a:r>
            <a:endParaRPr kumimoji="1" lang="ko-KR" altLang="en-US" sz="2573" b="1" dirty="0"/>
          </a:p>
        </p:txBody>
      </p:sp>
      <p:sp>
        <p:nvSpPr>
          <p:cNvPr id="101" name="모서리가 둥근 직사각형 100">
            <a:extLst>
              <a:ext uri="{FF2B5EF4-FFF2-40B4-BE49-F238E27FC236}">
                <a16:creationId xmlns:a16="http://schemas.microsoft.com/office/drawing/2014/main" id="{525F875C-7FB0-DB40-9622-16B9C11C3C95}"/>
              </a:ext>
            </a:extLst>
          </p:cNvPr>
          <p:cNvSpPr/>
          <p:nvPr/>
        </p:nvSpPr>
        <p:spPr>
          <a:xfrm>
            <a:off x="18543347" y="38795272"/>
            <a:ext cx="2967167" cy="1273377"/>
          </a:xfrm>
          <a:prstGeom prst="roundRect">
            <a:avLst/>
          </a:prstGeom>
          <a:noFill/>
          <a:ln w="50800">
            <a:solidFill>
              <a:srgbClr val="AC0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623"/>
          </a:p>
        </p:txBody>
      </p:sp>
      <p:sp>
        <p:nvSpPr>
          <p:cNvPr id="102" name="TextBox 101">
            <a:extLst>
              <a:ext uri="{FF2B5EF4-FFF2-40B4-BE49-F238E27FC236}">
                <a16:creationId xmlns:a16="http://schemas.microsoft.com/office/drawing/2014/main" id="{DE674D57-4373-8E4F-8514-83A3E887EC56}"/>
              </a:ext>
            </a:extLst>
          </p:cNvPr>
          <p:cNvSpPr txBox="1"/>
          <p:nvPr/>
        </p:nvSpPr>
        <p:spPr>
          <a:xfrm>
            <a:off x="18597353" y="38965480"/>
            <a:ext cx="2801246" cy="884216"/>
          </a:xfrm>
          <a:prstGeom prst="rect">
            <a:avLst/>
          </a:prstGeom>
          <a:noFill/>
        </p:spPr>
        <p:txBody>
          <a:bodyPr wrap="square" rtlCol="0">
            <a:spAutoFit/>
          </a:bodyPr>
          <a:lstStyle/>
          <a:p>
            <a:pPr algn="ctr"/>
            <a:r>
              <a:rPr kumimoji="1" lang="en-US" altLang="ko-KR" sz="2573" b="1" dirty="0"/>
              <a:t>Thermocline</a:t>
            </a:r>
          </a:p>
          <a:p>
            <a:pPr algn="ctr"/>
            <a:r>
              <a:rPr kumimoji="1" lang="en-US" altLang="ko-KR" sz="2573" b="1" dirty="0"/>
              <a:t>feedback term</a:t>
            </a:r>
            <a:endParaRPr kumimoji="1" lang="ko-KR" altLang="en-US" sz="2573" b="1" dirty="0"/>
          </a:p>
        </p:txBody>
      </p:sp>
      <p:sp>
        <p:nvSpPr>
          <p:cNvPr id="103" name="아래쪽 화살표[D] 102">
            <a:extLst>
              <a:ext uri="{FF2B5EF4-FFF2-40B4-BE49-F238E27FC236}">
                <a16:creationId xmlns:a16="http://schemas.microsoft.com/office/drawing/2014/main" id="{B60F63C1-9940-A040-B516-4B579BD6F1F6}"/>
              </a:ext>
            </a:extLst>
          </p:cNvPr>
          <p:cNvSpPr/>
          <p:nvPr/>
        </p:nvSpPr>
        <p:spPr>
          <a:xfrm rot="16200000">
            <a:off x="22080337" y="37547836"/>
            <a:ext cx="594587" cy="460532"/>
          </a:xfrm>
          <a:prstGeom prst="downArrow">
            <a:avLst/>
          </a:prstGeom>
          <a:solidFill>
            <a:srgbClr val="AC09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07" tIns="41553" rIns="83107" bIns="41553" numCol="1" spcCol="0" rtlCol="0" fromWordArt="0" anchor="ctr" anchorCtr="0" forceAA="0" compatLnSpc="1">
            <a:prstTxWarp prst="textNoShape">
              <a:avLst/>
            </a:prstTxWarp>
            <a:noAutofit/>
          </a:bodyPr>
          <a:lstStyle/>
          <a:p>
            <a:pPr algn="ctr"/>
            <a:endParaRPr kumimoji="1" lang="ko-KR" altLang="en-US" sz="1156" dirty="0"/>
          </a:p>
        </p:txBody>
      </p:sp>
      <p:sp>
        <p:nvSpPr>
          <p:cNvPr id="104" name="아래쪽 화살표[D] 103">
            <a:extLst>
              <a:ext uri="{FF2B5EF4-FFF2-40B4-BE49-F238E27FC236}">
                <a16:creationId xmlns:a16="http://schemas.microsoft.com/office/drawing/2014/main" id="{ED1C800F-E759-F140-8711-D9EC3F51FBF8}"/>
              </a:ext>
            </a:extLst>
          </p:cNvPr>
          <p:cNvSpPr/>
          <p:nvPr/>
        </p:nvSpPr>
        <p:spPr>
          <a:xfrm rot="5400000" flipH="1">
            <a:off x="22038263" y="39101358"/>
            <a:ext cx="594587" cy="460532"/>
          </a:xfrm>
          <a:prstGeom prst="downArrow">
            <a:avLst/>
          </a:prstGeom>
          <a:solidFill>
            <a:srgbClr val="AC09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07" tIns="41553" rIns="83107" bIns="41553" numCol="1" spcCol="0" rtlCol="0" fromWordArt="0" anchor="ctr" anchorCtr="0" forceAA="0" compatLnSpc="1">
            <a:prstTxWarp prst="textNoShape">
              <a:avLst/>
            </a:prstTxWarp>
            <a:noAutofit/>
          </a:bodyPr>
          <a:lstStyle/>
          <a:p>
            <a:pPr algn="ctr"/>
            <a:endParaRPr kumimoji="1" lang="ko-KR" altLang="en-US" sz="1156" dirty="0"/>
          </a:p>
        </p:txBody>
      </p:sp>
      <p:sp>
        <p:nvSpPr>
          <p:cNvPr id="105" name="아래쪽 화살표[D] 104">
            <a:extLst>
              <a:ext uri="{FF2B5EF4-FFF2-40B4-BE49-F238E27FC236}">
                <a16:creationId xmlns:a16="http://schemas.microsoft.com/office/drawing/2014/main" id="{0D5A7D9A-EAA4-C149-9BA7-FF4771A8DE1D}"/>
              </a:ext>
            </a:extLst>
          </p:cNvPr>
          <p:cNvSpPr/>
          <p:nvPr/>
        </p:nvSpPr>
        <p:spPr>
          <a:xfrm flipH="1">
            <a:off x="24490376" y="38480516"/>
            <a:ext cx="487720" cy="295168"/>
          </a:xfrm>
          <a:prstGeom prst="downArrow">
            <a:avLst/>
          </a:prstGeom>
          <a:solidFill>
            <a:srgbClr val="AC09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07" tIns="41553" rIns="83107" bIns="41553" numCol="1" spcCol="0" rtlCol="0" fromWordArt="0" anchor="ctr" anchorCtr="0" forceAA="0" compatLnSpc="1">
            <a:prstTxWarp prst="textNoShape">
              <a:avLst/>
            </a:prstTxWarp>
            <a:noAutofit/>
          </a:bodyPr>
          <a:lstStyle/>
          <a:p>
            <a:pPr algn="ctr"/>
            <a:endParaRPr kumimoji="1" lang="ko-KR" altLang="en-US" sz="1156" dirty="0"/>
          </a:p>
        </p:txBody>
      </p:sp>
      <p:pic>
        <p:nvPicPr>
          <p:cNvPr id="39" name="그림 38">
            <a:extLst>
              <a:ext uri="{FF2B5EF4-FFF2-40B4-BE49-F238E27FC236}">
                <a16:creationId xmlns:a16="http://schemas.microsoft.com/office/drawing/2014/main" id="{797D1D49-4EC7-3F48-846A-E90AEEAB3ABA}"/>
              </a:ext>
            </a:extLst>
          </p:cNvPr>
          <p:cNvPicPr>
            <a:picLocks noChangeAspect="1"/>
          </p:cNvPicPr>
          <p:nvPr/>
        </p:nvPicPr>
        <p:blipFill rotWithShape="1">
          <a:blip r:embed="rId13"/>
          <a:srcRect t="27896" b="30223"/>
          <a:stretch/>
        </p:blipFill>
        <p:spPr>
          <a:xfrm>
            <a:off x="18293508" y="14275879"/>
            <a:ext cx="10359372" cy="5614666"/>
          </a:xfrm>
          <a:prstGeom prst="rect">
            <a:avLst/>
          </a:prstGeom>
        </p:spPr>
      </p:pic>
      <p:pic>
        <p:nvPicPr>
          <p:cNvPr id="41" name="그림 40">
            <a:extLst>
              <a:ext uri="{FF2B5EF4-FFF2-40B4-BE49-F238E27FC236}">
                <a16:creationId xmlns:a16="http://schemas.microsoft.com/office/drawing/2014/main" id="{F6E59BB6-DB98-A24D-BF4F-EE78C0111ECC}"/>
              </a:ext>
            </a:extLst>
          </p:cNvPr>
          <p:cNvPicPr>
            <a:picLocks noChangeAspect="1"/>
          </p:cNvPicPr>
          <p:nvPr/>
        </p:nvPicPr>
        <p:blipFill rotWithShape="1">
          <a:blip r:embed="rId14"/>
          <a:srcRect l="28306" t="64922" r="26394"/>
          <a:stretch/>
        </p:blipFill>
        <p:spPr>
          <a:xfrm rot="16200000">
            <a:off x="24719717" y="24946462"/>
            <a:ext cx="3914191" cy="3922308"/>
          </a:xfrm>
          <a:prstGeom prst="rect">
            <a:avLst/>
          </a:prstGeom>
        </p:spPr>
      </p:pic>
      <p:sp>
        <p:nvSpPr>
          <p:cNvPr id="2" name="TextBox 1">
            <a:extLst>
              <a:ext uri="{FF2B5EF4-FFF2-40B4-BE49-F238E27FC236}">
                <a16:creationId xmlns:a16="http://schemas.microsoft.com/office/drawing/2014/main" id="{8D5FD6F9-8924-CE4E-8DEB-4B7A760B1A32}"/>
              </a:ext>
            </a:extLst>
          </p:cNvPr>
          <p:cNvSpPr txBox="1"/>
          <p:nvPr/>
        </p:nvSpPr>
        <p:spPr>
          <a:xfrm>
            <a:off x="14491784" y="1140406"/>
            <a:ext cx="1731564" cy="523220"/>
          </a:xfrm>
          <a:prstGeom prst="rect">
            <a:avLst/>
          </a:prstGeom>
          <a:noFill/>
        </p:spPr>
        <p:txBody>
          <a:bodyPr wrap="none" rtlCol="0">
            <a:spAutoFit/>
          </a:bodyPr>
          <a:lstStyle/>
          <a:p>
            <a:r>
              <a:rPr kumimoji="1" lang="en-US" altLang="ko-KR" sz="2800" dirty="0">
                <a:latin typeface="Times New Roman" panose="02020603050405020304" pitchFamily="18" charset="0"/>
                <a:cs typeface="Times New Roman" panose="02020603050405020304" pitchFamily="18" charset="0"/>
              </a:rPr>
              <a:t>EGU 2020</a:t>
            </a:r>
            <a:endParaRPr kumimoji="1" lang="ko-KR"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0609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7637</TotalTime>
  <Words>561</Words>
  <Application>Microsoft Macintosh PowerPoint</Application>
  <PresentationFormat>사용자 지정</PresentationFormat>
  <Paragraphs>60</Paragraphs>
  <Slides>1</Slides>
  <Notes>1</Notes>
  <HiddenSlides>0</HiddenSlides>
  <MMClips>0</MMClips>
  <ScaleCrop>false</ScaleCrop>
  <HeadingPairs>
    <vt:vector size="6" baseType="variant">
      <vt:variant>
        <vt:lpstr>사용한 글꼴</vt:lpstr>
      </vt:variant>
      <vt:variant>
        <vt:i4>7</vt:i4>
      </vt:variant>
      <vt:variant>
        <vt:lpstr>테마</vt:lpstr>
      </vt:variant>
      <vt:variant>
        <vt:i4>1</vt:i4>
      </vt:variant>
      <vt:variant>
        <vt:lpstr>슬라이드 제목</vt:lpstr>
      </vt:variant>
      <vt:variant>
        <vt:i4>1</vt:i4>
      </vt:variant>
    </vt:vector>
  </HeadingPairs>
  <TitlesOfParts>
    <vt:vector size="9" baseType="lpstr">
      <vt:lpstr>맑은 고딕</vt:lpstr>
      <vt:lpstr>Arial</vt:lpstr>
      <vt:lpstr>Calibri</vt:lpstr>
      <vt:lpstr>Calibri Light</vt:lpstr>
      <vt:lpstr>Tahoma</vt:lpstr>
      <vt:lpstr>Times New Roman</vt:lpstr>
      <vt:lpstr>Wingdings</vt:lpstr>
      <vt:lpstr>Office 테마</vt:lpstr>
      <vt:lpstr>PowerPoint 프레젠테이션</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Microsoft Office User</dc:creator>
  <cp:lastModifiedBy>신나연(환경공학부)</cp:lastModifiedBy>
  <cp:revision>46</cp:revision>
  <cp:lastPrinted>2019-10-29T07:27:20Z</cp:lastPrinted>
  <dcterms:created xsi:type="dcterms:W3CDTF">2019-10-12T14:21:24Z</dcterms:created>
  <dcterms:modified xsi:type="dcterms:W3CDTF">2020-05-07T06:03:00Z</dcterms:modified>
</cp:coreProperties>
</file>