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260" r:id="rId6"/>
    <p:sldId id="261" r:id="rId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abstract</a:t>
            </a:r>
            <a:r>
              <a:rPr lang="zh-CN" altLang="en-US"/>
              <a:t>：</a:t>
            </a:r>
            <a:endParaRPr lang="zh-CN" altLang="en-US"/>
          </a:p>
          <a:p>
            <a:r>
              <a:rPr lang="zh-CN" altLang="en-US"/>
              <a:t>Argo float trajectory data has been used to estimate the velocities of mid-depth (1000 db) currents in the North Indian Ocean (NIO). The structure of the upper ocean absolute geostrophic currents can be derived more accurately from the Argo temperature and salinity profiles by referring to the estimated velocities rather than by assuming a level of “no motion”. The derived flow field reveals that the eastward zonal velocities generate striation-like structures in the Arabian Sea, which is most prominent above the layer of 500 db layer, with a meridional scale of ~300 km; however, such structures are barely observed in the Bay of Bengal. This meridional scale as well as the distribution of the mid-depth striations are unique to the NIO, as compared with the other ocean basins. The nonlinear 1</a:t>
            </a:r>
            <a:r>
              <a:rPr lang="en-US" altLang="zh-CN"/>
              <a:t>1/2</a:t>
            </a:r>
            <a:r>
              <a:rPr lang="zh-CN" altLang="en-US"/>
              <a:t>-layer reduced-gravity model combined with the triad baroclinic Rossby wave interaction theory have been used to determine the essential factors controlling the characteristics of the quasi-zonal striation structure. Compared with the North Pacific Ocean, the meridional scale in the NIO is narrower, and is caused by the smaller basin size in the equatorial zone, rather than by the semiannual wind stress forcing period or the eastern boundary angle. Furthermore, the coastal trapped Kelvin waves significantly contribute to the generation of the zonal striations in the Arabian Sea</a:t>
            </a:r>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r>
              <a:rPr lang="en-US" altLang="zh-CN"/>
              <a:t>References :</a:t>
            </a:r>
            <a:endParaRPr lang="en-US" altLang="zh-CN"/>
          </a:p>
          <a:p>
            <a:endParaRPr lang="en-US" altLang="zh-CN"/>
          </a:p>
          <a:p>
            <a:r>
              <a:rPr lang="en-US" altLang="zh-CN"/>
              <a:t>Schopf, P. S., D. L. T. Anderson, and R. Smith, 1981: Beta-dispersion of Low-frequency Rossby Waves. Dyn. Atmos. Oceans, 5, 187-214. doi:10.1016/0377-0265(81)90011-7.</a:t>
            </a:r>
            <a:endParaRPr lang="en-US" altLang="zh-CN"/>
          </a:p>
          <a:p>
            <a:endParaRPr lang="en-US" altLang="zh-CN"/>
          </a:p>
          <a:p>
            <a:r>
              <a:rPr lang="en-US" altLang="zh-CN">
                <a:sym typeface="+mn-ea"/>
              </a:rPr>
              <a:t>Pedlosky,J., 1987:Geophysical Fluid Dynamics. Springer-Verlag, 710 pp.</a:t>
            </a:r>
            <a:endParaRPr lang="en-US" altLang="zh-CN">
              <a:sym typeface="+mn-ea"/>
            </a:endParaRPr>
          </a:p>
          <a:p>
            <a:endParaRPr lang="en-US" altLang="zh-CN"/>
          </a:p>
          <a:p>
            <a:r>
              <a:rPr lang="en-US" altLang="zh-CN"/>
              <a:t>Qiu, B., S. Chen, and H. Sasaki, 2013b: Generation of the North Equatorial Undercurrent Jets by Triad Baroclinic Rossby Wave Interactions. J. Phys. Oceanogr., 43, 2682-2698. doi:10.1175/jpo-d-13-099.1.</a:t>
            </a:r>
            <a:endParaRPr lang="en-US" altLang="zh-CN"/>
          </a:p>
          <a:p>
            <a:endParaRPr lang="en-US" altLang="zh-CN"/>
          </a:p>
          <a:p>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xml"/><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5.jpeg"/><Relationship Id="rId3" Type="http://schemas.openxmlformats.org/officeDocument/2006/relationships/tags" Target="../tags/tag2.xml"/><Relationship Id="rId2" Type="http://schemas.openxmlformats.org/officeDocument/2006/relationships/image" Target="../media/image4.jpeg"/><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slides/_rels/slide4.xml.rels><?xml version="1.0" encoding="UTF-8" standalone="yes"?>
<Relationships xmlns="http://schemas.openxmlformats.org/package/2006/relationships"><Relationship Id="rId9" Type="http://schemas.openxmlformats.org/officeDocument/2006/relationships/image" Target="../media/image18.jpeg"/><Relationship Id="rId8" Type="http://schemas.openxmlformats.org/officeDocument/2006/relationships/image" Target="../media/image17.png"/><Relationship Id="rId7" Type="http://schemas.openxmlformats.org/officeDocument/2006/relationships/image" Target="../media/image16.png"/><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 Id="rId3" Type="http://schemas.openxmlformats.org/officeDocument/2006/relationships/image" Target="../media/image12.jpeg"/><Relationship Id="rId2" Type="http://schemas.openxmlformats.org/officeDocument/2006/relationships/image" Target="../media/image11.jpeg"/><Relationship Id="rId11" Type="http://schemas.openxmlformats.org/officeDocument/2006/relationships/notesSlide" Target="../notesSlides/notesSlide3.xml"/><Relationship Id="rId10"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1296988"/>
            <a:ext cx="9144000" cy="2387600"/>
          </a:xfrm>
        </p:spPr>
        <p:txBody>
          <a:bodyPr/>
          <a:p>
            <a:r>
              <a:rPr lang="zh-CN" altLang="en-US" sz="4000"/>
              <a:t>The characteristics of the mid-depth striations in the North Indian Ocean</a:t>
            </a:r>
            <a:endParaRPr lang="zh-CN" altLang="en-US" sz="4000"/>
          </a:p>
        </p:txBody>
      </p:sp>
      <p:sp>
        <p:nvSpPr>
          <p:cNvPr id="3" name="副标题 2"/>
          <p:cNvSpPr>
            <a:spLocks noGrp="1"/>
          </p:cNvSpPr>
          <p:nvPr>
            <p:ph type="subTitle" idx="1"/>
          </p:nvPr>
        </p:nvSpPr>
        <p:spPr>
          <a:xfrm>
            <a:off x="1524000" y="4043363"/>
            <a:ext cx="9144000" cy="1655762"/>
          </a:xfrm>
        </p:spPr>
        <p:txBody>
          <a:bodyPr/>
          <a:p>
            <a:r>
              <a:rPr lang="zh-CN" altLang="en-US"/>
              <a:t>Yifan Xia, Yan Du*, Bo Qiu, Xuhua Cheng, Tianyu Wang, and Qiang Xie</a:t>
            </a:r>
            <a:endParaRPr lang="zh-CN" altLang="en-US"/>
          </a:p>
        </p:txBody>
      </p:sp>
      <p:pic>
        <p:nvPicPr>
          <p:cNvPr id="12" name="图片 1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052779" y="437225"/>
            <a:ext cx="1319282" cy="1319282"/>
          </a:xfrm>
          <a:prstGeom prst="rect">
            <a:avLst/>
          </a:prstGeom>
        </p:spPr>
      </p:pic>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23491" y="600616"/>
            <a:ext cx="1100924" cy="1105530"/>
          </a:xfrm>
          <a:prstGeom prst="rect">
            <a:avLst/>
          </a:prstGeom>
        </p:spPr>
      </p:pic>
      <p:pic>
        <p:nvPicPr>
          <p:cNvPr id="4" name="图片 3" descr="egu_logo"/>
          <p:cNvPicPr>
            <a:picLocks noChangeAspect="1"/>
          </p:cNvPicPr>
          <p:nvPr/>
        </p:nvPicPr>
        <p:blipFill>
          <a:blip r:embed="rId3"/>
          <a:stretch>
            <a:fillRect/>
          </a:stretch>
        </p:blipFill>
        <p:spPr>
          <a:xfrm>
            <a:off x="801370" y="438150"/>
            <a:ext cx="4442460" cy="1318895"/>
          </a:xfrm>
          <a:prstGeom prst="rect">
            <a:avLst/>
          </a:prstGeom>
        </p:spPr>
      </p:pic>
      <p:sp>
        <p:nvSpPr>
          <p:cNvPr id="5" name="文本框 4"/>
          <p:cNvSpPr txBox="1"/>
          <p:nvPr/>
        </p:nvSpPr>
        <p:spPr>
          <a:xfrm>
            <a:off x="1815465" y="5813425"/>
            <a:ext cx="8237220" cy="368300"/>
          </a:xfrm>
          <a:prstGeom prst="rect">
            <a:avLst/>
          </a:prstGeom>
          <a:noFill/>
        </p:spPr>
        <p:txBody>
          <a:bodyPr wrap="square" rtlCol="0" anchor="t">
            <a:spAutoFit/>
          </a:bodyPr>
          <a:p>
            <a:endParaRPr lang="zh-CN" altLang="en-US"/>
          </a:p>
        </p:txBody>
      </p:sp>
      <p:sp>
        <p:nvSpPr>
          <p:cNvPr id="6" name="文本框 5"/>
          <p:cNvSpPr txBox="1"/>
          <p:nvPr/>
        </p:nvSpPr>
        <p:spPr>
          <a:xfrm>
            <a:off x="801370" y="5813425"/>
            <a:ext cx="10955020" cy="645160"/>
          </a:xfrm>
          <a:prstGeom prst="rect">
            <a:avLst/>
          </a:prstGeom>
          <a:noFill/>
        </p:spPr>
        <p:txBody>
          <a:bodyPr wrap="square" rtlCol="0" anchor="t">
            <a:spAutoFit/>
          </a:bodyPr>
          <a:p>
            <a:r>
              <a:rPr lang="zh-CN" altLang="en-US">
                <a:sym typeface="+mn-ea"/>
              </a:rPr>
              <a:t>Xia Y., Y. Du*, B. Qiu, X.H. Cheng, Tianyu Wang, Qaing Xie, 2020: </a:t>
            </a:r>
            <a:r>
              <a:rPr lang="zh-CN" altLang="en-US">
                <a:sym typeface="+mn-ea"/>
              </a:rPr>
              <a:t>The characteristics of the mid-depth striations in the North Indian Ocean</a:t>
            </a:r>
            <a:r>
              <a:rPr lang="zh-CN" altLang="en-US" i="1">
                <a:sym typeface="+mn-ea"/>
              </a:rPr>
              <a:t>. Deep Sea Res.-I </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圆角矩形 7"/>
          <p:cNvSpPr/>
          <p:nvPr/>
        </p:nvSpPr>
        <p:spPr>
          <a:xfrm>
            <a:off x="5805170" y="1713865"/>
            <a:ext cx="6172835" cy="46482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p>
            <a:pPr algn="ctr"/>
            <a:endParaRPr lang="zh-CN" altLang="en-US"/>
          </a:p>
        </p:txBody>
      </p:sp>
      <p:pic>
        <p:nvPicPr>
          <p:cNvPr id="25" name="图片 25" descr="C:/Users/amy_xia/AppData/Local/Temp/picturescale_20200317012515/output_20200317012516.jpgoutput_20200317012516"/>
          <p:cNvPicPr/>
          <p:nvPr>
            <p:custDataLst>
              <p:tags r:id="rId1"/>
            </p:custDataLst>
          </p:nvPr>
        </p:nvPicPr>
        <p:blipFill>
          <a:blip r:embed="rId2"/>
          <a:srcRect l="12322" t="3793" r="6395"/>
          <a:stretch>
            <a:fillRect/>
          </a:stretch>
        </p:blipFill>
        <p:spPr>
          <a:xfrm>
            <a:off x="544830" y="445135"/>
            <a:ext cx="4785995" cy="5967730"/>
          </a:xfrm>
          <a:prstGeom prst="rect">
            <a:avLst/>
          </a:prstGeom>
          <a:ln>
            <a:noFill/>
          </a:ln>
        </p:spPr>
      </p:pic>
      <p:sp>
        <p:nvSpPr>
          <p:cNvPr id="4" name="文本框 3"/>
          <p:cNvSpPr txBox="1"/>
          <p:nvPr/>
        </p:nvSpPr>
        <p:spPr>
          <a:xfrm>
            <a:off x="4191635" y="841375"/>
            <a:ext cx="1833880" cy="706755"/>
          </a:xfrm>
          <a:prstGeom prst="rect">
            <a:avLst/>
          </a:prstGeom>
          <a:solidFill>
            <a:schemeClr val="bg1"/>
          </a:solidFill>
        </p:spPr>
        <p:txBody>
          <a:bodyPr wrap="square" rtlCol="0">
            <a:spAutoFit/>
          </a:bodyPr>
          <a:p>
            <a:r>
              <a:rPr lang="en-US" altLang="zh-CN" sz="2000" b="1"/>
              <a:t>zonal velocity at 1000db</a:t>
            </a:r>
            <a:endParaRPr lang="en-US" altLang="zh-CN" sz="2000" b="1"/>
          </a:p>
        </p:txBody>
      </p:sp>
      <p:sp>
        <p:nvSpPr>
          <p:cNvPr id="5" name="文本框 4"/>
          <p:cNvSpPr txBox="1"/>
          <p:nvPr/>
        </p:nvSpPr>
        <p:spPr>
          <a:xfrm>
            <a:off x="4403725" y="4860290"/>
            <a:ext cx="1196975" cy="706755"/>
          </a:xfrm>
          <a:prstGeom prst="rect">
            <a:avLst/>
          </a:prstGeom>
          <a:solidFill>
            <a:schemeClr val="bg1"/>
          </a:solidFill>
        </p:spPr>
        <p:txBody>
          <a:bodyPr wrap="square" rtlCol="0">
            <a:spAutoFit/>
          </a:bodyPr>
          <a:p>
            <a:r>
              <a:rPr lang="en-US" altLang="zh-CN" sz="2000" b="1"/>
              <a:t>high-pass filtered</a:t>
            </a:r>
            <a:endParaRPr lang="en-US" altLang="zh-CN" sz="2000" b="1"/>
          </a:p>
        </p:txBody>
      </p:sp>
      <p:sp>
        <p:nvSpPr>
          <p:cNvPr id="6" name="文本框 5"/>
          <p:cNvSpPr txBox="1"/>
          <p:nvPr/>
        </p:nvSpPr>
        <p:spPr>
          <a:xfrm>
            <a:off x="4403725" y="3354070"/>
            <a:ext cx="1196975" cy="706755"/>
          </a:xfrm>
          <a:prstGeom prst="rect">
            <a:avLst/>
          </a:prstGeom>
          <a:solidFill>
            <a:schemeClr val="bg1"/>
          </a:solidFill>
        </p:spPr>
        <p:txBody>
          <a:bodyPr wrap="square" rtlCol="0">
            <a:spAutoFit/>
          </a:bodyPr>
          <a:p>
            <a:r>
              <a:rPr lang="en-US" altLang="zh-CN" sz="2000" b="1"/>
              <a:t>vertical structure</a:t>
            </a:r>
            <a:endParaRPr lang="en-US" altLang="zh-CN" sz="2000" b="1"/>
          </a:p>
        </p:txBody>
      </p:sp>
      <p:sp>
        <p:nvSpPr>
          <p:cNvPr id="100" name="文本框 99"/>
          <p:cNvSpPr txBox="1"/>
          <p:nvPr/>
        </p:nvSpPr>
        <p:spPr>
          <a:xfrm>
            <a:off x="6025515" y="445135"/>
            <a:ext cx="5742940" cy="1476375"/>
          </a:xfrm>
          <a:prstGeom prst="rect">
            <a:avLst/>
          </a:prstGeom>
          <a:noFill/>
          <a:ln w="9525">
            <a:noFill/>
          </a:ln>
        </p:spPr>
        <p:txBody>
          <a:bodyPr wrap="square">
            <a:spAutoFit/>
          </a:bodyPr>
          <a:p>
            <a:pPr algn="just">
              <a:buFont typeface="Wingdings" panose="05000000000000000000" charset="0"/>
              <a:buChar char="l"/>
            </a:pPr>
            <a:r>
              <a:rPr lang="en-US" altLang="zh-CN">
                <a:latin typeface="Times New Roman" panose="02020603050405020304" charset="0"/>
                <a:cs typeface="Times New Roman" panose="02020603050405020304" charset="0"/>
                <a:sym typeface="+mn-ea"/>
              </a:rPr>
              <a:t> Does the striation-like structure exist in the Indian Ocean?</a:t>
            </a:r>
            <a:endParaRPr lang="en-US" altLang="zh-CN">
              <a:solidFill>
                <a:schemeClr val="tx1"/>
              </a:solidFill>
              <a:latin typeface="Times New Roman" panose="02020603050405020304" charset="0"/>
              <a:cs typeface="Times New Roman" panose="02020603050405020304" charset="0"/>
            </a:endParaRPr>
          </a:p>
          <a:p>
            <a:pPr algn="just">
              <a:buFont typeface="Wingdings" panose="05000000000000000000" charset="0"/>
              <a:buChar char="p"/>
            </a:pPr>
            <a:r>
              <a:rPr lang="en-US" altLang="zh-CN">
                <a:latin typeface="Times New Roman" panose="02020603050405020304" charset="0"/>
                <a:cs typeface="Times New Roman" panose="02020603050405020304" charset="0"/>
                <a:sym typeface="+mn-ea"/>
              </a:rPr>
              <a:t> </a:t>
            </a:r>
            <a:r>
              <a:rPr lang="en-US" altLang="zh-CN">
                <a:latin typeface="Times New Roman" panose="02020603050405020304" charset="0"/>
                <a:cs typeface="Times New Roman" panose="02020603050405020304" charset="0"/>
                <a:sym typeface="+mn-ea"/>
              </a:rPr>
              <a:t>The </a:t>
            </a:r>
            <a:r>
              <a:rPr lang="zh-CN" altLang="en-US">
                <a:latin typeface="Times New Roman" panose="02020603050405020304" charset="0"/>
                <a:cs typeface="Times New Roman" panose="02020603050405020304" charset="0"/>
                <a:sym typeface="+mn-ea"/>
              </a:rPr>
              <a:t>eastward zonal velocities have a</a:t>
            </a:r>
            <a:r>
              <a:rPr lang="zh-CN" altLang="en-US" b="1">
                <a:latin typeface="Times New Roman" panose="02020603050405020304" charset="0"/>
                <a:cs typeface="Times New Roman" panose="02020603050405020304" charset="0"/>
                <a:sym typeface="+mn-ea"/>
              </a:rPr>
              <a:t> striation-like structure</a:t>
            </a:r>
            <a:r>
              <a:rPr lang="zh-CN" altLang="en-US">
                <a:latin typeface="Times New Roman" panose="02020603050405020304" charset="0"/>
                <a:cs typeface="Times New Roman" panose="02020603050405020304" charset="0"/>
                <a:sym typeface="+mn-ea"/>
              </a:rPr>
              <a:t> in the Arabian Sea, while barely observed in the Bay of Bengal. </a:t>
            </a:r>
            <a:endParaRPr lang="zh-CN" altLang="en-US">
              <a:latin typeface="Times New Roman" panose="02020603050405020304" charset="0"/>
              <a:cs typeface="Times New Roman" panose="02020603050405020304" charset="0"/>
              <a:sym typeface="+mn-ea"/>
            </a:endParaRPr>
          </a:p>
          <a:p>
            <a:pPr marL="285750" indent="-285750" algn="just">
              <a:lnSpc>
                <a:spcPct val="100000"/>
              </a:lnSpc>
              <a:buFont typeface="Wingdings" panose="05000000000000000000" charset="0"/>
              <a:buChar char="l"/>
            </a:pPr>
            <a:endParaRPr lang="zh-CN" altLang="en-US"/>
          </a:p>
        </p:txBody>
      </p:sp>
      <p:pic>
        <p:nvPicPr>
          <p:cNvPr id="19" name="图片 19" descr="f5"/>
          <p:cNvPicPr>
            <a:picLocks noChangeAspect="1"/>
          </p:cNvPicPr>
          <p:nvPr>
            <p:ph idx="1"/>
            <p:custDataLst>
              <p:tags r:id="rId3"/>
            </p:custDataLst>
          </p:nvPr>
        </p:nvPicPr>
        <p:blipFill>
          <a:blip r:embed="rId4"/>
          <a:stretch>
            <a:fillRect/>
          </a:stretch>
        </p:blipFill>
        <p:spPr>
          <a:xfrm>
            <a:off x="6334760" y="1932940"/>
            <a:ext cx="5154930" cy="2448560"/>
          </a:xfrm>
          <a:prstGeom prst="rect">
            <a:avLst/>
          </a:prstGeom>
        </p:spPr>
      </p:pic>
      <p:sp>
        <p:nvSpPr>
          <p:cNvPr id="3" name="文本框 2"/>
          <p:cNvSpPr txBox="1"/>
          <p:nvPr/>
        </p:nvSpPr>
        <p:spPr>
          <a:xfrm>
            <a:off x="6025515" y="4491990"/>
            <a:ext cx="5929630" cy="368300"/>
          </a:xfrm>
          <a:prstGeom prst="rect">
            <a:avLst/>
          </a:prstGeom>
          <a:noFill/>
        </p:spPr>
        <p:txBody>
          <a:bodyPr wrap="none" rtlCol="0" anchor="t">
            <a:spAutoFit/>
          </a:bodyPr>
          <a:p>
            <a:r>
              <a:rPr lang="en-US" altLang="zh-CN">
                <a:sym typeface="+mn-ea"/>
              </a:rPr>
              <a:t>(color shading: Argo observations   contour: OFES simulations)</a:t>
            </a:r>
            <a:endParaRPr lang="zh-CN" altLang="en-US"/>
          </a:p>
        </p:txBody>
      </p:sp>
      <p:sp>
        <p:nvSpPr>
          <p:cNvPr id="7" name="文本框 6"/>
          <p:cNvSpPr txBox="1"/>
          <p:nvPr/>
        </p:nvSpPr>
        <p:spPr>
          <a:xfrm>
            <a:off x="6025515" y="5174615"/>
            <a:ext cx="5682615" cy="922020"/>
          </a:xfrm>
          <a:prstGeom prst="rect">
            <a:avLst/>
          </a:prstGeom>
          <a:noFill/>
        </p:spPr>
        <p:txBody>
          <a:bodyPr wrap="square" rtlCol="0" anchor="t">
            <a:spAutoFit/>
          </a:bodyPr>
          <a:p>
            <a:pPr marL="285750" indent="-285750" algn="just">
              <a:buFont typeface="Wingdings" panose="05000000000000000000" charset="0"/>
              <a:buChar char="Ø"/>
            </a:pPr>
            <a:r>
              <a:rPr lang="en-US">
                <a:latin typeface="Times New Roman" panose="02020603050405020304" charset="0"/>
                <a:ea typeface="等线" panose="02010600030101010101" charset="-122"/>
                <a:sym typeface="+mn-ea"/>
              </a:rPr>
              <a:t>T</a:t>
            </a:r>
            <a:r>
              <a:rPr lang="en-US">
                <a:latin typeface="Times New Roman" panose="02020603050405020304" charset="0"/>
                <a:sym typeface="+mn-ea"/>
              </a:rPr>
              <a:t>he locations of the eastward/westward jets derived by the OFES simulation </a:t>
            </a:r>
            <a:r>
              <a:rPr lang="en-US">
                <a:latin typeface="Times New Roman" panose="02020603050405020304" charset="0"/>
                <a:ea typeface="宋体" panose="02010600030101010101" pitchFamily="2" charset="-122"/>
                <a:sym typeface="+mn-ea"/>
              </a:rPr>
              <a:t>are</a:t>
            </a:r>
            <a:r>
              <a:rPr lang="en-US">
                <a:latin typeface="Times New Roman" panose="02020603050405020304" charset="0"/>
                <a:sym typeface="+mn-ea"/>
              </a:rPr>
              <a:t> consistent with the Argo observations</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图片 7" descr="untitled"/>
          <p:cNvPicPr>
            <a:picLocks noChangeAspect="1"/>
          </p:cNvPicPr>
          <p:nvPr>
            <p:ph idx="1"/>
          </p:nvPr>
        </p:nvPicPr>
        <p:blipFill>
          <a:blip r:embed="rId1"/>
          <a:stretch>
            <a:fillRect/>
          </a:stretch>
        </p:blipFill>
        <p:spPr>
          <a:xfrm>
            <a:off x="5838825" y="919480"/>
            <a:ext cx="5486400" cy="2606040"/>
          </a:xfrm>
          <a:prstGeom prst="rect">
            <a:avLst/>
          </a:prstGeom>
        </p:spPr>
      </p:pic>
      <p:pic>
        <p:nvPicPr>
          <p:cNvPr id="21" name="图片 21" descr="e2222"/>
          <p:cNvPicPr/>
          <p:nvPr/>
        </p:nvPicPr>
        <p:blipFill>
          <a:blip r:embed="rId2"/>
          <a:srcRect l="25011" r="29040"/>
          <a:stretch>
            <a:fillRect/>
          </a:stretch>
        </p:blipFill>
        <p:spPr>
          <a:xfrm>
            <a:off x="292735" y="919480"/>
            <a:ext cx="4888230" cy="5019675"/>
          </a:xfrm>
          <a:prstGeom prst="rect">
            <a:avLst/>
          </a:prstGeom>
        </p:spPr>
      </p:pic>
      <p:sp>
        <p:nvSpPr>
          <p:cNvPr id="4" name="矩形 3"/>
          <p:cNvSpPr/>
          <p:nvPr/>
        </p:nvSpPr>
        <p:spPr>
          <a:xfrm>
            <a:off x="1339215" y="1391920"/>
            <a:ext cx="1196975" cy="659765"/>
          </a:xfrm>
          <a:prstGeom prst="rect">
            <a:avLst/>
          </a:prstGeom>
          <a:noFill/>
          <a:ln w="38100">
            <a:solidFill>
              <a:schemeClr val="accent2">
                <a:lumMod val="75000"/>
              </a:schemeClr>
            </a:solidFill>
          </a:ln>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cxnSp>
        <p:nvCxnSpPr>
          <p:cNvPr id="5" name="直接连接符 4"/>
          <p:cNvCxnSpPr/>
          <p:nvPr/>
        </p:nvCxnSpPr>
        <p:spPr>
          <a:xfrm flipV="1">
            <a:off x="2527935" y="1090930"/>
            <a:ext cx="3052445" cy="300990"/>
          </a:xfrm>
          <a:prstGeom prst="line">
            <a:avLst/>
          </a:prstGeom>
          <a:ln w="3810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9" name="直接连接符 8"/>
          <p:cNvCxnSpPr/>
          <p:nvPr/>
        </p:nvCxnSpPr>
        <p:spPr>
          <a:xfrm flipV="1">
            <a:off x="2536190" y="1090930"/>
            <a:ext cx="3052445" cy="300990"/>
          </a:xfrm>
          <a:prstGeom prst="line">
            <a:avLst/>
          </a:prstGeom>
          <a:ln w="3810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cxnSp>
        <p:nvCxnSpPr>
          <p:cNvPr id="10" name="直接连接符 9"/>
          <p:cNvCxnSpPr/>
          <p:nvPr/>
        </p:nvCxnSpPr>
        <p:spPr>
          <a:xfrm>
            <a:off x="2544445" y="2051685"/>
            <a:ext cx="3221990" cy="1602740"/>
          </a:xfrm>
          <a:prstGeom prst="line">
            <a:avLst/>
          </a:prstGeom>
          <a:ln w="38100">
            <a:solidFill>
              <a:schemeClr val="accent2">
                <a:lumMod val="75000"/>
              </a:schemeClr>
            </a:solidFill>
          </a:ln>
        </p:spPr>
        <p:style>
          <a:lnRef idx="1">
            <a:schemeClr val="accent2"/>
          </a:lnRef>
          <a:fillRef idx="0">
            <a:schemeClr val="accent2"/>
          </a:fillRef>
          <a:effectRef idx="0">
            <a:schemeClr val="accent2"/>
          </a:effectRef>
          <a:fontRef idx="minor">
            <a:schemeClr val="tx1"/>
          </a:fontRef>
        </p:style>
      </p:cxnSp>
      <p:sp>
        <p:nvSpPr>
          <p:cNvPr id="11" name="圆角矩形 10"/>
          <p:cNvSpPr/>
          <p:nvPr/>
        </p:nvSpPr>
        <p:spPr>
          <a:xfrm>
            <a:off x="5588635" y="666115"/>
            <a:ext cx="5863590" cy="3128645"/>
          </a:xfrm>
          <a:prstGeom prst="roundRect">
            <a:avLst/>
          </a:prstGeom>
          <a:noFill/>
          <a:ln w="38100"/>
        </p:spPr>
        <p:style>
          <a:lnRef idx="2">
            <a:schemeClr val="accent2">
              <a:shade val="50000"/>
            </a:schemeClr>
          </a:lnRef>
          <a:fillRef idx="1">
            <a:schemeClr val="accent2"/>
          </a:fillRef>
          <a:effectRef idx="0">
            <a:schemeClr val="accent2"/>
          </a:effectRef>
          <a:fontRef idx="minor">
            <a:schemeClr val="lt1"/>
          </a:fontRef>
        </p:style>
        <p:txBody>
          <a:bodyPr rtlCol="0" anchor="ctr"/>
          <a:p>
            <a:pPr algn="ctr"/>
            <a:endParaRPr lang="zh-CN" altLang="en-US"/>
          </a:p>
        </p:txBody>
      </p:sp>
      <p:sp>
        <p:nvSpPr>
          <p:cNvPr id="2" name="文本框 1"/>
          <p:cNvSpPr txBox="1"/>
          <p:nvPr/>
        </p:nvSpPr>
        <p:spPr>
          <a:xfrm>
            <a:off x="552450" y="205740"/>
            <a:ext cx="8435340" cy="460375"/>
          </a:xfrm>
          <a:prstGeom prst="rect">
            <a:avLst/>
          </a:prstGeom>
          <a:noFill/>
        </p:spPr>
        <p:txBody>
          <a:bodyPr wrap="square" rtlCol="0">
            <a:spAutoFit/>
          </a:bodyPr>
          <a:p>
            <a:r>
              <a:rPr lang="en-US" altLang="zh-CN" sz="2400" b="1">
                <a:sym typeface="+mn-ea"/>
              </a:rPr>
              <a:t>The result from the n</a:t>
            </a:r>
            <a:r>
              <a:rPr lang="zh-CN" altLang="en-US" sz="2400" b="1">
                <a:sym typeface="+mn-ea"/>
              </a:rPr>
              <a:t>onlinear 1 </a:t>
            </a:r>
            <a:r>
              <a:rPr lang="en-US" altLang="zh-CN" sz="2400" b="1">
                <a:sym typeface="+mn-ea"/>
              </a:rPr>
              <a:t>1/2 </a:t>
            </a:r>
            <a:r>
              <a:rPr lang="zh-CN" altLang="en-US" sz="2400" b="1">
                <a:sym typeface="+mn-ea"/>
              </a:rPr>
              <a:t>layer reduced gravity model</a:t>
            </a:r>
            <a:endParaRPr lang="zh-CN" altLang="en-US" sz="2400" b="1">
              <a:sym typeface="+mn-ea"/>
            </a:endParaRPr>
          </a:p>
        </p:txBody>
      </p:sp>
      <p:sp>
        <p:nvSpPr>
          <p:cNvPr id="3" name="文本框 2"/>
          <p:cNvSpPr txBox="1"/>
          <p:nvPr/>
        </p:nvSpPr>
        <p:spPr>
          <a:xfrm>
            <a:off x="5554980" y="4060825"/>
            <a:ext cx="6054090" cy="1476375"/>
          </a:xfrm>
          <a:prstGeom prst="rect">
            <a:avLst/>
          </a:prstGeom>
          <a:noFill/>
          <a:ln w="9525">
            <a:noFill/>
          </a:ln>
        </p:spPr>
        <p:txBody>
          <a:bodyPr wrap="square">
            <a:spAutoFit/>
          </a:bodyPr>
          <a:p>
            <a:pPr marL="285750" indent="-285750" algn="just">
              <a:buFont typeface="Wingdings" panose="05000000000000000000" charset="0"/>
              <a:buChar char="l"/>
            </a:pPr>
            <a:r>
              <a:rPr lang="en-US" b="0">
                <a:latin typeface="Times New Roman" panose="02020603050405020304" charset="0"/>
                <a:ea typeface="宋体" panose="02010600030101010101" pitchFamily="2" charset="-122"/>
              </a:rPr>
              <a:t> </a:t>
            </a:r>
            <a:r>
              <a:rPr lang="en-US">
                <a:latin typeface="Times New Roman" panose="02020603050405020304" charset="0"/>
                <a:ea typeface="等线" panose="02010600030101010101" charset="-122"/>
                <a:cs typeface="Times New Roman" panose="02020603050405020304" charset="0"/>
                <a:sym typeface="+mn-ea"/>
              </a:rPr>
              <a:t> How does the striation generate? </a:t>
            </a:r>
            <a:endParaRPr lang="en-US" altLang="en-US" b="0">
              <a:solidFill>
                <a:schemeClr val="tx1"/>
              </a:solidFill>
              <a:latin typeface="Times New Roman" panose="02020603050405020304" charset="0"/>
              <a:ea typeface="等线" panose="02010600030101010101" charset="-122"/>
              <a:cs typeface="Times New Roman" panose="02020603050405020304" charset="0"/>
            </a:endParaRPr>
          </a:p>
          <a:p>
            <a:pPr marL="285750" indent="-285750" algn="just">
              <a:buFont typeface="Wingdings" panose="05000000000000000000" charset="0"/>
              <a:buChar char="p"/>
            </a:pPr>
            <a:r>
              <a:rPr lang="en-US" b="0">
                <a:latin typeface="Times New Roman" panose="02020603050405020304" charset="0"/>
              </a:rPr>
              <a:t>T</a:t>
            </a:r>
            <a:r>
              <a:rPr lang="en-US" b="0">
                <a:latin typeface="Times New Roman" panose="02020603050405020304" charset="0"/>
                <a:ea typeface="宋体" panose="02010600030101010101" pitchFamily="2" charset="-122"/>
              </a:rPr>
              <a:t>he convergence of eddy potential vorticity fluxes contributes to the mean flow across the mean potential vorticity gradient (</a:t>
            </a:r>
            <a:r>
              <a:rPr lang="en-US" b="1">
                <a:latin typeface="Times New Roman" panose="02020603050405020304" charset="0"/>
                <a:ea typeface="宋体" panose="02010600030101010101" pitchFamily="2" charset="-122"/>
              </a:rPr>
              <a:t>Turbulent Sverdrup balance</a:t>
            </a:r>
            <a:r>
              <a:rPr lang="en-US" b="0">
                <a:latin typeface="Times New Roman" panose="02020603050405020304" charset="0"/>
                <a:ea typeface="宋体" panose="02010600030101010101" pitchFamily="2" charset="-122"/>
              </a:rPr>
              <a:t>, Rhines and Holland, 1979). </a:t>
            </a:r>
            <a:endParaRPr lang="en-US" altLang="en-US" b="0">
              <a:latin typeface="Times New Roman" panose="02020603050405020304" charset="0"/>
              <a:ea typeface="宋体" panose="02010600030101010101" pitchFamily="2" charset="-122"/>
            </a:endParaRPr>
          </a:p>
        </p:txBody>
      </p:sp>
      <p:pic>
        <p:nvPicPr>
          <p:cNvPr id="12" name="图片 11"/>
          <p:cNvPicPr/>
          <p:nvPr/>
        </p:nvPicPr>
        <p:blipFill>
          <a:blip r:embed="rId3"/>
          <a:stretch>
            <a:fillRect/>
          </a:stretch>
        </p:blipFill>
        <p:spPr>
          <a:xfrm>
            <a:off x="5967730" y="5803582"/>
            <a:ext cx="1333500" cy="203200"/>
          </a:xfrm>
          <a:prstGeom prst="rect">
            <a:avLst/>
          </a:prstGeom>
          <a:noFill/>
          <a:ln w="9525">
            <a:noFill/>
          </a:ln>
        </p:spPr>
      </p:pic>
      <p:pic>
        <p:nvPicPr>
          <p:cNvPr id="13" name="图片 12"/>
          <p:cNvPicPr/>
          <p:nvPr/>
        </p:nvPicPr>
        <p:blipFill>
          <a:blip r:embed="rId4"/>
          <a:stretch>
            <a:fillRect/>
          </a:stretch>
        </p:blipFill>
        <p:spPr>
          <a:xfrm>
            <a:off x="7850505" y="5803582"/>
            <a:ext cx="1581150" cy="177800"/>
          </a:xfrm>
          <a:prstGeom prst="rect">
            <a:avLst/>
          </a:prstGeom>
          <a:noFill/>
          <a:ln w="9525">
            <a:noFill/>
          </a:ln>
        </p:spPr>
      </p:pic>
      <p:pic>
        <p:nvPicPr>
          <p:cNvPr id="16" name="图片 15"/>
          <p:cNvPicPr/>
          <p:nvPr/>
        </p:nvPicPr>
        <p:blipFill>
          <a:blip r:embed="rId5"/>
          <a:stretch>
            <a:fillRect/>
          </a:stretch>
        </p:blipFill>
        <p:spPr>
          <a:xfrm>
            <a:off x="9982835" y="5749607"/>
            <a:ext cx="990600" cy="31115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圆角矩形 9"/>
          <p:cNvSpPr/>
          <p:nvPr/>
        </p:nvSpPr>
        <p:spPr>
          <a:xfrm>
            <a:off x="5854065" y="4388485"/>
            <a:ext cx="6195060" cy="219075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p>
            <a:pPr algn="ctr"/>
            <a:endParaRPr lang="zh-CN" altLang="en-US"/>
          </a:p>
        </p:txBody>
      </p:sp>
      <p:sp>
        <p:nvSpPr>
          <p:cNvPr id="25" name="圆角矩形 24"/>
          <p:cNvSpPr/>
          <p:nvPr/>
        </p:nvSpPr>
        <p:spPr>
          <a:xfrm>
            <a:off x="438150" y="4905375"/>
            <a:ext cx="5003800" cy="167386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p>
            <a:pPr algn="ctr"/>
            <a:endParaRPr lang="zh-CN" altLang="en-US"/>
          </a:p>
        </p:txBody>
      </p:sp>
      <p:sp>
        <p:nvSpPr>
          <p:cNvPr id="20" name="圆角矩形 19"/>
          <p:cNvSpPr/>
          <p:nvPr/>
        </p:nvSpPr>
        <p:spPr>
          <a:xfrm>
            <a:off x="438150" y="3571240"/>
            <a:ext cx="5003800" cy="126873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p>
            <a:pPr algn="ctr"/>
            <a:endParaRPr lang="zh-CN" altLang="en-US"/>
          </a:p>
        </p:txBody>
      </p:sp>
      <p:pic>
        <p:nvPicPr>
          <p:cNvPr id="6" name="图片 6" descr="21111"/>
          <p:cNvPicPr>
            <a:picLocks noChangeAspect="1"/>
          </p:cNvPicPr>
          <p:nvPr>
            <p:ph idx="1"/>
            <p:custDataLst>
              <p:tags r:id="rId1"/>
            </p:custDataLst>
          </p:nvPr>
        </p:nvPicPr>
        <p:blipFill>
          <a:blip r:embed="rId2"/>
          <a:stretch>
            <a:fillRect/>
          </a:stretch>
        </p:blipFill>
        <p:spPr>
          <a:xfrm>
            <a:off x="0" y="849630"/>
            <a:ext cx="5728970" cy="2721610"/>
          </a:xfrm>
          <a:prstGeom prst="rect">
            <a:avLst/>
          </a:prstGeom>
        </p:spPr>
      </p:pic>
      <p:pic>
        <p:nvPicPr>
          <p:cNvPr id="115" name="图片 114"/>
          <p:cNvPicPr/>
          <p:nvPr/>
        </p:nvPicPr>
        <p:blipFill>
          <a:blip r:embed="rId3"/>
          <a:stretch>
            <a:fillRect/>
          </a:stretch>
        </p:blipFill>
        <p:spPr>
          <a:xfrm>
            <a:off x="952500" y="4196715"/>
            <a:ext cx="2214245" cy="351790"/>
          </a:xfrm>
          <a:prstGeom prst="rect">
            <a:avLst/>
          </a:prstGeom>
          <a:noFill/>
          <a:ln w="9525">
            <a:noFill/>
          </a:ln>
        </p:spPr>
      </p:pic>
      <p:pic>
        <p:nvPicPr>
          <p:cNvPr id="19" name="图片 18"/>
          <p:cNvPicPr/>
          <p:nvPr/>
        </p:nvPicPr>
        <p:blipFill>
          <a:blip r:embed="rId4"/>
          <a:stretch>
            <a:fillRect/>
          </a:stretch>
        </p:blipFill>
        <p:spPr>
          <a:xfrm>
            <a:off x="952500" y="3714115"/>
            <a:ext cx="3032760" cy="482600"/>
          </a:xfrm>
          <a:prstGeom prst="rect">
            <a:avLst/>
          </a:prstGeom>
          <a:noFill/>
          <a:ln w="9525">
            <a:noFill/>
          </a:ln>
        </p:spPr>
      </p:pic>
      <p:pic>
        <p:nvPicPr>
          <p:cNvPr id="22" name="图片 21"/>
          <p:cNvPicPr/>
          <p:nvPr/>
        </p:nvPicPr>
        <p:blipFill>
          <a:blip r:embed="rId5"/>
          <a:stretch>
            <a:fillRect/>
          </a:stretch>
        </p:blipFill>
        <p:spPr>
          <a:xfrm>
            <a:off x="2174875" y="5094605"/>
            <a:ext cx="1447800" cy="318135"/>
          </a:xfrm>
          <a:prstGeom prst="rect">
            <a:avLst/>
          </a:prstGeom>
          <a:noFill/>
          <a:ln w="9525">
            <a:noFill/>
          </a:ln>
        </p:spPr>
      </p:pic>
      <p:pic>
        <p:nvPicPr>
          <p:cNvPr id="23" name="图片 22"/>
          <p:cNvPicPr/>
          <p:nvPr/>
        </p:nvPicPr>
        <p:blipFill>
          <a:blip r:embed="rId6"/>
          <a:stretch>
            <a:fillRect/>
          </a:stretch>
        </p:blipFill>
        <p:spPr>
          <a:xfrm>
            <a:off x="636905" y="5094605"/>
            <a:ext cx="1335405" cy="318135"/>
          </a:xfrm>
          <a:prstGeom prst="rect">
            <a:avLst/>
          </a:prstGeom>
          <a:noFill/>
          <a:ln w="9525">
            <a:noFill/>
          </a:ln>
        </p:spPr>
      </p:pic>
      <p:pic>
        <p:nvPicPr>
          <p:cNvPr id="24" name="图片 23"/>
          <p:cNvPicPr/>
          <p:nvPr/>
        </p:nvPicPr>
        <p:blipFill>
          <a:blip r:embed="rId7"/>
          <a:stretch>
            <a:fillRect/>
          </a:stretch>
        </p:blipFill>
        <p:spPr>
          <a:xfrm>
            <a:off x="3740785" y="5094605"/>
            <a:ext cx="1447800" cy="318135"/>
          </a:xfrm>
          <a:prstGeom prst="rect">
            <a:avLst/>
          </a:prstGeom>
          <a:noFill/>
          <a:ln w="9525">
            <a:noFill/>
          </a:ln>
        </p:spPr>
      </p:pic>
      <p:sp>
        <p:nvSpPr>
          <p:cNvPr id="28" name="文本框 27"/>
          <p:cNvSpPr txBox="1"/>
          <p:nvPr/>
        </p:nvSpPr>
        <p:spPr>
          <a:xfrm>
            <a:off x="3119755" y="4264025"/>
            <a:ext cx="2401570" cy="368300"/>
          </a:xfrm>
          <a:prstGeom prst="rect">
            <a:avLst/>
          </a:prstGeom>
          <a:noFill/>
        </p:spPr>
        <p:txBody>
          <a:bodyPr wrap="square" rtlCol="0">
            <a:spAutoFit/>
          </a:bodyPr>
          <a:p>
            <a:r>
              <a:rPr lang="zh-CN" altLang="en-US"/>
              <a:t>（</a:t>
            </a:r>
            <a:r>
              <a:t>Schopf et al., 1981</a:t>
            </a:r>
            <a:r>
              <a:rPr lang="zh-CN" altLang="en-US"/>
              <a:t>）</a:t>
            </a:r>
            <a:endParaRPr lang="zh-CN" altLang="en-US"/>
          </a:p>
        </p:txBody>
      </p:sp>
      <p:sp>
        <p:nvSpPr>
          <p:cNvPr id="29" name="文本框 28"/>
          <p:cNvSpPr txBox="1"/>
          <p:nvPr/>
        </p:nvSpPr>
        <p:spPr>
          <a:xfrm>
            <a:off x="1528445" y="6082030"/>
            <a:ext cx="4445000" cy="368300"/>
          </a:xfrm>
          <a:prstGeom prst="rect">
            <a:avLst/>
          </a:prstGeom>
          <a:noFill/>
        </p:spPr>
        <p:txBody>
          <a:bodyPr wrap="square" rtlCol="0">
            <a:spAutoFit/>
          </a:bodyPr>
          <a:p>
            <a:r>
              <a:rPr lang="zh-CN" altLang="en-US"/>
              <a:t> </a:t>
            </a:r>
            <a:r>
              <a:rPr lang="en-US" altLang="zh-CN"/>
              <a:t>(</a:t>
            </a:r>
            <a:r>
              <a:rPr lang="zh-CN" altLang="en-US"/>
              <a:t>Pedlosky</a:t>
            </a:r>
            <a:r>
              <a:rPr lang="en-US" altLang="zh-CN"/>
              <a:t>, </a:t>
            </a:r>
            <a:r>
              <a:rPr lang="zh-CN" altLang="en-US"/>
              <a:t>1987and Qiu et al. </a:t>
            </a:r>
            <a:r>
              <a:rPr lang="en-US" altLang="zh-CN"/>
              <a:t>, </a:t>
            </a:r>
            <a:r>
              <a:rPr lang="zh-CN" altLang="en-US"/>
              <a:t>2013b)</a:t>
            </a:r>
            <a:endParaRPr lang="zh-CN" altLang="en-US"/>
          </a:p>
        </p:txBody>
      </p:sp>
      <p:pic>
        <p:nvPicPr>
          <p:cNvPr id="2" name="图片 -2147482404"/>
          <p:cNvPicPr>
            <a:picLocks noChangeAspect="1"/>
          </p:cNvPicPr>
          <p:nvPr/>
        </p:nvPicPr>
        <p:blipFill>
          <a:blip r:embed="rId8">
            <a:clrChange>
              <a:clrFrom>
                <a:srgbClr val="FFFFFF"/>
              </a:clrFrom>
              <a:clrTo>
                <a:srgbClr val="FFFFFF">
                  <a:alpha val="0"/>
                </a:srgbClr>
              </a:clrTo>
            </a:clrChange>
          </a:blip>
          <a:stretch>
            <a:fillRect/>
          </a:stretch>
        </p:blipFill>
        <p:spPr>
          <a:xfrm>
            <a:off x="636905" y="5683885"/>
            <a:ext cx="2353310" cy="398145"/>
          </a:xfrm>
          <a:prstGeom prst="rect">
            <a:avLst/>
          </a:prstGeom>
          <a:noFill/>
          <a:ln w="9525">
            <a:noFill/>
          </a:ln>
        </p:spPr>
      </p:pic>
      <p:sp>
        <p:nvSpPr>
          <p:cNvPr id="4" name="文本框 3"/>
          <p:cNvSpPr txBox="1"/>
          <p:nvPr/>
        </p:nvSpPr>
        <p:spPr>
          <a:xfrm>
            <a:off x="230505" y="213360"/>
            <a:ext cx="6166485" cy="829945"/>
          </a:xfrm>
          <a:prstGeom prst="rect">
            <a:avLst/>
          </a:prstGeom>
          <a:noFill/>
        </p:spPr>
        <p:txBody>
          <a:bodyPr wrap="none" rtlCol="0" anchor="t">
            <a:spAutoFit/>
          </a:bodyPr>
          <a:p>
            <a:pPr algn="l"/>
            <a:r>
              <a:rPr lang="en-US" sz="2400" b="1">
                <a:solidFill>
                  <a:schemeClr val="accent6">
                    <a:lumMod val="75000"/>
                  </a:schemeClr>
                </a:solidFill>
                <a:sym typeface="+mn-ea"/>
              </a:rPr>
              <a:t>B</a:t>
            </a:r>
            <a:r>
              <a:rPr lang="en-US" altLang="zh-CN" sz="2400" b="1">
                <a:solidFill>
                  <a:schemeClr val="accent6">
                    <a:lumMod val="75000"/>
                  </a:schemeClr>
                </a:solidFill>
                <a:sym typeface="+mn-ea"/>
              </a:rPr>
              <a:t>aroclinic Rossby wave ray path theory</a:t>
            </a:r>
            <a:r>
              <a:rPr lang="en-US" altLang="zh-CN" sz="2400" b="1">
                <a:sym typeface="+mn-ea"/>
              </a:rPr>
              <a:t> </a:t>
            </a:r>
            <a:endParaRPr lang="en-US" altLang="zh-CN" sz="2400" b="1">
              <a:sym typeface="+mn-ea"/>
            </a:endParaRPr>
          </a:p>
          <a:p>
            <a:pPr algn="l"/>
            <a:r>
              <a:rPr lang="en-US" altLang="zh-CN" sz="2400" b="1">
                <a:solidFill>
                  <a:srgbClr val="00B0F0"/>
                </a:solidFill>
                <a:sym typeface="+mn-ea"/>
              </a:rPr>
              <a:t>T</a:t>
            </a:r>
            <a:r>
              <a:rPr lang="zh-CN" altLang="en-US" sz="2400" b="1">
                <a:solidFill>
                  <a:srgbClr val="00B0F0"/>
                </a:solidFill>
                <a:sym typeface="+mn-ea"/>
              </a:rPr>
              <a:t>riad baroclinic Rossby wave interaction theory</a:t>
            </a:r>
            <a:endParaRPr lang="zh-CN" altLang="en-US" sz="2400" b="1">
              <a:solidFill>
                <a:srgbClr val="00B0F0"/>
              </a:solidFill>
              <a:sym typeface="+mn-ea"/>
            </a:endParaRPr>
          </a:p>
        </p:txBody>
      </p:sp>
      <p:pic>
        <p:nvPicPr>
          <p:cNvPr id="5" name="图片 2" descr="fr4"/>
          <p:cNvPicPr>
            <a:picLocks noChangeAspect="1"/>
          </p:cNvPicPr>
          <p:nvPr/>
        </p:nvPicPr>
        <p:blipFill>
          <a:blip r:embed="rId9"/>
          <a:stretch>
            <a:fillRect/>
          </a:stretch>
        </p:blipFill>
        <p:spPr>
          <a:xfrm>
            <a:off x="6482715" y="215900"/>
            <a:ext cx="4742180" cy="4048125"/>
          </a:xfrm>
          <a:prstGeom prst="rect">
            <a:avLst/>
          </a:prstGeom>
        </p:spPr>
      </p:pic>
      <p:sp>
        <p:nvSpPr>
          <p:cNvPr id="8" name="文本框 7"/>
          <p:cNvSpPr txBox="1"/>
          <p:nvPr/>
        </p:nvSpPr>
        <p:spPr>
          <a:xfrm>
            <a:off x="5854700" y="4388485"/>
            <a:ext cx="5879465" cy="922020"/>
          </a:xfrm>
          <a:prstGeom prst="rect">
            <a:avLst/>
          </a:prstGeom>
          <a:noFill/>
        </p:spPr>
        <p:txBody>
          <a:bodyPr wrap="square" rtlCol="0" anchor="t">
            <a:spAutoFit/>
          </a:bodyPr>
          <a:p>
            <a:pPr marL="285750" indent="-285750" algn="just">
              <a:buFont typeface="Wingdings" panose="05000000000000000000" charset="0"/>
              <a:buChar char="Ø"/>
            </a:pPr>
            <a:r>
              <a:rPr lang="en-US">
                <a:latin typeface="Times New Roman" panose="02020603050405020304" charset="0"/>
                <a:ea typeface="楷体" panose="02010609060101010101" charset="-122"/>
                <a:sym typeface="+mn-ea"/>
              </a:rPr>
              <a:t>The black lines indicate the locations where the advection time scale of the primary baroclinic Rossby wave equals to the e-folding time scale of the secondary waves. </a:t>
            </a:r>
            <a:endParaRPr lang="zh-CN" altLang="en-US"/>
          </a:p>
        </p:txBody>
      </p:sp>
      <p:sp>
        <p:nvSpPr>
          <p:cNvPr id="9" name="文本框 8"/>
          <p:cNvSpPr txBox="1"/>
          <p:nvPr/>
        </p:nvSpPr>
        <p:spPr>
          <a:xfrm>
            <a:off x="6057900" y="5412740"/>
            <a:ext cx="5795010" cy="1198880"/>
          </a:xfrm>
          <a:prstGeom prst="rect">
            <a:avLst/>
          </a:prstGeom>
          <a:noFill/>
        </p:spPr>
        <p:txBody>
          <a:bodyPr wrap="square" rtlCol="0" anchor="t">
            <a:spAutoFit/>
          </a:bodyPr>
          <a:p>
            <a:pPr algn="just">
              <a:buFont typeface="Wingdings" panose="05000000000000000000" charset="0"/>
              <a:buChar char="l"/>
            </a:pPr>
            <a:r>
              <a:rPr lang="en-US">
                <a:latin typeface="Times New Roman" panose="02020603050405020304" charset="0"/>
                <a:ea typeface="等线" panose="02010600030101010101" charset="-122"/>
                <a:cs typeface="Times New Roman" panose="02020603050405020304" charset="0"/>
                <a:sym typeface="+mn-ea"/>
              </a:rPr>
              <a:t> What controls the meridional scale of the observed striations?  </a:t>
            </a:r>
            <a:endParaRPr lang="zh-CN" altLang="en-US">
              <a:solidFill>
                <a:schemeClr val="tx1"/>
              </a:solidFill>
              <a:latin typeface="Times New Roman" panose="02020603050405020304" charset="0"/>
              <a:cs typeface="Times New Roman" panose="02020603050405020304" charset="0"/>
            </a:endParaRPr>
          </a:p>
          <a:p>
            <a:pPr algn="just">
              <a:buFont typeface="Wingdings" panose="05000000000000000000" charset="0"/>
              <a:buChar char="p"/>
            </a:pPr>
            <a:r>
              <a:rPr lang="zh-CN" altLang="en-US">
                <a:latin typeface="Times New Roman" panose="02020603050405020304" charset="0"/>
                <a:cs typeface="Times New Roman" panose="02020603050405020304" charset="0"/>
                <a:sym typeface="+mn-ea"/>
              </a:rPr>
              <a:t> </a:t>
            </a:r>
            <a:r>
              <a:rPr lang="en-US" altLang="zh-CN">
                <a:latin typeface="Times New Roman" panose="02020603050405020304" charset="0"/>
                <a:cs typeface="Times New Roman" panose="02020603050405020304" charset="0"/>
                <a:sym typeface="+mn-ea"/>
              </a:rPr>
              <a:t>T</a:t>
            </a:r>
            <a:r>
              <a:rPr lang="zh-CN" altLang="en-US">
                <a:latin typeface="Times New Roman" panose="02020603050405020304" charset="0"/>
                <a:cs typeface="Times New Roman" panose="02020603050405020304" charset="0"/>
                <a:sym typeface="+mn-ea"/>
              </a:rPr>
              <a:t>he </a:t>
            </a:r>
            <a:r>
              <a:rPr lang="zh-CN" altLang="en-US" b="1">
                <a:latin typeface="Times New Roman" panose="02020603050405020304" charset="0"/>
                <a:cs typeface="Times New Roman" panose="02020603050405020304" charset="0"/>
                <a:sym typeface="+mn-ea"/>
              </a:rPr>
              <a:t>narrower meridional scale</a:t>
            </a:r>
            <a:r>
              <a:rPr lang="zh-CN" altLang="en-US">
                <a:latin typeface="Times New Roman" panose="02020603050405020304" charset="0"/>
                <a:cs typeface="Times New Roman" panose="02020603050405020304" charset="0"/>
                <a:sym typeface="+mn-ea"/>
              </a:rPr>
              <a:t> in the NIO is due to the smaller basin size in the equatorial zone.</a:t>
            </a:r>
            <a:endParaRPr lang="zh-CN" altLang="en-US"/>
          </a:p>
        </p:txBody>
      </p:sp>
    </p:spTree>
  </p:cSld>
  <p:clrMapOvr>
    <a:masterClrMapping/>
  </p:clrMapOvr>
</p:sld>
</file>

<file path=ppt/tags/tag1.xml><?xml version="1.0" encoding="utf-8"?>
<p:tagLst xmlns:p="http://schemas.openxmlformats.org/presentationml/2006/main">
  <p:tag name="KSO_WM_UNIT_PLACING_PICTURE_USER_VIEWPORT" val="{&quot;height&quot;:9398,&quot;width&quot;:7537}"/>
  <p:tag name="REFSHAPE" val="592400236"/>
</p:tagLst>
</file>

<file path=ppt/tags/tag2.xml><?xml version="1.0" encoding="utf-8"?>
<p:tagLst xmlns:p="http://schemas.openxmlformats.org/presentationml/2006/main">
  <p:tag name="KSO_WM_UNIT_PLACING_PICTURE_USER_VIEWPORT" val="{&quot;height&quot;:5404,&quot;width&quot;:11376}"/>
  <p:tag name="REFSHAPE" val="592396972"/>
</p:tagLst>
</file>

<file path=ppt/tags/tag3.xml><?xml version="1.0" encoding="utf-8"?>
<p:tagLst xmlns:p="http://schemas.openxmlformats.org/presentationml/2006/main">
  <p:tag name="KSO_WM_UNIT_PLACING_PICTURE_USER_VIEWPORT" val="{&quot;height&quot;:5172,&quot;width&quot;:10888}"/>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1478</Words>
  <Application>WPS 演示</Application>
  <PresentationFormat>宽屏</PresentationFormat>
  <Paragraphs>37</Paragraphs>
  <Slides>4</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vt:i4>
      </vt:variant>
    </vt:vector>
  </HeadingPairs>
  <TitlesOfParts>
    <vt:vector size="15" baseType="lpstr">
      <vt:lpstr>Arial</vt:lpstr>
      <vt:lpstr>宋体</vt:lpstr>
      <vt:lpstr>Wingdings</vt:lpstr>
      <vt:lpstr>Wingdings</vt:lpstr>
      <vt:lpstr>Times New Roman</vt:lpstr>
      <vt:lpstr>等线</vt:lpstr>
      <vt:lpstr>楷体</vt:lpstr>
      <vt:lpstr>Calibri</vt:lpstr>
      <vt:lpstr>微软雅黑</vt:lpstr>
      <vt:lpstr>Arial Unicode MS</vt:lpstr>
      <vt:lpstr>Office 主题</vt:lpstr>
      <vt:lpstr>The characteristics of the mid-depth striations in the North Indian Ocean</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amy_xia</dc:creator>
  <cp:lastModifiedBy>shine fan</cp:lastModifiedBy>
  <cp:revision>7</cp:revision>
  <dcterms:created xsi:type="dcterms:W3CDTF">2020-04-27T08:04:00Z</dcterms:created>
  <dcterms:modified xsi:type="dcterms:W3CDTF">2020-05-04T08:50:12Z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