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331" r:id="rId3"/>
    <p:sldId id="258" r:id="rId4"/>
    <p:sldId id="273" r:id="rId5"/>
    <p:sldId id="275" r:id="rId6"/>
    <p:sldId id="288" r:id="rId7"/>
    <p:sldId id="294" r:id="rId8"/>
    <p:sldId id="295" r:id="rId9"/>
    <p:sldId id="307" r:id="rId10"/>
    <p:sldId id="298" r:id="rId11"/>
    <p:sldId id="327" r:id="rId12"/>
    <p:sldId id="296" r:id="rId13"/>
    <p:sldId id="333" r:id="rId14"/>
    <p:sldId id="334" r:id="rId15"/>
    <p:sldId id="330" r:id="rId16"/>
    <p:sldId id="329" r:id="rId17"/>
    <p:sldId id="297" r:id="rId18"/>
    <p:sldId id="292" r:id="rId19"/>
    <p:sldId id="328"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75" d="100"/>
          <a:sy n="75" d="100"/>
        </p:scale>
        <p:origin x="1134"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D76CF-9B94-484A-8251-56AA93A6C43E}" type="datetimeFigureOut">
              <a:rPr lang="en-GB" smtClean="0"/>
              <a:t>01/05/20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B60F2-4733-461F-834A-FB9A79306EF3}" type="slidenum">
              <a:rPr lang="en-GB" smtClean="0"/>
              <a:t>‹#›</a:t>
            </a:fld>
            <a:endParaRPr lang="en-GB"/>
          </a:p>
        </p:txBody>
      </p:sp>
    </p:spTree>
    <p:extLst>
      <p:ext uri="{BB962C8B-B14F-4D97-AF65-F5344CB8AC3E}">
        <p14:creationId xmlns:p14="http://schemas.microsoft.com/office/powerpoint/2010/main" val="61931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4477BB-40AE-4D00-A66D-7A51EC2EE18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96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4477BB-40AE-4D00-A66D-7A51EC2EE18F}" type="slidenum">
              <a:rPr lang="en-GB" smtClean="0"/>
              <a:t>9</a:t>
            </a:fld>
            <a:endParaRPr lang="en-GB" dirty="0"/>
          </a:p>
        </p:txBody>
      </p:sp>
    </p:spTree>
    <p:extLst>
      <p:ext uri="{BB962C8B-B14F-4D97-AF65-F5344CB8AC3E}">
        <p14:creationId xmlns:p14="http://schemas.microsoft.com/office/powerpoint/2010/main" val="184080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80126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5/1/2020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109102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27B613C-1AD7-49D3-885D-F654C5CDBAA6}" type="datetime1">
              <a:rPr lang="en-US" smtClean="0"/>
              <a:pPr/>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50564658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27B613C-1AD7-49D3-885D-F654C5CDBAA6}" type="datetime1">
              <a:rPr lang="en-US" smtClean="0"/>
              <a:pPr/>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
        <p:nvSpPr>
          <p:cNvPr id="12" name="TextBox 11"/>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07839456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7B613C-1AD7-49D3-885D-F654C5CDBAA6}" type="datetime1">
              <a:rPr lang="en-US" smtClean="0"/>
              <a:pPr/>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8166439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7B613C-1AD7-49D3-885D-F654C5CDBAA6}" type="datetime1">
              <a:rPr lang="en-US" smtClean="0"/>
              <a:pPr/>
              <a:t>5/1/2020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88253258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7B613C-1AD7-49D3-885D-F654C5CDBAA6}" type="datetime1">
              <a:rPr lang="en-US" smtClean="0"/>
              <a:pPr/>
              <a:t>5/1/2020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61177267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FB4290-6522-4139-852E-05BD9E7F0D2E}" type="datetime1">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62760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B955F9-81EA-47C5-8059-9E5C2B437C70}" type="datetime1">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77922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CEF607B-A47E-422C-9BEF-122CCDB7C526}" type="datetime1">
              <a:rPr lang="en-US" smtClean="0"/>
              <a:pPr/>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41621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5/1/2020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0434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753165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0D295D-4A77-4DEB-B04C-9F4282A8BC04}" type="datetime1">
              <a:rPr lang="en-US" smtClean="0"/>
              <a:pPr/>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95805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2B28685-4D0C-42D5-8013-B5904CD1FCBC}" type="datetime1">
              <a:rPr lang="en-US" smtClean="0"/>
              <a:pPr/>
              <a:t>5/1/2020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96859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DF226C0-9885-4BA9-BBFA-A52CBFEBB775}" type="datetime1">
              <a:rPr lang="en-US" smtClean="0"/>
              <a:pPr/>
              <a:t>5/1/2020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21064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EBEE1B38-C5EB-4D66-9137-0AFE9CDEDE8F}" type="datetime1">
              <a:rPr lang="en-US" smtClean="0"/>
              <a:pPr/>
              <a:t>5/1/2020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65168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5/1/2020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96643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88000">
              <a:schemeClr val="bg1">
                <a:lumMod val="85000"/>
                <a:lumOff val="15000"/>
              </a:schemeClr>
            </a:gs>
            <a:gs pos="95000">
              <a:schemeClr val="tx2">
                <a:lumMod val="90000"/>
              </a:schemeClr>
            </a:gs>
          </a:gsLst>
          <a:lin ang="5400000" scaled="1"/>
          <a:tileRect/>
        </a:gradFill>
        <a:effectLst/>
      </p:bgPr>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27B613C-1AD7-49D3-885D-F654C5CDBAA6}" type="datetime1">
              <a:rPr lang="en-US" smtClean="0"/>
              <a:pPr/>
              <a:t>5/1/2020</a:t>
            </a:fld>
            <a:endParaRPr lang="en-US" dirty="0"/>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577992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0" y="77069"/>
            <a:ext cx="12192000" cy="1077218"/>
          </a:xfrm>
          <a:prstGeom prst="rect">
            <a:avLst/>
          </a:prstGeom>
        </p:spPr>
        <p:txBody>
          <a:bodyPr wrap="square">
            <a:spAutoFit/>
          </a:bodyPr>
          <a:lstStyle/>
          <a:p>
            <a:pPr algn="ctr" defTabSz="457200">
              <a:defRPr/>
            </a:pPr>
            <a:r>
              <a:rPr lang="en-GB" sz="3200" b="1" dirty="0">
                <a:ln w="6350">
                  <a:solidFill>
                    <a:prstClr val="black"/>
                  </a:solidFill>
                </a:ln>
                <a:effectLst>
                  <a:outerShdw blurRad="38100" dist="38100" dir="2700000" algn="tl">
                    <a:srgbClr val="000000">
                      <a:alpha val="43137"/>
                    </a:srgbClr>
                  </a:outerShdw>
                </a:effectLst>
                <a:latin typeface="Arial Black" pitchFamily="34" charset="0"/>
                <a:ea typeface="Adobe Myungjo Std M" pitchFamily="18" charset="-128"/>
                <a:cs typeface="Aharoni" pitchFamily="2" charset="-79"/>
              </a:rPr>
              <a:t>Constraining North Atlantic Igneous Province (NAIP) activity during the late Paleocene and early </a:t>
            </a:r>
            <a:r>
              <a:rPr lang="en-GB" sz="3200" b="1" dirty="0" smtClean="0">
                <a:ln w="6350">
                  <a:solidFill>
                    <a:prstClr val="black"/>
                  </a:solidFill>
                </a:ln>
                <a:effectLst>
                  <a:outerShdw blurRad="38100" dist="38100" dir="2700000" algn="tl">
                    <a:srgbClr val="000000">
                      <a:alpha val="43137"/>
                    </a:srgbClr>
                  </a:outerShdw>
                </a:effectLst>
                <a:latin typeface="Arial Black" pitchFamily="34" charset="0"/>
                <a:ea typeface="Adobe Myungjo Std M" pitchFamily="18" charset="-128"/>
                <a:cs typeface="Aharoni" pitchFamily="2" charset="-79"/>
              </a:rPr>
              <a:t>Eocene</a:t>
            </a:r>
            <a:endParaRPr lang="en-GB" sz="3200" b="1" dirty="0">
              <a:ln w="6350">
                <a:solidFill>
                  <a:prstClr val="black"/>
                </a:solidFill>
              </a:ln>
              <a:effectLst>
                <a:outerShdw blurRad="38100" dist="38100" dir="2700000" algn="tl">
                  <a:srgbClr val="000000">
                    <a:alpha val="43137"/>
                  </a:srgbClr>
                </a:outerShdw>
              </a:effectLst>
              <a:latin typeface="Arial Black" pitchFamily="34" charset="0"/>
              <a:ea typeface="Adobe Myungjo Std M" pitchFamily="18" charset="-128"/>
              <a:cs typeface="Aharoni" pitchFamily="2" charset="-79"/>
            </a:endParaRPr>
          </a:p>
        </p:txBody>
      </p:sp>
      <p:pic>
        <p:nvPicPr>
          <p:cNvPr id="13" name="Picture 2" descr="C:\Users\morgantj\Documents\Norway\Logos\UiO_Seal_A_E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6264" y="2410153"/>
            <a:ext cx="3107631" cy="5257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327" y="4523539"/>
            <a:ext cx="12093346" cy="2308324"/>
          </a:xfrm>
          <a:prstGeom prst="rect">
            <a:avLst/>
          </a:prstGeom>
          <a:solidFill>
            <a:schemeClr val="bg1">
              <a:alpha val="50000"/>
            </a:schemeClr>
          </a:solidFill>
        </p:spPr>
        <p:txBody>
          <a:bodyPr wrap="square">
            <a:spAutoFit/>
          </a:bodyPr>
          <a:lstStyle/>
          <a:p>
            <a:pPr defTabSz="457200"/>
            <a:r>
              <a:rPr lang="en-US" b="1" dirty="0">
                <a:ln w="6350">
                  <a:solidFill>
                    <a:prstClr val="black"/>
                  </a:solidFill>
                </a:ln>
                <a:solidFill>
                  <a:prstClr val="white"/>
                </a:solidFill>
                <a:effectLst>
                  <a:innerShdw blurRad="63500" dist="50800" dir="2700000">
                    <a:prstClr val="black">
                      <a:alpha val="50000"/>
                    </a:prstClr>
                  </a:innerShdw>
                </a:effectLst>
                <a:latin typeface="Arial Black" panose="020B0A04020102020204" pitchFamily="34" charset="0"/>
                <a:ea typeface="Adobe Myungjo Std M" pitchFamily="18" charset="-128"/>
                <a:cs typeface="Aharoni" pitchFamily="2" charset="-79"/>
              </a:rPr>
              <a:t>Morgan </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Jones</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Ella </a:t>
            </a:r>
            <a:r>
              <a:rPr lang="en-US" b="1" dirty="0" err="1"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Stokke</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Lars </a:t>
            </a:r>
            <a:r>
              <a:rPr lang="en-US" b="1" dirty="0" err="1"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Augland</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err="1">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Sverre</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err="1">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Planke</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Henrik </a:t>
            </a:r>
            <a:r>
              <a:rPr lang="en-US" b="1" dirty="0" err="1"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Svensen</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(University of Oslo)</a:t>
            </a:r>
            <a:endParaRPr lang="en-US" b="1" dirty="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endParaRP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Philip </a:t>
            </a:r>
            <a:r>
              <a:rPr lang="en-US" b="1" dirty="0" err="1"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Pogge</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von </a:t>
            </a:r>
            <a:r>
              <a:rPr lang="en-US" b="1" dirty="0" err="1">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Strandmann</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Emma </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Liu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(University College London)</a:t>
            </a: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Tamsin Mather, Jack </a:t>
            </a:r>
            <a:r>
              <a:rPr lang="en-US" b="1" dirty="0" err="1"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Longmann</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(University of Oxford)</a:t>
            </a: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Alan Rooney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(Yale University)</a:t>
            </a: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Jessica Whiteside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(University of Southampton)</a:t>
            </a: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Jessica Tierney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(University of Arizona)</a:t>
            </a: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Christian </a:t>
            </a:r>
            <a:r>
              <a:rPr lang="en-US" b="1" dirty="0" err="1"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Tegner</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(Aarhus University)</a:t>
            </a:r>
          </a:p>
          <a:p>
            <a:pPr defTabSz="457200"/>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Bo </a:t>
            </a:r>
            <a:r>
              <a:rPr lang="en-US" b="1" dirty="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P. </a:t>
            </a:r>
            <a:r>
              <a:rPr lang="en-US" b="1" dirty="0" smtClean="0">
                <a:ln w="6350">
                  <a:solidFill>
                    <a:prstClr val="black"/>
                  </a:solidFill>
                </a:ln>
                <a:solidFill>
                  <a:prstClr val="white"/>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Schultz															</a:t>
            </a:r>
            <a:r>
              <a:rPr lang="en-US" b="1" dirty="0" smtClean="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rPr>
              <a:t>(Fur Museum, Denmark)</a:t>
            </a:r>
            <a:endParaRPr lang="en-US" b="1" dirty="0">
              <a:ln w="6350">
                <a:solidFill>
                  <a:prstClr val="black"/>
                </a:solidFill>
              </a:ln>
              <a:solidFill>
                <a:schemeClr val="accent6">
                  <a:lumMod val="40000"/>
                  <a:lumOff val="60000"/>
                </a:schemeClr>
              </a:solidFill>
              <a:effectLst>
                <a:innerShdw blurRad="63500" dist="50800" dir="2700000">
                  <a:prstClr val="black">
                    <a:alpha val="50000"/>
                  </a:prstClr>
                </a:innerShdw>
              </a:effectLst>
              <a:latin typeface="Arial Black" pitchFamily="34" charset="0"/>
              <a:ea typeface="Adobe Myungjo Std M" pitchFamily="18" charset="-128"/>
              <a:cs typeface="Aharoni" pitchFamily="2" charset="-79"/>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265" y="3605075"/>
            <a:ext cx="1722466" cy="892330"/>
          </a:xfrm>
          <a:prstGeom prst="rect">
            <a:avLst/>
          </a:prstGeom>
        </p:spPr>
      </p:pic>
      <p:pic>
        <p:nvPicPr>
          <p:cNvPr id="11" name="Picture 2" descr="https://www.mn.uio.no/ceed/english/research/doctoral-degree/national-phd-school/bilder/logo/deep-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6265" y="2935888"/>
            <a:ext cx="1722466" cy="669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730" y="2935890"/>
            <a:ext cx="1404616" cy="1561514"/>
          </a:xfrm>
          <a:prstGeom prst="rect">
            <a:avLst/>
          </a:prstGeom>
        </p:spPr>
      </p:pic>
    </p:spTree>
    <p:extLst>
      <p:ext uri="{BB962C8B-B14F-4D97-AF65-F5344CB8AC3E}">
        <p14:creationId xmlns:p14="http://schemas.microsoft.com/office/powerpoint/2010/main" val="1452393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p:cNvSpPr txBox="1">
            <a:spLocks/>
          </p:cNvSpPr>
          <p:nvPr/>
        </p:nvSpPr>
        <p:spPr>
          <a:xfrm>
            <a:off x="168165" y="260650"/>
            <a:ext cx="10037379"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a:solidFill>
                  <a:schemeClr val="tx1"/>
                </a:solidFill>
              </a:rPr>
              <a:t>Fur </a:t>
            </a:r>
            <a:r>
              <a:rPr lang="en-GB" sz="4200" dirty="0" smtClean="0">
                <a:solidFill>
                  <a:schemeClr val="tx1"/>
                </a:solidFill>
              </a:rPr>
              <a:t>Island: </a:t>
            </a:r>
            <a:r>
              <a:rPr lang="en-GB" sz="4200" dirty="0">
                <a:solidFill>
                  <a:schemeClr val="tx1"/>
                </a:solidFill>
              </a:rPr>
              <a:t>An ideal PETM locality </a:t>
            </a:r>
          </a:p>
        </p:txBody>
      </p:sp>
      <p:pic>
        <p:nvPicPr>
          <p:cNvPr id="11"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23" y="1294847"/>
            <a:ext cx="10837754" cy="4418469"/>
          </a:xfrm>
          <a:prstGeom prst="rect">
            <a:avLst/>
          </a:prstGeom>
        </p:spPr>
      </p:pic>
      <p:sp>
        <p:nvSpPr>
          <p:cNvPr id="6" name="Rectangle 5"/>
          <p:cNvSpPr/>
          <p:nvPr/>
        </p:nvSpPr>
        <p:spPr>
          <a:xfrm>
            <a:off x="583576" y="5811411"/>
            <a:ext cx="11356175" cy="830997"/>
          </a:xfrm>
          <a:prstGeom prst="rect">
            <a:avLst/>
          </a:prstGeom>
        </p:spPr>
        <p:txBody>
          <a:bodyPr wrap="square">
            <a:spAutoFit/>
          </a:bodyPr>
          <a:lstStyle/>
          <a:p>
            <a:r>
              <a:rPr lang="en-US" sz="2400" dirty="0" smtClean="0">
                <a:solidFill>
                  <a:schemeClr val="bg1"/>
                </a:solidFill>
                <a:latin typeface="Calibri" panose="020F0502020204030204" pitchFamily="34" charset="0"/>
              </a:rPr>
              <a:t>The Stolleklint Clay (PETM) &amp; Fur Formation (Eocene) are well preserved on Fur Island</a:t>
            </a:r>
          </a:p>
          <a:p>
            <a:r>
              <a:rPr lang="en-US" sz="2400" dirty="0" smtClean="0">
                <a:solidFill>
                  <a:schemeClr val="bg1"/>
                </a:solidFill>
                <a:latin typeface="Calibri" panose="020F0502020204030204" pitchFamily="34" charset="0"/>
              </a:rPr>
              <a:t>PETM section is 24 m thick and has experienced nearly no diagenesis</a:t>
            </a:r>
            <a:endParaRPr lang="en-US" dirty="0">
              <a:solidFill>
                <a:schemeClr val="bg1"/>
              </a:solidFill>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4256203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717" y="1287559"/>
            <a:ext cx="6633683" cy="440992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29" y="1297789"/>
            <a:ext cx="4434274" cy="5548886"/>
          </a:xfrm>
          <a:prstGeom prst="rect">
            <a:avLst/>
          </a:prstGeom>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717" y="5792456"/>
            <a:ext cx="4934722" cy="722377"/>
          </a:xfrm>
          <a:prstGeom prst="rect">
            <a:avLst/>
          </a:prstGeom>
        </p:spPr>
      </p:pic>
      <p:sp>
        <p:nvSpPr>
          <p:cNvPr id="13"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schemeClr val="tx1"/>
                </a:solidFill>
              </a:rPr>
              <a:t>Stolleklint Beach Section</a:t>
            </a:r>
            <a:endParaRPr lang="en-GB" sz="4200" dirty="0">
              <a:solidFill>
                <a:schemeClr val="tx1"/>
              </a:solidFill>
            </a:endParaRPr>
          </a:p>
        </p:txBody>
      </p:sp>
      <p:pic>
        <p:nvPicPr>
          <p:cNvPr id="15" name="Picture 4" descr="C:\Users\morgantj\Documents\Talks\CEEDlogo_w_t_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
        <p:nvSpPr>
          <p:cNvPr id="9" name="Rectangle 8"/>
          <p:cNvSpPr/>
          <p:nvPr/>
        </p:nvSpPr>
        <p:spPr>
          <a:xfrm>
            <a:off x="5244662" y="6550223"/>
            <a:ext cx="3251807" cy="307777"/>
          </a:xfrm>
          <a:prstGeom prst="rect">
            <a:avLst/>
          </a:prstGeom>
        </p:spPr>
        <p:txBody>
          <a:bodyPr wrap="square">
            <a:spAutoFit/>
          </a:bodyPr>
          <a:lstStyle/>
          <a:p>
            <a:r>
              <a:rPr lang="en-US" sz="1400" dirty="0" err="1" smtClean="0">
                <a:solidFill>
                  <a:schemeClr val="bg1"/>
                </a:solidFill>
                <a:latin typeface="Calibri" panose="020F0502020204030204" pitchFamily="34" charset="0"/>
              </a:rPr>
              <a:t>Stokke</a:t>
            </a:r>
            <a:r>
              <a:rPr lang="en-US" sz="1400" dirty="0" smtClean="0">
                <a:solidFill>
                  <a:schemeClr val="bg1"/>
                </a:solidFill>
                <a:latin typeface="Calibri" panose="020F0502020204030204" pitchFamily="34" charset="0"/>
              </a:rPr>
              <a:t> et al. (in review)</a:t>
            </a:r>
            <a:endParaRPr lang="en-GB" sz="1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759081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s-IS"/>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schemeClr val="tx1"/>
                </a:solidFill>
              </a:rPr>
              <a:t>Volcanic Proxies</a:t>
            </a:r>
            <a:endParaRPr lang="en-GB" sz="4200" dirty="0">
              <a:solidFill>
                <a:schemeClr val="tx1"/>
              </a:solidFill>
            </a:endParaRPr>
          </a:p>
        </p:txBody>
      </p:sp>
      <p:pic>
        <p:nvPicPr>
          <p:cNvPr id="1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326" y="723489"/>
            <a:ext cx="8107769" cy="6165833"/>
          </a:xfrm>
        </p:spPr>
      </p:pic>
      <p:sp>
        <p:nvSpPr>
          <p:cNvPr id="19" name="Rectangle 18"/>
          <p:cNvSpPr/>
          <p:nvPr/>
        </p:nvSpPr>
        <p:spPr>
          <a:xfrm>
            <a:off x="630620" y="3432744"/>
            <a:ext cx="7409793" cy="41189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8422256" y="2115196"/>
            <a:ext cx="3546583" cy="3046988"/>
          </a:xfrm>
          <a:prstGeom prst="rect">
            <a:avLst/>
          </a:prstGeom>
          <a:noFill/>
        </p:spPr>
        <p:txBody>
          <a:bodyPr wrap="square" rtlCol="0">
            <a:spAutoFit/>
          </a:bodyPr>
          <a:lstStyle/>
          <a:p>
            <a:r>
              <a:rPr lang="en-GB" sz="2400" b="1" dirty="0" smtClean="0">
                <a:solidFill>
                  <a:schemeClr val="bg1"/>
                </a:solidFill>
                <a:latin typeface="Calibri" panose="020F0502020204030204" pitchFamily="34" charset="0"/>
              </a:rPr>
              <a:t>Danish sequence contains over 180 ash layers</a:t>
            </a:r>
          </a:p>
          <a:p>
            <a:endParaRPr lang="en-GB" sz="2400" dirty="0" smtClean="0">
              <a:solidFill>
                <a:schemeClr val="bg1"/>
              </a:solidFill>
              <a:latin typeface="Calibri" panose="020F0502020204030204" pitchFamily="34" charset="0"/>
            </a:endParaRPr>
          </a:p>
          <a:p>
            <a:r>
              <a:rPr lang="en-GB" sz="2400" dirty="0" smtClean="0">
                <a:solidFill>
                  <a:schemeClr val="bg1"/>
                </a:solidFill>
                <a:latin typeface="Calibri" panose="020F0502020204030204" pitchFamily="34" charset="0"/>
              </a:rPr>
              <a:t>Exceptional </a:t>
            </a:r>
            <a:r>
              <a:rPr lang="en-GB" sz="2400" dirty="0">
                <a:solidFill>
                  <a:schemeClr val="bg1"/>
                </a:solidFill>
                <a:latin typeface="Calibri" panose="020F0502020204030204" pitchFamily="34" charset="0"/>
              </a:rPr>
              <a:t>tephra </a:t>
            </a:r>
            <a:r>
              <a:rPr lang="en-GB" sz="2400" dirty="0" smtClean="0">
                <a:solidFill>
                  <a:schemeClr val="bg1"/>
                </a:solidFill>
                <a:latin typeface="Calibri" panose="020F0502020204030204" pitchFamily="34" charset="0"/>
              </a:rPr>
              <a:t>preservation</a:t>
            </a:r>
          </a:p>
          <a:p>
            <a:endParaRPr lang="en-GB" sz="2400" dirty="0" smtClean="0">
              <a:solidFill>
                <a:schemeClr val="bg1"/>
              </a:solidFill>
              <a:latin typeface="Calibri" panose="020F0502020204030204" pitchFamily="34" charset="0"/>
            </a:endParaRPr>
          </a:p>
          <a:p>
            <a:r>
              <a:rPr lang="en-GB" sz="2400" dirty="0" smtClean="0">
                <a:solidFill>
                  <a:schemeClr val="bg1"/>
                </a:solidFill>
                <a:latin typeface="Calibri" panose="020F0502020204030204" pitchFamily="34" charset="0"/>
              </a:rPr>
              <a:t>Other key volcanic proxies present (Hg, </a:t>
            </a:r>
            <a:r>
              <a:rPr lang="en-GB" sz="2400" dirty="0" err="1" smtClean="0">
                <a:solidFill>
                  <a:schemeClr val="bg1"/>
                </a:solidFill>
                <a:latin typeface="Calibri" panose="020F0502020204030204" pitchFamily="34" charset="0"/>
              </a:rPr>
              <a:t>Ir</a:t>
            </a:r>
            <a:r>
              <a:rPr lang="en-GB" sz="2400" dirty="0" smtClean="0">
                <a:solidFill>
                  <a:schemeClr val="bg1"/>
                </a:solidFill>
                <a:latin typeface="Calibri" panose="020F0502020204030204" pitchFamily="34" charset="0"/>
              </a:rPr>
              <a:t>, </a:t>
            </a:r>
            <a:r>
              <a:rPr lang="en-GB" sz="2400" baseline="30000" dirty="0" smtClean="0">
                <a:solidFill>
                  <a:schemeClr val="bg1"/>
                </a:solidFill>
                <a:latin typeface="Calibri" panose="020F0502020204030204" pitchFamily="34" charset="0"/>
              </a:rPr>
              <a:t>187</a:t>
            </a:r>
            <a:r>
              <a:rPr lang="en-GB" sz="2400" dirty="0" smtClean="0">
                <a:solidFill>
                  <a:schemeClr val="bg1"/>
                </a:solidFill>
                <a:latin typeface="Calibri" panose="020F0502020204030204" pitchFamily="34" charset="0"/>
              </a:rPr>
              <a:t>Os/</a:t>
            </a:r>
            <a:r>
              <a:rPr lang="en-GB" sz="2400" baseline="30000" dirty="0" smtClean="0">
                <a:solidFill>
                  <a:schemeClr val="bg1"/>
                </a:solidFill>
                <a:latin typeface="Calibri" panose="020F0502020204030204" pitchFamily="34" charset="0"/>
              </a:rPr>
              <a:t>188</a:t>
            </a:r>
            <a:r>
              <a:rPr lang="en-GB" sz="2400" dirty="0" smtClean="0">
                <a:solidFill>
                  <a:schemeClr val="bg1"/>
                </a:solidFill>
                <a:latin typeface="Calibri" panose="020F0502020204030204" pitchFamily="34" charset="0"/>
              </a:rPr>
              <a:t>Os)</a:t>
            </a:r>
            <a:endParaRPr lang="en-GB" sz="2400" dirty="0">
              <a:solidFill>
                <a:schemeClr val="bg1"/>
              </a:solidFill>
              <a:latin typeface="Calibri" panose="020F0502020204030204" pitchFamily="34" charset="0"/>
            </a:endParaRPr>
          </a:p>
        </p:txBody>
      </p:sp>
      <p:sp>
        <p:nvSpPr>
          <p:cNvPr id="10" name="Rectangle 9"/>
          <p:cNvSpPr/>
          <p:nvPr/>
        </p:nvSpPr>
        <p:spPr>
          <a:xfrm>
            <a:off x="5244662" y="6550223"/>
            <a:ext cx="3670738" cy="307777"/>
          </a:xfrm>
          <a:prstGeom prst="rect">
            <a:avLst/>
          </a:prstGeom>
        </p:spPr>
        <p:txBody>
          <a:bodyPr wrap="square">
            <a:spAutoFit/>
          </a:bodyPr>
          <a:lstStyle/>
          <a:p>
            <a:r>
              <a:rPr lang="en-US" sz="1400" dirty="0" smtClean="0">
                <a:solidFill>
                  <a:schemeClr val="bg1"/>
                </a:solidFill>
                <a:latin typeface="Calibri" panose="020F0502020204030204" pitchFamily="34" charset="0"/>
              </a:rPr>
              <a:t>Stratigraphy from </a:t>
            </a:r>
            <a:r>
              <a:rPr lang="en-US" sz="1400" dirty="0" smtClean="0">
                <a:solidFill>
                  <a:schemeClr val="bg1"/>
                </a:solidFill>
                <a:latin typeface="Calibri" panose="020F0502020204030204" pitchFamily="34" charset="0"/>
              </a:rPr>
              <a:t>Claus </a:t>
            </a:r>
            <a:r>
              <a:rPr lang="en-US" sz="1400" dirty="0" err="1" smtClean="0">
                <a:solidFill>
                  <a:schemeClr val="bg1"/>
                </a:solidFill>
                <a:latin typeface="Calibri" panose="020F0502020204030204" pitchFamily="34" charset="0"/>
              </a:rPr>
              <a:t>Heilmann</a:t>
            </a:r>
            <a:r>
              <a:rPr lang="en-US" sz="1400" dirty="0" smtClean="0">
                <a:solidFill>
                  <a:schemeClr val="bg1"/>
                </a:solidFill>
                <a:latin typeface="Calibri" panose="020F0502020204030204" pitchFamily="34" charset="0"/>
              </a:rPr>
              <a:t>-Clausen</a:t>
            </a:r>
            <a:endParaRPr lang="en-GB" sz="1400" dirty="0">
              <a:solidFill>
                <a:schemeClr val="bg1"/>
              </a:solidFill>
              <a:latin typeface="Calibri" panose="020F050202020403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2591930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Hg Anomalies: Fur, Denmark</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100" y="1333715"/>
            <a:ext cx="8559799" cy="43769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
        <p:nvSpPr>
          <p:cNvPr id="3" name="Rectangle 2"/>
          <p:cNvSpPr/>
          <p:nvPr/>
        </p:nvSpPr>
        <p:spPr>
          <a:xfrm>
            <a:off x="231923" y="5847612"/>
            <a:ext cx="11388577" cy="830997"/>
          </a:xfrm>
          <a:prstGeom prst="rect">
            <a:avLst/>
          </a:prstGeom>
        </p:spPr>
        <p:txBody>
          <a:bodyPr wrap="square">
            <a:spAutoFit/>
          </a:bodyPr>
          <a:lstStyle/>
          <a:p>
            <a:r>
              <a:rPr lang="en-GB" sz="2400" dirty="0" smtClean="0">
                <a:solidFill>
                  <a:schemeClr val="bg1"/>
                </a:solidFill>
                <a:latin typeface="Calibri" panose="020F0502020204030204" pitchFamily="34" charset="0"/>
              </a:rPr>
              <a:t>Mercury anomalies coincide with tephra-rich intervals before and after the PETM, but importantly they are absent from the PETM body on Fur Island (Jones et al., 2019)  </a:t>
            </a:r>
            <a:endParaRPr lang="en-GB"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335620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Hg Anomalies: Fur, Denmark</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15" y="1460500"/>
            <a:ext cx="11815509" cy="32892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
        <p:nvSpPr>
          <p:cNvPr id="10" name="Rectangle 9"/>
          <p:cNvSpPr/>
          <p:nvPr/>
        </p:nvSpPr>
        <p:spPr>
          <a:xfrm>
            <a:off x="157915" y="5369867"/>
            <a:ext cx="11388577" cy="1200329"/>
          </a:xfrm>
          <a:prstGeom prst="rect">
            <a:avLst/>
          </a:prstGeom>
        </p:spPr>
        <p:txBody>
          <a:bodyPr wrap="square">
            <a:spAutoFit/>
          </a:bodyPr>
          <a:lstStyle/>
          <a:p>
            <a:r>
              <a:rPr lang="en-GB" sz="2400" dirty="0" smtClean="0">
                <a:solidFill>
                  <a:schemeClr val="bg1"/>
                </a:solidFill>
                <a:latin typeface="Calibri" panose="020F0502020204030204" pitchFamily="34" charset="0"/>
              </a:rPr>
              <a:t>Hg anomalies at the PETM onset. There is at least a 10 x increase in sedimentation rates into the body of the PETM, so the timing of the onset of volcanic activity prior to the PETM onset is currently poorly constrained. (Jones et al., 2019)  </a:t>
            </a:r>
            <a:endParaRPr lang="en-GB"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314486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Recent &amp; Upcoming work</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1345460"/>
            <a:ext cx="11941888" cy="5386090"/>
          </a:xfrm>
          <a:prstGeom prst="rect">
            <a:avLst/>
          </a:prstGeom>
        </p:spPr>
        <p:txBody>
          <a:bodyPr wrap="square">
            <a:spAutoFit/>
          </a:bodyPr>
          <a:lstStyle/>
          <a:p>
            <a:pPr defTabSz="457200">
              <a:spcAft>
                <a:spcPts val="1200"/>
              </a:spcAft>
              <a:defRPr/>
            </a:pPr>
            <a:r>
              <a:rPr lang="en-GB" sz="2100" b="1" dirty="0" err="1" smtClean="0">
                <a:solidFill>
                  <a:prstClr val="black"/>
                </a:solidFill>
                <a:latin typeface="Calibri" panose="020F0502020204030204" pitchFamily="34" charset="0"/>
              </a:rPr>
              <a:t>Pogge</a:t>
            </a:r>
            <a:r>
              <a:rPr lang="en-GB" sz="2100" b="1" dirty="0" smtClean="0">
                <a:solidFill>
                  <a:prstClr val="black"/>
                </a:solidFill>
                <a:latin typeface="Calibri" panose="020F0502020204030204" pitchFamily="34" charset="0"/>
              </a:rPr>
              <a:t> von </a:t>
            </a:r>
            <a:r>
              <a:rPr lang="en-GB" sz="2100" b="1" dirty="0" err="1" smtClean="0">
                <a:solidFill>
                  <a:prstClr val="black"/>
                </a:solidFill>
                <a:latin typeface="Calibri" panose="020F0502020204030204" pitchFamily="34" charset="0"/>
              </a:rPr>
              <a:t>Strandmann</a:t>
            </a:r>
            <a:r>
              <a:rPr lang="en-GB" sz="2100" b="1" dirty="0" smtClean="0">
                <a:solidFill>
                  <a:prstClr val="black"/>
                </a:solidFill>
                <a:latin typeface="Calibri" panose="020F0502020204030204" pitchFamily="34" charset="0"/>
              </a:rPr>
              <a:t> </a:t>
            </a:r>
            <a:r>
              <a:rPr lang="en-GB" sz="2100" dirty="0" smtClean="0">
                <a:solidFill>
                  <a:prstClr val="black"/>
                </a:solidFill>
                <a:latin typeface="Calibri" panose="020F0502020204030204" pitchFamily="34" charset="0"/>
              </a:rPr>
              <a:t>et al. (</a:t>
            </a:r>
            <a:r>
              <a:rPr lang="en-GB" sz="2100" b="1" dirty="0">
                <a:solidFill>
                  <a:prstClr val="black"/>
                </a:solidFill>
                <a:latin typeface="Calibri" panose="020F0502020204030204" pitchFamily="34" charset="0"/>
              </a:rPr>
              <a:t>in review</a:t>
            </a:r>
            <a:r>
              <a:rPr lang="en-GB" sz="2100" dirty="0">
                <a:solidFill>
                  <a:prstClr val="black"/>
                </a:solidFill>
                <a:latin typeface="Calibri" panose="020F0502020204030204" pitchFamily="34" charset="0"/>
              </a:rPr>
              <a:t>). Lithium isotope evidence for enhanced weathering and erosion during the Palaeocene-Eocene Thermal </a:t>
            </a:r>
            <a:r>
              <a:rPr lang="en-GB" sz="2100" dirty="0" smtClean="0">
                <a:solidFill>
                  <a:prstClr val="black"/>
                </a:solidFill>
                <a:latin typeface="Calibri" panose="020F0502020204030204" pitchFamily="34" charset="0"/>
              </a:rPr>
              <a:t>Maximum</a:t>
            </a:r>
            <a:r>
              <a:rPr lang="en-GB" sz="2100" dirty="0">
                <a:solidFill>
                  <a:prstClr val="black"/>
                </a:solidFill>
                <a:latin typeface="Calibri" panose="020F0502020204030204" pitchFamily="34" charset="0"/>
              </a:rPr>
              <a:t>. </a:t>
            </a:r>
            <a:r>
              <a:rPr lang="en-GB" sz="2100" i="1" dirty="0" smtClean="0">
                <a:solidFill>
                  <a:prstClr val="black"/>
                </a:solidFill>
                <a:latin typeface="Calibri" panose="020F0502020204030204" pitchFamily="34" charset="0"/>
              </a:rPr>
              <a:t>Proceedings </a:t>
            </a:r>
            <a:r>
              <a:rPr lang="en-GB" sz="2100" i="1" dirty="0">
                <a:solidFill>
                  <a:prstClr val="black"/>
                </a:solidFill>
                <a:latin typeface="Calibri" panose="020F0502020204030204" pitchFamily="34" charset="0"/>
              </a:rPr>
              <a:t>of the National Academy of Sciences (PNAS</a:t>
            </a:r>
            <a:r>
              <a:rPr lang="en-GB" sz="2100" i="1" dirty="0" smtClean="0">
                <a:solidFill>
                  <a:prstClr val="black"/>
                </a:solidFill>
                <a:latin typeface="Calibri" panose="020F0502020204030204" pitchFamily="34" charset="0"/>
              </a:rPr>
              <a:t>)</a:t>
            </a:r>
            <a:r>
              <a:rPr lang="en-GB" sz="2100" dirty="0" smtClean="0">
                <a:solidFill>
                  <a:prstClr val="black"/>
                </a:solidFill>
                <a:latin typeface="Calibri" panose="020F0502020204030204" pitchFamily="34" charset="0"/>
              </a:rPr>
              <a:t>.</a:t>
            </a:r>
          </a:p>
          <a:p>
            <a:pPr defTabSz="457200">
              <a:spcAft>
                <a:spcPts val="1200"/>
              </a:spcAft>
              <a:defRPr/>
            </a:pPr>
            <a:r>
              <a:rPr lang="en-GB" sz="2100" b="1" dirty="0" err="1" smtClean="0">
                <a:solidFill>
                  <a:prstClr val="black"/>
                </a:solidFill>
                <a:latin typeface="Calibri" panose="020F0502020204030204" pitchFamily="34" charset="0"/>
              </a:rPr>
              <a:t>Stokke</a:t>
            </a:r>
            <a:r>
              <a:rPr lang="en-GB" sz="2100" dirty="0" smtClean="0">
                <a:solidFill>
                  <a:prstClr val="black"/>
                </a:solidFill>
                <a:latin typeface="Calibri" panose="020F0502020204030204" pitchFamily="34" charset="0"/>
              </a:rPr>
              <a:t> et al. (</a:t>
            </a:r>
            <a:r>
              <a:rPr lang="en-GB" sz="2100" b="1" dirty="0">
                <a:solidFill>
                  <a:prstClr val="black"/>
                </a:solidFill>
                <a:latin typeface="Calibri" panose="020F0502020204030204" pitchFamily="34" charset="0"/>
              </a:rPr>
              <a:t>in review</a:t>
            </a:r>
            <a:r>
              <a:rPr lang="en-GB" sz="2100" dirty="0">
                <a:solidFill>
                  <a:prstClr val="black"/>
                </a:solidFill>
                <a:latin typeface="Calibri" panose="020F0502020204030204" pitchFamily="34" charset="0"/>
              </a:rPr>
              <a:t>). Temperature changes across the Paleocene-Eocene Thermal Maximum – a new high-resolution TEX</a:t>
            </a:r>
            <a:r>
              <a:rPr lang="en-GB" sz="2100" baseline="-25000" dirty="0">
                <a:solidFill>
                  <a:prstClr val="black"/>
                </a:solidFill>
                <a:latin typeface="Calibri" panose="020F0502020204030204" pitchFamily="34" charset="0"/>
              </a:rPr>
              <a:t>86</a:t>
            </a:r>
            <a:r>
              <a:rPr lang="en-GB" sz="2100" dirty="0">
                <a:solidFill>
                  <a:prstClr val="black"/>
                </a:solidFill>
                <a:latin typeface="Calibri" panose="020F0502020204030204" pitchFamily="34" charset="0"/>
              </a:rPr>
              <a:t> temperature record from the Eastern North Sea </a:t>
            </a:r>
            <a:r>
              <a:rPr lang="en-GB" sz="2100" dirty="0" smtClean="0">
                <a:solidFill>
                  <a:prstClr val="black"/>
                </a:solidFill>
                <a:latin typeface="Calibri" panose="020F0502020204030204" pitchFamily="34" charset="0"/>
              </a:rPr>
              <a:t>Basin. </a:t>
            </a:r>
            <a:r>
              <a:rPr lang="en-GB" sz="2100" i="1" dirty="0" smtClean="0">
                <a:solidFill>
                  <a:prstClr val="black"/>
                </a:solidFill>
                <a:latin typeface="Calibri" panose="020F0502020204030204" pitchFamily="34" charset="0"/>
              </a:rPr>
              <a:t>Earth and Planetary Science Letters</a:t>
            </a:r>
            <a:r>
              <a:rPr lang="en-GB" sz="2100" dirty="0" smtClean="0">
                <a:solidFill>
                  <a:prstClr val="black"/>
                </a:solidFill>
                <a:latin typeface="Calibri" panose="020F0502020204030204" pitchFamily="34" charset="0"/>
              </a:rPr>
              <a:t>.</a:t>
            </a:r>
          </a:p>
          <a:p>
            <a:pPr defTabSz="457200">
              <a:spcAft>
                <a:spcPts val="1200"/>
              </a:spcAft>
              <a:defRPr/>
            </a:pPr>
            <a:r>
              <a:rPr lang="en-GB" sz="2100" b="1" dirty="0" err="1" smtClean="0">
                <a:solidFill>
                  <a:prstClr val="black"/>
                </a:solidFill>
                <a:latin typeface="Calibri" panose="020F0502020204030204" pitchFamily="34" charset="0"/>
              </a:rPr>
              <a:t>Longmann</a:t>
            </a:r>
            <a:r>
              <a:rPr lang="en-GB" sz="2100" dirty="0" smtClean="0">
                <a:solidFill>
                  <a:prstClr val="black"/>
                </a:solidFill>
                <a:latin typeface="Calibri" panose="020F0502020204030204" pitchFamily="34" charset="0"/>
              </a:rPr>
              <a:t> et al. (</a:t>
            </a:r>
            <a:r>
              <a:rPr lang="en-GB" sz="2100" b="1" dirty="0" smtClean="0">
                <a:solidFill>
                  <a:prstClr val="black"/>
                </a:solidFill>
                <a:latin typeface="Calibri" panose="020F0502020204030204" pitchFamily="34" charset="0"/>
              </a:rPr>
              <a:t>in review</a:t>
            </a:r>
            <a:r>
              <a:rPr lang="en-GB" sz="2100" dirty="0">
                <a:solidFill>
                  <a:prstClr val="black"/>
                </a:solidFill>
                <a:latin typeface="Calibri" panose="020F0502020204030204" pitchFamily="34" charset="0"/>
              </a:rPr>
              <a:t>). Widespread diagenesis of volcanic deposits accelerated termination of the Paleocene-Eocene Thermal </a:t>
            </a:r>
            <a:r>
              <a:rPr lang="en-GB" sz="2100" dirty="0" smtClean="0">
                <a:solidFill>
                  <a:prstClr val="black"/>
                </a:solidFill>
                <a:latin typeface="Calibri" panose="020F0502020204030204" pitchFamily="34" charset="0"/>
              </a:rPr>
              <a:t>Maximum. </a:t>
            </a:r>
            <a:r>
              <a:rPr lang="en-GB" sz="2100" i="1" dirty="0" smtClean="0">
                <a:solidFill>
                  <a:prstClr val="black"/>
                </a:solidFill>
                <a:latin typeface="Calibri" panose="020F0502020204030204" pitchFamily="34" charset="0"/>
              </a:rPr>
              <a:t>Nature Geoscience.</a:t>
            </a:r>
          </a:p>
          <a:p>
            <a:pPr defTabSz="457200">
              <a:spcAft>
                <a:spcPts val="1200"/>
              </a:spcAft>
              <a:defRPr/>
            </a:pPr>
            <a:r>
              <a:rPr lang="en-GB" sz="2100" b="1" dirty="0" err="1" smtClean="0">
                <a:solidFill>
                  <a:prstClr val="black"/>
                </a:solidFill>
                <a:latin typeface="Calibri" panose="020F0502020204030204" pitchFamily="34" charset="0"/>
              </a:rPr>
              <a:t>Heimdal</a:t>
            </a:r>
            <a:r>
              <a:rPr lang="en-GB" sz="2100" b="1" dirty="0" smtClean="0">
                <a:solidFill>
                  <a:prstClr val="black"/>
                </a:solidFill>
                <a:latin typeface="Calibri" panose="020F0502020204030204" pitchFamily="34" charset="0"/>
              </a:rPr>
              <a:t> </a:t>
            </a:r>
            <a:r>
              <a:rPr lang="en-GB" sz="2100" dirty="0" smtClean="0">
                <a:solidFill>
                  <a:prstClr val="black"/>
                </a:solidFill>
                <a:latin typeface="Calibri" panose="020F0502020204030204" pitchFamily="34" charset="0"/>
              </a:rPr>
              <a:t>et al. (</a:t>
            </a:r>
            <a:r>
              <a:rPr lang="en-GB" sz="2100" b="1" dirty="0" smtClean="0">
                <a:solidFill>
                  <a:prstClr val="black"/>
                </a:solidFill>
                <a:latin typeface="Calibri" panose="020F0502020204030204" pitchFamily="34" charset="0"/>
              </a:rPr>
              <a:t>2020</a:t>
            </a:r>
            <a:r>
              <a:rPr lang="en-GB" sz="2100" dirty="0">
                <a:solidFill>
                  <a:prstClr val="black"/>
                </a:solidFill>
                <a:latin typeface="Calibri" panose="020F0502020204030204" pitchFamily="34" charset="0"/>
              </a:rPr>
              <a:t>). Thermogenic carbon release from the Central Atlantic Magmatic Province caused major end-Triassic carbon cycle perturbations. </a:t>
            </a:r>
            <a:r>
              <a:rPr lang="en-GB" sz="2100" i="1" dirty="0">
                <a:solidFill>
                  <a:prstClr val="black"/>
                </a:solidFill>
                <a:latin typeface="Calibri" panose="020F0502020204030204" pitchFamily="34" charset="0"/>
              </a:rPr>
              <a:t>Proceedings of the National Academy of Sciences (PNAS)</a:t>
            </a:r>
            <a:r>
              <a:rPr lang="en-GB" sz="2100" dirty="0">
                <a:solidFill>
                  <a:prstClr val="black"/>
                </a:solidFill>
                <a:latin typeface="Calibri" panose="020F0502020204030204" pitchFamily="34" charset="0"/>
              </a:rPr>
              <a:t>, in press.</a:t>
            </a:r>
            <a:endParaRPr lang="en-GB" sz="2100" b="1" dirty="0">
              <a:solidFill>
                <a:prstClr val="black"/>
              </a:solidFill>
              <a:latin typeface="Calibri" panose="020F0502020204030204" pitchFamily="34" charset="0"/>
            </a:endParaRPr>
          </a:p>
          <a:p>
            <a:pPr defTabSz="457200">
              <a:spcAft>
                <a:spcPts val="1200"/>
              </a:spcAft>
              <a:defRPr/>
            </a:pPr>
            <a:r>
              <a:rPr lang="en-GB" sz="2100" b="1" dirty="0" smtClean="0">
                <a:solidFill>
                  <a:prstClr val="black"/>
                </a:solidFill>
                <a:latin typeface="Calibri" panose="020F0502020204030204" pitchFamily="34" charset="0"/>
              </a:rPr>
              <a:t>Berndt</a:t>
            </a:r>
            <a:r>
              <a:rPr lang="en-GB" sz="2100" dirty="0" smtClean="0">
                <a:solidFill>
                  <a:prstClr val="black"/>
                </a:solidFill>
                <a:latin typeface="Calibri" panose="020F0502020204030204" pitchFamily="34" charset="0"/>
              </a:rPr>
              <a:t> et al. </a:t>
            </a:r>
            <a:r>
              <a:rPr lang="en-GB" sz="2100" dirty="0">
                <a:solidFill>
                  <a:prstClr val="black"/>
                </a:solidFill>
                <a:latin typeface="Calibri" panose="020F0502020204030204" pitchFamily="34" charset="0"/>
              </a:rPr>
              <a:t>(</a:t>
            </a:r>
            <a:r>
              <a:rPr lang="en-GB" sz="2100" b="1" dirty="0">
                <a:solidFill>
                  <a:prstClr val="black"/>
                </a:solidFill>
                <a:latin typeface="Calibri" panose="020F0502020204030204" pitchFamily="34" charset="0"/>
              </a:rPr>
              <a:t>2019</a:t>
            </a:r>
            <a:r>
              <a:rPr lang="en-GB" sz="2100" dirty="0">
                <a:solidFill>
                  <a:prstClr val="black"/>
                </a:solidFill>
                <a:latin typeface="Calibri" panose="020F0502020204030204" pitchFamily="34" charset="0"/>
              </a:rPr>
              <a:t>). Breakup volcanism and consequences for climate change – </a:t>
            </a:r>
            <a:r>
              <a:rPr lang="en-GB" sz="2100" dirty="0" err="1">
                <a:solidFill>
                  <a:prstClr val="black"/>
                </a:solidFill>
                <a:latin typeface="Calibri" panose="020F0502020204030204" pitchFamily="34" charset="0"/>
              </a:rPr>
              <a:t>MagellanPlus</a:t>
            </a:r>
            <a:r>
              <a:rPr lang="en-GB" sz="2100" dirty="0">
                <a:solidFill>
                  <a:prstClr val="black"/>
                </a:solidFill>
                <a:latin typeface="Calibri" panose="020F0502020204030204" pitchFamily="34" charset="0"/>
              </a:rPr>
              <a:t> Workshop report. </a:t>
            </a:r>
            <a:r>
              <a:rPr lang="en-GB" sz="2100" i="1" dirty="0">
                <a:solidFill>
                  <a:prstClr val="black"/>
                </a:solidFill>
                <a:latin typeface="Calibri" panose="020F0502020204030204" pitchFamily="34" charset="0"/>
              </a:rPr>
              <a:t>Scientific Drilling</a:t>
            </a:r>
            <a:r>
              <a:rPr lang="en-GB" sz="2100" dirty="0">
                <a:solidFill>
                  <a:prstClr val="black"/>
                </a:solidFill>
                <a:latin typeface="Calibri" panose="020F0502020204030204" pitchFamily="34" charset="0"/>
              </a:rPr>
              <a:t>, 26, 69-85.</a:t>
            </a:r>
          </a:p>
          <a:p>
            <a:pPr defTabSz="457200">
              <a:spcAft>
                <a:spcPts val="1200"/>
              </a:spcAft>
              <a:defRPr/>
            </a:pPr>
            <a:r>
              <a:rPr lang="en-GB" sz="2100" b="1" dirty="0" smtClean="0">
                <a:solidFill>
                  <a:prstClr val="black"/>
                </a:solidFill>
                <a:latin typeface="Calibri" panose="020F0502020204030204" pitchFamily="34" charset="0"/>
              </a:rPr>
              <a:t>Jones</a:t>
            </a:r>
            <a:r>
              <a:rPr lang="en-GB" sz="2100" dirty="0" smtClean="0">
                <a:solidFill>
                  <a:prstClr val="black"/>
                </a:solidFill>
                <a:latin typeface="Calibri" panose="020F0502020204030204" pitchFamily="34" charset="0"/>
              </a:rPr>
              <a:t> et al. </a:t>
            </a:r>
            <a:r>
              <a:rPr lang="en-GB" sz="2100" dirty="0">
                <a:solidFill>
                  <a:prstClr val="black"/>
                </a:solidFill>
                <a:latin typeface="Calibri" panose="020F0502020204030204" pitchFamily="34" charset="0"/>
              </a:rPr>
              <a:t>(</a:t>
            </a:r>
            <a:r>
              <a:rPr lang="en-GB" sz="2100" b="1" dirty="0">
                <a:solidFill>
                  <a:prstClr val="black"/>
                </a:solidFill>
                <a:latin typeface="Calibri" panose="020F0502020204030204" pitchFamily="34" charset="0"/>
              </a:rPr>
              <a:t>2019</a:t>
            </a:r>
            <a:r>
              <a:rPr lang="en-GB" sz="2100" dirty="0">
                <a:solidFill>
                  <a:prstClr val="black"/>
                </a:solidFill>
                <a:latin typeface="Calibri" panose="020F0502020204030204" pitchFamily="34" charset="0"/>
              </a:rPr>
              <a:t>). Mercury anomalies across the Palaeocene–Eocene Thermal Maximum. </a:t>
            </a:r>
            <a:r>
              <a:rPr lang="en-GB" sz="2100" i="1" dirty="0">
                <a:solidFill>
                  <a:prstClr val="black"/>
                </a:solidFill>
                <a:latin typeface="Calibri" panose="020F0502020204030204" pitchFamily="34" charset="0"/>
              </a:rPr>
              <a:t>Climate of the Past</a:t>
            </a:r>
            <a:r>
              <a:rPr lang="en-GB" sz="2100" dirty="0">
                <a:solidFill>
                  <a:prstClr val="black"/>
                </a:solidFill>
                <a:latin typeface="Calibri" panose="020F0502020204030204" pitchFamily="34" charset="0"/>
              </a:rPr>
              <a:t>, 15 (1), 217-236</a:t>
            </a:r>
            <a:r>
              <a:rPr lang="en-GB" sz="2100" dirty="0" smtClean="0">
                <a:solidFill>
                  <a:prstClr val="black"/>
                </a:solidFill>
                <a:latin typeface="Calibri" panose="020F0502020204030204" pitchFamily="34" charset="0"/>
              </a:rPr>
              <a:t>.</a:t>
            </a:r>
            <a:endParaRPr lang="en-GB" sz="2100" dirty="0">
              <a:solidFill>
                <a:prstClr val="black"/>
              </a:solidFill>
              <a:latin typeface="Calibri" panose="020F050202020403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3859875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Is </a:t>
            </a:r>
            <a:endParaRPr lang="en-GB"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s-IS"/>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schemeClr val="tx1"/>
                </a:solidFill>
              </a:rPr>
              <a:t>Future Work</a:t>
            </a:r>
            <a:endParaRPr lang="en-GB" sz="4200" dirty="0">
              <a:solidFill>
                <a:schemeClr val="tx1"/>
              </a:solidFill>
            </a:endParaRPr>
          </a:p>
        </p:txBody>
      </p:sp>
      <p:pic>
        <p:nvPicPr>
          <p:cNvPr id="1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671" y="1460102"/>
            <a:ext cx="12032658" cy="4893647"/>
          </a:xfrm>
          <a:prstGeom prst="rect">
            <a:avLst/>
          </a:prstGeom>
        </p:spPr>
        <p:txBody>
          <a:bodyPr wrap="square">
            <a:spAutoFit/>
          </a:bodyPr>
          <a:lstStyle/>
          <a:p>
            <a:pPr defTabSz="457200"/>
            <a:r>
              <a:rPr lang="en-US" sz="2400" dirty="0" smtClean="0">
                <a:solidFill>
                  <a:prstClr val="black"/>
                </a:solidFill>
                <a:latin typeface="Calibri" panose="020F0502020204030204" pitchFamily="34" charset="0"/>
              </a:rPr>
              <a:t>Hydromagmatic origins of basaltic tephra layers in Denmark (</a:t>
            </a:r>
            <a:r>
              <a:rPr lang="en-US" sz="2400" dirty="0" err="1" smtClean="0">
                <a:solidFill>
                  <a:prstClr val="black"/>
                </a:solidFill>
                <a:latin typeface="Calibri" panose="020F0502020204030204" pitchFamily="34" charset="0"/>
              </a:rPr>
              <a:t>Stokke</a:t>
            </a:r>
            <a:r>
              <a:rPr lang="en-US" sz="2400" dirty="0" smtClean="0">
                <a:solidFill>
                  <a:prstClr val="black"/>
                </a:solidFill>
                <a:latin typeface="Calibri" panose="020F0502020204030204" pitchFamily="34" charset="0"/>
              </a:rPr>
              <a:t> et al., in prep.)</a:t>
            </a:r>
          </a:p>
          <a:p>
            <a:pPr defTabSz="457200"/>
            <a:endParaRPr lang="nb-NO" sz="2400" dirty="0">
              <a:solidFill>
                <a:prstClr val="black"/>
              </a:solidFill>
              <a:latin typeface="Calibri" panose="020F0502020204030204" pitchFamily="34" charset="0"/>
            </a:endParaRPr>
          </a:p>
          <a:p>
            <a:pPr defTabSz="457200"/>
            <a:r>
              <a:rPr lang="en-US" sz="2400" dirty="0" smtClean="0">
                <a:solidFill>
                  <a:prstClr val="black"/>
                </a:solidFill>
                <a:latin typeface="Calibri" panose="020F0502020204030204" pitchFamily="34" charset="0"/>
              </a:rPr>
              <a:t>Volcanic proxies and </a:t>
            </a:r>
            <a:r>
              <a:rPr lang="en-US" sz="2400" dirty="0" err="1" smtClean="0">
                <a:solidFill>
                  <a:prstClr val="black"/>
                </a:solidFill>
                <a:latin typeface="Calibri" panose="020F0502020204030204" pitchFamily="34" charset="0"/>
              </a:rPr>
              <a:t>Os</a:t>
            </a:r>
            <a:r>
              <a:rPr lang="en-US" sz="2400" dirty="0" smtClean="0">
                <a:solidFill>
                  <a:prstClr val="black"/>
                </a:solidFill>
                <a:latin typeface="Calibri" panose="020F0502020204030204" pitchFamily="34" charset="0"/>
              </a:rPr>
              <a:t> isotopes in pre-PETM sediments (Jones et al., in prep.)</a:t>
            </a:r>
          </a:p>
          <a:p>
            <a:pPr defTabSz="457200"/>
            <a:endParaRPr lang="en-US" sz="2400" dirty="0" smtClean="0">
              <a:solidFill>
                <a:prstClr val="black"/>
              </a:solidFill>
              <a:latin typeface="Calibri" panose="020F0502020204030204" pitchFamily="34" charset="0"/>
            </a:endParaRPr>
          </a:p>
          <a:p>
            <a:pPr defTabSz="457200"/>
            <a:r>
              <a:rPr lang="en-US" sz="2400" dirty="0" smtClean="0">
                <a:solidFill>
                  <a:prstClr val="black"/>
                </a:solidFill>
                <a:latin typeface="Calibri" panose="020F0502020204030204" pitchFamily="34" charset="0"/>
              </a:rPr>
              <a:t>Improved </a:t>
            </a:r>
            <a:r>
              <a:rPr lang="en-GB" sz="2400" dirty="0" smtClean="0">
                <a:solidFill>
                  <a:prstClr val="black"/>
                </a:solidFill>
                <a:latin typeface="Calibri" panose="020F0502020204030204" pitchFamily="34" charset="0"/>
              </a:rPr>
              <a:t>geochronology of the PETM using U-</a:t>
            </a:r>
            <a:r>
              <a:rPr lang="en-GB" sz="2400" dirty="0" err="1" smtClean="0">
                <a:solidFill>
                  <a:prstClr val="black"/>
                </a:solidFill>
                <a:latin typeface="Calibri" panose="020F0502020204030204" pitchFamily="34" charset="0"/>
              </a:rPr>
              <a:t>Pb</a:t>
            </a:r>
            <a:r>
              <a:rPr lang="en-GB" sz="2400" dirty="0" smtClean="0">
                <a:solidFill>
                  <a:prstClr val="black"/>
                </a:solidFill>
                <a:latin typeface="Calibri" panose="020F0502020204030204" pitchFamily="34" charset="0"/>
              </a:rPr>
              <a:t> dating of tephra layers (Jones et al., in prep.)</a:t>
            </a:r>
          </a:p>
          <a:p>
            <a:pPr defTabSz="457200"/>
            <a:endParaRPr lang="en-GB" sz="2400" dirty="0" smtClean="0">
              <a:solidFill>
                <a:prstClr val="black"/>
              </a:solidFill>
              <a:latin typeface="Calibri" panose="020F0502020204030204" pitchFamily="34" charset="0"/>
            </a:endParaRPr>
          </a:p>
          <a:p>
            <a:pPr defTabSz="457200"/>
            <a:r>
              <a:rPr lang="en-GB" sz="2400" dirty="0" smtClean="0">
                <a:solidFill>
                  <a:prstClr val="black"/>
                </a:solidFill>
                <a:latin typeface="Calibri" panose="020F0502020204030204" pitchFamily="34" charset="0"/>
              </a:rPr>
              <a:t>Constraining weathering intensity in the Stolleklint Clay during the PETM (</a:t>
            </a:r>
            <a:r>
              <a:rPr lang="en-GB" sz="2400" dirty="0" err="1" smtClean="0">
                <a:solidFill>
                  <a:prstClr val="black"/>
                </a:solidFill>
                <a:latin typeface="Calibri" panose="020F0502020204030204" pitchFamily="34" charset="0"/>
              </a:rPr>
              <a:t>Stokke</a:t>
            </a:r>
            <a:r>
              <a:rPr lang="en-GB" sz="2400" dirty="0" smtClean="0">
                <a:solidFill>
                  <a:prstClr val="black"/>
                </a:solidFill>
                <a:latin typeface="Calibri" panose="020F0502020204030204" pitchFamily="34" charset="0"/>
              </a:rPr>
              <a:t> et al., in prep.)</a:t>
            </a:r>
          </a:p>
          <a:p>
            <a:pPr defTabSz="457200"/>
            <a:endParaRPr lang="en-GB" sz="2400" dirty="0">
              <a:solidFill>
                <a:prstClr val="black"/>
              </a:solidFill>
              <a:latin typeface="Calibri" panose="020F0502020204030204" pitchFamily="34" charset="0"/>
            </a:endParaRPr>
          </a:p>
          <a:p>
            <a:pPr defTabSz="457200"/>
            <a:endParaRPr lang="en-GB" sz="2400" dirty="0" smtClean="0">
              <a:solidFill>
                <a:prstClr val="black"/>
              </a:solidFill>
              <a:latin typeface="Calibri" panose="020F0502020204030204" pitchFamily="34" charset="0"/>
            </a:endParaRPr>
          </a:p>
          <a:p>
            <a:pPr defTabSz="457200"/>
            <a:r>
              <a:rPr lang="en-GB" sz="2400" b="1" i="1" dirty="0" smtClean="0">
                <a:solidFill>
                  <a:prstClr val="black"/>
                </a:solidFill>
                <a:latin typeface="Calibri" panose="020F0502020204030204" pitchFamily="34" charset="0"/>
              </a:rPr>
              <a:t>Sadly we cannot present the preliminary data here, but we would be happy to chat with you about this work either in the EGU session or elsewhere</a:t>
            </a:r>
          </a:p>
          <a:p>
            <a:pPr defTabSz="457200"/>
            <a:endParaRPr lang="en-GB" sz="2400" b="1" i="1" dirty="0">
              <a:solidFill>
                <a:prstClr val="black"/>
              </a:solidFill>
              <a:latin typeface="Calibri" panose="020F0502020204030204" pitchFamily="34" charset="0"/>
            </a:endParaRPr>
          </a:p>
          <a:p>
            <a:pPr defTabSz="457200"/>
            <a:r>
              <a:rPr lang="en-GB" sz="2400" b="1" i="1" dirty="0" smtClean="0">
                <a:solidFill>
                  <a:prstClr val="black"/>
                </a:solidFill>
                <a:latin typeface="Calibri" panose="020F0502020204030204" pitchFamily="34" charset="0"/>
              </a:rPr>
              <a:t>There are several areas of possible collaboration going forward:</a:t>
            </a:r>
            <a:endParaRPr lang="en-GB" sz="2400" b="1" i="1" dirty="0">
              <a:solidFill>
                <a:prstClr val="black"/>
              </a:solidFill>
              <a:latin typeface="Calibri" panose="020F050202020403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1271983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Is </a:t>
            </a:r>
            <a:endParaRPr lang="en-GB"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s-IS"/>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schemeClr val="tx1"/>
                </a:solidFill>
              </a:rPr>
              <a:t>Improved </a:t>
            </a:r>
            <a:r>
              <a:rPr lang="en-GB" sz="4200" dirty="0" smtClean="0">
                <a:solidFill>
                  <a:schemeClr val="tx1"/>
                </a:solidFill>
              </a:rPr>
              <a:t>Geochronology</a:t>
            </a:r>
            <a:endParaRPr lang="en-GB" sz="4200"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0" y="1273504"/>
            <a:ext cx="6096996" cy="4956444"/>
          </a:xfrm>
          <a:prstGeom prst="rect">
            <a:avLst/>
          </a:prstGeom>
        </p:spPr>
      </p:pic>
      <p:sp>
        <p:nvSpPr>
          <p:cNvPr id="10" name="Rectangle 9"/>
          <p:cNvSpPr/>
          <p:nvPr/>
        </p:nvSpPr>
        <p:spPr>
          <a:xfrm>
            <a:off x="7806482" y="3790474"/>
            <a:ext cx="3712418" cy="584775"/>
          </a:xfrm>
          <a:prstGeom prst="rect">
            <a:avLst/>
          </a:prstGeom>
        </p:spPr>
        <p:txBody>
          <a:bodyPr wrap="square">
            <a:spAutoFit/>
          </a:bodyPr>
          <a:lstStyle/>
          <a:p>
            <a:r>
              <a:rPr lang="en-GB" sz="2000" b="1" dirty="0" smtClean="0">
                <a:solidFill>
                  <a:schemeClr val="bg1"/>
                </a:solidFill>
              </a:rPr>
              <a:t>Ash -17 = 55.6 </a:t>
            </a:r>
            <a:r>
              <a:rPr lang="en-GB" sz="2000" b="1" dirty="0">
                <a:solidFill>
                  <a:schemeClr val="bg1"/>
                </a:solidFill>
              </a:rPr>
              <a:t>±  </a:t>
            </a:r>
            <a:r>
              <a:rPr lang="en-GB" sz="2000" b="1" dirty="0" smtClean="0">
                <a:solidFill>
                  <a:schemeClr val="bg1"/>
                </a:solidFill>
              </a:rPr>
              <a:t>0.12 </a:t>
            </a:r>
            <a:r>
              <a:rPr lang="en-GB" sz="2000" b="1" dirty="0">
                <a:solidFill>
                  <a:schemeClr val="bg1"/>
                </a:solidFill>
              </a:rPr>
              <a:t>Ma</a:t>
            </a:r>
          </a:p>
          <a:p>
            <a:r>
              <a:rPr lang="en-GB" sz="1200" b="1" dirty="0">
                <a:solidFill>
                  <a:schemeClr val="bg1"/>
                </a:solidFill>
              </a:rPr>
              <a:t>(</a:t>
            </a:r>
            <a:r>
              <a:rPr lang="en-GB" sz="1200" b="1" dirty="0" err="1">
                <a:solidFill>
                  <a:schemeClr val="bg1"/>
                </a:solidFill>
              </a:rPr>
              <a:t>Ar</a:t>
            </a:r>
            <a:r>
              <a:rPr lang="en-GB" sz="1200" b="1" dirty="0">
                <a:solidFill>
                  <a:schemeClr val="bg1"/>
                </a:solidFill>
              </a:rPr>
              <a:t>/</a:t>
            </a:r>
            <a:r>
              <a:rPr lang="en-GB" sz="1200" b="1" dirty="0" err="1">
                <a:solidFill>
                  <a:schemeClr val="bg1"/>
                </a:solidFill>
              </a:rPr>
              <a:t>Ar</a:t>
            </a:r>
            <a:r>
              <a:rPr lang="en-GB" sz="1200" b="1" dirty="0">
                <a:solidFill>
                  <a:schemeClr val="bg1"/>
                </a:solidFill>
              </a:rPr>
              <a:t>; Storey et al., 2007; corrected)</a:t>
            </a:r>
          </a:p>
        </p:txBody>
      </p:sp>
      <p:sp>
        <p:nvSpPr>
          <p:cNvPr id="11" name="Rectangle 10"/>
          <p:cNvSpPr/>
          <p:nvPr/>
        </p:nvSpPr>
        <p:spPr>
          <a:xfrm>
            <a:off x="7806482" y="1949611"/>
            <a:ext cx="2762295" cy="584775"/>
          </a:xfrm>
          <a:prstGeom prst="rect">
            <a:avLst/>
          </a:prstGeom>
        </p:spPr>
        <p:txBody>
          <a:bodyPr wrap="none">
            <a:spAutoFit/>
          </a:bodyPr>
          <a:lstStyle/>
          <a:p>
            <a:r>
              <a:rPr lang="en-GB" sz="2000" b="1" dirty="0" smtClean="0">
                <a:solidFill>
                  <a:schemeClr val="bg1"/>
                </a:solidFill>
              </a:rPr>
              <a:t>Ash +19 = ~55.5 Ma </a:t>
            </a:r>
            <a:endParaRPr lang="en-GB" sz="2000" b="1" dirty="0">
              <a:solidFill>
                <a:schemeClr val="bg1"/>
              </a:solidFill>
            </a:endParaRPr>
          </a:p>
          <a:p>
            <a:r>
              <a:rPr lang="en-GB" sz="1200" b="1" dirty="0">
                <a:solidFill>
                  <a:schemeClr val="bg1"/>
                </a:solidFill>
              </a:rPr>
              <a:t>(</a:t>
            </a:r>
            <a:r>
              <a:rPr lang="en-GB" sz="1200" b="1" dirty="0" smtClean="0">
                <a:solidFill>
                  <a:schemeClr val="bg1"/>
                </a:solidFill>
              </a:rPr>
              <a:t>U-</a:t>
            </a:r>
            <a:r>
              <a:rPr lang="en-GB" sz="1200" b="1" dirty="0" err="1" smtClean="0">
                <a:solidFill>
                  <a:schemeClr val="bg1"/>
                </a:solidFill>
              </a:rPr>
              <a:t>Pb</a:t>
            </a:r>
            <a:r>
              <a:rPr lang="en-GB" sz="1200" b="1" dirty="0" smtClean="0">
                <a:solidFill>
                  <a:schemeClr val="bg1"/>
                </a:solidFill>
              </a:rPr>
              <a:t>; </a:t>
            </a:r>
            <a:r>
              <a:rPr lang="en-GB" sz="1200" b="1" dirty="0" smtClean="0">
                <a:solidFill>
                  <a:schemeClr val="bg1"/>
                </a:solidFill>
              </a:rPr>
              <a:t>Jones </a:t>
            </a:r>
            <a:r>
              <a:rPr lang="en-GB" sz="1200" b="1" dirty="0" smtClean="0">
                <a:solidFill>
                  <a:schemeClr val="bg1"/>
                </a:solidFill>
              </a:rPr>
              <a:t>et al., in prep.)</a:t>
            </a:r>
            <a:endParaRPr lang="en-GB" sz="1200" b="1" dirty="0">
              <a:solidFill>
                <a:schemeClr val="bg1"/>
              </a:solidFill>
            </a:endParaRPr>
          </a:p>
        </p:txBody>
      </p:sp>
      <p:cxnSp>
        <p:nvCxnSpPr>
          <p:cNvPr id="13" name="Straight Arrow Connector 12"/>
          <p:cNvCxnSpPr/>
          <p:nvPr/>
        </p:nvCxnSpPr>
        <p:spPr>
          <a:xfrm flipH="1" flipV="1">
            <a:off x="6169572" y="2143672"/>
            <a:ext cx="1552831" cy="2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806482" y="4631032"/>
            <a:ext cx="4233118" cy="892552"/>
          </a:xfrm>
          <a:prstGeom prst="rect">
            <a:avLst/>
          </a:prstGeom>
        </p:spPr>
        <p:txBody>
          <a:bodyPr wrap="square">
            <a:spAutoFit/>
          </a:bodyPr>
          <a:lstStyle/>
          <a:p>
            <a:r>
              <a:rPr lang="en-GB" sz="2000" b="1" dirty="0" smtClean="0">
                <a:solidFill>
                  <a:schemeClr val="bg1"/>
                </a:solidFill>
              </a:rPr>
              <a:t>Ash -31(?)* = 55.765 </a:t>
            </a:r>
            <a:r>
              <a:rPr lang="en-GB" sz="2000" b="1" dirty="0">
                <a:solidFill>
                  <a:schemeClr val="bg1"/>
                </a:solidFill>
              </a:rPr>
              <a:t>±  0.086 Ma</a:t>
            </a:r>
          </a:p>
          <a:p>
            <a:r>
              <a:rPr lang="en-GB" sz="1200" b="1" dirty="0">
                <a:solidFill>
                  <a:schemeClr val="bg1"/>
                </a:solidFill>
              </a:rPr>
              <a:t>(U-</a:t>
            </a:r>
            <a:r>
              <a:rPr lang="en-GB" sz="1200" b="1" dirty="0" err="1">
                <a:solidFill>
                  <a:schemeClr val="bg1"/>
                </a:solidFill>
              </a:rPr>
              <a:t>Pb</a:t>
            </a:r>
            <a:r>
              <a:rPr lang="en-GB" sz="1200" b="1" dirty="0">
                <a:solidFill>
                  <a:schemeClr val="bg1"/>
                </a:solidFill>
              </a:rPr>
              <a:t>, Charles et al., 2011)</a:t>
            </a:r>
          </a:p>
          <a:p>
            <a:r>
              <a:rPr lang="en-GB" sz="2000" b="1" dirty="0">
                <a:solidFill>
                  <a:schemeClr val="bg1"/>
                </a:solidFill>
              </a:rPr>
              <a:t>*Svalbard</a:t>
            </a:r>
          </a:p>
        </p:txBody>
      </p:sp>
      <p:cxnSp>
        <p:nvCxnSpPr>
          <p:cNvPr id="15" name="Straight Arrow Connector 14"/>
          <p:cNvCxnSpPr/>
          <p:nvPr/>
        </p:nvCxnSpPr>
        <p:spPr>
          <a:xfrm flipH="1" flipV="1">
            <a:off x="6169572" y="4868041"/>
            <a:ext cx="1549314" cy="962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169572" y="3983859"/>
            <a:ext cx="1572787" cy="89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8" name="Picture 4" descr="C:\Users\morgantj\Documents\Talks\CEEDlogo_w_t_e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3749" y="6313141"/>
            <a:ext cx="11140550" cy="461665"/>
          </a:xfrm>
          <a:prstGeom prst="rect">
            <a:avLst/>
          </a:prstGeom>
        </p:spPr>
        <p:txBody>
          <a:bodyPr wrap="none">
            <a:spAutoFit/>
          </a:bodyPr>
          <a:lstStyle/>
          <a:p>
            <a:pPr defTabSz="457200"/>
            <a:r>
              <a:rPr lang="en-US" sz="2400" b="1" dirty="0" smtClean="0">
                <a:solidFill>
                  <a:prstClr val="black"/>
                </a:solidFill>
                <a:latin typeface="Calibri" panose="020F0502020204030204" pitchFamily="34" charset="0"/>
              </a:rPr>
              <a:t>U-</a:t>
            </a:r>
            <a:r>
              <a:rPr lang="en-US" sz="2400" b="1" dirty="0" err="1" smtClean="0">
                <a:solidFill>
                  <a:prstClr val="black"/>
                </a:solidFill>
                <a:latin typeface="Calibri" panose="020F0502020204030204" pitchFamily="34" charset="0"/>
              </a:rPr>
              <a:t>Pb</a:t>
            </a:r>
            <a:r>
              <a:rPr lang="en-US" sz="2400" b="1" dirty="0" smtClean="0">
                <a:solidFill>
                  <a:prstClr val="black"/>
                </a:solidFill>
                <a:latin typeface="Calibri" panose="020F0502020204030204" pitchFamily="34" charset="0"/>
              </a:rPr>
              <a:t> dating is ongoing. We have material for </a:t>
            </a:r>
            <a:r>
              <a:rPr lang="en-US" sz="2400" b="1" dirty="0" err="1" smtClean="0">
                <a:solidFill>
                  <a:prstClr val="black"/>
                </a:solidFill>
                <a:latin typeface="Calibri" panose="020F0502020204030204" pitchFamily="34" charset="0"/>
              </a:rPr>
              <a:t>Ar</a:t>
            </a:r>
            <a:r>
              <a:rPr lang="en-US" sz="2400" b="1" dirty="0" smtClean="0">
                <a:solidFill>
                  <a:prstClr val="black"/>
                </a:solidFill>
                <a:latin typeface="Calibri" panose="020F0502020204030204" pitchFamily="34" charset="0"/>
              </a:rPr>
              <a:t>/</a:t>
            </a:r>
            <a:r>
              <a:rPr lang="en-US" sz="2400" b="1" dirty="0" err="1" smtClean="0">
                <a:solidFill>
                  <a:prstClr val="black"/>
                </a:solidFill>
                <a:latin typeface="Calibri" panose="020F0502020204030204" pitchFamily="34" charset="0"/>
              </a:rPr>
              <a:t>Ar</a:t>
            </a:r>
            <a:r>
              <a:rPr lang="en-US" sz="2400" b="1" dirty="0" smtClean="0">
                <a:solidFill>
                  <a:prstClr val="black"/>
                </a:solidFill>
                <a:latin typeface="Calibri" panose="020F0502020204030204" pitchFamily="34" charset="0"/>
              </a:rPr>
              <a:t> dating if a lab wants to collaborate</a:t>
            </a:r>
            <a:endParaRPr lang="en-US" sz="2400" b="1" dirty="0">
              <a:solidFill>
                <a:prstClr val="black"/>
              </a:solidFill>
              <a:latin typeface="Calibri" panose="020F050202020403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584420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ICDP Application</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700" y="5332948"/>
            <a:ext cx="6235700" cy="1277273"/>
          </a:xfrm>
          <a:prstGeom prst="rect">
            <a:avLst/>
          </a:prstGeom>
        </p:spPr>
        <p:txBody>
          <a:bodyPr wrap="square">
            <a:spAutoFit/>
          </a:bodyPr>
          <a:lstStyle/>
          <a:p>
            <a:pPr defTabSz="457200">
              <a:spcAft>
                <a:spcPts val="600"/>
              </a:spcAft>
            </a:pPr>
            <a:r>
              <a:rPr lang="en-US" sz="2400" dirty="0" smtClean="0">
                <a:solidFill>
                  <a:prstClr val="black"/>
                </a:solidFill>
                <a:latin typeface="Calibri" panose="020F0502020204030204" pitchFamily="34" charset="0"/>
              </a:rPr>
              <a:t>Current ICDP application (PVOLC) to drill entire Paleogene sequence (including pre-PETM)</a:t>
            </a:r>
          </a:p>
          <a:p>
            <a:pPr defTabSz="457200">
              <a:spcAft>
                <a:spcPts val="600"/>
              </a:spcAft>
            </a:pPr>
            <a:r>
              <a:rPr lang="nb-NO" sz="2400" dirty="0" smtClean="0">
                <a:solidFill>
                  <a:prstClr val="black"/>
                </a:solidFill>
                <a:latin typeface="Calibri" panose="020F0502020204030204" pitchFamily="34" charset="0"/>
              </a:rPr>
              <a:t>If </a:t>
            </a:r>
            <a:r>
              <a:rPr lang="en-US" sz="2400" dirty="0" smtClean="0">
                <a:solidFill>
                  <a:prstClr val="black"/>
                </a:solidFill>
                <a:latin typeface="Calibri" panose="020F0502020204030204" pitchFamily="34" charset="0"/>
              </a:rPr>
              <a:t>successful, collaborations welcome!</a:t>
            </a:r>
            <a:endParaRPr lang="en-US" sz="2400" dirty="0">
              <a:solidFill>
                <a:prstClr val="black"/>
              </a:solidFill>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6096000" y="1294847"/>
            <a:ext cx="6085230" cy="54685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28" y="1338743"/>
            <a:ext cx="5023945" cy="37297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2298139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IODP Application</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44676" y="1293303"/>
            <a:ext cx="7181034" cy="1277273"/>
          </a:xfrm>
          <a:prstGeom prst="rect">
            <a:avLst/>
          </a:prstGeom>
        </p:spPr>
        <p:txBody>
          <a:bodyPr wrap="square">
            <a:spAutoFit/>
          </a:bodyPr>
          <a:lstStyle/>
          <a:p>
            <a:pPr defTabSz="457200">
              <a:spcAft>
                <a:spcPts val="600"/>
              </a:spcAft>
            </a:pPr>
            <a:r>
              <a:rPr lang="en-US" sz="2400" dirty="0" smtClean="0">
                <a:solidFill>
                  <a:prstClr val="black"/>
                </a:solidFill>
                <a:latin typeface="Calibri" panose="020F0502020204030204" pitchFamily="34" charset="0"/>
              </a:rPr>
              <a:t>Current IODP </a:t>
            </a:r>
            <a:r>
              <a:rPr lang="en-US" sz="2400" dirty="0">
                <a:solidFill>
                  <a:prstClr val="black"/>
                </a:solidFill>
                <a:latin typeface="Calibri" panose="020F0502020204030204" pitchFamily="34" charset="0"/>
              </a:rPr>
              <a:t>application (</a:t>
            </a:r>
            <a:r>
              <a:rPr lang="en-US" sz="2400" dirty="0" smtClean="0">
                <a:solidFill>
                  <a:prstClr val="black"/>
                </a:solidFill>
                <a:latin typeface="Calibri" panose="020F0502020204030204" pitchFamily="34" charset="0"/>
              </a:rPr>
              <a:t>P944-Full2) </a:t>
            </a:r>
            <a:r>
              <a:rPr lang="en-US" sz="2400" dirty="0" smtClean="0">
                <a:solidFill>
                  <a:prstClr val="black"/>
                </a:solidFill>
                <a:latin typeface="Calibri" panose="020F0502020204030204" pitchFamily="34" charset="0"/>
              </a:rPr>
              <a:t>to drill Vøring Basin and Norwegian margin (see Berndt et al., 2019)</a:t>
            </a:r>
          </a:p>
          <a:p>
            <a:pPr defTabSz="457200">
              <a:spcAft>
                <a:spcPts val="600"/>
              </a:spcAft>
            </a:pPr>
            <a:r>
              <a:rPr lang="nb-NO" sz="2400" dirty="0" smtClean="0">
                <a:solidFill>
                  <a:prstClr val="black"/>
                </a:solidFill>
                <a:latin typeface="Calibri" panose="020F0502020204030204" pitchFamily="34" charset="0"/>
              </a:rPr>
              <a:t>If </a:t>
            </a:r>
            <a:r>
              <a:rPr lang="en-US" sz="2400" dirty="0" smtClean="0">
                <a:solidFill>
                  <a:prstClr val="black"/>
                </a:solidFill>
                <a:latin typeface="Calibri" panose="020F0502020204030204" pitchFamily="34" charset="0"/>
              </a:rPr>
              <a:t>successful, collaborations welcome!</a:t>
            </a:r>
            <a:endParaRPr lang="en-US" sz="2400" dirty="0">
              <a:solidFill>
                <a:prstClr val="black"/>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7641021" y="1277272"/>
            <a:ext cx="4533929" cy="5520489"/>
          </a:xfrm>
          <a:prstGeom prst="rect">
            <a:avLst/>
          </a:prstGeom>
        </p:spPr>
      </p:pic>
      <p:pic>
        <p:nvPicPr>
          <p:cNvPr id="7" name="Picture 6"/>
          <p:cNvPicPr>
            <a:picLocks noChangeAspect="1"/>
          </p:cNvPicPr>
          <p:nvPr/>
        </p:nvPicPr>
        <p:blipFill>
          <a:blip r:embed="rId4"/>
          <a:stretch>
            <a:fillRect/>
          </a:stretch>
        </p:blipFill>
        <p:spPr>
          <a:xfrm>
            <a:off x="893379" y="2760512"/>
            <a:ext cx="6594111" cy="378311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378926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Covid</a:t>
            </a:r>
            <a:r>
              <a:rPr lang="en-GB" sz="4200" dirty="0" smtClean="0">
                <a:solidFill>
                  <a:prstClr val="white"/>
                </a:solidFill>
                <a:latin typeface="Century Gothic" panose="020B0502020202020204"/>
              </a:rPr>
              <a:t>-19 Limitations</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2968" y="1409277"/>
            <a:ext cx="11657232" cy="4493538"/>
          </a:xfrm>
          <a:prstGeom prst="rect">
            <a:avLst/>
          </a:prstGeom>
        </p:spPr>
        <p:txBody>
          <a:bodyPr wrap="square">
            <a:spAutoFit/>
          </a:bodyPr>
          <a:lstStyle/>
          <a:p>
            <a:pPr defTabSz="457200">
              <a:spcAft>
                <a:spcPts val="1800"/>
              </a:spcAft>
              <a:defRPr/>
            </a:pPr>
            <a:r>
              <a:rPr lang="en-GB" sz="3200" dirty="0" smtClean="0">
                <a:solidFill>
                  <a:prstClr val="black"/>
                </a:solidFill>
                <a:latin typeface="Calibri" panose="020F0502020204030204" pitchFamily="34" charset="0"/>
              </a:rPr>
              <a:t>Sadly, some of the results we hoped to present cannot be shown as the papers are still in review or in preparation.</a:t>
            </a:r>
          </a:p>
          <a:p>
            <a:pPr defTabSz="457200">
              <a:spcAft>
                <a:spcPts val="1800"/>
              </a:spcAft>
              <a:defRPr/>
            </a:pPr>
            <a:r>
              <a:rPr lang="en-GB" sz="3200" dirty="0" smtClean="0">
                <a:solidFill>
                  <a:prstClr val="black"/>
                </a:solidFill>
                <a:latin typeface="Calibri" panose="020F0502020204030204" pitchFamily="34" charset="0"/>
              </a:rPr>
              <a:t>Instead, we will highlight the ongoing work of the project </a:t>
            </a:r>
            <a:r>
              <a:rPr lang="en-GB" sz="3200" b="1" i="1" dirty="0" smtClean="0">
                <a:solidFill>
                  <a:prstClr val="black"/>
                </a:solidFill>
                <a:latin typeface="Calibri" panose="020F0502020204030204" pitchFamily="34" charset="0"/>
              </a:rPr>
              <a:t>Ashlantic</a:t>
            </a:r>
            <a:r>
              <a:rPr lang="en-GB" sz="3200" dirty="0" smtClean="0">
                <a:solidFill>
                  <a:prstClr val="black"/>
                </a:solidFill>
                <a:latin typeface="Calibri" panose="020F0502020204030204" pitchFamily="34" charset="0"/>
              </a:rPr>
              <a:t>.</a:t>
            </a:r>
          </a:p>
          <a:p>
            <a:pPr defTabSz="457200">
              <a:spcAft>
                <a:spcPts val="1800"/>
              </a:spcAft>
              <a:defRPr/>
            </a:pPr>
            <a:r>
              <a:rPr lang="en-GB" sz="3200" dirty="0" smtClean="0">
                <a:solidFill>
                  <a:prstClr val="black"/>
                </a:solidFill>
                <a:latin typeface="Calibri" panose="020F0502020204030204" pitchFamily="34" charset="0"/>
              </a:rPr>
              <a:t>This is also a call for potential collaboration. We are in the process of applying for funding for </a:t>
            </a:r>
            <a:r>
              <a:rPr lang="en-GB" sz="3200" b="1" dirty="0" smtClean="0">
                <a:solidFill>
                  <a:prstClr val="black"/>
                </a:solidFill>
                <a:latin typeface="Calibri" panose="020F0502020204030204" pitchFamily="34" charset="0"/>
              </a:rPr>
              <a:t>ICDP</a:t>
            </a:r>
            <a:r>
              <a:rPr lang="en-GB" sz="3200" dirty="0" smtClean="0">
                <a:solidFill>
                  <a:prstClr val="black"/>
                </a:solidFill>
                <a:latin typeface="Calibri" panose="020F0502020204030204" pitchFamily="34" charset="0"/>
              </a:rPr>
              <a:t> and </a:t>
            </a:r>
            <a:r>
              <a:rPr lang="en-GB" sz="3200" b="1" dirty="0" smtClean="0">
                <a:solidFill>
                  <a:prstClr val="black"/>
                </a:solidFill>
                <a:latin typeface="Calibri" panose="020F0502020204030204" pitchFamily="34" charset="0"/>
              </a:rPr>
              <a:t>IODP</a:t>
            </a:r>
            <a:r>
              <a:rPr lang="en-GB" sz="3200" dirty="0" smtClean="0">
                <a:solidFill>
                  <a:prstClr val="black"/>
                </a:solidFill>
                <a:latin typeface="Calibri" panose="020F0502020204030204" pitchFamily="34" charset="0"/>
              </a:rPr>
              <a:t> drilling projects in Denmark and the Norwegian margin. If successful, we hope to have core material covering the mid-Paleocene to Oligocene. If this is of potential interest, please get in contact.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539975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75502" y="260650"/>
            <a:ext cx="6439598"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Project ASHLANTIC </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1196752"/>
            <a:ext cx="12192000" cy="5661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0732" y="377798"/>
            <a:ext cx="2457913" cy="452325"/>
          </a:xfrm>
          <a:prstGeom prst="rect">
            <a:avLst/>
          </a:prstGeom>
        </p:spPr>
      </p:pic>
      <p:sp>
        <p:nvSpPr>
          <p:cNvPr id="11" name="Rectangle 10"/>
          <p:cNvSpPr/>
          <p:nvPr/>
        </p:nvSpPr>
        <p:spPr>
          <a:xfrm>
            <a:off x="101600" y="1257336"/>
            <a:ext cx="4368800" cy="830997"/>
          </a:xfrm>
          <a:prstGeom prst="rect">
            <a:avLst/>
          </a:prstGeom>
        </p:spPr>
        <p:txBody>
          <a:bodyPr wrap="square">
            <a:spAutoFit/>
          </a:bodyPr>
          <a:lstStyle/>
          <a:p>
            <a:pPr defTabSz="457200">
              <a:defRPr/>
            </a:pPr>
            <a:r>
              <a:rPr lang="en-US" sz="2400" dirty="0">
                <a:solidFill>
                  <a:prstClr val="black"/>
                </a:solidFill>
                <a:latin typeface="Calibri" panose="020F0502020204030204" pitchFamily="34" charset="0"/>
              </a:rPr>
              <a:t>Follow us on </a:t>
            </a:r>
            <a:r>
              <a:rPr lang="en-US" sz="2400" b="1" i="1" dirty="0" smtClean="0">
                <a:solidFill>
                  <a:prstClr val="black"/>
                </a:solidFill>
                <a:latin typeface="Calibri" panose="020F0502020204030204" pitchFamily="34" charset="0"/>
              </a:rPr>
              <a:t>Instagram</a:t>
            </a:r>
            <a:r>
              <a:rPr lang="en-US" sz="2400" dirty="0" smtClean="0">
                <a:solidFill>
                  <a:prstClr val="black"/>
                </a:solidFill>
                <a:latin typeface="Calibri" panose="020F0502020204030204" pitchFamily="34" charset="0"/>
              </a:rPr>
              <a:t> to find out more about our work</a:t>
            </a:r>
            <a:endParaRPr lang="en-US" sz="2400" dirty="0">
              <a:solidFill>
                <a:prstClr val="black"/>
              </a:solidFill>
              <a:latin typeface="Calibri" panose="020F0502020204030204" pitchFamily="34" charset="0"/>
            </a:endParaRPr>
          </a:p>
        </p:txBody>
      </p:sp>
      <p:grpSp>
        <p:nvGrpSpPr>
          <p:cNvPr id="3" name="Group 2"/>
          <p:cNvGrpSpPr/>
          <p:nvPr/>
        </p:nvGrpSpPr>
        <p:grpSpPr>
          <a:xfrm>
            <a:off x="4845043" y="1315538"/>
            <a:ext cx="3217212" cy="5470443"/>
            <a:chOff x="5462263" y="1315538"/>
            <a:chExt cx="3217212" cy="547044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263" y="1324789"/>
              <a:ext cx="3217212" cy="5461192"/>
            </a:xfrm>
            <a:prstGeom prst="rect">
              <a:avLst/>
            </a:prstGeom>
          </p:spPr>
        </p:pic>
        <p:sp>
          <p:nvSpPr>
            <p:cNvPr id="17" name="Rectangle 16"/>
            <p:cNvSpPr/>
            <p:nvPr/>
          </p:nvSpPr>
          <p:spPr>
            <a:xfrm>
              <a:off x="5462263" y="1315538"/>
              <a:ext cx="3217212" cy="545309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02" y="2088333"/>
            <a:ext cx="4650067" cy="4652917"/>
          </a:xfrm>
          <a:prstGeom prst="rect">
            <a:avLst/>
          </a:prstGeom>
        </p:spPr>
      </p:pic>
      <p:sp>
        <p:nvSpPr>
          <p:cNvPr id="19" name="Rectangle 18"/>
          <p:cNvSpPr/>
          <p:nvPr/>
        </p:nvSpPr>
        <p:spPr>
          <a:xfrm>
            <a:off x="89318" y="2088332"/>
            <a:ext cx="4636251" cy="465291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4164" y="1315538"/>
            <a:ext cx="3865284" cy="5453097"/>
          </a:xfrm>
          <a:prstGeom prst="rect">
            <a:avLst/>
          </a:prstGeom>
        </p:spPr>
      </p:pic>
      <p:sp>
        <p:nvSpPr>
          <p:cNvPr id="21" name="Rectangle 20"/>
          <p:cNvSpPr/>
          <p:nvPr/>
        </p:nvSpPr>
        <p:spPr>
          <a:xfrm>
            <a:off x="8234164" y="1315538"/>
            <a:ext cx="3865284" cy="545309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437270" y="1373445"/>
            <a:ext cx="3379715" cy="830997"/>
          </a:xfrm>
          <a:prstGeom prst="rect">
            <a:avLst/>
          </a:prstGeom>
        </p:spPr>
        <p:txBody>
          <a:bodyPr wrap="square">
            <a:spAutoFit/>
          </a:bodyPr>
          <a:lstStyle/>
          <a:p>
            <a:pPr algn="ctr" defTabSz="457200">
              <a:defRPr/>
            </a:pPr>
            <a:r>
              <a:rPr lang="en-US" sz="2400" b="1" dirty="0" smtClean="0">
                <a:solidFill>
                  <a:prstClr val="black"/>
                </a:solidFill>
                <a:latin typeface="Calibri" panose="020F0502020204030204" pitchFamily="34" charset="0"/>
              </a:rPr>
              <a:t>Artist in Residence:</a:t>
            </a:r>
          </a:p>
          <a:p>
            <a:pPr algn="ctr" defTabSz="457200">
              <a:defRPr/>
            </a:pPr>
            <a:r>
              <a:rPr lang="en-US" sz="2400" b="1" dirty="0" smtClean="0">
                <a:solidFill>
                  <a:prstClr val="black"/>
                </a:solidFill>
                <a:latin typeface="Calibri" panose="020F0502020204030204" pitchFamily="34" charset="0"/>
              </a:rPr>
              <a:t>oliviajonesartist.com</a:t>
            </a:r>
            <a:endParaRPr lang="en-US" sz="2400" b="1" dirty="0" smtClean="0">
              <a:solidFill>
                <a:prstClr val="black"/>
              </a:solidFill>
              <a:latin typeface="Calibri" panose="020F0502020204030204"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4028382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pic>
        <p:nvPicPr>
          <p:cNvPr id="11" name="Picture 2" descr="C:\Users\Morgan\Documents\Norway\Palaeo3 review paper\Final Figures\Figur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99" y="1375058"/>
            <a:ext cx="11934115" cy="31397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a:solidFill>
                  <a:prstClr val="white"/>
                </a:solidFill>
                <a:latin typeface="Century Gothic" panose="020B0502020202020204"/>
              </a:rPr>
              <a:t>LIPs and Climate Change</a:t>
            </a:r>
          </a:p>
        </p:txBody>
      </p:sp>
      <p:pic>
        <p:nvPicPr>
          <p:cNvPr id="8" name="Picture 4" descr="C:\Users\morgantj\Documents\Talks\CEEDlogo_w_t_e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34499" y="4940736"/>
            <a:ext cx="11807190" cy="1508105"/>
          </a:xfrm>
          <a:prstGeom prst="rect">
            <a:avLst/>
          </a:prstGeom>
        </p:spPr>
        <p:txBody>
          <a:bodyPr wrap="square">
            <a:spAutoFit/>
          </a:bodyPr>
          <a:lstStyle/>
          <a:p>
            <a:pPr defTabSz="457200">
              <a:spcAft>
                <a:spcPts val="1200"/>
              </a:spcAft>
              <a:defRPr/>
            </a:pPr>
            <a:r>
              <a:rPr lang="en-GB" sz="2400" dirty="0" smtClean="0">
                <a:solidFill>
                  <a:prstClr val="black"/>
                </a:solidFill>
                <a:latin typeface="Calibri" panose="020F0502020204030204" pitchFamily="34" charset="0"/>
              </a:rPr>
              <a:t>There is a temporal correlation</a:t>
            </a:r>
            <a:r>
              <a:rPr lang="en-GB" sz="2400" dirty="0" smtClean="0">
                <a:solidFill>
                  <a:prstClr val="black"/>
                </a:solidFill>
                <a:latin typeface="Calibri" panose="020F0502020204030204" pitchFamily="34" charset="0"/>
              </a:rPr>
              <a:t> </a:t>
            </a:r>
            <a:r>
              <a:rPr lang="en-GB" sz="2400" dirty="0">
                <a:solidFill>
                  <a:prstClr val="black"/>
                </a:solidFill>
                <a:latin typeface="Calibri" panose="020F0502020204030204" pitchFamily="34" charset="0"/>
              </a:rPr>
              <a:t>between Large Igneous </a:t>
            </a:r>
            <a:r>
              <a:rPr lang="en-GB" sz="2400" dirty="0" smtClean="0">
                <a:solidFill>
                  <a:prstClr val="black"/>
                </a:solidFill>
                <a:latin typeface="Calibri" panose="020F0502020204030204" pitchFamily="34" charset="0"/>
              </a:rPr>
              <a:t>Provinces </a:t>
            </a:r>
            <a:r>
              <a:rPr lang="en-GB" sz="2400" dirty="0">
                <a:solidFill>
                  <a:prstClr val="black"/>
                </a:solidFill>
                <a:latin typeface="Calibri" panose="020F0502020204030204" pitchFamily="34" charset="0"/>
              </a:rPr>
              <a:t>(</a:t>
            </a:r>
            <a:r>
              <a:rPr lang="en-GB" sz="2400" dirty="0" smtClean="0">
                <a:solidFill>
                  <a:prstClr val="black"/>
                </a:solidFill>
                <a:latin typeface="Calibri" panose="020F0502020204030204" pitchFamily="34" charset="0"/>
              </a:rPr>
              <a:t>LIPs) and mass extinctions</a:t>
            </a:r>
            <a:endParaRPr lang="en-GB" sz="2400" dirty="0">
              <a:solidFill>
                <a:prstClr val="black"/>
              </a:solidFill>
              <a:latin typeface="Calibri" panose="020F0502020204030204" pitchFamily="34" charset="0"/>
            </a:endParaRPr>
          </a:p>
          <a:p>
            <a:pPr defTabSz="457200">
              <a:spcAft>
                <a:spcPts val="1200"/>
              </a:spcAft>
              <a:defRPr/>
            </a:pPr>
            <a:r>
              <a:rPr lang="en-GB" sz="2400" dirty="0" smtClean="0">
                <a:solidFill>
                  <a:prstClr val="black"/>
                </a:solidFill>
                <a:latin typeface="Calibri" panose="020F0502020204030204" pitchFamily="34" charset="0"/>
              </a:rPr>
              <a:t>This suggests a possible</a:t>
            </a:r>
            <a:r>
              <a:rPr lang="en-GB" sz="2400" dirty="0" smtClean="0">
                <a:solidFill>
                  <a:prstClr val="black"/>
                </a:solidFill>
                <a:latin typeface="Calibri" panose="020F0502020204030204" pitchFamily="34" charset="0"/>
              </a:rPr>
              <a:t> </a:t>
            </a:r>
            <a:r>
              <a:rPr lang="en-GB" sz="2400" dirty="0">
                <a:solidFill>
                  <a:prstClr val="black"/>
                </a:solidFill>
                <a:latin typeface="Calibri" panose="020F0502020204030204" pitchFamily="34" charset="0"/>
              </a:rPr>
              <a:t>causal </a:t>
            </a:r>
            <a:r>
              <a:rPr lang="en-GB" sz="2400" dirty="0" smtClean="0">
                <a:solidFill>
                  <a:prstClr val="black"/>
                </a:solidFill>
                <a:latin typeface="Calibri" panose="020F0502020204030204" pitchFamily="34" charset="0"/>
              </a:rPr>
              <a:t>relationship</a:t>
            </a:r>
            <a:endParaRPr lang="en-GB" sz="2400" dirty="0">
              <a:solidFill>
                <a:prstClr val="black"/>
              </a:solidFill>
              <a:latin typeface="Calibri" panose="020F0502020204030204" pitchFamily="34" charset="0"/>
            </a:endParaRPr>
          </a:p>
          <a:p>
            <a:pPr defTabSz="457200">
              <a:spcAft>
                <a:spcPts val="1200"/>
              </a:spcAft>
              <a:defRPr/>
            </a:pPr>
            <a:r>
              <a:rPr lang="en-GB" sz="2400" dirty="0" smtClean="0">
                <a:solidFill>
                  <a:prstClr val="black"/>
                </a:solidFill>
                <a:latin typeface="Calibri" panose="020F0502020204030204" pitchFamily="34" charset="0"/>
              </a:rPr>
              <a:t>Therefore, we need to understand how </a:t>
            </a:r>
            <a:r>
              <a:rPr lang="en-GB" sz="2400" dirty="0" smtClean="0">
                <a:solidFill>
                  <a:prstClr val="black"/>
                </a:solidFill>
                <a:latin typeface="Calibri" panose="020F0502020204030204" pitchFamily="34" charset="0"/>
              </a:rPr>
              <a:t>LIPs can potentially drive </a:t>
            </a:r>
            <a:r>
              <a:rPr lang="en-GB" sz="2400" dirty="0">
                <a:solidFill>
                  <a:prstClr val="black"/>
                </a:solidFill>
                <a:latin typeface="Calibri" panose="020F0502020204030204" pitchFamily="34" charset="0"/>
              </a:rPr>
              <a:t>rapid climate </a:t>
            </a:r>
            <a:r>
              <a:rPr lang="en-GB" sz="2400" dirty="0" smtClean="0">
                <a:solidFill>
                  <a:prstClr val="black"/>
                </a:solidFill>
                <a:latin typeface="Calibri" panose="020F0502020204030204" pitchFamily="34" charset="0"/>
              </a:rPr>
              <a:t>change</a:t>
            </a:r>
            <a:endParaRPr lang="en-GB" sz="2400" dirty="0">
              <a:solidFill>
                <a:prstClr val="black"/>
              </a:solidFill>
              <a:latin typeface="Calibri" panose="020F0502020204030204" pitchFamily="34" charset="0"/>
            </a:endParaRPr>
          </a:p>
        </p:txBody>
      </p:sp>
      <p:sp>
        <p:nvSpPr>
          <p:cNvPr id="13" name="Rectangle 12"/>
          <p:cNvSpPr/>
          <p:nvPr/>
        </p:nvSpPr>
        <p:spPr>
          <a:xfrm>
            <a:off x="10504841" y="4548087"/>
            <a:ext cx="1563773" cy="276999"/>
          </a:xfrm>
          <a:prstGeom prst="rect">
            <a:avLst/>
          </a:prstGeom>
        </p:spPr>
        <p:txBody>
          <a:bodyPr wrap="square">
            <a:spAutoFit/>
          </a:bodyPr>
          <a:lstStyle/>
          <a:p>
            <a:pPr algn="r" defTabSz="457200"/>
            <a:r>
              <a:rPr lang="en-US" sz="1200" dirty="0">
                <a:solidFill>
                  <a:prstClr val="black"/>
                </a:solidFill>
                <a:latin typeface="Century Gothic" panose="020B0502020202020204"/>
              </a:rPr>
              <a:t>(Jones et al, </a:t>
            </a:r>
            <a:r>
              <a:rPr lang="en-US" sz="1200" dirty="0" smtClean="0">
                <a:solidFill>
                  <a:prstClr val="black"/>
                </a:solidFill>
                <a:latin typeface="Century Gothic" panose="020B0502020202020204"/>
              </a:rPr>
              <a:t>2016)</a:t>
            </a:r>
            <a:endParaRPr lang="en-GB" sz="1200" dirty="0">
              <a:solidFill>
                <a:prstClr val="black"/>
              </a:solidFill>
              <a:latin typeface="Century Gothic" panose="020B0502020202020204"/>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585886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The </a:t>
            </a:r>
            <a:r>
              <a:rPr lang="en-GB" sz="4200" dirty="0" smtClean="0">
                <a:solidFill>
                  <a:prstClr val="white"/>
                </a:solidFill>
                <a:latin typeface="Century Gothic" panose="020B0502020202020204"/>
              </a:rPr>
              <a:t>Paleocene-Eocene</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556720" y="4810826"/>
            <a:ext cx="1563773" cy="276999"/>
          </a:xfrm>
          <a:prstGeom prst="rect">
            <a:avLst/>
          </a:prstGeom>
        </p:spPr>
        <p:txBody>
          <a:bodyPr wrap="square">
            <a:spAutoFit/>
          </a:bodyPr>
          <a:lstStyle/>
          <a:p>
            <a:pPr algn="r" defTabSz="457200"/>
            <a:r>
              <a:rPr lang="en-US" sz="1200" dirty="0" smtClean="0">
                <a:solidFill>
                  <a:prstClr val="black"/>
                </a:solidFill>
                <a:latin typeface="Century Gothic" panose="020B0502020202020204"/>
              </a:rPr>
              <a:t>(by Glen </a:t>
            </a:r>
            <a:r>
              <a:rPr lang="en-US" sz="1200" dirty="0" smtClean="0">
                <a:solidFill>
                  <a:prstClr val="black"/>
                </a:solidFill>
                <a:latin typeface="Century Gothic" panose="020B0502020202020204"/>
              </a:rPr>
              <a:t>Fergus)</a:t>
            </a:r>
            <a:endParaRPr lang="en-GB" sz="1200" dirty="0">
              <a:solidFill>
                <a:prstClr val="black"/>
              </a:solidFill>
              <a:latin typeface="Century Gothic" panose="020B0502020202020204"/>
            </a:endParaRPr>
          </a:p>
        </p:txBody>
      </p:sp>
      <p:pic>
        <p:nvPicPr>
          <p:cNvPr id="14" name="Picture 2" descr="C:\Users\morgantj\Desktop\All_palaeotem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9" y="1281309"/>
            <a:ext cx="12054574" cy="35184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087114" y="5157890"/>
            <a:ext cx="8293700" cy="1569660"/>
          </a:xfrm>
          <a:prstGeom prst="rect">
            <a:avLst/>
          </a:prstGeom>
        </p:spPr>
        <p:txBody>
          <a:bodyPr wrap="square">
            <a:spAutoFit/>
          </a:bodyPr>
          <a:lstStyle/>
          <a:p>
            <a:pPr algn="ctr" defTabSz="457200"/>
            <a:r>
              <a:rPr lang="en-US" sz="2400" dirty="0">
                <a:solidFill>
                  <a:prstClr val="black"/>
                </a:solidFill>
                <a:latin typeface="Calibri" panose="020F0502020204030204" pitchFamily="34" charset="0"/>
              </a:rPr>
              <a:t>The Warmest Surface Temperatures in the last 60 Ma</a:t>
            </a:r>
          </a:p>
          <a:p>
            <a:pPr algn="ctr" defTabSz="457200"/>
            <a:endParaRPr lang="en-US" sz="2400" dirty="0">
              <a:solidFill>
                <a:prstClr val="black"/>
              </a:solidFill>
              <a:latin typeface="Calibri" panose="020F0502020204030204" pitchFamily="34" charset="0"/>
            </a:endParaRPr>
          </a:p>
          <a:p>
            <a:pPr algn="ctr" defTabSz="457200"/>
            <a:r>
              <a:rPr lang="en-US" sz="2400" dirty="0">
                <a:solidFill>
                  <a:prstClr val="black"/>
                </a:solidFill>
                <a:latin typeface="Calibri" panose="020F0502020204030204" pitchFamily="34" charset="0"/>
              </a:rPr>
              <a:t>Largest hyperthermal event is called the </a:t>
            </a:r>
          </a:p>
          <a:p>
            <a:pPr algn="ctr" defTabSz="457200"/>
            <a:r>
              <a:rPr lang="en-US" sz="2400" b="1" dirty="0">
                <a:solidFill>
                  <a:prstClr val="black"/>
                </a:solidFill>
                <a:latin typeface="Calibri" panose="020F0502020204030204" pitchFamily="34" charset="0"/>
              </a:rPr>
              <a:t>Palaeocene-Eocene Thermal Maximum (PETM)</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2613810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The PETM</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6624527" y="1625530"/>
            <a:ext cx="5136943" cy="4524315"/>
          </a:xfrm>
        </p:spPr>
        <p:txBody>
          <a:bodyPr wrap="square">
            <a:spAutoFit/>
          </a:bodyPr>
          <a:lstStyle/>
          <a:p>
            <a:pPr marL="0" indent="0" defTabSz="457200">
              <a:spcBef>
                <a:spcPts val="0"/>
              </a:spcBef>
              <a:buNone/>
            </a:pPr>
            <a:r>
              <a:rPr lang="en-US" sz="2400" b="1" dirty="0">
                <a:solidFill>
                  <a:schemeClr val="bg1"/>
                </a:solidFill>
                <a:latin typeface="Calibri" panose="020F0502020204030204" pitchFamily="34" charset="0"/>
              </a:rPr>
              <a:t>Global negative carbon isotope excursion </a:t>
            </a:r>
            <a:r>
              <a:rPr lang="en-US" sz="2400" dirty="0">
                <a:solidFill>
                  <a:schemeClr val="bg1"/>
                </a:solidFill>
                <a:latin typeface="Calibri" panose="020F0502020204030204" pitchFamily="34" charset="0"/>
              </a:rPr>
              <a:t>(3-5‰)</a:t>
            </a:r>
          </a:p>
          <a:p>
            <a:pPr marL="0" indent="0" defTabSz="457200">
              <a:spcBef>
                <a:spcPts val="0"/>
              </a:spcBef>
              <a:buNone/>
            </a:pPr>
            <a:endParaRPr lang="en-US" sz="2400" b="1" dirty="0">
              <a:solidFill>
                <a:schemeClr val="bg1"/>
              </a:solidFill>
              <a:latin typeface="Calibri" panose="020F0502020204030204" pitchFamily="34" charset="0"/>
            </a:endParaRPr>
          </a:p>
          <a:p>
            <a:pPr marL="0" indent="0" defTabSz="457200">
              <a:spcBef>
                <a:spcPts val="0"/>
              </a:spcBef>
              <a:buNone/>
            </a:pPr>
            <a:r>
              <a:rPr lang="en-US" sz="2400" b="1" dirty="0">
                <a:solidFill>
                  <a:schemeClr val="bg1"/>
                </a:solidFill>
                <a:latin typeface="Calibri" panose="020F0502020204030204" pitchFamily="34" charset="0"/>
              </a:rPr>
              <a:t>Rapid and sustained warming</a:t>
            </a:r>
          </a:p>
          <a:p>
            <a:pPr marL="0" indent="0" defTabSz="457200">
              <a:spcBef>
                <a:spcPts val="0"/>
              </a:spcBef>
              <a:buNone/>
            </a:pPr>
            <a:r>
              <a:rPr lang="en-US" sz="2400" dirty="0">
                <a:solidFill>
                  <a:schemeClr val="bg1"/>
                </a:solidFill>
                <a:latin typeface="Calibri" panose="020F0502020204030204" pitchFamily="34" charset="0"/>
              </a:rPr>
              <a:t>4-6 °C globally, locally &gt;10 °C</a:t>
            </a:r>
          </a:p>
          <a:p>
            <a:pPr marL="0" indent="0" defTabSz="457200">
              <a:spcBef>
                <a:spcPts val="0"/>
              </a:spcBef>
              <a:buNone/>
            </a:pPr>
            <a:endParaRPr lang="en-US" sz="2400" dirty="0">
              <a:solidFill>
                <a:schemeClr val="bg1"/>
              </a:solidFill>
              <a:latin typeface="Calibri" panose="020F0502020204030204" pitchFamily="34" charset="0"/>
            </a:endParaRPr>
          </a:p>
          <a:p>
            <a:pPr marL="0" indent="0" defTabSz="457200">
              <a:spcBef>
                <a:spcPts val="0"/>
              </a:spcBef>
              <a:buNone/>
            </a:pPr>
            <a:r>
              <a:rPr lang="en-US" sz="2400" b="1" dirty="0">
                <a:solidFill>
                  <a:schemeClr val="bg1"/>
                </a:solidFill>
                <a:latin typeface="Calibri" panose="020F0502020204030204" pitchFamily="34" charset="0"/>
                <a:ea typeface="+mn-ea"/>
                <a:cs typeface="+mn-cs"/>
              </a:rPr>
              <a:t>CO</a:t>
            </a:r>
            <a:r>
              <a:rPr lang="en-US" sz="2400" b="1" baseline="-25000" dirty="0">
                <a:solidFill>
                  <a:schemeClr val="bg1"/>
                </a:solidFill>
                <a:latin typeface="Calibri" panose="020F0502020204030204" pitchFamily="34" charset="0"/>
                <a:ea typeface="+mn-ea"/>
                <a:cs typeface="+mn-cs"/>
              </a:rPr>
              <a:t>2</a:t>
            </a:r>
            <a:r>
              <a:rPr lang="en-US" sz="2400" b="1" dirty="0">
                <a:solidFill>
                  <a:schemeClr val="bg1"/>
                </a:solidFill>
                <a:latin typeface="Calibri" panose="020F0502020204030204" pitchFamily="34" charset="0"/>
                <a:ea typeface="+mn-ea"/>
                <a:cs typeface="+mn-cs"/>
              </a:rPr>
              <a:t> Degassing Estimates</a:t>
            </a:r>
          </a:p>
          <a:p>
            <a:pPr marL="0" indent="0" defTabSz="457200">
              <a:spcBef>
                <a:spcPts val="0"/>
              </a:spcBef>
              <a:buNone/>
            </a:pPr>
            <a:r>
              <a:rPr lang="en-US" sz="2400" dirty="0">
                <a:solidFill>
                  <a:schemeClr val="bg1"/>
                </a:solidFill>
                <a:latin typeface="Calibri" panose="020F0502020204030204" pitchFamily="34" charset="0"/>
                <a:ea typeface="+mn-ea"/>
                <a:cs typeface="+mn-cs"/>
              </a:rPr>
              <a:t>Warming requires two doublings of CO</a:t>
            </a:r>
            <a:r>
              <a:rPr lang="en-US" sz="2400" baseline="-25000" dirty="0">
                <a:solidFill>
                  <a:schemeClr val="bg1"/>
                </a:solidFill>
                <a:latin typeface="Calibri" panose="020F0502020204030204" pitchFamily="34" charset="0"/>
                <a:ea typeface="+mn-ea"/>
                <a:cs typeface="+mn-cs"/>
              </a:rPr>
              <a:t>2</a:t>
            </a:r>
            <a:r>
              <a:rPr lang="en-US" sz="2400" dirty="0">
                <a:solidFill>
                  <a:schemeClr val="bg1"/>
                </a:solidFill>
                <a:latin typeface="Calibri" panose="020F0502020204030204" pitchFamily="34" charset="0"/>
                <a:ea typeface="+mn-ea"/>
                <a:cs typeface="+mn-cs"/>
              </a:rPr>
              <a:t> in climate models</a:t>
            </a:r>
          </a:p>
          <a:p>
            <a:pPr marL="0" indent="0" defTabSz="457200">
              <a:spcBef>
                <a:spcPts val="0"/>
              </a:spcBef>
              <a:buNone/>
            </a:pPr>
            <a:endParaRPr lang="en-US" sz="2400" dirty="0">
              <a:solidFill>
                <a:schemeClr val="bg1"/>
              </a:solidFill>
              <a:latin typeface="Calibri" panose="020F0502020204030204" pitchFamily="34" charset="0"/>
              <a:ea typeface="+mn-ea"/>
              <a:cs typeface="+mn-cs"/>
            </a:endParaRPr>
          </a:p>
          <a:p>
            <a:pPr marL="0" indent="0" defTabSz="457200">
              <a:spcBef>
                <a:spcPts val="0"/>
              </a:spcBef>
              <a:buNone/>
            </a:pPr>
            <a:r>
              <a:rPr lang="en-US" sz="2400" b="1" i="1" dirty="0">
                <a:solidFill>
                  <a:schemeClr val="bg1"/>
                </a:solidFill>
                <a:latin typeface="Calibri" panose="020F0502020204030204" pitchFamily="34" charset="0"/>
              </a:rPr>
              <a:t>Rough estimates: </a:t>
            </a:r>
          </a:p>
          <a:p>
            <a:pPr marL="0" indent="0" defTabSz="457200">
              <a:spcBef>
                <a:spcPts val="0"/>
              </a:spcBef>
              <a:buNone/>
            </a:pPr>
            <a:r>
              <a:rPr lang="en-US" sz="2400" i="1" dirty="0">
                <a:solidFill>
                  <a:schemeClr val="bg1"/>
                </a:solidFill>
                <a:latin typeface="Calibri" panose="020F0502020204030204" pitchFamily="34" charset="0"/>
              </a:rPr>
              <a:t>7000-10000 Gt C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74" y="1235295"/>
            <a:ext cx="5496981" cy="5247118"/>
          </a:xfrm>
          <a:prstGeom prst="rect">
            <a:avLst/>
          </a:prstGeom>
        </p:spPr>
      </p:pic>
      <p:sp>
        <p:nvSpPr>
          <p:cNvPr id="13" name="Rectangle 12"/>
          <p:cNvSpPr/>
          <p:nvPr/>
        </p:nvSpPr>
        <p:spPr>
          <a:xfrm>
            <a:off x="0" y="6581001"/>
            <a:ext cx="3100552" cy="276999"/>
          </a:xfrm>
          <a:prstGeom prst="rect">
            <a:avLst/>
          </a:prstGeom>
        </p:spPr>
        <p:txBody>
          <a:bodyPr wrap="square">
            <a:spAutoFit/>
          </a:bodyPr>
          <a:lstStyle/>
          <a:p>
            <a:pPr algn="r" defTabSz="457200"/>
            <a:r>
              <a:rPr lang="en-US" sz="1200" dirty="0" smtClean="0">
                <a:solidFill>
                  <a:prstClr val="black"/>
                </a:solidFill>
                <a:latin typeface="Century Gothic" panose="020B0502020202020204"/>
              </a:rPr>
              <a:t>(</a:t>
            </a:r>
            <a:r>
              <a:rPr lang="en-US" sz="1200" dirty="0" err="1" smtClean="0">
                <a:solidFill>
                  <a:prstClr val="black"/>
                </a:solidFill>
                <a:latin typeface="Century Gothic" panose="020B0502020202020204"/>
              </a:rPr>
              <a:t>Zachos</a:t>
            </a:r>
            <a:r>
              <a:rPr lang="en-US" sz="1200" dirty="0" smtClean="0">
                <a:solidFill>
                  <a:prstClr val="black"/>
                </a:solidFill>
                <a:latin typeface="Century Gothic" panose="020B0502020202020204"/>
              </a:rPr>
              <a:t> </a:t>
            </a:r>
            <a:r>
              <a:rPr lang="en-US" sz="1200" dirty="0" smtClean="0">
                <a:solidFill>
                  <a:prstClr val="black"/>
                </a:solidFill>
                <a:latin typeface="Century Gothic" panose="020B0502020202020204"/>
              </a:rPr>
              <a:t>et al, 2005, Charles et al, 2011)</a:t>
            </a:r>
            <a:endParaRPr lang="en-GB" sz="1200" dirty="0">
              <a:solidFill>
                <a:prstClr val="black"/>
              </a:solidFill>
              <a:latin typeface="Century Gothic" panose="020B0502020202020204"/>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2043758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North Atlantic Igneous Province</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76207" y="1674480"/>
            <a:ext cx="5951324" cy="4524315"/>
          </a:xfrm>
          <a:prstGeom prst="rect">
            <a:avLst/>
          </a:prstGeom>
        </p:spPr>
        <p:txBody>
          <a:bodyPr wrap="square">
            <a:spAutoFit/>
          </a:bodyPr>
          <a:lstStyle/>
          <a:p>
            <a:pPr defTabSz="457200"/>
            <a:r>
              <a:rPr lang="en-US" sz="2400" dirty="0">
                <a:solidFill>
                  <a:prstClr val="black"/>
                </a:solidFill>
                <a:latin typeface="Calibri" panose="020F0502020204030204" pitchFamily="34" charset="0"/>
              </a:rPr>
              <a:t>Closely associated with the break-up of the North Atlantic </a:t>
            </a:r>
          </a:p>
          <a:p>
            <a:pPr defTabSz="457200"/>
            <a:endParaRPr lang="en-US" sz="2400" dirty="0">
              <a:solidFill>
                <a:prstClr val="black"/>
              </a:solidFill>
              <a:latin typeface="Calibri" panose="020F0502020204030204" pitchFamily="34" charset="0"/>
            </a:endParaRPr>
          </a:p>
          <a:p>
            <a:pPr defTabSz="457200"/>
            <a:r>
              <a:rPr lang="en-GB" sz="2400" dirty="0">
                <a:solidFill>
                  <a:prstClr val="black"/>
                </a:solidFill>
                <a:latin typeface="Calibri" panose="020F0502020204030204" pitchFamily="34" charset="0"/>
              </a:rPr>
              <a:t>6-10 x 10</a:t>
            </a:r>
            <a:r>
              <a:rPr lang="en-GB" sz="2400" baseline="30000" dirty="0">
                <a:solidFill>
                  <a:prstClr val="black"/>
                </a:solidFill>
                <a:latin typeface="Calibri" panose="020F0502020204030204" pitchFamily="34" charset="0"/>
              </a:rPr>
              <a:t>6</a:t>
            </a:r>
            <a:r>
              <a:rPr lang="en-GB" sz="2400" dirty="0">
                <a:solidFill>
                  <a:prstClr val="black"/>
                </a:solidFill>
                <a:latin typeface="Calibri" panose="020F0502020204030204" pitchFamily="34" charset="0"/>
              </a:rPr>
              <a:t> km</a:t>
            </a:r>
            <a:r>
              <a:rPr lang="en-GB" sz="2400" baseline="30000" dirty="0">
                <a:solidFill>
                  <a:prstClr val="black"/>
                </a:solidFill>
                <a:latin typeface="Calibri" panose="020F0502020204030204" pitchFamily="34" charset="0"/>
              </a:rPr>
              <a:t>3</a:t>
            </a:r>
            <a:r>
              <a:rPr lang="en-GB" sz="2400" dirty="0">
                <a:solidFill>
                  <a:prstClr val="black"/>
                </a:solidFill>
                <a:latin typeface="Calibri" panose="020F0502020204030204" pitchFamily="34" charset="0"/>
              </a:rPr>
              <a:t> magma emplaced</a:t>
            </a:r>
            <a:endParaRPr lang="nb-NO" sz="2400" dirty="0">
              <a:solidFill>
                <a:prstClr val="black"/>
              </a:solidFill>
              <a:latin typeface="Calibri" panose="020F0502020204030204" pitchFamily="34" charset="0"/>
            </a:endParaRPr>
          </a:p>
          <a:p>
            <a:pPr defTabSz="457200"/>
            <a:endParaRPr lang="en-US" sz="2400" dirty="0">
              <a:solidFill>
                <a:prstClr val="black"/>
              </a:solidFill>
              <a:latin typeface="Calibri" panose="020F0502020204030204" pitchFamily="34" charset="0"/>
            </a:endParaRPr>
          </a:p>
          <a:p>
            <a:pPr defTabSz="457200"/>
            <a:r>
              <a:rPr lang="nb-NO" sz="2400" b="1" dirty="0" smtClean="0">
                <a:solidFill>
                  <a:prstClr val="black"/>
                </a:solidFill>
                <a:latin typeface="Calibri" panose="020F0502020204030204" pitchFamily="34" charset="0"/>
              </a:rPr>
              <a:t>~80 </a:t>
            </a:r>
            <a:r>
              <a:rPr lang="en-US" sz="2400" b="1" dirty="0" smtClean="0">
                <a:solidFill>
                  <a:prstClr val="black"/>
                </a:solidFill>
                <a:latin typeface="Calibri" panose="020F0502020204030204" pitchFamily="34" charset="0"/>
              </a:rPr>
              <a:t>of volume emplaced between 56-54 Ma</a:t>
            </a:r>
          </a:p>
          <a:p>
            <a:pPr defTabSz="457200"/>
            <a:endParaRPr lang="en-US" sz="2400" dirty="0">
              <a:solidFill>
                <a:prstClr val="black"/>
              </a:solidFill>
              <a:latin typeface="Calibri" panose="020F0502020204030204" pitchFamily="34" charset="0"/>
            </a:endParaRPr>
          </a:p>
          <a:p>
            <a:pPr defTabSz="457200"/>
            <a:r>
              <a:rPr lang="en-US" sz="2400" dirty="0">
                <a:solidFill>
                  <a:prstClr val="black"/>
                </a:solidFill>
                <a:latin typeface="Calibri" panose="020F0502020204030204" pitchFamily="34" charset="0"/>
              </a:rPr>
              <a:t>Thick lava flows, large intrusions, central complexes, tephra </a:t>
            </a:r>
            <a:r>
              <a:rPr lang="en-US" sz="2400" dirty="0" smtClean="0">
                <a:solidFill>
                  <a:prstClr val="black"/>
                </a:solidFill>
                <a:latin typeface="Calibri" panose="020F0502020204030204" pitchFamily="34" charset="0"/>
              </a:rPr>
              <a:t>layers</a:t>
            </a:r>
          </a:p>
          <a:p>
            <a:pPr defTabSz="457200"/>
            <a:endParaRPr lang="en-US" sz="2400" dirty="0">
              <a:solidFill>
                <a:prstClr val="black"/>
              </a:solidFill>
              <a:latin typeface="Calibri" panose="020F0502020204030204" pitchFamily="34" charset="0"/>
            </a:endParaRPr>
          </a:p>
          <a:p>
            <a:pPr defTabSz="457200"/>
            <a:r>
              <a:rPr lang="en-US" sz="2400" dirty="0" smtClean="0">
                <a:solidFill>
                  <a:prstClr val="black"/>
                </a:solidFill>
                <a:latin typeface="Calibri" panose="020F0502020204030204" pitchFamily="34" charset="0"/>
              </a:rPr>
              <a:t>Explosive eruptions </a:t>
            </a:r>
            <a:r>
              <a:rPr lang="en-US" sz="2400" dirty="0" smtClean="0">
                <a:solidFill>
                  <a:prstClr val="black"/>
                </a:solidFill>
                <a:latin typeface="Calibri" panose="020F0502020204030204" pitchFamily="34" charset="0"/>
              </a:rPr>
              <a:t>are among the largest recorded </a:t>
            </a:r>
            <a:endParaRPr lang="en-US" sz="2400" dirty="0">
              <a:solidFill>
                <a:prstClr val="black"/>
              </a:solidFill>
              <a:latin typeface="Calibri" panose="020F050202020403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tretch>
            <a:fillRect/>
          </a:stretch>
        </p:blipFill>
        <p:spPr bwMode="auto">
          <a:xfrm>
            <a:off x="6365960" y="1231852"/>
            <a:ext cx="5616328" cy="5626148"/>
          </a:xfrm>
          <a:prstGeom prst="rect">
            <a:avLst/>
          </a:prstGeom>
          <a:noFill/>
          <a:ln>
            <a:noFill/>
          </a:ln>
        </p:spPr>
      </p:pic>
    </p:spTree>
    <p:extLst>
      <p:ext uri="{BB962C8B-B14F-4D97-AF65-F5344CB8AC3E}">
        <p14:creationId xmlns:p14="http://schemas.microsoft.com/office/powerpoint/2010/main" val="1801280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entury Gothic" panose="020B0502020202020204"/>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is-IS">
              <a:solidFill>
                <a:prstClr val="white"/>
              </a:solidFill>
              <a:latin typeface="Century Gothic" panose="020B0502020202020204"/>
            </a:endParaRPr>
          </a:p>
        </p:txBody>
      </p:sp>
      <p:sp>
        <p:nvSpPr>
          <p:cNvPr id="9" name="Title 1"/>
          <p:cNvSpPr txBox="1">
            <a:spLocks/>
          </p:cNvSpPr>
          <p:nvPr/>
        </p:nvSpPr>
        <p:spPr>
          <a:xfrm>
            <a:off x="1664272" y="260650"/>
            <a:ext cx="8208912"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prstClr val="white"/>
                </a:solidFill>
                <a:latin typeface="Century Gothic" panose="020B0502020202020204"/>
              </a:rPr>
              <a:t>NAIP Activity - Intrusions</a:t>
            </a:r>
            <a:endParaRPr lang="en-GB" sz="4200" dirty="0">
              <a:solidFill>
                <a:prstClr val="white"/>
              </a:solidFill>
              <a:latin typeface="Century Gothic" panose="020B0502020202020204"/>
            </a:endParaRPr>
          </a:p>
        </p:txBody>
      </p:sp>
      <p:pic>
        <p:nvPicPr>
          <p:cNvPr id="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3">
            <a:extLst>
              <a:ext uri="{28A0092B-C50C-407E-A947-70E740481C1C}">
                <a14:useLocalDpi xmlns:a14="http://schemas.microsoft.com/office/drawing/2010/main" val="0"/>
              </a:ext>
            </a:extLst>
          </a:blip>
          <a:stretch>
            <a:fillRect/>
          </a:stretch>
        </p:blipFill>
        <p:spPr bwMode="auto">
          <a:xfrm>
            <a:off x="6365960" y="1231852"/>
            <a:ext cx="5616328" cy="5626148"/>
          </a:xfrm>
          <a:prstGeom prst="rect">
            <a:avLst/>
          </a:prstGeom>
          <a:noFill/>
          <a:ln>
            <a:noFill/>
          </a:ln>
        </p:spPr>
      </p:pic>
      <p:sp>
        <p:nvSpPr>
          <p:cNvPr id="12" name="Rectangle 11"/>
          <p:cNvSpPr/>
          <p:nvPr/>
        </p:nvSpPr>
        <p:spPr>
          <a:xfrm>
            <a:off x="4154059" y="5496935"/>
            <a:ext cx="2359117" cy="307777"/>
          </a:xfrm>
          <a:prstGeom prst="rect">
            <a:avLst/>
          </a:prstGeom>
        </p:spPr>
        <p:txBody>
          <a:bodyPr wrap="square">
            <a:spAutoFit/>
          </a:bodyPr>
          <a:lstStyle/>
          <a:p>
            <a:r>
              <a:rPr lang="en-US" sz="1400" dirty="0" smtClean="0">
                <a:solidFill>
                  <a:schemeClr val="bg1"/>
                </a:solidFill>
                <a:latin typeface="Calibri" panose="020F0502020204030204" pitchFamily="34" charset="0"/>
              </a:rPr>
              <a:t>Svensen et al. (2004)</a:t>
            </a:r>
            <a:endParaRPr lang="en-GB" sz="1400" dirty="0">
              <a:solidFill>
                <a:schemeClr val="bg1"/>
              </a:solidFill>
              <a:latin typeface="Calibri" panose="020F0502020204030204" pitchFamily="34" charset="0"/>
            </a:endParaRPr>
          </a:p>
        </p:txBody>
      </p:sp>
      <p:pic>
        <p:nvPicPr>
          <p:cNvPr id="13" name="Picture 12"/>
          <p:cNvPicPr>
            <a:picLocks noChangeAspect="1"/>
          </p:cNvPicPr>
          <p:nvPr/>
        </p:nvPicPr>
        <p:blipFill>
          <a:blip r:embed="rId4"/>
          <a:stretch>
            <a:fillRect/>
          </a:stretch>
        </p:blipFill>
        <p:spPr>
          <a:xfrm>
            <a:off x="3136900" y="1451943"/>
            <a:ext cx="3198367" cy="4044992"/>
          </a:xfrm>
          <a:prstGeom prst="rect">
            <a:avLst/>
          </a:prstGeom>
        </p:spPr>
      </p:pic>
      <p:sp>
        <p:nvSpPr>
          <p:cNvPr id="14" name="Rectangle 13"/>
          <p:cNvSpPr/>
          <p:nvPr/>
        </p:nvSpPr>
        <p:spPr>
          <a:xfrm rot="1272827">
            <a:off x="9641422" y="3517078"/>
            <a:ext cx="421972" cy="105024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920" y="1631690"/>
            <a:ext cx="2579062" cy="244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596655" y="4227636"/>
            <a:ext cx="18671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257175"/>
            <a:r>
              <a:rPr lang="en-GB" sz="1400" dirty="0" smtClean="0">
                <a:solidFill>
                  <a:srgbClr val="000000"/>
                </a:solidFill>
                <a:latin typeface="Calibri" panose="020F0502020204030204" pitchFamily="34" charset="0"/>
              </a:rPr>
              <a:t>Reynolds et al. (2017)</a:t>
            </a:r>
            <a:endParaRPr lang="en-GB" sz="1400" dirty="0">
              <a:solidFill>
                <a:srgbClr val="000000"/>
              </a:solidFill>
              <a:latin typeface="Calibri" panose="020F0502020204030204" pitchFamily="34" charset="0"/>
            </a:endParaRPr>
          </a:p>
        </p:txBody>
      </p:sp>
      <p:sp>
        <p:nvSpPr>
          <p:cNvPr id="17" name="Rectangle 16"/>
          <p:cNvSpPr/>
          <p:nvPr/>
        </p:nvSpPr>
        <p:spPr>
          <a:xfrm rot="624725">
            <a:off x="9863203" y="2881942"/>
            <a:ext cx="396910" cy="60392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2"/>
          <p:cNvSpPr/>
          <p:nvPr/>
        </p:nvSpPr>
        <p:spPr>
          <a:xfrm>
            <a:off x="63742" y="5889506"/>
            <a:ext cx="6591058" cy="830997"/>
          </a:xfrm>
          <a:prstGeom prst="rect">
            <a:avLst/>
          </a:prstGeom>
        </p:spPr>
        <p:txBody>
          <a:bodyPr wrap="square">
            <a:spAutoFit/>
          </a:bodyPr>
          <a:lstStyle/>
          <a:p>
            <a:pPr defTabSz="457200"/>
            <a:r>
              <a:rPr lang="en-US" sz="2400" dirty="0" smtClean="0">
                <a:solidFill>
                  <a:prstClr val="black"/>
                </a:solidFill>
                <a:latin typeface="Calibri" panose="020F0502020204030204" pitchFamily="34" charset="0"/>
              </a:rPr>
              <a:t>Extensive </a:t>
            </a:r>
            <a:r>
              <a:rPr lang="en-US" sz="2400" dirty="0" smtClean="0">
                <a:solidFill>
                  <a:prstClr val="black"/>
                </a:solidFill>
                <a:latin typeface="Calibri" panose="020F0502020204030204" pitchFamily="34" charset="0"/>
              </a:rPr>
              <a:t>degassing from contact metamorphism around the Paleocene-Eocene </a:t>
            </a:r>
            <a:r>
              <a:rPr lang="en-US" sz="2400" dirty="0" smtClean="0">
                <a:solidFill>
                  <a:prstClr val="black"/>
                </a:solidFill>
                <a:latin typeface="Calibri" panose="020F0502020204030204" pitchFamily="34" charset="0"/>
              </a:rPr>
              <a:t>boundary</a:t>
            </a:r>
            <a:endParaRPr lang="en-US" sz="2400" dirty="0">
              <a:solidFill>
                <a:prstClr val="black"/>
              </a:solidFill>
              <a:latin typeface="Calibri" panose="020F0502020204030204" pitchFamily="34" charset="0"/>
            </a:endParaRPr>
          </a:p>
        </p:txBody>
      </p:sp>
      <p:sp>
        <p:nvSpPr>
          <p:cNvPr id="18" name="Rectangle 17"/>
          <p:cNvSpPr/>
          <p:nvPr/>
        </p:nvSpPr>
        <p:spPr>
          <a:xfrm>
            <a:off x="3342291" y="1666875"/>
            <a:ext cx="2915634" cy="37750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p:cNvSpPr/>
          <p:nvPr/>
        </p:nvSpPr>
        <p:spPr>
          <a:xfrm>
            <a:off x="278920" y="1666875"/>
            <a:ext cx="2581790" cy="241056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3724866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12192000" cy="5661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s-IS"/>
          </a:p>
        </p:txBody>
      </p:sp>
      <p:sp>
        <p:nvSpPr>
          <p:cNvPr id="9" name="Title 1"/>
          <p:cNvSpPr txBox="1">
            <a:spLocks/>
          </p:cNvSpPr>
          <p:nvPr/>
        </p:nvSpPr>
        <p:spPr>
          <a:xfrm>
            <a:off x="3454400" y="260650"/>
            <a:ext cx="6418784"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smtClean="0">
                <a:solidFill>
                  <a:schemeClr val="tx1"/>
                </a:solidFill>
              </a:rPr>
              <a:t>NAIP Activity - lavas</a:t>
            </a:r>
            <a:endParaRPr lang="en-GB" sz="4200" dirty="0">
              <a:solidFill>
                <a:schemeClr val="tx1"/>
              </a:solidFill>
            </a:endParaRPr>
          </a:p>
        </p:txBody>
      </p:sp>
      <p:pic>
        <p:nvPicPr>
          <p:cNvPr id="18" name="Picture 4" descr="C:\Users\morgantj\Documents\Talks\CEEDlogo_w_t_e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7929" y="423234"/>
            <a:ext cx="743194" cy="5835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1" y="6600001"/>
            <a:ext cx="2359117" cy="307777"/>
          </a:xfrm>
          <a:prstGeom prst="rect">
            <a:avLst/>
          </a:prstGeom>
        </p:spPr>
        <p:txBody>
          <a:bodyPr wrap="square">
            <a:spAutoFit/>
          </a:bodyPr>
          <a:lstStyle/>
          <a:p>
            <a:r>
              <a:rPr lang="en-US" sz="1400" dirty="0">
                <a:solidFill>
                  <a:schemeClr val="bg1"/>
                </a:solidFill>
                <a:latin typeface="Calibri" panose="020F0502020204030204" pitchFamily="34" charset="0"/>
              </a:rPr>
              <a:t>Larsen &amp; </a:t>
            </a:r>
            <a:r>
              <a:rPr lang="en-US" sz="1400" dirty="0" err="1">
                <a:solidFill>
                  <a:schemeClr val="bg1"/>
                </a:solidFill>
                <a:latin typeface="Calibri" panose="020F0502020204030204" pitchFamily="34" charset="0"/>
              </a:rPr>
              <a:t>Tegner</a:t>
            </a:r>
            <a:r>
              <a:rPr lang="en-US" sz="1400" dirty="0">
                <a:solidFill>
                  <a:schemeClr val="bg1"/>
                </a:solidFill>
                <a:latin typeface="Calibri" panose="020F0502020204030204" pitchFamily="34" charset="0"/>
              </a:rPr>
              <a:t> (2006)</a:t>
            </a:r>
            <a:endParaRPr lang="en-GB" sz="1400" dirty="0">
              <a:solidFill>
                <a:schemeClr val="bg1"/>
              </a:solidFill>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0" y="0"/>
            <a:ext cx="3358334" cy="6667281"/>
          </a:xfrm>
          <a:prstGeom prst="rect">
            <a:avLst/>
          </a:prstGeom>
        </p:spPr>
      </p:pic>
      <p:sp>
        <p:nvSpPr>
          <p:cNvPr id="6" name="Rectangle 5"/>
          <p:cNvSpPr/>
          <p:nvPr/>
        </p:nvSpPr>
        <p:spPr>
          <a:xfrm>
            <a:off x="3689426" y="1388899"/>
            <a:ext cx="8502574" cy="1692771"/>
          </a:xfrm>
          <a:prstGeom prst="rect">
            <a:avLst/>
          </a:prstGeom>
        </p:spPr>
        <p:txBody>
          <a:bodyPr wrap="square">
            <a:spAutoFit/>
          </a:bodyPr>
          <a:lstStyle/>
          <a:p>
            <a:r>
              <a:rPr lang="en-US" sz="2400" dirty="0">
                <a:solidFill>
                  <a:schemeClr val="bg1"/>
                </a:solidFill>
                <a:latin typeface="Calibri" panose="020F0502020204030204" pitchFamily="34" charset="0"/>
              </a:rPr>
              <a:t>Skaergaard began crystallization at 56.02 Ma </a:t>
            </a:r>
            <a:r>
              <a:rPr lang="en-US" sz="1400" dirty="0">
                <a:solidFill>
                  <a:schemeClr val="bg1"/>
                </a:solidFill>
                <a:latin typeface="Calibri" panose="020F0502020204030204" pitchFamily="34" charset="0"/>
              </a:rPr>
              <a:t>(</a:t>
            </a:r>
            <a:r>
              <a:rPr lang="en-US" sz="1400" dirty="0" err="1">
                <a:solidFill>
                  <a:schemeClr val="bg1"/>
                </a:solidFill>
                <a:latin typeface="Calibri" panose="020F0502020204030204" pitchFamily="34" charset="0"/>
              </a:rPr>
              <a:t>Wotzlaw</a:t>
            </a:r>
            <a:r>
              <a:rPr lang="en-US" sz="1400" dirty="0">
                <a:solidFill>
                  <a:schemeClr val="bg1"/>
                </a:solidFill>
                <a:latin typeface="Calibri" panose="020F0502020204030204" pitchFamily="34" charset="0"/>
              </a:rPr>
              <a:t> et al., 2012)</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Skaergaard buried by </a:t>
            </a:r>
            <a:r>
              <a:rPr lang="en-US" sz="2400" b="1" dirty="0">
                <a:solidFill>
                  <a:schemeClr val="bg1"/>
                </a:solidFill>
                <a:latin typeface="Calibri" panose="020F0502020204030204" pitchFamily="34" charset="0"/>
              </a:rPr>
              <a:t>5.3-6.3 ±2.7 km </a:t>
            </a:r>
            <a:r>
              <a:rPr lang="en-US" sz="2400" dirty="0">
                <a:solidFill>
                  <a:schemeClr val="bg1"/>
                </a:solidFill>
                <a:latin typeface="Calibri" panose="020F0502020204030204" pitchFamily="34" charset="0"/>
              </a:rPr>
              <a:t>of </a:t>
            </a:r>
            <a:r>
              <a:rPr lang="en-US" sz="2400" dirty="0" smtClean="0">
                <a:solidFill>
                  <a:schemeClr val="bg1"/>
                </a:solidFill>
                <a:latin typeface="Calibri" panose="020F0502020204030204" pitchFamily="34" charset="0"/>
              </a:rPr>
              <a:t>basalts </a:t>
            </a:r>
            <a:r>
              <a:rPr lang="en-US" sz="2400" dirty="0">
                <a:solidFill>
                  <a:schemeClr val="bg1"/>
                </a:solidFill>
                <a:latin typeface="Calibri" panose="020F0502020204030204" pitchFamily="34" charset="0"/>
              </a:rPr>
              <a:t>as it crystallized </a:t>
            </a:r>
            <a:r>
              <a:rPr lang="en-US" sz="1400" dirty="0">
                <a:solidFill>
                  <a:schemeClr val="bg1"/>
                </a:solidFill>
                <a:latin typeface="Calibri" panose="020F0502020204030204" pitchFamily="34" charset="0"/>
              </a:rPr>
              <a:t>(Larsen &amp; Tegner, 2006)</a:t>
            </a:r>
          </a:p>
          <a:p>
            <a:endParaRPr lang="en-US" dirty="0">
              <a:solidFill>
                <a:schemeClr val="bg1"/>
              </a:solidFill>
              <a:latin typeface="Calibri" panose="020F0502020204030204"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982" y="4851836"/>
            <a:ext cx="3725208" cy="194118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295" y="2756020"/>
            <a:ext cx="3725895" cy="2095816"/>
          </a:xfrm>
          <a:prstGeom prst="rect">
            <a:avLst/>
          </a:prstGeom>
        </p:spPr>
      </p:pic>
      <p:sp>
        <p:nvSpPr>
          <p:cNvPr id="16" name="Rectangle 15"/>
          <p:cNvSpPr/>
          <p:nvPr/>
        </p:nvSpPr>
        <p:spPr>
          <a:xfrm>
            <a:off x="3695652" y="3128839"/>
            <a:ext cx="4603264" cy="2154436"/>
          </a:xfrm>
          <a:prstGeom prst="rect">
            <a:avLst/>
          </a:prstGeom>
        </p:spPr>
        <p:txBody>
          <a:bodyPr wrap="square">
            <a:spAutoFit/>
          </a:bodyPr>
          <a:lstStyle/>
          <a:p>
            <a:r>
              <a:rPr lang="en-US" sz="2400" dirty="0" smtClean="0">
                <a:solidFill>
                  <a:schemeClr val="bg1"/>
                </a:solidFill>
                <a:latin typeface="Calibri" panose="020F0502020204030204" pitchFamily="34" charset="0"/>
              </a:rPr>
              <a:t>Ash -17 in Denmark dated to 55.6 ± 0.12 Ma </a:t>
            </a:r>
            <a:r>
              <a:rPr lang="en-US" sz="1400" dirty="0" smtClean="0">
                <a:solidFill>
                  <a:schemeClr val="bg1"/>
                </a:solidFill>
                <a:latin typeface="Calibri" panose="020F0502020204030204" pitchFamily="34" charset="0"/>
              </a:rPr>
              <a:t>(</a:t>
            </a:r>
            <a:r>
              <a:rPr lang="en-US" sz="1400" dirty="0" err="1" smtClean="0">
                <a:solidFill>
                  <a:schemeClr val="bg1"/>
                </a:solidFill>
                <a:latin typeface="Calibri" panose="020F0502020204030204" pitchFamily="34" charset="0"/>
              </a:rPr>
              <a:t>Storey</a:t>
            </a:r>
            <a:r>
              <a:rPr lang="en-US" sz="1400" dirty="0" smtClean="0">
                <a:solidFill>
                  <a:schemeClr val="bg1"/>
                </a:solidFill>
                <a:latin typeface="Calibri" panose="020F0502020204030204" pitchFamily="34" charset="0"/>
              </a:rPr>
              <a:t> et al., 2007)</a:t>
            </a:r>
            <a:endParaRPr lang="en-US" sz="1400" dirty="0">
              <a:solidFill>
                <a:schemeClr val="bg1"/>
              </a:solidFill>
              <a:latin typeface="Calibri" panose="020F0502020204030204" pitchFamily="34" charset="0"/>
            </a:endParaRPr>
          </a:p>
          <a:p>
            <a:endParaRPr lang="en-US" sz="2400" dirty="0">
              <a:solidFill>
                <a:schemeClr val="bg1"/>
              </a:solidFill>
              <a:latin typeface="Calibri" panose="020F0502020204030204" pitchFamily="34" charset="0"/>
            </a:endParaRPr>
          </a:p>
          <a:p>
            <a:r>
              <a:rPr lang="en-US" sz="2400" dirty="0" smtClean="0">
                <a:solidFill>
                  <a:schemeClr val="bg1"/>
                </a:solidFill>
                <a:latin typeface="Calibri" panose="020F0502020204030204" pitchFamily="34" charset="0"/>
              </a:rPr>
              <a:t>Ash -17 matches the </a:t>
            </a:r>
            <a:r>
              <a:rPr lang="en-US" sz="2400" dirty="0" smtClean="0">
                <a:solidFill>
                  <a:schemeClr val="bg1"/>
                </a:solidFill>
                <a:latin typeface="Calibri" panose="020F0502020204030204" pitchFamily="34" charset="0"/>
              </a:rPr>
              <a:t>Gronau Tuff </a:t>
            </a:r>
            <a:r>
              <a:rPr lang="en-US" sz="2400" dirty="0" smtClean="0">
                <a:solidFill>
                  <a:schemeClr val="bg1"/>
                </a:solidFill>
                <a:latin typeface="Calibri" panose="020F0502020204030204" pitchFamily="34" charset="0"/>
              </a:rPr>
              <a:t>at the top </a:t>
            </a:r>
            <a:r>
              <a:rPr lang="en-US" sz="2400" dirty="0" smtClean="0">
                <a:solidFill>
                  <a:schemeClr val="bg1"/>
                </a:solidFill>
                <a:latin typeface="Calibri" panose="020F0502020204030204" pitchFamily="34" charset="0"/>
              </a:rPr>
              <a:t>of </a:t>
            </a:r>
            <a:r>
              <a:rPr lang="en-US" sz="2400" dirty="0" smtClean="0">
                <a:solidFill>
                  <a:schemeClr val="bg1"/>
                </a:solidFill>
                <a:latin typeface="Calibri" panose="020F0502020204030204" pitchFamily="34" charset="0"/>
              </a:rPr>
              <a:t>the East </a:t>
            </a:r>
            <a:r>
              <a:rPr lang="en-US" sz="2400" dirty="0" smtClean="0">
                <a:solidFill>
                  <a:schemeClr val="bg1"/>
                </a:solidFill>
                <a:latin typeface="Calibri" panose="020F0502020204030204" pitchFamily="34" charset="0"/>
              </a:rPr>
              <a:t>Greenland lavas </a:t>
            </a:r>
            <a:r>
              <a:rPr lang="en-US" sz="1400" dirty="0" smtClean="0">
                <a:solidFill>
                  <a:schemeClr val="bg1"/>
                </a:solidFill>
                <a:latin typeface="Calibri" panose="020F0502020204030204" pitchFamily="34" charset="0"/>
              </a:rPr>
              <a:t>(Heister et al., 2001)</a:t>
            </a:r>
            <a:endParaRPr lang="en-US" dirty="0">
              <a:solidFill>
                <a:schemeClr val="bg1"/>
              </a:solidFill>
              <a:latin typeface="Calibri" panose="020F0502020204030204" pitchFamily="34" charset="0"/>
            </a:endParaRPr>
          </a:p>
        </p:txBody>
      </p:sp>
      <p:sp>
        <p:nvSpPr>
          <p:cNvPr id="21" name="Rectangle 20"/>
          <p:cNvSpPr/>
          <p:nvPr/>
        </p:nvSpPr>
        <p:spPr>
          <a:xfrm>
            <a:off x="3689426" y="5631063"/>
            <a:ext cx="4397862" cy="830997"/>
          </a:xfrm>
          <a:prstGeom prst="rect">
            <a:avLst/>
          </a:prstGeom>
          <a:solidFill>
            <a:schemeClr val="accent1">
              <a:lumMod val="40000"/>
              <a:lumOff val="60000"/>
            </a:schemeClr>
          </a:solidFill>
        </p:spPr>
        <p:txBody>
          <a:bodyPr wrap="square">
            <a:spAutoFit/>
          </a:bodyPr>
          <a:lstStyle/>
          <a:p>
            <a:r>
              <a:rPr lang="en-US" sz="2400" b="1" dirty="0" smtClean="0">
                <a:solidFill>
                  <a:schemeClr val="bg1"/>
                </a:solidFill>
                <a:latin typeface="Calibri" panose="020F0502020204030204" pitchFamily="34" charset="0"/>
              </a:rPr>
              <a:t>Significant eruptive </a:t>
            </a:r>
            <a:r>
              <a:rPr lang="en-US" sz="2400" b="1" dirty="0" smtClean="0">
                <a:solidFill>
                  <a:schemeClr val="bg1"/>
                </a:solidFill>
                <a:latin typeface="Calibri" panose="020F0502020204030204" pitchFamily="34" charset="0"/>
              </a:rPr>
              <a:t>activity from 56.0 to 55.6 Ma</a:t>
            </a:r>
            <a:endParaRPr lang="en-US" b="1" dirty="0">
              <a:solidFill>
                <a:schemeClr val="bg1"/>
              </a:solidFill>
              <a:latin typeface="Calibri" panose="020F050202020403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3216390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p:nvSpPr>
        <p:spPr>
          <a:xfrm>
            <a:off x="0" y="9338"/>
            <a:ext cx="10769600" cy="6480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200" dirty="0">
                <a:solidFill>
                  <a:schemeClr val="bg1"/>
                </a:solidFill>
              </a:rPr>
              <a:t>Fur Island, </a:t>
            </a:r>
            <a:r>
              <a:rPr lang="en-GB" sz="4200" dirty="0" smtClean="0">
                <a:solidFill>
                  <a:schemeClr val="bg1"/>
                </a:solidFill>
              </a:rPr>
              <a:t>Denmark: An ideal PETM locality </a:t>
            </a:r>
            <a:endParaRPr lang="en-GB" sz="4200" dirty="0">
              <a:solidFill>
                <a:schemeClr val="bg1"/>
              </a:solidFill>
            </a:endParaRPr>
          </a:p>
        </p:txBody>
      </p:sp>
      <p:sp>
        <p:nvSpPr>
          <p:cNvPr id="5" name="TextBox 4"/>
          <p:cNvSpPr txBox="1"/>
          <p:nvPr/>
        </p:nvSpPr>
        <p:spPr>
          <a:xfrm>
            <a:off x="0" y="5057507"/>
            <a:ext cx="12192000" cy="1800493"/>
          </a:xfrm>
          <a:prstGeom prst="rect">
            <a:avLst/>
          </a:prstGeom>
          <a:solidFill>
            <a:schemeClr val="tx2">
              <a:lumMod val="75000"/>
              <a:alpha val="76000"/>
            </a:schemeClr>
          </a:solidFill>
        </p:spPr>
        <p:txBody>
          <a:bodyPr wrap="square" rtlCol="0">
            <a:spAutoFit/>
          </a:bodyPr>
          <a:lstStyle/>
          <a:p>
            <a:pPr>
              <a:spcAft>
                <a:spcPts val="600"/>
              </a:spcAft>
            </a:pPr>
            <a:r>
              <a:rPr lang="en-GB" sz="2400" b="1" dirty="0" smtClean="0">
                <a:solidFill>
                  <a:schemeClr val="bg1"/>
                </a:solidFill>
                <a:latin typeface="Calibri" panose="020F0502020204030204" pitchFamily="34" charset="0"/>
              </a:rPr>
              <a:t>Close enough to the NAIP to record volcanic and climatic proxies in the same section</a:t>
            </a:r>
          </a:p>
          <a:p>
            <a:pPr>
              <a:spcAft>
                <a:spcPts val="600"/>
              </a:spcAft>
            </a:pPr>
            <a:r>
              <a:rPr lang="en-GB" sz="2400" b="1" dirty="0" smtClean="0">
                <a:solidFill>
                  <a:schemeClr val="bg1"/>
                </a:solidFill>
                <a:latin typeface="Calibri" panose="020F0502020204030204" pitchFamily="34" charset="0"/>
              </a:rPr>
              <a:t>Expanded sections allow for decadal (possibly even annual) resolution</a:t>
            </a:r>
          </a:p>
          <a:p>
            <a:pPr>
              <a:spcAft>
                <a:spcPts val="600"/>
              </a:spcAft>
            </a:pPr>
            <a:r>
              <a:rPr lang="en-GB" sz="2400" b="1" dirty="0">
                <a:solidFill>
                  <a:schemeClr val="bg1"/>
                </a:solidFill>
                <a:latin typeface="Calibri" panose="020F0502020204030204" pitchFamily="34" charset="0"/>
              </a:rPr>
              <a:t>Thermally immature </a:t>
            </a:r>
            <a:r>
              <a:rPr lang="en-GB" sz="2400" b="1" dirty="0" smtClean="0">
                <a:solidFill>
                  <a:schemeClr val="bg1"/>
                </a:solidFill>
                <a:latin typeface="Calibri" panose="020F0502020204030204" pitchFamily="34" charset="0"/>
              </a:rPr>
              <a:t>sediments: numerous inorganic and organic proxies can be used </a:t>
            </a:r>
            <a:endParaRPr lang="en-GB" sz="2400" dirty="0">
              <a:solidFill>
                <a:schemeClr val="bg1"/>
              </a:solidFill>
              <a:latin typeface="Calibri" panose="020F0502020204030204" pitchFamily="34" charset="0"/>
            </a:endParaRPr>
          </a:p>
          <a:p>
            <a:pPr>
              <a:spcAft>
                <a:spcPts val="600"/>
              </a:spcAft>
            </a:pPr>
            <a:r>
              <a:rPr lang="en-GB" sz="2400" b="1" dirty="0" smtClean="0">
                <a:solidFill>
                  <a:schemeClr val="bg1"/>
                </a:solidFill>
                <a:latin typeface="Calibri" panose="020F0502020204030204" pitchFamily="34" charset="0"/>
              </a:rPr>
              <a:t>Hundreds </a:t>
            </a:r>
            <a:r>
              <a:rPr lang="en-GB" sz="2400" b="1" dirty="0">
                <a:solidFill>
                  <a:schemeClr val="bg1"/>
                </a:solidFill>
                <a:latin typeface="Calibri" panose="020F0502020204030204" pitchFamily="34" charset="0"/>
              </a:rPr>
              <a:t>of </a:t>
            </a:r>
            <a:r>
              <a:rPr lang="en-GB" sz="2400" b="1" dirty="0" smtClean="0">
                <a:solidFill>
                  <a:schemeClr val="bg1"/>
                </a:solidFill>
                <a:latin typeface="Calibri" panose="020F0502020204030204" pitchFamily="34" charset="0"/>
              </a:rPr>
              <a:t>tephra layers present, which allows high precision tephrochronology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168" y="0"/>
            <a:ext cx="952832" cy="333374"/>
          </a:xfrm>
          <a:prstGeom prst="rect">
            <a:avLst/>
          </a:prstGeom>
        </p:spPr>
      </p:pic>
    </p:spTree>
    <p:extLst>
      <p:ext uri="{BB962C8B-B14F-4D97-AF65-F5344CB8AC3E}">
        <p14:creationId xmlns:p14="http://schemas.microsoft.com/office/powerpoint/2010/main" val="7624952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6195</TotalTime>
  <Words>1242</Words>
  <Application>Microsoft Office PowerPoint</Application>
  <PresentationFormat>Widescreen</PresentationFormat>
  <Paragraphs>123</Paragraphs>
  <Slides>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Adobe Myungjo Std M</vt:lpstr>
      <vt:lpstr>Aharoni</vt:lpstr>
      <vt:lpstr>Arial</vt:lpstr>
      <vt:lpstr>Arial Black</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Jones</dc:creator>
  <cp:lastModifiedBy>Morgan Thomas Jones</cp:lastModifiedBy>
  <cp:revision>46</cp:revision>
  <dcterms:created xsi:type="dcterms:W3CDTF">2018-04-10T09:08:59Z</dcterms:created>
  <dcterms:modified xsi:type="dcterms:W3CDTF">2020-05-04T16:10:28Z</dcterms:modified>
</cp:coreProperties>
</file>