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6" r:id="rId4"/>
    <p:sldId id="324" r:id="rId5"/>
    <p:sldId id="271" r:id="rId6"/>
    <p:sldId id="319" r:id="rId7"/>
    <p:sldId id="317" r:id="rId8"/>
    <p:sldId id="320" r:id="rId9"/>
    <p:sldId id="307" r:id="rId10"/>
    <p:sldId id="326" r:id="rId11"/>
    <p:sldId id="322" r:id="rId12"/>
    <p:sldId id="327" r:id="rId13"/>
    <p:sldId id="32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4678"/>
  </p:normalViewPr>
  <p:slideViewPr>
    <p:cSldViewPr snapToGrid="0" snapToObjects="1">
      <p:cViewPr>
        <p:scale>
          <a:sx n="185" d="100"/>
          <a:sy n="185" d="100"/>
        </p:scale>
        <p:origin x="11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B816-084B-584A-AD92-F0DA9C36EE4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8027-C844-4641-973F-7413CAEB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4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59532-9592-8D4C-B3BD-374407D2C623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8027-C844-4641-973F-7413CAEBB8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8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 Content at various depths in FOSI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8027-C844-4641-973F-7413CAEBB8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 Content at various depths in FOSI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8027-C844-4641-973F-7413CAEBB8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4"/>
            <a:ext cx="8426451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1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charset="0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15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2389B-339F-DB4E-A068-DB3F4EE03E54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098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7427-4643-C84C-AD46-7336541F2B55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372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7" y="1700214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00214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B915-C87A-F247-B399-42D6A5BBC538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2839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0024-AC4B-7D4C-A2FB-2ABDFBB29200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831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C487-6846-D84D-A940-68ABD0013A3A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83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637B-0A06-9E4D-A39D-609364CE615A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3383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DEFC-5385-4F40-AAC3-74E9ECFDC0F7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070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80D2-DF7F-BD46-A44B-6D1CC3BFD67E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4862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818DC-D1D4-5645-8E29-95CBFBC5F74E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26178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4" y="1"/>
            <a:ext cx="2106612" cy="62023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"/>
            <a:ext cx="6167439" cy="62023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EE263-3D48-5542-94D5-20D92976594E}" type="slidenum">
              <a:rPr lang="en-GB">
                <a:solidFill>
                  <a:srgbClr val="005C84"/>
                </a:solidFill>
                <a:latin typeface="Lucida Sans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7154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4482-05B7-D54A-8A70-316D47ADCE8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9272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983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380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442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994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472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50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7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80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09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167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92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650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4482-05B7-D54A-8A70-316D47ADCE8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90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4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4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B1BE-5210-C549-90A0-19A0E0BCA8D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3FBF-2006-A74F-9BB3-144C56D0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78217B-B06E-AA47-887B-FAB71B63EC33}" type="slidenum">
              <a:rPr lang="en-GB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/>
              <a:t>4/23/20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3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383523"/>
            <a:ext cx="9144000" cy="124425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Jennifer Mecking</a:t>
            </a:r>
            <a:r>
              <a:rPr lang="en-GB" sz="1600" baseline="30000" dirty="0">
                <a:solidFill>
                  <a:schemeClr val="bg1">
                    <a:lumMod val="10000"/>
                  </a:schemeClr>
                </a:solidFill>
              </a:rPr>
              <a:t>1</a:t>
            </a:r>
          </a:p>
          <a:p>
            <a:pPr algn="ctr" eaLnBrk="1" hangingPunct="1">
              <a:defRPr/>
            </a:pPr>
            <a:r>
              <a:rPr lang="en-GB" sz="1600" b="1" dirty="0" err="1">
                <a:solidFill>
                  <a:schemeClr val="bg1">
                    <a:lumMod val="10000"/>
                  </a:schemeClr>
                </a:solidFill>
              </a:rPr>
              <a:t>Sybren</a:t>
            </a:r>
            <a:r>
              <a:rPr lang="en-GB" sz="1600" b="1" dirty="0">
                <a:solidFill>
                  <a:schemeClr val="bg1">
                    <a:lumMod val="10000"/>
                  </a:schemeClr>
                </a:solidFill>
              </a:rPr>
              <a:t> Drijfhout</a:t>
            </a:r>
            <a:r>
              <a:rPr lang="en-GB" sz="1600" b="1" baseline="30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, Joel Hirschi</a:t>
            </a:r>
            <a:r>
              <a:rPr lang="en-GB" sz="1600" baseline="30000" dirty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, Alex Megann</a:t>
            </a:r>
            <a:r>
              <a:rPr lang="en-GB" sz="1600" baseline="30000" dirty="0">
                <a:solidFill>
                  <a:schemeClr val="bg1">
                    <a:lumMod val="10000"/>
                  </a:schemeClr>
                </a:solidFill>
              </a:rPr>
              <a:t>1</a:t>
            </a:r>
          </a:p>
          <a:p>
            <a:pPr algn="ctr" eaLnBrk="1" hangingPunct="1">
              <a:defRPr/>
            </a:pPr>
            <a:r>
              <a:rPr lang="en-GB" sz="1000" baseline="30000" dirty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GB" sz="1000" dirty="0">
                <a:solidFill>
                  <a:schemeClr val="bg1">
                    <a:lumMod val="10000"/>
                  </a:schemeClr>
                </a:solidFill>
              </a:rPr>
              <a:t>National Oceanography Centre Southampton</a:t>
            </a:r>
          </a:p>
          <a:p>
            <a:pPr>
              <a:defRPr/>
            </a:pPr>
            <a:r>
              <a:rPr lang="en-GB" sz="1000" baseline="30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GB" sz="1000" dirty="0">
                <a:solidFill>
                  <a:schemeClr val="bg1">
                    <a:lumMod val="10000"/>
                  </a:schemeClr>
                </a:solidFill>
              </a:rPr>
              <a:t>University of Southampton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10000"/>
                  </a:schemeClr>
                </a:solidFill>
              </a:rPr>
              <a:t>(c)Authors. All rights reserved</a:t>
            </a:r>
          </a:p>
          <a:p>
            <a:pPr algn="ctr" eaLnBrk="1" hangingPunct="1">
              <a:defRPr/>
            </a:pPr>
            <a:endParaRPr lang="en-US" sz="9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8300" y="1095782"/>
            <a:ext cx="8426450" cy="124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eaLnBrk="1" hangingPunct="1"/>
            <a:r>
              <a:rPr lang="en-US" sz="4400" dirty="0">
                <a:solidFill>
                  <a:srgbClr val="141718"/>
                </a:solidFill>
                <a:latin typeface="Lucida Sans" charset="0"/>
                <a:ea typeface="ＭＳ Ｐゴシック" charset="0"/>
                <a:cs typeface="ＭＳ Ｐゴシック" charset="0"/>
              </a:rPr>
              <a:t>2015 Cold Blob Update and Simulation</a:t>
            </a:r>
          </a:p>
        </p:txBody>
      </p:sp>
      <p:pic>
        <p:nvPicPr>
          <p:cNvPr id="3" name="Picture 2" descr="2015_SST_anomaly_glob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 b="59235"/>
          <a:stretch/>
        </p:blipFill>
        <p:spPr>
          <a:xfrm>
            <a:off x="-142875" y="3607764"/>
            <a:ext cx="9445625" cy="3250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8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743D-9E9B-5143-BC2F-24CA963B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Heat Content In All EXPs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9F7D245-8180-2E4E-BB53-A1C7E363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349" y="2577782"/>
            <a:ext cx="2378075" cy="17024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BD462D-80B5-2740-A3A1-44DC574BD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424" y="2577782"/>
            <a:ext cx="1773555" cy="17024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FEA209-AD0A-6245-B94D-E8A917A77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424" y="816613"/>
            <a:ext cx="1773555" cy="17024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BE759FC-9A72-EB45-875B-46EF7ACD0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784" y="4338949"/>
            <a:ext cx="1773555" cy="17024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48B9F7B-371C-D74A-AFA0-E0935F444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2785" y="2577782"/>
            <a:ext cx="1773555" cy="17024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DD0FEF-9429-EA44-A63D-A68AA8F3D7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85421" y="816614"/>
            <a:ext cx="1773555" cy="17024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A7F9AFE-EEC7-A343-9A27-D288CC7A5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1349" y="816614"/>
            <a:ext cx="2378075" cy="17024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FB337-EB1E-FC4D-8A5A-A96664E2E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85" y="4338949"/>
            <a:ext cx="2378075" cy="17024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982A09D-BF9C-BC40-A01B-525283F4B5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793" y="2577782"/>
            <a:ext cx="2378075" cy="17024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4A1427F-BF10-5142-844A-6169682FDA9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24793" y="816615"/>
            <a:ext cx="2378075" cy="170243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EC8BCC8-33D4-6044-BE8A-4D56E7A5197A}"/>
              </a:ext>
            </a:extLst>
          </p:cNvPr>
          <p:cNvSpPr txBox="1"/>
          <p:nvPr/>
        </p:nvSpPr>
        <p:spPr>
          <a:xfrm>
            <a:off x="5426317" y="4590001"/>
            <a:ext cx="362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Large wintertime heat loss often coincides with persistent positive NAO.</a:t>
            </a:r>
          </a:p>
        </p:txBody>
      </p:sp>
    </p:spTree>
    <p:extLst>
      <p:ext uri="{BB962C8B-B14F-4D97-AF65-F5344CB8AC3E}">
        <p14:creationId xmlns:p14="http://schemas.microsoft.com/office/powerpoint/2010/main" val="3794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825" y="1205064"/>
            <a:ext cx="813435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C8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Lucida Sans"/>
                <a:ea typeface="ＭＳ Ｐゴシック" charset="0"/>
                <a:cs typeface="Lucida Sans"/>
              </a:rPr>
              <a:t>Cold (and fresh) anomalies in N. Atlantic eastern SPG still ongoing, suggesting the 2015 conditions could be more common in the future.</a:t>
            </a:r>
          </a:p>
          <a:p>
            <a:pPr marL="800100" lvl="1" indent="-342900">
              <a:buClr>
                <a:srgbClr val="005C8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Lucida Sans"/>
              <a:ea typeface="ＭＳ Ｐゴシック" charset="0"/>
              <a:cs typeface="Lucida Sans"/>
            </a:endParaRPr>
          </a:p>
          <a:p>
            <a:pPr marL="342900" indent="-342900">
              <a:buClr>
                <a:srgbClr val="005C8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Lucida Sans"/>
                <a:ea typeface="ＭＳ Ｐゴシック" charset="0"/>
                <a:cs typeface="Lucida Sans"/>
              </a:rPr>
              <a:t>An anomalous initialized coupled simulation is able to capture the 2015 cold blob.  However, the timing is delayed by 2-3 years.</a:t>
            </a:r>
          </a:p>
          <a:p>
            <a:pPr marL="342900" indent="-342900">
              <a:buClr>
                <a:srgbClr val="005C8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Lucida Sans"/>
              <a:ea typeface="ＭＳ Ｐゴシック" charset="0"/>
              <a:cs typeface="Lucida Sans"/>
            </a:endParaRPr>
          </a:p>
          <a:p>
            <a:pPr marL="342900" indent="-342900">
              <a:buClr>
                <a:srgbClr val="005C8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Lucida Sans"/>
                <a:ea typeface="ＭＳ Ｐゴシック" charset="0"/>
                <a:cs typeface="Lucida Sans"/>
              </a:rPr>
              <a:t>There is often a persistent positive NAO prior to the cold blob as was observed in winter of 2014/15.</a:t>
            </a: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33E28D8C-30EA-3841-B6D3-00BFD48DF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125387"/>
            <a:ext cx="3282950" cy="488950"/>
          </a:xfrm>
          <a:prstGeom prst="rect">
            <a:avLst/>
          </a:prstGeom>
        </p:spPr>
      </p:pic>
      <p:pic>
        <p:nvPicPr>
          <p:cNvPr id="8" name="Picture 7" descr="EU logo">
            <a:extLst>
              <a:ext uri="{FF2B5EF4-FFF2-40B4-BE49-F238E27FC236}">
                <a16:creationId xmlns:a16="http://schemas.microsoft.com/office/drawing/2014/main" id="{66CE2493-97D6-D742-8E25-76F71214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09" y="6099352"/>
            <a:ext cx="811530" cy="5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A6E325-DD03-4842-8D95-EED2B6C0D04D}"/>
              </a:ext>
            </a:extLst>
          </p:cNvPr>
          <p:cNvSpPr/>
          <p:nvPr/>
        </p:nvSpPr>
        <p:spPr>
          <a:xfrm>
            <a:off x="6307629" y="6015919"/>
            <a:ext cx="2477596" cy="7078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000" dirty="0">
                <a:solidFill>
                  <a:schemeClr val="bg1">
                    <a:lumMod val="10000"/>
                  </a:schemeClr>
                </a:solidFill>
              </a:rPr>
              <a:t>The Blue-Action project has received funding from the European Union’s Horizon 2020 research and innovation </a:t>
            </a:r>
            <a:r>
              <a:rPr lang="en-US" sz="1000" dirty="0" err="1">
                <a:solidFill>
                  <a:schemeClr val="bg1">
                    <a:lumMod val="10000"/>
                  </a:schemeClr>
                </a:solidFill>
              </a:rPr>
              <a:t>programme</a:t>
            </a:r>
            <a:r>
              <a:rPr lang="en-US" sz="1000" dirty="0">
                <a:solidFill>
                  <a:schemeClr val="bg1">
                    <a:lumMod val="10000"/>
                  </a:schemeClr>
                </a:solidFill>
              </a:rPr>
              <a:t> under grant agreement No </a:t>
            </a:r>
            <a:r>
              <a:rPr lang="de-DE" sz="1000" dirty="0">
                <a:solidFill>
                  <a:schemeClr val="bg1">
                    <a:lumMod val="10000"/>
                  </a:schemeClr>
                </a:solidFill>
              </a:rPr>
              <a:t>727852</a:t>
            </a:r>
            <a:endParaRPr lang="en-US" sz="1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ED14-8905-C04B-ADA4-D8C38E6F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646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03225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2015 Atlantic Cold Blob</a:t>
            </a:r>
          </a:p>
        </p:txBody>
      </p:sp>
      <p:pic>
        <p:nvPicPr>
          <p:cNvPr id="2" name="Picture 1" descr="Temperature_Recor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809645"/>
            <a:ext cx="4054475" cy="31330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9000" y="1200957"/>
            <a:ext cx="4016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2015 warmest year on record at the time</a:t>
            </a:r>
          </a:p>
          <a:p>
            <a:pPr marL="742950" lvl="1" indent="-285750">
              <a:buClr>
                <a:srgbClr val="005C84"/>
              </a:buClr>
              <a:buFont typeface="Lucida Grande"/>
              <a:buChar char="-"/>
            </a:pPr>
            <a:r>
              <a:rPr lang="en-US" sz="22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Currently 3</a:t>
            </a:r>
            <a:r>
              <a:rPr lang="en-US" sz="2200" baseline="300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rd</a:t>
            </a:r>
            <a:r>
              <a:rPr lang="en-US" sz="22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 warmest</a:t>
            </a: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endParaRPr lang="en-US" sz="22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North Atlantic Cold Blob stands 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050" y="3773372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10000"/>
                  </a:schemeClr>
                </a:solidFill>
              </a:rPr>
              <a:t>NOAA </a:t>
            </a:r>
            <a:r>
              <a:rPr lang="mr-IN" sz="800" dirty="0">
                <a:solidFill>
                  <a:schemeClr val="bg1">
                    <a:lumMod val="10000"/>
                  </a:schemeClr>
                </a:solidFill>
              </a:rPr>
              <a:t>–</a:t>
            </a:r>
            <a:r>
              <a:rPr lang="en-US" sz="800" dirty="0">
                <a:solidFill>
                  <a:schemeClr val="bg1">
                    <a:lumMod val="10000"/>
                  </a:schemeClr>
                </a:solidFill>
              </a:rPr>
              <a:t> Global Climate Report </a:t>
            </a:r>
            <a:r>
              <a:rPr lang="mr-IN" sz="800" dirty="0">
                <a:solidFill>
                  <a:schemeClr val="bg1">
                    <a:lumMod val="10000"/>
                  </a:schemeClr>
                </a:solidFill>
              </a:rPr>
              <a:t>–</a:t>
            </a:r>
            <a:r>
              <a:rPr lang="en-US" sz="800" dirty="0">
                <a:solidFill>
                  <a:schemeClr val="bg1">
                    <a:lumMod val="10000"/>
                  </a:schemeClr>
                </a:solidFill>
              </a:rPr>
              <a:t> Annual 2015</a:t>
            </a:r>
          </a:p>
          <a:p>
            <a:r>
              <a:rPr lang="en-US" sz="800" dirty="0">
                <a:solidFill>
                  <a:schemeClr val="bg1">
                    <a:lumMod val="1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bg1">
                    <a:lumMod val="10000"/>
                  </a:schemeClr>
                </a:solidFill>
              </a:rPr>
              <a:t>www.ncdc.noaa.gov</a:t>
            </a:r>
            <a:r>
              <a:rPr lang="en-US" sz="800" dirty="0">
                <a:solidFill>
                  <a:schemeClr val="bg1">
                    <a:lumMod val="1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bg1">
                    <a:lumMod val="10000"/>
                  </a:schemeClr>
                </a:solidFill>
              </a:rPr>
              <a:t>sotc</a:t>
            </a:r>
            <a:r>
              <a:rPr lang="en-US" sz="800" dirty="0">
                <a:solidFill>
                  <a:schemeClr val="bg1">
                    <a:lumMod val="10000"/>
                  </a:schemeClr>
                </a:solidFill>
              </a:rPr>
              <a:t>/global/201513</a:t>
            </a:r>
          </a:p>
        </p:txBody>
      </p:sp>
      <p:pic>
        <p:nvPicPr>
          <p:cNvPr id="6" name="Picture 5" descr="Screenshot 2019-06-02 at 21.29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5"/>
          <a:stretch/>
        </p:blipFill>
        <p:spPr>
          <a:xfrm>
            <a:off x="4619625" y="4149024"/>
            <a:ext cx="4032475" cy="24769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17716" y="6410542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chemeClr val="bg1">
                    <a:lumMod val="10000"/>
                  </a:schemeClr>
                </a:solidFill>
              </a:rPr>
              <a:t>Duchez</a:t>
            </a:r>
            <a:r>
              <a:rPr lang="en-GB" sz="800" dirty="0">
                <a:solidFill>
                  <a:schemeClr val="bg1">
                    <a:lumMod val="10000"/>
                  </a:schemeClr>
                </a:solidFill>
              </a:rPr>
              <a:t> et al. 2016</a:t>
            </a:r>
            <a:endParaRPr lang="en-US" sz="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5E12A-9122-944C-BF52-52A81DABD0C3}"/>
              </a:ext>
            </a:extLst>
          </p:cNvPr>
          <p:cNvSpPr txBox="1"/>
          <p:nvPr/>
        </p:nvSpPr>
        <p:spPr>
          <a:xfrm>
            <a:off x="814042" y="4833507"/>
            <a:ext cx="366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Linked to 2015 European heatwave (</a:t>
            </a:r>
            <a:r>
              <a:rPr lang="en-GB" sz="2200" dirty="0" err="1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Duchez</a:t>
            </a:r>
            <a:r>
              <a:rPr lang="en-GB" sz="22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 et al. 2016)</a:t>
            </a:r>
            <a:endParaRPr lang="en-US" sz="22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65388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ED14-8905-C04B-ADA4-D8C38E6F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646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Cold Blob Region</a:t>
            </a:r>
            <a:br>
              <a:rPr lang="en-US" dirty="0"/>
            </a:br>
            <a:r>
              <a:rPr lang="en-US" dirty="0"/>
              <a:t>Current Conditions</a:t>
            </a:r>
          </a:p>
        </p:txBody>
      </p:sp>
    </p:spTree>
    <p:extLst>
      <p:ext uri="{BB962C8B-B14F-4D97-AF65-F5344CB8AC3E}">
        <p14:creationId xmlns:p14="http://schemas.microsoft.com/office/powerpoint/2010/main" val="48690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826733-4C38-5F40-99AB-98839101E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028"/>
          <a:stretch/>
        </p:blipFill>
        <p:spPr>
          <a:xfrm>
            <a:off x="249571" y="2793090"/>
            <a:ext cx="8698230" cy="1862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66DE1-0096-2042-9DDA-E9404E95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344" y="0"/>
            <a:ext cx="9229344" cy="1143000"/>
          </a:xfrm>
        </p:spPr>
        <p:txBody>
          <a:bodyPr>
            <a:normAutofit/>
          </a:bodyPr>
          <a:lstStyle/>
          <a:p>
            <a:r>
              <a:rPr lang="en-US" dirty="0"/>
              <a:t>Atlantic Cold Blob Current Conditions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3E991-7AF1-C84A-91D3-FBD916CC22B5}"/>
              </a:ext>
            </a:extLst>
          </p:cNvPr>
          <p:cNvSpPr txBox="1"/>
          <p:nvPr/>
        </p:nvSpPr>
        <p:spPr>
          <a:xfrm>
            <a:off x="786510" y="6427113"/>
            <a:ext cx="8211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Cold blob region is defined as 40-15°W, 50-60°N</a:t>
            </a:r>
            <a:endParaRPr lang="en-US" sz="22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9F956-92DB-AD4C-83DA-05AAAC8A03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738"/>
          <a:stretch/>
        </p:blipFill>
        <p:spPr>
          <a:xfrm>
            <a:off x="249571" y="1049477"/>
            <a:ext cx="8644858" cy="1801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E778D-23A6-A74C-8E9A-F5657FC66F2B}"/>
              </a:ext>
            </a:extLst>
          </p:cNvPr>
          <p:cNvSpPr txBox="1"/>
          <p:nvPr/>
        </p:nvSpPr>
        <p:spPr>
          <a:xfrm>
            <a:off x="676782" y="804708"/>
            <a:ext cx="383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Anomaly </a:t>
            </a:r>
            <a:r>
              <a:rPr lang="en-US" dirty="0" err="1"/>
              <a:t>w.r.t.</a:t>
            </a:r>
            <a:r>
              <a:rPr lang="en-US" dirty="0"/>
              <a:t> 1981-2010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C1D057-9298-AB40-99D3-6F729AA98653}"/>
              </a:ext>
            </a:extLst>
          </p:cNvPr>
          <p:cNvSpPr txBox="1"/>
          <p:nvPr/>
        </p:nvSpPr>
        <p:spPr>
          <a:xfrm>
            <a:off x="676782" y="2608424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Salinity Anomaly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E2C96-2DFD-554A-823F-266B221CF1A4}"/>
              </a:ext>
            </a:extLst>
          </p:cNvPr>
          <p:cNvSpPr txBox="1"/>
          <p:nvPr/>
        </p:nvSpPr>
        <p:spPr>
          <a:xfrm>
            <a:off x="2013079" y="4751769"/>
            <a:ext cx="5117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Lucida Sans" panose="020B0602030504020204" pitchFamily="34" charset="77"/>
              </a:rPr>
              <a:t>Persistent cold and fresh anomalies in North Atlantic cold blob region.</a:t>
            </a:r>
          </a:p>
          <a:p>
            <a:endParaRPr lang="en-US" sz="1600" dirty="0">
              <a:solidFill>
                <a:schemeClr val="bg1">
                  <a:lumMod val="10000"/>
                </a:schemeClr>
              </a:solidFill>
              <a:latin typeface="Lucida Sans" panose="020B0602030504020204" pitchFamily="34" charset="77"/>
            </a:endParaRPr>
          </a:p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Lucida Sans" panose="020B0602030504020204" pitchFamily="34" charset="77"/>
              </a:rPr>
              <a:t>Winter 2014/15 had persistent positive NAO enhancing cold blob (Josey et al. 2018)</a:t>
            </a:r>
          </a:p>
        </p:txBody>
      </p:sp>
    </p:spTree>
    <p:extLst>
      <p:ext uri="{BB962C8B-B14F-4D97-AF65-F5344CB8AC3E}">
        <p14:creationId xmlns:p14="http://schemas.microsoft.com/office/powerpoint/2010/main" val="416355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ED14-8905-C04B-ADA4-D8C38E6F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646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Simulating 2015 Cold Blob</a:t>
            </a:r>
          </a:p>
        </p:txBody>
      </p:sp>
    </p:spTree>
    <p:extLst>
      <p:ext uri="{BB962C8B-B14F-4D97-AF65-F5344CB8AC3E}">
        <p14:creationId xmlns:p14="http://schemas.microsoft.com/office/powerpoint/2010/main" val="224625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Simulating the 2015 Cold Blob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825" y="698119"/>
            <a:ext cx="81343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5C84"/>
              </a:buClr>
            </a:pPr>
            <a:r>
              <a:rPr lang="en-US" sz="24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Anomalous initialization using forced ocean initial condition anomalies:</a:t>
            </a:r>
          </a:p>
          <a:p>
            <a:pPr>
              <a:buClr>
                <a:srgbClr val="005C84"/>
              </a:buClr>
            </a:pPr>
            <a:endParaRPr lang="en-US" sz="24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NEMO v3.6 Forced ocean model (FOSI):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~25km horizontal resolution (extended ORCA025) 	75 vertical levels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JRA-55-do atmospheric forcing fields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January 1958 to December 2017</a:t>
            </a: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5982D-B98B-444D-A317-6CEF3D7FB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975678"/>
            <a:ext cx="4857750" cy="2432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33EDB-2BAD-714D-91E8-146195682671}"/>
              </a:ext>
            </a:extLst>
          </p:cNvPr>
          <p:cNvSpPr txBox="1"/>
          <p:nvPr/>
        </p:nvSpPr>
        <p:spPr>
          <a:xfrm>
            <a:off x="5456398" y="3852875"/>
            <a:ext cx="33288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Lucida Sans" panose="020B0602030504020204" pitchFamily="34" charset="77"/>
              </a:rPr>
              <a:t>Simulates a more extreme cold blob relative to EN4 data, capturing first drop major drop in winter 2013/14 and second drop in 2014/15.</a:t>
            </a:r>
          </a:p>
        </p:txBody>
      </p:sp>
    </p:spTree>
    <p:extLst>
      <p:ext uri="{BB962C8B-B14F-4D97-AF65-F5344CB8AC3E}">
        <p14:creationId xmlns:p14="http://schemas.microsoft.com/office/powerpoint/2010/main" val="91915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Simulating the 2015 Cold Blob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700" y="615617"/>
            <a:ext cx="842645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5C84"/>
              </a:buClr>
            </a:pPr>
            <a:r>
              <a:rPr lang="en-US" sz="2400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Anomalous initialization using forced ocean initial condition anomalies:</a:t>
            </a: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HadGEM3-GC3.1 coupled model: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Same ocean/sea ice as forced ocean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~60km atmospheric horizontal resolution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85 vertical levels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Climatology from last 200 years of present-day 	control simulation</a:t>
            </a: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Initialized Experiments (</a:t>
            </a:r>
            <a:r>
              <a:rPr lang="en-US" sz="2400" dirty="0" err="1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EXPn</a:t>
            </a: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):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Coupled model initialized with anomalous 3D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temperature and salinity on November 1</a:t>
            </a:r>
            <a:r>
              <a:rPr lang="en-US" sz="2400" baseline="300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st</a:t>
            </a: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, 2014 	from FOSI simulation and added to the 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present-day control climatology.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Experiments are run for 5 years</a:t>
            </a:r>
          </a:p>
          <a:p>
            <a:pPr>
              <a:buClr>
                <a:srgbClr val="005C84"/>
              </a:buClr>
            </a:pPr>
            <a:r>
              <a:rPr lang="en-US" sz="2400" dirty="0">
                <a:solidFill>
                  <a:srgbClr val="800000"/>
                </a:solidFill>
                <a:latin typeface="Lucida Sans"/>
                <a:ea typeface="ＭＳ Ｐゴシック" charset="0"/>
                <a:cs typeface="Lucida Sans"/>
              </a:rPr>
              <a:t>	5 ensemble members (i.e. n = 1,2,3,4,5)</a:t>
            </a: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srgbClr val="800000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>
              <a:buClr>
                <a:srgbClr val="005C84"/>
              </a:buClr>
            </a:pPr>
            <a:endParaRPr lang="en-US" sz="24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96775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743D-9E9B-5143-BC2F-24CA963B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Heat Content In EXP1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17063-D990-E247-9273-00C68E9305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5953" y="1149325"/>
            <a:ext cx="4857750" cy="2419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2FAFDE-123B-E246-944E-5CAB1FFD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797" y="1091212"/>
            <a:ext cx="4539135" cy="2625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5B4D80-2B82-0F4A-9288-DF7875596AC9}"/>
              </a:ext>
            </a:extLst>
          </p:cNvPr>
          <p:cNvSpPr txBox="1"/>
          <p:nvPr/>
        </p:nvSpPr>
        <p:spPr>
          <a:xfrm>
            <a:off x="2476166" y="552400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Persistent +</a:t>
            </a:r>
            <a:r>
              <a:rPr lang="en-US" dirty="0" err="1"/>
              <a:t>ve</a:t>
            </a:r>
            <a:r>
              <a:rPr lang="en-US" dirty="0"/>
              <a:t> NAO November to March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B9688-5F28-734C-B391-107AB00F9E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14670" y="3717094"/>
            <a:ext cx="4267388" cy="232508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C8D412-E3A3-1F45-940F-7C467991A1DB}"/>
              </a:ext>
            </a:extLst>
          </p:cNvPr>
          <p:cNvCxnSpPr>
            <a:cxnSpLocks/>
          </p:cNvCxnSpPr>
          <p:nvPr/>
        </p:nvCxnSpPr>
        <p:spPr>
          <a:xfrm flipV="1">
            <a:off x="3277456" y="1952090"/>
            <a:ext cx="1941816" cy="904126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06D843-8C9F-7040-8661-0C3616A93829}"/>
              </a:ext>
            </a:extLst>
          </p:cNvPr>
          <p:cNvSpPr/>
          <p:nvPr/>
        </p:nvSpPr>
        <p:spPr>
          <a:xfrm>
            <a:off x="3849719" y="4124457"/>
            <a:ext cx="518271" cy="883578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7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oSnew3">
  <a:themeElements>
    <a:clrScheme name="Custom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ＭＳ Ｐゴシック"/>
      </a:majorFont>
      <a:minorFont>
        <a:latin typeface="Lucida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64410</TotalTime>
  <Words>473</Words>
  <Application>Microsoft Macintosh PowerPoint</Application>
  <PresentationFormat>On-screen Show (4:3)</PresentationFormat>
  <Paragraphs>73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Lucida Grande</vt:lpstr>
      <vt:lpstr>Lucida Sans</vt:lpstr>
      <vt:lpstr>Symbol</vt:lpstr>
      <vt:lpstr>Wingdings</vt:lpstr>
      <vt:lpstr>Office Theme</vt:lpstr>
      <vt:lpstr>UoSnew3</vt:lpstr>
      <vt:lpstr>4_Office Theme</vt:lpstr>
      <vt:lpstr>PowerPoint Presentation</vt:lpstr>
      <vt:lpstr>Motivation</vt:lpstr>
      <vt:lpstr>PowerPoint Presentation</vt:lpstr>
      <vt:lpstr>Cold Blob Region Current Conditions</vt:lpstr>
      <vt:lpstr>Atlantic Cold Blob Current Conditions</vt:lpstr>
      <vt:lpstr>Simulating 2015 Cold Blob</vt:lpstr>
      <vt:lpstr>PowerPoint Presentation</vt:lpstr>
      <vt:lpstr>PowerPoint Presentation</vt:lpstr>
      <vt:lpstr>Heat Content In EXP1</vt:lpstr>
      <vt:lpstr>Heat Content In All EXPs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jvm1e13</dc:creator>
  <cp:lastModifiedBy>Mecking, Jennifer V.</cp:lastModifiedBy>
  <cp:revision>402</cp:revision>
  <dcterms:created xsi:type="dcterms:W3CDTF">2019-03-06T20:15:37Z</dcterms:created>
  <dcterms:modified xsi:type="dcterms:W3CDTF">2020-04-30T21:28:54Z</dcterms:modified>
</cp:coreProperties>
</file>