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Lst>
  <p:sldSz cx="12601575"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9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982" autoAdjust="0"/>
  </p:normalViewPr>
  <p:slideViewPr>
    <p:cSldViewPr>
      <p:cViewPr varScale="1">
        <p:scale>
          <a:sx n="65" d="100"/>
          <a:sy n="65" d="100"/>
        </p:scale>
        <p:origin x="-750" y="-114"/>
      </p:cViewPr>
      <p:guideLst>
        <p:guide orient="horz" pos="2160"/>
        <p:guide pos="3969"/>
      </p:guideLst>
    </p:cSldViewPr>
  </p:slideViewPr>
  <p:outlineViewPr>
    <p:cViewPr>
      <p:scale>
        <a:sx n="33" d="100"/>
        <a:sy n="33" d="100"/>
      </p:scale>
      <p:origin x="48" y="603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45118" y="2130428"/>
            <a:ext cx="10711339"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90236" y="3886200"/>
            <a:ext cx="882110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154EF26-81EC-43AE-917E-2AF0643DCEC5}" type="datetimeFigureOut">
              <a:rPr lang="es-ES" smtClean="0"/>
              <a:pPr/>
              <a:t>03/05/2020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2BE0DD-CEAB-4D48-B704-63FA82D58E8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54EF26-81EC-43AE-917E-2AF0643DCEC5}" type="datetimeFigureOut">
              <a:rPr lang="es-ES" smtClean="0"/>
              <a:pPr/>
              <a:t>03/05/2020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2BE0DD-CEAB-4D48-B704-63FA82D58E8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36142" y="274641"/>
            <a:ext cx="2835354"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30079" y="274641"/>
            <a:ext cx="8296037"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54EF26-81EC-43AE-917E-2AF0643DCEC5}" type="datetimeFigureOut">
              <a:rPr lang="es-ES" smtClean="0"/>
              <a:pPr/>
              <a:t>03/05/2020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2BE0DD-CEAB-4D48-B704-63FA82D58E8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154EF26-81EC-43AE-917E-2AF0643DCEC5}" type="datetimeFigureOut">
              <a:rPr lang="es-ES" smtClean="0"/>
              <a:pPr/>
              <a:t>03/05/2020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2BE0DD-CEAB-4D48-B704-63FA82D58E8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95437" y="4406903"/>
            <a:ext cx="10711339"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95437" y="2906713"/>
            <a:ext cx="1071133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154EF26-81EC-43AE-917E-2AF0643DCEC5}" type="datetimeFigureOut">
              <a:rPr lang="es-ES" smtClean="0"/>
              <a:pPr/>
              <a:t>03/05/2020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C2BE0DD-CEAB-4D48-B704-63FA82D58E8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30079" y="1600203"/>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405800" y="1600203"/>
            <a:ext cx="5565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3154EF26-81EC-43AE-917E-2AF0643DCEC5}" type="datetimeFigureOut">
              <a:rPr lang="es-ES" smtClean="0"/>
              <a:pPr/>
              <a:t>03/05/2020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C2BE0DD-CEAB-4D48-B704-63FA82D58E8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30079" y="1535113"/>
            <a:ext cx="556788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30079" y="2174875"/>
            <a:ext cx="556788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401427" y="1535113"/>
            <a:ext cx="557007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401427" y="2174875"/>
            <a:ext cx="557007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154EF26-81EC-43AE-917E-2AF0643DCEC5}" type="datetimeFigureOut">
              <a:rPr lang="es-ES" smtClean="0"/>
              <a:pPr/>
              <a:t>03/05/2020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C2BE0DD-CEAB-4D48-B704-63FA82D58E8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3154EF26-81EC-43AE-917E-2AF0643DCEC5}" type="datetimeFigureOut">
              <a:rPr lang="es-ES" smtClean="0"/>
              <a:pPr/>
              <a:t>03/05/2020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C2BE0DD-CEAB-4D48-B704-63FA82D58E8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54EF26-81EC-43AE-917E-2AF0643DCEC5}" type="datetimeFigureOut">
              <a:rPr lang="es-ES" smtClean="0"/>
              <a:pPr/>
              <a:t>03/05/2020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C2BE0DD-CEAB-4D48-B704-63FA82D58E8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0081" y="273050"/>
            <a:ext cx="4145831"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926866" y="273053"/>
            <a:ext cx="70446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30081" y="1435103"/>
            <a:ext cx="414583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154EF26-81EC-43AE-917E-2AF0643DCEC5}" type="datetimeFigureOut">
              <a:rPr lang="es-ES" smtClean="0"/>
              <a:pPr/>
              <a:t>03/05/2020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C2BE0DD-CEAB-4D48-B704-63FA82D58E8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469997" y="4800600"/>
            <a:ext cx="7560945"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469997" y="612775"/>
            <a:ext cx="756094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469997" y="5367338"/>
            <a:ext cx="756094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154EF26-81EC-43AE-917E-2AF0643DCEC5}" type="datetimeFigureOut">
              <a:rPr lang="es-ES" smtClean="0"/>
              <a:pPr/>
              <a:t>03/05/2020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C2BE0DD-CEAB-4D48-B704-63FA82D58E8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30079" y="274638"/>
            <a:ext cx="11341418"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30079" y="1600203"/>
            <a:ext cx="11341418"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30079" y="6356353"/>
            <a:ext cx="29403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4EF26-81EC-43AE-917E-2AF0643DCEC5}" type="datetimeFigureOut">
              <a:rPr lang="es-ES" smtClean="0"/>
              <a:pPr/>
              <a:t>03/05/2020</a:t>
            </a:fld>
            <a:endParaRPr lang="es-ES"/>
          </a:p>
        </p:txBody>
      </p:sp>
      <p:sp>
        <p:nvSpPr>
          <p:cNvPr id="5" name="4 Marcador de pie de página"/>
          <p:cNvSpPr>
            <a:spLocks noGrp="1"/>
          </p:cNvSpPr>
          <p:nvPr>
            <p:ph type="ftr" sz="quarter" idx="3"/>
          </p:nvPr>
        </p:nvSpPr>
        <p:spPr>
          <a:xfrm>
            <a:off x="4305538" y="6356353"/>
            <a:ext cx="39904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9031129" y="6356353"/>
            <a:ext cx="294036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BE0DD-CEAB-4D48-B704-63FA82D58E8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t="31987" b="10281"/>
          <a:stretch>
            <a:fillRect/>
          </a:stretch>
        </p:blipFill>
        <p:spPr bwMode="auto">
          <a:xfrm>
            <a:off x="0" y="692696"/>
            <a:ext cx="12601575" cy="5456401"/>
          </a:xfrm>
          <a:prstGeom prst="rect">
            <a:avLst/>
          </a:prstGeom>
          <a:noFill/>
          <a:ln w="9525">
            <a:noFill/>
            <a:miter lim="800000"/>
            <a:headEnd/>
            <a:tailEnd/>
          </a:ln>
        </p:spPr>
      </p:pic>
      <p:sp>
        <p:nvSpPr>
          <p:cNvPr id="3" name="2 Subtítulo"/>
          <p:cNvSpPr>
            <a:spLocks noGrp="1"/>
          </p:cNvSpPr>
          <p:nvPr>
            <p:ph type="subTitle" idx="1"/>
          </p:nvPr>
        </p:nvSpPr>
        <p:spPr>
          <a:xfrm>
            <a:off x="0" y="0"/>
            <a:ext cx="12601574" cy="692696"/>
          </a:xfrm>
          <a:solidFill>
            <a:srgbClr val="C00000"/>
          </a:solidFill>
        </p:spPr>
        <p:txBody>
          <a:bodyPr/>
          <a:lstStyle/>
          <a:p>
            <a:r>
              <a:rPr lang="es-ES" dirty="0">
                <a:solidFill>
                  <a:srgbClr val="FF0000"/>
                </a:solidFill>
              </a:rPr>
              <a:t> </a:t>
            </a:r>
          </a:p>
        </p:txBody>
      </p:sp>
      <p:sp>
        <p:nvSpPr>
          <p:cNvPr id="4" name="1 Título"/>
          <p:cNvSpPr txBox="1">
            <a:spLocks/>
          </p:cNvSpPr>
          <p:nvPr/>
        </p:nvSpPr>
        <p:spPr>
          <a:xfrm>
            <a:off x="0" y="1"/>
            <a:ext cx="12601575" cy="764703"/>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j-lt"/>
                <a:ea typeface="+mj-ea"/>
                <a:cs typeface="+mj-cs"/>
              </a:rPr>
              <a:t>High resolution seismic </a:t>
            </a:r>
            <a:r>
              <a:rPr kumimoji="0" lang="en-US" sz="2400" b="1" i="0" u="none" strike="noStrike" kern="1200" cap="none" spc="0" normalizeH="0" baseline="0" noProof="0" dirty="0" err="1">
                <a:ln>
                  <a:noFill/>
                </a:ln>
                <a:solidFill>
                  <a:schemeClr val="bg1"/>
                </a:solidFill>
                <a:effectLst/>
                <a:uLnTx/>
                <a:uFillTx/>
                <a:latin typeface="+mj-lt"/>
                <a:ea typeface="+mj-ea"/>
                <a:cs typeface="+mj-cs"/>
              </a:rPr>
              <a:t>microzonation</a:t>
            </a:r>
            <a:r>
              <a:rPr kumimoji="0" lang="en-US" sz="2400" b="1" i="0" u="none" strike="noStrike" kern="1200" cap="none" spc="0" normalizeH="0" baseline="0" noProof="0" dirty="0">
                <a:ln>
                  <a:noFill/>
                </a:ln>
                <a:solidFill>
                  <a:schemeClr val="bg1"/>
                </a:solidFill>
                <a:effectLst/>
                <a:uLnTx/>
                <a:uFillTx/>
                <a:latin typeface="+mj-lt"/>
                <a:ea typeface="+mj-ea"/>
                <a:cs typeface="+mj-cs"/>
              </a:rPr>
              <a:t> of</a:t>
            </a:r>
            <a:r>
              <a:rPr kumimoji="0" lang="en-US" sz="2400" b="1" i="0" u="none" strike="noStrike" kern="1200" cap="none" spc="0" normalizeH="0" noProof="0" dirty="0">
                <a:ln>
                  <a:noFill/>
                </a:ln>
                <a:solidFill>
                  <a:schemeClr val="bg1"/>
                </a:solidFill>
                <a:effectLst/>
                <a:uLnTx/>
                <a:uFillTx/>
                <a:latin typeface="+mj-lt"/>
                <a:ea typeface="+mj-ea"/>
                <a:cs typeface="+mj-cs"/>
              </a:rPr>
              <a:t> </a:t>
            </a:r>
            <a:r>
              <a:rPr kumimoji="0" lang="en-US" sz="2400" b="1" i="0" u="none" strike="noStrike" kern="1200" cap="none" spc="0" normalizeH="0" baseline="0" noProof="0" dirty="0">
                <a:ln>
                  <a:noFill/>
                </a:ln>
                <a:solidFill>
                  <a:schemeClr val="bg1"/>
                </a:solidFill>
                <a:effectLst/>
                <a:uLnTx/>
                <a:uFillTx/>
                <a:latin typeface="+mj-lt"/>
                <a:ea typeface="+mj-ea"/>
                <a:cs typeface="+mj-cs"/>
              </a:rPr>
              <a:t>San </a:t>
            </a:r>
            <a:r>
              <a:rPr kumimoji="0" lang="en-US" sz="2400" b="1" i="0" u="none" strike="noStrike" kern="1200" cap="none" spc="0" normalizeH="0" baseline="0" noProof="0" dirty="0" err="1">
                <a:ln>
                  <a:noFill/>
                </a:ln>
                <a:solidFill>
                  <a:schemeClr val="bg1"/>
                </a:solidFill>
                <a:effectLst/>
                <a:uLnTx/>
                <a:uFillTx/>
                <a:latin typeface="+mj-lt"/>
                <a:ea typeface="+mj-ea"/>
                <a:cs typeface="+mj-cs"/>
              </a:rPr>
              <a:t>Cristóbal</a:t>
            </a:r>
            <a:r>
              <a:rPr kumimoji="0" lang="en-US" sz="2400" b="1" i="0" u="none" strike="noStrike" kern="1200" cap="none" spc="0" normalizeH="0" baseline="0" noProof="0" dirty="0">
                <a:ln>
                  <a:noFill/>
                </a:ln>
                <a:solidFill>
                  <a:schemeClr val="bg1"/>
                </a:solidFill>
                <a:effectLst/>
                <a:uLnTx/>
                <a:uFillTx/>
                <a:latin typeface="+mj-lt"/>
                <a:ea typeface="+mj-ea"/>
                <a:cs typeface="+mj-cs"/>
              </a:rPr>
              <a:t> de La </a:t>
            </a:r>
            <a:r>
              <a:rPr kumimoji="0" lang="es-ES" sz="2400" b="1" i="0" u="none" strike="noStrike" kern="1200" cap="none" spc="0" normalizeH="0" baseline="0" noProof="0" dirty="0">
                <a:ln>
                  <a:noFill/>
                </a:ln>
                <a:solidFill>
                  <a:schemeClr val="bg1"/>
                </a:solidFill>
                <a:effectLst/>
                <a:uLnTx/>
                <a:uFillTx/>
                <a:latin typeface="+mj-lt"/>
                <a:ea typeface="+mj-ea"/>
                <a:cs typeface="+mj-cs"/>
              </a:rPr>
              <a:t>Laguna</a:t>
            </a:r>
            <a:r>
              <a:rPr kumimoji="0" lang="es-ES" sz="2400" b="1" i="0" u="none" strike="noStrike" kern="1200" cap="none" spc="0" normalizeH="0" noProof="0" dirty="0">
                <a:ln>
                  <a:noFill/>
                </a:ln>
                <a:solidFill>
                  <a:schemeClr val="bg1"/>
                </a:solidFill>
                <a:effectLst/>
                <a:uLnTx/>
                <a:uFillTx/>
                <a:latin typeface="+mj-lt"/>
                <a:ea typeface="+mj-ea"/>
                <a:cs typeface="+mj-cs"/>
              </a:rPr>
              <a:t> </a:t>
            </a:r>
            <a:r>
              <a:rPr kumimoji="0" lang="es-ES" sz="2400" b="1" i="0" u="none" strike="noStrike" kern="1200" cap="none" spc="0" normalizeH="0" baseline="0" noProof="0" dirty="0">
                <a:ln>
                  <a:noFill/>
                </a:ln>
                <a:solidFill>
                  <a:schemeClr val="bg1"/>
                </a:solidFill>
                <a:effectLst/>
                <a:uLnTx/>
                <a:uFillTx/>
                <a:latin typeface="+mj-lt"/>
                <a:ea typeface="+mj-ea"/>
                <a:cs typeface="+mj-cs"/>
              </a:rPr>
              <a:t>(Tenerife, Spain)</a:t>
            </a:r>
            <a:endParaRPr kumimoji="0" lang="es-ES" sz="24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4 Título"/>
          <p:cNvSpPr>
            <a:spLocks noGrp="1"/>
          </p:cNvSpPr>
          <p:nvPr>
            <p:ph type="ctrTitle"/>
          </p:nvPr>
        </p:nvSpPr>
        <p:spPr>
          <a:xfrm>
            <a:off x="0" y="692696"/>
            <a:ext cx="12601575" cy="2088232"/>
          </a:xfrm>
          <a:noFill/>
        </p:spPr>
        <p:txBody>
          <a:bodyPr>
            <a:normAutofit/>
          </a:bodyPr>
          <a:lstStyle/>
          <a:p>
            <a:r>
              <a:rPr lang="es-ES" sz="1600" b="1" u="sng" dirty="0" smtClean="0">
                <a:latin typeface="OpenSans-Bold"/>
              </a:rPr>
              <a:t>Germán Cervigón Tomico</a:t>
            </a:r>
            <a:r>
              <a:rPr lang="es-ES" sz="700" b="1" u="sng" baseline="60000" dirty="0" smtClean="0">
                <a:latin typeface="OpenSans"/>
              </a:rPr>
              <a:t>1</a:t>
            </a:r>
            <a:r>
              <a:rPr lang="es-ES" sz="1600" b="1" dirty="0" smtClean="0">
                <a:latin typeface="OpenSans"/>
              </a:rPr>
              <a:t>, Diana Patricia Fernández del Campo</a:t>
            </a:r>
            <a:r>
              <a:rPr lang="es-ES" sz="700" b="1" baseline="60000" dirty="0" smtClean="0">
                <a:latin typeface="OpenSans"/>
              </a:rPr>
              <a:t>2</a:t>
            </a:r>
            <a:r>
              <a:rPr lang="es-ES" sz="1600" b="1" dirty="0" smtClean="0">
                <a:latin typeface="OpenSans"/>
              </a:rPr>
              <a:t>, Efrén Fernández Agudo</a:t>
            </a:r>
            <a:r>
              <a:rPr lang="es-ES" sz="700" b="1" baseline="60000" dirty="0" smtClean="0">
                <a:latin typeface="OpenSans"/>
              </a:rPr>
              <a:t>2</a:t>
            </a:r>
            <a:r>
              <a:rPr lang="es-ES" sz="1600" b="1" dirty="0" smtClean="0">
                <a:latin typeface="OpenSans"/>
              </a:rPr>
              <a:t>, Andrés Felipe García Salamanca</a:t>
            </a:r>
            <a:r>
              <a:rPr lang="es-ES" sz="700" b="1" baseline="60000" dirty="0" smtClean="0">
                <a:latin typeface="OpenSans"/>
              </a:rPr>
              <a:t>2,3</a:t>
            </a:r>
            <a:r>
              <a:rPr lang="es-ES" sz="1600" b="1" dirty="0" smtClean="0">
                <a:latin typeface="OpenSans"/>
              </a:rPr>
              <a:t>, </a:t>
            </a:r>
            <a:r>
              <a:rPr lang="es-ES" sz="1600" b="1" dirty="0" err="1" smtClean="0">
                <a:latin typeface="OpenSans"/>
              </a:rPr>
              <a:t>Rory</a:t>
            </a:r>
            <a:r>
              <a:rPr lang="es-ES" sz="1600" b="1" dirty="0" smtClean="0">
                <a:latin typeface="OpenSans"/>
              </a:rPr>
              <a:t> Tisdall</a:t>
            </a:r>
            <a:r>
              <a:rPr lang="es-ES" sz="700" b="1" baseline="60000" dirty="0" smtClean="0">
                <a:latin typeface="OpenSans"/>
              </a:rPr>
              <a:t>4</a:t>
            </a:r>
            <a:r>
              <a:rPr lang="es-ES" sz="1600" b="1" dirty="0" smtClean="0">
                <a:latin typeface="OpenSans"/>
              </a:rPr>
              <a:t>, Iván Cabrera-Pérez</a:t>
            </a:r>
            <a:r>
              <a:rPr lang="es-ES" sz="700" b="1" baseline="60000" dirty="0" smtClean="0">
                <a:latin typeface="OpenSans"/>
              </a:rPr>
              <a:t>1</a:t>
            </a:r>
            <a:r>
              <a:rPr lang="es-ES" sz="1600" b="1" dirty="0" smtClean="0">
                <a:latin typeface="OpenSans"/>
              </a:rPr>
              <a:t>, David Martínez van Dorth</a:t>
            </a:r>
            <a:r>
              <a:rPr lang="es-ES" sz="700" b="1" baseline="60000" dirty="0" smtClean="0">
                <a:latin typeface="OpenSans"/>
              </a:rPr>
              <a:t>1</a:t>
            </a:r>
            <a:r>
              <a:rPr lang="es-ES" sz="1600" b="1" dirty="0" smtClean="0">
                <a:latin typeface="OpenSans"/>
              </a:rPr>
              <a:t>, Jean Soubestre</a:t>
            </a:r>
            <a:r>
              <a:rPr lang="es-ES" sz="700" b="1" baseline="60000" dirty="0" smtClean="0">
                <a:latin typeface="OpenSans"/>
              </a:rPr>
              <a:t>1</a:t>
            </a:r>
            <a:r>
              <a:rPr lang="es-ES" sz="1600" b="1" dirty="0" smtClean="0">
                <a:latin typeface="OpenSans"/>
              </a:rPr>
              <a:t>, Garazi </a:t>
            </a:r>
            <a:r>
              <a:rPr lang="es-ES" sz="1600" b="1" dirty="0" err="1" smtClean="0">
                <a:latin typeface="OpenSans"/>
              </a:rPr>
              <a:t>Bidaurrazaga</a:t>
            </a:r>
            <a:r>
              <a:rPr lang="es-ES" sz="1600" b="1" dirty="0" smtClean="0">
                <a:latin typeface="OpenSans"/>
              </a:rPr>
              <a:t> Aguirre</a:t>
            </a:r>
            <a:r>
              <a:rPr lang="es-ES" sz="700" b="1" baseline="60000" dirty="0" smtClean="0">
                <a:latin typeface="OpenSans"/>
              </a:rPr>
              <a:t>1</a:t>
            </a:r>
            <a:r>
              <a:rPr lang="es-ES" sz="1600" b="1" dirty="0" smtClean="0">
                <a:latin typeface="OpenSans"/>
              </a:rPr>
              <a:t>, Víctor Ortega Ramos</a:t>
            </a:r>
            <a:r>
              <a:rPr lang="es-ES" sz="700" b="1" baseline="60000" dirty="0" smtClean="0">
                <a:latin typeface="OpenSans"/>
              </a:rPr>
              <a:t>1</a:t>
            </a:r>
            <a:r>
              <a:rPr lang="es-ES" sz="1600" b="1" dirty="0" smtClean="0">
                <a:latin typeface="OpenSans"/>
              </a:rPr>
              <a:t>, Luca D'Auria</a:t>
            </a:r>
            <a:r>
              <a:rPr lang="es-ES" sz="700" b="1" baseline="60000" dirty="0" smtClean="0">
                <a:latin typeface="OpenSans"/>
              </a:rPr>
              <a:t>1,5</a:t>
            </a:r>
            <a:r>
              <a:rPr lang="es-ES" sz="1600" b="1" dirty="0" smtClean="0">
                <a:latin typeface="OpenSans"/>
              </a:rPr>
              <a:t>, and Nemesio M. Pérez</a:t>
            </a:r>
            <a:r>
              <a:rPr lang="es-ES" sz="700" b="1" baseline="60000" dirty="0" smtClean="0">
                <a:latin typeface="OpenSans"/>
              </a:rPr>
              <a:t>1,5,6</a:t>
            </a:r>
            <a:r>
              <a:rPr lang="es-ES" sz="700" b="1" dirty="0" smtClean="0">
                <a:latin typeface="OpenSans"/>
              </a:rPr>
              <a:t> </a:t>
            </a:r>
            <a:r>
              <a:rPr lang="es-ES" sz="700" dirty="0" smtClean="0">
                <a:latin typeface="OpenSans"/>
              </a:rPr>
              <a:t/>
            </a:r>
            <a:br>
              <a:rPr lang="es-ES" sz="700" dirty="0" smtClean="0">
                <a:latin typeface="OpenSans"/>
              </a:rPr>
            </a:br>
            <a:r>
              <a:rPr lang="es-ES" sz="700" b="1" dirty="0" smtClean="0">
                <a:latin typeface="OpenSans"/>
              </a:rPr>
              <a:t>1</a:t>
            </a:r>
            <a:r>
              <a:rPr lang="es-ES" sz="1200" b="1" dirty="0" smtClean="0">
                <a:latin typeface="OpenSans"/>
              </a:rPr>
              <a:t>Instituto Volcanológico de Canarias (INVOLCAN), San Cristóbal de La Laguna, Tenerife, Spain</a:t>
            </a:r>
            <a:br>
              <a:rPr lang="es-ES" sz="1200" b="1" dirty="0" smtClean="0">
                <a:latin typeface="OpenSans"/>
              </a:rPr>
            </a:br>
            <a:r>
              <a:rPr lang="es-ES" sz="700" b="1" dirty="0" smtClean="0">
                <a:latin typeface="OpenSans"/>
              </a:rPr>
              <a:t>2</a:t>
            </a:r>
            <a:r>
              <a:rPr lang="es-ES" sz="1200" b="1" dirty="0" smtClean="0">
                <a:latin typeface="OpenSans"/>
              </a:rPr>
              <a:t>Facultad de Ciencias Geológicas, Universidad Complutense de Madrid, Madrid, Spain</a:t>
            </a:r>
            <a:br>
              <a:rPr lang="es-ES" sz="1200" b="1" dirty="0" smtClean="0">
                <a:latin typeface="OpenSans"/>
              </a:rPr>
            </a:br>
            <a:r>
              <a:rPr lang="en-US" sz="700" b="1" dirty="0" smtClean="0">
                <a:latin typeface="OpenSans"/>
              </a:rPr>
              <a:t>3</a:t>
            </a:r>
            <a:r>
              <a:rPr lang="en-US" sz="1200" b="1" dirty="0" smtClean="0">
                <a:latin typeface="OpenSans"/>
              </a:rPr>
              <a:t>Department of </a:t>
            </a:r>
            <a:r>
              <a:rPr lang="en-US" sz="1200" b="1" dirty="0" err="1" smtClean="0">
                <a:latin typeface="OpenSans"/>
              </a:rPr>
              <a:t>Geoscience</a:t>
            </a:r>
            <a:r>
              <a:rPr lang="en-US" sz="1200" b="1" dirty="0" smtClean="0">
                <a:latin typeface="OpenSans"/>
              </a:rPr>
              <a:t>, University of Calgary, Alberta, Canada</a:t>
            </a:r>
            <a:br>
              <a:rPr lang="en-US" sz="1200" b="1" dirty="0" smtClean="0">
                <a:latin typeface="OpenSans"/>
              </a:rPr>
            </a:br>
            <a:r>
              <a:rPr lang="en-US" sz="700" b="1" dirty="0" smtClean="0">
                <a:latin typeface="OpenSans"/>
              </a:rPr>
              <a:t>4</a:t>
            </a:r>
            <a:r>
              <a:rPr lang="en-US" sz="1200" b="1" dirty="0" smtClean="0">
                <a:latin typeface="OpenSans"/>
              </a:rPr>
              <a:t>School of Environmental Sciences, University of Liverpool, Liverpool, UK</a:t>
            </a:r>
            <a:br>
              <a:rPr lang="en-US" sz="1200" b="1" dirty="0" smtClean="0">
                <a:latin typeface="OpenSans"/>
              </a:rPr>
            </a:br>
            <a:r>
              <a:rPr lang="es-ES" sz="700" b="1" dirty="0" smtClean="0">
                <a:latin typeface="OpenSans"/>
              </a:rPr>
              <a:t>5</a:t>
            </a:r>
            <a:r>
              <a:rPr lang="es-ES" sz="1200" b="1" dirty="0" smtClean="0">
                <a:latin typeface="OpenSans"/>
              </a:rPr>
              <a:t>Instituto Tecnológico y de Energías Renovables (ITER), Granadilla de Abona, Tenerife, Canary Islands, Spain</a:t>
            </a:r>
            <a:br>
              <a:rPr lang="es-ES" sz="1200" b="1" dirty="0" smtClean="0">
                <a:latin typeface="OpenSans"/>
              </a:rPr>
            </a:br>
            <a:r>
              <a:rPr lang="es-ES" sz="700" b="1" dirty="0" smtClean="0">
                <a:latin typeface="OpenSans"/>
              </a:rPr>
              <a:t>6</a:t>
            </a:r>
            <a:r>
              <a:rPr lang="es-ES" sz="1200" b="1" dirty="0" smtClean="0">
                <a:latin typeface="OpenSans"/>
              </a:rPr>
              <a:t>Agencia Insular de la Energía de Tenerife (AIET), Granadilla de Abona, Tenerife, Canary Islands, Spain</a:t>
            </a:r>
            <a:endParaRPr lang="es-ES" sz="1600" b="1" dirty="0"/>
          </a:p>
        </p:txBody>
      </p:sp>
      <p:pic>
        <p:nvPicPr>
          <p:cNvPr id="5124" name="Picture 4"/>
          <p:cNvPicPr>
            <a:picLocks noChangeAspect="1" noChangeArrowheads="1"/>
          </p:cNvPicPr>
          <p:nvPr/>
        </p:nvPicPr>
        <p:blipFill>
          <a:blip r:embed="rId3" cstate="print"/>
          <a:srcRect/>
          <a:stretch>
            <a:fillRect/>
          </a:stretch>
        </p:blipFill>
        <p:spPr bwMode="auto">
          <a:xfrm>
            <a:off x="252115" y="6165304"/>
            <a:ext cx="594816" cy="594817"/>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1188219" y="6237312"/>
            <a:ext cx="1094924" cy="496432"/>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2700387" y="6237312"/>
            <a:ext cx="511696" cy="511696"/>
          </a:xfrm>
          <a:prstGeom prst="rect">
            <a:avLst/>
          </a:prstGeom>
          <a:noFill/>
          <a:ln w="9525">
            <a:noFill/>
            <a:miter lim="800000"/>
            <a:headEnd/>
            <a:tailEnd/>
          </a:ln>
        </p:spPr>
      </p:pic>
      <p:pic>
        <p:nvPicPr>
          <p:cNvPr id="5127" name="Picture 7"/>
          <p:cNvPicPr>
            <a:picLocks noChangeAspect="1" noChangeArrowheads="1"/>
          </p:cNvPicPr>
          <p:nvPr/>
        </p:nvPicPr>
        <p:blipFill>
          <a:blip r:embed="rId6" cstate="print"/>
          <a:srcRect/>
          <a:stretch>
            <a:fillRect/>
          </a:stretch>
        </p:blipFill>
        <p:spPr bwMode="auto">
          <a:xfrm>
            <a:off x="3636491" y="6309320"/>
            <a:ext cx="1543348" cy="343197"/>
          </a:xfrm>
          <a:prstGeom prst="rect">
            <a:avLst/>
          </a:prstGeom>
          <a:noFill/>
          <a:ln w="9525">
            <a:noFill/>
            <a:miter lim="800000"/>
            <a:headEnd/>
            <a:tailEnd/>
          </a:ln>
        </p:spPr>
      </p:pic>
      <p:pic>
        <p:nvPicPr>
          <p:cNvPr id="5128" name="Picture 8"/>
          <p:cNvPicPr>
            <a:picLocks noChangeAspect="1" noChangeArrowheads="1"/>
          </p:cNvPicPr>
          <p:nvPr/>
        </p:nvPicPr>
        <p:blipFill>
          <a:blip r:embed="rId7" cstate="print"/>
          <a:srcRect/>
          <a:stretch>
            <a:fillRect/>
          </a:stretch>
        </p:blipFill>
        <p:spPr bwMode="auto">
          <a:xfrm>
            <a:off x="5292675" y="6309320"/>
            <a:ext cx="864096" cy="438834"/>
          </a:xfrm>
          <a:prstGeom prst="rect">
            <a:avLst/>
          </a:prstGeom>
          <a:noFill/>
          <a:ln w="9525">
            <a:noFill/>
            <a:miter lim="800000"/>
            <a:headEnd/>
            <a:tailEnd/>
          </a:ln>
        </p:spPr>
      </p:pic>
      <p:pic>
        <p:nvPicPr>
          <p:cNvPr id="5129" name="Picture 9"/>
          <p:cNvPicPr>
            <a:picLocks noChangeAspect="1" noChangeArrowheads="1"/>
          </p:cNvPicPr>
          <p:nvPr/>
        </p:nvPicPr>
        <p:blipFill>
          <a:blip r:embed="rId8" cstate="print"/>
          <a:srcRect/>
          <a:stretch>
            <a:fillRect/>
          </a:stretch>
        </p:blipFill>
        <p:spPr bwMode="auto">
          <a:xfrm>
            <a:off x="6228779" y="6237312"/>
            <a:ext cx="936104" cy="552386"/>
          </a:xfrm>
          <a:prstGeom prst="rect">
            <a:avLst/>
          </a:prstGeom>
          <a:noFill/>
          <a:ln w="9525">
            <a:noFill/>
            <a:miter lim="800000"/>
            <a:headEnd/>
            <a:tailEnd/>
          </a:ln>
        </p:spPr>
      </p:pic>
      <p:pic>
        <p:nvPicPr>
          <p:cNvPr id="5130" name="Picture 10"/>
          <p:cNvPicPr>
            <a:picLocks noChangeAspect="1" noChangeArrowheads="1"/>
          </p:cNvPicPr>
          <p:nvPr/>
        </p:nvPicPr>
        <p:blipFill>
          <a:blip r:embed="rId9" cstate="print"/>
          <a:srcRect/>
          <a:stretch>
            <a:fillRect/>
          </a:stretch>
        </p:blipFill>
        <p:spPr bwMode="auto">
          <a:xfrm>
            <a:off x="7380907" y="6200211"/>
            <a:ext cx="1296143" cy="657789"/>
          </a:xfrm>
          <a:prstGeom prst="rect">
            <a:avLst/>
          </a:prstGeom>
          <a:noFill/>
          <a:ln w="9525">
            <a:noFill/>
            <a:miter lim="800000"/>
            <a:headEnd/>
            <a:tailEnd/>
          </a:ln>
        </p:spPr>
      </p:pic>
      <p:pic>
        <p:nvPicPr>
          <p:cNvPr id="5131" name="Picture 11"/>
          <p:cNvPicPr>
            <a:picLocks noChangeAspect="1" noChangeArrowheads="1"/>
          </p:cNvPicPr>
          <p:nvPr/>
        </p:nvPicPr>
        <p:blipFill>
          <a:blip r:embed="rId10" cstate="print"/>
          <a:srcRect/>
          <a:stretch>
            <a:fillRect/>
          </a:stretch>
        </p:blipFill>
        <p:spPr bwMode="auto">
          <a:xfrm>
            <a:off x="8605043" y="6237312"/>
            <a:ext cx="1872208" cy="513475"/>
          </a:xfrm>
          <a:prstGeom prst="rect">
            <a:avLst/>
          </a:prstGeom>
          <a:noFill/>
          <a:ln w="9525">
            <a:noFill/>
            <a:miter lim="800000"/>
            <a:headEnd/>
            <a:tailEnd/>
          </a:ln>
        </p:spPr>
      </p:pic>
      <p:pic>
        <p:nvPicPr>
          <p:cNvPr id="5132" name="Picture 12"/>
          <p:cNvPicPr>
            <a:picLocks noChangeAspect="1" noChangeArrowheads="1"/>
          </p:cNvPicPr>
          <p:nvPr/>
        </p:nvPicPr>
        <p:blipFill>
          <a:blip r:embed="rId11" cstate="print"/>
          <a:srcRect/>
          <a:stretch>
            <a:fillRect/>
          </a:stretch>
        </p:blipFill>
        <p:spPr bwMode="auto">
          <a:xfrm>
            <a:off x="10621267" y="6237312"/>
            <a:ext cx="548680" cy="548680"/>
          </a:xfrm>
          <a:prstGeom prst="rect">
            <a:avLst/>
          </a:prstGeom>
          <a:noFill/>
          <a:ln w="9525">
            <a:noFill/>
            <a:miter lim="800000"/>
            <a:headEnd/>
            <a:tailEnd/>
          </a:ln>
        </p:spPr>
      </p:pic>
      <p:pic>
        <p:nvPicPr>
          <p:cNvPr id="5133" name="Picture 13"/>
          <p:cNvPicPr>
            <a:picLocks noChangeAspect="1" noChangeArrowheads="1"/>
          </p:cNvPicPr>
          <p:nvPr/>
        </p:nvPicPr>
        <p:blipFill>
          <a:blip r:embed="rId12" cstate="print"/>
          <a:srcRect/>
          <a:stretch>
            <a:fillRect/>
          </a:stretch>
        </p:blipFill>
        <p:spPr bwMode="auto">
          <a:xfrm>
            <a:off x="11413355" y="6219377"/>
            <a:ext cx="1008112" cy="638623"/>
          </a:xfrm>
          <a:prstGeom prst="rect">
            <a:avLst/>
          </a:prstGeom>
          <a:noFill/>
          <a:ln w="9525">
            <a:noFill/>
            <a:miter lim="800000"/>
            <a:headEnd/>
            <a:tailEnd/>
          </a:ln>
        </p:spPr>
      </p:pic>
      <p:sp>
        <p:nvSpPr>
          <p:cNvPr id="18" name="17 Rectángulo"/>
          <p:cNvSpPr/>
          <p:nvPr/>
        </p:nvSpPr>
        <p:spPr>
          <a:xfrm>
            <a:off x="0" y="5445224"/>
            <a:ext cx="12601575" cy="646331"/>
          </a:xfrm>
          <a:prstGeom prst="rect">
            <a:avLst/>
          </a:prstGeom>
        </p:spPr>
        <p:txBody>
          <a:bodyPr wrap="square">
            <a:spAutoFit/>
          </a:bodyPr>
          <a:lstStyle/>
          <a:p>
            <a:r>
              <a:rPr lang="en-US" sz="1200" u="sng" dirty="0">
                <a:solidFill>
                  <a:schemeClr val="bg1"/>
                </a:solidFill>
              </a:rPr>
              <a:t>ACKNOWLEDGEMENTS</a:t>
            </a:r>
          </a:p>
          <a:p>
            <a:r>
              <a:rPr lang="en-US" sz="1200" dirty="0">
                <a:solidFill>
                  <a:schemeClr val="bg1"/>
                </a:solidFill>
              </a:rPr>
              <a:t> This work has been possible thanks to the support of the </a:t>
            </a:r>
            <a:r>
              <a:rPr lang="en-US" sz="1200" dirty="0" err="1">
                <a:solidFill>
                  <a:schemeClr val="bg1"/>
                </a:solidFill>
              </a:rPr>
              <a:t>TFInnova</a:t>
            </a:r>
            <a:r>
              <a:rPr lang="en-US" sz="1200" dirty="0">
                <a:solidFill>
                  <a:schemeClr val="bg1"/>
                </a:solidFill>
              </a:rPr>
              <a:t> program, financed by Cabildo Insular de Tenerife and to the project VOLRISKMAC (MAC/3.5b/124), co-financed by the European Union MAC 2014-2020 Cooperation Transnational Programs. We acknowledge students from Universidad </a:t>
            </a:r>
            <a:r>
              <a:rPr lang="en-US" sz="1200" dirty="0" err="1">
                <a:solidFill>
                  <a:schemeClr val="bg1"/>
                </a:solidFill>
              </a:rPr>
              <a:t>Complutense</a:t>
            </a:r>
            <a:r>
              <a:rPr lang="en-US" sz="1200" dirty="0">
                <a:solidFill>
                  <a:schemeClr val="bg1"/>
                </a:solidFill>
              </a:rPr>
              <a:t> de Madrid, which significantly contributed to the field surveys and data analysis.</a:t>
            </a:r>
            <a:endParaRPr lang="es-ES" sz="12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0405243" cy="936104"/>
          </a:xfrm>
          <a:solidFill>
            <a:schemeClr val="accent2">
              <a:lumMod val="40000"/>
              <a:lumOff val="60000"/>
            </a:schemeClr>
          </a:solidFill>
        </p:spPr>
        <p:txBody>
          <a:bodyPr>
            <a:normAutofit/>
          </a:bodyPr>
          <a:lstStyle/>
          <a:p>
            <a:r>
              <a:rPr lang="es-ES" sz="3200" dirty="0" err="1"/>
              <a:t>Introduction</a:t>
            </a:r>
            <a:r>
              <a:rPr lang="es-ES" sz="3200" dirty="0"/>
              <a:t> &amp; </a:t>
            </a:r>
            <a:r>
              <a:rPr lang="es-ES" sz="3200" dirty="0" err="1"/>
              <a:t>objectives</a:t>
            </a:r>
            <a:endParaRPr lang="es-ES" sz="3200" dirty="0"/>
          </a:p>
        </p:txBody>
      </p:sp>
      <p:sp>
        <p:nvSpPr>
          <p:cNvPr id="3" name="2 Marcador de contenido"/>
          <p:cNvSpPr>
            <a:spLocks noGrp="1"/>
          </p:cNvSpPr>
          <p:nvPr>
            <p:ph idx="1"/>
          </p:nvPr>
        </p:nvSpPr>
        <p:spPr>
          <a:xfrm>
            <a:off x="252115" y="908720"/>
            <a:ext cx="6048672" cy="5949280"/>
          </a:xfrm>
        </p:spPr>
        <p:txBody>
          <a:bodyPr>
            <a:normAutofit fontScale="85000" lnSpcReduction="10000"/>
          </a:bodyPr>
          <a:lstStyle/>
          <a:p>
            <a:pPr marL="0" indent="0" algn="just">
              <a:buNone/>
            </a:pPr>
            <a:r>
              <a:rPr lang="en-US" sz="2000" dirty="0"/>
              <a:t>Tenerife is located on the Canary Islands volcanic archipelago, in front of the northwestern coasts of Africa. This island is one of those from this archipelago which has experienced historical volcanism. Actually, the majority of casualties associated with historical eruptions on Tenerife were linked to the seismicity associated to the eruptive activity. Therefore, the volcano-tectonic seismicity constitutes a relevant natural hazard. Moreover, the tectonics of the archipelago and </a:t>
            </a:r>
            <a:r>
              <a:rPr lang="en-US" sz="2000" dirty="0" err="1"/>
              <a:t>paleoseismological</a:t>
            </a:r>
            <a:r>
              <a:rPr lang="en-US" sz="2000" dirty="0"/>
              <a:t> evidences in the southern part of the island, suggest the possibility of destructive earthquake shaking  on the island.</a:t>
            </a:r>
          </a:p>
          <a:p>
            <a:pPr marL="0" indent="0" algn="just">
              <a:buNone/>
            </a:pPr>
            <a:endParaRPr lang="en-US" sz="2000" dirty="0"/>
          </a:p>
          <a:p>
            <a:pPr marL="0" indent="0" algn="just">
              <a:buNone/>
            </a:pPr>
            <a:r>
              <a:rPr lang="en-US" sz="2000" dirty="0"/>
              <a:t>The complex geology of the island also affects seismic wave propagation and can lead to local seismic amplification phenomena. Actually, a recent moderate earthquake (M</a:t>
            </a:r>
            <a:r>
              <a:rPr lang="en-US" sz="2000" baseline="-25000" dirty="0"/>
              <a:t>l</a:t>
            </a:r>
            <a:r>
              <a:rPr lang="en-US" sz="2000" dirty="0"/>
              <a:t>=4.4), has been recorded by a dense broadband network: Red </a:t>
            </a:r>
            <a:r>
              <a:rPr lang="en-US" sz="2000" dirty="0" err="1"/>
              <a:t>Sísmica</a:t>
            </a:r>
            <a:r>
              <a:rPr lang="en-US" sz="2000" dirty="0"/>
              <a:t> </a:t>
            </a:r>
            <a:r>
              <a:rPr lang="en-US" sz="2000" dirty="0" err="1"/>
              <a:t>Canaria</a:t>
            </a:r>
            <a:r>
              <a:rPr lang="en-US" sz="2000" dirty="0"/>
              <a:t> (C7) operated by </a:t>
            </a:r>
            <a:r>
              <a:rPr lang="en-US" sz="2000" dirty="0" err="1"/>
              <a:t>Instituto</a:t>
            </a:r>
            <a:r>
              <a:rPr lang="en-US" sz="2000" dirty="0"/>
              <a:t> </a:t>
            </a:r>
            <a:r>
              <a:rPr lang="en-US" sz="2000" dirty="0" err="1"/>
              <a:t>Volcanológico</a:t>
            </a:r>
            <a:r>
              <a:rPr lang="en-US" sz="2000" dirty="0"/>
              <a:t> de Canarias (INVOLCAN), showing relevant local amplification effects at different sites. Thus, in 2019, INVOLCAN started a research program (</a:t>
            </a:r>
            <a:r>
              <a:rPr lang="en-US" sz="2000" dirty="0" err="1"/>
              <a:t>TFsismozon</a:t>
            </a:r>
            <a:r>
              <a:rPr lang="en-US" sz="2000" dirty="0"/>
              <a:t>) aimed at characterizing the local seismic response of the urban areas of Tenerife in order to mitigate the seismic risk of the island. The first town selected for this purpose was the town of San </a:t>
            </a:r>
            <a:r>
              <a:rPr lang="en-US" sz="2000" dirty="0" err="1"/>
              <a:t>Cristóbal</a:t>
            </a:r>
            <a:r>
              <a:rPr lang="en-US" sz="2000" dirty="0"/>
              <a:t> de La Laguna (World Heritage Site by UNESCO since 1999), partially built over </a:t>
            </a:r>
            <a:r>
              <a:rPr lang="en-US" sz="2000" dirty="0" err="1"/>
              <a:t>lacustrine</a:t>
            </a:r>
            <a:r>
              <a:rPr lang="en-US" sz="2000" dirty="0"/>
              <a:t> sediments (Fig.1), which can be responsible for seismic wave amplification.</a:t>
            </a:r>
            <a:endParaRPr lang="es-ES" sz="2000" dirty="0"/>
          </a:p>
          <a:p>
            <a:pPr marL="0" indent="0" algn="just">
              <a:buNone/>
            </a:pPr>
            <a:endParaRPr lang="en-US" sz="2000" dirty="0"/>
          </a:p>
          <a:p>
            <a:pPr algn="just">
              <a:buNone/>
            </a:pPr>
            <a:endParaRPr lang="en-US" sz="2000" dirty="0"/>
          </a:p>
        </p:txBody>
      </p:sp>
      <p:pic>
        <p:nvPicPr>
          <p:cNvPr id="1028" name="Picture 4"/>
          <p:cNvPicPr>
            <a:picLocks noChangeAspect="1" noChangeArrowheads="1"/>
          </p:cNvPicPr>
          <p:nvPr/>
        </p:nvPicPr>
        <p:blipFill>
          <a:blip r:embed="rId2" cstate="print"/>
          <a:srcRect/>
          <a:stretch>
            <a:fillRect/>
          </a:stretch>
        </p:blipFill>
        <p:spPr bwMode="auto">
          <a:xfrm>
            <a:off x="6477241" y="2708920"/>
            <a:ext cx="6124334" cy="414908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6444803" y="2708920"/>
            <a:ext cx="2232248" cy="1721620"/>
          </a:xfrm>
          <a:prstGeom prst="rect">
            <a:avLst/>
          </a:prstGeom>
          <a:noFill/>
          <a:ln w="9525">
            <a:noFill/>
            <a:miter lim="800000"/>
            <a:headEnd/>
            <a:tailEnd/>
          </a:ln>
        </p:spPr>
      </p:pic>
      <p:sp>
        <p:nvSpPr>
          <p:cNvPr id="13" name="12 Rectángulo"/>
          <p:cNvSpPr/>
          <p:nvPr/>
        </p:nvSpPr>
        <p:spPr>
          <a:xfrm>
            <a:off x="7956971" y="3068960"/>
            <a:ext cx="72008" cy="7200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1" name="Picture 7"/>
          <p:cNvPicPr>
            <a:picLocks noChangeAspect="1" noChangeArrowheads="1"/>
          </p:cNvPicPr>
          <p:nvPr/>
        </p:nvPicPr>
        <p:blipFill>
          <a:blip r:embed="rId4" cstate="print"/>
          <a:srcRect/>
          <a:stretch>
            <a:fillRect/>
          </a:stretch>
        </p:blipFill>
        <p:spPr bwMode="auto">
          <a:xfrm>
            <a:off x="10477251" y="0"/>
            <a:ext cx="1764284" cy="2688677"/>
          </a:xfrm>
          <a:prstGeom prst="rect">
            <a:avLst/>
          </a:prstGeom>
          <a:noFill/>
          <a:ln w="9525">
            <a:noFill/>
            <a:miter lim="800000"/>
            <a:headEnd/>
            <a:tailEnd/>
          </a:ln>
        </p:spPr>
      </p:pic>
      <p:sp>
        <p:nvSpPr>
          <p:cNvPr id="16" name="15 Rectángulo"/>
          <p:cNvSpPr/>
          <p:nvPr/>
        </p:nvSpPr>
        <p:spPr>
          <a:xfrm>
            <a:off x="6660827" y="1484784"/>
            <a:ext cx="3528392" cy="830997"/>
          </a:xfrm>
          <a:prstGeom prst="rect">
            <a:avLst/>
          </a:prstGeom>
        </p:spPr>
        <p:txBody>
          <a:bodyPr wrap="square">
            <a:spAutoFit/>
          </a:bodyPr>
          <a:lstStyle/>
          <a:p>
            <a:pPr algn="ctr"/>
            <a:r>
              <a:rPr lang="es-ES" sz="1200" b="1" dirty="0"/>
              <a:t>Fig. 1. </a:t>
            </a:r>
            <a:r>
              <a:rPr lang="es-ES" sz="1200" b="1" dirty="0" err="1"/>
              <a:t>Geologic</a:t>
            </a:r>
            <a:r>
              <a:rPr lang="es-ES" sz="1200" b="1" dirty="0"/>
              <a:t> </a:t>
            </a:r>
            <a:r>
              <a:rPr lang="es-ES" sz="1200" b="1" dirty="0" err="1"/>
              <a:t>map</a:t>
            </a:r>
            <a:r>
              <a:rPr lang="es-ES" sz="1200" b="1" dirty="0"/>
              <a:t> of San Cristóbal de La Laguna </a:t>
            </a:r>
            <a:r>
              <a:rPr lang="es-ES" sz="1200" b="1" dirty="0" err="1"/>
              <a:t>extracted</a:t>
            </a:r>
            <a:r>
              <a:rPr lang="es-ES" sz="1200" b="1" dirty="0"/>
              <a:t> from Infraestructura de Datos Espaciales de Canarias (IDE Canarias). Red </a:t>
            </a:r>
            <a:r>
              <a:rPr lang="es-ES" sz="1200" b="1" dirty="0" err="1"/>
              <a:t>circles</a:t>
            </a:r>
            <a:r>
              <a:rPr lang="es-ES" sz="1200" b="1" dirty="0"/>
              <a:t> </a:t>
            </a:r>
            <a:r>
              <a:rPr lang="es-ES" sz="1200" b="1" dirty="0" err="1"/>
              <a:t>represent</a:t>
            </a:r>
            <a:r>
              <a:rPr lang="es-ES" sz="1200" b="1" dirty="0"/>
              <a:t> the </a:t>
            </a:r>
            <a:r>
              <a:rPr lang="es-ES" sz="1200" b="1" dirty="0" err="1"/>
              <a:t>measuring</a:t>
            </a:r>
            <a:r>
              <a:rPr lang="es-ES" sz="1200" b="1" dirty="0"/>
              <a:t> </a:t>
            </a:r>
            <a:r>
              <a:rPr lang="es-ES" sz="1200" b="1" dirty="0" err="1"/>
              <a:t>points</a:t>
            </a:r>
            <a:r>
              <a:rPr lang="es-ES" sz="1200" b="1"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p:cNvPicPr>
            <a:picLocks noChangeAspect="1" noChangeArrowheads="1"/>
          </p:cNvPicPr>
          <p:nvPr/>
        </p:nvPicPr>
        <p:blipFill>
          <a:blip r:embed="rId2" cstate="print"/>
          <a:srcRect/>
          <a:stretch>
            <a:fillRect/>
          </a:stretch>
        </p:blipFill>
        <p:spPr bwMode="auto">
          <a:xfrm>
            <a:off x="10117211" y="836712"/>
            <a:ext cx="2088232" cy="1464597"/>
          </a:xfrm>
          <a:prstGeom prst="rect">
            <a:avLst/>
          </a:prstGeom>
          <a:noFill/>
          <a:ln w="9525">
            <a:noFill/>
            <a:miter lim="800000"/>
            <a:headEnd/>
            <a:tailEnd/>
          </a:ln>
        </p:spPr>
      </p:pic>
      <p:pic>
        <p:nvPicPr>
          <p:cNvPr id="20" name="Picture 3"/>
          <p:cNvPicPr>
            <a:picLocks noChangeAspect="1" noChangeArrowheads="1"/>
          </p:cNvPicPr>
          <p:nvPr/>
        </p:nvPicPr>
        <p:blipFill>
          <a:blip r:embed="rId2" cstate="print"/>
          <a:srcRect/>
          <a:stretch>
            <a:fillRect/>
          </a:stretch>
        </p:blipFill>
        <p:spPr bwMode="auto">
          <a:xfrm>
            <a:off x="7668939" y="836712"/>
            <a:ext cx="2088232" cy="1464597"/>
          </a:xfrm>
          <a:prstGeom prst="rect">
            <a:avLst/>
          </a:prstGeom>
          <a:noFill/>
          <a:ln w="9525">
            <a:noFill/>
            <a:miter lim="800000"/>
            <a:headEnd/>
            <a:tailEnd/>
          </a:ln>
        </p:spPr>
      </p:pic>
      <p:pic>
        <p:nvPicPr>
          <p:cNvPr id="19" name="Picture 3"/>
          <p:cNvPicPr>
            <a:picLocks noChangeAspect="1" noChangeArrowheads="1"/>
          </p:cNvPicPr>
          <p:nvPr/>
        </p:nvPicPr>
        <p:blipFill>
          <a:blip r:embed="rId2" cstate="print"/>
          <a:srcRect/>
          <a:stretch>
            <a:fillRect/>
          </a:stretch>
        </p:blipFill>
        <p:spPr bwMode="auto">
          <a:xfrm>
            <a:off x="5220667" y="836712"/>
            <a:ext cx="2088232" cy="1464597"/>
          </a:xfrm>
          <a:prstGeom prst="rect">
            <a:avLst/>
          </a:prstGeom>
          <a:noFill/>
          <a:ln w="9525">
            <a:noFill/>
            <a:miter lim="800000"/>
            <a:headEnd/>
            <a:tailEnd/>
          </a:ln>
        </p:spPr>
      </p:pic>
      <p:pic>
        <p:nvPicPr>
          <p:cNvPr id="18" name="Picture 3"/>
          <p:cNvPicPr>
            <a:picLocks noChangeAspect="1" noChangeArrowheads="1"/>
          </p:cNvPicPr>
          <p:nvPr/>
        </p:nvPicPr>
        <p:blipFill>
          <a:blip r:embed="rId2" cstate="print"/>
          <a:srcRect/>
          <a:stretch>
            <a:fillRect/>
          </a:stretch>
        </p:blipFill>
        <p:spPr bwMode="auto">
          <a:xfrm>
            <a:off x="2772395" y="836712"/>
            <a:ext cx="2088232" cy="1464597"/>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a:stretch>
            <a:fillRect/>
          </a:stretch>
        </p:blipFill>
        <p:spPr bwMode="auto">
          <a:xfrm>
            <a:off x="324123" y="836712"/>
            <a:ext cx="2088232" cy="1464597"/>
          </a:xfrm>
          <a:prstGeom prst="rect">
            <a:avLst/>
          </a:prstGeom>
          <a:noFill/>
          <a:ln w="9525">
            <a:noFill/>
            <a:miter lim="800000"/>
            <a:headEnd/>
            <a:tailEnd/>
          </a:ln>
        </p:spPr>
      </p:pic>
      <p:sp>
        <p:nvSpPr>
          <p:cNvPr id="2" name="1 Título"/>
          <p:cNvSpPr>
            <a:spLocks noGrp="1"/>
          </p:cNvSpPr>
          <p:nvPr>
            <p:ph type="title"/>
          </p:nvPr>
        </p:nvSpPr>
        <p:spPr>
          <a:xfrm>
            <a:off x="0" y="0"/>
            <a:ext cx="12601575" cy="764704"/>
          </a:xfrm>
          <a:solidFill>
            <a:schemeClr val="accent2">
              <a:lumMod val="40000"/>
              <a:lumOff val="60000"/>
            </a:schemeClr>
          </a:solidFill>
        </p:spPr>
        <p:txBody>
          <a:bodyPr/>
          <a:lstStyle/>
          <a:p>
            <a:r>
              <a:rPr lang="es-ES" sz="3200" dirty="0" err="1"/>
              <a:t>Methods</a:t>
            </a:r>
            <a:endParaRPr lang="es-ES" sz="3200" dirty="0"/>
          </a:p>
        </p:txBody>
      </p:sp>
      <p:sp>
        <p:nvSpPr>
          <p:cNvPr id="3" name="2 Marcador de contenido"/>
          <p:cNvSpPr>
            <a:spLocks noGrp="1"/>
          </p:cNvSpPr>
          <p:nvPr>
            <p:ph idx="1"/>
          </p:nvPr>
        </p:nvSpPr>
        <p:spPr>
          <a:xfrm>
            <a:off x="540147" y="2492896"/>
            <a:ext cx="11521280" cy="3888432"/>
          </a:xfrm>
        </p:spPr>
        <p:txBody>
          <a:bodyPr>
            <a:normAutofit lnSpcReduction="10000"/>
          </a:bodyPr>
          <a:lstStyle/>
          <a:p>
            <a:pPr marL="0" indent="0" algn="just">
              <a:buNone/>
            </a:pPr>
            <a:r>
              <a:rPr lang="en-US" sz="1700" dirty="0"/>
              <a:t>For this purpose, during the summer of 2019, INVOLCAN realized a dense seismic survey of the town, performing seismic noise measurements on 453 sites located in the downtown and its surroundings, for a total surface of about 11 km</a:t>
            </a:r>
            <a:r>
              <a:rPr lang="en-US" sz="1700" baseline="30000" dirty="0"/>
              <a:t>2</a:t>
            </a:r>
            <a:r>
              <a:rPr lang="en-US" sz="1700" dirty="0"/>
              <a:t>. The measurements were realized using mini-arrays, composed of 3-4 elements, for a duration of 2-3 hours.</a:t>
            </a:r>
          </a:p>
          <a:p>
            <a:pPr marL="0" indent="0" algn="just">
              <a:buNone/>
            </a:pPr>
            <a:endParaRPr lang="en-US" sz="1700" dirty="0"/>
          </a:p>
          <a:p>
            <a:pPr marL="0" indent="0" algn="just">
              <a:buNone/>
            </a:pPr>
            <a:r>
              <a:rPr lang="en-US" sz="1700" dirty="0"/>
              <a:t>The recommendations of the SESAME project (</a:t>
            </a:r>
            <a:r>
              <a:rPr lang="en-US" sz="1700" dirty="0" err="1"/>
              <a:t>Acerra</a:t>
            </a:r>
            <a:r>
              <a:rPr lang="en-US" sz="1700" dirty="0"/>
              <a:t> et al., 2004) were taken into account in order to obtain the best possible data, choosing only those measurements with enough quality.</a:t>
            </a:r>
          </a:p>
          <a:p>
            <a:pPr marL="0" indent="0" algn="just">
              <a:buNone/>
            </a:pPr>
            <a:endParaRPr lang="en-US" sz="1700" dirty="0"/>
          </a:p>
          <a:p>
            <a:pPr marL="0" indent="0" algn="just">
              <a:buNone/>
            </a:pPr>
            <a:r>
              <a:rPr lang="en-US" sz="1700" dirty="0" smtClean="0"/>
              <a:t>The H/V method (Nakamura, 1989) was applied to the data in order to obtain the resonance frequencies of each site. This method is able to estimate dynamic characteristics of the top layers measuring the seismic ambient noise of the subsurface soil and also contributes to estimate the seismic amplification phenomena. </a:t>
            </a:r>
          </a:p>
          <a:p>
            <a:pPr marL="0" indent="0" algn="just">
              <a:buNone/>
            </a:pPr>
            <a:endParaRPr lang="en-US" sz="1700" dirty="0"/>
          </a:p>
          <a:p>
            <a:pPr marL="0" indent="0" algn="just">
              <a:buNone/>
            </a:pPr>
            <a:r>
              <a:rPr lang="en-US" sz="1700" dirty="0"/>
              <a:t>Moreover, in order to improve our model, a cross-correlation for each pair of seismic stations has been performed to obtain the empirical Green’s function (EGF) which, through FTAN (Frequency-Time-Analysis) allows determining Rayleigh waves dispersion curves</a:t>
            </a:r>
            <a:r>
              <a:rPr lang="en-US" sz="1700" dirty="0" smtClean="0"/>
              <a:t>.</a:t>
            </a:r>
            <a:endParaRPr lang="en-US" sz="1700" dirty="0"/>
          </a:p>
          <a:p>
            <a:pPr marL="0" indent="0">
              <a:buNone/>
            </a:pPr>
            <a:endParaRPr lang="en-US" sz="1700" dirty="0"/>
          </a:p>
        </p:txBody>
      </p:sp>
      <p:sp>
        <p:nvSpPr>
          <p:cNvPr id="13" name="12 Rectángulo"/>
          <p:cNvSpPr/>
          <p:nvPr/>
        </p:nvSpPr>
        <p:spPr>
          <a:xfrm>
            <a:off x="396131" y="1052736"/>
            <a:ext cx="1944216" cy="923330"/>
          </a:xfrm>
          <a:prstGeom prst="rect">
            <a:avLst/>
          </a:prstGeom>
        </p:spPr>
        <p:txBody>
          <a:bodyPr wrap="square">
            <a:spAutoFit/>
          </a:bodyPr>
          <a:lstStyle/>
          <a:p>
            <a:pPr algn="ctr"/>
            <a:r>
              <a:rPr lang="en-US" dirty="0" smtClean="0"/>
              <a:t>SELECTION OF THE MOST STATIONARY WINDOWS</a:t>
            </a:r>
            <a:endParaRPr lang="es-ES" dirty="0"/>
          </a:p>
        </p:txBody>
      </p:sp>
      <p:sp>
        <p:nvSpPr>
          <p:cNvPr id="14" name="13 Rectángulo"/>
          <p:cNvSpPr/>
          <p:nvPr/>
        </p:nvSpPr>
        <p:spPr>
          <a:xfrm>
            <a:off x="2988419" y="1124744"/>
            <a:ext cx="1728192" cy="923330"/>
          </a:xfrm>
          <a:prstGeom prst="rect">
            <a:avLst/>
          </a:prstGeom>
        </p:spPr>
        <p:txBody>
          <a:bodyPr wrap="square">
            <a:spAutoFit/>
          </a:bodyPr>
          <a:lstStyle/>
          <a:p>
            <a:pPr algn="ctr"/>
            <a:r>
              <a:rPr lang="en-US" dirty="0" smtClean="0"/>
              <a:t>PROCESSING OF THE TIME SERIES</a:t>
            </a:r>
            <a:endParaRPr lang="es-ES" dirty="0"/>
          </a:p>
        </p:txBody>
      </p:sp>
      <p:sp>
        <p:nvSpPr>
          <p:cNvPr id="15" name="14 Rectángulo"/>
          <p:cNvSpPr/>
          <p:nvPr/>
        </p:nvSpPr>
        <p:spPr>
          <a:xfrm>
            <a:off x="5220667" y="980728"/>
            <a:ext cx="2088232" cy="1200329"/>
          </a:xfrm>
          <a:prstGeom prst="rect">
            <a:avLst/>
          </a:prstGeom>
        </p:spPr>
        <p:txBody>
          <a:bodyPr wrap="square">
            <a:spAutoFit/>
          </a:bodyPr>
          <a:lstStyle/>
          <a:p>
            <a:pPr algn="ctr"/>
            <a:r>
              <a:rPr lang="en-US" dirty="0" smtClean="0"/>
              <a:t>COMPUTATION OF FOURIER SPECTRA FOR EACH COMPONENT </a:t>
            </a:r>
            <a:endParaRPr lang="es-ES" dirty="0"/>
          </a:p>
        </p:txBody>
      </p:sp>
      <p:sp>
        <p:nvSpPr>
          <p:cNvPr id="16" name="15 Rectángulo"/>
          <p:cNvSpPr/>
          <p:nvPr/>
        </p:nvSpPr>
        <p:spPr>
          <a:xfrm>
            <a:off x="7740947" y="980728"/>
            <a:ext cx="1872208" cy="1200329"/>
          </a:xfrm>
          <a:prstGeom prst="rect">
            <a:avLst/>
          </a:prstGeom>
        </p:spPr>
        <p:txBody>
          <a:bodyPr wrap="square">
            <a:spAutoFit/>
          </a:bodyPr>
          <a:lstStyle/>
          <a:p>
            <a:pPr algn="ctr"/>
            <a:r>
              <a:rPr lang="en-US" dirty="0" smtClean="0"/>
              <a:t>CALCULATION OF THE AVERAGE OF HORIZONTAL COMPONENTS</a:t>
            </a:r>
            <a:endParaRPr lang="es-ES" dirty="0"/>
          </a:p>
        </p:txBody>
      </p:sp>
      <p:sp>
        <p:nvSpPr>
          <p:cNvPr id="17" name="16 Rectángulo"/>
          <p:cNvSpPr/>
          <p:nvPr/>
        </p:nvSpPr>
        <p:spPr>
          <a:xfrm>
            <a:off x="10261227" y="1124744"/>
            <a:ext cx="1800200" cy="923330"/>
          </a:xfrm>
          <a:prstGeom prst="rect">
            <a:avLst/>
          </a:prstGeom>
        </p:spPr>
        <p:txBody>
          <a:bodyPr wrap="square">
            <a:spAutoFit/>
          </a:bodyPr>
          <a:lstStyle/>
          <a:p>
            <a:pPr algn="ctr"/>
            <a:r>
              <a:rPr lang="en-US" dirty="0" smtClean="0"/>
              <a:t>COMPUTATION OF THE AVERAGE HV CURVE</a:t>
            </a:r>
            <a:endParaRPr lang="es-ES" dirty="0"/>
          </a:p>
        </p:txBody>
      </p:sp>
      <p:sp>
        <p:nvSpPr>
          <p:cNvPr id="22" name="21 Flecha derecha"/>
          <p:cNvSpPr/>
          <p:nvPr/>
        </p:nvSpPr>
        <p:spPr>
          <a:xfrm>
            <a:off x="2412355" y="1484784"/>
            <a:ext cx="36004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Flecha derecha"/>
          <p:cNvSpPr/>
          <p:nvPr/>
        </p:nvSpPr>
        <p:spPr>
          <a:xfrm>
            <a:off x="4860627" y="1484784"/>
            <a:ext cx="36004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Flecha derecha"/>
          <p:cNvSpPr/>
          <p:nvPr/>
        </p:nvSpPr>
        <p:spPr>
          <a:xfrm>
            <a:off x="7308899" y="1484784"/>
            <a:ext cx="36004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Flecha derecha"/>
          <p:cNvSpPr/>
          <p:nvPr/>
        </p:nvSpPr>
        <p:spPr>
          <a:xfrm>
            <a:off x="9757171" y="1484784"/>
            <a:ext cx="360040" cy="2160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6012755" cy="620688"/>
          </a:xfrm>
          <a:solidFill>
            <a:schemeClr val="accent2">
              <a:lumMod val="40000"/>
              <a:lumOff val="60000"/>
            </a:schemeClr>
          </a:solidFill>
        </p:spPr>
        <p:txBody>
          <a:bodyPr>
            <a:normAutofit fontScale="90000"/>
          </a:bodyPr>
          <a:lstStyle/>
          <a:p>
            <a:r>
              <a:rPr lang="es-ES" sz="3600" dirty="0"/>
              <a:t>Results &amp; </a:t>
            </a:r>
            <a:r>
              <a:rPr lang="es-ES" sz="3600" dirty="0" err="1"/>
              <a:t>discussion</a:t>
            </a:r>
            <a:endParaRPr lang="es-ES" sz="3600" dirty="0"/>
          </a:p>
        </p:txBody>
      </p:sp>
      <p:sp>
        <p:nvSpPr>
          <p:cNvPr id="3" name="2 Marcador de contenido"/>
          <p:cNvSpPr>
            <a:spLocks noGrp="1"/>
          </p:cNvSpPr>
          <p:nvPr>
            <p:ph idx="1"/>
          </p:nvPr>
        </p:nvSpPr>
        <p:spPr>
          <a:xfrm>
            <a:off x="0" y="548680"/>
            <a:ext cx="6084763" cy="6309320"/>
          </a:xfrm>
        </p:spPr>
        <p:txBody>
          <a:bodyPr>
            <a:noAutofit/>
          </a:bodyPr>
          <a:lstStyle/>
          <a:p>
            <a:pPr marL="0" indent="0" algn="just">
              <a:buNone/>
            </a:pPr>
            <a:r>
              <a:rPr lang="en-US" sz="1650" dirty="0"/>
              <a:t>The map of fundamental frequencies at San Cristóbal de La Laguna (Fig.2) shows a large medium-high resonance frequency zone (8 - 17.5 Hz) located in the city center. This area hosts the bulk of the urban population and its historical centre, declared World Heritage Site by UNESCO in 1999. The results or our work, together with previous geological data, show it could consist of basaltic lavas covered by a thin layer of sediments (Fig.4) or by slightly developed soils, resulting in high resonance frequencies. On the other hand, in the surrounding areas, frequencies decrease due to a thicker sediment or soil layer.</a:t>
            </a:r>
          </a:p>
          <a:p>
            <a:pPr marL="0" indent="0" algn="just">
              <a:buNone/>
            </a:pPr>
            <a:endParaRPr lang="en-US" sz="1650" dirty="0"/>
          </a:p>
          <a:p>
            <a:pPr marL="0" indent="0" algn="just">
              <a:buNone/>
            </a:pPr>
            <a:r>
              <a:rPr lang="en-US" sz="1650" dirty="0"/>
              <a:t>In the northeast, the </a:t>
            </a:r>
            <a:r>
              <a:rPr lang="en-US" sz="1650" dirty="0" err="1"/>
              <a:t>Aguere</a:t>
            </a:r>
            <a:r>
              <a:rPr lang="en-US" sz="1650" dirty="0"/>
              <a:t> valley is characterized by low resonance frequencies (Fig.3) that corresponds to the lacustrine deposits and the ravines close to the slopes (Fig.5). These soils are composed by clayey-silty layers that can reach a thickness of more than 20 </a:t>
            </a:r>
            <a:r>
              <a:rPr lang="en-US" sz="1650" dirty="0" err="1"/>
              <a:t>metres</a:t>
            </a:r>
            <a:r>
              <a:rPr lang="en-US" sz="1650" dirty="0"/>
              <a:t> and their presence is evidenced by H/V curves with clear peaks in the range of 0.8 - 1.5 Hz.</a:t>
            </a:r>
          </a:p>
          <a:p>
            <a:pPr marL="0" indent="0" algn="just">
              <a:buNone/>
            </a:pPr>
            <a:endParaRPr lang="en-US" sz="1650" dirty="0"/>
          </a:p>
          <a:p>
            <a:pPr marL="0" indent="0" algn="just">
              <a:buNone/>
            </a:pPr>
            <a:r>
              <a:rPr lang="en-US" sz="1650" dirty="0"/>
              <a:t>A second low resonance frequency zone (≈ 1 Hz) located in the southwest (Los Rodeos). It is represented as basaltic lava flows on geological maps and some outcrops seen all along the main roads confirm it (Fig.6). However further field studies showed that the materials are quite loose corresponding to a sandy-clayey soil resulting from the alteration of the volcanic materials.</a:t>
            </a:r>
            <a:endParaRPr lang="es-ES" sz="1650" dirty="0"/>
          </a:p>
        </p:txBody>
      </p:sp>
      <p:pic>
        <p:nvPicPr>
          <p:cNvPr id="3076" name="Picture 4"/>
          <p:cNvPicPr>
            <a:picLocks noChangeAspect="1" noChangeArrowheads="1"/>
          </p:cNvPicPr>
          <p:nvPr/>
        </p:nvPicPr>
        <p:blipFill>
          <a:blip r:embed="rId2" cstate="print"/>
          <a:srcRect/>
          <a:stretch>
            <a:fillRect/>
          </a:stretch>
        </p:blipFill>
        <p:spPr bwMode="auto">
          <a:xfrm>
            <a:off x="6107645" y="0"/>
            <a:ext cx="6493930" cy="3957873"/>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6084763" y="4077072"/>
            <a:ext cx="6516812" cy="1954438"/>
          </a:xfrm>
          <a:prstGeom prst="rect">
            <a:avLst/>
          </a:prstGeom>
          <a:noFill/>
          <a:ln w="9525">
            <a:noFill/>
            <a:miter lim="800000"/>
            <a:headEnd/>
            <a:tailEnd/>
          </a:ln>
        </p:spPr>
      </p:pic>
      <p:cxnSp>
        <p:nvCxnSpPr>
          <p:cNvPr id="10" name="9 Conector recto de flecha"/>
          <p:cNvCxnSpPr/>
          <p:nvPr/>
        </p:nvCxnSpPr>
        <p:spPr>
          <a:xfrm flipV="1">
            <a:off x="9901187" y="2924944"/>
            <a:ext cx="360040" cy="1152128"/>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7380907" y="2420888"/>
            <a:ext cx="2304256" cy="1656184"/>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flipV="1">
            <a:off x="11125323" y="1268760"/>
            <a:ext cx="288032" cy="2808312"/>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6084763" y="6021288"/>
            <a:ext cx="1872208" cy="830997"/>
          </a:xfrm>
          <a:prstGeom prst="rect">
            <a:avLst/>
          </a:prstGeom>
        </p:spPr>
        <p:txBody>
          <a:bodyPr wrap="square">
            <a:spAutoFit/>
          </a:bodyPr>
          <a:lstStyle/>
          <a:p>
            <a:pPr algn="ctr"/>
            <a:r>
              <a:rPr lang="en-US" sz="1200" b="1" dirty="0"/>
              <a:t>Fig. 3. HV curve for point number Z3906 located over thin </a:t>
            </a:r>
            <a:r>
              <a:rPr lang="en-US" sz="1200" b="1" dirty="0" err="1"/>
              <a:t>lacustrine</a:t>
            </a:r>
            <a:r>
              <a:rPr lang="en-US" sz="1200" b="1" dirty="0"/>
              <a:t> deposits.</a:t>
            </a:r>
            <a:endParaRPr lang="es-ES" sz="1200" b="1" dirty="0"/>
          </a:p>
        </p:txBody>
      </p:sp>
      <p:sp>
        <p:nvSpPr>
          <p:cNvPr id="21" name="20 Rectángulo"/>
          <p:cNvSpPr/>
          <p:nvPr/>
        </p:nvSpPr>
        <p:spPr>
          <a:xfrm>
            <a:off x="8389020" y="6021288"/>
            <a:ext cx="1872208" cy="646331"/>
          </a:xfrm>
          <a:prstGeom prst="rect">
            <a:avLst/>
          </a:prstGeom>
        </p:spPr>
        <p:txBody>
          <a:bodyPr wrap="square">
            <a:spAutoFit/>
          </a:bodyPr>
          <a:lstStyle/>
          <a:p>
            <a:pPr algn="ctr"/>
            <a:r>
              <a:rPr lang="en-US" sz="1200" b="1" dirty="0"/>
              <a:t>Fig. 4. HV curve for point number Z013 located over </a:t>
            </a:r>
            <a:r>
              <a:rPr lang="en-US" sz="1200" b="1" dirty="0" err="1"/>
              <a:t>over</a:t>
            </a:r>
            <a:r>
              <a:rPr lang="en-US" sz="1200" b="1" dirty="0"/>
              <a:t> basaltic lavas.</a:t>
            </a:r>
            <a:endParaRPr lang="es-ES" sz="1200" b="1" dirty="0"/>
          </a:p>
        </p:txBody>
      </p:sp>
      <p:sp>
        <p:nvSpPr>
          <p:cNvPr id="22" name="21 Rectángulo"/>
          <p:cNvSpPr/>
          <p:nvPr/>
        </p:nvSpPr>
        <p:spPr>
          <a:xfrm>
            <a:off x="10693275" y="6021288"/>
            <a:ext cx="1908300" cy="646331"/>
          </a:xfrm>
          <a:prstGeom prst="rect">
            <a:avLst/>
          </a:prstGeom>
        </p:spPr>
        <p:txBody>
          <a:bodyPr wrap="square">
            <a:spAutoFit/>
          </a:bodyPr>
          <a:lstStyle/>
          <a:p>
            <a:pPr algn="ctr"/>
            <a:r>
              <a:rPr lang="en-US" sz="1200" b="1" dirty="0"/>
              <a:t>Fig. 5. HV curve for point number Z2903 located over ravine deposits.</a:t>
            </a:r>
            <a:endParaRPr lang="es-ES" sz="1200" b="1" dirty="0"/>
          </a:p>
        </p:txBody>
      </p:sp>
      <p:sp>
        <p:nvSpPr>
          <p:cNvPr id="23" name="22 Rectángulo"/>
          <p:cNvSpPr/>
          <p:nvPr/>
        </p:nvSpPr>
        <p:spPr>
          <a:xfrm>
            <a:off x="6012755" y="1340768"/>
            <a:ext cx="792088" cy="400110"/>
          </a:xfrm>
          <a:prstGeom prst="rect">
            <a:avLst/>
          </a:prstGeom>
        </p:spPr>
        <p:txBody>
          <a:bodyPr wrap="square">
            <a:spAutoFit/>
          </a:bodyPr>
          <a:lstStyle/>
          <a:p>
            <a:pPr algn="ctr"/>
            <a:r>
              <a:rPr lang="es-ES" sz="1000" b="1" dirty="0" err="1"/>
              <a:t>Frequency</a:t>
            </a:r>
            <a:r>
              <a:rPr lang="es-ES" sz="1000" b="1" dirty="0"/>
              <a:t> (Hz)</a:t>
            </a:r>
          </a:p>
        </p:txBody>
      </p:sp>
      <p:sp>
        <p:nvSpPr>
          <p:cNvPr id="24" name="23 Rectángulo"/>
          <p:cNvSpPr/>
          <p:nvPr/>
        </p:nvSpPr>
        <p:spPr>
          <a:xfrm>
            <a:off x="6804843" y="476672"/>
            <a:ext cx="1728192" cy="830997"/>
          </a:xfrm>
          <a:prstGeom prst="rect">
            <a:avLst/>
          </a:prstGeom>
        </p:spPr>
        <p:txBody>
          <a:bodyPr wrap="square">
            <a:spAutoFit/>
          </a:bodyPr>
          <a:lstStyle/>
          <a:p>
            <a:pPr algn="ctr"/>
            <a:r>
              <a:rPr lang="en-US" sz="1200" b="1" dirty="0">
                <a:solidFill>
                  <a:schemeClr val="bg1"/>
                </a:solidFill>
              </a:rPr>
              <a:t>Fig. 2. Resonance frequencies of soils  map from San </a:t>
            </a:r>
            <a:r>
              <a:rPr lang="en-US" sz="1200" b="1" dirty="0" err="1">
                <a:solidFill>
                  <a:schemeClr val="bg1"/>
                </a:solidFill>
              </a:rPr>
              <a:t>Cristóbal</a:t>
            </a:r>
            <a:r>
              <a:rPr lang="en-US" sz="1200" b="1" dirty="0">
                <a:solidFill>
                  <a:schemeClr val="bg1"/>
                </a:solidFill>
              </a:rPr>
              <a:t> de La Laguna.</a:t>
            </a:r>
            <a:endParaRPr lang="es-ES" sz="12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12601575" cy="692696"/>
          </a:xfrm>
          <a:solidFill>
            <a:schemeClr val="accent2">
              <a:lumMod val="40000"/>
              <a:lumOff val="60000"/>
            </a:schemeClr>
          </a:solidFill>
        </p:spPr>
        <p:txBody>
          <a:bodyPr/>
          <a:lstStyle/>
          <a:p>
            <a:r>
              <a:rPr lang="es-ES" sz="3200" dirty="0"/>
              <a:t>Conclusions</a:t>
            </a:r>
          </a:p>
        </p:txBody>
      </p:sp>
      <p:sp>
        <p:nvSpPr>
          <p:cNvPr id="3" name="2 Marcador de contenido"/>
          <p:cNvSpPr>
            <a:spLocks noGrp="1"/>
          </p:cNvSpPr>
          <p:nvPr>
            <p:ph idx="1"/>
          </p:nvPr>
        </p:nvSpPr>
        <p:spPr>
          <a:xfrm>
            <a:off x="0" y="620688"/>
            <a:ext cx="7020867" cy="5328592"/>
          </a:xfrm>
        </p:spPr>
        <p:txBody>
          <a:bodyPr>
            <a:normAutofit/>
          </a:bodyPr>
          <a:lstStyle/>
          <a:p>
            <a:pPr marL="0" indent="0" algn="just">
              <a:buNone/>
            </a:pPr>
            <a:r>
              <a:rPr lang="en-US" sz="1700" dirty="0"/>
              <a:t>The high resonance frequencies which characterize the central part of the town can be related to thin soil overlying a hard bedrock of lavas.  On the other hand, the northeast and southwest sectors are characterized by lower resonance frequencies, making these areas more likely to be affected by seismic amplification phenomena.</a:t>
            </a:r>
          </a:p>
          <a:p>
            <a:pPr marL="0" indent="0" algn="just">
              <a:buNone/>
            </a:pPr>
            <a:endParaRPr lang="en-US" sz="1700" dirty="0"/>
          </a:p>
          <a:p>
            <a:pPr marL="0" indent="0" algn="just">
              <a:buNone/>
            </a:pPr>
            <a:r>
              <a:rPr lang="en-US" sz="1700" dirty="0"/>
              <a:t>The low frequencies in the northwestern area are due to a thick basin fill of lacustrine sediments, which can reach more than 20 meters thickness. Besides, the low frequencies of the southwestern area are linked with a well developed soil in volcanic rocks, mainly basaltic lava flows. </a:t>
            </a:r>
          </a:p>
          <a:p>
            <a:pPr marL="0" indent="0" algn="just">
              <a:buNone/>
            </a:pPr>
            <a:endParaRPr lang="en-US" sz="1700" dirty="0"/>
          </a:p>
          <a:p>
            <a:pPr marL="0" indent="0" algn="just">
              <a:buNone/>
            </a:pPr>
            <a:r>
              <a:rPr lang="en-US" sz="1700" dirty="0"/>
              <a:t>Geophysical data should be integrated with existing geological data to improve geological cartography of the area. In particular the degree of alteration of the outcropping lithologies must be taken into account  (Fig.6).</a:t>
            </a:r>
          </a:p>
          <a:p>
            <a:pPr marL="0" indent="0" algn="just">
              <a:buNone/>
            </a:pPr>
            <a:endParaRPr lang="en-US" sz="1700" dirty="0"/>
          </a:p>
          <a:p>
            <a:pPr marL="0" indent="0" algn="just">
              <a:buNone/>
            </a:pPr>
            <a:r>
              <a:rPr lang="en-US" sz="1700" dirty="0"/>
              <a:t>Ongoing studies are being carried out with the aim of determining vertical S-wave velocity profiles for each measure point, through a non-linear inverse method in order to improve the knowledge of the subsurface structure of the area.</a:t>
            </a:r>
          </a:p>
        </p:txBody>
      </p:sp>
      <p:pic>
        <p:nvPicPr>
          <p:cNvPr id="4098" name="Picture 2"/>
          <p:cNvPicPr>
            <a:picLocks noChangeAspect="1" noChangeArrowheads="1"/>
          </p:cNvPicPr>
          <p:nvPr/>
        </p:nvPicPr>
        <p:blipFill>
          <a:blip r:embed="rId2" cstate="print"/>
          <a:srcRect l="25182" t="18328" r="32204" b="17688"/>
          <a:stretch>
            <a:fillRect/>
          </a:stretch>
        </p:blipFill>
        <p:spPr bwMode="auto">
          <a:xfrm>
            <a:off x="7056959" y="692696"/>
            <a:ext cx="5544616" cy="4680520"/>
          </a:xfrm>
          <a:prstGeom prst="rect">
            <a:avLst/>
          </a:prstGeom>
          <a:noFill/>
          <a:ln w="9525">
            <a:noFill/>
            <a:miter lim="800000"/>
            <a:headEnd/>
            <a:tailEnd/>
          </a:ln>
        </p:spPr>
      </p:pic>
      <p:sp>
        <p:nvSpPr>
          <p:cNvPr id="5" name="4 Rectángulo"/>
          <p:cNvSpPr/>
          <p:nvPr/>
        </p:nvSpPr>
        <p:spPr>
          <a:xfrm>
            <a:off x="7596931" y="5445224"/>
            <a:ext cx="4536504" cy="276999"/>
          </a:xfrm>
          <a:prstGeom prst="rect">
            <a:avLst/>
          </a:prstGeom>
        </p:spPr>
        <p:txBody>
          <a:bodyPr wrap="square">
            <a:spAutoFit/>
          </a:bodyPr>
          <a:lstStyle/>
          <a:p>
            <a:pPr algn="ctr"/>
            <a:r>
              <a:rPr lang="en-US" sz="1200" b="1" dirty="0"/>
              <a:t>Fig.6. Los Rodeos (SE area of the survey) rock alteration to soil.</a:t>
            </a:r>
            <a:endParaRPr lang="es-ES" sz="1200" b="1" dirty="0"/>
          </a:p>
        </p:txBody>
      </p:sp>
      <p:sp>
        <p:nvSpPr>
          <p:cNvPr id="8" name="1 Título"/>
          <p:cNvSpPr txBox="1">
            <a:spLocks/>
          </p:cNvSpPr>
          <p:nvPr/>
        </p:nvSpPr>
        <p:spPr>
          <a:xfrm>
            <a:off x="0" y="5877272"/>
            <a:ext cx="12601575" cy="980728"/>
          </a:xfrm>
          <a:prstGeom prst="rect">
            <a:avLst/>
          </a:prstGeom>
          <a:solidFill>
            <a:schemeClr val="accent5">
              <a:lumMod val="40000"/>
              <a:lumOff val="60000"/>
            </a:schemeClr>
          </a:solid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err="1">
                <a:ln>
                  <a:noFill/>
                </a:ln>
                <a:solidFill>
                  <a:schemeClr val="tx1"/>
                </a:solidFill>
                <a:effectLst/>
                <a:uLnTx/>
                <a:uFillTx/>
                <a:latin typeface="+mj-lt"/>
                <a:ea typeface="+mj-ea"/>
                <a:cs typeface="+mj-cs"/>
              </a:rPr>
              <a:t>References</a:t>
            </a:r>
            <a:endParaRPr kumimoji="0" lang="es-E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8 Rectángulo"/>
          <p:cNvSpPr/>
          <p:nvPr/>
        </p:nvSpPr>
        <p:spPr>
          <a:xfrm>
            <a:off x="2052315" y="5842337"/>
            <a:ext cx="10549260" cy="1015663"/>
          </a:xfrm>
          <a:prstGeom prst="rect">
            <a:avLst/>
          </a:prstGeom>
        </p:spPr>
        <p:txBody>
          <a:bodyPr wrap="square">
            <a:spAutoFit/>
          </a:bodyPr>
          <a:lstStyle/>
          <a:p>
            <a:pPr algn="just">
              <a:buFont typeface="Arial" pitchFamily="34" charset="0"/>
              <a:buChar char="•"/>
            </a:pPr>
            <a:r>
              <a:rPr lang="es-ES" sz="1200" dirty="0" err="1"/>
              <a:t>Acerra</a:t>
            </a:r>
            <a:r>
              <a:rPr lang="es-ES" sz="1200" dirty="0"/>
              <a:t>, C., Aguacil, G., </a:t>
            </a:r>
            <a:r>
              <a:rPr lang="es-ES" sz="1200" dirty="0" err="1"/>
              <a:t>Anastasiadis</a:t>
            </a:r>
            <a:r>
              <a:rPr lang="es-ES" sz="1200" dirty="0"/>
              <a:t>, A., </a:t>
            </a:r>
            <a:r>
              <a:rPr lang="es-ES" sz="1200" dirty="0" err="1"/>
              <a:t>Atakan</a:t>
            </a:r>
            <a:r>
              <a:rPr lang="es-ES" sz="1200" dirty="0"/>
              <a:t>, K., </a:t>
            </a:r>
            <a:r>
              <a:rPr lang="es-ES" sz="1200" dirty="0" err="1"/>
              <a:t>Azzara</a:t>
            </a:r>
            <a:r>
              <a:rPr lang="es-ES" sz="1200" dirty="0"/>
              <a:t>, R., </a:t>
            </a:r>
            <a:r>
              <a:rPr lang="es-ES" sz="1200" dirty="0" err="1"/>
              <a:t>Bard</a:t>
            </a:r>
            <a:r>
              <a:rPr lang="es-ES" sz="1200" dirty="0"/>
              <a:t>, P. Y., ... &amp; </a:t>
            </a:r>
            <a:r>
              <a:rPr lang="es-ES" sz="1200" dirty="0" err="1"/>
              <a:t>Bonnefoy-Claudet</a:t>
            </a:r>
            <a:r>
              <a:rPr lang="es-ES" sz="1200" dirty="0"/>
              <a:t>, S. (2004). </a:t>
            </a:r>
            <a:r>
              <a:rPr lang="es-ES" sz="1200" i="1" dirty="0" err="1"/>
              <a:t>Guidelines</a:t>
            </a:r>
            <a:r>
              <a:rPr lang="es-ES" sz="1200" i="1" dirty="0"/>
              <a:t> for the </a:t>
            </a:r>
            <a:r>
              <a:rPr lang="es-ES" sz="1200" i="1" dirty="0" err="1"/>
              <a:t>implementation</a:t>
            </a:r>
            <a:r>
              <a:rPr lang="es-ES" sz="1200" i="1" dirty="0"/>
              <a:t> of the H/V </a:t>
            </a:r>
            <a:r>
              <a:rPr lang="es-ES" sz="1200" i="1" dirty="0" err="1"/>
              <a:t>spectral</a:t>
            </a:r>
            <a:r>
              <a:rPr lang="es-ES" sz="1200" i="1" dirty="0"/>
              <a:t> ratio </a:t>
            </a:r>
            <a:r>
              <a:rPr lang="es-ES" sz="1200" i="1" dirty="0" err="1"/>
              <a:t>technique</a:t>
            </a:r>
            <a:r>
              <a:rPr lang="es-ES" sz="1200" i="1" dirty="0"/>
              <a:t> on </a:t>
            </a:r>
            <a:r>
              <a:rPr lang="es-ES" sz="1200" i="1" dirty="0" err="1"/>
              <a:t>ambient</a:t>
            </a:r>
            <a:r>
              <a:rPr lang="es-ES" sz="1200" i="1" dirty="0"/>
              <a:t> </a:t>
            </a:r>
            <a:r>
              <a:rPr lang="es-ES" sz="1200" i="1" dirty="0" err="1"/>
              <a:t>vibrations</a:t>
            </a:r>
            <a:r>
              <a:rPr lang="es-ES" sz="1200" i="1" dirty="0"/>
              <a:t> </a:t>
            </a:r>
            <a:r>
              <a:rPr lang="es-ES" sz="1200" i="1" dirty="0" err="1"/>
              <a:t>measurements</a:t>
            </a:r>
            <a:r>
              <a:rPr lang="es-ES" sz="1200" i="1" dirty="0"/>
              <a:t>, </a:t>
            </a:r>
            <a:r>
              <a:rPr lang="es-ES" sz="1200" i="1" dirty="0" err="1"/>
              <a:t>processing</a:t>
            </a:r>
            <a:r>
              <a:rPr lang="es-ES" sz="1200" i="1" dirty="0"/>
              <a:t> and </a:t>
            </a:r>
            <a:r>
              <a:rPr lang="es-ES" sz="1200" i="1" dirty="0" err="1"/>
              <a:t>interpretation</a:t>
            </a:r>
            <a:r>
              <a:rPr lang="es-ES" sz="1200" dirty="0"/>
              <a:t>. </a:t>
            </a:r>
            <a:r>
              <a:rPr lang="es-ES" sz="1200" dirty="0" err="1"/>
              <a:t>European</a:t>
            </a:r>
            <a:r>
              <a:rPr lang="es-ES" sz="1200" dirty="0"/>
              <a:t> Commission–EVG1-CT-2000-00026 SESAME.</a:t>
            </a:r>
          </a:p>
          <a:p>
            <a:pPr algn="just">
              <a:buFont typeface="Arial" pitchFamily="34" charset="0"/>
              <a:buChar char="•"/>
            </a:pPr>
            <a:endParaRPr lang="es-ES" sz="1200" dirty="0"/>
          </a:p>
          <a:p>
            <a:pPr algn="just">
              <a:buFont typeface="Arial" pitchFamily="34" charset="0"/>
              <a:buChar char="•"/>
            </a:pPr>
            <a:r>
              <a:rPr lang="es-ES" sz="1200" dirty="0" err="1"/>
              <a:t>Nakamura</a:t>
            </a:r>
            <a:r>
              <a:rPr lang="es-ES" sz="1200" dirty="0"/>
              <a:t>, Y. (1989). A </a:t>
            </a:r>
            <a:r>
              <a:rPr lang="es-ES" sz="1200" dirty="0" err="1"/>
              <a:t>method</a:t>
            </a:r>
            <a:r>
              <a:rPr lang="es-ES" sz="1200" dirty="0"/>
              <a:t> for </a:t>
            </a:r>
            <a:r>
              <a:rPr lang="es-ES" sz="1200" dirty="0" err="1"/>
              <a:t>dynamic</a:t>
            </a:r>
            <a:r>
              <a:rPr lang="es-ES" sz="1200" dirty="0"/>
              <a:t> </a:t>
            </a:r>
            <a:r>
              <a:rPr lang="es-ES" sz="1200" dirty="0" err="1"/>
              <a:t>characteristics</a:t>
            </a:r>
            <a:r>
              <a:rPr lang="es-ES" sz="1200" dirty="0"/>
              <a:t> </a:t>
            </a:r>
            <a:r>
              <a:rPr lang="es-ES" sz="1200" dirty="0" err="1"/>
              <a:t>estimation</a:t>
            </a:r>
            <a:r>
              <a:rPr lang="es-ES" sz="1200" dirty="0"/>
              <a:t> of </a:t>
            </a:r>
            <a:r>
              <a:rPr lang="es-ES" sz="1200" dirty="0" err="1"/>
              <a:t>subsurface</a:t>
            </a:r>
            <a:r>
              <a:rPr lang="es-ES" sz="1200" dirty="0"/>
              <a:t> </a:t>
            </a:r>
            <a:r>
              <a:rPr lang="es-ES" sz="1200" dirty="0" err="1"/>
              <a:t>using</a:t>
            </a:r>
            <a:r>
              <a:rPr lang="es-ES" sz="1200" dirty="0"/>
              <a:t> </a:t>
            </a:r>
            <a:r>
              <a:rPr lang="es-ES" sz="1200" dirty="0" err="1"/>
              <a:t>microtremor</a:t>
            </a:r>
            <a:r>
              <a:rPr lang="es-ES" sz="1200" dirty="0"/>
              <a:t> on the </a:t>
            </a:r>
            <a:r>
              <a:rPr lang="es-ES" sz="1200" dirty="0" err="1"/>
              <a:t>ground</a:t>
            </a:r>
            <a:r>
              <a:rPr lang="es-ES" sz="1200" dirty="0"/>
              <a:t> </a:t>
            </a:r>
            <a:r>
              <a:rPr lang="es-ES" sz="1200" dirty="0" err="1"/>
              <a:t>surface</a:t>
            </a:r>
            <a:r>
              <a:rPr lang="es-ES" sz="1200" dirty="0"/>
              <a:t>. </a:t>
            </a:r>
            <a:r>
              <a:rPr lang="es-ES" sz="1200" i="1" dirty="0" err="1"/>
              <a:t>Railway</a:t>
            </a:r>
            <a:r>
              <a:rPr lang="es-ES" sz="1200" i="1" dirty="0"/>
              <a:t> </a:t>
            </a:r>
            <a:r>
              <a:rPr lang="es-ES" sz="1200" i="1" dirty="0" err="1"/>
              <a:t>Technical</a:t>
            </a:r>
            <a:r>
              <a:rPr lang="es-ES" sz="1200" i="1" dirty="0"/>
              <a:t> </a:t>
            </a:r>
            <a:r>
              <a:rPr lang="es-ES" sz="1200" i="1" dirty="0" err="1"/>
              <a:t>Research</a:t>
            </a:r>
            <a:r>
              <a:rPr lang="es-ES" sz="1200" i="1" dirty="0"/>
              <a:t> </a:t>
            </a:r>
            <a:r>
              <a:rPr lang="es-ES" sz="1200" i="1" dirty="0" err="1"/>
              <a:t>Institute</a:t>
            </a:r>
            <a:r>
              <a:rPr lang="es-ES" sz="1200" i="1" dirty="0"/>
              <a:t>, </a:t>
            </a:r>
            <a:r>
              <a:rPr lang="es-ES" sz="1200" i="1" dirty="0" err="1"/>
              <a:t>Quarterly</a:t>
            </a:r>
            <a:r>
              <a:rPr lang="es-ES" sz="1200" i="1" dirty="0"/>
              <a:t> </a:t>
            </a:r>
            <a:r>
              <a:rPr lang="es-ES" sz="1200" i="1" dirty="0" err="1"/>
              <a:t>Reports</a:t>
            </a:r>
            <a:r>
              <a:rPr lang="es-ES" sz="1200" dirty="0"/>
              <a:t>, 30(1).</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1239</Words>
  <Application>Microsoft Office PowerPoint</Application>
  <PresentationFormat>Personalizado</PresentationFormat>
  <Paragraphs>47</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Germán Cervigón Tomico1, Diana Patricia Fernández del Campo2, Efrén Fernández Agudo2, Andrés Felipe García Salamanca2,3, Rory Tisdall4, Iván Cabrera-Pérez1, David Martínez van Dorth1, Jean Soubestre1, Garazi Bidaurrazaga Aguirre1, Víctor Ortega Ramos1, Luca D'Auria1,5, and Nemesio M. Pérez1,5,6  1Instituto Volcanológico de Canarias (INVOLCAN), San Cristóbal de La Laguna, Tenerife, Spain 2Facultad de Ciencias Geológicas, Universidad Complutense de Madrid, Madrid, Spain 3Department of Geoscience, University of Calgary, Alberta, Canada 4School of Environmental Sciences, University of Liverpool, Liverpool, UK 5Instituto Tecnológico y de Energías Renovables (ITER), Granadilla de Abona, Tenerife, Canary Islands, Spain 6Agencia Insular de la Energía de Tenerife (AIET), Granadilla de Abona, Tenerife, Canary Islands, Spain</vt:lpstr>
      <vt:lpstr>Introduction &amp; objectives</vt:lpstr>
      <vt:lpstr>Methods</vt:lpstr>
      <vt:lpstr>Results &amp; discussion</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Germán Cervigón Tomico1, Diana Patricia Fernández del Campo2, Efrén Fernández Agudo2, Andres Felipe García Salamanca2,3, Rory Tisdall4, Iván Cabrera-Pérez1, David Martínez van Dorth1, Jean Soubestre1, Garazi Bidaurrazaga Aguirre1, Víctor Ortega Ramos1, Luca D'Auria1,5, and Nemesio M. Pérez1,5,6 1Instituto Volcanológico de Canarias (INVOLCAN), San Cristóbal de La Laguna, Tenerife, Spain 2Facultad de Ciencias Geológicas, Universidad Complutense de Madrid, Madrid, Spain 3Department of Geoscience, University of Calgary, Alberta, Canada 4School of Environmental Sciences, University of Liverpool, Liverpool, UK 5Instituto Tecnológico y de Energías Renovables (ITER), Granadilla de Abona, Tenerife, Canary Islands, Spain 6Agencia Insular de la Energía de Tenerife (AIET), Granadilla de Abona, Tenerife, Canary Islands, Spain</dc:title>
  <dc:creator>fionaburns</dc:creator>
  <cp:lastModifiedBy>fionaburns</cp:lastModifiedBy>
  <cp:revision>8</cp:revision>
  <dcterms:created xsi:type="dcterms:W3CDTF">2020-04-30T15:37:32Z</dcterms:created>
  <dcterms:modified xsi:type="dcterms:W3CDTF">2020-05-03T23:06:33Z</dcterms:modified>
</cp:coreProperties>
</file>