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1" r:id="rId6"/>
    <p:sldId id="263" r:id="rId7"/>
    <p:sldId id="262" r:id="rId8"/>
    <p:sldId id="264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9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77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53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77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18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05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35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4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32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25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4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26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92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9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93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99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2AD2-32D6-4E85-9D36-95D4236585F4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46EDF6-6DD0-4D1D-A496-32C47880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03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odoro.miano@uniba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1496BA5-1691-45CC-B2AE-61802980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785" y="211039"/>
            <a:ext cx="1512828" cy="146852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704A638-E9E7-4817-9579-3C4DD05C7D49}"/>
              </a:ext>
            </a:extLst>
          </p:cNvPr>
          <p:cNvSpPr/>
          <p:nvPr/>
        </p:nvSpPr>
        <p:spPr>
          <a:xfrm>
            <a:off x="2141664" y="1776183"/>
            <a:ext cx="8437984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phytoextraction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vegetable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plants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Kosovo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contaminated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soils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74C94E8-6C27-4AD1-8866-D1A2E015005A}"/>
              </a:ext>
            </a:extLst>
          </p:cNvPr>
          <p:cNvSpPr/>
          <p:nvPr/>
        </p:nvSpPr>
        <p:spPr>
          <a:xfrm>
            <a:off x="2156928" y="3244703"/>
            <a:ext cx="8829869" cy="29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5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Miano</a:t>
            </a:r>
            <a:r>
              <a:rPr lang="it-IT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1*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Voca</a:t>
            </a:r>
            <a:r>
              <a:rPr lang="it-IT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Piscitelli</a:t>
            </a:r>
            <a:r>
              <a:rPr lang="it-IT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A.D. Malerba</a:t>
            </a:r>
            <a:r>
              <a:rPr lang="it-IT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Mondelli</a:t>
            </a:r>
            <a:r>
              <a:rPr lang="it-IT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&amp; V. D’Orazio</a:t>
            </a:r>
            <a:r>
              <a:rPr lang="it-IT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FEE15D-64A3-4F87-B1E3-AE84B12FF23F}"/>
              </a:ext>
            </a:extLst>
          </p:cNvPr>
          <p:cNvSpPr/>
          <p:nvPr/>
        </p:nvSpPr>
        <p:spPr>
          <a:xfrm>
            <a:off x="2310250" y="4106516"/>
            <a:ext cx="9025812" cy="6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5"/>
              </a:lnSpc>
              <a:spcAft>
                <a:spcPts val="200"/>
              </a:spcAft>
            </a:pPr>
            <a:r>
              <a:rPr lang="it-IT" i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Dip. Scienze del Suolo, della Pianta e degli Alimenti,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Studi Bari Aldo Moro, Bari,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it-IT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205"/>
              </a:lnSpc>
              <a:spcAft>
                <a:spcPts val="2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205"/>
              </a:lnSpc>
              <a:spcAft>
                <a:spcPts val="200"/>
              </a:spcAft>
            </a:pPr>
            <a:r>
              <a:rPr lang="it-IT" i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C.I.H.E.M-I.A.M.B-Istituto Agronomico Mediterraneo di Bari,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B1D53B-2ECD-46DF-880E-5290D0FB1EAB}"/>
              </a:ext>
            </a:extLst>
          </p:cNvPr>
          <p:cNvSpPr/>
          <p:nvPr/>
        </p:nvSpPr>
        <p:spPr>
          <a:xfrm>
            <a:off x="4694880" y="5072332"/>
            <a:ext cx="333155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*E-mail: </a:t>
            </a:r>
            <a:r>
              <a:rPr lang="it-IT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teodoro.miano@uniba.it</a:t>
            </a:r>
            <a:endParaRPr lang="it-IT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6389582-9975-48BD-A442-3B5C2E3F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F90AD6B-DF18-476F-B3CC-AA1CEDABE480}"/>
              </a:ext>
            </a:extLst>
          </p:cNvPr>
          <p:cNvSpPr/>
          <p:nvPr/>
        </p:nvSpPr>
        <p:spPr>
          <a:xfrm>
            <a:off x="211108" y="781051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Canola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1F80AA-F4EB-43DD-BA28-A8F158DE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553" y="2888588"/>
            <a:ext cx="6620091" cy="13335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C7762D4-1682-463A-938A-9E24E72FA12E}"/>
              </a:ext>
            </a:extLst>
          </p:cNvPr>
          <p:cNvSpPr/>
          <p:nvPr/>
        </p:nvSpPr>
        <p:spPr>
          <a:xfrm>
            <a:off x="1662989" y="5182493"/>
            <a:ext cx="905083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 coefficients are &lt; 1, thus canola is not suitable for phytoextraction.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Anyway, canola plants grew up in presence of high level of Pb and Zn, thus they could be used for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phytostabilisation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process, therefore metals will be relatively stabilized in the rhizosphere zone, reducing their mobility and, consequently, both its availability for plants (less metal in food chain) and its leaching into groundwater.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498FC884-F049-499C-9CD4-B4326EEDBBF8}"/>
              </a:ext>
            </a:extLst>
          </p:cNvPr>
          <p:cNvSpPr/>
          <p:nvPr/>
        </p:nvSpPr>
        <p:spPr>
          <a:xfrm>
            <a:off x="5975547" y="4105275"/>
            <a:ext cx="457200" cy="10772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2B02A0-0E6F-4D89-8C52-7EDE09D8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825" y="224552"/>
            <a:ext cx="5937159" cy="25183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405147-091C-4EC9-B940-8079CFD8F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4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magine 168">
            <a:extLst>
              <a:ext uri="{FF2B5EF4-FFF2-40B4-BE49-F238E27FC236}">
                <a16:creationId xmlns:a16="http://schemas.microsoft.com/office/drawing/2014/main" id="{0DAFD33C-DE1B-41F6-85EF-E87FF1A1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89" y="321734"/>
            <a:ext cx="4210390" cy="290517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1" name="Immagine 18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FA54174-3D7D-4E2B-BD58-7214C554B2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39" y="152947"/>
            <a:ext cx="3291977" cy="290517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Immagine 173">
            <a:extLst>
              <a:ext uri="{FF2B5EF4-FFF2-40B4-BE49-F238E27FC236}">
                <a16:creationId xmlns:a16="http://schemas.microsoft.com/office/drawing/2014/main" id="{5ADFF4C9-DF7C-4D93-B576-EF7FC98C4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8" y="4280640"/>
            <a:ext cx="5426764" cy="2469177"/>
          </a:xfrm>
          <a:prstGeom prst="rect">
            <a:avLst/>
          </a:prstGeom>
        </p:spPr>
      </p:pic>
      <p:pic>
        <p:nvPicPr>
          <p:cNvPr id="3" name="Picture 14" descr="Immagine che contiene montagna, esterni, erba, natura&#10;&#10;Descrizione generata automaticamente">
            <a:extLst>
              <a:ext uri="{FF2B5EF4-FFF2-40B4-BE49-F238E27FC236}">
                <a16:creationId xmlns:a16="http://schemas.microsoft.com/office/drawing/2014/main" id="{C94CD361-9847-430D-B7F4-DE50CD129643}"/>
              </a:ext>
            </a:extLst>
          </p:cNvPr>
          <p:cNvPicPr/>
          <p:nvPr/>
        </p:nvPicPr>
        <p:blipFill rotWithShape="1">
          <a:blip r:embed="rId5"/>
          <a:srcRect l="651" r="1040" b="-2"/>
          <a:stretch/>
        </p:blipFill>
        <p:spPr>
          <a:xfrm>
            <a:off x="9822927" y="1387314"/>
            <a:ext cx="2266167" cy="1715345"/>
          </a:xfrm>
          <a:prstGeom prst="rect">
            <a:avLst/>
          </a:prstGeom>
        </p:spPr>
      </p:pic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B4CC12BF-FF81-4679-8EF9-07CA8DFB5F05}"/>
              </a:ext>
            </a:extLst>
          </p:cNvPr>
          <p:cNvSpPr txBox="1"/>
          <p:nvPr/>
        </p:nvSpPr>
        <p:spPr>
          <a:xfrm>
            <a:off x="10327683" y="162304"/>
            <a:ext cx="19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Mitrovica area,  northern Kosovo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A2D095F4-9917-47C5-8443-24C47B8D26CE}"/>
              </a:ext>
            </a:extLst>
          </p:cNvPr>
          <p:cNvSpPr/>
          <p:nvPr/>
        </p:nvSpPr>
        <p:spPr>
          <a:xfrm>
            <a:off x="290888" y="14830"/>
            <a:ext cx="3529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Trepca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Mining &amp; Metallurgical Complex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CasellaDiTesto 186">
            <a:extLst>
              <a:ext uri="{FF2B5EF4-FFF2-40B4-BE49-F238E27FC236}">
                <a16:creationId xmlns:a16="http://schemas.microsoft.com/office/drawing/2014/main" id="{4A98C074-5B3F-41CD-9BCB-8B37BBEF03F3}"/>
              </a:ext>
            </a:extLst>
          </p:cNvPr>
          <p:cNvSpPr txBox="1"/>
          <p:nvPr/>
        </p:nvSpPr>
        <p:spPr>
          <a:xfrm>
            <a:off x="1065389" y="3572618"/>
            <a:ext cx="472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Sampled sites</a:t>
            </a:r>
          </a:p>
          <a:p>
            <a:pPr algn="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300 kg of soil from each sampling sites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Rettangolo 178">
            <a:extLst>
              <a:ext uri="{FF2B5EF4-FFF2-40B4-BE49-F238E27FC236}">
                <a16:creationId xmlns:a16="http://schemas.microsoft.com/office/drawing/2014/main" id="{40F841AD-9C4E-44AA-B789-E16FC2FB8F52}"/>
              </a:ext>
            </a:extLst>
          </p:cNvPr>
          <p:cNvSpPr/>
          <p:nvPr/>
        </p:nvSpPr>
        <p:spPr>
          <a:xfrm>
            <a:off x="6453191" y="4484176"/>
            <a:ext cx="3058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Texture</a:t>
            </a: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</a:t>
            </a: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 Carbonate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Electrical Conductivity</a:t>
            </a: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 Nitrogen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Org. Carbon and Org. Matter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 Phosphorus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Exchangeable Ca, K, Mg, Na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C06B98E5-5D1C-4F69-8E48-566E9C5CC214}"/>
              </a:ext>
            </a:extLst>
          </p:cNvPr>
          <p:cNvSpPr txBox="1"/>
          <p:nvPr/>
        </p:nvSpPr>
        <p:spPr>
          <a:xfrm>
            <a:off x="6560245" y="3687060"/>
            <a:ext cx="1996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Soil analysis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629FE01D-C4E4-4D2E-B495-30E280831EAB}"/>
              </a:ext>
            </a:extLst>
          </p:cNvPr>
          <p:cNvSpPr/>
          <p:nvPr/>
        </p:nvSpPr>
        <p:spPr>
          <a:xfrm>
            <a:off x="9511455" y="3709409"/>
            <a:ext cx="1799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Pb and Zn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Rettangolo 191">
            <a:extLst>
              <a:ext uri="{FF2B5EF4-FFF2-40B4-BE49-F238E27FC236}">
                <a16:creationId xmlns:a16="http://schemas.microsoft.com/office/drawing/2014/main" id="{40A3EFA5-9F6F-4884-9C32-BFC3FAF4730E}"/>
              </a:ext>
            </a:extLst>
          </p:cNvPr>
          <p:cNvSpPr/>
          <p:nvPr/>
        </p:nvSpPr>
        <p:spPr>
          <a:xfrm>
            <a:off x="9266995" y="4379294"/>
            <a:ext cx="2822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Acid digestion</a:t>
            </a:r>
          </a:p>
          <a:p>
            <a:pPr marL="285750" indent="-285750">
              <a:buClr>
                <a:srgbClr val="E55E4B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Inductively coupled Plasma Optical Emission Spectrometry (ICP-OES)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BC051-960E-4953-AE4A-E8EABBDD4EA8}"/>
              </a:ext>
            </a:extLst>
          </p:cNvPr>
          <p:cNvSpPr/>
          <p:nvPr/>
        </p:nvSpPr>
        <p:spPr>
          <a:xfrm>
            <a:off x="280892" y="683864"/>
            <a:ext cx="62068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Soils</a:t>
            </a:r>
            <a:endParaRPr lang="it-IT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EA7A9F3-9645-4984-B966-508352EA4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Rettangolo 1023">
            <a:extLst>
              <a:ext uri="{FF2B5EF4-FFF2-40B4-BE49-F238E27FC236}">
                <a16:creationId xmlns:a16="http://schemas.microsoft.com/office/drawing/2014/main" id="{78DF2F02-BD11-42CB-B378-27BF727F873E}"/>
              </a:ext>
            </a:extLst>
          </p:cNvPr>
          <p:cNvSpPr/>
          <p:nvPr/>
        </p:nvSpPr>
        <p:spPr>
          <a:xfrm>
            <a:off x="1445256" y="1092466"/>
            <a:ext cx="350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Sorghum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(Sorghum bicolor,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Moench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" name="Rettangolo 1024">
            <a:extLst>
              <a:ext uri="{FF2B5EF4-FFF2-40B4-BE49-F238E27FC236}">
                <a16:creationId xmlns:a16="http://schemas.microsoft.com/office/drawing/2014/main" id="{60BC6440-F690-4192-83D6-8666E595F7CA}"/>
              </a:ext>
            </a:extLst>
          </p:cNvPr>
          <p:cNvSpPr/>
          <p:nvPr/>
        </p:nvSpPr>
        <p:spPr>
          <a:xfrm>
            <a:off x="1387135" y="3737388"/>
            <a:ext cx="3311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Canola (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</a:t>
            </a:r>
            <a:r>
              <a:rPr lang="en-US" sz="1600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napus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L. cv. Westar)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Immagine 1030">
            <a:extLst>
              <a:ext uri="{FF2B5EF4-FFF2-40B4-BE49-F238E27FC236}">
                <a16:creationId xmlns:a16="http://schemas.microsoft.com/office/drawing/2014/main" id="{A399ED54-C91F-42FF-92D0-ED48F526B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3" t="2001" r="52902" b="65024"/>
          <a:stretch/>
        </p:blipFill>
        <p:spPr>
          <a:xfrm>
            <a:off x="1503378" y="4195578"/>
            <a:ext cx="2073849" cy="2055931"/>
          </a:xfrm>
          <a:prstGeom prst="rect">
            <a:avLst/>
          </a:prstGeom>
        </p:spPr>
      </p:pic>
      <p:pic>
        <p:nvPicPr>
          <p:cNvPr id="1032" name="Immagine 1031">
            <a:extLst>
              <a:ext uri="{FF2B5EF4-FFF2-40B4-BE49-F238E27FC236}">
                <a16:creationId xmlns:a16="http://schemas.microsoft.com/office/drawing/2014/main" id="{BA133E89-FBFC-4B8B-BDE0-F1CF4CD88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0" r="56024" b="47383"/>
          <a:stretch/>
        </p:blipFill>
        <p:spPr>
          <a:xfrm>
            <a:off x="1508041" y="1420082"/>
            <a:ext cx="1534900" cy="2068806"/>
          </a:xfrm>
          <a:prstGeom prst="rect">
            <a:avLst/>
          </a:prstGeom>
        </p:spPr>
      </p:pic>
      <p:sp>
        <p:nvSpPr>
          <p:cNvPr id="637" name="Rettangolo 636">
            <a:extLst>
              <a:ext uri="{FF2B5EF4-FFF2-40B4-BE49-F238E27FC236}">
                <a16:creationId xmlns:a16="http://schemas.microsoft.com/office/drawing/2014/main" id="{6121964A-6FE4-4EF8-8A76-F1F26E2497AC}"/>
              </a:ext>
            </a:extLst>
          </p:cNvPr>
          <p:cNvSpPr/>
          <p:nvPr/>
        </p:nvSpPr>
        <p:spPr>
          <a:xfrm>
            <a:off x="1503378" y="151722"/>
            <a:ext cx="4696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Experimental design </a:t>
            </a:r>
          </a:p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replication/treatment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5" name="Immagine 1034">
            <a:extLst>
              <a:ext uri="{FF2B5EF4-FFF2-40B4-BE49-F238E27FC236}">
                <a16:creationId xmlns:a16="http://schemas.microsoft.com/office/drawing/2014/main" id="{C7A6D49C-888C-429E-A506-8B0C54600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578" y="798053"/>
            <a:ext cx="3385124" cy="2855221"/>
          </a:xfrm>
          <a:prstGeom prst="rect">
            <a:avLst/>
          </a:prstGeom>
        </p:spPr>
      </p:pic>
      <p:pic>
        <p:nvPicPr>
          <p:cNvPr id="1036" name="Immagine 1035">
            <a:extLst>
              <a:ext uri="{FF2B5EF4-FFF2-40B4-BE49-F238E27FC236}">
                <a16:creationId xmlns:a16="http://schemas.microsoft.com/office/drawing/2014/main" id="{F272F699-BFCB-45B4-ACE0-199CA8230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424" y="3901774"/>
            <a:ext cx="3501151" cy="282443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9ACD369-F9F1-4AF7-A9E8-BEEAA0ACDC0D}"/>
              </a:ext>
            </a:extLst>
          </p:cNvPr>
          <p:cNvSpPr/>
          <p:nvPr/>
        </p:nvSpPr>
        <p:spPr>
          <a:xfrm>
            <a:off x="280892" y="683864"/>
            <a:ext cx="82375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Plants </a:t>
            </a:r>
            <a:endParaRPr lang="it-IT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BEB9277-3169-4765-9369-A5C99E43CDD3}"/>
              </a:ext>
            </a:extLst>
          </p:cNvPr>
          <p:cNvSpPr/>
          <p:nvPr/>
        </p:nvSpPr>
        <p:spPr>
          <a:xfrm>
            <a:off x="8878986" y="314532"/>
            <a:ext cx="1809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Plant analysis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0A5A9CD-09A5-46D4-8D41-F0E6AB328D74}"/>
              </a:ext>
            </a:extLst>
          </p:cNvPr>
          <p:cNvSpPr/>
          <p:nvPr/>
        </p:nvSpPr>
        <p:spPr>
          <a:xfrm>
            <a:off x="8192781" y="1092466"/>
            <a:ext cx="3619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</a:t>
            </a: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Ear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Pb and Zn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aboveground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Pb and Zn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belowground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EC96E68-BB93-4373-B500-FD0E777A2EB6}"/>
              </a:ext>
            </a:extLst>
          </p:cNvPr>
          <p:cNvSpPr/>
          <p:nvPr/>
        </p:nvSpPr>
        <p:spPr>
          <a:xfrm>
            <a:off x="8334310" y="4189406"/>
            <a:ext cx="38670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</a:t>
            </a: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Leaf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Pb and Zn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aboveground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Pb and Zn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belowground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363538"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A4E81BD-2BC8-438C-939B-9CC8F2D20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3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C95E4E2-7C4F-41D6-B65C-CE6398B69285}"/>
              </a:ext>
            </a:extLst>
          </p:cNvPr>
          <p:cNvSpPr/>
          <p:nvPr/>
        </p:nvSpPr>
        <p:spPr>
          <a:xfrm>
            <a:off x="2048747" y="911993"/>
            <a:ext cx="818110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Tolerance Index (TI)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ratio of biomass for plants grown in contaminated soil to plants grown in non-contaminated control soil, for roots and shoots separately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 values &lt; 1  → net decrease in biomass → plants are stressed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 values = 1 → no difference relative to uncontaminated control treatments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 values &gt; 1 → net increase in biomass → plants express a growth dilution effect (tolerant)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 Accumulation Coefficient (BAC)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ratio between the concentration of the metal in the aboveground biomass and that in the soil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 Transfer Coefficient (BTC)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ratio between the concentration of metal of aboveground tissues and that of the metal in the roots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BAC and BTC &gt; 1 → high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to store the metals in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plants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phytoextraction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B7659B8-C59D-42A4-845B-E40C2E2F6A6C}"/>
              </a:ext>
            </a:extLst>
          </p:cNvPr>
          <p:cNvSpPr/>
          <p:nvPr/>
        </p:nvSpPr>
        <p:spPr>
          <a:xfrm>
            <a:off x="74996" y="76847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Plant indexes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02A49A-0040-444A-BB24-E9AB1C68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7926AC8-141D-4B5E-87B8-DD775E78C4A7}"/>
              </a:ext>
            </a:extLst>
          </p:cNvPr>
          <p:cNvSpPr/>
          <p:nvPr/>
        </p:nvSpPr>
        <p:spPr>
          <a:xfrm>
            <a:off x="280892" y="683864"/>
            <a:ext cx="103214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Statistics</a:t>
            </a:r>
            <a:endParaRPr lang="it-IT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E0D6FF3-C0FD-49C0-907D-F778B701A7A1}"/>
              </a:ext>
            </a:extLst>
          </p:cNvPr>
          <p:cNvSpPr/>
          <p:nvPr/>
        </p:nvSpPr>
        <p:spPr>
          <a:xfrm>
            <a:off x="2516155" y="683864"/>
            <a:ext cx="84099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Soils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Pb and Zn content: acid digestion and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ICP-OES analysis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subjected to t-test at level of 0.05% significance.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presented as means of six replicates.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Plants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biometric data (on dried weight) of sorghum and canola as well as the Pb and Zn content in shoots and roots subjected to a one-way ANOVA, and Tukey honest significant difference (HSD) test for pair-wise comparisons of all treatments.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Pb and Zn content in above- and below-ground biomass: acid digestion and ICP MS analysis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Statistical significance tested at the level of 0.05 of significance.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are presented as means of four replicates.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E9F709-1C9A-43CF-9587-DFCA9143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0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D80A465-4038-485F-8B35-AA90CC67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45" y="1094425"/>
            <a:ext cx="6720519" cy="177940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028B05-4766-4260-AEA2-08CADA1BC44C}"/>
              </a:ext>
            </a:extLst>
          </p:cNvPr>
          <p:cNvSpPr/>
          <p:nvPr/>
        </p:nvSpPr>
        <p:spPr>
          <a:xfrm>
            <a:off x="2309544" y="340373"/>
            <a:ext cx="6498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Threshold values of heavy metals in soils with different uses according to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DLgs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152/2006, All. 5</a:t>
            </a:r>
            <a:endParaRPr lang="it-IT" sz="1600" b="1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3FB93E7-2C4A-4A94-8A4A-BAB61AD809D9}"/>
              </a:ext>
            </a:extLst>
          </p:cNvPr>
          <p:cNvSpPr/>
          <p:nvPr/>
        </p:nvSpPr>
        <p:spPr>
          <a:xfrm>
            <a:off x="2517642" y="3259723"/>
            <a:ext cx="6304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Average values of Pb and Zn concentration (mg kg</a:t>
            </a:r>
            <a:r>
              <a:rPr lang="en-US" sz="1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in the soils A and B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7F28ED2-3EF2-44A1-8D69-8CCD052FA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97" y="3690652"/>
            <a:ext cx="6453614" cy="2604753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98A171A-D19A-4E9C-A6DF-BAA70F7E2490}"/>
              </a:ext>
            </a:extLst>
          </p:cNvPr>
          <p:cNvSpPr/>
          <p:nvPr/>
        </p:nvSpPr>
        <p:spPr>
          <a:xfrm>
            <a:off x="457551" y="78713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Soils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6C089F-726B-47A2-8412-C76953EDC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B919CFE-C1DD-4F34-935E-49CD0389B725}"/>
              </a:ext>
            </a:extLst>
          </p:cNvPr>
          <p:cNvSpPr/>
          <p:nvPr/>
        </p:nvSpPr>
        <p:spPr>
          <a:xfrm>
            <a:off x="112319" y="787938"/>
            <a:ext cx="129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Sorghum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4E97F4D-CB5E-4E4D-80D5-3B7B91C8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06" y="380471"/>
            <a:ext cx="4344375" cy="232511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6045D04-24B8-4C80-A5ED-FA7813D4D79B}"/>
              </a:ext>
            </a:extLst>
          </p:cNvPr>
          <p:cNvSpPr/>
          <p:nvPr/>
        </p:nvSpPr>
        <p:spPr>
          <a:xfrm>
            <a:off x="7655959" y="4088162"/>
            <a:ext cx="442873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Sorghum plants poorly tolerate the presence of Pb and Zn at the concentrations measured in the selected soils, especially in the case of the most polluted soil B.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E7CD0BC5-23CC-4DD2-B8D3-A35D69E62FF5}"/>
              </a:ext>
            </a:extLst>
          </p:cNvPr>
          <p:cNvSpPr/>
          <p:nvPr/>
        </p:nvSpPr>
        <p:spPr>
          <a:xfrm>
            <a:off x="9498563" y="2858263"/>
            <a:ext cx="457200" cy="10772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67F3DE-2E04-4CD5-8AE6-FA810BD3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38" y="389374"/>
            <a:ext cx="5392608" cy="60792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3249365-7FCF-4822-84F5-B1C35F72F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6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B78B9D-0022-4DBF-9857-C445D7F7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78" y="3248226"/>
            <a:ext cx="7554888" cy="151427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CD00033-8344-457F-A919-EA88E84F2E98}"/>
              </a:ext>
            </a:extLst>
          </p:cNvPr>
          <p:cNvSpPr/>
          <p:nvPr/>
        </p:nvSpPr>
        <p:spPr>
          <a:xfrm>
            <a:off x="211108" y="781051"/>
            <a:ext cx="103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Sorghum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FA7A86-A5FD-4B1F-BCBA-61D8560CCEF8}"/>
              </a:ext>
            </a:extLst>
          </p:cNvPr>
          <p:cNvSpPr/>
          <p:nvPr/>
        </p:nvSpPr>
        <p:spPr>
          <a:xfrm>
            <a:off x="3056147" y="5979796"/>
            <a:ext cx="73953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 coefficients are &lt; 1, thus sorghum is not suitable for phytoextraction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76B87637-3D60-4664-A0A5-70B78AB00A60}"/>
              </a:ext>
            </a:extLst>
          </p:cNvPr>
          <p:cNvSpPr/>
          <p:nvPr/>
        </p:nvSpPr>
        <p:spPr>
          <a:xfrm>
            <a:off x="6296608" y="4762500"/>
            <a:ext cx="457200" cy="10772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60F7D1-254D-473B-B678-C3712DF4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227" y="234999"/>
            <a:ext cx="6552618" cy="28731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8CB9C2D-C09E-438B-9626-7D37B33EA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BED4B77-0C86-407D-B5E3-1EF540DE3ECB}"/>
              </a:ext>
            </a:extLst>
          </p:cNvPr>
          <p:cNvSpPr/>
          <p:nvPr/>
        </p:nvSpPr>
        <p:spPr>
          <a:xfrm>
            <a:off x="211108" y="781051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Canola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7C27DB-2C04-4617-982E-B08A51C1B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62"/>
          <a:stretch/>
        </p:blipFill>
        <p:spPr>
          <a:xfrm>
            <a:off x="7527672" y="574621"/>
            <a:ext cx="4158283" cy="247955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D2297C6-F995-48BA-A07A-2CCC1155432C}"/>
              </a:ext>
            </a:extLst>
          </p:cNvPr>
          <p:cNvSpPr/>
          <p:nvPr/>
        </p:nvSpPr>
        <p:spPr>
          <a:xfrm>
            <a:off x="7674621" y="4351471"/>
            <a:ext cx="442873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 ability of canola plants to grow also in contaminated soils. </a:t>
            </a:r>
            <a:endParaRPr lang="it-IT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B559D175-4949-4616-8516-6A5AC5A5A601}"/>
              </a:ext>
            </a:extLst>
          </p:cNvPr>
          <p:cNvSpPr/>
          <p:nvPr/>
        </p:nvSpPr>
        <p:spPr>
          <a:xfrm>
            <a:off x="9592817" y="3054175"/>
            <a:ext cx="457200" cy="10772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186A3A-AB68-476B-8025-FD033837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75" y="657925"/>
            <a:ext cx="5123655" cy="41530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A6F307-EE03-425C-A244-9B808855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55" y="6401230"/>
            <a:ext cx="1256145" cy="4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924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640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Piscitelli</cp:lastModifiedBy>
  <cp:revision>30</cp:revision>
  <dcterms:created xsi:type="dcterms:W3CDTF">2020-04-29T09:37:57Z</dcterms:created>
  <dcterms:modified xsi:type="dcterms:W3CDTF">2020-04-30T11:21:07Z</dcterms:modified>
</cp:coreProperties>
</file>