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4" r:id="rId7"/>
    <p:sldId id="260" r:id="rId8"/>
    <p:sldId id="262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1" y="-8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55EF-8C6A-465F-9761-150E5B0297F4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5B50-6EB7-4B58-A56D-E5D3993B8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1716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55EF-8C6A-465F-9761-150E5B0297F4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5B50-6EB7-4B58-A56D-E5D3993B8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1747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55EF-8C6A-465F-9761-150E5B0297F4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5B50-6EB7-4B58-A56D-E5D3993B8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887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55EF-8C6A-465F-9761-150E5B0297F4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5B50-6EB7-4B58-A56D-E5D3993B8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9569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55EF-8C6A-465F-9761-150E5B0297F4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5B50-6EB7-4B58-A56D-E5D3993B8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0988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55EF-8C6A-465F-9761-150E5B0297F4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5B50-6EB7-4B58-A56D-E5D3993B8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518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55EF-8C6A-465F-9761-150E5B0297F4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5B50-6EB7-4B58-A56D-E5D3993B8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3694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55EF-8C6A-465F-9761-150E5B0297F4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5B50-6EB7-4B58-A56D-E5D3993B8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6850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55EF-8C6A-465F-9761-150E5B0297F4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5B50-6EB7-4B58-A56D-E5D3993B8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091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55EF-8C6A-465F-9761-150E5B0297F4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5B50-6EB7-4B58-A56D-E5D3993B8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5883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55EF-8C6A-465F-9761-150E5B0297F4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5B50-6EB7-4B58-A56D-E5D3993B8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3952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E55EF-8C6A-465F-9761-150E5B0297F4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15B50-6EB7-4B58-A56D-E5D3993B8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29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0.png"/><Relationship Id="rId7" Type="http://schemas.openxmlformats.org/officeDocument/2006/relationships/image" Target="../media/image3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627784" y="6094457"/>
            <a:ext cx="41994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72BC"/>
                </a:solidFill>
                <a:latin typeface="Open Sans"/>
              </a:rPr>
              <a:t>Online | 4–8 May 2020</a:t>
            </a:r>
            <a:endParaRPr lang="ru-RU" sz="2000" dirty="0"/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393576" y="1620862"/>
            <a:ext cx="83548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cap="all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Variation of the surface ozone concentration during precipitation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79512" y="2772990"/>
            <a:ext cx="8784976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3000"/>
              </a:lnSpc>
            </a:pPr>
            <a:r>
              <a:rPr lang="en-US" sz="2000" u="sng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Igor V. </a:t>
            </a:r>
            <a:r>
              <a:rPr lang="en-US" sz="2000" u="sng" dirty="0" err="1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Ptashnik</a:t>
            </a:r>
            <a:r>
              <a:rPr lang="en-US" sz="20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, Boris D. </a:t>
            </a:r>
            <a:r>
              <a:rPr lang="en-US" sz="2000" dirty="0" err="1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Belan</a:t>
            </a:r>
            <a:r>
              <a:rPr lang="en-US" sz="20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, Denis E. </a:t>
            </a:r>
            <a:r>
              <a:rPr lang="en-US" sz="2000" dirty="0" err="1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Savkin</a:t>
            </a:r>
            <a:r>
              <a:rPr lang="en-US" sz="20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Gennadii</a:t>
            </a:r>
            <a:r>
              <a:rPr lang="en-US" sz="20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N. </a:t>
            </a:r>
            <a:r>
              <a:rPr lang="en-US" sz="2000" dirty="0" err="1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Tolmachev</a:t>
            </a:r>
            <a:r>
              <a:rPr lang="en-US" sz="20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Tatayana</a:t>
            </a:r>
            <a:r>
              <a:rPr lang="en-US" sz="20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K. </a:t>
            </a:r>
            <a:r>
              <a:rPr lang="en-US" sz="2000" dirty="0" err="1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Sklyadneva</a:t>
            </a:r>
            <a:r>
              <a:rPr lang="en-US" sz="20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Tatayana</a:t>
            </a:r>
            <a:r>
              <a:rPr lang="en-US" sz="20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M. </a:t>
            </a:r>
            <a:r>
              <a:rPr lang="en-US" sz="2000" dirty="0" err="1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Rasskazchikova</a:t>
            </a:r>
            <a:r>
              <a:rPr lang="en-US" sz="20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, </a:t>
            </a:r>
            <a:r>
              <a:rPr lang="ru-RU" sz="20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Victoria </a:t>
            </a:r>
            <a:r>
              <a:rPr lang="en-US" sz="2000" dirty="0" err="1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Arshinova</a:t>
            </a:r>
            <a:r>
              <a:rPr lang="en-US" sz="20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,  and  </a:t>
            </a:r>
            <a:r>
              <a:rPr lang="en-US" sz="2000" dirty="0" err="1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Alexandr</a:t>
            </a:r>
            <a:r>
              <a:rPr lang="en-US" sz="20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V. </a:t>
            </a:r>
            <a:r>
              <a:rPr lang="en-US" sz="2000" dirty="0" err="1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Fofonov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64584" y="4357166"/>
            <a:ext cx="8799904" cy="87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V.E.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Zuev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Institute of Atmospheric Optics, SB RAS, Tomsk, Russian Federation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bbd@iao.ru)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/>
            <a:endParaRPr lang="en-US" sz="1600" baseline="30000" dirty="0" smtClean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Рисунок 10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4713"/>
          <a:stretch>
            <a:fillRect/>
          </a:stretch>
        </p:blipFill>
        <p:spPr>
          <a:xfrm>
            <a:off x="0" y="4868"/>
            <a:ext cx="9144000" cy="10476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544" y="192449"/>
            <a:ext cx="2467936" cy="649131"/>
          </a:xfrm>
          <a:prstGeom prst="rect">
            <a:avLst/>
          </a:prstGeom>
        </p:spPr>
      </p:pic>
      <p:grpSp>
        <p:nvGrpSpPr>
          <p:cNvPr id="13" name="Группа 12"/>
          <p:cNvGrpSpPr/>
          <p:nvPr/>
        </p:nvGrpSpPr>
        <p:grpSpPr>
          <a:xfrm>
            <a:off x="209185" y="235452"/>
            <a:ext cx="5874983" cy="553998"/>
            <a:chOff x="-540568" y="247380"/>
            <a:chExt cx="5874983" cy="553998"/>
          </a:xfrm>
        </p:grpSpPr>
        <p:pic>
          <p:nvPicPr>
            <p:cNvPr id="14" name="Рисунок 13"/>
            <p:cNvPicPr preferRelativeResize="0"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40568" y="260648"/>
              <a:ext cx="432298" cy="504056"/>
            </a:xfrm>
            <a:prstGeom prst="rect">
              <a:avLst/>
            </a:prstGeom>
          </p:spPr>
        </p:pic>
        <p:sp>
          <p:nvSpPr>
            <p:cNvPr id="15" name="Rectangle 1"/>
            <p:cNvSpPr>
              <a:spLocks noChangeArrowheads="1"/>
            </p:cNvSpPr>
            <p:nvPr/>
          </p:nvSpPr>
          <p:spPr bwMode="auto">
            <a:xfrm>
              <a:off x="-50537" y="247380"/>
              <a:ext cx="5384952" cy="55399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rebuchet MS" panose="020B0603020202020204" pitchFamily="34" charset="0"/>
                </a:rPr>
                <a:t>V.E. ZUEV INSTITUTE OF ATMOSPHERIC OPTICS</a:t>
              </a:r>
              <a:endParaRPr kumimoji="0" lang="en-US" altLang="ru-RU" sz="1800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ebuchet MS" panose="020B0603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Verdana" panose="020B0604030504040204" pitchFamily="34" charset="0"/>
                </a:rPr>
                <a:t>RUSSIAN ACADEMY OF SCIENCES, SIBERIAN BRANCH</a:t>
              </a:r>
              <a:r>
                <a:rPr kumimoji="0" lang="ru-RU" altLang="ru-RU" sz="800" b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</a:rPr>
                <a:t> </a:t>
              </a:r>
              <a:endParaRPr kumimoji="0" lang="ru-RU" altLang="ru-RU" sz="1800" b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6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79512" y="6149400"/>
            <a:ext cx="1486125" cy="5199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9999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971600" y="1268760"/>
            <a:ext cx="7164288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500" b="1" dirty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Purpose</a:t>
            </a:r>
            <a:r>
              <a:rPr lang="ru-RU" altLang="ru-RU" sz="2500" b="1" dirty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: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23528" y="1700808"/>
            <a:ext cx="849694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aim of this work is to identify the physical mechanism of interaction of ozone with precipitation, regardless of the period and geographical location of the measurement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site.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4713"/>
          <a:stretch>
            <a:fillRect/>
          </a:stretch>
        </p:blipFill>
        <p:spPr>
          <a:xfrm>
            <a:off x="0" y="4868"/>
            <a:ext cx="9144000" cy="10476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544" y="192449"/>
            <a:ext cx="2467936" cy="649131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209185" y="235452"/>
            <a:ext cx="5874983" cy="553998"/>
            <a:chOff x="-540568" y="247380"/>
            <a:chExt cx="5874983" cy="553998"/>
          </a:xfrm>
        </p:grpSpPr>
        <p:pic>
          <p:nvPicPr>
            <p:cNvPr id="13" name="Рисунок 12"/>
            <p:cNvPicPr preferRelativeResize="0"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40568" y="260648"/>
              <a:ext cx="432298" cy="504056"/>
            </a:xfrm>
            <a:prstGeom prst="rect">
              <a:avLst/>
            </a:prstGeom>
          </p:spPr>
        </p:pic>
        <p:sp>
          <p:nvSpPr>
            <p:cNvPr id="14" name="Rectangle 1"/>
            <p:cNvSpPr>
              <a:spLocks noChangeArrowheads="1"/>
            </p:cNvSpPr>
            <p:nvPr/>
          </p:nvSpPr>
          <p:spPr bwMode="auto">
            <a:xfrm>
              <a:off x="-50537" y="247380"/>
              <a:ext cx="5384952" cy="55399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rebuchet MS" panose="020B0603020202020204" pitchFamily="34" charset="0"/>
                </a:rPr>
                <a:t>V.E. ZUEV INSTITUTE OF ATMOSPHERIC OPTICS</a:t>
              </a:r>
              <a:endParaRPr kumimoji="0" lang="en-US" altLang="ru-RU" sz="1800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ebuchet MS" panose="020B0603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Verdana" panose="020B0604030504040204" pitchFamily="34" charset="0"/>
                </a:rPr>
                <a:t>RUSSIAN ACADEMY OF SCIENCES, SIBERIAN BRANCH</a:t>
              </a:r>
              <a:r>
                <a:rPr kumimoji="0" lang="ru-RU" altLang="ru-RU" sz="800" b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</a:rPr>
                <a:t> </a:t>
              </a:r>
              <a:endParaRPr kumimoji="0" lang="ru-RU" altLang="ru-RU" sz="1800" b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936104" y="3068960"/>
            <a:ext cx="75243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Measurements site:</a:t>
            </a:r>
            <a:endParaRPr lang="ru-RU" alt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536" y="3501008"/>
            <a:ext cx="842493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the study,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the data on the air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composition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from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TOR-station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Karadag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background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environmental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monitoring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station were used.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Group 52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22853640"/>
              </p:ext>
            </p:extLst>
          </p:nvPr>
        </p:nvGraphicFramePr>
        <p:xfrm>
          <a:off x="611560" y="4779992"/>
          <a:ext cx="7992888" cy="1097280"/>
        </p:xfrm>
        <a:graphic>
          <a:graphicData uri="http://schemas.openxmlformats.org/drawingml/2006/table">
            <a:tbl>
              <a:tblPr/>
              <a:tblGrid>
                <a:gridCol w="4341140"/>
                <a:gridCol w="3651748"/>
              </a:tblGrid>
              <a:tr h="17770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13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116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10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Station</a:t>
                      </a:r>
                      <a:endParaRPr kumimoji="0" lang="en-GB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13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116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10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Coordinates</a:t>
                      </a:r>
                      <a:endParaRPr kumimoji="0" lang="en-GB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93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13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116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10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TOR-station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Tomsk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)</a:t>
                      </a:r>
                      <a:endParaRPr kumimoji="0" lang="en-GB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13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116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10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56°28' N, 85°03' E</a:t>
                      </a:r>
                      <a:endParaRPr kumimoji="0" lang="en-GB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93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13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116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10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KARADAG (</a:t>
                      </a:r>
                      <a:r>
                        <a:rPr kumimoji="0" lang="en-GB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Feodosia</a:t>
                      </a:r>
                      <a:r>
                        <a:rPr kumimoji="0" lang="en-GB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)</a:t>
                      </a:r>
                      <a:endParaRPr kumimoji="0" lang="en-GB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13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116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10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44</a:t>
                      </a:r>
                      <a:r>
                        <a:rPr kumimoji="0" lang="en-GB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sym typeface="Symbol" pitchFamily="18" charset="2"/>
                        </a:rPr>
                        <a:t></a:t>
                      </a:r>
                      <a:r>
                        <a:rPr kumimoji="0" lang="en-GB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55</a:t>
                      </a:r>
                      <a:r>
                        <a:rPr kumimoji="0" lang="en-GB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sym typeface="Symbol" pitchFamily="18" charset="2"/>
                        </a:rPr>
                        <a:t></a:t>
                      </a:r>
                      <a:r>
                        <a:rPr kumimoji="0" lang="en-GB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GB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sym typeface="Symbol" pitchFamily="18" charset="2"/>
                        </a:rPr>
                        <a:t>N, 35</a:t>
                      </a:r>
                      <a:r>
                        <a:rPr kumimoji="0" lang="en-GB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14</a:t>
                      </a:r>
                      <a:r>
                        <a:rPr kumimoji="0" lang="en-GB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sym typeface="Symbol" pitchFamily="18" charset="2"/>
                        </a:rPr>
                        <a:t></a:t>
                      </a:r>
                      <a:r>
                        <a:rPr kumimoji="0" lang="en-GB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GB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sym typeface="Symbol" pitchFamily="18" charset="2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547936" y="5949927"/>
            <a:ext cx="8056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APOA-370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optical gas analyzer  (HORIBA, 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Jupan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  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79512" y="6293416"/>
            <a:ext cx="1280315" cy="4479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0272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0" y="332003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0" y="332003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2330" name="Group 4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66882784"/>
              </p:ext>
            </p:extLst>
          </p:nvPr>
        </p:nvGraphicFramePr>
        <p:xfrm>
          <a:off x="929778" y="3339365"/>
          <a:ext cx="7386638" cy="2681923"/>
        </p:xfrm>
        <a:graphic>
          <a:graphicData uri="http://schemas.openxmlformats.org/drawingml/2006/table">
            <a:tbl>
              <a:tblPr/>
              <a:tblGrid>
                <a:gridCol w="2532063"/>
                <a:gridCol w="2111375"/>
                <a:gridCol w="2743200"/>
              </a:tblGrid>
              <a:tr h="2349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35063" algn="l"/>
                        </a:tabLst>
                      </a:pPr>
                      <a:r>
                        <a:rPr kumimoji="0" lang="en-GB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HORIBA  APOA-370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35063" algn="l"/>
                        </a:tabLst>
                      </a:pPr>
                      <a:r>
                        <a:rPr kumimoji="0" lang="en-GB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Ozone anal</a:t>
                      </a:r>
                      <a:r>
                        <a:rPr kumimoji="0" lang="en-US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r>
                        <a:rPr kumimoji="0" lang="en-GB" alt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zer</a:t>
                      </a:r>
                      <a:endParaRPr kumimoji="0" lang="en-GB" alt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35063" algn="l"/>
                        </a:tabLst>
                      </a:pPr>
                      <a:r>
                        <a:rPr kumimoji="0" lang="en-US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TEI</a:t>
                      </a: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model 49c</a:t>
                      </a:r>
                      <a:endParaRPr kumimoji="0" lang="en-GB" alt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35063" algn="l"/>
                        </a:tabLst>
                        <a:defRPr/>
                      </a:pPr>
                      <a:r>
                        <a:rPr kumimoji="0" lang="en-GB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KARADAG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Measurement site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35063" algn="l"/>
                        </a:tabLst>
                      </a:pPr>
                      <a:r>
                        <a:rPr kumimoji="0" lang="en-GB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TOR-station (TOMSK)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35063" algn="l"/>
                        </a:tabLst>
                        <a:defRPr/>
                      </a:pPr>
                      <a:r>
                        <a:rPr lang="en-US" sz="17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 ranges selectable from 0-10 ppm</a:t>
                      </a:r>
                      <a:endParaRPr kumimoji="0" lang="en-GB" alt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Measure range</a:t>
                      </a:r>
                      <a:endParaRPr kumimoji="0" lang="en-GB" alt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35063" algn="l"/>
                        </a:tabLst>
                      </a:pPr>
                      <a:r>
                        <a:rPr kumimoji="0" lang="en-GB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Low</a:t>
                      </a:r>
                      <a:r>
                        <a:rPr kumimoji="0" lang="ru-RU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0-0,2 ppm</a:t>
                      </a:r>
                      <a:endParaRPr kumimoji="0" lang="en-GB" alt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35063" algn="l"/>
                        </a:tabLst>
                      </a:pPr>
                      <a:r>
                        <a:rPr kumimoji="0" lang="en-GB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High</a:t>
                      </a:r>
                      <a:r>
                        <a:rPr kumimoji="0" lang="ru-RU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0-0,5 ppm</a:t>
                      </a:r>
                      <a:endParaRPr kumimoji="0" lang="en-GB" alt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35063" algn="l"/>
                        </a:tabLst>
                      </a:pPr>
                      <a:r>
                        <a:rPr kumimoji="0" lang="en-GB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± 1% of F.S. </a:t>
                      </a:r>
                      <a:br>
                        <a:rPr kumimoji="0" lang="en-GB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en-GB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(Full scale)</a:t>
                      </a:r>
                      <a:endParaRPr kumimoji="0" lang="en-GB" alt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35063" algn="l"/>
                        </a:tabLst>
                      </a:pPr>
                      <a:r>
                        <a:rPr kumimoji="0" lang="en-GB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Accuracy </a:t>
                      </a:r>
                      <a:endParaRPr kumimoji="0" lang="en-GB" alt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35063" algn="l"/>
                        </a:tabLst>
                      </a:pPr>
                      <a:r>
                        <a:rPr kumimoji="0" lang="en-GB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± 0,5% of F. S. (Full scale)</a:t>
                      </a:r>
                      <a:endParaRPr kumimoji="0" lang="en-GB" alt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35063" algn="l"/>
                        </a:tabLst>
                      </a:pPr>
                      <a:r>
                        <a:rPr kumimoji="0" lang="en-GB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Japan</a:t>
                      </a:r>
                      <a:endParaRPr kumimoji="0" lang="en-GB" alt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35063" algn="l"/>
                        </a:tabLst>
                      </a:pPr>
                      <a:r>
                        <a:rPr kumimoji="0" lang="en-GB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Place of Origin</a:t>
                      </a:r>
                      <a:endParaRPr kumimoji="0" lang="en-GB" alt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135063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35063" algn="l"/>
                        </a:tabLst>
                      </a:pP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USA</a:t>
                      </a:r>
                      <a:endParaRPr kumimoji="0" lang="en-GB" alt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UV</a:t>
                      </a:r>
                      <a:endParaRPr kumimoji="0" lang="ru-RU" alt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Method</a:t>
                      </a: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UV</a:t>
                      </a:r>
                      <a:endParaRPr kumimoji="0" lang="ru-RU" alt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95536" y="1888956"/>
            <a:ext cx="831450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altLang="ru-RU" sz="22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Concentration of ozone at TOR-Station is measured with a </a:t>
            </a:r>
            <a:r>
              <a:rPr lang="en-US" altLang="ru-RU" sz="2200" dirty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TEI</a:t>
            </a:r>
            <a:r>
              <a:rPr lang="ru-RU" altLang="ru-RU" sz="2200" dirty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en-US" altLang="ru-RU" sz="2200" dirty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model </a:t>
            </a:r>
            <a:r>
              <a:rPr lang="en-US" altLang="ru-RU" sz="22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49C UV</a:t>
            </a:r>
            <a:r>
              <a:rPr lang="en-GB" altLang="ru-RU" sz="22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photometric</a:t>
            </a:r>
            <a:r>
              <a:rPr lang="en-US" altLang="ru-RU" sz="22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en-GB" altLang="ru-RU" sz="22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ozone analyzer, and with a </a:t>
            </a:r>
            <a:r>
              <a:rPr lang="en-GB" altLang="ru-RU" sz="2200" dirty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HORIBA </a:t>
            </a:r>
            <a:r>
              <a:rPr lang="en-GB" altLang="ru-RU" sz="22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APOA-370 UV photometric ozone analyzer at </a:t>
            </a:r>
            <a:r>
              <a:rPr lang="en-GB" altLang="ru-RU" sz="2200" dirty="0" smtClean="0">
                <a:latin typeface="Arial" pitchFamily="34" charset="0"/>
                <a:cs typeface="Arial" pitchFamily="34" charset="0"/>
              </a:rPr>
              <a:t>KARADAG site. </a:t>
            </a:r>
            <a:endParaRPr lang="en-GB" altLang="ru-RU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Рисунок 1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4713"/>
          <a:stretch>
            <a:fillRect/>
          </a:stretch>
        </p:blipFill>
        <p:spPr>
          <a:xfrm>
            <a:off x="0" y="4868"/>
            <a:ext cx="9144000" cy="10476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544" y="192449"/>
            <a:ext cx="2467936" cy="649131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209185" y="235452"/>
            <a:ext cx="5874983" cy="553998"/>
            <a:chOff x="-540568" y="247380"/>
            <a:chExt cx="5874983" cy="553998"/>
          </a:xfrm>
        </p:grpSpPr>
        <p:pic>
          <p:nvPicPr>
            <p:cNvPr id="17" name="Рисунок 16"/>
            <p:cNvPicPr preferRelativeResize="0"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40568" y="260648"/>
              <a:ext cx="432298" cy="504056"/>
            </a:xfrm>
            <a:prstGeom prst="rect">
              <a:avLst/>
            </a:prstGeom>
          </p:spPr>
        </p:pic>
        <p:sp>
          <p:nvSpPr>
            <p:cNvPr id="18" name="Rectangle 1"/>
            <p:cNvSpPr>
              <a:spLocks noChangeArrowheads="1"/>
            </p:cNvSpPr>
            <p:nvPr/>
          </p:nvSpPr>
          <p:spPr bwMode="auto">
            <a:xfrm>
              <a:off x="-50537" y="247380"/>
              <a:ext cx="5384952" cy="55399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rebuchet MS" panose="020B0603020202020204" pitchFamily="34" charset="0"/>
                </a:rPr>
                <a:t>V.E. ZUEV INSTITUTE OF ATMOSPHERIC OPTICS</a:t>
              </a:r>
              <a:endParaRPr kumimoji="0" lang="en-US" altLang="ru-RU" sz="1800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ebuchet MS" panose="020B0603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Verdana" panose="020B0604030504040204" pitchFamily="34" charset="0"/>
                </a:rPr>
                <a:t>RUSSIAN ACADEMY OF SCIENCES, SIBERIAN BRANCH</a:t>
              </a:r>
              <a:r>
                <a:rPr kumimoji="0" lang="ru-RU" altLang="ru-RU" sz="800" b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</a:rPr>
                <a:t> </a:t>
              </a:r>
              <a:endParaRPr kumimoji="0" lang="ru-RU" altLang="ru-RU" sz="1800" b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83568" y="1239143"/>
            <a:ext cx="76683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Equipment</a:t>
            </a:r>
            <a:endParaRPr lang="ru-RU" alt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79512" y="6293416"/>
            <a:ext cx="1280315" cy="4479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3035196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07504" y="1124744"/>
            <a:ext cx="892899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1900" b="1" dirty="0" smtClean="0">
                <a:solidFill>
                  <a:srgbClr val="C00000"/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Change in surface ozone concentration in Tomsk (</a:t>
            </a:r>
            <a:r>
              <a:rPr lang="en-US" sz="1900" b="1" dirty="0" err="1" smtClean="0">
                <a:solidFill>
                  <a:srgbClr val="C00000"/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a,c</a:t>
            </a:r>
            <a:r>
              <a:rPr lang="en-US" sz="1900" b="1" dirty="0" smtClean="0">
                <a:solidFill>
                  <a:srgbClr val="C00000"/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) and </a:t>
            </a:r>
            <a:r>
              <a:rPr lang="en-US" sz="1900" b="1" dirty="0" err="1" smtClean="0">
                <a:solidFill>
                  <a:srgbClr val="C00000"/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Karadag</a:t>
            </a:r>
            <a:r>
              <a:rPr lang="en-US" sz="1900" b="1" dirty="0" smtClean="0">
                <a:solidFill>
                  <a:srgbClr val="C00000"/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(</a:t>
            </a:r>
            <a:r>
              <a:rPr lang="en-US" sz="1900" b="1" dirty="0" err="1" smtClean="0">
                <a:solidFill>
                  <a:srgbClr val="C00000"/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b,d</a:t>
            </a:r>
            <a:r>
              <a:rPr lang="en-US" sz="1900" b="1" dirty="0" smtClean="0">
                <a:solidFill>
                  <a:srgbClr val="C00000"/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)</a:t>
            </a:r>
          </a:p>
          <a:p>
            <a:pPr algn="ctr"/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(horizontal line with dots shows the periods of precipitation)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t="6233"/>
          <a:stretch>
            <a:fillRect/>
          </a:stretch>
        </p:blipFill>
        <p:spPr bwMode="auto">
          <a:xfrm>
            <a:off x="951722" y="4365104"/>
            <a:ext cx="3456384" cy="2272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 t="5617"/>
          <a:stretch>
            <a:fillRect/>
          </a:stretch>
        </p:blipFill>
        <p:spPr bwMode="auto">
          <a:xfrm>
            <a:off x="4653947" y="4293096"/>
            <a:ext cx="3240360" cy="2336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" name="Группа 18"/>
          <p:cNvGrpSpPr/>
          <p:nvPr/>
        </p:nvGrpSpPr>
        <p:grpSpPr>
          <a:xfrm>
            <a:off x="944073" y="1989934"/>
            <a:ext cx="3454094" cy="2231154"/>
            <a:chOff x="944073" y="1989934"/>
            <a:chExt cx="3454094" cy="223115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 t="6109"/>
            <a:stretch>
              <a:fillRect/>
            </a:stretch>
          </p:blipFill>
          <p:spPr bwMode="auto">
            <a:xfrm>
              <a:off x="944073" y="2060848"/>
              <a:ext cx="3454094" cy="216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Box 15"/>
            <p:cNvSpPr txBox="1"/>
            <p:nvPr/>
          </p:nvSpPr>
          <p:spPr>
            <a:xfrm>
              <a:off x="3995936" y="1989934"/>
              <a:ext cx="174728" cy="2616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700" dirty="0" smtClean="0"/>
                <a:t>a)</a:t>
              </a:r>
              <a:endParaRPr lang="ru-RU" sz="1700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4683412" y="2008718"/>
            <a:ext cx="3171139" cy="2212370"/>
            <a:chOff x="4683412" y="2008718"/>
            <a:chExt cx="3171139" cy="221237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 t="7962"/>
            <a:stretch>
              <a:fillRect/>
            </a:stretch>
          </p:blipFill>
          <p:spPr bwMode="auto">
            <a:xfrm>
              <a:off x="4683412" y="2060848"/>
              <a:ext cx="3171139" cy="216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TextBox 16"/>
            <p:cNvSpPr txBox="1"/>
            <p:nvPr/>
          </p:nvSpPr>
          <p:spPr>
            <a:xfrm>
              <a:off x="7560816" y="2008718"/>
              <a:ext cx="179536" cy="2616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700" dirty="0" smtClean="0"/>
                <a:t>b)</a:t>
              </a:r>
              <a:endParaRPr lang="ru-RU" sz="17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0" y="4868"/>
            <a:ext cx="9144000" cy="903852"/>
            <a:chOff x="0" y="0"/>
            <a:chExt cx="9144000" cy="903852"/>
          </a:xfrm>
        </p:grpSpPr>
        <p:pic>
          <p:nvPicPr>
            <p:cNvPr id="21" name="Рисунок 8"/>
            <p:cNvPicPr preferRelativeResize="0">
              <a:picLocks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r="14713"/>
            <a:stretch>
              <a:fillRect/>
            </a:stretch>
          </p:blipFill>
          <p:spPr>
            <a:xfrm>
              <a:off x="0" y="0"/>
              <a:ext cx="9144000" cy="903852"/>
            </a:xfrm>
            <a:prstGeom prst="rect">
              <a:avLst/>
            </a:prstGeom>
          </p:spPr>
        </p:pic>
        <p:pic>
          <p:nvPicPr>
            <p:cNvPr id="22" name="Рисунок 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4544" y="116632"/>
              <a:ext cx="2467936" cy="649131"/>
            </a:xfrm>
            <a:prstGeom prst="rect">
              <a:avLst/>
            </a:prstGeom>
          </p:spPr>
        </p:pic>
        <p:grpSp>
          <p:nvGrpSpPr>
            <p:cNvPr id="23" name="Группа 10"/>
            <p:cNvGrpSpPr/>
            <p:nvPr/>
          </p:nvGrpSpPr>
          <p:grpSpPr>
            <a:xfrm>
              <a:off x="209185" y="188640"/>
              <a:ext cx="5874983" cy="553998"/>
              <a:chOff x="-540568" y="319388"/>
              <a:chExt cx="5874983" cy="553998"/>
            </a:xfrm>
          </p:grpSpPr>
          <p:pic>
            <p:nvPicPr>
              <p:cNvPr id="24" name="Рисунок 11"/>
              <p:cNvPicPr preferRelativeResize="0">
                <a:picLocks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540568" y="319388"/>
                <a:ext cx="432298" cy="504056"/>
              </a:xfrm>
              <a:prstGeom prst="rect">
                <a:avLst/>
              </a:prstGeom>
            </p:spPr>
          </p:pic>
          <p:sp>
            <p:nvSpPr>
              <p:cNvPr id="25" name="Rectangle 1"/>
              <p:cNvSpPr>
                <a:spLocks noChangeArrowheads="1"/>
              </p:cNvSpPr>
              <p:nvPr/>
            </p:nvSpPr>
            <p:spPr bwMode="auto">
              <a:xfrm>
                <a:off x="-50537" y="319388"/>
                <a:ext cx="5384952" cy="55399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800" b="1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rebuchet MS" panose="020B0603020202020204" pitchFamily="34" charset="0"/>
                  </a:rPr>
                  <a:t>V.E. ZUEV INSTITUTE OF ATMOSPHERIC OPTICS</a:t>
                </a:r>
                <a:endParaRPr kumimoji="0" lang="en-US" altLang="ru-RU" sz="1800" b="1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rebuchet MS" panose="020B0603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200" b="1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Verdana" panose="020B0604030504040204" pitchFamily="34" charset="0"/>
                  </a:rPr>
                  <a:t>RUSSIAN ACADEMY OF SCIENCES, SIBERIAN BRANCH</a:t>
                </a:r>
                <a:r>
                  <a:rPr kumimoji="0" lang="ru-RU" altLang="ru-RU" sz="800" b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</a:rPr>
                  <a:t> </a:t>
                </a:r>
                <a:endParaRPr kumimoji="0" lang="ru-RU" altLang="ru-RU" sz="1800" b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26" name="Рисунок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79513" y="6363460"/>
            <a:ext cx="1080120" cy="3779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423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39328" y="1017304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Change in surface ozone concentration depending on the precipitation rate (a), type (b), and dune of precipitation in Tomsk and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Karadag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(c)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53910"/>
            <a:ext cx="3960440" cy="2318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808497"/>
            <a:ext cx="3979424" cy="229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Группа 16"/>
          <p:cNvGrpSpPr/>
          <p:nvPr/>
        </p:nvGrpSpPr>
        <p:grpSpPr>
          <a:xfrm>
            <a:off x="2658393" y="4293096"/>
            <a:ext cx="4145855" cy="2401011"/>
            <a:chOff x="2658393" y="4355165"/>
            <a:chExt cx="4145855" cy="2401011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58393" y="4355165"/>
              <a:ext cx="4145855" cy="216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Прямоугольник 15"/>
            <p:cNvSpPr/>
            <p:nvPr/>
          </p:nvSpPr>
          <p:spPr>
            <a:xfrm>
              <a:off x="3707904" y="6525344"/>
              <a:ext cx="2520280" cy="2308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5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ea typeface="Verdana" panose="020B0604030504040204" pitchFamily="34" charset="0"/>
                  <a:cs typeface="Times New Roman" pitchFamily="18" charset="0"/>
                </a:rPr>
                <a:t>Duration of precipitation,  h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0" y="4868"/>
            <a:ext cx="9144000" cy="903852"/>
            <a:chOff x="0" y="0"/>
            <a:chExt cx="9144000" cy="903852"/>
          </a:xfrm>
        </p:grpSpPr>
        <p:pic>
          <p:nvPicPr>
            <p:cNvPr id="19" name="Рисунок 8"/>
            <p:cNvPicPr preferRelativeResize="0">
              <a:picLocks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r="14713"/>
            <a:stretch>
              <a:fillRect/>
            </a:stretch>
          </p:blipFill>
          <p:spPr>
            <a:xfrm>
              <a:off x="0" y="0"/>
              <a:ext cx="9144000" cy="903852"/>
            </a:xfrm>
            <a:prstGeom prst="rect">
              <a:avLst/>
            </a:prstGeom>
          </p:spPr>
        </p:pic>
        <p:pic>
          <p:nvPicPr>
            <p:cNvPr id="20" name="Рисунок 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4544" y="116632"/>
              <a:ext cx="2467936" cy="649131"/>
            </a:xfrm>
            <a:prstGeom prst="rect">
              <a:avLst/>
            </a:prstGeom>
          </p:spPr>
        </p:pic>
        <p:grpSp>
          <p:nvGrpSpPr>
            <p:cNvPr id="21" name="Группа 10"/>
            <p:cNvGrpSpPr/>
            <p:nvPr/>
          </p:nvGrpSpPr>
          <p:grpSpPr>
            <a:xfrm>
              <a:off x="209185" y="188640"/>
              <a:ext cx="5874983" cy="553998"/>
              <a:chOff x="-540568" y="319388"/>
              <a:chExt cx="5874983" cy="553998"/>
            </a:xfrm>
          </p:grpSpPr>
          <p:pic>
            <p:nvPicPr>
              <p:cNvPr id="22" name="Рисунок 11"/>
              <p:cNvPicPr preferRelativeResize="0">
                <a:picLocks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540568" y="319388"/>
                <a:ext cx="432298" cy="504056"/>
              </a:xfrm>
              <a:prstGeom prst="rect">
                <a:avLst/>
              </a:prstGeom>
            </p:spPr>
          </p:pic>
          <p:sp>
            <p:nvSpPr>
              <p:cNvPr id="23" name="Rectangle 1"/>
              <p:cNvSpPr>
                <a:spLocks noChangeArrowheads="1"/>
              </p:cNvSpPr>
              <p:nvPr/>
            </p:nvSpPr>
            <p:spPr bwMode="auto">
              <a:xfrm>
                <a:off x="-50537" y="319388"/>
                <a:ext cx="5384952" cy="55399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800" b="1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rebuchet MS" panose="020B0603020202020204" pitchFamily="34" charset="0"/>
                  </a:rPr>
                  <a:t>V.E. ZUEV INSTITUTE OF ATMOSPHERIC OPTICS</a:t>
                </a:r>
                <a:endParaRPr kumimoji="0" lang="en-US" altLang="ru-RU" sz="1800" b="1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rebuchet MS" panose="020B0603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200" b="1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Verdana" panose="020B0604030504040204" pitchFamily="34" charset="0"/>
                  </a:rPr>
                  <a:t>RUSSIAN ACADEMY OF SCIENCES, SIBERIAN BRANCH</a:t>
                </a:r>
                <a:r>
                  <a:rPr kumimoji="0" lang="ru-RU" altLang="ru-RU" sz="800" b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</a:rPr>
                  <a:t> </a:t>
                </a:r>
                <a:endParaRPr kumimoji="0" lang="ru-RU" altLang="ru-RU" sz="1800" b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24" name="Рисунок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79513" y="6363460"/>
            <a:ext cx="1080120" cy="3779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0368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51520" y="980728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Statistics on surface ozone variation with precipitation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s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0"/>
            <a:ext cx="9144000" cy="903852"/>
            <a:chOff x="0" y="0"/>
            <a:chExt cx="9144000" cy="903852"/>
          </a:xfrm>
        </p:grpSpPr>
        <p:pic>
          <p:nvPicPr>
            <p:cNvPr id="9" name="Рисунок 8"/>
            <p:cNvPicPr preferRelativeResize="0"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r="14713"/>
            <a:stretch>
              <a:fillRect/>
            </a:stretch>
          </p:blipFill>
          <p:spPr>
            <a:xfrm>
              <a:off x="0" y="0"/>
              <a:ext cx="9144000" cy="903852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4544" y="116632"/>
              <a:ext cx="2467936" cy="649131"/>
            </a:xfrm>
            <a:prstGeom prst="rect">
              <a:avLst/>
            </a:prstGeom>
          </p:spPr>
        </p:pic>
        <p:grpSp>
          <p:nvGrpSpPr>
            <p:cNvPr id="2" name="Группа 10"/>
            <p:cNvGrpSpPr/>
            <p:nvPr/>
          </p:nvGrpSpPr>
          <p:grpSpPr>
            <a:xfrm>
              <a:off x="209185" y="188640"/>
              <a:ext cx="5874983" cy="553998"/>
              <a:chOff x="-540568" y="319388"/>
              <a:chExt cx="5874983" cy="553998"/>
            </a:xfrm>
          </p:grpSpPr>
          <p:pic>
            <p:nvPicPr>
              <p:cNvPr id="12" name="Рисунок 11"/>
              <p:cNvPicPr preferRelativeResize="0"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540568" y="319388"/>
                <a:ext cx="432298" cy="504056"/>
              </a:xfrm>
              <a:prstGeom prst="rect">
                <a:avLst/>
              </a:prstGeom>
            </p:spPr>
          </p:pic>
          <p:sp>
            <p:nvSpPr>
              <p:cNvPr id="13" name="Rectangle 1"/>
              <p:cNvSpPr>
                <a:spLocks noChangeArrowheads="1"/>
              </p:cNvSpPr>
              <p:nvPr/>
            </p:nvSpPr>
            <p:spPr bwMode="auto">
              <a:xfrm>
                <a:off x="-50537" y="319388"/>
                <a:ext cx="5384952" cy="55399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800" b="1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rebuchet MS" panose="020B0603020202020204" pitchFamily="34" charset="0"/>
                  </a:rPr>
                  <a:t>V.E. ZUEV INSTITUTE OF ATMOSPHERIC OPTICS</a:t>
                </a:r>
                <a:endParaRPr kumimoji="0" lang="en-US" altLang="ru-RU" sz="1800" b="1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rebuchet MS" panose="020B0603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200" b="1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Verdana" panose="020B0604030504040204" pitchFamily="34" charset="0"/>
                  </a:rPr>
                  <a:t>RUSSIAN ACADEMY OF SCIENCES, SIBERIAN BRANCH</a:t>
                </a:r>
                <a:r>
                  <a:rPr kumimoji="0" lang="ru-RU" altLang="ru-RU" sz="800" b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</a:rPr>
                  <a:t> </a:t>
                </a:r>
                <a:endParaRPr kumimoji="0" lang="ru-RU" altLang="ru-RU" sz="1800" b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5" y="1494286"/>
            <a:ext cx="4536505" cy="215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076" y="3789040"/>
            <a:ext cx="9002852" cy="294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79512" y="1018785"/>
            <a:ext cx="920275" cy="321983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2387376" y="4509120"/>
            <a:ext cx="792088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58664" y="4509120"/>
            <a:ext cx="8640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372248" y="5145000"/>
            <a:ext cx="360040" cy="6358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5592304" y="6009096"/>
            <a:ext cx="360040" cy="6602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0368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79512" y="1052736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Change in surface ozone concentration in Tomsk (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a,c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) and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Karadag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(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b,d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) 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during air-mass precipitation (horizontal line with dots)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1331640" y="1857198"/>
            <a:ext cx="6624736" cy="2334073"/>
            <a:chOff x="1187624" y="1857198"/>
            <a:chExt cx="6624736" cy="2334073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t="7330"/>
            <a:stretch>
              <a:fillRect/>
            </a:stretch>
          </p:blipFill>
          <p:spPr bwMode="auto">
            <a:xfrm>
              <a:off x="1187624" y="1887015"/>
              <a:ext cx="6624736" cy="2304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Box 15"/>
            <p:cNvSpPr txBox="1"/>
            <p:nvPr/>
          </p:nvSpPr>
          <p:spPr>
            <a:xfrm>
              <a:off x="4211960" y="1858292"/>
              <a:ext cx="174728" cy="2616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700" dirty="0" smtClean="0"/>
                <a:t>a)</a:t>
              </a:r>
              <a:endParaRPr lang="ru-RU" sz="17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487204" y="1857198"/>
              <a:ext cx="179536" cy="2616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700" dirty="0" smtClean="0"/>
                <a:t>b)</a:t>
              </a:r>
              <a:endParaRPr lang="ru-RU" sz="1700" dirty="0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1331640" y="4365104"/>
            <a:ext cx="6696744" cy="2376264"/>
            <a:chOff x="1187624" y="4303035"/>
            <a:chExt cx="6696744" cy="2376264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87624" y="4375043"/>
              <a:ext cx="6696744" cy="2304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TextBox 21"/>
            <p:cNvSpPr txBox="1"/>
            <p:nvPr/>
          </p:nvSpPr>
          <p:spPr>
            <a:xfrm>
              <a:off x="4231838" y="4304129"/>
              <a:ext cx="158698" cy="2616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700" dirty="0" smtClean="0"/>
                <a:t>c)</a:t>
              </a:r>
              <a:endParaRPr lang="ru-RU" sz="17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507082" y="4303035"/>
              <a:ext cx="179536" cy="2616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700" dirty="0" smtClean="0"/>
                <a:t>d)</a:t>
              </a:r>
              <a:endParaRPr lang="ru-RU" sz="17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0" y="4868"/>
            <a:ext cx="9144000" cy="903852"/>
            <a:chOff x="0" y="0"/>
            <a:chExt cx="9144000" cy="903852"/>
          </a:xfrm>
        </p:grpSpPr>
        <p:pic>
          <p:nvPicPr>
            <p:cNvPr id="19" name="Рисунок 8"/>
            <p:cNvPicPr preferRelativeResize="0"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r="14713"/>
            <a:stretch>
              <a:fillRect/>
            </a:stretch>
          </p:blipFill>
          <p:spPr>
            <a:xfrm>
              <a:off x="0" y="0"/>
              <a:ext cx="9144000" cy="903852"/>
            </a:xfrm>
            <a:prstGeom prst="rect">
              <a:avLst/>
            </a:prstGeom>
          </p:spPr>
        </p:pic>
        <p:pic>
          <p:nvPicPr>
            <p:cNvPr id="20" name="Рисунок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4544" y="116632"/>
              <a:ext cx="2467936" cy="649131"/>
            </a:xfrm>
            <a:prstGeom prst="rect">
              <a:avLst/>
            </a:prstGeom>
          </p:spPr>
        </p:pic>
        <p:grpSp>
          <p:nvGrpSpPr>
            <p:cNvPr id="25" name="Группа 10"/>
            <p:cNvGrpSpPr/>
            <p:nvPr/>
          </p:nvGrpSpPr>
          <p:grpSpPr>
            <a:xfrm>
              <a:off x="209185" y="188640"/>
              <a:ext cx="5874983" cy="553998"/>
              <a:chOff x="-540568" y="319388"/>
              <a:chExt cx="5874983" cy="553998"/>
            </a:xfrm>
          </p:grpSpPr>
          <p:pic>
            <p:nvPicPr>
              <p:cNvPr id="26" name="Рисунок 11"/>
              <p:cNvPicPr preferRelativeResize="0">
                <a:picLocks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540568" y="319388"/>
                <a:ext cx="432298" cy="504056"/>
              </a:xfrm>
              <a:prstGeom prst="rect">
                <a:avLst/>
              </a:prstGeom>
            </p:spPr>
          </p:pic>
          <p:sp>
            <p:nvSpPr>
              <p:cNvPr id="27" name="Rectangle 1"/>
              <p:cNvSpPr>
                <a:spLocks noChangeArrowheads="1"/>
              </p:cNvSpPr>
              <p:nvPr/>
            </p:nvSpPr>
            <p:spPr bwMode="auto">
              <a:xfrm>
                <a:off x="-50537" y="319388"/>
                <a:ext cx="5384952" cy="55399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800" b="1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rebuchet MS" panose="020B0603020202020204" pitchFamily="34" charset="0"/>
                  </a:rPr>
                  <a:t>V.E. ZUEV INSTITUTE OF ATMOSPHERIC OPTICS</a:t>
                </a:r>
                <a:endParaRPr kumimoji="0" lang="en-US" altLang="ru-RU" sz="1800" b="1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rebuchet MS" panose="020B0603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200" b="1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Verdana" panose="020B0604030504040204" pitchFamily="34" charset="0"/>
                  </a:rPr>
                  <a:t>RUSSIAN ACADEMY OF SCIENCES, SIBERIAN BRANCH</a:t>
                </a:r>
                <a:r>
                  <a:rPr kumimoji="0" lang="ru-RU" altLang="ru-RU" sz="800" b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</a:rPr>
                  <a:t> </a:t>
                </a:r>
                <a:endParaRPr kumimoji="0" lang="ru-RU" altLang="ru-RU" sz="1800" b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28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79513" y="6363460"/>
            <a:ext cx="1080120" cy="3779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5171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1115616" y="1196752"/>
            <a:ext cx="70567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Conclusions</a:t>
            </a:r>
            <a:endParaRPr lang="ru-RU" alt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03799" y="1772816"/>
            <a:ext cx="8688681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ru-RU" sz="2000" b="1" dirty="0" smtClean="0">
                <a:latin typeface="Arial" pitchFamily="34" charset="0"/>
                <a:cs typeface="Arial" pitchFamily="34" charset="0"/>
              </a:rPr>
              <a:t>     The </a:t>
            </a:r>
            <a:r>
              <a:rPr lang="en-US" altLang="ru-RU" sz="2000" b="1" dirty="0">
                <a:latin typeface="Arial" pitchFamily="34" charset="0"/>
                <a:cs typeface="Arial" pitchFamily="34" charset="0"/>
              </a:rPr>
              <a:t>above investigation has shown </a:t>
            </a:r>
            <a:r>
              <a:rPr lang="en-US" altLang="ru-RU" sz="2000" b="1" dirty="0" smtClean="0">
                <a:latin typeface="Arial" pitchFamily="34" charset="0"/>
                <a:cs typeface="Arial" pitchFamily="34" charset="0"/>
              </a:rPr>
              <a:t>that</a:t>
            </a:r>
            <a:r>
              <a:rPr lang="ru-RU" altLang="ru-RU" sz="2000" b="1" dirty="0" smtClean="0">
                <a:latin typeface="Arial" pitchFamily="34" charset="0"/>
                <a:cs typeface="Arial" pitchFamily="34" charset="0"/>
              </a:rPr>
              <a:t>:</a:t>
            </a:r>
            <a:endParaRPr lang="en-US" altLang="ru-RU" sz="2000" b="1" dirty="0">
              <a:latin typeface="Arial" pitchFamily="34" charset="0"/>
              <a:cs typeface="Arial" pitchFamily="34" charset="0"/>
            </a:endParaRPr>
          </a:p>
          <a:p>
            <a:pPr marL="268288" indent="-268288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During atmospheric precipitation, both an increase and a decrease in SOC can occur regardless of their </a:t>
            </a:r>
            <a:r>
              <a:rPr lang="en-US" sz="20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precipitation rate, type, duration of precipitation and area of measurements;</a:t>
            </a:r>
          </a:p>
          <a:p>
            <a:pPr marL="268288" indent="-268288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greatest changes are associated with frontal type precipitation and reflects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ozone concentration discontinuity under a change of air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masses</a:t>
            </a:r>
          </a:p>
          <a:p>
            <a:pPr marL="268288" indent="-268288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air-mass precipitation, the sign of a change in ozone concentration depends on the period of the day in which they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fall;</a:t>
            </a:r>
          </a:p>
          <a:p>
            <a:pPr marL="268288" indent="-268288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With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 change in the stratification of the atmospheric boundary layer during the precipitation period, an increase and decrease in ozone concentration can be observed, depending on at what altitude is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concentration higher.</a:t>
            </a:r>
            <a:endParaRPr lang="ru-RU" altLang="ru-RU" sz="2400" b="1" dirty="0"/>
          </a:p>
        </p:txBody>
      </p:sp>
      <p:pic>
        <p:nvPicPr>
          <p:cNvPr id="11" name="Рисунок 10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4713"/>
          <a:stretch>
            <a:fillRect/>
          </a:stretch>
        </p:blipFill>
        <p:spPr>
          <a:xfrm>
            <a:off x="0" y="4868"/>
            <a:ext cx="9144000" cy="10476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544" y="192449"/>
            <a:ext cx="2467936" cy="649131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209185" y="235452"/>
            <a:ext cx="5874983" cy="553998"/>
            <a:chOff x="-540568" y="247380"/>
            <a:chExt cx="5874983" cy="553998"/>
          </a:xfrm>
        </p:grpSpPr>
        <p:pic>
          <p:nvPicPr>
            <p:cNvPr id="16" name="Рисунок 15"/>
            <p:cNvPicPr preferRelativeResize="0"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40568" y="260648"/>
              <a:ext cx="432298" cy="504056"/>
            </a:xfrm>
            <a:prstGeom prst="rect">
              <a:avLst/>
            </a:prstGeom>
          </p:spPr>
        </p:pic>
        <p:sp>
          <p:nvSpPr>
            <p:cNvPr id="17" name="Rectangle 1"/>
            <p:cNvSpPr>
              <a:spLocks noChangeArrowheads="1"/>
            </p:cNvSpPr>
            <p:nvPr/>
          </p:nvSpPr>
          <p:spPr bwMode="auto">
            <a:xfrm>
              <a:off x="-50537" y="247380"/>
              <a:ext cx="5384952" cy="55399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rebuchet MS" panose="020B0603020202020204" pitchFamily="34" charset="0"/>
                </a:rPr>
                <a:t>V.E. ZUEV INSTITUTE OF ATMOSPHERIC OPTICS</a:t>
              </a:r>
              <a:endParaRPr kumimoji="0" lang="en-US" altLang="ru-RU" sz="1800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ebuchet MS" panose="020B0603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Verdana" panose="020B0604030504040204" pitchFamily="34" charset="0"/>
                </a:rPr>
                <a:t>RUSSIAN ACADEMY OF SCIENCES, SIBERIAN BRANCH</a:t>
              </a:r>
              <a:r>
                <a:rPr kumimoji="0" lang="ru-RU" altLang="ru-RU" sz="800" b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</a:rPr>
                <a:t> </a:t>
              </a:r>
              <a:endParaRPr kumimoji="0" lang="ru-RU" altLang="ru-RU" sz="1800" b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2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7884368" y="6363460"/>
            <a:ext cx="1080120" cy="3779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2882792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79511" y="2926685"/>
            <a:ext cx="8678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Thank you for attention.</a:t>
            </a:r>
            <a:endParaRPr lang="ru-RU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4713"/>
          <a:stretch>
            <a:fillRect/>
          </a:stretch>
        </p:blipFill>
        <p:spPr>
          <a:xfrm>
            <a:off x="0" y="4868"/>
            <a:ext cx="9144000" cy="10476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544" y="192449"/>
            <a:ext cx="2467936" cy="649131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209185" y="235452"/>
            <a:ext cx="5874983" cy="553998"/>
            <a:chOff x="-540568" y="247380"/>
            <a:chExt cx="5874983" cy="553998"/>
          </a:xfrm>
        </p:grpSpPr>
        <p:pic>
          <p:nvPicPr>
            <p:cNvPr id="13" name="Рисунок 12"/>
            <p:cNvPicPr preferRelativeResize="0"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40568" y="260648"/>
              <a:ext cx="432298" cy="504056"/>
            </a:xfrm>
            <a:prstGeom prst="rect">
              <a:avLst/>
            </a:prstGeom>
          </p:spPr>
        </p:pic>
        <p:sp>
          <p:nvSpPr>
            <p:cNvPr id="14" name="Rectangle 1"/>
            <p:cNvSpPr>
              <a:spLocks noChangeArrowheads="1"/>
            </p:cNvSpPr>
            <p:nvPr/>
          </p:nvSpPr>
          <p:spPr bwMode="auto">
            <a:xfrm>
              <a:off x="-50537" y="247380"/>
              <a:ext cx="5384952" cy="55399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rebuchet MS" panose="020B0603020202020204" pitchFamily="34" charset="0"/>
                </a:rPr>
                <a:t>V.E. ZUEV INSTITUTE OF ATMOSPHERIC OPTICS</a:t>
              </a:r>
              <a:endParaRPr kumimoji="0" lang="en-US" altLang="ru-RU" sz="1800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ebuchet MS" panose="020B0603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Verdana" panose="020B0604030504040204" pitchFamily="34" charset="0"/>
                </a:rPr>
                <a:t>RUSSIAN ACADEMY OF SCIENCES, SIBERIAN BRANCH</a:t>
              </a:r>
              <a:r>
                <a:rPr kumimoji="0" lang="ru-RU" altLang="ru-RU" sz="800" b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</a:rPr>
                <a:t> </a:t>
              </a:r>
              <a:endParaRPr kumimoji="0" lang="ru-RU" altLang="ru-RU" sz="1800" b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60782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594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Тема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DEN</dc:creator>
  <cp:lastModifiedBy>Igor</cp:lastModifiedBy>
  <cp:revision>58</cp:revision>
  <dcterms:created xsi:type="dcterms:W3CDTF">2020-04-27T05:48:25Z</dcterms:created>
  <dcterms:modified xsi:type="dcterms:W3CDTF">2020-05-01T09:57:54Z</dcterms:modified>
</cp:coreProperties>
</file>